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83" r:id="rId14"/>
    <p:sldId id="293" r:id="rId15"/>
    <p:sldId id="263" r:id="rId16"/>
    <p:sldId id="300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2" r:id="rId25"/>
    <p:sldId id="303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7C564-6562-D34E-BC31-38214B221C16}" type="datetimeFigureOut">
              <a:rPr lang="it-IT" smtClean="0"/>
              <a:t>21/02/23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07EDE-2D40-7547-B343-74EA02E537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43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DC01A-38FE-E54C-A1D2-B03E78869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82D316-DBC3-4048-B429-6ECA07CCC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8D2E5-BF53-FD44-963D-E62A0BE0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3089-FC88-BB40-ABA5-7FA0F327DFD8}" type="datetime1">
              <a:rPr lang="it-IT" smtClean="0"/>
              <a:t>21/02/23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90357F-75CD-5E44-BEBA-005825BA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D4A683-A37E-384C-BBC0-D2CBD177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28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F21FFC-B176-8F44-BD74-E7052C76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7AE73C-D4DE-6345-9409-85C2E7FAB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CBABB3-CFFD-5B41-B525-3E3926AF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007A-5A12-4948-97FA-A9AB94FFF539}" type="datetime1">
              <a:rPr lang="it-IT" smtClean="0"/>
              <a:t>21/02/23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B10F5A-14C4-704E-9662-BB43269C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3018E-AA4E-7A48-B883-13472507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78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2D58E9E-BB06-0042-A135-CCA5B2B83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DC83FE-5503-1449-A447-A0D8D931D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80119A-F0D0-544F-923C-F7F090A6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525D-171D-3A43-B235-A7D887E511B4}" type="datetime1">
              <a:rPr lang="it-IT" smtClean="0"/>
              <a:t>21/02/23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8C804A-61C0-8443-9FC2-1A76FD5F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AD4273-85BF-C440-A866-2ABC64DA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36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FE918-EB5E-BF45-BB4A-EFB2830A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D97CE-FFC0-EB4F-BC2E-7C0DF024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E69BB9-5E6E-7848-B32D-75B847EE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9F90-3666-3840-A63C-66044A25C840}" type="datetime1">
              <a:rPr lang="it-IT" smtClean="0"/>
              <a:t>21/02/23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AA5B19-28A6-9747-9909-803DDF6B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274D9-AE84-A242-B9FB-C19B8E45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1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38E05-3D6C-0944-8306-2FF5E12A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AF81AF-49D8-E84B-A5D2-353BE415D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A4B37F-8F5A-CE40-9967-935BD0C5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C603-317D-2B48-9205-B2F6A2CEBB3D}" type="datetime1">
              <a:rPr lang="it-IT" smtClean="0"/>
              <a:t>21/02/23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B2757B-81A9-2F4C-ACB8-EB14E86F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15CE37-F6D6-6642-8E48-2D849891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5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03702-3AE3-3145-932F-D457B607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347D5-EBC0-5A4B-869A-1B42C4B84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DE6F97-2EAF-944E-90FB-234827210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9B1E2B-5F25-6B46-A19C-9758F5D9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3C9D-337B-454D-82CB-A35B41A0742F}" type="datetime1">
              <a:rPr lang="it-IT" smtClean="0"/>
              <a:t>21/02/23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799C6A-E0EB-1342-8025-A14F4D15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BD000A-BE3F-7248-9CFB-265C907A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F7C13-94D9-CC49-8C08-B0CAB5E8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0F869A-382B-7840-83BF-38707501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7F3BB2-5727-114E-9F36-E4D77531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AB6E28D-1790-1C44-9803-D2E4A83D2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0B0B55-4053-D64D-A7C7-5E0DD958D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FCCBF-C656-C847-896C-0A53A868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9D19-9213-3A41-AF80-5DAC5CDD1B2B}" type="datetime1">
              <a:rPr lang="it-IT" smtClean="0"/>
              <a:t>21/02/23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FF2871-11AA-0947-97DF-31F4F8E1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505D2E-6CAA-1C49-A368-08A5E081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78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3E7C4-338F-BF40-A23E-36C5AE21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8DD8B9-6B7B-8E48-BC4F-B29BF937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5182-655B-E04F-BDB1-C590A8CEFA60}" type="datetime1">
              <a:rPr lang="it-IT" smtClean="0"/>
              <a:t>21/02/23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BCC1F3-02AE-6947-A766-F5AC3E2A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CB6937-E3EC-5D40-B514-885EF4FD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69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38C26D-2EC2-E04D-B759-331B0C40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A9CA-6F60-2644-BF03-63FC36782EC4}" type="datetime1">
              <a:rPr lang="it-IT" smtClean="0"/>
              <a:t>21/02/23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0783B1-4F7B-314A-8B5E-DE401145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1B42C1-86CC-024F-9ADB-5BB5F8A6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95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8664A-6332-824F-9357-E1DE062E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84478C-5418-ED42-9AB1-6E68E248D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F78B7B-08B4-FA44-991B-310500263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DC7C2E-949B-AB4A-BAFC-69612495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BCDC-EE27-DA47-8BCA-080245A3B6DC}" type="datetime1">
              <a:rPr lang="it-IT" smtClean="0"/>
              <a:t>21/02/23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A0722C-95BA-F74A-9F12-C8028B20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8888D0-DE77-E54B-BE64-A30CA33C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3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BC318-6A56-8943-A2B5-A16F4B50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341E80D-C4EC-4C48-B078-166586D32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2F6CBD-716D-254F-BBCF-D4A3EA8B7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C20E26-5990-AB4D-AA4F-D21CCCFF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C3FF-B743-EC42-B789-C1B2D0F83D83}" type="datetime1">
              <a:rPr lang="it-IT" smtClean="0"/>
              <a:t>21/02/23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C1FA84-7578-AB4C-AF8A-FCDA6D4C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D4D934-C446-554A-A7E8-472CFDE1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04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6000">
              <a:schemeClr val="accent2">
                <a:lumMod val="45000"/>
                <a:lumOff val="55000"/>
              </a:schemeClr>
            </a:gs>
            <a:gs pos="91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87DC4B-2DF7-984B-B829-46032F40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C201CF-D85E-D347-9CAB-AD761DAB5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CFC6E1-37CD-D943-99FB-9BFEE31E9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E5C6-5606-914F-95A4-78ED9E645C69}" type="datetime1">
              <a:rPr lang="it-IT" smtClean="0"/>
              <a:t>21/02/23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C8BA81-5700-1E4B-A7F7-4C30B37A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FF4120-AD44-B749-A77A-53964EE30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BA2E-C817-D440-8F77-7293D0BEF2D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65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6B034-FDD8-5241-AA46-57677E2FC3EA}"/>
              </a:ext>
            </a:extLst>
          </p:cNvPr>
          <p:cNvSpPr txBox="1"/>
          <p:nvPr/>
        </p:nvSpPr>
        <p:spPr>
          <a:xfrm>
            <a:off x="444843" y="1396313"/>
            <a:ext cx="11108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MACROECONOMIA A-L</a:t>
            </a:r>
          </a:p>
          <a:p>
            <a:pPr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Nicola Mastrorocco</a:t>
            </a:r>
          </a:p>
          <a:p>
            <a:pPr algn="ctr"/>
            <a:endParaRPr lang="it-I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 – Dipartimento di Scienze Politiche e Sociali – Campus Forlì</a:t>
            </a:r>
          </a:p>
          <a:p>
            <a:pPr algn="ctr"/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 Mater </a:t>
            </a:r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Studiorum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Università di Bologna</a:t>
            </a:r>
          </a:p>
          <a:p>
            <a:pPr algn="ctr"/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2022-2023</a:t>
            </a:r>
          </a:p>
          <a:p>
            <a:pPr algn="ctr"/>
            <a:endParaRPr lang="it-I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E2038F-66B7-5E40-9D54-5586D20F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79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10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30A21C0-33CF-2441-BFD7-23379AC4C526}"/>
              </a:ext>
            </a:extLst>
          </p:cNvPr>
          <p:cNvSpPr/>
          <p:nvPr/>
        </p:nvSpPr>
        <p:spPr>
          <a:xfrm>
            <a:off x="589005" y="1956139"/>
            <a:ext cx="10764795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esogeni di offerta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uno shock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conseguente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dei costi di produzione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(es. rialzo del prezzo del petrolio nel 1973-74) porta ad uno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spostamento verso l’alto.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Variazione di </a:t>
            </a:r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8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spostare la curva verso l’alto.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8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Variazione di u</a:t>
            </a:r>
            <a:r>
              <a:rPr lang="it-IT" sz="28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</a:t>
            </a:r>
            <a:r>
              <a:rPr lang="it-IT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(es. anni Settanta) causa uno spostamento della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retta verticale di lungo periodo verso destra.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437AAD1-EA4D-DB48-BD2D-39C34EA1DBD4}"/>
              </a:ext>
            </a:extLst>
          </p:cNvPr>
          <p:cNvSpPr/>
          <p:nvPr/>
        </p:nvSpPr>
        <p:spPr>
          <a:xfrm>
            <a:off x="3554870" y="506802"/>
            <a:ext cx="7798930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Spostamenti della curva di Phillips</a:t>
            </a:r>
          </a:p>
        </p:txBody>
      </p:sp>
    </p:spTree>
    <p:extLst>
      <p:ext uri="{BB962C8B-B14F-4D97-AF65-F5344CB8AC3E}">
        <p14:creationId xmlns:p14="http://schemas.microsoft.com/office/powerpoint/2010/main" val="313404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0F0638-CC06-2C44-BBFF-29D76EBB5C6F}"/>
              </a:ext>
            </a:extLst>
          </p:cNvPr>
          <p:cNvSpPr txBox="1"/>
          <p:nvPr/>
        </p:nvSpPr>
        <p:spPr>
          <a:xfrm>
            <a:off x="407985" y="2022214"/>
            <a:ext cx="616580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Nell’equilibrio di piena occupazione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 verifica uno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positivo alla DA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imprese decideranno di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assumere più lavoratori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l’inflazione attesa inizialmente non varia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it-IT" alt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lang="it-IT" alt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ma la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minore disoccupazione genera inflazione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 salari e prezzi) (=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lungo la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CdP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arriva al punto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cui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l’inflazione effettiva è aumentata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livello </a:t>
            </a:r>
            <a:r>
              <a:rPr lang="el-G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alt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41607B-66E4-534A-8999-EA14CE415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11" y="1836773"/>
            <a:ext cx="4384589" cy="394109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10A58F1-5AFE-9948-BBC1-6505D3F7A828}"/>
              </a:ext>
            </a:extLst>
          </p:cNvPr>
          <p:cNvSpPr/>
          <p:nvPr/>
        </p:nvSpPr>
        <p:spPr>
          <a:xfrm>
            <a:off x="1356833" y="557692"/>
            <a:ext cx="999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alla domanda aggregata lungo periodo</a:t>
            </a:r>
          </a:p>
        </p:txBody>
      </p:sp>
    </p:spTree>
    <p:extLst>
      <p:ext uri="{BB962C8B-B14F-4D97-AF65-F5344CB8AC3E}">
        <p14:creationId xmlns:p14="http://schemas.microsoft.com/office/powerpoint/2010/main" val="329194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12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93216B1-C853-974C-84C3-B09AD06F97A3}"/>
              </a:ext>
            </a:extLst>
          </p:cNvPr>
          <p:cNvSpPr/>
          <p:nvPr/>
        </p:nvSpPr>
        <p:spPr>
          <a:xfrm>
            <a:off x="412315" y="1493480"/>
            <a:ext cx="613676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possibili esiti: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mantiene invariata la PM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(ossia, si muove  lungo la funzione TR, e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 il tasso d’interesse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l’inflazione attesa resta invariata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quindi l’inflazione effettiva si riduce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ritorno in 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alternativa, la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adotta una PM «accomodante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 trasla in alto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ma poiché il tasso di occupazione rimane elevato, s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alari e inflazione aumentano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ulteriormente. Tuttavia ad un certo punto l’aumento dell’inflazione causa una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della domanda aggregata e quindi dell’occupazione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 ritornerà al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livello di piena occupazione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con un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maggiore tasso d’inflazione effettiva e attesa, </a:t>
            </a:r>
            <a:r>
              <a:rPr lang="de-DE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</a:t>
            </a:r>
            <a:r>
              <a:rPr lang="de-DE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ambedue i casi, la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disoccupazione torna al livello di lungo periodo u</a:t>
            </a:r>
            <a:r>
              <a:rPr lang="it-IT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8A6436-995A-9C4E-93F3-BD4C9F54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29" y="1811079"/>
            <a:ext cx="4553471" cy="409288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BC218D2-E562-6145-8E96-094DE64D6BA6}"/>
              </a:ext>
            </a:extLst>
          </p:cNvPr>
          <p:cNvSpPr/>
          <p:nvPr/>
        </p:nvSpPr>
        <p:spPr>
          <a:xfrm>
            <a:off x="1356833" y="501650"/>
            <a:ext cx="999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alla domanda aggregata lungo periodo</a:t>
            </a:r>
          </a:p>
        </p:txBody>
      </p:sp>
    </p:spTree>
    <p:extLst>
      <p:ext uri="{BB962C8B-B14F-4D97-AF65-F5344CB8AC3E}">
        <p14:creationId xmlns:p14="http://schemas.microsoft.com/office/powerpoint/2010/main" val="279281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09C8743-65CA-E045-8001-404C4D78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197" y="332681"/>
            <a:ext cx="2554225" cy="646331"/>
          </a:xfrm>
        </p:spPr>
        <p:txBody>
          <a:bodyPr wrap="none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Esercizio 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B68892-67FA-B044-85B4-2759885B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C22FBEE0-265B-7547-A759-0B03DB5E72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886" y="1271166"/>
                <a:ext cx="11205326" cy="545030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tasso di disoccupazione «naturale» è 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8%.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vi sono shock di offerta: </a:t>
                </a:r>
                <a:r>
                  <a:rPr lang="el-GR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curva di Phillips è:   </a:t>
                </a: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it-IT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</a:t>
                </a:r>
                <a:r>
                  <a:rPr lang="it-IT" altLang="en-US" sz="24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400" b="1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l-GR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 è il tasso d’inflazione effettiva: </a:t>
                </a:r>
              </a:p>
              <a:p>
                <a:pPr marL="11430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Se l’inflazione attesa è pari al 3% e il tasso di disoccupazione effettivo è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8%?</a:t>
                </a:r>
              </a:p>
              <a:p>
                <a:pPr marL="11430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Se l’inflazione attesa è pari al 3% e il tasso di disoccupazione effettivo è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6%?</a:t>
                </a:r>
              </a:p>
              <a:p>
                <a:pPr marL="11430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Se l’inflazione attesa è pari al 5% e il tasso di disoccupazione effettivo è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10%?</a:t>
                </a:r>
              </a:p>
              <a:p>
                <a:pPr marL="457200" indent="-342900">
                  <a:buAutoNum type="alphaLcParenR"/>
                </a:pP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l-GR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0,03</a:t>
                </a:r>
                <a:r>
                  <a:rPr lang="it-IT" altLang="en-US" sz="2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(0,08-0,08)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= 0,03</a:t>
                </a:r>
              </a:p>
              <a:p>
                <a:pPr marL="114300" indent="0">
                  <a:buNone/>
                </a:pP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l-GR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0,03</a:t>
                </a:r>
                <a:r>
                  <a:rPr lang="it-IT" altLang="en-US" sz="2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(0,06-0,08)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= 0,04</a:t>
                </a:r>
              </a:p>
              <a:p>
                <a:pPr marL="114300" indent="0">
                  <a:buNone/>
                </a:pP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l-GR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0,05</a:t>
                </a:r>
                <a:r>
                  <a:rPr lang="it-IT" altLang="en-US" sz="2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(0,1-0,08)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= 0,04</a:t>
                </a:r>
              </a:p>
              <a:p>
                <a:pPr marL="114300" indent="0">
                  <a:buNone/>
                </a:pPr>
                <a:endParaRPr lang="it-IT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C22FBEE0-265B-7547-A759-0B03DB5E7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886" y="1271166"/>
                <a:ext cx="11205326" cy="5450309"/>
              </a:xfrm>
              <a:blipFill>
                <a:blip r:embed="rId2"/>
                <a:stretch>
                  <a:fillRect l="-793" t="-4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97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E3C17D7-B513-FF46-970A-9B55924E2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366" y="1799968"/>
                <a:ext cx="6542564" cy="4499919"/>
              </a:xfrm>
            </p:spPr>
            <p:txBody>
              <a:bodyPr>
                <a:noAutofit/>
              </a:bodyPr>
              <a:lstStyle/>
              <a:p>
                <a:pPr marL="457200" indent="-342900" algn="just">
                  <a:lnSpc>
                    <a:spcPct val="100000"/>
                  </a:lnSpc>
                </a:pP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Arthur </a:t>
                </a:r>
                <a:r>
                  <a:rPr lang="it-IT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Okun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osservò una </a:t>
                </a:r>
                <a:r>
                  <a:rPr lang="it-IT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regolarità empirica negativa 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 «</a:t>
                </a:r>
                <a:r>
                  <a:rPr lang="it-IT" altLang="en-US" sz="24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unemployment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gap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  </a:t>
                </a:r>
                <a:r>
                  <a:rPr lang="it-IT" alt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4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it-IT" alt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u - u</a:t>
                </a:r>
                <a:r>
                  <a:rPr lang="it-IT" alt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 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gap  </a:t>
                </a:r>
                <a:r>
                  <a:rPr lang="it-IT" alt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altLang="en-US" sz="24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it-IT" alt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it-IT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it-IT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it-IT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342900" algn="just">
                  <a:lnSpc>
                    <a:spcPct val="100000"/>
                  </a:lnSpc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cosiddetta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legge di </a:t>
                </a:r>
                <a:r>
                  <a:rPr lang="it-IT" sz="24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Okun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è: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it-IT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 </a:t>
                </a:r>
                <a:r>
                  <a:rPr lang="it-IT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- </a:t>
                </a:r>
                <a:r>
                  <a:rPr lang="it-IT" alt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</a:t>
                </a:r>
                <a:r>
                  <a:rPr lang="it-IT" altLang="en-US" sz="24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endParaRPr lang="it-IT" altLang="en-US" sz="24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≈ 0,3 ~ 0,5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base alla legge di </a:t>
                </a:r>
                <a:r>
                  <a:rPr lang="it-IT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Okun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presenza di un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gap positivo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 aspettiamo, quindi, un </a:t>
                </a:r>
                <a:r>
                  <a:rPr lang="it-IT" sz="24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unemployment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gap negativo</a:t>
                </a:r>
                <a:r>
                  <a:rPr lang="it-IT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14300" indent="0" algn="just">
                  <a:lnSpc>
                    <a:spcPct val="100000"/>
                  </a:lnSpc>
                  <a:buNone/>
                </a:pP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0000"/>
                  </a:lnSpc>
                  <a:buNone/>
                </a:pP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0000"/>
                  </a:lnSpc>
                  <a:buNone/>
                </a:pP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E3C17D7-B513-FF46-970A-9B55924E2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366" y="1799968"/>
                <a:ext cx="6542564" cy="4499919"/>
              </a:xfrm>
              <a:blipFill>
                <a:blip r:embed="rId2"/>
                <a:stretch>
                  <a:fillRect l="-1357" t="-1127" r="-13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290A3D44-40C2-1A41-BD1A-0F8E933D5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61" y="1888525"/>
            <a:ext cx="4228839" cy="401085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333AC91-CF29-714B-86CB-8D669600359B}"/>
              </a:ext>
            </a:extLst>
          </p:cNvPr>
          <p:cNvSpPr/>
          <p:nvPr/>
        </p:nvSpPr>
        <p:spPr>
          <a:xfrm>
            <a:off x="7919847" y="452422"/>
            <a:ext cx="343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Legge di </a:t>
            </a:r>
            <a:r>
              <a:rPr lang="it-I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</a:t>
            </a:r>
            <a:endParaRPr lang="it-I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2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3ABE1CF-DA7C-324F-8FA8-AB4B8B7373EA}"/>
              </a:ext>
            </a:extLst>
          </p:cNvPr>
          <p:cNvSpPr/>
          <p:nvPr/>
        </p:nvSpPr>
        <p:spPr>
          <a:xfrm>
            <a:off x="315097" y="1350774"/>
            <a:ext cx="1156180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Quale delle seguenti affermazioni NON è corretta?</a:t>
            </a:r>
          </a:p>
          <a:p>
            <a:pPr marL="671513" indent="-330200" algn="just">
              <a:spcBef>
                <a:spcPts val="600"/>
              </a:spcBef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L’inflazione effettiva dipende positivamente dall’inflazione attesa.</a:t>
            </a:r>
          </a:p>
          <a:p>
            <a:pPr marL="671513" indent="-330200" algn="just">
              <a:spcBef>
                <a:spcPts val="600"/>
              </a:spcBef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L’inflazione effettiva dipende positivamente dall’output gap.</a:t>
            </a:r>
          </a:p>
          <a:p>
            <a:pPr marL="671513" indent="-330200" algn="just">
              <a:spcBef>
                <a:spcPts val="600"/>
              </a:spcBef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è la differenza tra tasso di disoccupazione effettivo e naturale.</a:t>
            </a:r>
          </a:p>
          <a:p>
            <a:pPr marL="671513" indent="-330200" algn="just">
              <a:spcBef>
                <a:spcPts val="600"/>
              </a:spcBef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shock esogeno dell’offerta fa spostare la curva di Phillips verso l’alto.</a:t>
            </a:r>
          </a:p>
          <a:p>
            <a:pPr marL="671513" indent="-330200" algn="just">
              <a:spcBef>
                <a:spcPts val="600"/>
              </a:spcBef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Nessuna della precedenti: sono tutto corrette.</a:t>
            </a:r>
          </a:p>
          <a:p>
            <a:pPr marL="671513" indent="-330200" algn="just">
              <a:spcBef>
                <a:spcPts val="600"/>
              </a:spcBef>
              <a:buFont typeface="+mj-lt"/>
              <a:buAutoNum type="alphaLcParenR"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La curva di Phillips neo-Keynesiana di breve periodo descrive:</a:t>
            </a:r>
          </a:p>
          <a:p>
            <a:pPr marL="719138" indent="-354013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effettiva e tasso di disoccupazione naturale nel breve periodo.</a:t>
            </a:r>
          </a:p>
          <a:p>
            <a:pPr marL="719138" indent="-354013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effettiva e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nel breve periodo.</a:t>
            </a:r>
          </a:p>
          <a:p>
            <a:pPr marL="719138" indent="-354013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attesa e tasso di disoccupazione naturale nel breve periodo.</a:t>
            </a:r>
          </a:p>
          <a:p>
            <a:pPr marL="719138" indent="-354013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attesa e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nel breve periodo.</a:t>
            </a:r>
          </a:p>
          <a:p>
            <a:pPr marL="719138" indent="-354013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tasso di disoccupazione naturale e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nel breve periodo.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5F5144C-8BF1-8A42-AE58-BF4E7335978D}"/>
              </a:ext>
            </a:extLst>
          </p:cNvPr>
          <p:cNvSpPr/>
          <p:nvPr/>
        </p:nvSpPr>
        <p:spPr>
          <a:xfrm>
            <a:off x="8399669" y="303941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it-IT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endParaRPr lang="it-IT" sz="4000" u="sng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67DA3-E432-6243-9AED-12B7300E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15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F54A437-DEF7-0C4C-A5BB-79386020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e); b)</a:t>
            </a:r>
          </a:p>
        </p:txBody>
      </p:sp>
    </p:spTree>
    <p:extLst>
      <p:ext uri="{BB962C8B-B14F-4D97-AF65-F5344CB8AC3E}">
        <p14:creationId xmlns:p14="http://schemas.microsoft.com/office/powerpoint/2010/main" val="277192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16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2496579-1032-9845-80F3-D364BE6EE060}"/>
              </a:ext>
            </a:extLst>
          </p:cNvPr>
          <p:cNvSpPr/>
          <p:nvPr/>
        </p:nvSpPr>
        <p:spPr>
          <a:xfrm>
            <a:off x="413952" y="1524258"/>
            <a:ext cx="111301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La curva di Phillips neo-Keynesiana di breve periodo si sposta verso l'alto e verso destra se:</a:t>
            </a:r>
          </a:p>
          <a:p>
            <a:pPr marL="719138" indent="-317500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diminuisce.</a:t>
            </a:r>
          </a:p>
          <a:p>
            <a:pPr marL="719138" indent="-317500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aumenta.</a:t>
            </a:r>
          </a:p>
          <a:p>
            <a:pPr marL="719138" indent="-317500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L'inflazione effettiva aumenta.</a:t>
            </a:r>
          </a:p>
          <a:p>
            <a:pPr marL="719138" indent="-317500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L'inflazione attesa aumenta.</a:t>
            </a:r>
          </a:p>
          <a:p>
            <a:pPr marL="719138" indent="-317500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L'inflazione attesa diminuisce.</a:t>
            </a:r>
          </a:p>
          <a:p>
            <a:pPr marL="719138" indent="-317500" algn="just">
              <a:buFont typeface="+mj-lt"/>
              <a:buAutoNum type="alphaLcParenR"/>
            </a:pPr>
            <a:endParaRPr lang="it-IT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Una caduta improvvisa e temporanea del prezzo del petrolio genera: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movimento verso destra lungo la curva di Phillips neo-Keynesiana di breve periodo.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l'alto della curva di Phillips neo-Keynesiana di breve periodo.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destra della curva di Phillips di lungo periodo.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il basso della curva di Phillips neo-Keynesiana di breve periodo.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movimento verso sinistra lungo la curva di Phillips neo-Keynesiana di breve periodo.</a:t>
            </a:r>
          </a:p>
          <a:p>
            <a:pPr marL="401638" algn="just"/>
            <a:endParaRPr lang="it-IT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3473EE14-45E5-EF4A-8A5E-A7006FE8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d); d)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28CFE16-3310-5E4A-81AC-CEC9C833DDA9}"/>
              </a:ext>
            </a:extLst>
          </p:cNvPr>
          <p:cNvSpPr/>
          <p:nvPr/>
        </p:nvSpPr>
        <p:spPr>
          <a:xfrm>
            <a:off x="8066903" y="451247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it-IT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endParaRPr lang="it-IT" sz="4000" u="sng" dirty="0"/>
          </a:p>
        </p:txBody>
      </p:sp>
    </p:spTree>
    <p:extLst>
      <p:ext uri="{BB962C8B-B14F-4D97-AF65-F5344CB8AC3E}">
        <p14:creationId xmlns:p14="http://schemas.microsoft.com/office/powerpoint/2010/main" val="418202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17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686CC9-E7BD-2249-B1CD-29F7196C4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944" y="1899634"/>
                <a:ext cx="10981840" cy="4456716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Combinando la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nuova curva di Phillips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che coglie una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relazione inversa tra inflazione e disoccupazione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7625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it-IT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b </a:t>
                </a:r>
                <a:r>
                  <a:rPr lang="it-IT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en-GB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legge di </a:t>
                </a:r>
                <a:r>
                  <a:rPr lang="it-IT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Okun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che coglie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 relazione inversa tra disoccupazione e output gap:</a:t>
                </a:r>
              </a:p>
              <a:p>
                <a:pPr marL="11430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it-IT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4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 </a:t>
                </a:r>
                <a:r>
                  <a:rPr lang="it-IT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- </a:t>
                </a:r>
                <a:r>
                  <a:rPr lang="it-IT" alt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</a:t>
                </a:r>
                <a:r>
                  <a:rPr lang="it-IT" altLang="en-US" sz="24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3429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ottiene la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formulazione della funzione di offerta aggregata 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(di breve periodo):</a:t>
                </a:r>
              </a:p>
              <a:p>
                <a:pPr marL="11430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it-IT" altLang="en-US" sz="24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altLang="en-US" sz="24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GB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ct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 </a:t>
                </a: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b h 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686CC9-E7BD-2249-B1CD-29F7196C4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944" y="1899634"/>
                <a:ext cx="10981840" cy="4456716"/>
              </a:xfrm>
              <a:blipFill>
                <a:blip r:embed="rId2"/>
                <a:stretch>
                  <a:fillRect l="-809" t="-1136" r="-9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olo 1">
            <a:extLst>
              <a:ext uri="{FF2B5EF4-FFF2-40B4-BE49-F238E27FC236}">
                <a16:creationId xmlns:a16="http://schemas.microsoft.com/office/drawing/2014/main" id="{226FE885-1DDD-724E-B24F-B538F451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043" y="687893"/>
            <a:ext cx="6032741" cy="646331"/>
          </a:xfrm>
        </p:spPr>
        <p:txBody>
          <a:bodyPr wrap="none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Curva di offerta aggregata</a:t>
            </a:r>
          </a:p>
        </p:txBody>
      </p:sp>
    </p:spTree>
    <p:extLst>
      <p:ext uri="{BB962C8B-B14F-4D97-AF65-F5344CB8AC3E}">
        <p14:creationId xmlns:p14="http://schemas.microsoft.com/office/powerpoint/2010/main" val="33788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834C90-49FC-ED41-A329-378F7B7F707D}"/>
              </a:ext>
            </a:extLst>
          </p:cNvPr>
          <p:cNvSpPr txBox="1"/>
          <p:nvPr/>
        </p:nvSpPr>
        <p:spPr>
          <a:xfrm>
            <a:off x="344951" y="1883351"/>
            <a:ext cx="6142347" cy="453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curva di offerta aggregata di breve periodo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inclinata positivamente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piano (Y, </a:t>
            </a:r>
            <a:r>
              <a:rPr lang="el-GR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it-IT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 la domanda, le imprese vorranno aumentare la produzione e quindi l’occupazione. 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inizialmente il mercato del lavoro è in equilibrio, per 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aumentare l’occupazione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devono 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aumentare i salari offerti ai lavoratori</a:t>
            </a: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Tuttavia, la variazione dei salari induce le imprese a far </a:t>
            </a:r>
            <a:r>
              <a:rPr 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aumentare i prezzi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stessa proporzione.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960DD77-7B9C-E247-8E6A-D5713E0D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059" y="697324"/>
            <a:ext cx="6032741" cy="646331"/>
          </a:xfrm>
        </p:spPr>
        <p:txBody>
          <a:bodyPr wrap="none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Curva di offerta aggregata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097BDD-2260-7146-AC00-B696EE94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98" y="2144189"/>
            <a:ext cx="4608202" cy="4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7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19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6776AF6-F2B2-AE4D-9A9F-E7A4A0EFC933}"/>
              </a:ext>
            </a:extLst>
          </p:cNvPr>
          <p:cNvSpPr/>
          <p:nvPr/>
        </p:nvSpPr>
        <p:spPr>
          <a:xfrm>
            <a:off x="291911" y="183764"/>
            <a:ext cx="11321380" cy="155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25000"/>
              </a:lnSpc>
              <a:spcAft>
                <a:spcPct val="0"/>
              </a:spcAft>
              <a:defRPr/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 di Phillips e curva di offerta aggregata di breve e lungo periodo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0F91BB1-0A26-0B43-B588-A463C14C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92" y="1977081"/>
            <a:ext cx="8590460" cy="45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AF028B-6948-5C49-A2D8-AE810B0711C4}"/>
              </a:ext>
            </a:extLst>
          </p:cNvPr>
          <p:cNvSpPr txBox="1"/>
          <p:nvPr/>
        </p:nvSpPr>
        <p:spPr>
          <a:xfrm>
            <a:off x="1140940" y="333632"/>
            <a:ext cx="9910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Esercitazione 7</a:t>
            </a:r>
          </a:p>
          <a:p>
            <a:pPr algn="ctr"/>
            <a:endParaRPr 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Dottor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Valentino Moscariello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5E92F5-236C-EA48-A3C4-0FED21BB0F8F}"/>
              </a:ext>
            </a:extLst>
          </p:cNvPr>
          <p:cNvSpPr txBox="1"/>
          <p:nvPr/>
        </p:nvSpPr>
        <p:spPr>
          <a:xfrm>
            <a:off x="714631" y="4966378"/>
            <a:ext cx="10762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Wyplosz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«Macroeconomia: un’analisi europea»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Capitolo 13: Produzione, Occupazione e Inflazione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262245-A33F-9E40-8838-15C6E23B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54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20</a:t>
            </a:fld>
            <a:endParaRPr lang="it-IT"/>
          </a:p>
        </p:txBody>
      </p:sp>
      <p:pic>
        <p:nvPicPr>
          <p:cNvPr id="3" name="Segnaposto contenuto 5">
            <a:extLst>
              <a:ext uri="{FF2B5EF4-FFF2-40B4-BE49-F238E27FC236}">
                <a16:creationId xmlns:a16="http://schemas.microsoft.com/office/drawing/2014/main" id="{6D78529F-FFBB-4B47-AF20-4D1AEDC2F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19" y="2164904"/>
            <a:ext cx="9690425" cy="389237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6DF2CD0-ADD0-3C4D-816A-9A5F3E19660F}"/>
              </a:ext>
            </a:extLst>
          </p:cNvPr>
          <p:cNvSpPr/>
          <p:nvPr/>
        </p:nvSpPr>
        <p:spPr>
          <a:xfrm>
            <a:off x="628135" y="306754"/>
            <a:ext cx="10935730" cy="155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25000"/>
              </a:lnSpc>
              <a:spcAft>
                <a:spcPct val="0"/>
              </a:spcAft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Evoluzione della curva di Phillips e della curva di offerta aggregata dal breve al lungo periodo</a:t>
            </a:r>
          </a:p>
        </p:txBody>
      </p:sp>
    </p:spTree>
    <p:extLst>
      <p:ext uri="{BB962C8B-B14F-4D97-AF65-F5344CB8AC3E}">
        <p14:creationId xmlns:p14="http://schemas.microsoft.com/office/powerpoint/2010/main" val="1763594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21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FAC60D-6C29-B44A-8B81-AB9B9686F2FC}"/>
              </a:ext>
            </a:extLst>
          </p:cNvPr>
          <p:cNvSpPr txBox="1"/>
          <p:nvPr/>
        </p:nvSpPr>
        <p:spPr>
          <a:xfrm>
            <a:off x="481816" y="2372065"/>
            <a:ext cx="11228368" cy="384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breve periodo, data l’inflazione attesa, un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gap positivo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 una disoccupazione inferiore a </a:t>
            </a:r>
            <a:r>
              <a:rPr lang="it-IT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altLang="en-U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quindi un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tasso di inflazione effettivo più elevato.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mano che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l’inflazione sottostante aumenta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allinearsi a quella effettiva (si ipotizza che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vi sia alcuna reazione da parte della BC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le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curve si spostano in alto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L’economia raggiunge prima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poi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 la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 è ritornata al livello naturale di LP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c’è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-off.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LP: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curva di Phillips è verticale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corrispondenza di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è verticale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corrispondenza di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4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3BF771E-5C6E-7A40-8EE1-03BF1C307198}"/>
              </a:ext>
            </a:extLst>
          </p:cNvPr>
          <p:cNvSpPr/>
          <p:nvPr/>
        </p:nvSpPr>
        <p:spPr>
          <a:xfrm>
            <a:off x="774454" y="534814"/>
            <a:ext cx="10935730" cy="155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25000"/>
              </a:lnSpc>
              <a:spcAft>
                <a:spcPct val="0"/>
              </a:spcAft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Evoluzione della curva di Phillips e della curva di offerta aggregata dal breve al lungo periodo</a:t>
            </a:r>
          </a:p>
        </p:txBody>
      </p:sp>
    </p:spTree>
    <p:extLst>
      <p:ext uri="{BB962C8B-B14F-4D97-AF65-F5344CB8AC3E}">
        <p14:creationId xmlns:p14="http://schemas.microsoft.com/office/powerpoint/2010/main" val="55685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22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AE3DC7DF-1A7C-3347-B6FA-B4E987EB7C28}"/>
                  </a:ext>
                </a:extLst>
              </p:cNvPr>
              <p:cNvSpPr/>
              <p:nvPr/>
            </p:nvSpPr>
            <p:spPr>
              <a:xfrm>
                <a:off x="678592" y="2086895"/>
                <a:ext cx="10834816" cy="4108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3429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breve periodo: </a:t>
                </a:r>
                <a:r>
                  <a:rPr lang="el-GR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it-IT" altLang="en-US" sz="2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en-US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alt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it-IT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342900"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lungo periodo: verticale in corrispondenza di </a:t>
                </a:r>
                <a:r>
                  <a:rPr lang="it-IT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z="24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it-IT" sz="24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ctr">
                  <a:spcBef>
                    <a:spcPts val="1200"/>
                  </a:spcBef>
                  <a:buNone/>
                </a:pPr>
                <a:endParaRPr lang="it-IT" sz="2400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Shock esogeni di offerta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uno </a:t>
                </a:r>
                <a:r>
                  <a:rPr lang="it-IT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shock positivo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conseguente </a:t>
                </a:r>
                <a:r>
                  <a:rPr lang="it-IT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aumento dei costi di produzione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(es. rialzo del prezzo del petrolio nel 1973-74) porta ad uno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spostamento verso l’alto di AS-BP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 algn="just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Variazione di </a:t>
                </a:r>
                <a:r>
                  <a:rPr lang="it-IT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it-IT" sz="24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</a:t>
                </a:r>
                <a:r>
                  <a:rPr lang="it-IT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aumento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 spostare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AS-BP verso l’alto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it-IT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Variazione di </a:t>
                </a:r>
                <a:r>
                  <a:rPr lang="it-IT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z="24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</a:t>
                </a:r>
                <a:r>
                  <a:rPr lang="it-IT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aumento</a:t>
                </a:r>
                <a:r>
                  <a:rPr lang="it-IT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</a:t>
                </a:r>
                <a:r>
                  <a:rPr lang="it-IT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z="24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causa uno spostamento della retta verticale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AS-LP verso destra</a:t>
                </a: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AE3DC7DF-1A7C-3347-B6FA-B4E987EB7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2" y="2086895"/>
                <a:ext cx="10834816" cy="4108817"/>
              </a:xfrm>
              <a:prstGeom prst="rect">
                <a:avLst/>
              </a:prstGeom>
              <a:blipFill>
                <a:blip r:embed="rId2"/>
                <a:stretch>
                  <a:fillRect l="-703" t="-1235" r="-820" b="-2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B3B2B759-9F41-BA47-A6C9-1172125FBAAC}"/>
              </a:ext>
            </a:extLst>
          </p:cNvPr>
          <p:cNvSpPr/>
          <p:nvPr/>
        </p:nvSpPr>
        <p:spPr>
          <a:xfrm>
            <a:off x="1606971" y="538722"/>
            <a:ext cx="10144304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Spostamenti della curva di offerta aggregata di breve e lungo periodo</a:t>
            </a:r>
          </a:p>
        </p:txBody>
      </p:sp>
    </p:spTree>
    <p:extLst>
      <p:ext uri="{BB962C8B-B14F-4D97-AF65-F5344CB8AC3E}">
        <p14:creationId xmlns:p14="http://schemas.microsoft.com/office/powerpoint/2010/main" val="284856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23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AD986F2-47DF-3B42-840E-2A4A0E1A793F}"/>
              </a:ext>
            </a:extLst>
          </p:cNvPr>
          <p:cNvSpPr/>
          <p:nvPr/>
        </p:nvSpPr>
        <p:spPr>
          <a:xfrm>
            <a:off x="8082945" y="390439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it-IT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endParaRPr lang="it-IT" sz="4000" u="sng" dirty="0"/>
          </a:p>
        </p:txBody>
      </p:sp>
      <p:sp>
        <p:nvSpPr>
          <p:cNvPr id="6" name="Segnaposto piè di pagina 6">
            <a:extLst>
              <a:ext uri="{FF2B5EF4-FFF2-40B4-BE49-F238E27FC236}">
                <a16:creationId xmlns:a16="http://schemas.microsoft.com/office/drawing/2014/main" id="{56C23F10-F030-2D4F-B632-4C5878ED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49"/>
            <a:ext cx="4114800" cy="365125"/>
          </a:xfrm>
        </p:spPr>
        <p:txBody>
          <a:bodyPr/>
          <a:lstStyle/>
          <a:p>
            <a:r>
              <a:rPr lang="it-IT" dirty="0"/>
              <a:t>e); e)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E6149EA-C457-3C4F-803F-3DD91D79720F}"/>
              </a:ext>
            </a:extLst>
          </p:cNvPr>
          <p:cNvSpPr/>
          <p:nvPr/>
        </p:nvSpPr>
        <p:spPr>
          <a:xfrm>
            <a:off x="469557" y="1524258"/>
            <a:ext cx="108842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In base alla legge di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presenza di un output gap negativo ci aspettiamo un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negativo.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presenza di un'inflazione maggiore di quella attesa l'output gap sarà negativo.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presenza di un output gap positivo ci aspettiamo un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negativo.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presenza di un'inflazione maggiore di quella attesa l'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sarà positivo.</a:t>
            </a:r>
          </a:p>
          <a:p>
            <a:pPr marL="719138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esiste una relazione diretta tra output gap ed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gap.</a:t>
            </a:r>
          </a:p>
          <a:p>
            <a:pPr marL="719138" indent="-328613" algn="just">
              <a:buFont typeface="+mj-lt"/>
              <a:buAutoNum type="alphaLcParenR"/>
            </a:pPr>
            <a:endParaRPr lang="it-IT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La curva di offerta aggregata di breve periodo descrive:</a:t>
            </a:r>
          </a:p>
          <a:p>
            <a:pPr marL="755650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effettiva e livello naturale di output nel breve periodo.</a:t>
            </a:r>
          </a:p>
          <a:p>
            <a:pPr marL="755650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attesa e livello di prodotto naturale nel breve periodo.</a:t>
            </a:r>
          </a:p>
          <a:p>
            <a:pPr marL="755650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effettiva e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nel breve periodo.</a:t>
            </a:r>
          </a:p>
          <a:p>
            <a:pPr marL="755650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attesa e output gap nel breve periodo.</a:t>
            </a:r>
          </a:p>
          <a:p>
            <a:pPr marL="755650" indent="-328613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tra inflazione effettiva e output gap nel breve periodo.</a:t>
            </a:r>
          </a:p>
          <a:p>
            <a:pPr marL="390525" algn="just"/>
            <a:endParaRPr lang="it-IT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3ABE1CF-DA7C-324F-8FA8-AB4B8B7373EA}"/>
              </a:ext>
            </a:extLst>
          </p:cNvPr>
          <p:cNvSpPr/>
          <p:nvPr/>
        </p:nvSpPr>
        <p:spPr>
          <a:xfrm>
            <a:off x="350542" y="1262648"/>
            <a:ext cx="1137027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La curva di Phillips nel lungo periodo è verticale poiché:</a:t>
            </a:r>
          </a:p>
          <a:p>
            <a:pPr marL="719138" indent="-354013" algn="just"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politica fiscale non può generare uno scostamento permanente del tasso di disoccupazione dal suo livello naturale.</a:t>
            </a:r>
          </a:p>
          <a:p>
            <a:pPr marL="719138" indent="-354013" algn="just"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politica monetaria è l'unico strumento in grado di influenzare il tasso di disoccupazione di lungo periodo.</a:t>
            </a:r>
          </a:p>
          <a:p>
            <a:pPr marL="719138" indent="-354013" algn="just"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Un'inflazione elevata può essere fermata solo a prezzo di una profonda recessione.</a:t>
            </a:r>
          </a:p>
          <a:p>
            <a:pPr marL="719138" indent="-354013" algn="just"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disoccupazione di lungo periodo è un fenomeno essenzialmente monetario.</a:t>
            </a:r>
          </a:p>
          <a:p>
            <a:pPr marL="719138" indent="-354013" algn="just"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tasso di disoccupazione naturale non dipende dal tasso d'inflazione.</a:t>
            </a:r>
          </a:p>
          <a:p>
            <a:pPr algn="just"/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Quale delle seguenti affermazioni NON è corretta?</a:t>
            </a:r>
          </a:p>
          <a:p>
            <a:pPr marL="719138" indent="-354013" algn="just">
              <a:spcBef>
                <a:spcPts val="600"/>
              </a:spcBef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la curva di Phillips che la curva AS nel lungo periodo sono verticali.</a:t>
            </a:r>
          </a:p>
          <a:p>
            <a:pPr marL="719138" indent="-354013" algn="just">
              <a:spcBef>
                <a:spcPts val="600"/>
              </a:spcBef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la curva di Phillips che la curva AS di breve periodo sono inclinate negativamente.</a:t>
            </a:r>
          </a:p>
          <a:p>
            <a:pPr marL="719138" indent="-354013" algn="just">
              <a:spcBef>
                <a:spcPts val="600"/>
              </a:spcBef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funzione AS di breve periodo dipende positivamente dall’inflazione attesa e dall’output gap.</a:t>
            </a:r>
          </a:p>
          <a:p>
            <a:pPr marL="719138" indent="-354013" algn="just">
              <a:spcBef>
                <a:spcPts val="600"/>
              </a:spcBef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curva di Phillips coglie una relazione inversa tra disoccupazione e inflazione.</a:t>
            </a:r>
          </a:p>
          <a:p>
            <a:pPr marL="719138" indent="-354013" algn="just">
              <a:spcBef>
                <a:spcPts val="600"/>
              </a:spcBef>
              <a:buFont typeface="+mj-lt"/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diminuzione di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 spostare verso sinistra la retta verticale ASLP.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5F5144C-8BF1-8A42-AE58-BF4E7335978D}"/>
              </a:ext>
            </a:extLst>
          </p:cNvPr>
          <p:cNvSpPr/>
          <p:nvPr/>
        </p:nvSpPr>
        <p:spPr>
          <a:xfrm>
            <a:off x="8243583" y="242158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it-IT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endParaRPr lang="it-IT" sz="4000" u="sng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67DA3-E432-6243-9AED-12B7300E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24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F54A437-DEF7-0C4C-A5BB-79386020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e); b)</a:t>
            </a:r>
          </a:p>
        </p:txBody>
      </p:sp>
    </p:spTree>
    <p:extLst>
      <p:ext uri="{BB962C8B-B14F-4D97-AF65-F5344CB8AC3E}">
        <p14:creationId xmlns:p14="http://schemas.microsoft.com/office/powerpoint/2010/main" val="56222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3ABE1CF-DA7C-324F-8FA8-AB4B8B7373EA}"/>
              </a:ext>
            </a:extLst>
          </p:cNvPr>
          <p:cNvSpPr/>
          <p:nvPr/>
        </p:nvSpPr>
        <p:spPr>
          <a:xfrm>
            <a:off x="290600" y="1373075"/>
            <a:ext cx="114302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Nel breve periodo una riduzione dell'output gap corrisponde a:</a:t>
            </a:r>
          </a:p>
          <a:p>
            <a:pPr marL="755650" indent="-4270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destra e verso l'altro della curva di offerta aggregata di breve periodo.</a:t>
            </a:r>
          </a:p>
          <a:p>
            <a:pPr marL="755650" indent="-4270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sinistra e verso il basso della curva di offerta aggregata di breve periodo.</a:t>
            </a:r>
          </a:p>
          <a:p>
            <a:pPr marL="755650" indent="-4270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movimento verso sinistra lungo la curva di offerta aggregata di breve periodo.</a:t>
            </a:r>
          </a:p>
          <a:p>
            <a:pPr marL="755650" indent="-4270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movimento verso destra lungo la curva di offerta aggregata di breve periodo.</a:t>
            </a:r>
          </a:p>
          <a:p>
            <a:pPr marL="755650" indent="-4270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destra della curva di offerta aggregata di lungo periodo.</a:t>
            </a:r>
          </a:p>
          <a:p>
            <a:pPr algn="just"/>
            <a:endParaRPr lang="it-IT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Un aumento dell'inflazione attesa corrisponde a:</a:t>
            </a:r>
          </a:p>
          <a:p>
            <a:pPr marL="719138" indent="-4397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l'alto della curva di offerta aggregata di breve periodo.</a:t>
            </a:r>
          </a:p>
          <a:p>
            <a:pPr marL="719138" indent="-4397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movimento verso destra lungo la curva di offerta aggregata di breve periodo.</a:t>
            </a:r>
          </a:p>
          <a:p>
            <a:pPr marL="719138" indent="-4397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movimento verso sinistra lungo la curva di offerta aggregata di breve periodo.</a:t>
            </a:r>
          </a:p>
          <a:p>
            <a:pPr marL="719138" indent="-4397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destra della curva di offerta aggregata di lungo periodo.</a:t>
            </a:r>
          </a:p>
          <a:p>
            <a:pPr marL="719138" indent="-439738" algn="just">
              <a:buFont typeface="+mj-lt"/>
              <a:buAutoNum type="alphaLcParenR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spostamento verso il basso della curva di offerta aggregata di breve periodo.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5F5144C-8BF1-8A42-AE58-BF4E7335978D}"/>
              </a:ext>
            </a:extLst>
          </p:cNvPr>
          <p:cNvSpPr/>
          <p:nvPr/>
        </p:nvSpPr>
        <p:spPr>
          <a:xfrm>
            <a:off x="8243583" y="385387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it-IT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endParaRPr lang="it-IT" sz="4000" u="sng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67DA3-E432-6243-9AED-12B7300E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25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F54A437-DEF7-0C4C-A5BB-79386020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c); a)</a:t>
            </a:r>
          </a:p>
        </p:txBody>
      </p:sp>
    </p:spTree>
    <p:extLst>
      <p:ext uri="{BB962C8B-B14F-4D97-AF65-F5344CB8AC3E}">
        <p14:creationId xmlns:p14="http://schemas.microsoft.com/office/powerpoint/2010/main" val="415514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6FE37C5-1D1E-EF40-AAFF-E1F3B733DED6}"/>
              </a:ext>
            </a:extLst>
          </p:cNvPr>
          <p:cNvSpPr/>
          <p:nvPr/>
        </p:nvSpPr>
        <p:spPr>
          <a:xfrm>
            <a:off x="464329" y="500307"/>
            <a:ext cx="11263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Capitolo 13: Produzione, Occupazione e Inflazione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C61BDA-D675-2747-890A-D1440CA0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33EDCA-A1E4-1447-B251-45086AEC742E}"/>
              </a:ext>
            </a:extLst>
          </p:cNvPr>
          <p:cNvSpPr txBox="1"/>
          <p:nvPr/>
        </p:nvSpPr>
        <p:spPr>
          <a:xfrm>
            <a:off x="790832" y="2541498"/>
            <a:ext cx="82381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0850" indent="-439738">
              <a:buFont typeface="Wingdings" pitchFamily="2" charset="2"/>
              <a:buChar char="§"/>
            </a:pP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 di Phillips e curva di Phillips neo-Keynesiana</a:t>
            </a:r>
          </a:p>
          <a:p>
            <a:pPr marL="450850" indent="-439738">
              <a:buFont typeface="Wingdings" pitchFamily="2" charset="2"/>
              <a:buChar char="§"/>
            </a:pP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Spostamenti curva di Phillips</a:t>
            </a:r>
          </a:p>
          <a:p>
            <a:pPr marL="450850" indent="-439738">
              <a:buFont typeface="Wingdings" pitchFamily="2" charset="2"/>
              <a:buChar char="§"/>
            </a:pP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Legge di </a:t>
            </a:r>
            <a:r>
              <a:rPr 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</a:t>
            </a:r>
            <a:endParaRPr 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439738">
              <a:buFont typeface="Wingdings" pitchFamily="2" charset="2"/>
              <a:buChar char="§"/>
            </a:pP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 di offerta aggregata</a:t>
            </a:r>
          </a:p>
          <a:p>
            <a:pPr marL="450850" indent="-439738">
              <a:buFont typeface="Wingdings" pitchFamily="2" charset="2"/>
              <a:buChar char="§"/>
            </a:pP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Spostamenti della curva di offerta aggregata</a:t>
            </a:r>
          </a:p>
          <a:p>
            <a:pPr marL="457200" indent="-457200">
              <a:buFont typeface="Wingdings" pitchFamily="2" charset="2"/>
              <a:buChar char="§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6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4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27BFDA-A731-344B-9623-E50DF9F4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71" y="1534585"/>
            <a:ext cx="11489657" cy="4743208"/>
          </a:xfrm>
        </p:spPr>
        <p:txBody>
          <a:bodyPr>
            <a:noAutofit/>
          </a:bodyPr>
          <a:lstStyle/>
          <a:p>
            <a:pPr marL="363538" indent="-363538" algn="just">
              <a:lnSpc>
                <a:spcPct val="100000"/>
              </a:lnSpc>
            </a:pPr>
            <a:r>
              <a:rPr lang="it-I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Ipotesi keynesiana di breve periodo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 costanti.</a:t>
            </a:r>
          </a:p>
          <a:p>
            <a:pPr marL="363538" indent="-363538" algn="just">
              <a:lnSpc>
                <a:spcPct val="100000"/>
              </a:lnSpc>
            </a:pPr>
            <a:r>
              <a:rPr lang="it-I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Ipotesi neoclassica di lungo periodo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 perfettamente flessibili.</a:t>
            </a:r>
          </a:p>
          <a:p>
            <a:pPr marL="715963" indent="-352425" algn="just">
              <a:lnSpc>
                <a:spcPct val="100000"/>
              </a:lnSpc>
              <a:buFont typeface="Wingdings" pitchFamily="2" charset="2"/>
              <a:buChar char="Ä"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Nel </a:t>
            </a:r>
            <a:r>
              <a:rPr lang="it-I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medio periodo i prezzi iniziano il loro aggiustamento 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verso i valori di equilibrio di lungo periodo.</a:t>
            </a:r>
          </a:p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Nell’ipotesi di </a:t>
            </a:r>
            <a:r>
              <a:rPr lang="it-I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prezzi fissi nel breve periodo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, la </a:t>
            </a:r>
            <a:r>
              <a:rPr lang="it-I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curva di offerta delle imprese è orizzontale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in corrispondenza del livello dei prezzi P.</a:t>
            </a:r>
          </a:p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L’approccio a prezzi fissi non spiega alcuni fenomeni:</a:t>
            </a:r>
          </a:p>
          <a:p>
            <a:pPr marL="769938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l’aggiustamento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che comincia nel </a:t>
            </a:r>
            <a:r>
              <a:rPr lang="it-I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medio periodo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, quando i prezzi non sono più rigidi.</a:t>
            </a:r>
          </a:p>
          <a:p>
            <a:pPr marL="769938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in che modo l’economia si </a:t>
            </a:r>
            <a:r>
              <a:rPr lang="it-I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muova verso l’equilibrio di lungo periodo.</a:t>
            </a:r>
          </a:p>
          <a:p>
            <a:pPr marL="769938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l’inflazione.</a:t>
            </a:r>
          </a:p>
          <a:p>
            <a:pPr marL="285750" indent="-285750" algn="just">
              <a:lnSpc>
                <a:spcPct val="100000"/>
              </a:lnSpc>
            </a:pP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sz="2400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EC45430-F242-4447-8493-D1DE3968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155" y="525810"/>
            <a:ext cx="4607673" cy="6463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 Ipotesi sui Prezzi</a:t>
            </a:r>
          </a:p>
        </p:txBody>
      </p:sp>
    </p:spTree>
    <p:extLst>
      <p:ext uri="{BB962C8B-B14F-4D97-AF65-F5344CB8AC3E}">
        <p14:creationId xmlns:p14="http://schemas.microsoft.com/office/powerpoint/2010/main" val="378403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0F6934-B648-7242-83D3-D88371E19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077" y="1142119"/>
                <a:ext cx="6428900" cy="544693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Alla fine degli anni Cinquanta, l’e</a:t>
                </a:r>
                <a:r>
                  <a:rPr lang="it-IT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conomista neozelandese Phillips</a:t>
                </a: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pubblicò un articolo in cui introduceva la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curva di Phillips</a:t>
                </a: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che evidenziava una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robusta correlazione negativa tra inflazione salariale</a:t>
                </a:r>
                <a:r>
                  <a:rPr lang="it-IT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(tasso annuo di crescita dei salari nominali)</a:t>
                </a:r>
                <a:r>
                  <a:rPr lang="it-IT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disoccupazione </a:t>
                </a: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il Regno Unito nel periodo 1861-1957.</a:t>
                </a:r>
                <a:endParaRPr lang="it-IT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La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curva di Phillips </a:t>
                </a: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coglie una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relazione inversa tra tasso di inflazione salariale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chemeClr val="tx1"/>
                        </a:solidFill>
                        <a:latin typeface="Cambria Math"/>
                        <a:sym typeface="Wingdings"/>
                      </a:rPr>
                      <m:t>𝜟</m:t>
                    </m:r>
                    <m:r>
                      <a:rPr lang="it-IT" sz="2200" b="1" i="1">
                        <a:solidFill>
                          <a:schemeClr val="tx1"/>
                        </a:solidFill>
                        <a:latin typeface="Cambria Math"/>
                        <a:sym typeface="Wingdings"/>
                      </a:rPr>
                      <m:t>𝑾</m:t>
                    </m:r>
                    <m:r>
                      <a:rPr lang="it-IT" sz="2200" b="1" i="1">
                        <a:solidFill>
                          <a:schemeClr val="tx1"/>
                        </a:solidFill>
                        <a:latin typeface="Cambria Math"/>
                        <a:sym typeface="Wingdings"/>
                      </a:rPr>
                      <m:t> </m:t>
                    </m:r>
                  </m:oMath>
                </a14:m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e tasso di disoccupazione: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/>
                            </a:rPr>
                          </m:ctrlPr>
                        </m:mPr>
                        <m:mr>
                          <m:e>
                            <m:r>
                              <a:rPr lang="it-IT" sz="2200" b="1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/>
                              </a:rPr>
                              <m:t>𝜟</m:t>
                            </m:r>
                            <m:r>
                              <a:rPr lang="it-IT" sz="2200" b="1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/>
                              </a:rPr>
                              <m:t>𝑾</m:t>
                            </m:r>
                            <m:r>
                              <a:rPr lang="it-IT" sz="2200" b="1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/>
                              </a:rPr>
                              <m:t>=</m:t>
                            </m:r>
                            <m:r>
                              <a:rPr lang="it-IT" sz="2200" b="1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/>
                              </a:rPr>
                              <m:t>𝒂</m:t>
                            </m:r>
                            <m:r>
                              <a:rPr lang="it-IT" sz="2200" b="1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/>
                              </a:rPr>
                              <m:t>−</m:t>
                            </m:r>
                            <m:r>
                              <a:rPr lang="it-IT" sz="2200" b="1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/>
                              </a:rPr>
                              <m:t>𝒃</m:t>
                            </m:r>
                            <m:r>
                              <a:rPr lang="it-IT" sz="2200" b="1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/>
                              </a:rPr>
                              <m:t>⋅</m:t>
                            </m:r>
                            <m:r>
                              <a:rPr lang="it-IT" sz="2200" b="1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"/>
                              </a:rPr>
                              <m:t>𝒖</m:t>
                            </m:r>
                          </m:e>
                        </m:mr>
                      </m:m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con 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chemeClr val="tx1"/>
                        </a:solidFill>
                        <a:latin typeface="Cambria Math"/>
                        <a:sym typeface="Wingdings"/>
                      </a:rPr>
                      <m:t>𝒖</m:t>
                    </m:r>
                    <m:r>
                      <a:rPr lang="it-IT" sz="2200" b="1" i="1">
                        <a:solidFill>
                          <a:schemeClr val="tx1"/>
                        </a:solidFill>
                        <a:latin typeface="Cambria Math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Pr>
                      <m:num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/>
                            <a:sym typeface="Wingdings"/>
                          </a:rPr>
                          <m:t>𝑼</m:t>
                        </m:r>
                      </m:num>
                      <m:den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/>
                            <a:sym typeface="Wingdings"/>
                          </a:rPr>
                          <m:t>𝑳</m:t>
                        </m:r>
                      </m:den>
                    </m:f>
                  </m:oMath>
                </a14:m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 tasso di disoccupazione</a:t>
                </a:r>
                <a:endParaRPr lang="it-IT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endParaRPr>
              </a:p>
              <a:p>
                <a:pPr indent="-342900" algn="just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La relazione non si rivelò </a:t>
                </a:r>
                <a:r>
                  <a:rPr lang="it-IT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stabile nel tempo.</a:t>
                </a:r>
              </a:p>
              <a:p>
                <a:pPr indent="-342900" algn="just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Derivazione di una </a:t>
                </a:r>
                <a:r>
                  <a:rPr lang="it-IT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nuova formulazione.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it-IT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endParaRPr>
              </a:p>
              <a:p>
                <a:pPr marL="114300" indent="0" algn="just">
                  <a:lnSpc>
                    <a:spcPct val="100000"/>
                  </a:lnSpc>
                  <a:buNone/>
                </a:pPr>
                <a:endParaRPr lang="it-IT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0F6934-B648-7242-83D3-D88371E19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077" y="1142119"/>
                <a:ext cx="6428900" cy="5446932"/>
              </a:xfrm>
              <a:blipFill>
                <a:blip r:embed="rId2"/>
                <a:stretch>
                  <a:fillRect l="-1383" t="-698" r="-1383" b="-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8A4F2F98-B00B-2F4E-AF24-A39034FC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106" y="1715848"/>
            <a:ext cx="4419160" cy="429947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A3F9BA6A-6646-1D42-983A-215208F8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977" y="297810"/>
            <a:ext cx="4645823" cy="6463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algn="r"/>
            <a:r>
              <a:rPr lang="it-IT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Curva di Phillips</a:t>
            </a:r>
          </a:p>
        </p:txBody>
      </p:sp>
    </p:spTree>
    <p:extLst>
      <p:ext uri="{BB962C8B-B14F-4D97-AF65-F5344CB8AC3E}">
        <p14:creationId xmlns:p14="http://schemas.microsoft.com/office/powerpoint/2010/main" val="1758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F5070F8-7377-0449-A2A7-D0C6EC25B4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871" y="1154532"/>
                <a:ext cx="11441689" cy="557929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 fine di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riformulare la curva di Phillips 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modo da ottenere una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relazione stabile tra inflazione e disoccupazione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il </a:t>
                </a:r>
                <a:r>
                  <a:rPr lang="it-IT" sz="24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primo passo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stato analizzare il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funzionamento del mercato del lavoro.</a:t>
                </a: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equilibrio,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domanda e offerta di lavoro sono uguali. 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Pertanto, il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salario nominale w  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 si determina in questo caso dipende dalle variabili che determinano sia la domanda che l’offerta di lavoro</a:t>
                </a:r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1430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alt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it-IT" alt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it-IT" alt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alt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it-IT" alt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alt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it-IT" alt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alt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alt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alt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𝑲</m:t>
                                  </m:r>
                                </m:num>
                                <m:den>
                                  <m:r>
                                    <a:rPr lang="it-IT" alt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alt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alt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lnSpc>
                    <a:spcPct val="100000"/>
                  </a:lnSpc>
                  <a:buNone/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Ossia, 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</a:t>
                </a:r>
                <a:r>
                  <a:rPr lang="it-IT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salario nominale dipende positivamente 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da:</a:t>
                </a:r>
              </a:p>
              <a:p>
                <a:pPr marL="1080000" indent="-342900" algn="just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livello dei prezzi, P</a:t>
                </a:r>
              </a:p>
              <a:p>
                <a:pPr marL="1080000" indent="-342900" algn="just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caratteristiche della 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funzione di produzione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riassunte da </a:t>
                </a:r>
                <a:r>
                  <a:rPr lang="el-GR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it-IT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80000" indent="-342900" algn="just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«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produttività totale dei fattori</a:t>
                </a: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marL="1080000" indent="-342900" algn="just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dotazione di capitale per lavoratore, K/</a:t>
                </a:r>
                <a:r>
                  <a:rPr lang="it-IT" altLang="en-US" sz="24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F5070F8-7377-0449-A2A7-D0C6EC25B4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871" y="1154532"/>
                <a:ext cx="11441689" cy="5579299"/>
              </a:xfrm>
              <a:blipFill>
                <a:blip r:embed="rId2"/>
                <a:stretch>
                  <a:fillRect l="-776" t="-907" r="-776" b="-24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>
            <a:extLst>
              <a:ext uri="{FF2B5EF4-FFF2-40B4-BE49-F238E27FC236}">
                <a16:creationId xmlns:a16="http://schemas.microsoft.com/office/drawing/2014/main" id="{7EC6784C-9BEE-B44B-8CAC-5E0898575B16}"/>
              </a:ext>
            </a:extLst>
          </p:cNvPr>
          <p:cNvSpPr/>
          <p:nvPr/>
        </p:nvSpPr>
        <p:spPr>
          <a:xfrm>
            <a:off x="2177150" y="400905"/>
            <a:ext cx="9549410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Nuova formulazione della curva di Phillips</a:t>
            </a:r>
          </a:p>
        </p:txBody>
      </p:sp>
    </p:spTree>
    <p:extLst>
      <p:ext uri="{BB962C8B-B14F-4D97-AF65-F5344CB8AC3E}">
        <p14:creationId xmlns:p14="http://schemas.microsoft.com/office/powerpoint/2010/main" val="333182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7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BC27713-8933-EF45-B528-5DD2B17F6162}"/>
                  </a:ext>
                </a:extLst>
              </p:cNvPr>
              <p:cNvSpPr/>
              <p:nvPr/>
            </p:nvSpPr>
            <p:spPr>
              <a:xfrm>
                <a:off x="381001" y="1475039"/>
                <a:ext cx="11086068" cy="5246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342900">
                  <a:buFont typeface="Wingdings" pitchFamily="2" charset="2"/>
                  <a:buChar char="Ø"/>
                </a:pPr>
                <a:r>
                  <a:rPr lang="it-IT" sz="24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Secondo passo</a:t>
                </a:r>
                <a:r>
                  <a:rPr lang="it-IT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cosa determina le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variazioni del salario di equilibrio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it-IT" sz="24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Dw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Dall’espressione precedente, possiamo ottenere:</a:t>
                </a:r>
              </a:p>
              <a:p>
                <a:pPr marL="457200" indent="-342900">
                  <a:buFont typeface="Arial" panose="020B0604020202020204" pitchFamily="34" charset="0"/>
                  <a:buChar char="•"/>
                </a:pP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algn="ctr"/>
                <a:r>
                  <a:rPr lang="el-GR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it-IT" sz="2400" b="1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it-IT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l-GR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it-IT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l-G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m:rPr>
                        <m:nor/>
                      </m:rPr>
                      <a:rPr lang="it-IT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14300" algn="ctr"/>
                <a:endPara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/>
                <a:r>
                  <a:rPr lang="it-IT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 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it-IT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l-G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m:rPr>
                        <m:nor/>
                      </m:rPr>
                      <a:rPr lang="it-IT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GB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K/N)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14300"/>
                <a:endParaRPr lang="it-IT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it-IT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l-GR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l-GR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it-IT" sz="2400" b="1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  <m:r>
                      <a:rPr lang="it-IT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it-IT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b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it-IT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variazioni del salario di equilibrio 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dipendono da:</a:t>
                </a:r>
              </a:p>
              <a:p>
                <a:pPr marL="1080000" indent="-34290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variazione attesa del livello dei prezzi,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it-IT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it-IT" sz="2400" b="1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l’inflazione attesa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</a:p>
              <a:p>
                <a:pPr marL="1080000" indent="-34290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tasso di crescita della produttività per occupato</a:t>
                </a:r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3710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it-IT" alt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it-IT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BC27713-8933-EF45-B528-5DD2B17F6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475039"/>
                <a:ext cx="11086068" cy="5246436"/>
              </a:xfrm>
              <a:prstGeom prst="rect">
                <a:avLst/>
              </a:prstGeom>
              <a:blipFill>
                <a:blip r:embed="rId2"/>
                <a:stretch>
                  <a:fillRect t="-9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5901FC99-17BB-1747-9F6B-1223ADC3AB2A}"/>
              </a:ext>
            </a:extLst>
          </p:cNvPr>
          <p:cNvSpPr/>
          <p:nvPr/>
        </p:nvSpPr>
        <p:spPr>
          <a:xfrm>
            <a:off x="2127724" y="538206"/>
            <a:ext cx="9549410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Nuova formulazione della curva di Phillips</a:t>
            </a:r>
          </a:p>
        </p:txBody>
      </p:sp>
    </p:spTree>
    <p:extLst>
      <p:ext uri="{BB962C8B-B14F-4D97-AF65-F5344CB8AC3E}">
        <p14:creationId xmlns:p14="http://schemas.microsoft.com/office/powerpoint/2010/main" val="300801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DF23EF4-E787-D442-A08F-AFD0CD3CF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959" y="1329447"/>
                <a:ext cx="11107467" cy="4799559"/>
              </a:xfrm>
            </p:spPr>
            <p:txBody>
              <a:bodyPr>
                <a:noAutofit/>
              </a:bodyPr>
              <a:lstStyle/>
              <a:p>
                <a:pPr marL="365125" indent="-341313">
                  <a:buFont typeface="Wingdings" pitchFamily="2" charset="2"/>
                  <a:buChar char="Ø"/>
                </a:pPr>
                <a:r>
                  <a:rPr lang="it-IT" sz="22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Terzo passo</a:t>
                </a: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 reagiscono i salari a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shock della domanda di lavoro</a:t>
                </a:r>
                <a:r>
                  <a:rPr lang="it-IT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Possono essere </a:t>
                </a:r>
                <a:r>
                  <a:rPr lang="it-IT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shock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positivi</a:t>
                </a:r>
                <a:r>
                  <a:rPr lang="it-IT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oppure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negativi.</a:t>
                </a:r>
              </a:p>
              <a:p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Dipendono a loro volta da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variazioni della domanda aggregata</a:t>
                </a:r>
                <a:r>
                  <a:rPr lang="it-IT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14300" indent="0" algn="ctr">
                  <a:buNone/>
                </a:pP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Shock alla DA → shock alla dom. di lavoro → variazione dell’occupazione</a:t>
                </a:r>
              </a:p>
              <a:p>
                <a:pPr marL="114300" indent="0">
                  <a:buNone/>
                </a:pPr>
                <a:r>
                  <a:rPr lang="it-IT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Ipotesi:</a:t>
                </a:r>
              </a:p>
              <a:p>
                <a:pPr marL="1200150" lvl="2" indent="-285750" algn="just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L’aumento della disoccupazione </a:t>
                </a:r>
                <a:r>
                  <a:rPr lang="it-IT" altLang="en-US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al di sopra del «tasso naturale di disoccupazione,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sz="22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causerà una </a:t>
                </a:r>
                <a:r>
                  <a:rPr lang="it-IT" alt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decelerazione dei salari.</a:t>
                </a:r>
              </a:p>
              <a:p>
                <a:pPr marL="1200150" lvl="2" indent="-285750" algn="just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La diminuzione della disoccupazione </a:t>
                </a:r>
                <a:r>
                  <a:rPr lang="it-IT" altLang="en-US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al di sotto del tasso u*</a:t>
                </a:r>
                <a:r>
                  <a:rPr lang="it-IT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causerà </a:t>
                </a:r>
                <a:r>
                  <a:rPr lang="it-IT" alt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un’accelerazione dei salari</a:t>
                </a:r>
                <a:r>
                  <a:rPr lang="it-IT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14300" indent="0" algn="just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it-IT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modifichiamo l’equazione precedente così:</a:t>
                </a:r>
                <a:endParaRPr lang="it-IT" alt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11480" lvl="1" indent="0" algn="ctr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l-GR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it-IT" sz="2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it-IT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it-IT" sz="2200" b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it-IT" sz="2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it-IT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it-IT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it-IT" altLang="en-US" sz="2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2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en-GB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411480" lvl="1" indent="0" algn="just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GB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it-IT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dove:</a:t>
                </a:r>
                <a:r>
                  <a:rPr lang="it-IT" altLang="en-US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it-IT" altLang="en-US" sz="22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200" b="1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en-GB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≡</a:t>
                </a:r>
                <a:r>
                  <a:rPr lang="it-IT" alt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u – </a:t>
                </a:r>
                <a:r>
                  <a:rPr lang="it-IT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sz="22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it-IT" alt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è l’«</a:t>
                </a:r>
                <a:r>
                  <a:rPr lang="it-IT" altLang="en-US" sz="22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unemployment</a:t>
                </a:r>
                <a:r>
                  <a:rPr lang="it-IT" alt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gap</a:t>
                </a:r>
                <a:r>
                  <a:rPr lang="it-IT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 </a:t>
                </a:r>
                <a:r>
                  <a:rPr lang="it-IT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114300" indent="0">
                  <a:buNone/>
                </a:pPr>
                <a:endParaRPr lang="it-IT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DF23EF4-E787-D442-A08F-AFD0CD3C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959" y="1329447"/>
                <a:ext cx="11107467" cy="4799559"/>
              </a:xfrm>
              <a:blipFill>
                <a:blip r:embed="rId2"/>
                <a:stretch>
                  <a:fillRect l="-686" t="-1319" r="-800" b="-110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8EF0A345-3A9D-F748-B109-8A7666F7BCAF}"/>
              </a:ext>
            </a:extLst>
          </p:cNvPr>
          <p:cNvSpPr/>
          <p:nvPr/>
        </p:nvSpPr>
        <p:spPr>
          <a:xfrm>
            <a:off x="2037510" y="455773"/>
            <a:ext cx="9549410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Nuova formulazione della curva di Phillips</a:t>
            </a:r>
          </a:p>
        </p:txBody>
      </p:sp>
    </p:spTree>
    <p:extLst>
      <p:ext uri="{BB962C8B-B14F-4D97-AF65-F5344CB8AC3E}">
        <p14:creationId xmlns:p14="http://schemas.microsoft.com/office/powerpoint/2010/main" val="248371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EC1E5-2295-6B45-A7B0-0331D444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BA2E-C817-D440-8F77-7293D0BEF2D4}" type="slidenum">
              <a:rPr lang="it-IT" smtClean="0"/>
              <a:t>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7E554A8-DF69-D94B-9CD4-DB7761FBEE4D}"/>
              </a:ext>
            </a:extLst>
          </p:cNvPr>
          <p:cNvSpPr/>
          <p:nvPr/>
        </p:nvSpPr>
        <p:spPr>
          <a:xfrm>
            <a:off x="2115367" y="442408"/>
            <a:ext cx="9549410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Nuova formulazione della curva di Phillips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0E9A54FE-7C74-3643-BC99-1777DA5FA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652" y="1088739"/>
                <a:ext cx="11335125" cy="5769261"/>
              </a:xfrm>
            </p:spPr>
            <p:txBody>
              <a:bodyPr>
                <a:noAutofit/>
              </a:bodyPr>
              <a:lstStyle/>
              <a:p>
                <a:pPr marL="365125" indent="-317500" algn="just">
                  <a:lnSpc>
                    <a:spcPct val="130000"/>
                  </a:lnSpc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it-IT" sz="2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Quarto passo</a:t>
                </a:r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data l’evoluzione dei salari, </a:t>
                </a:r>
                <a:r>
                  <a:rPr lang="it-IT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 modellare l’evoluzione dei prezzi, ossia il </a:t>
                </a:r>
                <a:r>
                  <a:rPr lang="it-IT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tasso d’inflazione ?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generale per le imprese:</a:t>
                </a:r>
              </a:p>
              <a:p>
                <a:pPr marL="742950" lvl="1" indent="-285750" algn="just">
                  <a:lnSpc>
                    <a:spcPct val="13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it-IT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L’aumento percentuale dei prezzi 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∆P </a:t>
                </a: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pari </a:t>
                </a:r>
                <a:r>
                  <a:rPr lang="it-IT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all’aumento dei salari 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it-IT" altLang="en-US" sz="2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 algn="just">
                  <a:lnSpc>
                    <a:spcPct val="13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it-IT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meno la parte dovuta all’aumento della produttività</a:t>
                </a: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endParaRPr lang="it-IT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 algn="just">
                  <a:lnSpc>
                    <a:spcPct val="13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it-IT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più  una parte dovuta a possibili «shock di offerta»</a:t>
                </a: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0" algn="just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it-IT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Ossia</a:t>
                </a: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		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∆P = ∆w –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20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 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401638" indent="-328613" algn="just"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l’aumento dei salari è uguale a quello della produttività</a:t>
                </a: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 non vi  sono shock di offerta, i 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prezzi non aumentano</a:t>
                </a: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it-IT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it-IT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Poiché abbiamo visto che:      </a:t>
                </a:r>
                <a:r>
                  <a:rPr lang="el-GR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r>
                      <a:rPr lang="it-IT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  <m:r>
                      <a:rPr lang="it-IT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it-IT" sz="2000" b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𝐚</m:t>
                    </m:r>
                    <m:r>
                      <a:rPr lang="it-IT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it-IT" altLang="en-US" sz="2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0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en-GB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114300" indent="0" algn="just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en-GB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Sostituendo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avremo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                </a:t>
                </a:r>
                <a:r>
                  <a:rPr lang="el-GR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it-IT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it-IT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l-GR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it-IT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it-IT" sz="20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  <m:r>
                      <m:rPr>
                        <m:nor/>
                      </m:rPr>
                      <a:rPr lang="it-IT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it-IT" altLang="en-US" sz="2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0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it-IT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it-IT" alt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Ossia</a:t>
                </a:r>
                <a:r>
                  <a:rPr lang="it-IT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  </a:t>
                </a:r>
                <a:r>
                  <a:rPr lang="el-GR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 </a:t>
                </a:r>
                <a:r>
                  <a:rPr lang="it-IT" altLang="en-US" sz="2000" b="1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GB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it-IT" altLang="en-US" sz="2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it-IT" altLang="en-US" sz="20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</a:t>
                </a:r>
                <a:r>
                  <a:rPr lang="it-IT" alt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l-GR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buNone/>
                </a:pPr>
                <a:endParaRPr lang="en-GB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11480" lvl="1" indent="0" algn="just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GB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it-IT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114300" indent="0" algn="just">
                  <a:buNone/>
                </a:pPr>
                <a:endParaRPr lang="it-IT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0E9A54FE-7C74-3643-BC99-1777DA5FA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652" y="1088739"/>
                <a:ext cx="11335125" cy="5769261"/>
              </a:xfrm>
              <a:blipFill>
                <a:blip r:embed="rId2"/>
                <a:stretch>
                  <a:fillRect l="-336" r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63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2497</Words>
  <Application>Microsoft Macintosh PowerPoint</Application>
  <PresentationFormat>Widescreen</PresentationFormat>
  <Paragraphs>246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Le Ipotesi sui Prezzi</vt:lpstr>
      <vt:lpstr>La Curva di Phillips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Esercizio 1</vt:lpstr>
      <vt:lpstr>PowerPoint Presentation</vt:lpstr>
      <vt:lpstr>PowerPoint Presentation</vt:lpstr>
      <vt:lpstr>PowerPoint Presentation</vt:lpstr>
      <vt:lpstr>Curva di offerta aggregata</vt:lpstr>
      <vt:lpstr>Curva di offerta aggregata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Vitali</dc:creator>
  <cp:lastModifiedBy>Nicola Mastrorocco</cp:lastModifiedBy>
  <cp:revision>56</cp:revision>
  <dcterms:created xsi:type="dcterms:W3CDTF">2021-02-16T00:14:31Z</dcterms:created>
  <dcterms:modified xsi:type="dcterms:W3CDTF">2023-02-21T10:42:36Z</dcterms:modified>
</cp:coreProperties>
</file>