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54"/>
  </p:notesMasterIdLst>
  <p:handoutMasterIdLst>
    <p:handoutMasterId r:id="rId55"/>
  </p:handoutMasterIdLst>
  <p:sldIdLst>
    <p:sldId id="320" r:id="rId2"/>
    <p:sldId id="407" r:id="rId3"/>
    <p:sldId id="356" r:id="rId4"/>
    <p:sldId id="391" r:id="rId5"/>
    <p:sldId id="357" r:id="rId6"/>
    <p:sldId id="361" r:id="rId7"/>
    <p:sldId id="394" r:id="rId8"/>
    <p:sldId id="332" r:id="rId9"/>
    <p:sldId id="362" r:id="rId10"/>
    <p:sldId id="392" r:id="rId11"/>
    <p:sldId id="408" r:id="rId12"/>
    <p:sldId id="409" r:id="rId13"/>
    <p:sldId id="410" r:id="rId14"/>
    <p:sldId id="411" r:id="rId15"/>
    <p:sldId id="368" r:id="rId16"/>
    <p:sldId id="369" r:id="rId17"/>
    <p:sldId id="371" r:id="rId18"/>
    <p:sldId id="412" r:id="rId19"/>
    <p:sldId id="372" r:id="rId20"/>
    <p:sldId id="373" r:id="rId21"/>
    <p:sldId id="374" r:id="rId22"/>
    <p:sldId id="393" r:id="rId23"/>
    <p:sldId id="396" r:id="rId24"/>
    <p:sldId id="397" r:id="rId25"/>
    <p:sldId id="399" r:id="rId26"/>
    <p:sldId id="400" r:id="rId27"/>
    <p:sldId id="401" r:id="rId28"/>
    <p:sldId id="381" r:id="rId29"/>
    <p:sldId id="382" r:id="rId30"/>
    <p:sldId id="384" r:id="rId31"/>
    <p:sldId id="385" r:id="rId32"/>
    <p:sldId id="323" r:id="rId33"/>
    <p:sldId id="324" r:id="rId34"/>
    <p:sldId id="325" r:id="rId35"/>
    <p:sldId id="343" r:id="rId36"/>
    <p:sldId id="388" r:id="rId37"/>
    <p:sldId id="329" r:id="rId38"/>
    <p:sldId id="330" r:id="rId39"/>
    <p:sldId id="389" r:id="rId40"/>
    <p:sldId id="326" r:id="rId41"/>
    <p:sldId id="327" r:id="rId42"/>
    <p:sldId id="328" r:id="rId43"/>
    <p:sldId id="284" r:id="rId44"/>
    <p:sldId id="266" r:id="rId45"/>
    <p:sldId id="380" r:id="rId46"/>
    <p:sldId id="376" r:id="rId47"/>
    <p:sldId id="403" r:id="rId48"/>
    <p:sldId id="404" r:id="rId49"/>
    <p:sldId id="405" r:id="rId50"/>
    <p:sldId id="402" r:id="rId51"/>
    <p:sldId id="377" r:id="rId52"/>
    <p:sldId id="406" r:id="rId53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33CC"/>
    <a:srgbClr val="68DC2E"/>
    <a:srgbClr val="005A58"/>
    <a:srgbClr val="CC3300"/>
    <a:srgbClr val="000099"/>
    <a:srgbClr val="000000"/>
    <a:srgbClr val="FFFF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624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52"/>
    </p:cViewPr>
  </p:sorterViewPr>
  <p:notesViewPr>
    <p:cSldViewPr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 p.c.   1-2008   Fonte: Maddison</a:t>
            </a:r>
          </a:p>
        </c:rich>
      </c:tx>
      <c:layout>
        <c:manualLayout>
          <c:xMode val="edge"/>
          <c:yMode val="edge"/>
          <c:x val="0.30748811350899369"/>
          <c:y val="3.053349975002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Foglio1!$E$3</c:f>
              <c:strCache>
                <c:ptCount val="1"/>
                <c:pt idx="0">
                  <c:v>W.Eur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Foglio1!$E$4:$E$20</c:f>
              <c:numCache>
                <c:formatCode>#,##0</c:formatCode>
                <c:ptCount val="17"/>
                <c:pt idx="0">
                  <c:v>576.16766467065872</c:v>
                </c:pt>
                <c:pt idx="1">
                  <c:v>427.42566510172139</c:v>
                </c:pt>
                <c:pt idx="2">
                  <c:v>771.09380456799613</c:v>
                </c:pt>
                <c:pt idx="3">
                  <c:v>887.90696413565013</c:v>
                </c:pt>
                <c:pt idx="4">
                  <c:v>993.45691136754238</c:v>
                </c:pt>
                <c:pt idx="5">
                  <c:v>1194.1846829238957</c:v>
                </c:pt>
                <c:pt idx="6">
                  <c:v>1953.0681498416338</c:v>
                </c:pt>
                <c:pt idx="7">
                  <c:v>2884.6615248731691</c:v>
                </c:pt>
                <c:pt idx="8">
                  <c:v>3456.5761777902926</c:v>
                </c:pt>
                <c:pt idx="9">
                  <c:v>4554.0450815106733</c:v>
                </c:pt>
                <c:pt idx="10">
                  <c:v>4568.5665072751544</c:v>
                </c:pt>
                <c:pt idx="11">
                  <c:v>6879.2943309153688</c:v>
                </c:pt>
                <c:pt idx="12">
                  <c:v>10168.627921961392</c:v>
                </c:pt>
                <c:pt idx="13">
                  <c:v>13154.033928308407</c:v>
                </c:pt>
                <c:pt idx="14">
                  <c:v>15908.410915332792</c:v>
                </c:pt>
                <c:pt idx="15">
                  <c:v>19176.001654619809</c:v>
                </c:pt>
                <c:pt idx="16">
                  <c:v>21671.774225215479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DA-4A57-899D-6674356789DE}"/>
            </c:ext>
          </c:extLst>
        </c:ser>
        <c:ser>
          <c:idx val="1"/>
          <c:order val="1"/>
          <c:tx>
            <c:strRef>
              <c:f>Foglio1!$F$3</c:f>
              <c:strCache>
                <c:ptCount val="1"/>
                <c:pt idx="0">
                  <c:v>W.Offsh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Foglio1!$F$4:$F$20</c:f>
              <c:numCache>
                <c:formatCode>#,##0</c:formatCode>
                <c:ptCount val="17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476</c:v>
                </c:pt>
                <c:pt idx="5">
                  <c:v>1201.9934766632418</c:v>
                </c:pt>
                <c:pt idx="6">
                  <c:v>2419.1524105183148</c:v>
                </c:pt>
                <c:pt idx="7">
                  <c:v>4014.870040279643</c:v>
                </c:pt>
                <c:pt idx="8">
                  <c:v>5232.8165815387656</c:v>
                </c:pt>
                <c:pt idx="9">
                  <c:v>6837.8448657869449</c:v>
                </c:pt>
                <c:pt idx="10">
                  <c:v>9268.4341910145249</c:v>
                </c:pt>
                <c:pt idx="11">
                  <c:v>10961.082848353792</c:v>
                </c:pt>
                <c:pt idx="12">
                  <c:v>14560.481844671916</c:v>
                </c:pt>
                <c:pt idx="13">
                  <c:v>18060.162962875591</c:v>
                </c:pt>
                <c:pt idx="14">
                  <c:v>22345.798617379893</c:v>
                </c:pt>
                <c:pt idx="15">
                  <c:v>27393.808034797821</c:v>
                </c:pt>
                <c:pt idx="16">
                  <c:v>30151.805879968342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DA-4A57-899D-6674356789DE}"/>
            </c:ext>
          </c:extLst>
        </c:ser>
        <c:ser>
          <c:idx val="2"/>
          <c:order val="2"/>
          <c:tx>
            <c:strRef>
              <c:f>Foglio1!$G$3</c:f>
              <c:strCache>
                <c:ptCount val="1"/>
                <c:pt idx="0">
                  <c:v> E.Eur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Foglio1!$G$4:$G$20</c:f>
              <c:numCache>
                <c:formatCode>#,##0</c:formatCode>
                <c:ptCount val="17"/>
                <c:pt idx="0">
                  <c:v>411.78947368421052</c:v>
                </c:pt>
                <c:pt idx="1">
                  <c:v>400</c:v>
                </c:pt>
                <c:pt idx="2">
                  <c:v>496</c:v>
                </c:pt>
                <c:pt idx="3">
                  <c:v>548.02359882005908</c:v>
                </c:pt>
                <c:pt idx="4">
                  <c:v>606.01063829787233</c:v>
                </c:pt>
                <c:pt idx="5">
                  <c:v>683.16098417313538</c:v>
                </c:pt>
                <c:pt idx="6">
                  <c:v>936.62826521276395</c:v>
                </c:pt>
                <c:pt idx="7">
                  <c:v>1437.9445860859521</c:v>
                </c:pt>
                <c:pt idx="8">
                  <c:v>1694.8796680747168</c:v>
                </c:pt>
                <c:pt idx="9">
                  <c:v>1968.706773637505</c:v>
                </c:pt>
                <c:pt idx="10">
                  <c:v>2111.2488704083121</c:v>
                </c:pt>
                <c:pt idx="11">
                  <c:v>3069.7503864144032</c:v>
                </c:pt>
                <c:pt idx="12">
                  <c:v>4315.1646642169571</c:v>
                </c:pt>
                <c:pt idx="13">
                  <c:v>5785.9334334316763</c:v>
                </c:pt>
                <c:pt idx="14">
                  <c:v>5427.169249428579</c:v>
                </c:pt>
                <c:pt idx="15">
                  <c:v>5970.1650848075196</c:v>
                </c:pt>
                <c:pt idx="16">
                  <c:v>8568.9675811988236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DA-4A57-899D-6674356789DE}"/>
            </c:ext>
          </c:extLst>
        </c:ser>
        <c:ser>
          <c:idx val="3"/>
          <c:order val="3"/>
          <c:tx>
            <c:strRef>
              <c:f>Foglio1!$H$3</c:f>
              <c:strCache>
                <c:ptCount val="1"/>
                <c:pt idx="0">
                  <c:v>F. USSR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Foglio1!$H$4:$H$20</c:f>
              <c:numCache>
                <c:formatCode>#,##0</c:formatCode>
                <c:ptCount val="17"/>
                <c:pt idx="0">
                  <c:v>400</c:v>
                </c:pt>
                <c:pt idx="1">
                  <c:v>400</c:v>
                </c:pt>
                <c:pt idx="2">
                  <c:v>498.99705014749264</c:v>
                </c:pt>
                <c:pt idx="3">
                  <c:v>551.98067632850245</c:v>
                </c:pt>
                <c:pt idx="4">
                  <c:v>610.01883239171377</c:v>
                </c:pt>
                <c:pt idx="5">
                  <c:v>687.99415685200404</c:v>
                </c:pt>
                <c:pt idx="6">
                  <c:v>943.3191988451822</c:v>
                </c:pt>
                <c:pt idx="7">
                  <c:v>1237.3413654618475</c:v>
                </c:pt>
                <c:pt idx="8">
                  <c:v>1487.5985965990574</c:v>
                </c:pt>
                <c:pt idx="9">
                  <c:v>2143.6495381946215</c:v>
                </c:pt>
                <c:pt idx="10">
                  <c:v>2841.45804811279</c:v>
                </c:pt>
                <c:pt idx="11">
                  <c:v>3945.3375081934714</c:v>
                </c:pt>
                <c:pt idx="12">
                  <c:v>5575.0103927936789</c:v>
                </c:pt>
                <c:pt idx="13">
                  <c:v>6427.2436607242771</c:v>
                </c:pt>
                <c:pt idx="14">
                  <c:v>6894.1076413163491</c:v>
                </c:pt>
                <c:pt idx="15">
                  <c:v>4459.6120958409329</c:v>
                </c:pt>
                <c:pt idx="16">
                  <c:v>7903.856425122588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DA-4A57-899D-6674356789DE}"/>
            </c:ext>
          </c:extLst>
        </c:ser>
        <c:ser>
          <c:idx val="4"/>
          <c:order val="4"/>
          <c:tx>
            <c:strRef>
              <c:f>Foglio1!$I$3</c:f>
              <c:strCache>
                <c:ptCount val="1"/>
                <c:pt idx="0">
                  <c:v>L. America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Foglio1!$I$4:$I$20</c:f>
              <c:numCache>
                <c:formatCode>#,##0</c:formatCode>
                <c:ptCount val="17"/>
                <c:pt idx="0">
                  <c:v>400</c:v>
                </c:pt>
                <c:pt idx="1">
                  <c:v>400</c:v>
                </c:pt>
                <c:pt idx="2">
                  <c:v>416.45714285714286</c:v>
                </c:pt>
                <c:pt idx="3">
                  <c:v>437.55813953488371</c:v>
                </c:pt>
                <c:pt idx="4">
                  <c:v>526.63900414937757</c:v>
                </c:pt>
                <c:pt idx="5">
                  <c:v>691.06067786934329</c:v>
                </c:pt>
                <c:pt idx="6">
                  <c:v>676.00533051898344</c:v>
                </c:pt>
                <c:pt idx="7">
                  <c:v>1113.0711491058262</c:v>
                </c:pt>
                <c:pt idx="8">
                  <c:v>1494.4319217553505</c:v>
                </c:pt>
                <c:pt idx="9">
                  <c:v>1932.8507158997641</c:v>
                </c:pt>
                <c:pt idx="10">
                  <c:v>2509.7223599009067</c:v>
                </c:pt>
                <c:pt idx="11">
                  <c:v>3135.5170718809804</c:v>
                </c:pt>
                <c:pt idx="12">
                  <c:v>3995.8001598958094</c:v>
                </c:pt>
                <c:pt idx="13">
                  <c:v>5437.9243650984245</c:v>
                </c:pt>
                <c:pt idx="14">
                  <c:v>5064.8546660468874</c:v>
                </c:pt>
                <c:pt idx="15">
                  <c:v>5889.2373514249148</c:v>
                </c:pt>
                <c:pt idx="16">
                  <c:v>6973.134655934944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DA-4A57-899D-6674356789DE}"/>
            </c:ext>
          </c:extLst>
        </c:ser>
        <c:ser>
          <c:idx val="5"/>
          <c:order val="5"/>
          <c:tx>
            <c:strRef>
              <c:f>Foglio1!$J$3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Foglio1!$J$4:$J$20</c:f>
              <c:numCache>
                <c:formatCode>#,##0</c:formatCode>
                <c:ptCount val="17"/>
                <c:pt idx="0">
                  <c:v>400</c:v>
                </c:pt>
                <c:pt idx="1">
                  <c:v>425</c:v>
                </c:pt>
                <c:pt idx="2">
                  <c:v>500</c:v>
                </c:pt>
                <c:pt idx="3">
                  <c:v>520</c:v>
                </c:pt>
                <c:pt idx="4">
                  <c:v>570</c:v>
                </c:pt>
                <c:pt idx="5">
                  <c:v>669</c:v>
                </c:pt>
                <c:pt idx="6">
                  <c:v>737</c:v>
                </c:pt>
                <c:pt idx="7">
                  <c:v>1180</c:v>
                </c:pt>
                <c:pt idx="8">
                  <c:v>1387</c:v>
                </c:pt>
                <c:pt idx="9">
                  <c:v>2874</c:v>
                </c:pt>
                <c:pt idx="10">
                  <c:v>1921</c:v>
                </c:pt>
                <c:pt idx="11">
                  <c:v>3986</c:v>
                </c:pt>
                <c:pt idx="12">
                  <c:v>9714</c:v>
                </c:pt>
                <c:pt idx="13">
                  <c:v>13428</c:v>
                </c:pt>
                <c:pt idx="14">
                  <c:v>18789</c:v>
                </c:pt>
                <c:pt idx="15">
                  <c:v>20738</c:v>
                </c:pt>
                <c:pt idx="16">
                  <c:v>22816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DA-4A57-899D-6674356789DE}"/>
            </c:ext>
          </c:extLst>
        </c:ser>
        <c:ser>
          <c:idx val="6"/>
          <c:order val="6"/>
          <c:tx>
            <c:strRef>
              <c:f>Foglio1!$K$3</c:f>
              <c:strCache>
                <c:ptCount val="1"/>
                <c:pt idx="0">
                  <c:v>Asia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Foglio1!$K$4:$K$20</c:f>
              <c:numCache>
                <c:formatCode>#,##0</c:formatCode>
                <c:ptCount val="17"/>
                <c:pt idx="0">
                  <c:v>455.67102137767222</c:v>
                </c:pt>
                <c:pt idx="1">
                  <c:v>469.96166484118288</c:v>
                </c:pt>
                <c:pt idx="2">
                  <c:v>568.41789992952783</c:v>
                </c:pt>
                <c:pt idx="3">
                  <c:v>573.55085865257593</c:v>
                </c:pt>
                <c:pt idx="4">
                  <c:v>571.60527625684426</c:v>
                </c:pt>
                <c:pt idx="5">
                  <c:v>580.62611528369735</c:v>
                </c:pt>
                <c:pt idx="6">
                  <c:v>553.45994720554495</c:v>
                </c:pt>
                <c:pt idx="7">
                  <c:v>637.61559283839676</c:v>
                </c:pt>
                <c:pt idx="8">
                  <c:v>695.13188140745228</c:v>
                </c:pt>
                <c:pt idx="9">
                  <c:v>893.99278382789225</c:v>
                </c:pt>
                <c:pt idx="10">
                  <c:v>715.28723355017814</c:v>
                </c:pt>
                <c:pt idx="11">
                  <c:v>1025.7431309475276</c:v>
                </c:pt>
                <c:pt idx="12">
                  <c:v>1527.6310630827056</c:v>
                </c:pt>
                <c:pt idx="13">
                  <c:v>2028.6547054775826</c:v>
                </c:pt>
                <c:pt idx="14">
                  <c:v>2782.8579048845877</c:v>
                </c:pt>
                <c:pt idx="15">
                  <c:v>3797.6089546548537</c:v>
                </c:pt>
                <c:pt idx="16">
                  <c:v>5611.1985640943212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DA-4A57-899D-6674356789DE}"/>
            </c:ext>
          </c:extLst>
        </c:ser>
        <c:ser>
          <c:idx val="7"/>
          <c:order val="7"/>
          <c:tx>
            <c:strRef>
              <c:f>Foglio1!$L$3</c:f>
              <c:strCache>
                <c:ptCount val="1"/>
                <c:pt idx="0">
                  <c:v>Africa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Foglio1!$D$4:$D$20</c:f>
              <c:numCache>
                <c:formatCode>General</c:formatCode>
                <c:ptCount val="17"/>
                <c:pt idx="0">
                  <c:v>1</c:v>
                </c:pt>
                <c:pt idx="1">
                  <c:v>1000</c:v>
                </c:pt>
                <c:pt idx="2">
                  <c:v>1500</c:v>
                </c:pt>
                <c:pt idx="3">
                  <c:v>1600</c:v>
                </c:pt>
                <c:pt idx="4">
                  <c:v>1700</c:v>
                </c:pt>
                <c:pt idx="5">
                  <c:v>1820</c:v>
                </c:pt>
                <c:pt idx="6">
                  <c:v>1870</c:v>
                </c:pt>
                <c:pt idx="7">
                  <c:v>1900</c:v>
                </c:pt>
                <c:pt idx="8">
                  <c:v>1913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2008</c:v>
                </c:pt>
              </c:numCache>
            </c:numRef>
          </c:cat>
          <c:val>
            <c:numRef>
              <c:f>Foglio1!$L$4:$L$20</c:f>
              <c:numCache>
                <c:formatCode>#,##0</c:formatCode>
                <c:ptCount val="17"/>
                <c:pt idx="0">
                  <c:v>472.35294117647061</c:v>
                </c:pt>
                <c:pt idx="1">
                  <c:v>424.76780185758514</c:v>
                </c:pt>
                <c:pt idx="2">
                  <c:v>413.70950439819779</c:v>
                </c:pt>
                <c:pt idx="3">
                  <c:v>422.07158351409981</c:v>
                </c:pt>
                <c:pt idx="4">
                  <c:v>420.62868369351668</c:v>
                </c:pt>
                <c:pt idx="5">
                  <c:v>419.75591357292956</c:v>
                </c:pt>
                <c:pt idx="6">
                  <c:v>500.01105387659447</c:v>
                </c:pt>
                <c:pt idx="7">
                  <c:v>601.23636363636365</c:v>
                </c:pt>
                <c:pt idx="8">
                  <c:v>637.43313792633342</c:v>
                </c:pt>
                <c:pt idx="9">
                  <c:v>813.37461300309599</c:v>
                </c:pt>
                <c:pt idx="10">
                  <c:v>889.03473991180999</c:v>
                </c:pt>
                <c:pt idx="11">
                  <c:v>1055.1146781813661</c:v>
                </c:pt>
                <c:pt idx="12">
                  <c:v>1335.2416733812552</c:v>
                </c:pt>
                <c:pt idx="13">
                  <c:v>1514.5581189156005</c:v>
                </c:pt>
                <c:pt idx="14">
                  <c:v>1424.7971091673901</c:v>
                </c:pt>
                <c:pt idx="15">
                  <c:v>1447.0717008106908</c:v>
                </c:pt>
                <c:pt idx="16">
                  <c:v>1780.2654740369667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FDA-4A57-899D-66743567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80640"/>
        <c:axId val="85282176"/>
      </c:lineChart>
      <c:catAx>
        <c:axId val="8528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IT"/>
          </a:p>
        </c:txPr>
        <c:crossAx val="85282176"/>
        <c:crosses val="autoZero"/>
        <c:auto val="1"/>
        <c:lblAlgn val="ctr"/>
        <c:lblOffset val="100"/>
        <c:noMultiLvlLbl val="0"/>
      </c:catAx>
      <c:valAx>
        <c:axId val="8528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IT"/>
          </a:p>
        </c:txPr>
        <c:crossAx val="8528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+mj-lt"/>
        </a:defRPr>
      </a:pPr>
      <a:endParaRPr lang="en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PIL p.c. - 1820-2008                  </a:t>
            </a:r>
            <a:r>
              <a:rPr lang="en-US" sz="1800" b="0" i="0" baseline="0" dirty="0">
                <a:effectLst/>
              </a:rPr>
              <a:t>Fonte: Maddison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Foglio2!$B$3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Foglio2!$A$4:$A$17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Foglio2!$B$4:$B$17</c:f>
              <c:numCache>
                <c:formatCode>#,##0</c:formatCode>
                <c:ptCount val="14"/>
                <c:pt idx="0">
                  <c:v>1134.9759999999999</c:v>
                </c:pt>
                <c:pt idx="1">
                  <c:v>1875.6506503642038</c:v>
                </c:pt>
                <c:pt idx="2">
                  <c:v>2875.6862899650228</c:v>
                </c:pt>
                <c:pt idx="3">
                  <c:v>3484.7695535778889</c:v>
                </c:pt>
                <c:pt idx="4">
                  <c:v>3226.9209999999994</c:v>
                </c:pt>
                <c:pt idx="5">
                  <c:v>4531.5583994232147</c:v>
                </c:pt>
                <c:pt idx="6">
                  <c:v>4042.1678780487805</c:v>
                </c:pt>
                <c:pt idx="7">
                  <c:v>5185.8506985276827</c:v>
                </c:pt>
                <c:pt idx="8">
                  <c:v>7397.5828610681774</c:v>
                </c:pt>
                <c:pt idx="9">
                  <c:v>11410.088986478679</c:v>
                </c:pt>
                <c:pt idx="10">
                  <c:v>14766.158591907095</c:v>
                </c:pt>
                <c:pt idx="11">
                  <c:v>17647.005226241236</c:v>
                </c:pt>
                <c:pt idx="12">
                  <c:v>20421.692264913228</c:v>
                </c:pt>
                <c:pt idx="13">
                  <c:v>22223.016641168939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9A-443D-822C-8B00A948DBB8}"/>
            </c:ext>
          </c:extLst>
        </c:ser>
        <c:ser>
          <c:idx val="1"/>
          <c:order val="1"/>
          <c:tx>
            <c:strRef>
              <c:f>Foglio2!$C$3</c:f>
              <c:strCache>
                <c:ptCount val="1"/>
                <c:pt idx="0">
                  <c:v>Germany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Foglio2!$A$4:$A$17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Foglio2!$C$4:$C$17</c:f>
              <c:numCache>
                <c:formatCode>#,##0</c:formatCode>
                <c:ptCount val="14"/>
                <c:pt idx="0">
                  <c:v>1076.8520377434249</c:v>
                </c:pt>
                <c:pt idx="1">
                  <c:v>1839.0795034539012</c:v>
                </c:pt>
                <c:pt idx="2">
                  <c:v>2984.7592851364275</c:v>
                </c:pt>
                <c:pt idx="3">
                  <c:v>3648.006394294322</c:v>
                </c:pt>
                <c:pt idx="4">
                  <c:v>2795.595625184747</c:v>
                </c:pt>
                <c:pt idx="5">
                  <c:v>3973.3575072214367</c:v>
                </c:pt>
                <c:pt idx="6">
                  <c:v>5402.5059067802677</c:v>
                </c:pt>
                <c:pt idx="7">
                  <c:v>3880.8871812755187</c:v>
                </c:pt>
                <c:pt idx="8">
                  <c:v>7705.2332250597037</c:v>
                </c:pt>
                <c:pt idx="9">
                  <c:v>10839.145088003876</c:v>
                </c:pt>
                <c:pt idx="10">
                  <c:v>14114.030434326825</c:v>
                </c:pt>
                <c:pt idx="11">
                  <c:v>15928.845099962591</c:v>
                </c:pt>
                <c:pt idx="12">
                  <c:v>18943.516375383148</c:v>
                </c:pt>
                <c:pt idx="13">
                  <c:v>20801.437443847575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9A-443D-822C-8B00A948DBB8}"/>
            </c:ext>
          </c:extLst>
        </c:ser>
        <c:ser>
          <c:idx val="2"/>
          <c:order val="2"/>
          <c:tx>
            <c:strRef>
              <c:f>Foglio2!$D$3</c:f>
              <c:strCache>
                <c:ptCount val="1"/>
                <c:pt idx="0">
                  <c:v>Italy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Foglio2!$A$4:$A$17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Foglio2!$D$4:$D$17</c:f>
              <c:numCache>
                <c:formatCode>#,##0</c:formatCode>
                <c:ptCount val="14"/>
                <c:pt idx="0">
                  <c:v>1116.921094369548</c:v>
                </c:pt>
                <c:pt idx="1">
                  <c:v>1499.3545611015491</c:v>
                </c:pt>
                <c:pt idx="2">
                  <c:v>1785.2701307323211</c:v>
                </c:pt>
                <c:pt idx="3">
                  <c:v>2563.5470360824743</c:v>
                </c:pt>
                <c:pt idx="4">
                  <c:v>2587.2326131753639</c:v>
                </c:pt>
                <c:pt idx="5">
                  <c:v>2917.6524656102192</c:v>
                </c:pt>
                <c:pt idx="6">
                  <c:v>3505.1908479548651</c:v>
                </c:pt>
                <c:pt idx="7">
                  <c:v>3501.9000106145845</c:v>
                </c:pt>
                <c:pt idx="8">
                  <c:v>5916.2390233796041</c:v>
                </c:pt>
                <c:pt idx="9">
                  <c:v>9718.5111747616047</c:v>
                </c:pt>
                <c:pt idx="10">
                  <c:v>13149.381801964446</c:v>
                </c:pt>
                <c:pt idx="11">
                  <c:v>16313.128662507581</c:v>
                </c:pt>
                <c:pt idx="12">
                  <c:v>18773.569765709541</c:v>
                </c:pt>
                <c:pt idx="13">
                  <c:v>19909.35779682083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9A-443D-822C-8B00A948DBB8}"/>
            </c:ext>
          </c:extLst>
        </c:ser>
        <c:ser>
          <c:idx val="3"/>
          <c:order val="3"/>
          <c:tx>
            <c:strRef>
              <c:f>Foglio2!$E$3</c:f>
              <c:strCache>
                <c:ptCount val="1"/>
                <c:pt idx="0">
                  <c:v>Netherlands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Foglio2!$A$4:$A$17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Foglio2!$E$4:$E$17</c:f>
              <c:numCache>
                <c:formatCode>#,##0</c:formatCode>
                <c:ptCount val="14"/>
                <c:pt idx="0">
                  <c:v>1837.9768538362623</c:v>
                </c:pt>
                <c:pt idx="1">
                  <c:v>2756.786703601108</c:v>
                </c:pt>
                <c:pt idx="2">
                  <c:v>3423.5705950991833</c:v>
                </c:pt>
                <c:pt idx="3">
                  <c:v>4048.5074626865671</c:v>
                </c:pt>
                <c:pt idx="4">
                  <c:v>4219.9021612149527</c:v>
                </c:pt>
                <c:pt idx="5">
                  <c:v>5602.5304414003049</c:v>
                </c:pt>
                <c:pt idx="6">
                  <c:v>4831.3599504448694</c:v>
                </c:pt>
                <c:pt idx="7">
                  <c:v>5996.1277603747931</c:v>
                </c:pt>
                <c:pt idx="8">
                  <c:v>8286.6097858262237</c:v>
                </c:pt>
                <c:pt idx="9">
                  <c:v>11966.773413973782</c:v>
                </c:pt>
                <c:pt idx="10">
                  <c:v>14704.500547621197</c:v>
                </c:pt>
                <c:pt idx="11">
                  <c:v>17262.069182310013</c:v>
                </c:pt>
                <c:pt idx="12">
                  <c:v>22161.444413649031</c:v>
                </c:pt>
                <c:pt idx="13">
                  <c:v>24694.939650579119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9A-443D-822C-8B00A948DBB8}"/>
            </c:ext>
          </c:extLst>
        </c:ser>
        <c:ser>
          <c:idx val="4"/>
          <c:order val="4"/>
          <c:tx>
            <c:strRef>
              <c:f>Foglio2!$F$3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Foglio2!$A$4:$A$17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Foglio2!$F$4:$F$17</c:f>
              <c:numCache>
                <c:formatCode>#,##0</c:formatCode>
                <c:ptCount val="14"/>
                <c:pt idx="0">
                  <c:v>1705.9183577381232</c:v>
                </c:pt>
                <c:pt idx="1">
                  <c:v>3190.4340127388537</c:v>
                </c:pt>
                <c:pt idx="2">
                  <c:v>4491.8142145547308</c:v>
                </c:pt>
                <c:pt idx="3">
                  <c:v>4920.5459046200358</c:v>
                </c:pt>
                <c:pt idx="4">
                  <c:v>4547.9136285000313</c:v>
                </c:pt>
                <c:pt idx="5">
                  <c:v>5440.8624689312337</c:v>
                </c:pt>
                <c:pt idx="6">
                  <c:v>6856.0049765686554</c:v>
                </c:pt>
                <c:pt idx="7">
                  <c:v>6939.3739900652345</c:v>
                </c:pt>
                <c:pt idx="8">
                  <c:v>8645.2302757198504</c:v>
                </c:pt>
                <c:pt idx="9">
                  <c:v>10767.471958584987</c:v>
                </c:pt>
                <c:pt idx="10">
                  <c:v>12931.49128103136</c:v>
                </c:pt>
                <c:pt idx="11">
                  <c:v>16429.912441808228</c:v>
                </c:pt>
                <c:pt idx="12">
                  <c:v>20352.869104822737</c:v>
                </c:pt>
                <c:pt idx="13">
                  <c:v>23742.469961560724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9A-443D-822C-8B00A948DBB8}"/>
            </c:ext>
          </c:extLst>
        </c:ser>
        <c:ser>
          <c:idx val="5"/>
          <c:order val="5"/>
          <c:tx>
            <c:strRef>
              <c:f>Foglio2!$G$3</c:f>
              <c:strCache>
                <c:ptCount val="1"/>
                <c:pt idx="0">
                  <c:v>Spain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Foglio2!$A$4:$A$17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Foglio2!$G$4:$G$17</c:f>
              <c:numCache>
                <c:formatCode>#,##0</c:formatCode>
                <c:ptCount val="14"/>
                <c:pt idx="0">
                  <c:v>1007.8669179709907</c:v>
                </c:pt>
                <c:pt idx="1">
                  <c:v>1207.0859823467688</c:v>
                </c:pt>
                <c:pt idx="2">
                  <c:v>1786.27598836583</c:v>
                </c:pt>
                <c:pt idx="3">
                  <c:v>2055.6186152099885</c:v>
                </c:pt>
                <c:pt idx="4">
                  <c:v>2177.1853805576488</c:v>
                </c:pt>
                <c:pt idx="5">
                  <c:v>2620.388142461079</c:v>
                </c:pt>
                <c:pt idx="6">
                  <c:v>2080.4053267073027</c:v>
                </c:pt>
                <c:pt idx="7">
                  <c:v>2188.9705659377451</c:v>
                </c:pt>
                <c:pt idx="8">
                  <c:v>3071.6499331439081</c:v>
                </c:pt>
                <c:pt idx="9">
                  <c:v>6319.1336974542137</c:v>
                </c:pt>
                <c:pt idx="10">
                  <c:v>9202.5097923728863</c:v>
                </c:pt>
                <c:pt idx="11">
                  <c:v>12054.808890774155</c:v>
                </c:pt>
                <c:pt idx="12">
                  <c:v>15621.719678146395</c:v>
                </c:pt>
                <c:pt idx="13">
                  <c:v>19706.255587191354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9A-443D-822C-8B00A948DBB8}"/>
            </c:ext>
          </c:extLst>
        </c:ser>
        <c:ser>
          <c:idx val="6"/>
          <c:order val="6"/>
          <c:tx>
            <c:strRef>
              <c:f>Foglio2!$H$3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Foglio2!$A$4:$A$17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Foglio2!$H$4:$H$17</c:f>
              <c:numCache>
                <c:formatCode>#,##0</c:formatCode>
                <c:ptCount val="14"/>
                <c:pt idx="0">
                  <c:v>1257.2503557984439</c:v>
                </c:pt>
                <c:pt idx="1">
                  <c:v>2444.6436654277486</c:v>
                </c:pt>
                <c:pt idx="2">
                  <c:v>4090.7872916966658</c:v>
                </c:pt>
                <c:pt idx="3">
                  <c:v>5300.7294633526626</c:v>
                </c:pt>
                <c:pt idx="4">
                  <c:v>5552.3273640778061</c:v>
                </c:pt>
                <c:pt idx="5">
                  <c:v>6212.7127066015455</c:v>
                </c:pt>
                <c:pt idx="6">
                  <c:v>7009.637212844078</c:v>
                </c:pt>
                <c:pt idx="7">
                  <c:v>9561.3478600652797</c:v>
                </c:pt>
                <c:pt idx="8">
                  <c:v>11328.475516269904</c:v>
                </c:pt>
                <c:pt idx="9">
                  <c:v>15029.846087821626</c:v>
                </c:pt>
                <c:pt idx="10">
                  <c:v>18577.36665413365</c:v>
                </c:pt>
                <c:pt idx="11">
                  <c:v>23200.559941388365</c:v>
                </c:pt>
                <c:pt idx="12">
                  <c:v>28467.061008371198</c:v>
                </c:pt>
                <c:pt idx="13">
                  <c:v>31177.721971679133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9A-443D-822C-8B00A948D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32416"/>
        <c:axId val="92333952"/>
      </c:lineChart>
      <c:catAx>
        <c:axId val="9233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2333952"/>
        <c:crosses val="autoZero"/>
        <c:auto val="1"/>
        <c:lblAlgn val="ctr"/>
        <c:lblOffset val="100"/>
        <c:noMultiLvlLbl val="0"/>
      </c:catAx>
      <c:valAx>
        <c:axId val="9233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233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PIL p.c.</a:t>
            </a:r>
            <a:r>
              <a:rPr lang="en-US" sz="2000" b="1" baseline="0" dirty="0"/>
              <a:t> - 1820-2008                         </a:t>
            </a:r>
            <a:r>
              <a:rPr lang="en-US" sz="1400" b="0" baseline="0" dirty="0"/>
              <a:t>Fonte: Maddison</a:t>
            </a:r>
            <a:endParaRPr lang="en-US" sz="1400" b="0" dirty="0"/>
          </a:p>
        </c:rich>
      </c:tx>
      <c:layout>
        <c:manualLayout>
          <c:xMode val="edge"/>
          <c:yMode val="edge"/>
          <c:x val="0.25792188285662332"/>
          <c:y val="1.3039934800325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Foglio2!$M$3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Foglio2!$L$4:$L$17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Foglio2!$M$4:$M$17</c:f>
              <c:numCache>
                <c:formatCode>#,##0</c:formatCode>
                <c:ptCount val="14"/>
                <c:pt idx="0">
                  <c:v>1257.2503557984439</c:v>
                </c:pt>
                <c:pt idx="1">
                  <c:v>2444.6436654277486</c:v>
                </c:pt>
                <c:pt idx="2">
                  <c:v>4090.7872916966658</c:v>
                </c:pt>
                <c:pt idx="3">
                  <c:v>5300.7294633526626</c:v>
                </c:pt>
                <c:pt idx="4">
                  <c:v>5552.3273640778061</c:v>
                </c:pt>
                <c:pt idx="5">
                  <c:v>6212.7127066015455</c:v>
                </c:pt>
                <c:pt idx="6">
                  <c:v>7009.637212844078</c:v>
                </c:pt>
                <c:pt idx="7">
                  <c:v>9561.3478600652797</c:v>
                </c:pt>
                <c:pt idx="8">
                  <c:v>11328.475516269904</c:v>
                </c:pt>
                <c:pt idx="9">
                  <c:v>15029.846087821626</c:v>
                </c:pt>
                <c:pt idx="10">
                  <c:v>18577.36665413365</c:v>
                </c:pt>
                <c:pt idx="11">
                  <c:v>23200.559941388365</c:v>
                </c:pt>
                <c:pt idx="12">
                  <c:v>28467.061008371198</c:v>
                </c:pt>
                <c:pt idx="13">
                  <c:v>31177.721971679133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45-4E4C-85C8-31E9099AAAD9}"/>
            </c:ext>
          </c:extLst>
        </c:ser>
        <c:ser>
          <c:idx val="1"/>
          <c:order val="1"/>
          <c:tx>
            <c:strRef>
              <c:f>Foglio2!$N$3</c:f>
              <c:strCache>
                <c:ptCount val="1"/>
                <c:pt idx="0">
                  <c:v>F. USSR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Foglio2!$L$4:$L$17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Foglio2!$N$4:$N$17</c:f>
              <c:numCache>
                <c:formatCode>#,##0</c:formatCode>
                <c:ptCount val="14"/>
                <c:pt idx="0">
                  <c:v>687.99415685200404</c:v>
                </c:pt>
                <c:pt idx="1">
                  <c:v>943.3191988451822</c:v>
                </c:pt>
                <c:pt idx="2">
                  <c:v>1237.3413654618475</c:v>
                </c:pt>
                <c:pt idx="3">
                  <c:v>1487.5985965990574</c:v>
                </c:pt>
                <c:pt idx="4">
                  <c:v>0</c:v>
                </c:pt>
                <c:pt idx="5">
                  <c:v>1448.4249075838634</c:v>
                </c:pt>
                <c:pt idx="6">
                  <c:v>2143.6495381946215</c:v>
                </c:pt>
                <c:pt idx="7">
                  <c:v>2841.45804811279</c:v>
                </c:pt>
                <c:pt idx="8">
                  <c:v>3945.3375081934714</c:v>
                </c:pt>
                <c:pt idx="9">
                  <c:v>5575.0103927936789</c:v>
                </c:pt>
                <c:pt idx="10">
                  <c:v>6427.2436607242771</c:v>
                </c:pt>
                <c:pt idx="11">
                  <c:v>6894.1076413163491</c:v>
                </c:pt>
                <c:pt idx="12">
                  <c:v>4459.6120958409329</c:v>
                </c:pt>
                <c:pt idx="13">
                  <c:v>7903.856425122588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45-4E4C-85C8-31E9099AAAD9}"/>
            </c:ext>
          </c:extLst>
        </c:ser>
        <c:ser>
          <c:idx val="2"/>
          <c:order val="2"/>
          <c:tx>
            <c:strRef>
              <c:f>Foglio2!$O$3</c:f>
              <c:strCache>
                <c:ptCount val="1"/>
                <c:pt idx="0">
                  <c:v>Japan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Foglio2!$L$4:$L$17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Foglio2!$O$4:$O$17</c:f>
              <c:numCache>
                <c:formatCode>#,##0</c:formatCode>
                <c:ptCount val="14"/>
                <c:pt idx="0">
                  <c:v>669</c:v>
                </c:pt>
                <c:pt idx="1">
                  <c:v>737.37549728489705</c:v>
                </c:pt>
                <c:pt idx="2">
                  <c:v>1179.5133664376574</c:v>
                </c:pt>
                <c:pt idx="3">
                  <c:v>1386.6891159622232</c:v>
                </c:pt>
                <c:pt idx="4">
                  <c:v>1695.7542907305885</c:v>
                </c:pt>
                <c:pt idx="5">
                  <c:v>1850.3913212778218</c:v>
                </c:pt>
                <c:pt idx="6">
                  <c:v>2874.2901722696556</c:v>
                </c:pt>
                <c:pt idx="7">
                  <c:v>1920.7207207207207</c:v>
                </c:pt>
                <c:pt idx="8">
                  <c:v>3986.4328857788614</c:v>
                </c:pt>
                <c:pt idx="9">
                  <c:v>9713.9514330029106</c:v>
                </c:pt>
                <c:pt idx="10">
                  <c:v>13427.729937687376</c:v>
                </c:pt>
                <c:pt idx="11">
                  <c:v>18789.07131596643</c:v>
                </c:pt>
                <c:pt idx="12">
                  <c:v>20737.60544153272</c:v>
                </c:pt>
                <c:pt idx="13">
                  <c:v>22815.512852743384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45-4E4C-85C8-31E9099AAAD9}"/>
            </c:ext>
          </c:extLst>
        </c:ser>
        <c:ser>
          <c:idx val="3"/>
          <c:order val="3"/>
          <c:tx>
            <c:strRef>
              <c:f>Foglio2!$P$3</c:f>
              <c:strCache>
                <c:ptCount val="1"/>
                <c:pt idx="0">
                  <c:v>China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Foglio2!$L$4:$L$17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Foglio2!$P$4:$P$17</c:f>
              <c:numCache>
                <c:formatCode>#,##0</c:formatCode>
                <c:ptCount val="14"/>
                <c:pt idx="0">
                  <c:v>600</c:v>
                </c:pt>
                <c:pt idx="1">
                  <c:v>530</c:v>
                </c:pt>
                <c:pt idx="2">
                  <c:v>545.38499999999999</c:v>
                </c:pt>
                <c:pt idx="3">
                  <c:v>552.29674703756234</c:v>
                </c:pt>
                <c:pt idx="4">
                  <c:v>0</c:v>
                </c:pt>
                <c:pt idx="5">
                  <c:v>567.62167689161561</c:v>
                </c:pt>
                <c:pt idx="6">
                  <c:v>0</c:v>
                </c:pt>
                <c:pt idx="7">
                  <c:v>448.02172581220339</c:v>
                </c:pt>
                <c:pt idx="8">
                  <c:v>662.14040505494177</c:v>
                </c:pt>
                <c:pt idx="9">
                  <c:v>778.35185716991623</c:v>
                </c:pt>
                <c:pt idx="10">
                  <c:v>1061.0526530341865</c:v>
                </c:pt>
                <c:pt idx="11">
                  <c:v>1870.9302888956424</c:v>
                </c:pt>
                <c:pt idx="12">
                  <c:v>3420.8657223526802</c:v>
                </c:pt>
                <c:pt idx="13">
                  <c:v>6724.779700268572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45-4E4C-85C8-31E9099AAAD9}"/>
            </c:ext>
          </c:extLst>
        </c:ser>
        <c:ser>
          <c:idx val="4"/>
          <c:order val="4"/>
          <c:tx>
            <c:strRef>
              <c:f>Foglio2!$Q$3</c:f>
              <c:strCache>
                <c:ptCount val="1"/>
                <c:pt idx="0">
                  <c:v>India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Foglio2!$L$4:$L$17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Foglio2!$Q$4:$Q$17</c:f>
              <c:numCache>
                <c:formatCode>#,##0</c:formatCode>
                <c:ptCount val="14"/>
                <c:pt idx="0">
                  <c:v>533.09565994290654</c:v>
                </c:pt>
                <c:pt idx="1">
                  <c:v>533.13039946041306</c:v>
                </c:pt>
                <c:pt idx="2">
                  <c:v>599.17750439367308</c:v>
                </c:pt>
                <c:pt idx="3">
                  <c:v>672.51234771155748</c:v>
                </c:pt>
                <c:pt idx="4">
                  <c:v>634.98363874345557</c:v>
                </c:pt>
                <c:pt idx="5">
                  <c:v>725.61533888228303</c:v>
                </c:pt>
                <c:pt idx="6">
                  <c:v>686.28490175801448</c:v>
                </c:pt>
                <c:pt idx="7">
                  <c:v>619.00278551532028</c:v>
                </c:pt>
                <c:pt idx="8">
                  <c:v>753.24884792626722</c:v>
                </c:pt>
                <c:pt idx="9">
                  <c:v>867.992606284658</c:v>
                </c:pt>
                <c:pt idx="10">
                  <c:v>938.44182621502216</c:v>
                </c:pt>
                <c:pt idx="11">
                  <c:v>1308.8200238379022</c:v>
                </c:pt>
                <c:pt idx="12">
                  <c:v>1891.7245280463369</c:v>
                </c:pt>
                <c:pt idx="13">
                  <c:v>2974.9084491583594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45-4E4C-85C8-31E9099AAAD9}"/>
            </c:ext>
          </c:extLst>
        </c:ser>
        <c:ser>
          <c:idx val="5"/>
          <c:order val="5"/>
          <c:tx>
            <c:strRef>
              <c:f>Foglio2!$R$3</c:f>
              <c:strCache>
                <c:ptCount val="1"/>
                <c:pt idx="0">
                  <c:v>S. Korea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Foglio2!$L$4:$L$17</c:f>
              <c:numCache>
                <c:formatCode>General</c:formatCode>
                <c:ptCount val="14"/>
                <c:pt idx="0">
                  <c:v>1820</c:v>
                </c:pt>
                <c:pt idx="1">
                  <c:v>1870</c:v>
                </c:pt>
                <c:pt idx="2">
                  <c:v>1900</c:v>
                </c:pt>
                <c:pt idx="3">
                  <c:v>1913</c:v>
                </c:pt>
                <c:pt idx="4">
                  <c:v>1920</c:v>
                </c:pt>
                <c:pt idx="5">
                  <c:v>1930</c:v>
                </c:pt>
                <c:pt idx="6">
                  <c:v>1940</c:v>
                </c:pt>
                <c:pt idx="7">
                  <c:v>1950</c:v>
                </c:pt>
                <c:pt idx="8">
                  <c:v>1960</c:v>
                </c:pt>
                <c:pt idx="9">
                  <c:v>1970</c:v>
                </c:pt>
                <c:pt idx="10">
                  <c:v>1980</c:v>
                </c:pt>
                <c:pt idx="11">
                  <c:v>1990</c:v>
                </c:pt>
                <c:pt idx="12">
                  <c:v>2000</c:v>
                </c:pt>
                <c:pt idx="13">
                  <c:v>2008</c:v>
                </c:pt>
              </c:numCache>
            </c:numRef>
          </c:cat>
          <c:val>
            <c:numRef>
              <c:f>Foglio2!$R$4:$R$17</c:f>
              <c:numCache>
                <c:formatCode>#,##0</c:formatCode>
                <c:ptCount val="14"/>
                <c:pt idx="0">
                  <c:v>600</c:v>
                </c:pt>
                <c:pt idx="1">
                  <c:v>604.01927612016812</c:v>
                </c:pt>
                <c:pt idx="2">
                  <c:v>0</c:v>
                </c:pt>
                <c:pt idx="3">
                  <c:v>869.39276607800548</c:v>
                </c:pt>
                <c:pt idx="4">
                  <c:v>1091.9179939003727</c:v>
                </c:pt>
                <c:pt idx="5">
                  <c:v>1049.1366906474818</c:v>
                </c:pt>
                <c:pt idx="6">
                  <c:v>1599.8592180200935</c:v>
                </c:pt>
                <c:pt idx="7">
                  <c:v>853.8902207071161</c:v>
                </c:pt>
                <c:pt idx="8">
                  <c:v>1226.3891343415587</c:v>
                </c:pt>
                <c:pt idx="9">
                  <c:v>2167.3335194317797</c:v>
                </c:pt>
                <c:pt idx="10">
                  <c:v>4114.1013534781241</c:v>
                </c:pt>
                <c:pt idx="11">
                  <c:v>8704.4251090531616</c:v>
                </c:pt>
                <c:pt idx="12">
                  <c:v>14374.586801270621</c:v>
                </c:pt>
                <c:pt idx="13">
                  <c:v>19613.847152109724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5-4E4C-85C8-31E9099A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271552"/>
        <c:axId val="95277440"/>
      </c:lineChart>
      <c:catAx>
        <c:axId val="952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5277440"/>
        <c:crosses val="autoZero"/>
        <c:auto val="1"/>
        <c:lblAlgn val="ctr"/>
        <c:lblOffset val="100"/>
        <c:noMultiLvlLbl val="0"/>
      </c:catAx>
      <c:valAx>
        <c:axId val="9527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527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PIL 1998-2013.   </a:t>
            </a:r>
            <a:r>
              <a:rPr lang="en-US" sz="1050"/>
              <a:t>Indice:</a:t>
            </a:r>
            <a:r>
              <a:rPr lang="en-US" sz="1050" baseline="0"/>
              <a:t> 1998=100.    </a:t>
            </a:r>
            <a:r>
              <a:rPr lang="en-US" sz="1050" i="1" baseline="0"/>
              <a:t>Fonte</a:t>
            </a:r>
            <a:r>
              <a:rPr lang="en-US" sz="1050" baseline="0"/>
              <a:t>: Eurostat</a:t>
            </a:r>
            <a:endParaRPr lang="en-US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[nama_10_gdp.xls]Data!$A$22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[nama_10_gdp.xls]Data!$B$21:$Q$21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[nama_10_gdp.xls]Data!$B$22:$Q$22</c:f>
              <c:numCache>
                <c:formatCode>#,##0.0</c:formatCode>
                <c:ptCount val="16"/>
                <c:pt idx="0">
                  <c:v>100</c:v>
                </c:pt>
                <c:pt idx="1">
                  <c:v>101.98736332546225</c:v>
                </c:pt>
                <c:pt idx="2">
                  <c:v>105.03159391589983</c:v>
                </c:pt>
                <c:pt idx="3">
                  <c:v>106.81217934811811</c:v>
                </c:pt>
                <c:pt idx="4">
                  <c:v>106.82366601794034</c:v>
                </c:pt>
                <c:pt idx="5">
                  <c:v>106.05399225318652</c:v>
                </c:pt>
                <c:pt idx="6">
                  <c:v>107.30614628247264</c:v>
                </c:pt>
                <c:pt idx="7">
                  <c:v>108.06433337740422</c:v>
                </c:pt>
                <c:pt idx="8">
                  <c:v>112.07352003779543</c:v>
                </c:pt>
                <c:pt idx="9">
                  <c:v>115.73808430796494</c:v>
                </c:pt>
                <c:pt idx="10">
                  <c:v>116.95577386867339</c:v>
                </c:pt>
                <c:pt idx="11">
                  <c:v>110.36186354273244</c:v>
                </c:pt>
                <c:pt idx="12">
                  <c:v>114.87650826641136</c:v>
                </c:pt>
                <c:pt idx="13">
                  <c:v>119.00057500235773</c:v>
                </c:pt>
                <c:pt idx="14">
                  <c:v>119.44859525742336</c:v>
                </c:pt>
                <c:pt idx="15">
                  <c:v>119.57495754368981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59-4016-90A6-7001221A32BC}"/>
            </c:ext>
          </c:extLst>
        </c:ser>
        <c:ser>
          <c:idx val="1"/>
          <c:order val="1"/>
          <c:tx>
            <c:strRef>
              <c:f>[nama_10_gdp.xls]Data!$A$23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[nama_10_gdp.xls]Data!$B$21:$Q$21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[nama_10_gdp.xls]Data!$B$23:$Q$23</c:f>
              <c:numCache>
                <c:formatCode>#,##0.0</c:formatCode>
                <c:ptCount val="16"/>
                <c:pt idx="0">
                  <c:v>100</c:v>
                </c:pt>
                <c:pt idx="1">
                  <c:v>104.48486315746779</c:v>
                </c:pt>
                <c:pt idx="2">
                  <c:v>110.0111669387631</c:v>
                </c:pt>
                <c:pt idx="3">
                  <c:v>114.41281675573177</c:v>
                </c:pt>
                <c:pt idx="4">
                  <c:v>117.70767210521512</c:v>
                </c:pt>
                <c:pt idx="5">
                  <c:v>121.45967480251883</c:v>
                </c:pt>
                <c:pt idx="6">
                  <c:v>125.30600707788717</c:v>
                </c:pt>
                <c:pt idx="7">
                  <c:v>129.97118904448524</c:v>
                </c:pt>
                <c:pt idx="8">
                  <c:v>135.39635661194319</c:v>
                </c:pt>
                <c:pt idx="9">
                  <c:v>140.49936877009037</c:v>
                </c:pt>
                <c:pt idx="10">
                  <c:v>142.06723992820713</c:v>
                </c:pt>
                <c:pt idx="11">
                  <c:v>136.99004735491852</c:v>
                </c:pt>
                <c:pt idx="12">
                  <c:v>137.00895890160925</c:v>
                </c:pt>
                <c:pt idx="13">
                  <c:v>136.16275591429471</c:v>
                </c:pt>
                <c:pt idx="14">
                  <c:v>133.31867223703824</c:v>
                </c:pt>
                <c:pt idx="15">
                  <c:v>131.67890678077816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59-4016-90A6-7001221A32BC}"/>
            </c:ext>
          </c:extLst>
        </c:ser>
        <c:ser>
          <c:idx val="2"/>
          <c:order val="2"/>
          <c:tx>
            <c:strRef>
              <c:f>[nama_10_gdp.xls]Data!$A$24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[nama_10_gdp.xls]Data!$B$21:$Q$21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[nama_10_gdp.xls]Data!$B$24:$Q$24</c:f>
              <c:numCache>
                <c:formatCode>#,##0.0</c:formatCode>
                <c:ptCount val="16"/>
                <c:pt idx="0">
                  <c:v>100</c:v>
                </c:pt>
                <c:pt idx="1">
                  <c:v>103.40709914884664</c:v>
                </c:pt>
                <c:pt idx="2">
                  <c:v>107.41429202823556</c:v>
                </c:pt>
                <c:pt idx="3">
                  <c:v>109.51365004071155</c:v>
                </c:pt>
                <c:pt idx="4">
                  <c:v>110.73851300678001</c:v>
                </c:pt>
                <c:pt idx="5">
                  <c:v>111.64605019131095</c:v>
                </c:pt>
                <c:pt idx="6">
                  <c:v>114.75698265257435</c:v>
                </c:pt>
                <c:pt idx="7">
                  <c:v>116.60194651538824</c:v>
                </c:pt>
                <c:pt idx="8">
                  <c:v>119.37118082901209</c:v>
                </c:pt>
                <c:pt idx="9">
                  <c:v>122.19012991926199</c:v>
                </c:pt>
                <c:pt idx="10">
                  <c:v>122.42876084706704</c:v>
                </c:pt>
                <c:pt idx="11">
                  <c:v>118.82771344160241</c:v>
                </c:pt>
                <c:pt idx="12">
                  <c:v>121.16345915415764</c:v>
                </c:pt>
                <c:pt idx="13">
                  <c:v>123.68272514579465</c:v>
                </c:pt>
                <c:pt idx="14">
                  <c:v>124.09626720843647</c:v>
                </c:pt>
                <c:pt idx="15">
                  <c:v>124.45015153912705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59-4016-90A6-7001221A32BC}"/>
            </c:ext>
          </c:extLst>
        </c:ser>
        <c:ser>
          <c:idx val="3"/>
          <c:order val="3"/>
          <c:tx>
            <c:strRef>
              <c:f>[nama_10_gdp.xls]Data!$A$25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[nama_10_gdp.xls]Data!$B$21:$Q$21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[nama_10_gdp.xls]Data!$B$25:$Q$25</c:f>
              <c:numCache>
                <c:formatCode>#,##0.0</c:formatCode>
                <c:ptCount val="16"/>
                <c:pt idx="0">
                  <c:v>100</c:v>
                </c:pt>
                <c:pt idx="1">
                  <c:v>101.56110087222662</c:v>
                </c:pt>
                <c:pt idx="2">
                  <c:v>105.32919837317925</c:v>
                </c:pt>
                <c:pt idx="3">
                  <c:v>107.19649566187903</c:v>
                </c:pt>
                <c:pt idx="4">
                  <c:v>107.46533124238992</c:v>
                </c:pt>
                <c:pt idx="5">
                  <c:v>107.62932636111549</c:v>
                </c:pt>
                <c:pt idx="6">
                  <c:v>109.33344072317584</c:v>
                </c:pt>
                <c:pt idx="7">
                  <c:v>110.37162525727877</c:v>
                </c:pt>
                <c:pt idx="8">
                  <c:v>112.58613466280154</c:v>
                </c:pt>
                <c:pt idx="9">
                  <c:v>114.2458491908198</c:v>
                </c:pt>
                <c:pt idx="10">
                  <c:v>113.04644452761893</c:v>
                </c:pt>
                <c:pt idx="11">
                  <c:v>106.84996037179447</c:v>
                </c:pt>
                <c:pt idx="12">
                  <c:v>108.67766329629512</c:v>
                </c:pt>
                <c:pt idx="13">
                  <c:v>109.31543713193317</c:v>
                </c:pt>
                <c:pt idx="14">
                  <c:v>106.83662688504707</c:v>
                </c:pt>
                <c:pt idx="15">
                  <c:v>104.78002115760384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59-4016-90A6-7001221A32BC}"/>
            </c:ext>
          </c:extLst>
        </c:ser>
        <c:ser>
          <c:idx val="4"/>
          <c:order val="4"/>
          <c:tx>
            <c:strRef>
              <c:f>[nama_10_gdp.xls]Data!$A$26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[nama_10_gdp.xls]Data!$B$21:$Q$21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[nama_10_gdp.xls]Data!$B$26:$Q$26</c:f>
              <c:numCache>
                <c:formatCode>#,##0.0</c:formatCode>
                <c:ptCount val="16"/>
                <c:pt idx="0">
                  <c:v>100</c:v>
                </c:pt>
                <c:pt idx="1">
                  <c:v>103.15118272763243</c:v>
                </c:pt>
                <c:pt idx="2">
                  <c:v>107.03881930177482</c:v>
                </c:pt>
                <c:pt idx="3">
                  <c:v>109.89090572403335</c:v>
                </c:pt>
                <c:pt idx="4">
                  <c:v>112.5857375608595</c:v>
                </c:pt>
                <c:pt idx="5">
                  <c:v>117.42734239540826</c:v>
                </c:pt>
                <c:pt idx="6">
                  <c:v>120.30896081901338</c:v>
                </c:pt>
                <c:pt idx="7">
                  <c:v>123.68549026968459</c:v>
                </c:pt>
                <c:pt idx="8">
                  <c:v>127.44811759540836</c:v>
                </c:pt>
                <c:pt idx="9">
                  <c:v>130.70522531105806</c:v>
                </c:pt>
                <c:pt idx="10">
                  <c:v>130.27123146697332</c:v>
                </c:pt>
                <c:pt idx="11">
                  <c:v>124.65573854409402</c:v>
                </c:pt>
                <c:pt idx="12">
                  <c:v>127.03830600580066</c:v>
                </c:pt>
                <c:pt idx="13">
                  <c:v>129.12831574164065</c:v>
                </c:pt>
                <c:pt idx="14">
                  <c:v>129.97931710935765</c:v>
                </c:pt>
                <c:pt idx="15">
                  <c:v>132.14324426272867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59-4016-90A6-7001221A32BC}"/>
            </c:ext>
          </c:extLst>
        </c:ser>
        <c:ser>
          <c:idx val="5"/>
          <c:order val="5"/>
          <c:tx>
            <c:strRef>
              <c:f>[nama_10_gdp.xls]Data!$A$27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[nama_10_gdp.xls]Data!$B$21:$Q$21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[nama_10_gdp.xls]Data!$B$27:$Q$27</c:f>
              <c:numCache>
                <c:formatCode>#,##0.0</c:formatCode>
                <c:ptCount val="16"/>
                <c:pt idx="0">
                  <c:v>100</c:v>
                </c:pt>
                <c:pt idx="1">
                  <c:v>104.6850996674779</c:v>
                </c:pt>
                <c:pt idx="2">
                  <c:v>108.96936452368919</c:v>
                </c:pt>
                <c:pt idx="3">
                  <c:v>110.032187938371</c:v>
                </c:pt>
                <c:pt idx="4">
                  <c:v>111.9981955837208</c:v>
                </c:pt>
                <c:pt idx="5">
                  <c:v>115.14155087554289</c:v>
                </c:pt>
                <c:pt idx="6">
                  <c:v>119.500429315308</c:v>
                </c:pt>
                <c:pt idx="7">
                  <c:v>123.49751431419379</c:v>
                </c:pt>
                <c:pt idx="8">
                  <c:v>126.79096605097287</c:v>
                </c:pt>
                <c:pt idx="9">
                  <c:v>129.04588756410311</c:v>
                </c:pt>
                <c:pt idx="10">
                  <c:v>128.67021181278599</c:v>
                </c:pt>
                <c:pt idx="11">
                  <c:v>125.09825708882165</c:v>
                </c:pt>
                <c:pt idx="12">
                  <c:v>128.26590557167671</c:v>
                </c:pt>
                <c:pt idx="13">
                  <c:v>130.32040797470725</c:v>
                </c:pt>
                <c:pt idx="14">
                  <c:v>133.34490059966876</c:v>
                </c:pt>
                <c:pt idx="15">
                  <c:v>136.30432238013319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59-4016-90A6-7001221A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429696"/>
        <c:axId val="92456064"/>
      </c:lineChart>
      <c:catAx>
        <c:axId val="9242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2456064"/>
        <c:crosses val="autoZero"/>
        <c:auto val="1"/>
        <c:lblAlgn val="ctr"/>
        <c:lblOffset val="100"/>
        <c:noMultiLvlLbl val="0"/>
      </c:catAx>
      <c:valAx>
        <c:axId val="9245606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9242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Tasso di </a:t>
            </a:r>
            <a:r>
              <a:rPr lang="en-US" dirty="0" err="1"/>
              <a:t>disoccupazione</a:t>
            </a:r>
            <a:r>
              <a:rPr lang="en-US" dirty="0"/>
              <a:t>, 1998-2013.   </a:t>
            </a:r>
            <a:r>
              <a:rPr lang="en-US" i="1" dirty="0"/>
              <a:t>Fonte:</a:t>
            </a:r>
            <a:r>
              <a:rPr lang="en-US" i="0" baseline="0" dirty="0"/>
              <a:t> Eurostat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4.3172813783772697E-2"/>
          <c:y val="8.4927536231884079E-2"/>
          <c:w val="0.93002651973429884"/>
          <c:h val="0.73876614085446679"/>
        </c:manualLayout>
      </c:layout>
      <c:lineChart>
        <c:grouping val="standard"/>
        <c:varyColors val="0"/>
        <c:ser>
          <c:idx val="0"/>
          <c:order val="0"/>
          <c:tx>
            <c:strRef>
              <c:f>[une_rt_a.xls]Data!$A$12</c:f>
              <c:strCache>
                <c:ptCount val="1"/>
                <c:pt idx="0">
                  <c:v>EA 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[une_rt_a.xls]Data!$B$12:$Q$12</c:f>
              <c:numCache>
                <c:formatCode>#,##0.0</c:formatCode>
                <c:ptCount val="16"/>
                <c:pt idx="0">
                  <c:v>10.3</c:v>
                </c:pt>
                <c:pt idx="1">
                  <c:v>9.6</c:v>
                </c:pt>
                <c:pt idx="2">
                  <c:v>8.8000000000000007</c:v>
                </c:pt>
                <c:pt idx="3">
                  <c:v>8.1999999999999993</c:v>
                </c:pt>
                <c:pt idx="4">
                  <c:v>8.5</c:v>
                </c:pt>
                <c:pt idx="5">
                  <c:v>9</c:v>
                </c:pt>
                <c:pt idx="6">
                  <c:v>9.1999999999999993</c:v>
                </c:pt>
                <c:pt idx="7">
                  <c:v>9.1</c:v>
                </c:pt>
                <c:pt idx="8">
                  <c:v>8.3000000000000007</c:v>
                </c:pt>
                <c:pt idx="9">
                  <c:v>7.5</c:v>
                </c:pt>
                <c:pt idx="10">
                  <c:v>7.5</c:v>
                </c:pt>
                <c:pt idx="11">
                  <c:v>9.6</c:v>
                </c:pt>
                <c:pt idx="12">
                  <c:v>10.199999999999999</c:v>
                </c:pt>
                <c:pt idx="13">
                  <c:v>10.1</c:v>
                </c:pt>
                <c:pt idx="14">
                  <c:v>11.3</c:v>
                </c:pt>
                <c:pt idx="1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6D-4636-BE33-7A58A19987A8}"/>
            </c:ext>
          </c:extLst>
        </c:ser>
        <c:ser>
          <c:idx val="1"/>
          <c:order val="1"/>
          <c:tx>
            <c:strRef>
              <c:f>[une_rt_a.xls]Data!$A$13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[une_rt_a.xls]Data!$B$13:$Q$13</c:f>
              <c:numCache>
                <c:formatCode>#,##0.0</c:formatCode>
                <c:ptCount val="16"/>
                <c:pt idx="0">
                  <c:v>9.4</c:v>
                </c:pt>
                <c:pt idx="1">
                  <c:v>8.6</c:v>
                </c:pt>
                <c:pt idx="2">
                  <c:v>7.9</c:v>
                </c:pt>
                <c:pt idx="3">
                  <c:v>7.8</c:v>
                </c:pt>
                <c:pt idx="4">
                  <c:v>8.6</c:v>
                </c:pt>
                <c:pt idx="5">
                  <c:v>9.6999999999999993</c:v>
                </c:pt>
                <c:pt idx="6">
                  <c:v>10.4</c:v>
                </c:pt>
                <c:pt idx="7">
                  <c:v>11.2</c:v>
                </c:pt>
                <c:pt idx="8">
                  <c:v>10.1</c:v>
                </c:pt>
                <c:pt idx="9">
                  <c:v>8.5</c:v>
                </c:pt>
                <c:pt idx="10">
                  <c:v>7.4</c:v>
                </c:pt>
                <c:pt idx="11">
                  <c:v>7.6</c:v>
                </c:pt>
                <c:pt idx="12">
                  <c:v>7</c:v>
                </c:pt>
                <c:pt idx="13">
                  <c:v>5.8</c:v>
                </c:pt>
                <c:pt idx="14">
                  <c:v>5.4</c:v>
                </c:pt>
                <c:pt idx="15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6D-4636-BE33-7A58A19987A8}"/>
            </c:ext>
          </c:extLst>
        </c:ser>
        <c:ser>
          <c:idx val="2"/>
          <c:order val="2"/>
          <c:tx>
            <c:strRef>
              <c:f>[une_rt_a.xls]Data!$A$14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[une_rt_a.xls]Data!$B$14:$Q$14</c:f>
              <c:numCache>
                <c:formatCode>#,##0.0</c:formatCode>
                <c:ptCount val="16"/>
                <c:pt idx="0">
                  <c:v>7.5</c:v>
                </c:pt>
                <c:pt idx="1">
                  <c:v>5.6</c:v>
                </c:pt>
                <c:pt idx="2">
                  <c:v>4.2</c:v>
                </c:pt>
                <c:pt idx="3">
                  <c:v>3.9</c:v>
                </c:pt>
                <c:pt idx="4">
                  <c:v>4.5</c:v>
                </c:pt>
                <c:pt idx="5">
                  <c:v>4.5999999999999996</c:v>
                </c:pt>
                <c:pt idx="6">
                  <c:v>4.5</c:v>
                </c:pt>
                <c:pt idx="7">
                  <c:v>4.4000000000000004</c:v>
                </c:pt>
                <c:pt idx="8">
                  <c:v>4.5</c:v>
                </c:pt>
                <c:pt idx="9">
                  <c:v>4.7</c:v>
                </c:pt>
                <c:pt idx="10">
                  <c:v>6.4</c:v>
                </c:pt>
                <c:pt idx="11">
                  <c:v>12</c:v>
                </c:pt>
                <c:pt idx="12">
                  <c:v>13.9</c:v>
                </c:pt>
                <c:pt idx="13">
                  <c:v>14.7</c:v>
                </c:pt>
                <c:pt idx="14">
                  <c:v>14.7</c:v>
                </c:pt>
                <c:pt idx="15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6D-4636-BE33-7A58A19987A8}"/>
            </c:ext>
          </c:extLst>
        </c:ser>
        <c:ser>
          <c:idx val="3"/>
          <c:order val="3"/>
          <c:tx>
            <c:strRef>
              <c:f>[une_rt_a.xls]Data!$A$15</c:f>
              <c:strCache>
                <c:ptCount val="1"/>
                <c:pt idx="0">
                  <c:v>Greece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[une_rt_a.xls]Data!$B$15:$Q$15</c:f>
              <c:numCache>
                <c:formatCode>#,##0.0</c:formatCode>
                <c:ptCount val="16"/>
                <c:pt idx="0">
                  <c:v>11.1</c:v>
                </c:pt>
                <c:pt idx="1">
                  <c:v>12</c:v>
                </c:pt>
                <c:pt idx="2">
                  <c:v>11.2</c:v>
                </c:pt>
                <c:pt idx="3">
                  <c:v>10.7</c:v>
                </c:pt>
                <c:pt idx="4">
                  <c:v>10.3</c:v>
                </c:pt>
                <c:pt idx="5">
                  <c:v>9.6999999999999993</c:v>
                </c:pt>
                <c:pt idx="6">
                  <c:v>10.6</c:v>
                </c:pt>
                <c:pt idx="7">
                  <c:v>10</c:v>
                </c:pt>
                <c:pt idx="8">
                  <c:v>9</c:v>
                </c:pt>
                <c:pt idx="9">
                  <c:v>8.4</c:v>
                </c:pt>
                <c:pt idx="10">
                  <c:v>7.8</c:v>
                </c:pt>
                <c:pt idx="11">
                  <c:v>9.6</c:v>
                </c:pt>
                <c:pt idx="12">
                  <c:v>12.7</c:v>
                </c:pt>
                <c:pt idx="13">
                  <c:v>17.899999999999999</c:v>
                </c:pt>
                <c:pt idx="14">
                  <c:v>24.5</c:v>
                </c:pt>
                <c:pt idx="15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6D-4636-BE33-7A58A19987A8}"/>
            </c:ext>
          </c:extLst>
        </c:ser>
        <c:ser>
          <c:idx val="4"/>
          <c:order val="4"/>
          <c:tx>
            <c:strRef>
              <c:f>[une_rt_a.xls]Data!$A$16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[une_rt_a.xls]Data!$B$16:$Q$16</c:f>
              <c:numCache>
                <c:formatCode>#,##0.0</c:formatCode>
                <c:ptCount val="16"/>
                <c:pt idx="0">
                  <c:v>16.399999999999999</c:v>
                </c:pt>
                <c:pt idx="1">
                  <c:v>13.6</c:v>
                </c:pt>
                <c:pt idx="2">
                  <c:v>11.9</c:v>
                </c:pt>
                <c:pt idx="3">
                  <c:v>10.6</c:v>
                </c:pt>
                <c:pt idx="4">
                  <c:v>11.5</c:v>
                </c:pt>
                <c:pt idx="5">
                  <c:v>11.5</c:v>
                </c:pt>
                <c:pt idx="6">
                  <c:v>11</c:v>
                </c:pt>
                <c:pt idx="7">
                  <c:v>9.1999999999999993</c:v>
                </c:pt>
                <c:pt idx="8">
                  <c:v>8.5</c:v>
                </c:pt>
                <c:pt idx="9">
                  <c:v>8.1999999999999993</c:v>
                </c:pt>
                <c:pt idx="10">
                  <c:v>11.3</c:v>
                </c:pt>
                <c:pt idx="11">
                  <c:v>17.899999999999999</c:v>
                </c:pt>
                <c:pt idx="12">
                  <c:v>19.899999999999999</c:v>
                </c:pt>
                <c:pt idx="13">
                  <c:v>21.4</c:v>
                </c:pt>
                <c:pt idx="14">
                  <c:v>24.8</c:v>
                </c:pt>
                <c:pt idx="15">
                  <c:v>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6D-4636-BE33-7A58A19987A8}"/>
            </c:ext>
          </c:extLst>
        </c:ser>
        <c:ser>
          <c:idx val="5"/>
          <c:order val="5"/>
          <c:tx>
            <c:strRef>
              <c:f>[une_rt_a.xls]Data!$A$17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[une_rt_a.xls]Data!$B$17:$Q$17</c:f>
              <c:numCache>
                <c:formatCode>#,##0.0</c:formatCode>
                <c:ptCount val="16"/>
                <c:pt idx="0">
                  <c:v>10.3</c:v>
                </c:pt>
                <c:pt idx="1">
                  <c:v>10</c:v>
                </c:pt>
                <c:pt idx="2">
                  <c:v>8.6</c:v>
                </c:pt>
                <c:pt idx="3">
                  <c:v>7.8</c:v>
                </c:pt>
                <c:pt idx="4">
                  <c:v>7.9</c:v>
                </c:pt>
                <c:pt idx="5">
                  <c:v>8.6</c:v>
                </c:pt>
                <c:pt idx="6">
                  <c:v>8.9</c:v>
                </c:pt>
                <c:pt idx="7">
                  <c:v>8.9</c:v>
                </c:pt>
                <c:pt idx="8">
                  <c:v>8.8000000000000007</c:v>
                </c:pt>
                <c:pt idx="9">
                  <c:v>8</c:v>
                </c:pt>
                <c:pt idx="10">
                  <c:v>7.4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9.1999999999999993</c:v>
                </c:pt>
                <c:pt idx="14">
                  <c:v>9.8000000000000007</c:v>
                </c:pt>
                <c:pt idx="15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6D-4636-BE33-7A58A19987A8}"/>
            </c:ext>
          </c:extLst>
        </c:ser>
        <c:ser>
          <c:idx val="6"/>
          <c:order val="6"/>
          <c:tx>
            <c:strRef>
              <c:f>[une_rt_a.xls]Data!$A$18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[une_rt_a.xls]Data!$B$18:$Q$18</c:f>
              <c:numCache>
                <c:formatCode>#,##0.0</c:formatCode>
                <c:ptCount val="16"/>
                <c:pt idx="0">
                  <c:v>11.3</c:v>
                </c:pt>
                <c:pt idx="1">
                  <c:v>10.9</c:v>
                </c:pt>
                <c:pt idx="2">
                  <c:v>10</c:v>
                </c:pt>
                <c:pt idx="3">
                  <c:v>9</c:v>
                </c:pt>
                <c:pt idx="4">
                  <c:v>8.5</c:v>
                </c:pt>
                <c:pt idx="5">
                  <c:v>8.4</c:v>
                </c:pt>
                <c:pt idx="6">
                  <c:v>8</c:v>
                </c:pt>
                <c:pt idx="7">
                  <c:v>7.7</c:v>
                </c:pt>
                <c:pt idx="8">
                  <c:v>6.8</c:v>
                </c:pt>
                <c:pt idx="9">
                  <c:v>6.1</c:v>
                </c:pt>
                <c:pt idx="10">
                  <c:v>6.7</c:v>
                </c:pt>
                <c:pt idx="11">
                  <c:v>7.8</c:v>
                </c:pt>
                <c:pt idx="12">
                  <c:v>8.4</c:v>
                </c:pt>
                <c:pt idx="13">
                  <c:v>8.4</c:v>
                </c:pt>
                <c:pt idx="14">
                  <c:v>10.7</c:v>
                </c:pt>
                <c:pt idx="15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6D-4636-BE33-7A58A19987A8}"/>
            </c:ext>
          </c:extLst>
        </c:ser>
        <c:ser>
          <c:idx val="7"/>
          <c:order val="7"/>
          <c:tx>
            <c:strRef>
              <c:f>[une_rt_a.xls]Data!$A$19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[une_rt_a.xls]Data!$B$19:$Q$19</c:f>
              <c:numCache>
                <c:formatCode>#,##0.0</c:formatCode>
                <c:ptCount val="16"/>
                <c:pt idx="0">
                  <c:v>6.1</c:v>
                </c:pt>
                <c:pt idx="1">
                  <c:v>5.9</c:v>
                </c:pt>
                <c:pt idx="2">
                  <c:v>5.4</c:v>
                </c:pt>
                <c:pt idx="3">
                  <c:v>5</c:v>
                </c:pt>
                <c:pt idx="4">
                  <c:v>5.0999999999999996</c:v>
                </c:pt>
                <c:pt idx="5">
                  <c:v>5</c:v>
                </c:pt>
                <c:pt idx="6">
                  <c:v>4.7</c:v>
                </c:pt>
                <c:pt idx="7">
                  <c:v>4.8</c:v>
                </c:pt>
                <c:pt idx="8">
                  <c:v>5.4</c:v>
                </c:pt>
                <c:pt idx="9">
                  <c:v>5.3</c:v>
                </c:pt>
                <c:pt idx="10">
                  <c:v>5.6</c:v>
                </c:pt>
                <c:pt idx="11">
                  <c:v>7.5</c:v>
                </c:pt>
                <c:pt idx="12">
                  <c:v>7.8</c:v>
                </c:pt>
                <c:pt idx="13">
                  <c:v>8.1</c:v>
                </c:pt>
                <c:pt idx="14">
                  <c:v>7.9</c:v>
                </c:pt>
                <c:pt idx="15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6D-4636-BE33-7A58A19987A8}"/>
            </c:ext>
          </c:extLst>
        </c:ser>
        <c:ser>
          <c:idx val="8"/>
          <c:order val="8"/>
          <c:tx>
            <c:strRef>
              <c:f>[une_rt_a.xls]Data!$A$20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[une_rt_a.xls]Data!$B$11:$Q$11</c:f>
              <c:strCach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strCache>
            </c:strRef>
          </c:cat>
          <c:val>
            <c:numRef>
              <c:f>[une_rt_a.xls]Data!$B$20:$Q$20</c:f>
              <c:numCache>
                <c:formatCode>#,##0.0</c:formatCode>
                <c:ptCount val="16"/>
                <c:pt idx="0">
                  <c:v>4.5</c:v>
                </c:pt>
                <c:pt idx="1">
                  <c:v>4.2</c:v>
                </c:pt>
                <c:pt idx="2">
                  <c:v>4</c:v>
                </c:pt>
                <c:pt idx="3">
                  <c:v>4.8</c:v>
                </c:pt>
                <c:pt idx="4">
                  <c:v>5.8</c:v>
                </c:pt>
                <c:pt idx="5">
                  <c:v>6</c:v>
                </c:pt>
                <c:pt idx="6">
                  <c:v>5.5</c:v>
                </c:pt>
                <c:pt idx="7">
                  <c:v>5.0999999999999996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5.8</c:v>
                </c:pt>
                <c:pt idx="11">
                  <c:v>9.3000000000000007</c:v>
                </c:pt>
                <c:pt idx="12">
                  <c:v>9.6</c:v>
                </c:pt>
                <c:pt idx="13">
                  <c:v>8.9</c:v>
                </c:pt>
                <c:pt idx="14">
                  <c:v>8.1</c:v>
                </c:pt>
                <c:pt idx="15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6D-4636-BE33-7A58A1998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061632"/>
        <c:axId val="109063168"/>
      </c:lineChart>
      <c:catAx>
        <c:axId val="1090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09063168"/>
        <c:crosses val="autoZero"/>
        <c:auto val="1"/>
        <c:lblAlgn val="ctr"/>
        <c:lblOffset val="100"/>
        <c:noMultiLvlLbl val="0"/>
      </c:catAx>
      <c:valAx>
        <c:axId val="10906316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0906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Tasso di </a:t>
            </a:r>
            <a:r>
              <a:rPr lang="en-US" dirty="0" err="1"/>
              <a:t>inflazione</a:t>
            </a:r>
            <a:r>
              <a:rPr lang="en-US" dirty="0"/>
              <a:t>, 1991-2013.    </a:t>
            </a:r>
            <a:r>
              <a:rPr lang="en-US" sz="1200" i="1" dirty="0"/>
              <a:t>Fonte: </a:t>
            </a:r>
            <a:r>
              <a:rPr lang="en-US" sz="1200" i="0" dirty="0"/>
              <a:t>OECD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Foglio1!$A$8:$B$8</c:f>
              <c:strCache>
                <c:ptCount val="2"/>
                <c:pt idx="1">
                  <c:v>France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Foglio1!$C$7:$Y$7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strCache>
            </c:strRef>
          </c:cat>
          <c:val>
            <c:numRef>
              <c:f>Foglio1!$C$8:$Y$8</c:f>
              <c:numCache>
                <c:formatCode>General</c:formatCode>
                <c:ptCount val="23"/>
                <c:pt idx="0">
                  <c:v>3.2</c:v>
                </c:pt>
                <c:pt idx="1">
                  <c:v>2.4</c:v>
                </c:pt>
                <c:pt idx="2">
                  <c:v>2.1</c:v>
                </c:pt>
                <c:pt idx="3">
                  <c:v>1.7</c:v>
                </c:pt>
                <c:pt idx="4">
                  <c:v>1.8</c:v>
                </c:pt>
                <c:pt idx="5">
                  <c:v>2</c:v>
                </c:pt>
                <c:pt idx="6">
                  <c:v>1.2</c:v>
                </c:pt>
                <c:pt idx="7">
                  <c:v>0.6</c:v>
                </c:pt>
                <c:pt idx="8">
                  <c:v>0.5</c:v>
                </c:pt>
                <c:pt idx="9">
                  <c:v>1.7</c:v>
                </c:pt>
                <c:pt idx="10">
                  <c:v>1.6</c:v>
                </c:pt>
                <c:pt idx="11">
                  <c:v>1.9</c:v>
                </c:pt>
                <c:pt idx="12">
                  <c:v>2.1</c:v>
                </c:pt>
                <c:pt idx="13">
                  <c:v>2.1</c:v>
                </c:pt>
                <c:pt idx="14">
                  <c:v>1.7</c:v>
                </c:pt>
                <c:pt idx="15">
                  <c:v>1.7</c:v>
                </c:pt>
                <c:pt idx="16">
                  <c:v>1.5</c:v>
                </c:pt>
                <c:pt idx="17">
                  <c:v>2.8</c:v>
                </c:pt>
                <c:pt idx="18">
                  <c:v>0.1</c:v>
                </c:pt>
                <c:pt idx="19">
                  <c:v>1.5</c:v>
                </c:pt>
                <c:pt idx="20">
                  <c:v>2.1</c:v>
                </c:pt>
                <c:pt idx="21">
                  <c:v>2</c:v>
                </c:pt>
                <c:pt idx="2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4D-44C0-8F1C-D19C021FD1CA}"/>
            </c:ext>
          </c:extLst>
        </c:ser>
        <c:ser>
          <c:idx val="1"/>
          <c:order val="1"/>
          <c:tx>
            <c:strRef>
              <c:f>Foglio1!$A$9:$B$9</c:f>
              <c:strCache>
                <c:ptCount val="2"/>
                <c:pt idx="1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Foglio1!$C$7:$Y$7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strCache>
            </c:strRef>
          </c:cat>
          <c:val>
            <c:numRef>
              <c:f>Foglio1!$C$9:$Y$9</c:f>
              <c:numCache>
                <c:formatCode>General</c:formatCode>
                <c:ptCount val="23"/>
                <c:pt idx="0">
                  <c:v>4</c:v>
                </c:pt>
                <c:pt idx="1">
                  <c:v>5.0999999999999996</c:v>
                </c:pt>
                <c:pt idx="2">
                  <c:v>4.5</c:v>
                </c:pt>
                <c:pt idx="3">
                  <c:v>2.7</c:v>
                </c:pt>
                <c:pt idx="4">
                  <c:v>1.7</c:v>
                </c:pt>
                <c:pt idx="5">
                  <c:v>1.4</c:v>
                </c:pt>
                <c:pt idx="6">
                  <c:v>1.9</c:v>
                </c:pt>
                <c:pt idx="7">
                  <c:v>0.9</c:v>
                </c:pt>
                <c:pt idx="8">
                  <c:v>0.6</c:v>
                </c:pt>
                <c:pt idx="9">
                  <c:v>1.4</c:v>
                </c:pt>
                <c:pt idx="10">
                  <c:v>2</c:v>
                </c:pt>
                <c:pt idx="11">
                  <c:v>1.4</c:v>
                </c:pt>
                <c:pt idx="12">
                  <c:v>1</c:v>
                </c:pt>
                <c:pt idx="13">
                  <c:v>1.7</c:v>
                </c:pt>
                <c:pt idx="14">
                  <c:v>1.5</c:v>
                </c:pt>
                <c:pt idx="15">
                  <c:v>1.6</c:v>
                </c:pt>
                <c:pt idx="16">
                  <c:v>2.2999999999999998</c:v>
                </c:pt>
                <c:pt idx="17">
                  <c:v>2.6</c:v>
                </c:pt>
                <c:pt idx="18">
                  <c:v>0.3</c:v>
                </c:pt>
                <c:pt idx="19">
                  <c:v>1.1000000000000001</c:v>
                </c:pt>
                <c:pt idx="20">
                  <c:v>2.1</c:v>
                </c:pt>
                <c:pt idx="21">
                  <c:v>2</c:v>
                </c:pt>
                <c:pt idx="2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4D-44C0-8F1C-D19C021FD1CA}"/>
            </c:ext>
          </c:extLst>
        </c:ser>
        <c:ser>
          <c:idx val="2"/>
          <c:order val="2"/>
          <c:tx>
            <c:strRef>
              <c:f>Foglio1!$A$10:$B$10</c:f>
              <c:strCache>
                <c:ptCount val="2"/>
                <c:pt idx="1">
                  <c:v>Italy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Foglio1!$C$7:$Y$7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strCache>
            </c:strRef>
          </c:cat>
          <c:val>
            <c:numRef>
              <c:f>Foglio1!$C$10:$Y$10</c:f>
              <c:numCache>
                <c:formatCode>General</c:formatCode>
                <c:ptCount val="23"/>
                <c:pt idx="0">
                  <c:v>6.3</c:v>
                </c:pt>
                <c:pt idx="1">
                  <c:v>5.3</c:v>
                </c:pt>
                <c:pt idx="2">
                  <c:v>4.5999999999999996</c:v>
                </c:pt>
                <c:pt idx="3">
                  <c:v>4.0999999999999996</c:v>
                </c:pt>
                <c:pt idx="4">
                  <c:v>5.2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1.7</c:v>
                </c:pt>
                <c:pt idx="9">
                  <c:v>2.5</c:v>
                </c:pt>
                <c:pt idx="10">
                  <c:v>2.8</c:v>
                </c:pt>
                <c:pt idx="11">
                  <c:v>2.5</c:v>
                </c:pt>
                <c:pt idx="12">
                  <c:v>2.7</c:v>
                </c:pt>
                <c:pt idx="13">
                  <c:v>2.2000000000000002</c:v>
                </c:pt>
                <c:pt idx="14">
                  <c:v>2</c:v>
                </c:pt>
                <c:pt idx="15">
                  <c:v>2.1</c:v>
                </c:pt>
                <c:pt idx="16">
                  <c:v>1.8</c:v>
                </c:pt>
                <c:pt idx="17">
                  <c:v>3.3</c:v>
                </c:pt>
                <c:pt idx="18">
                  <c:v>0.8</c:v>
                </c:pt>
                <c:pt idx="19">
                  <c:v>1.5</c:v>
                </c:pt>
                <c:pt idx="20">
                  <c:v>2.8</c:v>
                </c:pt>
                <c:pt idx="21">
                  <c:v>3</c:v>
                </c:pt>
                <c:pt idx="22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4D-44C0-8F1C-D19C021FD1CA}"/>
            </c:ext>
          </c:extLst>
        </c:ser>
        <c:ser>
          <c:idx val="3"/>
          <c:order val="3"/>
          <c:tx>
            <c:strRef>
              <c:f>Foglio1!$A$11:$B$11</c:f>
              <c:strCache>
                <c:ptCount val="2"/>
                <c:pt idx="1">
                  <c:v>Spain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Foglio1!$C$7:$Y$7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strCache>
            </c:strRef>
          </c:cat>
          <c:val>
            <c:numRef>
              <c:f>Foglio1!$C$11:$Y$11</c:f>
              <c:numCache>
                <c:formatCode>General</c:formatCode>
                <c:ptCount val="23"/>
                <c:pt idx="0">
                  <c:v>5.9</c:v>
                </c:pt>
                <c:pt idx="1">
                  <c:v>5.9</c:v>
                </c:pt>
                <c:pt idx="2">
                  <c:v>4.5999999999999996</c:v>
                </c:pt>
                <c:pt idx="3">
                  <c:v>4.7</c:v>
                </c:pt>
                <c:pt idx="4">
                  <c:v>4.7</c:v>
                </c:pt>
                <c:pt idx="5">
                  <c:v>3.6</c:v>
                </c:pt>
                <c:pt idx="6">
                  <c:v>2</c:v>
                </c:pt>
                <c:pt idx="7">
                  <c:v>1.8</c:v>
                </c:pt>
                <c:pt idx="8">
                  <c:v>2.2999999999999998</c:v>
                </c:pt>
                <c:pt idx="9">
                  <c:v>3.4</c:v>
                </c:pt>
                <c:pt idx="10">
                  <c:v>3.6</c:v>
                </c:pt>
                <c:pt idx="11">
                  <c:v>3.1</c:v>
                </c:pt>
                <c:pt idx="12">
                  <c:v>3</c:v>
                </c:pt>
                <c:pt idx="13">
                  <c:v>3</c:v>
                </c:pt>
                <c:pt idx="14">
                  <c:v>3.4</c:v>
                </c:pt>
                <c:pt idx="15">
                  <c:v>3.5</c:v>
                </c:pt>
                <c:pt idx="16">
                  <c:v>2.8</c:v>
                </c:pt>
                <c:pt idx="17">
                  <c:v>4.0999999999999996</c:v>
                </c:pt>
                <c:pt idx="18">
                  <c:v>-0.3</c:v>
                </c:pt>
                <c:pt idx="19">
                  <c:v>1.8</c:v>
                </c:pt>
                <c:pt idx="20">
                  <c:v>3.2</c:v>
                </c:pt>
                <c:pt idx="21">
                  <c:v>2.4</c:v>
                </c:pt>
                <c:pt idx="22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4D-44C0-8F1C-D19C021FD1CA}"/>
            </c:ext>
          </c:extLst>
        </c:ser>
        <c:ser>
          <c:idx val="4"/>
          <c:order val="4"/>
          <c:tx>
            <c:strRef>
              <c:f>Foglio1!$A$12:$B$12</c:f>
              <c:strCache>
                <c:ptCount val="2"/>
                <c:pt idx="1">
                  <c:v>UK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Foglio1!$C$7:$Y$7</c:f>
              <c:strCach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strCache>
            </c:strRef>
          </c:cat>
          <c:val>
            <c:numRef>
              <c:f>Foglio1!$C$12:$Y$12</c:f>
              <c:numCache>
                <c:formatCode>General</c:formatCode>
                <c:ptCount val="23"/>
                <c:pt idx="0">
                  <c:v>7.5</c:v>
                </c:pt>
                <c:pt idx="1">
                  <c:v>4.3</c:v>
                </c:pt>
                <c:pt idx="2">
                  <c:v>2.5</c:v>
                </c:pt>
                <c:pt idx="3">
                  <c:v>2</c:v>
                </c:pt>
                <c:pt idx="4">
                  <c:v>2.6</c:v>
                </c:pt>
                <c:pt idx="5">
                  <c:v>2.5</c:v>
                </c:pt>
                <c:pt idx="6">
                  <c:v>1.8</c:v>
                </c:pt>
                <c:pt idx="7">
                  <c:v>1.6</c:v>
                </c:pt>
                <c:pt idx="8">
                  <c:v>1.3</c:v>
                </c:pt>
                <c:pt idx="9">
                  <c:v>0.8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1.3</c:v>
                </c:pt>
                <c:pt idx="14">
                  <c:v>2.1</c:v>
                </c:pt>
                <c:pt idx="15">
                  <c:v>2.2999999999999998</c:v>
                </c:pt>
                <c:pt idx="16">
                  <c:v>2.2999999999999998</c:v>
                </c:pt>
                <c:pt idx="17">
                  <c:v>3.6</c:v>
                </c:pt>
                <c:pt idx="18">
                  <c:v>2.2000000000000002</c:v>
                </c:pt>
                <c:pt idx="19">
                  <c:v>3.3</c:v>
                </c:pt>
                <c:pt idx="20">
                  <c:v>4.5</c:v>
                </c:pt>
                <c:pt idx="21">
                  <c:v>2.8</c:v>
                </c:pt>
                <c:pt idx="22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4D-44C0-8F1C-D19C021FD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99392"/>
        <c:axId val="110301184"/>
      </c:lineChart>
      <c:catAx>
        <c:axId val="1102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10301184"/>
        <c:crosses val="autoZero"/>
        <c:auto val="1"/>
        <c:lblAlgn val="ctr"/>
        <c:lblOffset val="100"/>
        <c:noMultiLvlLbl val="0"/>
      </c:catAx>
      <c:valAx>
        <c:axId val="11030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102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0.00847</cdr:x>
      <cdr:y>0.01562</cdr:y>
    </cdr:from>
    <cdr:to>
      <cdr:x>0.13308</cdr:x>
      <cdr:y>0.07812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67047" y="72007"/>
          <a:ext cx="9864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0.01453</cdr:y>
    </cdr:from>
    <cdr:to>
      <cdr:x>0.24498</cdr:x>
      <cdr:y>0.09375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0" y="66947"/>
          <a:ext cx="1939256" cy="365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b="1" dirty="0"/>
            <a:t>1990 </a:t>
          </a:r>
          <a:r>
            <a:rPr lang="it-IT" b="1" dirty="0" err="1"/>
            <a:t>Geary-Khamis</a:t>
          </a:r>
          <a:r>
            <a:rPr lang="it-IT" b="1" dirty="0"/>
            <a:t> $ </a:t>
          </a:r>
          <a:r>
            <a:rPr lang="it-IT" b="1" baseline="30000" dirty="0"/>
            <a:t>(°)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l" defTabSz="9525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l" defTabSz="9525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 b="0">
                <a:latin typeface="Arial" panose="020B0604020202020204" pitchFamily="34" charset="0"/>
              </a:defRPr>
            </a:lvl1pPr>
          </a:lstStyle>
          <a:p>
            <a:fld id="{561FA61C-9BCC-4D1D-8B67-A8AEDFDEF85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6916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l" defTabSz="9525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356"/>
            <a:ext cx="5438775" cy="446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l" defTabSz="9525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2" rIns="95262" bIns="47632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 b="0">
                <a:latin typeface="Arial" panose="020B0604020202020204" pitchFamily="34" charset="0"/>
              </a:defRPr>
            </a:lvl1pPr>
          </a:lstStyle>
          <a:p>
            <a:fld id="{5754724C-1B09-4306-9F37-8E17894A218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35067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F5B02E-A9BC-4FEB-AAE4-CBE27C80DD87}" type="slidenum">
              <a:rPr lang="it-IT" altLang="de-DE" sz="1300"/>
              <a:pPr algn="r" eaLnBrk="1" hangingPunct="1">
                <a:spcBef>
                  <a:spcPct val="0"/>
                </a:spcBef>
              </a:pPr>
              <a:t>1</a:t>
            </a:fld>
            <a:endParaRPr lang="it-IT" altLang="de-DE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5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D396C8-1C76-4FF9-B6AF-96448B3BC6AE}" type="slidenum">
              <a:rPr lang="it-IT" altLang="de-DE" sz="1300"/>
              <a:pPr algn="r" eaLnBrk="1" hangingPunct="1">
                <a:spcBef>
                  <a:spcPct val="0"/>
                </a:spcBef>
              </a:pPr>
              <a:t>10</a:t>
            </a:fld>
            <a:endParaRPr lang="it-IT" altLang="de-DE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2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D396C8-1C76-4FF9-B6AF-96448B3BC6AE}" type="slidenum">
              <a:rPr lang="it-IT" altLang="de-DE" sz="1300"/>
              <a:pPr algn="r" eaLnBrk="1" hangingPunct="1">
                <a:spcBef>
                  <a:spcPct val="0"/>
                </a:spcBef>
              </a:pPr>
              <a:t>11</a:t>
            </a:fld>
            <a:endParaRPr lang="it-IT" altLang="de-DE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4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D396C8-1C76-4FF9-B6AF-96448B3BC6AE}" type="slidenum">
              <a:rPr lang="it-IT" altLang="de-DE" sz="1300"/>
              <a:pPr algn="r" eaLnBrk="1" hangingPunct="1">
                <a:spcBef>
                  <a:spcPct val="0"/>
                </a:spcBef>
              </a:pPr>
              <a:t>12</a:t>
            </a:fld>
            <a:endParaRPr lang="it-IT" altLang="de-DE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D396C8-1C76-4FF9-B6AF-96448B3BC6AE}" type="slidenum">
              <a:rPr lang="it-IT" altLang="de-DE" sz="1300"/>
              <a:pPr algn="r" eaLnBrk="1" hangingPunct="1">
                <a:spcBef>
                  <a:spcPct val="0"/>
                </a:spcBef>
              </a:pPr>
              <a:t>13</a:t>
            </a:fld>
            <a:endParaRPr lang="it-IT" altLang="de-DE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9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D396C8-1C76-4FF9-B6AF-96448B3BC6AE}" type="slidenum">
              <a:rPr lang="it-IT" altLang="de-DE" sz="1300"/>
              <a:pPr algn="r" eaLnBrk="1" hangingPunct="1">
                <a:spcBef>
                  <a:spcPct val="0"/>
                </a:spcBef>
              </a:pPr>
              <a:t>14</a:t>
            </a:fld>
            <a:endParaRPr lang="it-IT" altLang="de-DE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4D6676-348C-4A70-89FE-6E69524486FD}" type="slidenum">
              <a:rPr lang="it-IT" altLang="de-DE" sz="1300"/>
              <a:pPr algn="r" eaLnBrk="1" hangingPunct="1">
                <a:spcBef>
                  <a:spcPct val="0"/>
                </a:spcBef>
              </a:pPr>
              <a:t>15</a:t>
            </a:fld>
            <a:endParaRPr lang="it-IT" altLang="de-DE" sz="13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34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435BDE-3BF8-4B0C-878E-E5F5142B9AC0}" type="slidenum">
              <a:rPr lang="it-IT" altLang="de-DE" sz="1300"/>
              <a:pPr algn="r" eaLnBrk="1" hangingPunct="1">
                <a:spcBef>
                  <a:spcPct val="0"/>
                </a:spcBef>
              </a:pPr>
              <a:t>16</a:t>
            </a:fld>
            <a:endParaRPr lang="it-IT" altLang="de-DE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34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2C8457-B67F-4BDD-A76D-F441C3DECD4C}" type="slidenum">
              <a:rPr lang="it-IT" altLang="de-DE" sz="1300"/>
              <a:pPr algn="r" eaLnBrk="1" hangingPunct="1">
                <a:spcBef>
                  <a:spcPct val="0"/>
                </a:spcBef>
              </a:pPr>
              <a:t>17</a:t>
            </a:fld>
            <a:endParaRPr lang="it-IT" altLang="de-DE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81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2C8457-B67F-4BDD-A76D-F441C3DECD4C}" type="slidenum">
              <a:rPr lang="it-IT" altLang="de-DE" sz="1300"/>
              <a:pPr algn="r" eaLnBrk="1" hangingPunct="1">
                <a:spcBef>
                  <a:spcPct val="0"/>
                </a:spcBef>
              </a:pPr>
              <a:t>18</a:t>
            </a:fld>
            <a:endParaRPr lang="it-IT" altLang="de-DE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9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D0B67A-51A5-4323-BC25-246A32CE06D4}" type="slidenum">
              <a:rPr lang="it-IT" altLang="de-DE" sz="1300"/>
              <a:pPr algn="r" eaLnBrk="1" hangingPunct="1">
                <a:spcBef>
                  <a:spcPct val="0"/>
                </a:spcBef>
              </a:pPr>
              <a:t>19</a:t>
            </a:fld>
            <a:endParaRPr lang="it-IT" altLang="de-DE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F5B02E-A9BC-4FEB-AAE4-CBE27C80DD87}" type="slidenum">
              <a:rPr lang="it-IT" altLang="de-DE" sz="1300"/>
              <a:pPr algn="r" eaLnBrk="1" hangingPunct="1">
                <a:spcBef>
                  <a:spcPct val="0"/>
                </a:spcBef>
              </a:pPr>
              <a:t>2</a:t>
            </a:fld>
            <a:endParaRPr lang="it-IT" altLang="de-DE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15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967689-9DE0-44CB-B85F-6B05D59181B9}" type="slidenum">
              <a:rPr lang="it-IT" altLang="de-DE" sz="1300"/>
              <a:pPr algn="r" eaLnBrk="1" hangingPunct="1">
                <a:spcBef>
                  <a:spcPct val="0"/>
                </a:spcBef>
              </a:pPr>
              <a:t>20</a:t>
            </a:fld>
            <a:endParaRPr lang="it-IT" altLang="de-DE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30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0E207-9E59-450E-BF7A-2F1552B2B1DF}" type="slidenum">
              <a:rPr lang="it-IT" altLang="de-DE" sz="1300"/>
              <a:pPr algn="r" eaLnBrk="1" hangingPunct="1">
                <a:spcBef>
                  <a:spcPct val="0"/>
                </a:spcBef>
              </a:pPr>
              <a:t>21</a:t>
            </a:fld>
            <a:endParaRPr lang="it-IT" altLang="de-DE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0E207-9E59-450E-BF7A-2F1552B2B1DF}" type="slidenum">
              <a:rPr lang="it-IT" altLang="de-DE" sz="1300"/>
              <a:pPr algn="r" eaLnBrk="1" hangingPunct="1">
                <a:spcBef>
                  <a:spcPct val="0"/>
                </a:spcBef>
              </a:pPr>
              <a:t>22</a:t>
            </a:fld>
            <a:endParaRPr lang="it-IT" altLang="de-DE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9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0E207-9E59-450E-BF7A-2F1552B2B1DF}" type="slidenum">
              <a:rPr lang="it-IT" altLang="de-DE" sz="1300"/>
              <a:pPr algn="r" eaLnBrk="1" hangingPunct="1">
                <a:spcBef>
                  <a:spcPct val="0"/>
                </a:spcBef>
              </a:pPr>
              <a:t>23</a:t>
            </a:fld>
            <a:endParaRPr lang="it-IT" altLang="de-DE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30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0E207-9E59-450E-BF7A-2F1552B2B1DF}" type="slidenum">
              <a:rPr lang="it-IT" altLang="de-DE" sz="1300"/>
              <a:pPr algn="r" eaLnBrk="1" hangingPunct="1">
                <a:spcBef>
                  <a:spcPct val="0"/>
                </a:spcBef>
              </a:pPr>
              <a:t>24</a:t>
            </a:fld>
            <a:endParaRPr lang="it-IT" altLang="de-DE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51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0E207-9E59-450E-BF7A-2F1552B2B1DF}" type="slidenum">
              <a:rPr lang="it-IT" altLang="de-DE" sz="1300"/>
              <a:pPr algn="r" eaLnBrk="1" hangingPunct="1">
                <a:spcBef>
                  <a:spcPct val="0"/>
                </a:spcBef>
              </a:pPr>
              <a:t>25</a:t>
            </a:fld>
            <a:endParaRPr lang="it-IT" altLang="de-DE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55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0E207-9E59-450E-BF7A-2F1552B2B1DF}" type="slidenum">
              <a:rPr lang="it-IT" altLang="de-DE" sz="1300"/>
              <a:pPr algn="r" eaLnBrk="1" hangingPunct="1">
                <a:spcBef>
                  <a:spcPct val="0"/>
                </a:spcBef>
              </a:pPr>
              <a:t>26</a:t>
            </a:fld>
            <a:endParaRPr lang="it-IT" altLang="de-DE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9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D0E207-9E59-450E-BF7A-2F1552B2B1DF}" type="slidenum">
              <a:rPr lang="it-IT" altLang="de-DE" sz="1300"/>
              <a:pPr algn="r" eaLnBrk="1" hangingPunct="1">
                <a:spcBef>
                  <a:spcPct val="0"/>
                </a:spcBef>
              </a:pPr>
              <a:t>27</a:t>
            </a:fld>
            <a:endParaRPr lang="it-IT" altLang="de-DE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02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F53065-75D9-4269-8EDB-8408506D90B3}" type="slidenum">
              <a:rPr lang="it-IT" altLang="de-DE" sz="1300"/>
              <a:pPr algn="r" eaLnBrk="1" hangingPunct="1">
                <a:spcBef>
                  <a:spcPct val="0"/>
                </a:spcBef>
              </a:pPr>
              <a:t>28</a:t>
            </a:fld>
            <a:endParaRPr lang="it-IT" altLang="de-DE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27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F53065-75D9-4269-8EDB-8408506D90B3}" type="slidenum">
              <a:rPr lang="it-IT" altLang="de-DE" sz="1300"/>
              <a:pPr algn="r" eaLnBrk="1" hangingPunct="1">
                <a:spcBef>
                  <a:spcPct val="0"/>
                </a:spcBef>
              </a:pPr>
              <a:t>30</a:t>
            </a:fld>
            <a:endParaRPr lang="it-IT" altLang="de-DE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0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52F5C3-06F0-4553-88FD-02FFCA5413DD}" type="slidenum">
              <a:rPr lang="it-IT" altLang="de-DE" sz="1300"/>
              <a:pPr algn="r" eaLnBrk="1" hangingPunct="1">
                <a:spcBef>
                  <a:spcPct val="0"/>
                </a:spcBef>
              </a:pPr>
              <a:t>3</a:t>
            </a:fld>
            <a:endParaRPr lang="it-IT" altLang="de-DE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01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F53065-75D9-4269-8EDB-8408506D90B3}" type="slidenum">
              <a:rPr lang="it-IT" altLang="de-DE" sz="1300"/>
              <a:pPr algn="r" eaLnBrk="1" hangingPunct="1">
                <a:spcBef>
                  <a:spcPct val="0"/>
                </a:spcBef>
              </a:pPr>
              <a:t>31</a:t>
            </a:fld>
            <a:endParaRPr lang="it-IT" altLang="de-DE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65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E8531A-841D-42F4-9E84-58E1B9265341}" type="slidenum">
              <a:rPr lang="it-IT" altLang="de-DE" sz="1300"/>
              <a:pPr algn="r" eaLnBrk="1" hangingPunct="1">
                <a:spcBef>
                  <a:spcPct val="0"/>
                </a:spcBef>
              </a:pPr>
              <a:t>32</a:t>
            </a:fld>
            <a:endParaRPr lang="it-IT" altLang="de-DE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29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9504FA-970C-4985-ADE0-8012D00CF50F}" type="slidenum">
              <a:rPr lang="it-IT" altLang="de-DE" sz="1300"/>
              <a:pPr algn="r" eaLnBrk="1" hangingPunct="1">
                <a:spcBef>
                  <a:spcPct val="0"/>
                </a:spcBef>
              </a:pPr>
              <a:t>33</a:t>
            </a:fld>
            <a:endParaRPr lang="it-IT" altLang="de-DE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80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9935EA-E562-4765-AAB2-D2C09B53A63A}" type="slidenum">
              <a:rPr lang="it-IT" altLang="de-DE" sz="1300"/>
              <a:pPr algn="r" eaLnBrk="1" hangingPunct="1">
                <a:spcBef>
                  <a:spcPct val="0"/>
                </a:spcBef>
              </a:pPr>
              <a:t>34</a:t>
            </a:fld>
            <a:endParaRPr lang="it-IT" altLang="de-DE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66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50F175-5AB9-4F73-933A-D921BB7635FC}" type="slidenum">
              <a:rPr lang="it-IT" altLang="de-DE" sz="1300"/>
              <a:pPr algn="r" eaLnBrk="1" hangingPunct="1">
                <a:spcBef>
                  <a:spcPct val="0"/>
                </a:spcBef>
              </a:pPr>
              <a:t>35</a:t>
            </a:fld>
            <a:endParaRPr lang="it-IT" altLang="de-DE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7238"/>
            <a:ext cx="4953000" cy="37147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5600" cy="44606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16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50F175-5AB9-4F73-933A-D921BB7635FC}" type="slidenum">
              <a:rPr lang="it-IT" altLang="de-DE" sz="1300"/>
              <a:pPr algn="r" eaLnBrk="1" hangingPunct="1">
                <a:spcBef>
                  <a:spcPct val="0"/>
                </a:spcBef>
              </a:pPr>
              <a:t>36</a:t>
            </a:fld>
            <a:endParaRPr lang="it-IT" altLang="de-DE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7238"/>
            <a:ext cx="4953000" cy="37147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5600" cy="44606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94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63FE72-7938-4F57-B96F-51A5BF583057}" type="slidenum">
              <a:rPr lang="it-IT" altLang="de-DE" sz="1300"/>
              <a:pPr algn="r" eaLnBrk="1" hangingPunct="1">
                <a:spcBef>
                  <a:spcPct val="0"/>
                </a:spcBef>
              </a:pPr>
              <a:t>37</a:t>
            </a:fld>
            <a:endParaRPr lang="it-IT" altLang="de-DE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959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8A1D5C-26B6-437A-98D1-F4BC04F6DC8A}" type="slidenum">
              <a:rPr lang="it-IT" altLang="de-DE" sz="1300"/>
              <a:pPr algn="r" eaLnBrk="1" hangingPunct="1">
                <a:spcBef>
                  <a:spcPct val="0"/>
                </a:spcBef>
              </a:pPr>
              <a:t>38</a:t>
            </a:fld>
            <a:endParaRPr lang="it-IT" altLang="de-DE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7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8A1D5C-26B6-437A-98D1-F4BC04F6DC8A}" type="slidenum">
              <a:rPr lang="it-IT" altLang="de-DE" sz="1300"/>
              <a:pPr algn="r" eaLnBrk="1" hangingPunct="1">
                <a:spcBef>
                  <a:spcPct val="0"/>
                </a:spcBef>
              </a:pPr>
              <a:t>39</a:t>
            </a:fld>
            <a:endParaRPr lang="it-IT" altLang="de-DE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8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0081B9-5B39-4C16-81D9-EDCA5840FC9B}" type="slidenum">
              <a:rPr lang="it-IT" altLang="de-DE" sz="1300"/>
              <a:pPr algn="r" eaLnBrk="1" hangingPunct="1">
                <a:spcBef>
                  <a:spcPct val="0"/>
                </a:spcBef>
              </a:pPr>
              <a:t>40</a:t>
            </a:fld>
            <a:endParaRPr lang="it-IT" altLang="de-DE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52F5C3-06F0-4553-88FD-02FFCA5413DD}" type="slidenum">
              <a:rPr lang="it-IT" altLang="de-DE" sz="1300"/>
              <a:pPr algn="r" eaLnBrk="1" hangingPunct="1">
                <a:spcBef>
                  <a:spcPct val="0"/>
                </a:spcBef>
              </a:pPr>
              <a:t>4</a:t>
            </a:fld>
            <a:endParaRPr lang="it-IT" altLang="de-DE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32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082B41-6C1F-45B1-BB83-FAFA2A584C00}" type="slidenum">
              <a:rPr lang="it-IT" altLang="de-DE" sz="1300"/>
              <a:pPr algn="r" eaLnBrk="1" hangingPunct="1">
                <a:spcBef>
                  <a:spcPct val="0"/>
                </a:spcBef>
              </a:pPr>
              <a:t>41</a:t>
            </a:fld>
            <a:endParaRPr lang="it-IT" altLang="de-DE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52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E6E85B-77A0-4A6A-AB77-32F88A5DE17C}" type="slidenum">
              <a:rPr lang="it-IT" altLang="de-DE" sz="1300"/>
              <a:pPr algn="r" eaLnBrk="1" hangingPunct="1">
                <a:spcBef>
                  <a:spcPct val="0"/>
                </a:spcBef>
              </a:pPr>
              <a:t>42</a:t>
            </a:fld>
            <a:endParaRPr lang="it-IT" altLang="de-DE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29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6119DC-7229-4C8E-A601-973342F368A3}" type="slidenum">
              <a:rPr lang="it-IT" altLang="de-DE" sz="1300"/>
              <a:pPr algn="r" eaLnBrk="1" hangingPunct="1">
                <a:spcBef>
                  <a:spcPct val="0"/>
                </a:spcBef>
              </a:pPr>
              <a:t>43</a:t>
            </a:fld>
            <a:endParaRPr lang="it-IT" altLang="de-DE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24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F53065-75D9-4269-8EDB-8408506D90B3}" type="slidenum">
              <a:rPr lang="it-IT" altLang="de-DE" sz="1300"/>
              <a:pPr algn="r" eaLnBrk="1" hangingPunct="1">
                <a:spcBef>
                  <a:spcPct val="0"/>
                </a:spcBef>
              </a:pPr>
              <a:t>44</a:t>
            </a:fld>
            <a:endParaRPr lang="it-IT" altLang="de-DE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7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F53065-75D9-4269-8EDB-8408506D90B3}" type="slidenum">
              <a:rPr lang="it-IT" altLang="de-DE" sz="1300"/>
              <a:pPr algn="r" eaLnBrk="1" hangingPunct="1">
                <a:spcBef>
                  <a:spcPct val="0"/>
                </a:spcBef>
              </a:pPr>
              <a:t>45</a:t>
            </a:fld>
            <a:endParaRPr lang="it-IT" altLang="de-DE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24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46</a:t>
            </a:fld>
            <a:endParaRPr lang="it-IT" altLang="de-DE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065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47</a:t>
            </a:fld>
            <a:endParaRPr lang="it-IT" altLang="de-DE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834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48</a:t>
            </a:fld>
            <a:endParaRPr lang="it-IT" altLang="de-DE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22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49</a:t>
            </a:fld>
            <a:endParaRPr lang="it-IT" altLang="de-DE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649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50</a:t>
            </a:fld>
            <a:endParaRPr lang="it-IT" altLang="de-DE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6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35646-7F08-4FF2-87B7-F0C9F9DB78CF}" type="slidenum">
              <a:rPr lang="it-IT" altLang="de-DE" sz="1300"/>
              <a:pPr algn="r" eaLnBrk="1" hangingPunct="1">
                <a:spcBef>
                  <a:spcPct val="0"/>
                </a:spcBef>
              </a:pPr>
              <a:t>5</a:t>
            </a:fld>
            <a:endParaRPr lang="it-IT" altLang="de-DE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583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51</a:t>
            </a:fld>
            <a:endParaRPr lang="it-IT" altLang="de-DE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012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52</a:t>
            </a:fld>
            <a:endParaRPr lang="it-IT" altLang="de-DE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8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35646-7F08-4FF2-87B7-F0C9F9DB78CF}" type="slidenum">
              <a:rPr lang="it-IT" altLang="de-DE" sz="1300"/>
              <a:pPr algn="r" eaLnBrk="1" hangingPunct="1">
                <a:spcBef>
                  <a:spcPct val="0"/>
                </a:spcBef>
              </a:pPr>
              <a:t>6</a:t>
            </a:fld>
            <a:endParaRPr lang="it-IT" altLang="de-DE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5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35646-7F08-4FF2-87B7-F0C9F9DB78CF}" type="slidenum">
              <a:rPr lang="it-IT" altLang="de-DE" sz="1300"/>
              <a:pPr algn="r" eaLnBrk="1" hangingPunct="1">
                <a:spcBef>
                  <a:spcPct val="0"/>
                </a:spcBef>
              </a:pPr>
              <a:t>7</a:t>
            </a:fld>
            <a:endParaRPr lang="it-IT" altLang="de-DE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1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44D91C-FF8F-4AF3-9872-F13123036DF1}" type="slidenum">
              <a:rPr lang="it-IT" altLang="de-DE" sz="1300"/>
              <a:pPr algn="r" eaLnBrk="1" hangingPunct="1">
                <a:spcBef>
                  <a:spcPct val="0"/>
                </a:spcBef>
              </a:pPr>
              <a:t>8</a:t>
            </a:fld>
            <a:endParaRPr lang="it-IT" altLang="de-DE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59350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5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D396C8-1C76-4FF9-B6AF-96448B3BC6AE}" type="slidenum">
              <a:rPr lang="it-IT" altLang="de-DE" sz="1300"/>
              <a:pPr algn="r" eaLnBrk="1" hangingPunct="1">
                <a:spcBef>
                  <a:spcPct val="0"/>
                </a:spcBef>
              </a:pPr>
              <a:t>9</a:t>
            </a:fld>
            <a:endParaRPr lang="it-IT" altLang="de-DE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7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36554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99264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34613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3363" y="44450"/>
            <a:ext cx="2038350" cy="60515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5962650" cy="60515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03754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68313" y="44450"/>
            <a:ext cx="8153400" cy="6051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413553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313612" cy="8953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423300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3228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259995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215096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20583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61094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20890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79777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05675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77606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549400" y="-244475"/>
            <a:ext cx="5689600" cy="2952750"/>
            <a:chOff x="-2040" y="0"/>
            <a:chExt cx="7512" cy="2400"/>
          </a:xfrm>
        </p:grpSpPr>
        <p:sp>
          <p:nvSpPr>
            <p:cNvPr id="103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3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302 w 64000"/>
                <a:gd name="T28" fmla="*/ -26244 h 64000"/>
                <a:gd name="T29" fmla="*/ 50302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80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AutoShape 4"/>
            <p:cNvSpPr>
              <a:spLocks noChangeArrowheads="1"/>
            </p:cNvSpPr>
            <p:nvPr/>
          </p:nvSpPr>
          <p:spPr bwMode="auto">
            <a:xfrm>
              <a:off x="-1529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005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5"/>
            <p:cNvSpPr>
              <a:spLocks noChangeShapeType="1"/>
            </p:cNvSpPr>
            <p:nvPr/>
          </p:nvSpPr>
          <p:spPr bwMode="auto">
            <a:xfrm>
              <a:off x="865" y="960"/>
              <a:ext cx="46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3136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83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/>
              <a:t>Click to edit Master text styles</a:t>
            </a:r>
          </a:p>
          <a:p>
            <a:pPr lvl="1"/>
            <a:r>
              <a:rPr lang="it-IT" altLang="de-DE"/>
              <a:t>Second level</a:t>
            </a:r>
          </a:p>
          <a:p>
            <a:pPr lvl="2"/>
            <a:r>
              <a:rPr lang="it-IT" altLang="de-DE"/>
              <a:t>Third level</a:t>
            </a:r>
          </a:p>
          <a:p>
            <a:pPr lvl="3"/>
            <a:r>
              <a:rPr lang="it-IT" altLang="de-DE"/>
              <a:t>Fourth level</a:t>
            </a:r>
          </a:p>
          <a:p>
            <a:pPr lvl="4"/>
            <a:r>
              <a:rPr lang="it-IT" altLang="de-DE"/>
              <a:t>Fifth level</a:t>
            </a:r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88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3231"/>
                </a:solidFill>
              </a:defRPr>
            </a:lvl1pPr>
          </a:lstStyle>
          <a:p>
            <a:pPr>
              <a:defRPr/>
            </a:pPr>
            <a:r>
              <a:rPr lang="it-IT"/>
              <a:t>Lez. 1 - Cos'è la macroeconomia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609600" y="6400800"/>
            <a:ext cx="800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1" name="Group 11"/>
          <p:cNvGrpSpPr>
            <a:grpSpLocks/>
          </p:cNvGrpSpPr>
          <p:nvPr userDrawn="1"/>
        </p:nvGrpSpPr>
        <p:grpSpPr bwMode="auto">
          <a:xfrm rot="10800000">
            <a:off x="5219700" y="5373688"/>
            <a:ext cx="5400675" cy="1655762"/>
            <a:chOff x="-2040" y="0"/>
            <a:chExt cx="7512" cy="2400"/>
          </a:xfrm>
        </p:grpSpPr>
        <p:sp>
          <p:nvSpPr>
            <p:cNvPr id="1033" name="AutoShape 12"/>
            <p:cNvSpPr>
              <a:spLocks noChangeArrowheads="1"/>
            </p:cNvSpPr>
            <p:nvPr/>
          </p:nvSpPr>
          <p:spPr bwMode="auto">
            <a:xfrm>
              <a:off x="-2022" y="433"/>
              <a:ext cx="2592" cy="196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57 h 64000"/>
                <a:gd name="T29" fmla="*/ 50296 w 64000"/>
                <a:gd name="T30" fmla="*/ 26257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E19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034" name="AutoShape 13"/>
            <p:cNvSpPr>
              <a:spLocks noChangeArrowheads="1"/>
            </p:cNvSpPr>
            <p:nvPr/>
          </p:nvSpPr>
          <p:spPr bwMode="auto">
            <a:xfrm>
              <a:off x="-1492" y="-18"/>
              <a:ext cx="1950" cy="198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84 w 64000"/>
                <a:gd name="T28" fmla="*/ -26398 h 64000"/>
                <a:gd name="T29" fmla="*/ 50084 w 64000"/>
                <a:gd name="T30" fmla="*/ 26398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035" name="Line 14"/>
            <p:cNvSpPr>
              <a:spLocks noChangeShapeType="1"/>
            </p:cNvSpPr>
            <p:nvPr/>
          </p:nvSpPr>
          <p:spPr bwMode="auto">
            <a:xfrm>
              <a:off x="899" y="941"/>
              <a:ext cx="460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7451725" y="6237288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11624685-679D-4E77-932B-A888B2EEF25C}" type="slidenum">
              <a:rPr lang="it-IT" altLang="it-IT" sz="1200" b="0">
                <a:solidFill>
                  <a:srgbClr val="004644"/>
                </a:solidFill>
              </a:rPr>
              <a:pPr algn="r" eaLnBrk="1" hangingPunct="1"/>
              <a:t>‹#›</a:t>
            </a:fld>
            <a:endParaRPr lang="it-IT" altLang="it-IT" sz="1200" b="0">
              <a:solidFill>
                <a:srgbClr val="00464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n.wikipedia.org/wiki/Geary%E2%80%93Khamis_dolla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gdc.net/maddison/Historical_Statistics/vertical-file_02-2010.xls" TargetMode="External"/><Relationship Id="rId2" Type="http://schemas.openxmlformats.org/officeDocument/2006/relationships/hyperlink" Target="http://www.ggdc.net/maddison/oriindex.htm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datamapper/index.php?db=F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datamapper/index.php?db=F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index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b.europa.eu/home/html/index.en.html" TargetMode="External"/><Relationship Id="rId3" Type="http://schemas.openxmlformats.org/officeDocument/2006/relationships/hyperlink" Target="http://www.istat.it/" TargetMode="External"/><Relationship Id="rId7" Type="http://schemas.openxmlformats.org/officeDocument/2006/relationships/hyperlink" Target="https://www.bancaditalia.i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imf.org/external/data.htm" TargetMode="External"/><Relationship Id="rId5" Type="http://schemas.openxmlformats.org/officeDocument/2006/relationships/hyperlink" Target="http://stats.oecd.org/" TargetMode="External"/><Relationship Id="rId10" Type="http://schemas.openxmlformats.org/officeDocument/2006/relationships/hyperlink" Target="http://www.theworldeconomy.org/statistics.htm" TargetMode="External"/><Relationship Id="rId4" Type="http://schemas.openxmlformats.org/officeDocument/2006/relationships/hyperlink" Target="http://ec.europa.eu/eurostat" TargetMode="External"/><Relationship Id="rId9" Type="http://schemas.openxmlformats.org/officeDocument/2006/relationships/hyperlink" Target="https://pwt.sas.upenn.edu/php_site/pwt_index.php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ject-syndicate.org/" TargetMode="External"/><Relationship Id="rId3" Type="http://schemas.openxmlformats.org/officeDocument/2006/relationships/hyperlink" Target="http://www.imf.org/external/" TargetMode="External"/><Relationship Id="rId7" Type="http://schemas.openxmlformats.org/officeDocument/2006/relationships/hyperlink" Target="http://www.bruegel.org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worldbank.org/" TargetMode="External"/><Relationship Id="rId5" Type="http://schemas.openxmlformats.org/officeDocument/2006/relationships/hyperlink" Target="http://www.oecd.org/" TargetMode="External"/><Relationship Id="rId10" Type="http://schemas.openxmlformats.org/officeDocument/2006/relationships/hyperlink" Target="http://www.lavoce.info/" TargetMode="External"/><Relationship Id="rId4" Type="http://schemas.openxmlformats.org/officeDocument/2006/relationships/hyperlink" Target="http://ec.europa.eu/index_en.htm" TargetMode="External"/><Relationship Id="rId9" Type="http://schemas.openxmlformats.org/officeDocument/2006/relationships/hyperlink" Target="http://www.economist.com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¢"/>
            </a:pPr>
            <a:endParaRPr lang="en-US" altLang="de-DE" sz="2400" b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¢"/>
            </a:pPr>
            <a:endParaRPr lang="en-US" altLang="de-DE" sz="2400" b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504030" y="6381328"/>
            <a:ext cx="3763169" cy="248072"/>
          </a:xfrm>
        </p:spPr>
        <p:txBody>
          <a:bodyPr/>
          <a:lstStyle/>
          <a:p>
            <a:pPr algn="l">
              <a:defRPr/>
            </a:pPr>
            <a:r>
              <a:rPr lang="it-IT" dirty="0" err="1"/>
              <a:t>Lez</a:t>
            </a:r>
            <a:r>
              <a:rPr lang="it-IT" dirty="0"/>
              <a:t>. 1 - Cos'è la macroeconomia</a:t>
            </a: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33F249C1-B97B-EDAE-0040-E5FA2A80BF32}"/>
              </a:ext>
            </a:extLst>
          </p:cNvPr>
          <p:cNvSpPr txBox="1">
            <a:spLocks noChangeArrowheads="1"/>
          </p:cNvSpPr>
          <p:nvPr/>
        </p:nvSpPr>
        <p:spPr>
          <a:xfrm>
            <a:off x="1258888" y="1268413"/>
            <a:ext cx="7056437" cy="446405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287338" indent="-287338">
              <a:lnSpc>
                <a:spcPct val="105000"/>
              </a:lnSpc>
              <a:spcBef>
                <a:spcPct val="1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altLang="it-IT" sz="2400" b="0" i="1" kern="0" dirty="0">
                <a:latin typeface="American Typewriter" panose="02090604020004020304" pitchFamily="18" charset="77"/>
              </a:rPr>
              <a:t>Teorizzare prima di disporre dei dati è un errore imperdonabile: si comincia a manipolare i fatti per adattarli alla teoria, invece di adattare la teoria ai fatti.</a:t>
            </a:r>
          </a:p>
          <a:p>
            <a:pPr marL="287338" indent="-287338" algn="r">
              <a:lnSpc>
                <a:spcPct val="105000"/>
              </a:lnSpc>
              <a:spcBef>
                <a:spcPct val="15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it-IT" altLang="it-IT" sz="3300" b="0" i="1" kern="0" dirty="0">
              <a:latin typeface="Tahoma" panose="020B0604030504040204" pitchFamily="34" charset="0"/>
            </a:endParaRPr>
          </a:p>
          <a:p>
            <a:pPr marL="287338" indent="-287338" algn="r">
              <a:lnSpc>
                <a:spcPct val="105000"/>
              </a:lnSpc>
              <a:spcBef>
                <a:spcPct val="15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it-IT" altLang="it-IT" sz="2400" b="0" i="1" kern="0" dirty="0">
                <a:latin typeface="American Typewriter" panose="02090604020004020304" pitchFamily="18" charset="77"/>
              </a:rPr>
              <a:t>Sherlock Holmes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  <p:bldP spid="217092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4988" y="355600"/>
            <a:ext cx="7313612" cy="635000"/>
          </a:xfrm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I modelli economici (3)</a:t>
            </a:r>
          </a:p>
        </p:txBody>
      </p:sp>
      <p:sp>
        <p:nvSpPr>
          <p:cNvPr id="120835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01000" cy="4495800"/>
          </a:xfrm>
        </p:spPr>
        <p:txBody>
          <a:bodyPr/>
          <a:lstStyle/>
          <a:p>
            <a:pPr marL="292100" indent="-29210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800" dirty="0">
                <a:solidFill>
                  <a:srgbClr val="0033CC"/>
                </a:solidFill>
                <a:latin typeface="American Typewriter" panose="02090604020004020304" pitchFamily="18" charset="77"/>
              </a:rPr>
              <a:t>La maggior parte dei modelli economici descrive il funzionamento di un </a:t>
            </a:r>
            <a:r>
              <a:rPr lang="it-IT" altLang="de-DE" sz="1800" b="1" dirty="0">
                <a:solidFill>
                  <a:srgbClr val="0033CC"/>
                </a:solidFill>
                <a:latin typeface="American Typewriter" panose="02090604020004020304" pitchFamily="18" charset="77"/>
              </a:rPr>
              <a:t>mercato</a:t>
            </a:r>
            <a:r>
              <a:rPr lang="it-IT" altLang="de-DE" sz="1800" dirty="0">
                <a:solidFill>
                  <a:srgbClr val="0033CC"/>
                </a:solidFill>
                <a:latin typeface="American Typewriter" panose="02090604020004020304" pitchFamily="18" charset="77"/>
              </a:rPr>
              <a:t>. </a:t>
            </a:r>
          </a:p>
          <a:p>
            <a:pPr marL="292100" indent="-292100" algn="just">
              <a:lnSpc>
                <a:spcPct val="114000"/>
              </a:lnSpc>
              <a:spcBef>
                <a:spcPts val="600"/>
              </a:spcBef>
              <a:buNone/>
            </a:pPr>
            <a:endParaRPr lang="it-IT" altLang="de-DE" sz="1800" dirty="0">
              <a:solidFill>
                <a:srgbClr val="0033CC"/>
              </a:solidFill>
              <a:latin typeface="American Typewriter" panose="02090604020004020304" pitchFamily="18" charset="77"/>
            </a:endParaRPr>
          </a:p>
          <a:p>
            <a:pPr marL="292100" indent="-29210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800" dirty="0">
                <a:solidFill>
                  <a:srgbClr val="0033CC"/>
                </a:solidFill>
                <a:latin typeface="American Typewriter" panose="02090604020004020304" pitchFamily="18" charset="77"/>
              </a:rPr>
              <a:t>A questo scopo, gli elementi essenziali di un modello sono:</a:t>
            </a:r>
          </a:p>
          <a:p>
            <a:pPr marL="648000" indent="-648000" algn="just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solidFill>
                  <a:schemeClr val="tx2"/>
                </a:solidFill>
                <a:latin typeface="American Typewriter" panose="02090604020004020304" pitchFamily="18" charset="77"/>
              </a:rPr>
              <a:t>La funzione di domanda  </a:t>
            </a:r>
          </a:p>
          <a:p>
            <a:pPr marL="648000" indent="-648000" algn="just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solidFill>
                  <a:schemeClr val="tx2"/>
                </a:solidFill>
                <a:latin typeface="American Typewriter" panose="02090604020004020304" pitchFamily="18" charset="77"/>
              </a:rPr>
              <a:t>La funzione di offerta</a:t>
            </a:r>
          </a:p>
          <a:p>
            <a:pPr marL="648000" indent="-648000" algn="just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solidFill>
                  <a:schemeClr val="tx2"/>
                </a:solidFill>
                <a:latin typeface="American Typewriter" panose="02090604020004020304" pitchFamily="18" charset="77"/>
              </a:rPr>
              <a:t>Una condizione di equilibrio (ad es., domanda = offerta)</a:t>
            </a:r>
          </a:p>
          <a:p>
            <a:pPr marL="648000" indent="-648000" algn="just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solidFill>
                  <a:schemeClr val="tx2"/>
                </a:solidFill>
                <a:latin typeface="American Typewriter" panose="02090604020004020304" pitchFamily="18" charset="77"/>
              </a:rPr>
              <a:t>La soluzione del modello (ad es., il prezzo di equilibrio).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endParaRPr lang="it-IT" altLang="de-DE" sz="1800" dirty="0">
              <a:solidFill>
                <a:srgbClr val="0033CC"/>
              </a:solidFill>
              <a:latin typeface="+mj-lt"/>
            </a:endParaRPr>
          </a:p>
          <a:p>
            <a:pPr marL="292100" indent="-292100">
              <a:lnSpc>
                <a:spcPct val="105000"/>
              </a:lnSpc>
              <a:buFont typeface="Wingdings" panose="05000000000000000000" pitchFamily="2" charset="2"/>
              <a:buNone/>
            </a:pPr>
            <a:endParaRPr lang="it-IT" altLang="de-DE" sz="1800" dirty="0">
              <a:solidFill>
                <a:srgbClr val="0033CC"/>
              </a:solidFill>
              <a:latin typeface="+mj-lt"/>
            </a:endParaRPr>
          </a:p>
          <a:p>
            <a:pPr marL="696913" lvl="1" indent="-290513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endParaRPr lang="it-IT" altLang="de-DE" sz="1900" dirty="0"/>
          </a:p>
        </p:txBody>
      </p:sp>
      <p:sp>
        <p:nvSpPr>
          <p:cNvPr id="440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482342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4988" y="355600"/>
            <a:ext cx="7313612" cy="635000"/>
          </a:xfrm>
        </p:spPr>
        <p:txBody>
          <a:bodyPr/>
          <a:lstStyle/>
          <a:p>
            <a:r>
              <a:rPr lang="it-IT" altLang="it-IT" sz="2400" dirty="0">
                <a:latin typeface="American Typewriter" panose="02090604020004020304" pitchFamily="18" charset="77"/>
              </a:rPr>
              <a:t>Un semplice modello di domanda e offerta</a:t>
            </a:r>
            <a:r>
              <a:rPr lang="it-IT" altLang="it-IT" sz="3200" dirty="0">
                <a:latin typeface="American Typewriter" panose="02090604020004020304" pitchFamily="18" charset="77"/>
              </a:rPr>
              <a:t> </a:t>
            </a:r>
            <a:br>
              <a:rPr lang="it-IT" altLang="it-IT" sz="3200" dirty="0">
                <a:latin typeface="American Typewriter" panose="02090604020004020304" pitchFamily="18" charset="77"/>
              </a:rPr>
            </a:br>
            <a:r>
              <a:rPr lang="it-IT" altLang="it-IT" sz="2000" dirty="0">
                <a:latin typeface="American Typewriter" panose="02090604020004020304" pitchFamily="18" charset="77"/>
              </a:rPr>
              <a:t>Esempio: Il mercato delle auto</a:t>
            </a: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120835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01000" cy="4495800"/>
          </a:xfrm>
        </p:spPr>
        <p:txBody>
          <a:bodyPr/>
          <a:lstStyle/>
          <a:p>
            <a:pPr marL="287338" indent="-287338">
              <a:buNone/>
            </a:pPr>
            <a:r>
              <a:rPr lang="it-IT" altLang="it-IT" sz="24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Variabili economiche</a:t>
            </a:r>
            <a:r>
              <a:rPr lang="it-IT" altLang="it-IT" sz="2400" b="1" dirty="0">
                <a:latin typeface="American Typewriter" panose="02090604020004020304" pitchFamily="18" charset="77"/>
              </a:rPr>
              <a:t> di interesse:</a:t>
            </a:r>
          </a:p>
          <a:p>
            <a:pPr marL="287338" indent="-287338">
              <a:buFont typeface="Wingdings" pitchFamily="2" charset="2"/>
              <a:buChar char="¢"/>
            </a:pPr>
            <a:endParaRPr lang="it-IT" altLang="it-IT" sz="1200" b="1" dirty="0">
              <a:latin typeface="American Typewriter" panose="02090604020004020304" pitchFamily="18" charset="77"/>
            </a:endParaRPr>
          </a:p>
          <a:p>
            <a:pPr marL="692150" lvl="1" indent="-290513">
              <a:spcBef>
                <a:spcPct val="15000"/>
              </a:spcBef>
              <a:buNone/>
            </a:pPr>
            <a:r>
              <a:rPr lang="it-IT" altLang="it-IT" sz="2100" b="1" i="1" dirty="0" err="1">
                <a:latin typeface="American Typewriter" panose="02090604020004020304" pitchFamily="18" charset="77"/>
              </a:rPr>
              <a:t>P</a:t>
            </a:r>
            <a:r>
              <a:rPr lang="it-IT" altLang="it-IT" sz="2100" dirty="0">
                <a:latin typeface="American Typewriter" panose="02090604020004020304" pitchFamily="18" charset="77"/>
              </a:rPr>
              <a:t> = prezzo</a:t>
            </a:r>
            <a:r>
              <a:rPr lang="it-IT" altLang="it-IT" sz="2100" b="1" i="1" dirty="0">
                <a:latin typeface="American Typewriter" panose="02090604020004020304" pitchFamily="18" charset="77"/>
              </a:rPr>
              <a:t> </a:t>
            </a:r>
          </a:p>
          <a:p>
            <a:pPr marL="692150" lvl="1" indent="-290513">
              <a:spcBef>
                <a:spcPct val="15000"/>
              </a:spcBef>
              <a:buNone/>
            </a:pPr>
            <a:endParaRPr lang="it-IT" altLang="it-IT" sz="2100" b="1" i="1" dirty="0">
              <a:latin typeface="American Typewriter" panose="02090604020004020304" pitchFamily="18" charset="77"/>
            </a:endParaRPr>
          </a:p>
          <a:p>
            <a:pPr marL="692150" lvl="1" indent="-290513">
              <a:spcBef>
                <a:spcPct val="15000"/>
              </a:spcBef>
              <a:buNone/>
            </a:pPr>
            <a:r>
              <a:rPr lang="it-IT" altLang="it-IT" sz="2100" b="1" i="1" dirty="0">
                <a:latin typeface="American Typewriter" panose="02090604020004020304" pitchFamily="18" charset="77"/>
              </a:rPr>
              <a:t>Q</a:t>
            </a:r>
            <a:r>
              <a:rPr lang="it-IT" altLang="it-IT" sz="2100" b="1" i="1" baseline="30000" dirty="0">
                <a:latin typeface="American Typewriter" panose="02090604020004020304" pitchFamily="18" charset="77"/>
              </a:rPr>
              <a:t>D</a:t>
            </a:r>
            <a:r>
              <a:rPr lang="it-IT" altLang="it-IT" sz="2100" dirty="0">
                <a:latin typeface="American Typewriter" panose="02090604020004020304" pitchFamily="18" charset="77"/>
              </a:rPr>
              <a:t> = quantità domandata</a:t>
            </a:r>
          </a:p>
          <a:p>
            <a:pPr marL="692150" lvl="1" indent="-290513">
              <a:spcBef>
                <a:spcPct val="15000"/>
              </a:spcBef>
              <a:buNone/>
            </a:pPr>
            <a:endParaRPr lang="it-IT" altLang="it-IT" sz="2100" dirty="0">
              <a:latin typeface="American Typewriter" panose="02090604020004020304" pitchFamily="18" charset="77"/>
            </a:endParaRPr>
          </a:p>
          <a:p>
            <a:pPr marL="692150" lvl="1" indent="-290513">
              <a:buNone/>
            </a:pPr>
            <a:r>
              <a:rPr lang="it-IT" altLang="it-IT" sz="2100" b="1" i="1" dirty="0">
                <a:latin typeface="American Typewriter" panose="02090604020004020304" pitchFamily="18" charset="77"/>
              </a:rPr>
              <a:t>Q</a:t>
            </a:r>
            <a:r>
              <a:rPr lang="it-IT" altLang="it-IT" sz="2100" b="1" i="1" baseline="30000" dirty="0">
                <a:latin typeface="American Typewriter" panose="02090604020004020304" pitchFamily="18" charset="77"/>
              </a:rPr>
              <a:t>O</a:t>
            </a:r>
            <a:r>
              <a:rPr lang="it-IT" altLang="it-IT" sz="900" b="1" i="1" dirty="0">
                <a:latin typeface="American Typewriter" panose="02090604020004020304" pitchFamily="18" charset="77"/>
              </a:rPr>
              <a:t> </a:t>
            </a:r>
            <a:r>
              <a:rPr lang="it-IT" altLang="it-IT" sz="2100" dirty="0">
                <a:latin typeface="American Typewriter" panose="02090604020004020304" pitchFamily="18" charset="77"/>
              </a:rPr>
              <a:t> = quantità offerta</a:t>
            </a:r>
          </a:p>
          <a:p>
            <a:pPr marL="692150" lvl="1" indent="-290513">
              <a:buNone/>
            </a:pPr>
            <a:endParaRPr lang="it-IT" altLang="it-IT" sz="2100" dirty="0">
              <a:latin typeface="American Typewriter" panose="02090604020004020304" pitchFamily="18" charset="77"/>
            </a:endParaRPr>
          </a:p>
          <a:p>
            <a:pPr marL="692150" lvl="1" indent="-290513">
              <a:buNone/>
            </a:pPr>
            <a:r>
              <a:rPr lang="it-IT" altLang="it-IT" sz="2100" b="1" i="1" dirty="0">
                <a:latin typeface="American Typewriter" panose="02090604020004020304" pitchFamily="18" charset="77"/>
              </a:rPr>
              <a:t>Y</a:t>
            </a:r>
            <a:r>
              <a:rPr lang="it-IT" altLang="it-IT" sz="2100" dirty="0">
                <a:latin typeface="American Typewriter" panose="02090604020004020304" pitchFamily="18" charset="77"/>
              </a:rPr>
              <a:t> = reddito aggregato</a:t>
            </a:r>
          </a:p>
          <a:p>
            <a:pPr marL="692150" lvl="1" indent="-290513">
              <a:buNone/>
            </a:pPr>
            <a:endParaRPr lang="it-IT" altLang="it-IT" sz="2100" dirty="0">
              <a:latin typeface="American Typewriter" panose="02090604020004020304" pitchFamily="18" charset="77"/>
            </a:endParaRPr>
          </a:p>
          <a:p>
            <a:pPr marL="692150" lvl="1" indent="-290513">
              <a:buNone/>
            </a:pPr>
            <a:r>
              <a:rPr lang="it-IT" altLang="it-IT" sz="2100" b="1" i="1" dirty="0">
                <a:latin typeface="American Typewriter" panose="02090604020004020304" pitchFamily="18" charset="77"/>
              </a:rPr>
              <a:t>P</a:t>
            </a:r>
            <a:r>
              <a:rPr lang="it-IT" altLang="it-IT" sz="2100" b="1" baseline="-25000" dirty="0">
                <a:latin typeface="American Typewriter" panose="02090604020004020304" pitchFamily="18" charset="77"/>
              </a:rPr>
              <a:t>m</a:t>
            </a:r>
            <a:r>
              <a:rPr lang="it-IT" altLang="it-IT" sz="2100" dirty="0">
                <a:latin typeface="American Typewriter" panose="02090604020004020304" pitchFamily="18" charset="77"/>
              </a:rPr>
              <a:t> = prezzo dell’acciaio (fattore di produzione)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endParaRPr lang="it-IT" altLang="de-DE" sz="1800" dirty="0">
              <a:solidFill>
                <a:srgbClr val="0033CC"/>
              </a:solidFill>
              <a:latin typeface="American Typewriter" panose="02090604020004020304" pitchFamily="18" charset="77"/>
            </a:endParaRPr>
          </a:p>
          <a:p>
            <a:pPr marL="292100" indent="-292100">
              <a:lnSpc>
                <a:spcPct val="105000"/>
              </a:lnSpc>
              <a:buFont typeface="Wingdings" panose="05000000000000000000" pitchFamily="2" charset="2"/>
              <a:buNone/>
            </a:pPr>
            <a:endParaRPr lang="it-IT" altLang="de-DE" sz="1800" dirty="0">
              <a:solidFill>
                <a:srgbClr val="0033CC"/>
              </a:solidFill>
              <a:latin typeface="American Typewriter" panose="02090604020004020304" pitchFamily="18" charset="77"/>
            </a:endParaRPr>
          </a:p>
          <a:p>
            <a:pPr marL="696913" lvl="1" indent="-290513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endParaRPr lang="it-IT" altLang="de-DE" sz="1900" dirty="0"/>
          </a:p>
        </p:txBody>
      </p:sp>
      <p:sp>
        <p:nvSpPr>
          <p:cNvPr id="440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9329893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4988" y="355600"/>
            <a:ext cx="7313612" cy="635000"/>
          </a:xfrm>
        </p:spPr>
        <p:txBody>
          <a:bodyPr/>
          <a:lstStyle/>
          <a:p>
            <a:r>
              <a:rPr lang="it-IT" altLang="it-IT" sz="2400" dirty="0">
                <a:latin typeface="American Typewriter" panose="02090604020004020304" pitchFamily="18" charset="77"/>
              </a:rPr>
              <a:t>Le funzioni matematiche</a:t>
            </a:r>
            <a:br>
              <a:rPr lang="it-IT" altLang="it-IT" sz="2400" dirty="0">
                <a:latin typeface="American Typewriter" panose="02090604020004020304" pitchFamily="18" charset="77"/>
              </a:rPr>
            </a:br>
            <a:r>
              <a:rPr lang="it-IT" altLang="it-IT" sz="2400" dirty="0">
                <a:latin typeface="American Typewriter" panose="02090604020004020304" pitchFamily="18" charset="77"/>
              </a:rPr>
              <a:t>Per esprimere le relazioni tra le variabili</a:t>
            </a: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440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B18A62B-CED1-E4B6-AD2A-125BBD0C1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16063"/>
            <a:ext cx="7345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287338" indent="-287338">
              <a:buFont typeface="Wingdings" panose="05000000000000000000" pitchFamily="2" charset="2"/>
              <a:buChar char="¢"/>
            </a:pPr>
            <a:r>
              <a:rPr lang="it-IT" altLang="it-IT" sz="2400" b="1" kern="0" dirty="0">
                <a:latin typeface="American Typewriter" panose="02090604020004020304" pitchFamily="18" charset="77"/>
              </a:rPr>
              <a:t>Funzione </a:t>
            </a:r>
            <a:r>
              <a:rPr lang="it-IT" altLang="it-IT" sz="2400" b="1" kern="0" dirty="0">
                <a:solidFill>
                  <a:srgbClr val="000099"/>
                </a:solidFill>
                <a:latin typeface="American Typewriter" panose="02090604020004020304" pitchFamily="18" charset="77"/>
              </a:rPr>
              <a:t>generica</a:t>
            </a:r>
            <a:r>
              <a:rPr lang="it-IT" altLang="it-IT" sz="2800" b="1" kern="0" dirty="0">
                <a:latin typeface="American Typewriter" panose="02090604020004020304" pitchFamily="18" charset="77"/>
              </a:rPr>
              <a:t>.</a:t>
            </a:r>
            <a:r>
              <a:rPr lang="it-IT" altLang="it-IT" sz="2800" b="0" kern="0" dirty="0">
                <a:latin typeface="American Typewriter" panose="02090604020004020304" pitchFamily="18" charset="77"/>
              </a:rPr>
              <a:t> </a:t>
            </a:r>
            <a:r>
              <a:rPr lang="it-IT" altLang="it-IT" sz="2400" b="0" kern="0" dirty="0">
                <a:latin typeface="American Typewriter" panose="02090604020004020304" pitchFamily="18" charset="77"/>
              </a:rPr>
              <a:t>Indica soltanto una generica relazione tra le variabili</a:t>
            </a:r>
            <a:r>
              <a:rPr lang="it-IT" altLang="it-IT" sz="2800" b="0" kern="0" dirty="0">
                <a:latin typeface="American Typewriter" panose="02090604020004020304" pitchFamily="18" charset="77"/>
              </a:rPr>
              <a:t>:</a:t>
            </a:r>
          </a:p>
        </p:txBody>
      </p:sp>
      <p:graphicFrame>
        <p:nvGraphicFramePr>
          <p:cNvPr id="10" name="Object 1024">
            <a:extLst>
              <a:ext uri="{FF2B5EF4-FFF2-40B4-BE49-F238E27FC236}">
                <a16:creationId xmlns:a16="http://schemas.microsoft.com/office/drawing/2014/main" id="{C37A7BF6-214A-CC44-6B63-3196EB96B6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2488" y="2732088"/>
          <a:ext cx="23066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3000" imgH="5270500" progId="Equation.3">
                  <p:embed/>
                </p:oleObj>
              </mc:Choice>
              <mc:Fallback>
                <p:oleObj name="Equation" r:id="rId3" imgW="20193000" imgH="5270500" progId="Equation.3">
                  <p:embed/>
                  <p:pic>
                    <p:nvPicPr>
                      <p:cNvPr id="250880" name="Object 1024">
                        <a:extLst>
                          <a:ext uri="{FF2B5EF4-FFF2-40B4-BE49-F238E27FC236}">
                            <a16:creationId xmlns:a16="http://schemas.microsoft.com/office/drawing/2014/main" id="{1B1E2707-FC37-DF44-0235-075A0CF81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2732088"/>
                        <a:ext cx="2306637" cy="601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CBCBA29E-24D7-229C-6F88-D5C640D4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603625"/>
            <a:ext cx="7391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¢"/>
            </a:pPr>
            <a:r>
              <a:rPr lang="it-IT" altLang="it-IT" sz="2400">
                <a:latin typeface="American Typewriter" panose="02090604020004020304" pitchFamily="18" charset="77"/>
              </a:rPr>
              <a:t>Funzione </a:t>
            </a:r>
            <a:r>
              <a:rPr lang="it-IT" altLang="it-IT" sz="2400">
                <a:solidFill>
                  <a:srgbClr val="CC0000"/>
                </a:solidFill>
                <a:latin typeface="American Typewriter" panose="02090604020004020304" pitchFamily="18" charset="77"/>
              </a:rPr>
              <a:t>specifica</a:t>
            </a:r>
            <a:r>
              <a:rPr lang="it-IT" altLang="it-IT" sz="2700" b="0">
                <a:latin typeface="American Typewriter" panose="02090604020004020304" pitchFamily="18" charset="77"/>
              </a:rPr>
              <a:t>. </a:t>
            </a:r>
            <a:r>
              <a:rPr lang="it-IT" altLang="it-IT" sz="2300" b="0">
                <a:latin typeface="American Typewriter" panose="02090604020004020304" pitchFamily="18" charset="77"/>
              </a:rPr>
              <a:t>Indica una precisa relazione quantitativa</a:t>
            </a:r>
          </a:p>
        </p:txBody>
      </p:sp>
      <p:graphicFrame>
        <p:nvGraphicFramePr>
          <p:cNvPr id="12" name="Object 1025">
            <a:extLst>
              <a:ext uri="{FF2B5EF4-FFF2-40B4-BE49-F238E27FC236}">
                <a16:creationId xmlns:a16="http://schemas.microsoft.com/office/drawing/2014/main" id="{4C0B82D3-FA58-B77B-D0C5-1ED5B4584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752975"/>
          <a:ext cx="33131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384500" imgH="5270500" progId="Equation.3">
                  <p:embed/>
                </p:oleObj>
              </mc:Choice>
              <mc:Fallback>
                <p:oleObj name="Equation" r:id="rId5" imgW="28384500" imgH="5270500" progId="Equation.3">
                  <p:embed/>
                  <p:pic>
                    <p:nvPicPr>
                      <p:cNvPr id="250881" name="Object 1025">
                        <a:extLst>
                          <a:ext uri="{FF2B5EF4-FFF2-40B4-BE49-F238E27FC236}">
                            <a16:creationId xmlns:a16="http://schemas.microsoft.com/office/drawing/2014/main" id="{9ADD9DE1-C8D9-F38C-58EC-54FE3F0AA1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52975"/>
                        <a:ext cx="3313112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26">
            <a:extLst>
              <a:ext uri="{FF2B5EF4-FFF2-40B4-BE49-F238E27FC236}">
                <a16:creationId xmlns:a16="http://schemas.microsoft.com/office/drawing/2014/main" id="{1C9D59BA-413D-D667-1764-07B1CD0617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1900" y="4756150"/>
          <a:ext cx="3417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810700" imgH="4686300" progId="Equation.3">
                  <p:embed/>
                </p:oleObj>
              </mc:Choice>
              <mc:Fallback>
                <p:oleObj name="Equation" r:id="rId7" imgW="34810700" imgH="4686300" progId="Equation.3">
                  <p:embed/>
                  <p:pic>
                    <p:nvPicPr>
                      <p:cNvPr id="250882" name="Object 1026">
                        <a:extLst>
                          <a:ext uri="{FF2B5EF4-FFF2-40B4-BE49-F238E27FC236}">
                            <a16:creationId xmlns:a16="http://schemas.microsoft.com/office/drawing/2014/main" id="{49C393B8-C375-0411-1821-C6F207CFA9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756150"/>
                        <a:ext cx="3417888" cy="501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6">
            <a:extLst>
              <a:ext uri="{FF2B5EF4-FFF2-40B4-BE49-F238E27FC236}">
                <a16:creationId xmlns:a16="http://schemas.microsoft.com/office/drawing/2014/main" id="{BBC9051F-5507-C186-FDC4-4D42388F8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504348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9727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4988" y="355600"/>
            <a:ext cx="7313612" cy="635000"/>
          </a:xfrm>
        </p:spPr>
        <p:txBody>
          <a:bodyPr/>
          <a:lstStyle/>
          <a:p>
            <a:r>
              <a:rPr lang="it-IT" altLang="it-IT" sz="2400" dirty="0">
                <a:latin typeface="American Typewriter" panose="02090604020004020304" pitchFamily="18" charset="77"/>
              </a:rPr>
              <a:t>Funzione di domanda</a:t>
            </a: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440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BD746EA-B65D-6DE4-B195-C1E262352017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628775"/>
            <a:ext cx="3124200" cy="2895600"/>
            <a:chOff x="2976" y="1152"/>
            <a:chExt cx="1968" cy="1824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B0542E56-4202-FA5E-22DF-84F0D2915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856D369-8B15-4F74-27D8-88E63F524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6" name="Text Box 6">
            <a:extLst>
              <a:ext uri="{FF2B5EF4-FFF2-40B4-BE49-F238E27FC236}">
                <a16:creationId xmlns:a16="http://schemas.microsoft.com/office/drawing/2014/main" id="{8D5CE0EB-9D10-F05E-B562-719F994D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35475"/>
            <a:ext cx="1295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latin typeface="American Typewriter" panose="02090604020004020304" pitchFamily="18" charset="77"/>
              </a:rPr>
              <a:t>Q</a:t>
            </a:r>
            <a:r>
              <a:rPr lang="it-IT" altLang="it-IT" sz="2200" b="0">
                <a:latin typeface="American Typewriter" panose="02090604020004020304" pitchFamily="18" charset="77"/>
              </a:rPr>
              <a:t> </a:t>
            </a:r>
            <a:r>
              <a:rPr lang="it-IT" altLang="it-IT" sz="2200" b="0" i="1">
                <a:latin typeface="American Typewriter" panose="02090604020004020304" pitchFamily="18" charset="77"/>
              </a:rPr>
              <a:t>Quantità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970C8B5-C52D-0F3B-9DDA-25AE8A79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371600"/>
            <a:ext cx="1143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latin typeface="American Typewriter" panose="02090604020004020304" pitchFamily="18" charset="77"/>
              </a:rPr>
              <a:t>P   </a:t>
            </a:r>
            <a:r>
              <a:rPr lang="it-IT" altLang="it-IT" sz="2200" b="0">
                <a:latin typeface="American Typewriter" panose="02090604020004020304" pitchFamily="18" charset="77"/>
              </a:rPr>
              <a:t>   </a:t>
            </a:r>
            <a:br>
              <a:rPr lang="it-IT" altLang="it-IT" sz="2200" b="0">
                <a:latin typeface="American Typewriter" panose="02090604020004020304" pitchFamily="18" charset="77"/>
              </a:rPr>
            </a:br>
            <a:r>
              <a:rPr lang="it-IT" altLang="it-IT" sz="2200" b="0" i="1">
                <a:latin typeface="American Typewriter" panose="02090604020004020304" pitchFamily="18" charset="77"/>
              </a:rPr>
              <a:t>Prezzo</a:t>
            </a: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80EC7338-A9CA-7787-DC12-B2914B16A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1700213"/>
            <a:ext cx="2447925" cy="2447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T">
              <a:latin typeface="American Typewriter" panose="02090604020004020304" pitchFamily="18" charset="77"/>
            </a:endParaRP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2387EB0-1BBD-786D-F01B-6E9CA4DC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284538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solidFill>
                  <a:srgbClr val="CC0000"/>
                </a:solidFill>
                <a:latin typeface="American Typewriter" panose="02090604020004020304" pitchFamily="18" charset="77"/>
              </a:rPr>
              <a:t>Domanda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FA292439-0311-69CA-F3A0-DCADCE63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3048000" cy="22313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0" dirty="0">
                <a:latin typeface="American Typewriter" panose="02090604020004020304" pitchFamily="18" charset="77"/>
              </a:rPr>
              <a:t>La </a:t>
            </a:r>
            <a:r>
              <a:rPr lang="it-IT" altLang="it-IT" sz="2000" dirty="0">
                <a:solidFill>
                  <a:srgbClr val="CC0000"/>
                </a:solidFill>
                <a:latin typeface="American Typewriter" panose="02090604020004020304" pitchFamily="18" charset="77"/>
              </a:rPr>
              <a:t>curva di domanda</a:t>
            </a:r>
            <a:r>
              <a:rPr lang="it-IT" altLang="it-IT" sz="2000" b="0" dirty="0">
                <a:latin typeface="American Typewriter" panose="02090604020004020304" pitchFamily="18" charset="77"/>
              </a:rPr>
              <a:t> esprime una relazione negativa tra quantità e prezzo (date tutte le altre variabili)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 dirty="0" err="1">
                <a:latin typeface="American Typewriter" panose="02090604020004020304" pitchFamily="18" charset="77"/>
              </a:rPr>
              <a:t>Q</a:t>
            </a:r>
            <a:r>
              <a:rPr lang="it-IT" altLang="it-IT" sz="1050" i="1" dirty="0">
                <a:latin typeface="American Typewriter" panose="02090604020004020304" pitchFamily="18" charset="77"/>
              </a:rPr>
              <a:t> </a:t>
            </a:r>
            <a:r>
              <a:rPr lang="it-IT" altLang="it-IT" sz="2400" baseline="30000" dirty="0">
                <a:latin typeface="American Typewriter" panose="02090604020004020304" pitchFamily="18" charset="77"/>
              </a:rPr>
              <a:t>D</a:t>
            </a:r>
            <a:r>
              <a:rPr lang="it-IT" altLang="it-IT" sz="2400" i="1" dirty="0">
                <a:latin typeface="American Typewriter" panose="02090604020004020304" pitchFamily="18" charset="77"/>
              </a:rPr>
              <a:t> </a:t>
            </a:r>
            <a:r>
              <a:rPr lang="it-IT" altLang="it-IT" sz="2000" i="1" dirty="0">
                <a:latin typeface="American Typewriter" panose="02090604020004020304" pitchFamily="18" charset="77"/>
              </a:rPr>
              <a:t>= D (P,Y)</a:t>
            </a:r>
          </a:p>
        </p:txBody>
      </p:sp>
    </p:spTree>
    <p:extLst>
      <p:ext uri="{BB962C8B-B14F-4D97-AF65-F5344CB8AC3E}">
        <p14:creationId xmlns:p14="http://schemas.microsoft.com/office/powerpoint/2010/main" val="150370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4988" y="355600"/>
            <a:ext cx="7313612" cy="635000"/>
          </a:xfrm>
        </p:spPr>
        <p:txBody>
          <a:bodyPr/>
          <a:lstStyle/>
          <a:p>
            <a:r>
              <a:rPr lang="it-IT" altLang="it-IT" sz="2400" dirty="0">
                <a:latin typeface="American Typewriter" panose="02090604020004020304" pitchFamily="18" charset="77"/>
              </a:rPr>
              <a:t>Funzione di offerta</a:t>
            </a: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440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7C4076C-7525-F754-1CA2-D5591185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2738"/>
            <a:ext cx="3024188" cy="2673350"/>
          </a:xfrm>
          <a:prstGeom prst="rect">
            <a:avLst/>
          </a:prstGeom>
          <a:noFill/>
          <a:ln w="9525">
            <a:solidFill>
              <a:srgbClr val="0046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it-IT" sz="2100" b="0" dirty="0">
                <a:latin typeface="American Typewriter" panose="02090604020004020304" pitchFamily="18" charset="77"/>
              </a:rPr>
              <a:t>La </a:t>
            </a:r>
            <a:r>
              <a:rPr lang="it-IT" altLang="it-IT" sz="21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curva di offerta</a:t>
            </a:r>
            <a:r>
              <a:rPr lang="it-IT" altLang="it-IT" sz="2100" b="0" dirty="0">
                <a:latin typeface="American Typewriter" panose="02090604020004020304" pitchFamily="18" charset="77"/>
              </a:rPr>
              <a:t> esprima una relazione positiva tra quantità e prezzi date tutte le altre variabili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sz="2500" i="1" dirty="0">
                <a:latin typeface="American Typewriter" panose="02090604020004020304" pitchFamily="18" charset="77"/>
              </a:rPr>
              <a:t>Q</a:t>
            </a:r>
            <a:r>
              <a:rPr lang="it-IT" altLang="it-IT" sz="2500" baseline="30000" dirty="0">
                <a:latin typeface="American Typewriter" panose="02090604020004020304" pitchFamily="18" charset="77"/>
              </a:rPr>
              <a:t>O</a:t>
            </a:r>
            <a:r>
              <a:rPr lang="it-IT" altLang="it-IT" sz="2500" i="1" dirty="0">
                <a:latin typeface="American Typewriter" panose="02090604020004020304" pitchFamily="18" charset="77"/>
              </a:rPr>
              <a:t> = O(</a:t>
            </a:r>
            <a:r>
              <a:rPr lang="it-IT" altLang="it-IT" sz="2500" i="1" dirty="0" err="1">
                <a:latin typeface="American Typewriter" panose="02090604020004020304" pitchFamily="18" charset="77"/>
              </a:rPr>
              <a:t>P</a:t>
            </a:r>
            <a:r>
              <a:rPr lang="it-IT" altLang="it-IT" sz="2500" i="1" dirty="0">
                <a:latin typeface="American Typewriter" panose="02090604020004020304" pitchFamily="18" charset="77"/>
              </a:rPr>
              <a:t>, P</a:t>
            </a:r>
            <a:r>
              <a:rPr lang="it-IT" altLang="it-IT" sz="2500" baseline="-25000" dirty="0">
                <a:latin typeface="American Typewriter" panose="02090604020004020304" pitchFamily="18" charset="77"/>
              </a:rPr>
              <a:t>m</a:t>
            </a:r>
            <a:r>
              <a:rPr lang="it-IT" altLang="it-IT" sz="2500" i="1" dirty="0">
                <a:latin typeface="American Typewriter" panose="02090604020004020304" pitchFamily="18" charset="77"/>
              </a:rPr>
              <a:t>)</a:t>
            </a:r>
            <a:r>
              <a:rPr lang="en-US" altLang="it-IT" sz="2500" b="0" i="1" dirty="0">
                <a:latin typeface="American Typewriter" panose="02090604020004020304" pitchFamily="18" charset="77"/>
              </a:rPr>
              <a:t> </a:t>
            </a:r>
          </a:p>
          <a:p>
            <a:pPr eaLnBrk="1" hangingPunct="1"/>
            <a:endParaRPr lang="it-IT" altLang="it-IT" sz="2500" b="0" dirty="0">
              <a:latin typeface="American Typewriter" panose="02090604020004020304" pitchFamily="18" charset="77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0E3CB940-DC0D-E76E-F10B-C62713C0AC2E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628775"/>
            <a:ext cx="3124200" cy="2895600"/>
            <a:chOff x="2976" y="1152"/>
            <a:chExt cx="1968" cy="1824"/>
          </a:xfrm>
        </p:grpSpPr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11189EB9-C362-E51A-FA95-C40EB9513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89BB2E81-9F23-F0C6-DFCA-3750C6917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901A28A5-B56F-6F54-D3C7-66F440B21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35475"/>
            <a:ext cx="1295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 dirty="0" err="1">
                <a:latin typeface="American Typewriter" panose="02090604020004020304" pitchFamily="18" charset="77"/>
              </a:rPr>
              <a:t>Q</a:t>
            </a:r>
            <a:r>
              <a:rPr lang="it-IT" altLang="it-IT" sz="2200" b="0" dirty="0">
                <a:latin typeface="American Typewriter" panose="02090604020004020304" pitchFamily="18" charset="77"/>
              </a:rPr>
              <a:t> </a:t>
            </a:r>
            <a:r>
              <a:rPr lang="it-IT" altLang="it-IT" sz="2200" b="0" i="1" dirty="0">
                <a:latin typeface="American Typewriter" panose="02090604020004020304" pitchFamily="18" charset="77"/>
              </a:rPr>
              <a:t>Quantità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1E1834E-E6E4-07DE-F5AC-7255E0628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371600"/>
            <a:ext cx="1143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latin typeface="American Typewriter" panose="02090604020004020304" pitchFamily="18" charset="77"/>
              </a:rPr>
              <a:t>P   </a:t>
            </a:r>
            <a:r>
              <a:rPr lang="it-IT" altLang="it-IT" sz="2200" b="0">
                <a:latin typeface="American Typewriter" panose="02090604020004020304" pitchFamily="18" charset="77"/>
              </a:rPr>
              <a:t>   </a:t>
            </a:r>
            <a:br>
              <a:rPr lang="it-IT" altLang="it-IT" sz="2200" b="0">
                <a:latin typeface="American Typewriter" panose="02090604020004020304" pitchFamily="18" charset="77"/>
              </a:rPr>
            </a:br>
            <a:r>
              <a:rPr lang="it-IT" altLang="it-IT" sz="2200" b="0" i="1">
                <a:latin typeface="American Typewriter" panose="02090604020004020304" pitchFamily="18" charset="77"/>
              </a:rPr>
              <a:t>Prezzo</a:t>
            </a:r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4296E994-BE45-76B5-3788-B9A3C1D2C7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1628775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54B002B8-B92A-9D64-D523-195A6577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844675"/>
            <a:ext cx="151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i="1">
                <a:solidFill>
                  <a:srgbClr val="000099"/>
                </a:solidFill>
                <a:latin typeface="American Typewriter" panose="02090604020004020304" pitchFamily="18" charset="77"/>
              </a:rPr>
              <a:t>Offerta</a:t>
            </a:r>
          </a:p>
        </p:txBody>
      </p:sp>
    </p:spTree>
    <p:extLst>
      <p:ext uri="{BB962C8B-B14F-4D97-AF65-F5344CB8AC3E}">
        <p14:creationId xmlns:p14="http://schemas.microsoft.com/office/powerpoint/2010/main" val="2112367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7"/>
          <p:cNvSpPr>
            <a:spLocks noGrp="1" noChangeArrowheads="1"/>
          </p:cNvSpPr>
          <p:nvPr>
            <p:ph type="title"/>
          </p:nvPr>
        </p:nvSpPr>
        <p:spPr>
          <a:xfrm>
            <a:off x="539552" y="304800"/>
            <a:ext cx="7242373" cy="1107975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br>
              <a:rPr lang="it-IT" altLang="de-DE" sz="2400" dirty="0">
                <a:latin typeface="American Typewriter" panose="02090604020004020304" pitchFamily="18" charset="77"/>
              </a:rPr>
            </a:br>
            <a:br>
              <a:rPr lang="it-IT" altLang="de-DE" sz="2400" dirty="0">
                <a:latin typeface="American Typewriter" panose="02090604020004020304" pitchFamily="18" charset="77"/>
              </a:rPr>
            </a:br>
            <a:r>
              <a:rPr lang="it-IT" altLang="de-DE" sz="2400" b="1" dirty="0">
                <a:latin typeface="American Typewriter" panose="02090604020004020304" pitchFamily="18" charset="77"/>
              </a:rPr>
              <a:t>I modelli economici (4):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r>
              <a:rPr lang="it-IT" altLang="de-DE" sz="2400" dirty="0">
                <a:latin typeface="American Typewriter" panose="02090604020004020304" pitchFamily="18" charset="77"/>
              </a:rPr>
              <a:t>Variabili </a:t>
            </a:r>
            <a:r>
              <a:rPr lang="it-IT" altLang="de-DE" sz="24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endo</a:t>
            </a:r>
            <a:r>
              <a:rPr lang="it-IT" altLang="de-DE" sz="2400" dirty="0">
                <a:latin typeface="American Typewriter" panose="02090604020004020304" pitchFamily="18" charset="77"/>
              </a:rPr>
              <a:t>gene ed </a:t>
            </a:r>
            <a:r>
              <a:rPr lang="it-IT" altLang="de-DE" sz="2400" b="1" dirty="0">
                <a:solidFill>
                  <a:srgbClr val="0033CC"/>
                </a:solidFill>
                <a:latin typeface="American Typewriter" panose="02090604020004020304" pitchFamily="18" charset="77"/>
              </a:rPr>
              <a:t>eso</a:t>
            </a:r>
            <a:r>
              <a:rPr lang="it-IT" altLang="de-DE" sz="2400" dirty="0">
                <a:latin typeface="American Typewriter" panose="02090604020004020304" pitchFamily="18" charset="77"/>
              </a:rPr>
              <a:t>gene</a:t>
            </a:r>
          </a:p>
        </p:txBody>
      </p:sp>
      <p:sp>
        <p:nvSpPr>
          <p:cNvPr id="87076" name="Rectangle 36"/>
          <p:cNvSpPr>
            <a:spLocks noGrp="1" noChangeArrowheads="1"/>
          </p:cNvSpPr>
          <p:nvPr>
            <p:ph type="body" sz="half" idx="1"/>
          </p:nvPr>
        </p:nvSpPr>
        <p:spPr>
          <a:xfrm>
            <a:off x="684214" y="1619250"/>
            <a:ext cx="8066087" cy="2447925"/>
          </a:xfrm>
          <a:noFill/>
        </p:spPr>
        <p:txBody>
          <a:bodyPr/>
          <a:lstStyle/>
          <a:p>
            <a:pPr marL="287338" indent="-287338">
              <a:lnSpc>
                <a:spcPct val="150000"/>
              </a:lnSpc>
              <a:buFont typeface="Wingdings" panose="05000000000000000000" pitchFamily="2" charset="2"/>
              <a:buChar char="¢"/>
            </a:pPr>
            <a:r>
              <a:rPr lang="it-IT" altLang="de-DE" sz="1700" dirty="0">
                <a:latin typeface="American Typewriter" panose="02090604020004020304" pitchFamily="18" charset="77"/>
              </a:rPr>
              <a:t>Data l’ipotesi di </a:t>
            </a:r>
            <a:r>
              <a:rPr lang="it-IT" altLang="de-DE" sz="17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equilibrio</a:t>
            </a:r>
            <a:r>
              <a:rPr lang="it-IT" altLang="de-DE" sz="1700" dirty="0">
                <a:latin typeface="American Typewriter" panose="02090604020004020304" pitchFamily="18" charset="77"/>
              </a:rPr>
              <a:t>, le variabili </a:t>
            </a:r>
            <a:r>
              <a:rPr lang="it-IT" altLang="de-DE" sz="17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endogene</a:t>
            </a:r>
            <a:r>
              <a:rPr lang="it-IT" altLang="de-DE" sz="1700" dirty="0">
                <a:latin typeface="American Typewriter" panose="02090604020004020304" pitchFamily="18" charset="77"/>
              </a:rPr>
              <a:t> vengono determinate dal modello in base al valore delle variabili esogene.</a:t>
            </a:r>
          </a:p>
          <a:p>
            <a:pPr marL="287338" indent="-287338">
              <a:buFont typeface="Wingdings" panose="05000000000000000000" pitchFamily="2" charset="2"/>
              <a:buChar char="¢"/>
            </a:pPr>
            <a:endParaRPr lang="it-IT" altLang="de-DE" sz="1300" dirty="0">
              <a:latin typeface="American Typewriter" panose="02090604020004020304" pitchFamily="18" charset="77"/>
            </a:endParaRPr>
          </a:p>
          <a:p>
            <a:pPr marL="287338" indent="-287338">
              <a:lnSpc>
                <a:spcPct val="150000"/>
              </a:lnSpc>
              <a:buFont typeface="Wingdings" panose="05000000000000000000" pitchFamily="2" charset="2"/>
              <a:buChar char="¢"/>
            </a:pPr>
            <a:r>
              <a:rPr lang="it-IT" altLang="de-DE" sz="1700" dirty="0">
                <a:latin typeface="American Typewriter" panose="02090604020004020304" pitchFamily="18" charset="77"/>
              </a:rPr>
              <a:t>Il valore delle variabili </a:t>
            </a:r>
            <a:r>
              <a:rPr lang="it-IT" altLang="de-DE" sz="1700" b="1" dirty="0">
                <a:solidFill>
                  <a:srgbClr val="0033CC"/>
                </a:solidFill>
                <a:latin typeface="American Typewriter" panose="02090604020004020304" pitchFamily="18" charset="77"/>
              </a:rPr>
              <a:t>esogene</a:t>
            </a:r>
            <a:r>
              <a:rPr lang="it-IT" altLang="de-DE" sz="1700" b="1" dirty="0">
                <a:latin typeface="American Typewriter" panose="02090604020004020304" pitchFamily="18" charset="77"/>
              </a:rPr>
              <a:t> </a:t>
            </a:r>
            <a:r>
              <a:rPr lang="it-IT" altLang="de-DE" sz="1700" dirty="0">
                <a:latin typeface="American Typewriter" panose="02090604020004020304" pitchFamily="18" charset="77"/>
              </a:rPr>
              <a:t>è determinato fuori dal modello e viene preso per dato (variabili non controllabili).</a:t>
            </a:r>
          </a:p>
        </p:txBody>
      </p:sp>
      <p:sp>
        <p:nvSpPr>
          <p:cNvPr id="50180" name="Segnaposto piè di pagina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87077" name="Freeform 37"/>
          <p:cNvSpPr>
            <a:spLocks/>
          </p:cNvSpPr>
          <p:nvPr/>
        </p:nvSpPr>
        <p:spPr bwMode="auto">
          <a:xfrm>
            <a:off x="684214" y="3581400"/>
            <a:ext cx="2374900" cy="1873250"/>
          </a:xfrm>
          <a:custGeom>
            <a:avLst/>
            <a:gdLst>
              <a:gd name="T0" fmla="*/ 0 w 1134"/>
              <a:gd name="T1" fmla="*/ 2147483647 h 862"/>
              <a:gd name="T2" fmla="*/ 0 w 1134"/>
              <a:gd name="T3" fmla="*/ 2147483647 h 862"/>
              <a:gd name="T4" fmla="*/ 2147483647 w 1134"/>
              <a:gd name="T5" fmla="*/ 2147483647 h 862"/>
              <a:gd name="T6" fmla="*/ 2147483647 w 1134"/>
              <a:gd name="T7" fmla="*/ 2147483647 h 862"/>
              <a:gd name="T8" fmla="*/ 2147483647 w 1134"/>
              <a:gd name="T9" fmla="*/ 2147483647 h 862"/>
              <a:gd name="T10" fmla="*/ 2147483647 w 1134"/>
              <a:gd name="T11" fmla="*/ 0 h 862"/>
              <a:gd name="T12" fmla="*/ 2147483647 w 1134"/>
              <a:gd name="T13" fmla="*/ 2147483647 h 862"/>
              <a:gd name="T14" fmla="*/ 0 w 1134"/>
              <a:gd name="T15" fmla="*/ 2147483647 h 8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862"/>
              <a:gd name="T26" fmla="*/ 1134 w 1134"/>
              <a:gd name="T27" fmla="*/ 862 h 8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862">
                <a:moveTo>
                  <a:pt x="0" y="227"/>
                </a:moveTo>
                <a:lnTo>
                  <a:pt x="0" y="680"/>
                </a:lnTo>
                <a:lnTo>
                  <a:pt x="908" y="680"/>
                </a:lnTo>
                <a:lnTo>
                  <a:pt x="908" y="862"/>
                </a:lnTo>
                <a:lnTo>
                  <a:pt x="1134" y="499"/>
                </a:lnTo>
                <a:lnTo>
                  <a:pt x="908" y="0"/>
                </a:lnTo>
                <a:lnTo>
                  <a:pt x="908" y="227"/>
                </a:lnTo>
                <a:lnTo>
                  <a:pt x="0" y="227"/>
                </a:lnTo>
                <a:close/>
              </a:path>
            </a:pathLst>
          </a:custGeom>
          <a:solidFill>
            <a:srgbClr val="00F2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merican Typewriter" panose="02090604020004020304" pitchFamily="18" charset="77"/>
            </a:endParaRPr>
          </a:p>
        </p:txBody>
      </p:sp>
      <p:sp>
        <p:nvSpPr>
          <p:cNvPr id="87078" name="Freeform 38"/>
          <p:cNvSpPr>
            <a:spLocks/>
          </p:cNvSpPr>
          <p:nvPr/>
        </p:nvSpPr>
        <p:spPr bwMode="auto">
          <a:xfrm>
            <a:off x="6013054" y="3581400"/>
            <a:ext cx="2880121" cy="1944688"/>
          </a:xfrm>
          <a:custGeom>
            <a:avLst/>
            <a:gdLst>
              <a:gd name="T0" fmla="*/ 0 w 1134"/>
              <a:gd name="T1" fmla="*/ 2147483647 h 862"/>
              <a:gd name="T2" fmla="*/ 0 w 1134"/>
              <a:gd name="T3" fmla="*/ 2147483647 h 862"/>
              <a:gd name="T4" fmla="*/ 2147483647 w 1134"/>
              <a:gd name="T5" fmla="*/ 2147483647 h 862"/>
              <a:gd name="T6" fmla="*/ 2147483647 w 1134"/>
              <a:gd name="T7" fmla="*/ 2147483647 h 862"/>
              <a:gd name="T8" fmla="*/ 2147483647 w 1134"/>
              <a:gd name="T9" fmla="*/ 2147483647 h 862"/>
              <a:gd name="T10" fmla="*/ 2147483647 w 1134"/>
              <a:gd name="T11" fmla="*/ 0 h 862"/>
              <a:gd name="T12" fmla="*/ 2147483647 w 1134"/>
              <a:gd name="T13" fmla="*/ 2147483647 h 862"/>
              <a:gd name="T14" fmla="*/ 0 w 1134"/>
              <a:gd name="T15" fmla="*/ 2147483647 h 8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862"/>
              <a:gd name="T26" fmla="*/ 1134 w 1134"/>
              <a:gd name="T27" fmla="*/ 862 h 8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862">
                <a:moveTo>
                  <a:pt x="0" y="227"/>
                </a:moveTo>
                <a:lnTo>
                  <a:pt x="0" y="680"/>
                </a:lnTo>
                <a:lnTo>
                  <a:pt x="908" y="680"/>
                </a:lnTo>
                <a:lnTo>
                  <a:pt x="908" y="862"/>
                </a:lnTo>
                <a:lnTo>
                  <a:pt x="1134" y="499"/>
                </a:lnTo>
                <a:lnTo>
                  <a:pt x="908" y="0"/>
                </a:lnTo>
                <a:lnTo>
                  <a:pt x="908" y="227"/>
                </a:lnTo>
                <a:lnTo>
                  <a:pt x="0" y="227"/>
                </a:lnTo>
                <a:close/>
              </a:path>
            </a:pathLst>
          </a:custGeom>
          <a:solidFill>
            <a:srgbClr val="FF1B1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merican Typewriter" panose="02090604020004020304" pitchFamily="18" charset="77"/>
            </a:endParaRPr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3348039" y="3797300"/>
            <a:ext cx="2376090" cy="1584325"/>
          </a:xfrm>
          <a:prstGeom prst="rect">
            <a:avLst/>
          </a:prstGeom>
          <a:solidFill>
            <a:srgbClr val="2D2D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merican Typewriter" panose="02090604020004020304" pitchFamily="18" charset="77"/>
            </a:endParaRP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684214" y="4365104"/>
            <a:ext cx="2342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800" b="0" dirty="0">
                <a:latin typeface="American Typewriter" panose="02090604020004020304" pitchFamily="18" charset="77"/>
              </a:rPr>
              <a:t>Variabili </a:t>
            </a:r>
            <a:r>
              <a:rPr lang="it-IT" altLang="de-DE" sz="2000" u="sng" dirty="0">
                <a:latin typeface="American Typewriter" panose="02090604020004020304" pitchFamily="18" charset="77"/>
              </a:rPr>
              <a:t>eso</a:t>
            </a:r>
            <a:r>
              <a:rPr lang="it-IT" altLang="de-DE" sz="1800" b="0" dirty="0">
                <a:latin typeface="American Typewriter" panose="02090604020004020304" pitchFamily="18" charset="77"/>
              </a:rPr>
              <a:t>gene</a:t>
            </a:r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3420071" y="4360862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000" b="0" dirty="0">
                <a:solidFill>
                  <a:schemeClr val="bg1"/>
                </a:solidFill>
                <a:latin typeface="American Typewriter" panose="02090604020004020304" pitchFamily="18" charset="77"/>
              </a:rPr>
              <a:t>Modello</a:t>
            </a:r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6013054" y="4373563"/>
            <a:ext cx="2735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800" b="0" dirty="0">
                <a:latin typeface="American Typewriter" panose="02090604020004020304" pitchFamily="18" charset="77"/>
              </a:rPr>
              <a:t>  Variabili</a:t>
            </a:r>
            <a:r>
              <a:rPr lang="it-IT" altLang="de-DE" sz="1600" b="0" dirty="0">
                <a:latin typeface="American Typewriter" panose="02090604020004020304" pitchFamily="18" charset="77"/>
              </a:rPr>
              <a:t> </a:t>
            </a:r>
            <a:r>
              <a:rPr lang="it-IT" altLang="de-DE" sz="2000" u="sng" dirty="0">
                <a:latin typeface="American Typewriter" panose="02090604020004020304" pitchFamily="18" charset="77"/>
              </a:rPr>
              <a:t>endo</a:t>
            </a:r>
            <a:r>
              <a:rPr lang="it-IT" altLang="de-DE" sz="1800" b="0" dirty="0">
                <a:latin typeface="American Typewriter" panose="02090604020004020304" pitchFamily="18" charset="77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96566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6" grpId="0" build="p" autoUpdateAnimBg="0"/>
      <p:bldP spid="87077" grpId="0" animBg="1"/>
      <p:bldP spid="87078" grpId="0" animBg="1"/>
      <p:bldP spid="87079" grpId="0" animBg="1"/>
      <p:bldP spid="87080" grpId="0" autoUpdateAnimBg="0"/>
      <p:bldP spid="87081" grpId="0" autoUpdateAnimBg="0"/>
      <p:bldP spid="8708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1C0CC-422F-D355-D6E5-56C32D6FC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83513" cy="338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2200" dirty="0">
                <a:latin typeface="American Typewriter" panose="02090604020004020304" pitchFamily="18" charset="77"/>
              </a:rPr>
              <a:t>Le variabili sono </a:t>
            </a:r>
            <a:r>
              <a:rPr lang="it-IT" altLang="it-IT" sz="2200" b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endo</a:t>
            </a:r>
            <a:r>
              <a:rPr lang="it-IT" altLang="it-IT" sz="2200" dirty="0">
                <a:latin typeface="American Typewriter" panose="02090604020004020304" pitchFamily="18" charset="77"/>
              </a:rPr>
              <a:t>gene o </a:t>
            </a:r>
            <a:r>
              <a:rPr lang="it-IT" altLang="it-IT" sz="22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eso</a:t>
            </a:r>
            <a:r>
              <a:rPr lang="it-IT" altLang="it-IT" sz="2200" dirty="0">
                <a:latin typeface="American Typewriter" panose="02090604020004020304" pitchFamily="18" charset="77"/>
              </a:rPr>
              <a:t>gene a seconda del problema (modello) che si sta studiando.</a:t>
            </a:r>
          </a:p>
          <a:p>
            <a:pPr>
              <a:buFont typeface="Wingdings" pitchFamily="2" charset="2"/>
              <a:buChar char="¢"/>
            </a:pPr>
            <a:endParaRPr lang="it-IT" altLang="it-IT" sz="2200" dirty="0">
              <a:latin typeface="American Typewriter" panose="02090604020004020304" pitchFamily="18" charset="77"/>
            </a:endParaRPr>
          </a:p>
          <a:p>
            <a:pPr>
              <a:buFont typeface="Wingdings" pitchFamily="2" charset="2"/>
              <a:buNone/>
            </a:pPr>
            <a:r>
              <a:rPr lang="it-IT" altLang="it-IT" sz="2200" dirty="0">
                <a:latin typeface="American Typewriter" panose="02090604020004020304" pitchFamily="18" charset="77"/>
              </a:rPr>
              <a:t>Nel modello di domanda e offerta di pizza:</a:t>
            </a:r>
          </a:p>
          <a:p>
            <a:pPr>
              <a:buFont typeface="Wingdings" pitchFamily="2" charset="2"/>
              <a:buChar char="¢"/>
            </a:pPr>
            <a:endParaRPr lang="it-IT" altLang="it-IT" sz="2200" dirty="0">
              <a:latin typeface="American Typewriter" panose="02090604020004020304" pitchFamily="18" charset="77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¢"/>
            </a:pPr>
            <a:r>
              <a:rPr lang="it-IT" altLang="it-IT" sz="2200" b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Endogene</a:t>
            </a:r>
            <a:r>
              <a:rPr lang="it-IT" altLang="it-IT" sz="2200" dirty="0">
                <a:latin typeface="American Typewriter" panose="02090604020004020304" pitchFamily="18" charset="77"/>
              </a:rPr>
              <a:t>:  </a:t>
            </a:r>
            <a:r>
              <a:rPr lang="it-IT" altLang="it-IT" sz="2200" b="1" i="1" dirty="0" err="1">
                <a:latin typeface="American Typewriter" panose="02090604020004020304" pitchFamily="18" charset="77"/>
              </a:rPr>
              <a:t>P</a:t>
            </a:r>
            <a:r>
              <a:rPr lang="it-IT" altLang="it-IT" sz="2200" b="1" i="1" dirty="0">
                <a:latin typeface="American Typewriter" panose="02090604020004020304" pitchFamily="18" charset="77"/>
              </a:rPr>
              <a:t>, </a:t>
            </a:r>
            <a:r>
              <a:rPr lang="it-IT" altLang="it-IT" sz="2200" b="1" i="1" dirty="0" err="1">
                <a:latin typeface="American Typewriter" panose="02090604020004020304" pitchFamily="18" charset="77"/>
              </a:rPr>
              <a:t>Q</a:t>
            </a:r>
            <a:endParaRPr lang="it-IT" altLang="it-IT" sz="2200" b="1" i="1" dirty="0">
              <a:latin typeface="American Typewriter" panose="02090604020004020304" pitchFamily="18" charset="77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¢"/>
            </a:pPr>
            <a:r>
              <a:rPr lang="it-IT" altLang="it-IT" sz="22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Esogene</a:t>
            </a:r>
            <a:r>
              <a:rPr lang="it-IT" altLang="it-IT" sz="2200" dirty="0">
                <a:latin typeface="American Typewriter" panose="02090604020004020304" pitchFamily="18" charset="77"/>
              </a:rPr>
              <a:t>:  </a:t>
            </a:r>
            <a:r>
              <a:rPr lang="it-IT" altLang="it-IT" sz="2200" b="1" i="1" dirty="0">
                <a:latin typeface="American Typewriter" panose="02090604020004020304" pitchFamily="18" charset="77"/>
              </a:rPr>
              <a:t>Y,  P</a:t>
            </a:r>
            <a:r>
              <a:rPr lang="it-IT" altLang="it-IT" sz="2200" b="1" baseline="-25000" dirty="0">
                <a:latin typeface="American Typewriter" panose="02090604020004020304" pitchFamily="18" charset="77"/>
              </a:rPr>
              <a:t>m</a:t>
            </a:r>
            <a:endParaRPr lang="it-IT" altLang="it-IT" sz="2200" b="1" i="1" dirty="0">
              <a:latin typeface="American Typewriter" panose="02090604020004020304" pitchFamily="18" charset="77"/>
            </a:endParaRPr>
          </a:p>
          <a:p>
            <a:endParaRPr lang="it-IT" altLang="it-IT" sz="1900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630069-DCF9-8210-8DCC-68A48C404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313612" cy="895350"/>
          </a:xfrm>
          <a:noFill/>
        </p:spPr>
        <p:txBody>
          <a:bodyPr/>
          <a:lstStyle/>
          <a:p>
            <a:r>
              <a:rPr lang="it-IT" altLang="it-IT" sz="2400" dirty="0">
                <a:latin typeface="American Typewriter" panose="02090604020004020304" pitchFamily="18" charset="77"/>
              </a:rPr>
              <a:t>Variabili </a:t>
            </a:r>
            <a:r>
              <a:rPr lang="it-IT" altLang="it-IT" sz="2400" b="1" dirty="0">
                <a:latin typeface="American Typewriter" panose="02090604020004020304" pitchFamily="18" charset="77"/>
              </a:rPr>
              <a:t>endo</a:t>
            </a:r>
            <a:r>
              <a:rPr lang="it-IT" altLang="it-IT" sz="2400" dirty="0">
                <a:latin typeface="American Typewriter" panose="02090604020004020304" pitchFamily="18" charset="77"/>
              </a:rPr>
              <a:t>gene ed </a:t>
            </a:r>
            <a:r>
              <a:rPr lang="it-IT" altLang="it-IT" sz="2400" b="1" dirty="0">
                <a:latin typeface="American Typewriter" panose="02090604020004020304" pitchFamily="18" charset="77"/>
              </a:rPr>
              <a:t>eso</a:t>
            </a:r>
            <a:r>
              <a:rPr lang="it-IT" altLang="it-IT" sz="2400" dirty="0">
                <a:latin typeface="American Typewriter" panose="02090604020004020304" pitchFamily="18" charset="77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1787109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2"/>
          <p:cNvSpPr>
            <a:spLocks noGrp="1" noChangeArrowheads="1"/>
          </p:cNvSpPr>
          <p:nvPr>
            <p:ph type="title"/>
          </p:nvPr>
        </p:nvSpPr>
        <p:spPr>
          <a:xfrm>
            <a:off x="539750" y="363538"/>
            <a:ext cx="8136706" cy="1162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sz="2800" dirty="0">
                <a:latin typeface="American Typewriter" panose="02090604020004020304" pitchFamily="18" charset="77"/>
              </a:rPr>
              <a:t>Equilibrio di mercato</a:t>
            </a:r>
            <a:br>
              <a:rPr lang="it-IT" altLang="it-IT" sz="2800" dirty="0">
                <a:latin typeface="American Typewriter" panose="02090604020004020304" pitchFamily="18" charset="77"/>
              </a:rPr>
            </a:br>
            <a:r>
              <a:rPr lang="it-IT" altLang="it-IT" sz="2400" dirty="0">
                <a:latin typeface="American Typewriter" panose="02090604020004020304" pitchFamily="18" charset="77"/>
              </a:rPr>
              <a:t>Determinazione delle variabili </a:t>
            </a:r>
            <a:r>
              <a:rPr lang="it-IT" altLang="it-IT" sz="2400" b="1" dirty="0">
                <a:latin typeface="American Typewriter" panose="02090604020004020304" pitchFamily="18" charset="77"/>
              </a:rPr>
              <a:t>endo</a:t>
            </a:r>
            <a:r>
              <a:rPr lang="it-IT" altLang="it-IT" sz="2400" dirty="0">
                <a:latin typeface="American Typewriter" panose="02090604020004020304" pitchFamily="18" charset="77"/>
              </a:rPr>
              <a:t>gene</a:t>
            </a: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53251" name="Segnaposto piè di pagina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  <a:endParaRPr lang="it-IT" altLang="de-DE" sz="1200" dirty="0">
              <a:solidFill>
                <a:srgbClr val="003231"/>
              </a:solidFill>
            </a:endParaRPr>
          </a:p>
        </p:txBody>
      </p:sp>
      <p:sp>
        <p:nvSpPr>
          <p:cNvPr id="4" name="Text Box 1055">
            <a:extLst>
              <a:ext uri="{FF2B5EF4-FFF2-40B4-BE49-F238E27FC236}">
                <a16:creationId xmlns:a16="http://schemas.microsoft.com/office/drawing/2014/main" id="{2953572C-7E1C-1D82-6076-F7907FEA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14937"/>
            <a:ext cx="32766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0" dirty="0">
                <a:latin typeface="American Typewriter" panose="02090604020004020304" pitchFamily="18" charset="77"/>
              </a:rPr>
              <a:t>L’</a:t>
            </a:r>
            <a:r>
              <a:rPr lang="it-IT" altLang="it-IT" sz="2000" dirty="0">
                <a:latin typeface="American Typewriter" panose="02090604020004020304" pitchFamily="18" charset="77"/>
              </a:rPr>
              <a:t>equilibrio</a:t>
            </a:r>
            <a:r>
              <a:rPr lang="it-IT" altLang="it-IT" sz="2000" b="0" dirty="0">
                <a:latin typeface="American Typewriter" panose="02090604020004020304" pitchFamily="18" charset="77"/>
              </a:rPr>
              <a:t> del modello è individuato dall’intersezione tra curva di domanda e offerta</a:t>
            </a:r>
          </a:p>
        </p:txBody>
      </p:sp>
      <p:sp>
        <p:nvSpPr>
          <p:cNvPr id="5" name="Text Box 1056">
            <a:extLst>
              <a:ext uri="{FF2B5EF4-FFF2-40B4-BE49-F238E27FC236}">
                <a16:creationId xmlns:a16="http://schemas.microsoft.com/office/drawing/2014/main" id="{6FAFC6FB-0FEF-DEA5-580F-25C9B07F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183920"/>
            <a:ext cx="32766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0" dirty="0">
                <a:latin typeface="American Typewriter" panose="02090604020004020304" pitchFamily="18" charset="77"/>
              </a:rPr>
              <a:t>Al prezzo di equilibrio la quantità domandata e offerta sono uguali: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0" dirty="0">
                <a:latin typeface="American Typewriter" panose="02090604020004020304" pitchFamily="18" charset="77"/>
              </a:rPr>
              <a:t>“market clearing”</a:t>
            </a:r>
          </a:p>
        </p:txBody>
      </p:sp>
      <p:grpSp>
        <p:nvGrpSpPr>
          <p:cNvPr id="6" name="Group 1027">
            <a:extLst>
              <a:ext uri="{FF2B5EF4-FFF2-40B4-BE49-F238E27FC236}">
                <a16:creationId xmlns:a16="http://schemas.microsoft.com/office/drawing/2014/main" id="{6A54A982-9904-680F-9A68-295E275AEC9B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000612"/>
            <a:ext cx="3124200" cy="2895600"/>
            <a:chOff x="2976" y="1152"/>
            <a:chExt cx="1968" cy="1824"/>
          </a:xfrm>
        </p:grpSpPr>
        <p:sp>
          <p:nvSpPr>
            <p:cNvPr id="7" name="Line 1028">
              <a:extLst>
                <a:ext uri="{FF2B5EF4-FFF2-40B4-BE49-F238E27FC236}">
                  <a16:creationId xmlns:a16="http://schemas.microsoft.com/office/drawing/2014/main" id="{A051CF3E-63BD-8663-2EF0-C3F633E79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  <p:sp>
          <p:nvSpPr>
            <p:cNvPr id="8" name="Line 1029">
              <a:extLst>
                <a:ext uri="{FF2B5EF4-FFF2-40B4-BE49-F238E27FC236}">
                  <a16:creationId xmlns:a16="http://schemas.microsoft.com/office/drawing/2014/main" id="{963651BF-2CFC-F574-7867-5B41688F2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9" name="Text Box 1030">
            <a:extLst>
              <a:ext uri="{FF2B5EF4-FFF2-40B4-BE49-F238E27FC236}">
                <a16:creationId xmlns:a16="http://schemas.microsoft.com/office/drawing/2014/main" id="{8AFB3592-1861-D5AE-435E-CE59C01A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953362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i="1" dirty="0" err="1">
                <a:latin typeface="American Typewriter" panose="02090604020004020304" pitchFamily="18" charset="77"/>
              </a:rPr>
              <a:t>Q</a:t>
            </a:r>
            <a:r>
              <a:rPr lang="it-IT" altLang="it-IT" sz="2000" b="0" dirty="0">
                <a:latin typeface="American Typewriter" panose="02090604020004020304" pitchFamily="18" charset="77"/>
              </a:rPr>
              <a:t> </a:t>
            </a:r>
            <a:r>
              <a:rPr lang="it-IT" altLang="it-IT" sz="2000" b="0" i="1" dirty="0">
                <a:latin typeface="American Typewriter" panose="02090604020004020304" pitchFamily="18" charset="77"/>
              </a:rPr>
              <a:t>Quantità</a:t>
            </a:r>
          </a:p>
        </p:txBody>
      </p:sp>
      <p:sp>
        <p:nvSpPr>
          <p:cNvPr id="10" name="Text Box 1031">
            <a:extLst>
              <a:ext uri="{FF2B5EF4-FFF2-40B4-BE49-F238E27FC236}">
                <a16:creationId xmlns:a16="http://schemas.microsoft.com/office/drawing/2014/main" id="{5750ED64-AC6B-5D77-10EC-38B90AA1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57737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2000" i="1" dirty="0">
                <a:latin typeface="American Typewriter" panose="02090604020004020304" pitchFamily="18" charset="77"/>
              </a:rPr>
              <a:t>P   </a:t>
            </a:r>
            <a:r>
              <a:rPr lang="en-US" altLang="it-IT" sz="2000" b="0" dirty="0">
                <a:latin typeface="American Typewriter" panose="02090604020004020304" pitchFamily="18" charset="77"/>
              </a:rPr>
              <a:t>   </a:t>
            </a:r>
            <a:br>
              <a:rPr lang="en-US" altLang="it-IT" sz="2000" b="0" dirty="0">
                <a:latin typeface="American Typewriter" panose="02090604020004020304" pitchFamily="18" charset="77"/>
              </a:rPr>
            </a:br>
            <a:r>
              <a:rPr lang="it-IT" altLang="it-IT" sz="2000" b="0" i="1" dirty="0">
                <a:latin typeface="American Typewriter" panose="02090604020004020304" pitchFamily="18" charset="77"/>
              </a:rPr>
              <a:t>Prezzo</a:t>
            </a:r>
          </a:p>
        </p:txBody>
      </p:sp>
      <p:sp>
        <p:nvSpPr>
          <p:cNvPr id="11" name="Text Box 1033">
            <a:extLst>
              <a:ext uri="{FF2B5EF4-FFF2-40B4-BE49-F238E27FC236}">
                <a16:creationId xmlns:a16="http://schemas.microsoft.com/office/drawing/2014/main" id="{5CD5D1D5-202F-B2BC-D3A9-93F8000A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632562"/>
            <a:ext cx="2303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i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Domanda</a:t>
            </a:r>
          </a:p>
        </p:txBody>
      </p:sp>
      <p:sp>
        <p:nvSpPr>
          <p:cNvPr id="12" name="Text Box 1035">
            <a:extLst>
              <a:ext uri="{FF2B5EF4-FFF2-40B4-BE49-F238E27FC236}">
                <a16:creationId xmlns:a16="http://schemas.microsoft.com/office/drawing/2014/main" id="{929ADA3C-0591-4D62-2CCA-1D9E166C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480037"/>
            <a:ext cx="230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i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Offerta</a:t>
            </a:r>
          </a:p>
        </p:txBody>
      </p:sp>
      <p:sp>
        <p:nvSpPr>
          <p:cNvPr id="13" name="Line 1037">
            <a:extLst>
              <a:ext uri="{FF2B5EF4-FFF2-40B4-BE49-F238E27FC236}">
                <a16:creationId xmlns:a16="http://schemas.microsoft.com/office/drawing/2014/main" id="{4BB9BD48-94B6-56FD-D3CA-8C1D543EC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3381737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T"/>
          </a:p>
        </p:txBody>
      </p:sp>
      <p:sp>
        <p:nvSpPr>
          <p:cNvPr id="14" name="Rectangle 1039">
            <a:extLst>
              <a:ext uri="{FF2B5EF4-FFF2-40B4-BE49-F238E27FC236}">
                <a16:creationId xmlns:a16="http://schemas.microsoft.com/office/drawing/2014/main" id="{8B46F90E-1A9A-1376-E5F4-10538384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327" y="3076937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0" i="1">
                <a:latin typeface="American Typewriter" panose="02090604020004020304" pitchFamily="18" charset="77"/>
              </a:rPr>
              <a:t>P</a:t>
            </a:r>
            <a:endParaRPr lang="it-IT" altLang="it-IT" sz="2000" b="0">
              <a:latin typeface="American Typewriter" panose="02090604020004020304" pitchFamily="18" charset="77"/>
            </a:endParaRPr>
          </a:p>
        </p:txBody>
      </p:sp>
      <p:sp>
        <p:nvSpPr>
          <p:cNvPr id="15" name="Rectangle 1054">
            <a:extLst>
              <a:ext uri="{FF2B5EF4-FFF2-40B4-BE49-F238E27FC236}">
                <a16:creationId xmlns:a16="http://schemas.microsoft.com/office/drawing/2014/main" id="{CFF9E091-3DAA-BD1B-BB69-B80C853C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90" y="4567238"/>
            <a:ext cx="352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0" i="1" dirty="0">
                <a:latin typeface="American Typewriter" panose="02090604020004020304" pitchFamily="18" charset="77"/>
              </a:rPr>
              <a:t>Q</a:t>
            </a:r>
            <a:endParaRPr lang="it-IT" altLang="it-IT" sz="2000" b="0" dirty="0">
              <a:latin typeface="American Typewriter" panose="02090604020004020304" pitchFamily="18" charset="77"/>
            </a:endParaRPr>
          </a:p>
        </p:txBody>
      </p:sp>
      <p:sp>
        <p:nvSpPr>
          <p:cNvPr id="16" name="Line 1038">
            <a:extLst>
              <a:ext uri="{FF2B5EF4-FFF2-40B4-BE49-F238E27FC236}">
                <a16:creationId xmlns:a16="http://schemas.microsoft.com/office/drawing/2014/main" id="{41C8B02C-76DC-7EB7-931C-85016FC94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381737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T"/>
          </a:p>
        </p:txBody>
      </p:sp>
      <p:sp>
        <p:nvSpPr>
          <p:cNvPr id="17" name="Line 1032">
            <a:extLst>
              <a:ext uri="{FF2B5EF4-FFF2-40B4-BE49-F238E27FC236}">
                <a16:creationId xmlns:a16="http://schemas.microsoft.com/office/drawing/2014/main" id="{B5168FD2-A2D7-5C92-A85C-53C34DC6B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6675" y="2145075"/>
            <a:ext cx="2447925" cy="2447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8" name="Line 1034">
            <a:extLst>
              <a:ext uri="{FF2B5EF4-FFF2-40B4-BE49-F238E27FC236}">
                <a16:creationId xmlns:a16="http://schemas.microsoft.com/office/drawing/2014/main" id="{574EDDE9-0427-1C51-F454-0403AC2F3F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6675" y="2073637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68525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2"/>
          <p:cNvSpPr>
            <a:spLocks noGrp="1" noChangeArrowheads="1"/>
          </p:cNvSpPr>
          <p:nvPr>
            <p:ph type="title"/>
          </p:nvPr>
        </p:nvSpPr>
        <p:spPr>
          <a:xfrm>
            <a:off x="539750" y="363538"/>
            <a:ext cx="8136706" cy="1162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I modelli economici (6): </a:t>
            </a:r>
            <a:r>
              <a:rPr lang="it-IT" altLang="de-DE" sz="2400" dirty="0">
                <a:latin typeface="American Typewriter" panose="02090604020004020304" pitchFamily="18" charset="77"/>
              </a:rPr>
              <a:t>Esempi. 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r>
              <a:rPr lang="it-IT" altLang="de-DE" sz="2400" dirty="0">
                <a:latin typeface="American Typewriter" panose="02090604020004020304" pitchFamily="18" charset="77"/>
              </a:rPr>
              <a:t>L’effetto del cambiamento di un’</a:t>
            </a:r>
            <a:r>
              <a:rPr lang="it-IT" altLang="de-DE" sz="2400" b="1" dirty="0">
                <a:latin typeface="American Typewriter" panose="02090604020004020304" pitchFamily="18" charset="77"/>
              </a:rPr>
              <a:t>eso</a:t>
            </a:r>
            <a:r>
              <a:rPr lang="it-IT" altLang="de-DE" sz="2400" dirty="0">
                <a:latin typeface="American Typewriter" panose="02090604020004020304" pitchFamily="18" charset="77"/>
              </a:rPr>
              <a:t>gena: Il reddito</a:t>
            </a:r>
          </a:p>
        </p:txBody>
      </p:sp>
      <p:sp>
        <p:nvSpPr>
          <p:cNvPr id="53251" name="Segnaposto piè di pagina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  <a:endParaRPr lang="it-IT" altLang="de-DE" sz="1200" dirty="0">
              <a:solidFill>
                <a:srgbClr val="003231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148263" y="2199035"/>
            <a:ext cx="3124200" cy="2895600"/>
            <a:chOff x="2976" y="1152"/>
            <a:chExt cx="1968" cy="1824"/>
          </a:xfrm>
        </p:grpSpPr>
        <p:sp>
          <p:nvSpPr>
            <p:cNvPr id="53275" name="Line 47"/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Line 48"/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9" name="Text Box 49"/>
          <p:cNvSpPr txBox="1">
            <a:spLocks noChangeArrowheads="1"/>
          </p:cNvSpPr>
          <p:nvPr/>
        </p:nvSpPr>
        <p:spPr bwMode="auto">
          <a:xfrm>
            <a:off x="7524750" y="5080347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000" i="1" dirty="0" err="1">
                <a:latin typeface="American Typewriter" panose="02090604020004020304" pitchFamily="18" charset="77"/>
              </a:rPr>
              <a:t>Q</a:t>
            </a:r>
            <a:r>
              <a:rPr lang="it-IT" altLang="de-DE" sz="2000" b="0" dirty="0">
                <a:latin typeface="American Typewriter" panose="02090604020004020304" pitchFamily="18" charset="77"/>
              </a:rPr>
              <a:t> </a:t>
            </a:r>
            <a:r>
              <a:rPr lang="it-IT" altLang="de-DE" sz="2000" b="0" i="1" dirty="0">
                <a:latin typeface="American Typewriter" panose="02090604020004020304" pitchFamily="18" charset="77"/>
              </a:rPr>
              <a:t>Quantità</a:t>
            </a:r>
          </a:p>
        </p:txBody>
      </p:sp>
      <p:sp>
        <p:nvSpPr>
          <p:cNvPr id="133170" name="Text Box 50"/>
          <p:cNvSpPr txBox="1">
            <a:spLocks noChangeArrowheads="1"/>
          </p:cNvSpPr>
          <p:nvPr/>
        </p:nvSpPr>
        <p:spPr bwMode="auto">
          <a:xfrm>
            <a:off x="4067175" y="1767235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000" i="1" dirty="0" err="1">
                <a:latin typeface="American Typewriter" panose="02090604020004020304" pitchFamily="18" charset="77"/>
              </a:rPr>
              <a:t>P</a:t>
            </a:r>
            <a:r>
              <a:rPr lang="it-IT" altLang="de-DE" sz="2000" i="1" dirty="0">
                <a:latin typeface="American Typewriter" panose="02090604020004020304" pitchFamily="18" charset="77"/>
              </a:rPr>
              <a:t>   </a:t>
            </a:r>
            <a:r>
              <a:rPr lang="it-IT" altLang="de-DE" sz="2000" b="0" dirty="0">
                <a:latin typeface="American Typewriter" panose="02090604020004020304" pitchFamily="18" charset="77"/>
              </a:rPr>
              <a:t>   </a:t>
            </a:r>
            <a:br>
              <a:rPr lang="it-IT" altLang="de-DE" sz="2000" b="0" dirty="0">
                <a:latin typeface="American Typewriter" panose="02090604020004020304" pitchFamily="18" charset="77"/>
              </a:rPr>
            </a:br>
            <a:r>
              <a:rPr lang="it-IT" altLang="de-DE" sz="2000" b="0" i="1" dirty="0">
                <a:latin typeface="American Typewriter" panose="02090604020004020304" pitchFamily="18" charset="77"/>
              </a:rPr>
              <a:t>Prezzo</a:t>
            </a:r>
          </a:p>
        </p:txBody>
      </p:sp>
      <p:sp>
        <p:nvSpPr>
          <p:cNvPr id="133171" name="Line 51"/>
          <p:cNvSpPr>
            <a:spLocks noChangeShapeType="1"/>
          </p:cNvSpPr>
          <p:nvPr/>
        </p:nvSpPr>
        <p:spPr bwMode="auto">
          <a:xfrm>
            <a:off x="5651500" y="2205211"/>
            <a:ext cx="2447925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Text Box 52"/>
          <p:cNvSpPr txBox="1">
            <a:spLocks noChangeArrowheads="1"/>
          </p:cNvSpPr>
          <p:nvPr/>
        </p:nvSpPr>
        <p:spPr bwMode="auto">
          <a:xfrm>
            <a:off x="7811293" y="4529551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400" i="1" dirty="0"/>
              <a:t>D</a:t>
            </a:r>
          </a:p>
        </p:txBody>
      </p:sp>
      <p:sp>
        <p:nvSpPr>
          <p:cNvPr id="133173" name="Line 53"/>
          <p:cNvSpPr>
            <a:spLocks noChangeShapeType="1"/>
          </p:cNvSpPr>
          <p:nvPr/>
        </p:nvSpPr>
        <p:spPr bwMode="auto">
          <a:xfrm flipV="1">
            <a:off x="5651500" y="2272060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Text Box 54"/>
          <p:cNvSpPr txBox="1">
            <a:spLocks noChangeArrowheads="1"/>
          </p:cNvSpPr>
          <p:nvPr/>
        </p:nvSpPr>
        <p:spPr bwMode="auto">
          <a:xfrm>
            <a:off x="7451725" y="2056160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400" i="1">
                <a:solidFill>
                  <a:srgbClr val="000099"/>
                </a:solidFill>
              </a:rPr>
              <a:t>O</a:t>
            </a:r>
          </a:p>
        </p:txBody>
      </p:sp>
      <p:sp>
        <p:nvSpPr>
          <p:cNvPr id="133175" name="Line 55"/>
          <p:cNvSpPr>
            <a:spLocks noChangeShapeType="1"/>
          </p:cNvSpPr>
          <p:nvPr/>
        </p:nvSpPr>
        <p:spPr bwMode="auto">
          <a:xfrm>
            <a:off x="6876256" y="3572297"/>
            <a:ext cx="0" cy="15128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6" name="Line 56"/>
          <p:cNvSpPr>
            <a:spLocks noChangeShapeType="1"/>
          </p:cNvSpPr>
          <p:nvPr/>
        </p:nvSpPr>
        <p:spPr bwMode="auto">
          <a:xfrm>
            <a:off x="5148263" y="3501008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7" name="Text Box 57"/>
          <p:cNvSpPr txBox="1">
            <a:spLocks noChangeArrowheads="1"/>
          </p:cNvSpPr>
          <p:nvPr/>
        </p:nvSpPr>
        <p:spPr bwMode="auto">
          <a:xfrm>
            <a:off x="647700" y="1983135"/>
            <a:ext cx="3276600" cy="11387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b="0" dirty="0">
                <a:latin typeface="American Typewriter" panose="02090604020004020304" pitchFamily="18" charset="77"/>
              </a:rPr>
              <a:t>Un aumento </a:t>
            </a:r>
            <a:r>
              <a:rPr lang="it-IT" altLang="de-DE" sz="17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esogeno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del reddito </a:t>
            </a:r>
            <a:r>
              <a:rPr lang="it-IT" altLang="de-DE" sz="1700" i="1" dirty="0">
                <a:latin typeface="American Typewriter" panose="02090604020004020304" pitchFamily="18" charset="77"/>
              </a:rPr>
              <a:t>Y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comporta un aumento della domanda di auto per ogni livello di prezzo</a:t>
            </a:r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>
            <a:off x="395288" y="5302949"/>
            <a:ext cx="5759450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b="0" dirty="0">
                <a:latin typeface="American Typewriter" panose="02090604020004020304" pitchFamily="18" charset="77"/>
              </a:rPr>
              <a:t>… e prezzo e quantità di equilibrio (</a:t>
            </a:r>
            <a:r>
              <a:rPr lang="it-IT" altLang="de-DE" sz="1700" dirty="0">
                <a:solidFill>
                  <a:srgbClr val="CC0000"/>
                </a:solidFill>
                <a:latin typeface="American Typewriter" panose="02090604020004020304" pitchFamily="18" charset="77"/>
              </a:rPr>
              <a:t>endogene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) aumentano</a:t>
            </a:r>
          </a:p>
        </p:txBody>
      </p:sp>
      <p:sp>
        <p:nvSpPr>
          <p:cNvPr id="133179" name="Line 59"/>
          <p:cNvSpPr>
            <a:spLocks noChangeShapeType="1"/>
          </p:cNvSpPr>
          <p:nvPr/>
        </p:nvSpPr>
        <p:spPr bwMode="auto">
          <a:xfrm>
            <a:off x="6084888" y="1767235"/>
            <a:ext cx="2447925" cy="2447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0" name="Text Box 60"/>
          <p:cNvSpPr txBox="1">
            <a:spLocks noChangeArrowheads="1"/>
          </p:cNvSpPr>
          <p:nvPr/>
        </p:nvSpPr>
        <p:spPr bwMode="auto">
          <a:xfrm>
            <a:off x="8272463" y="4141375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400" i="1" dirty="0">
                <a:solidFill>
                  <a:srgbClr val="CC0000"/>
                </a:solidFill>
              </a:rPr>
              <a:t>D</a:t>
            </a:r>
          </a:p>
        </p:txBody>
      </p:sp>
      <p:sp>
        <p:nvSpPr>
          <p:cNvPr id="133181" name="Rectangle 61"/>
          <p:cNvSpPr>
            <a:spLocks noChangeArrowheads="1"/>
          </p:cNvSpPr>
          <p:nvPr/>
        </p:nvSpPr>
        <p:spPr bwMode="auto">
          <a:xfrm>
            <a:off x="4356100" y="2775297"/>
            <a:ext cx="79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b="0" i="1"/>
              <a:t>P</a:t>
            </a:r>
            <a:r>
              <a:rPr lang="en-US" altLang="de-DE" sz="2400" b="0" baseline="-25000"/>
              <a:t>2</a:t>
            </a:r>
            <a:endParaRPr lang="it-IT" altLang="de-DE" sz="2400" b="0" i="1"/>
          </a:p>
        </p:txBody>
      </p:sp>
      <p:sp>
        <p:nvSpPr>
          <p:cNvPr id="133182" name="Rectangle 62"/>
          <p:cNvSpPr>
            <a:spLocks noChangeArrowheads="1"/>
          </p:cNvSpPr>
          <p:nvPr/>
        </p:nvSpPr>
        <p:spPr bwMode="auto">
          <a:xfrm>
            <a:off x="7023100" y="5126385"/>
            <a:ext cx="644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b="0" i="1"/>
              <a:t>Q</a:t>
            </a:r>
            <a:r>
              <a:rPr lang="en-US" altLang="de-DE" sz="2000" b="0" baseline="-25000"/>
              <a:t>2</a:t>
            </a:r>
            <a:endParaRPr lang="it-IT" altLang="de-DE" sz="2000" b="0"/>
          </a:p>
        </p:txBody>
      </p:sp>
      <p:sp>
        <p:nvSpPr>
          <p:cNvPr id="133183" name="Line 63"/>
          <p:cNvSpPr>
            <a:spLocks noChangeShapeType="1"/>
          </p:cNvSpPr>
          <p:nvPr/>
        </p:nvSpPr>
        <p:spPr bwMode="auto">
          <a:xfrm>
            <a:off x="7308850" y="3069059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4" name="Line 64"/>
          <p:cNvSpPr>
            <a:spLocks noChangeShapeType="1"/>
          </p:cNvSpPr>
          <p:nvPr/>
        </p:nvSpPr>
        <p:spPr bwMode="auto">
          <a:xfrm>
            <a:off x="5149850" y="3063751"/>
            <a:ext cx="2159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5" name="Line 65"/>
          <p:cNvSpPr>
            <a:spLocks noChangeShapeType="1"/>
          </p:cNvSpPr>
          <p:nvPr/>
        </p:nvSpPr>
        <p:spPr bwMode="auto">
          <a:xfrm flipV="1">
            <a:off x="6156871" y="2204864"/>
            <a:ext cx="287337" cy="2873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6" name="Line 66"/>
          <p:cNvSpPr>
            <a:spLocks noChangeShapeType="1"/>
          </p:cNvSpPr>
          <p:nvPr/>
        </p:nvSpPr>
        <p:spPr bwMode="auto">
          <a:xfrm flipV="1">
            <a:off x="7740029" y="3861048"/>
            <a:ext cx="360363" cy="360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7" name="AutoShape 67"/>
          <p:cNvSpPr>
            <a:spLocks noChangeArrowheads="1"/>
          </p:cNvSpPr>
          <p:nvPr/>
        </p:nvSpPr>
        <p:spPr bwMode="auto">
          <a:xfrm>
            <a:off x="7235825" y="2919289"/>
            <a:ext cx="215900" cy="215900"/>
          </a:xfrm>
          <a:prstGeom prst="flowChartConnector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33188" name="Rectangle 68"/>
          <p:cNvSpPr>
            <a:spLocks noChangeArrowheads="1"/>
          </p:cNvSpPr>
          <p:nvPr/>
        </p:nvSpPr>
        <p:spPr bwMode="auto">
          <a:xfrm>
            <a:off x="1186918" y="3853426"/>
            <a:ext cx="3097039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dirty="0">
                <a:latin typeface="American Typewriter" panose="02090604020004020304" pitchFamily="18" charset="77"/>
              </a:rPr>
              <a:t>la curva di </a:t>
            </a:r>
            <a:r>
              <a:rPr lang="it-IT" altLang="de-DE" sz="1700" dirty="0">
                <a:solidFill>
                  <a:srgbClr val="004644"/>
                </a:solidFill>
                <a:latin typeface="American Typewriter" panose="02090604020004020304" pitchFamily="18" charset="77"/>
              </a:rPr>
              <a:t>domanda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dirty="0">
                <a:latin typeface="American Typewriter" panose="02090604020004020304" pitchFamily="18" charset="77"/>
              </a:rPr>
              <a:t> si sposta verso l’alto</a:t>
            </a:r>
          </a:p>
        </p:txBody>
      </p:sp>
      <p:sp>
        <p:nvSpPr>
          <p:cNvPr id="133189" name="Rectangle 69"/>
          <p:cNvSpPr>
            <a:spLocks noChangeArrowheads="1"/>
          </p:cNvSpPr>
          <p:nvPr/>
        </p:nvSpPr>
        <p:spPr bwMode="auto">
          <a:xfrm>
            <a:off x="4572000" y="3280122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b="0" i="1"/>
              <a:t>P</a:t>
            </a:r>
            <a:endParaRPr lang="it-IT" altLang="de-DE" sz="2400" b="0"/>
          </a:p>
        </p:txBody>
      </p:sp>
      <p:sp>
        <p:nvSpPr>
          <p:cNvPr id="133190" name="Rectangle 70"/>
          <p:cNvSpPr>
            <a:spLocks noChangeArrowheads="1"/>
          </p:cNvSpPr>
          <p:nvPr/>
        </p:nvSpPr>
        <p:spPr bwMode="auto">
          <a:xfrm>
            <a:off x="6554788" y="5145435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b="0" i="1"/>
              <a:t>Q</a:t>
            </a:r>
            <a:endParaRPr lang="it-IT" altLang="de-DE" sz="2400" b="0"/>
          </a:p>
        </p:txBody>
      </p:sp>
    </p:spTree>
    <p:extLst>
      <p:ext uri="{BB962C8B-B14F-4D97-AF65-F5344CB8AC3E}">
        <p14:creationId xmlns:p14="http://schemas.microsoft.com/office/powerpoint/2010/main" val="3614303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1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9" grpId="0" autoUpdateAnimBg="0"/>
      <p:bldP spid="133170" grpId="0" autoUpdateAnimBg="0"/>
      <p:bldP spid="133171" grpId="0" animBg="1"/>
      <p:bldP spid="133172" grpId="0" autoUpdateAnimBg="0"/>
      <p:bldP spid="133173" grpId="0" animBg="1"/>
      <p:bldP spid="133174" grpId="0" autoUpdateAnimBg="0"/>
      <p:bldP spid="133175" grpId="0" animBg="1"/>
      <p:bldP spid="133176" grpId="0" animBg="1"/>
      <p:bldP spid="133177" grpId="0" animBg="1" autoUpdateAnimBg="0"/>
      <p:bldP spid="133178" grpId="0" animBg="1" autoUpdateAnimBg="0"/>
      <p:bldP spid="133179" grpId="0" animBg="1"/>
      <p:bldP spid="133180" grpId="0" autoUpdateAnimBg="0"/>
      <p:bldP spid="133181" grpId="0" autoUpdateAnimBg="0"/>
      <p:bldP spid="133182" grpId="0" autoUpdateAnimBg="0"/>
      <p:bldP spid="133183" grpId="0" animBg="1"/>
      <p:bldP spid="133184" grpId="0" animBg="1"/>
      <p:bldP spid="133185" grpId="0" animBg="1"/>
      <p:bldP spid="133186" grpId="0" animBg="1"/>
      <p:bldP spid="133187" grpId="0" animBg="1"/>
      <p:bldP spid="133188" grpId="0" autoUpdateAnimBg="0"/>
      <p:bldP spid="133189" grpId="0" autoUpdateAnimBg="0"/>
      <p:bldP spid="13319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7"/>
          <p:cNvSpPr>
            <a:spLocks noGrp="1" noChangeArrowheads="1"/>
          </p:cNvSpPr>
          <p:nvPr>
            <p:ph type="title"/>
          </p:nvPr>
        </p:nvSpPr>
        <p:spPr>
          <a:xfrm>
            <a:off x="566638" y="128282"/>
            <a:ext cx="7309049" cy="1343638"/>
          </a:xfrm>
          <a:noFill/>
        </p:spPr>
        <p:txBody>
          <a:bodyPr/>
          <a:lstStyle/>
          <a:p>
            <a:pPr>
              <a:lnSpc>
                <a:spcPct val="125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I modelli economici (7): 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r>
              <a:rPr lang="it-IT" altLang="de-DE" sz="2400" dirty="0">
                <a:latin typeface="American Typewriter" panose="02090604020004020304" pitchFamily="18" charset="77"/>
              </a:rPr>
              <a:t>Effetti del cambiamento di un’ </a:t>
            </a:r>
            <a:r>
              <a:rPr lang="it-IT" altLang="de-DE" sz="2400" b="1" dirty="0">
                <a:latin typeface="American Typewriter" panose="02090604020004020304" pitchFamily="18" charset="77"/>
              </a:rPr>
              <a:t>eso</a:t>
            </a:r>
            <a:r>
              <a:rPr lang="it-IT" altLang="de-DE" sz="2400" dirty="0">
                <a:latin typeface="American Typewriter" panose="02090604020004020304" pitchFamily="18" charset="77"/>
              </a:rPr>
              <a:t>gena: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r>
              <a:rPr lang="it-IT" altLang="de-DE" sz="2400" dirty="0">
                <a:latin typeface="American Typewriter" panose="02090604020004020304" pitchFamily="18" charset="77"/>
              </a:rPr>
              <a:t>L’aumento del prezzo di un fattore produttivo</a:t>
            </a:r>
          </a:p>
        </p:txBody>
      </p:sp>
      <p:sp>
        <p:nvSpPr>
          <p:cNvPr id="54275" name="Segnaposto piè di pagina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139326" name="Line 62"/>
          <p:cNvSpPr>
            <a:spLocks noChangeShapeType="1"/>
          </p:cNvSpPr>
          <p:nvPr/>
        </p:nvSpPr>
        <p:spPr bwMode="auto">
          <a:xfrm flipV="1">
            <a:off x="5508625" y="1767805"/>
            <a:ext cx="2447925" cy="24479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27" name="Text Box 63"/>
          <p:cNvSpPr txBox="1">
            <a:spLocks noChangeArrowheads="1"/>
          </p:cNvSpPr>
          <p:nvPr/>
        </p:nvSpPr>
        <p:spPr bwMode="auto">
          <a:xfrm>
            <a:off x="7235825" y="1551905"/>
            <a:ext cx="57626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i="1">
                <a:solidFill>
                  <a:srgbClr val="000099"/>
                </a:solidFill>
                <a:latin typeface="American Typewriter" panose="02090604020004020304" pitchFamily="18" charset="77"/>
              </a:rPr>
              <a:t>O</a:t>
            </a:r>
          </a:p>
        </p:txBody>
      </p:sp>
      <p:sp>
        <p:nvSpPr>
          <p:cNvPr id="139328" name="Text Box 64"/>
          <p:cNvSpPr txBox="1">
            <a:spLocks noChangeArrowheads="1"/>
          </p:cNvSpPr>
          <p:nvPr/>
        </p:nvSpPr>
        <p:spPr bwMode="auto">
          <a:xfrm>
            <a:off x="468313" y="2018724"/>
            <a:ext cx="3600450" cy="104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b="0" dirty="0">
                <a:latin typeface="American Typewriter" panose="02090604020004020304" pitchFamily="18" charset="77"/>
              </a:rPr>
              <a:t>Un aumento </a:t>
            </a:r>
            <a:r>
              <a:rPr lang="it-IT" altLang="de-DE" sz="17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esogeno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del prezzo di un fattore, </a:t>
            </a:r>
            <a:r>
              <a:rPr lang="it-IT" altLang="de-DE" sz="1700" i="1" dirty="0">
                <a:latin typeface="American Typewriter" panose="02090604020004020304" pitchFamily="18" charset="77"/>
              </a:rPr>
              <a:t>P</a:t>
            </a:r>
            <a:r>
              <a:rPr lang="it-IT" altLang="de-DE" sz="1700" b="0" baseline="-25000" dirty="0">
                <a:latin typeface="American Typewriter" panose="02090604020004020304" pitchFamily="18" charset="77"/>
              </a:rPr>
              <a:t>m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, riduce l’offerta di auto per ogni livello di prezzo</a:t>
            </a:r>
            <a:r>
              <a:rPr lang="en-US" altLang="de-DE" sz="1700" b="0" dirty="0">
                <a:latin typeface="American Typewriter" panose="02090604020004020304" pitchFamily="18" charset="77"/>
              </a:rPr>
              <a:t>. 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64163" y="2271043"/>
            <a:ext cx="3124200" cy="2895600"/>
            <a:chOff x="2976" y="1152"/>
            <a:chExt cx="1968" cy="1824"/>
          </a:xfrm>
        </p:grpSpPr>
        <p:sp>
          <p:nvSpPr>
            <p:cNvPr id="54299" name="Line 67"/>
            <p:cNvSpPr>
              <a:spLocks noChangeShapeType="1"/>
            </p:cNvSpPr>
            <p:nvPr/>
          </p:nvSpPr>
          <p:spPr bwMode="auto">
            <a:xfrm>
              <a:off x="2976" y="1152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00">
                <a:latin typeface="American Typewriter" panose="02090604020004020304" pitchFamily="18" charset="77"/>
              </a:endParaRPr>
            </a:p>
          </p:txBody>
        </p:sp>
        <p:sp>
          <p:nvSpPr>
            <p:cNvPr id="54300" name="Line 68"/>
            <p:cNvSpPr>
              <a:spLocks noChangeShapeType="1"/>
            </p:cNvSpPr>
            <p:nvPr/>
          </p:nvSpPr>
          <p:spPr bwMode="auto">
            <a:xfrm>
              <a:off x="2976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00">
                <a:latin typeface="American Typewriter" panose="02090604020004020304" pitchFamily="18" charset="77"/>
              </a:endParaRPr>
            </a:p>
          </p:txBody>
        </p:sp>
      </p:grpSp>
      <p:sp>
        <p:nvSpPr>
          <p:cNvPr id="139333" name="Line 69"/>
          <p:cNvSpPr>
            <a:spLocks noChangeShapeType="1"/>
          </p:cNvSpPr>
          <p:nvPr/>
        </p:nvSpPr>
        <p:spPr bwMode="auto">
          <a:xfrm>
            <a:off x="5867400" y="2415505"/>
            <a:ext cx="2447925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34" name="Text Box 70"/>
          <p:cNvSpPr txBox="1">
            <a:spLocks noChangeArrowheads="1"/>
          </p:cNvSpPr>
          <p:nvPr/>
        </p:nvSpPr>
        <p:spPr bwMode="auto">
          <a:xfrm>
            <a:off x="7740650" y="4647530"/>
            <a:ext cx="57626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i="1">
                <a:latin typeface="American Typewriter" panose="02090604020004020304" pitchFamily="18" charset="77"/>
              </a:rPr>
              <a:t>D</a:t>
            </a:r>
          </a:p>
        </p:txBody>
      </p:sp>
      <p:sp>
        <p:nvSpPr>
          <p:cNvPr id="139335" name="Line 71"/>
          <p:cNvSpPr>
            <a:spLocks noChangeShapeType="1"/>
          </p:cNvSpPr>
          <p:nvPr/>
        </p:nvSpPr>
        <p:spPr bwMode="auto">
          <a:xfrm flipV="1">
            <a:off x="5867400" y="2344068"/>
            <a:ext cx="2447925" cy="2447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36" name="Text Box 72"/>
          <p:cNvSpPr txBox="1">
            <a:spLocks noChangeArrowheads="1"/>
          </p:cNvSpPr>
          <p:nvPr/>
        </p:nvSpPr>
        <p:spPr bwMode="auto">
          <a:xfrm>
            <a:off x="7667625" y="2128168"/>
            <a:ext cx="57626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i="1">
                <a:solidFill>
                  <a:schemeClr val="tx2"/>
                </a:solidFill>
                <a:latin typeface="American Typewriter" panose="02090604020004020304" pitchFamily="18" charset="77"/>
              </a:rPr>
              <a:t>O</a:t>
            </a:r>
          </a:p>
        </p:txBody>
      </p:sp>
      <p:sp>
        <p:nvSpPr>
          <p:cNvPr id="139337" name="Line 73"/>
          <p:cNvSpPr>
            <a:spLocks noChangeShapeType="1"/>
          </p:cNvSpPr>
          <p:nvPr/>
        </p:nvSpPr>
        <p:spPr bwMode="auto">
          <a:xfrm>
            <a:off x="7019925" y="3639468"/>
            <a:ext cx="0" cy="15128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38" name="Line 74"/>
          <p:cNvSpPr>
            <a:spLocks noChangeShapeType="1"/>
          </p:cNvSpPr>
          <p:nvPr/>
        </p:nvSpPr>
        <p:spPr bwMode="auto">
          <a:xfrm>
            <a:off x="5364163" y="3639468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39" name="Rectangle 75"/>
          <p:cNvSpPr>
            <a:spLocks noChangeArrowheads="1"/>
          </p:cNvSpPr>
          <p:nvPr/>
        </p:nvSpPr>
        <p:spPr bwMode="auto">
          <a:xfrm>
            <a:off x="4725988" y="2775868"/>
            <a:ext cx="70961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700" b="0" i="1">
                <a:latin typeface="American Typewriter" panose="02090604020004020304" pitchFamily="18" charset="77"/>
              </a:rPr>
              <a:t>P</a:t>
            </a:r>
            <a:r>
              <a:rPr lang="en-US" altLang="de-DE" sz="1700" baseline="-25000">
                <a:latin typeface="American Typewriter" panose="02090604020004020304" pitchFamily="18" charset="77"/>
              </a:rPr>
              <a:t>2</a:t>
            </a:r>
            <a:endParaRPr lang="it-IT" altLang="de-DE" sz="1700" b="0">
              <a:latin typeface="American Typewriter" panose="02090604020004020304" pitchFamily="18" charset="77"/>
            </a:endParaRPr>
          </a:p>
        </p:txBody>
      </p:sp>
      <p:sp>
        <p:nvSpPr>
          <p:cNvPr id="139340" name="Rectangle 76"/>
          <p:cNvSpPr>
            <a:spLocks noChangeArrowheads="1"/>
          </p:cNvSpPr>
          <p:nvPr/>
        </p:nvSpPr>
        <p:spPr bwMode="auto">
          <a:xfrm>
            <a:off x="6226175" y="5198393"/>
            <a:ext cx="7223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700" b="0" i="1">
                <a:latin typeface="American Typewriter" panose="02090604020004020304" pitchFamily="18" charset="77"/>
              </a:rPr>
              <a:t>Q</a:t>
            </a:r>
            <a:r>
              <a:rPr lang="en-US" altLang="de-DE" sz="1700" b="0" baseline="-25000">
                <a:latin typeface="American Typewriter" panose="02090604020004020304" pitchFamily="18" charset="77"/>
              </a:rPr>
              <a:t>2</a:t>
            </a:r>
            <a:endParaRPr lang="it-IT" altLang="de-DE" sz="1700" b="0">
              <a:latin typeface="American Typewriter" panose="02090604020004020304" pitchFamily="18" charset="77"/>
            </a:endParaRPr>
          </a:p>
        </p:txBody>
      </p:sp>
      <p:sp>
        <p:nvSpPr>
          <p:cNvPr id="139341" name="Line 77"/>
          <p:cNvSpPr>
            <a:spLocks noChangeShapeType="1"/>
          </p:cNvSpPr>
          <p:nvPr/>
        </p:nvSpPr>
        <p:spPr bwMode="auto">
          <a:xfrm>
            <a:off x="6588125" y="313623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42" name="Line 78"/>
          <p:cNvSpPr>
            <a:spLocks noChangeShapeType="1"/>
          </p:cNvSpPr>
          <p:nvPr/>
        </p:nvSpPr>
        <p:spPr bwMode="auto">
          <a:xfrm>
            <a:off x="5365750" y="3136230"/>
            <a:ext cx="1222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43" name="Line 79"/>
          <p:cNvSpPr>
            <a:spLocks noChangeShapeType="1"/>
          </p:cNvSpPr>
          <p:nvPr/>
        </p:nvSpPr>
        <p:spPr bwMode="auto">
          <a:xfrm flipH="1" flipV="1">
            <a:off x="7451725" y="2344068"/>
            <a:ext cx="360363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44" name="Line 80"/>
          <p:cNvSpPr>
            <a:spLocks noChangeShapeType="1"/>
          </p:cNvSpPr>
          <p:nvPr/>
        </p:nvSpPr>
        <p:spPr bwMode="auto">
          <a:xfrm flipH="1" flipV="1">
            <a:off x="5795963" y="3999830"/>
            <a:ext cx="360362" cy="360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700">
              <a:latin typeface="American Typewriter" panose="02090604020004020304" pitchFamily="18" charset="77"/>
            </a:endParaRPr>
          </a:p>
        </p:txBody>
      </p:sp>
      <p:sp>
        <p:nvSpPr>
          <p:cNvPr id="139345" name="Text Box 81"/>
          <p:cNvSpPr txBox="1">
            <a:spLocks noChangeArrowheads="1"/>
          </p:cNvSpPr>
          <p:nvPr/>
        </p:nvSpPr>
        <p:spPr bwMode="auto">
          <a:xfrm>
            <a:off x="4221163" y="1767805"/>
            <a:ext cx="1143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1700" i="1">
                <a:latin typeface="American Typewriter" panose="02090604020004020304" pitchFamily="18" charset="77"/>
              </a:rPr>
              <a:t>P   </a:t>
            </a:r>
            <a:r>
              <a:rPr lang="it-IT" altLang="de-DE" sz="1700" b="0">
                <a:latin typeface="American Typewriter" panose="02090604020004020304" pitchFamily="18" charset="77"/>
              </a:rPr>
              <a:t>   </a:t>
            </a:r>
            <a:br>
              <a:rPr lang="it-IT" altLang="de-DE" sz="1700" b="0">
                <a:latin typeface="American Typewriter" panose="02090604020004020304" pitchFamily="18" charset="77"/>
              </a:rPr>
            </a:br>
            <a:r>
              <a:rPr lang="it-IT" altLang="de-DE" sz="1700" b="0" i="1">
                <a:latin typeface="American Typewriter" panose="02090604020004020304" pitchFamily="18" charset="77"/>
              </a:rPr>
              <a:t>Prezzo</a:t>
            </a:r>
          </a:p>
        </p:txBody>
      </p:sp>
      <p:sp>
        <p:nvSpPr>
          <p:cNvPr id="139346" name="Text Box 82"/>
          <p:cNvSpPr txBox="1">
            <a:spLocks noChangeArrowheads="1"/>
          </p:cNvSpPr>
          <p:nvPr/>
        </p:nvSpPr>
        <p:spPr bwMode="auto">
          <a:xfrm>
            <a:off x="7524750" y="5152355"/>
            <a:ext cx="12954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400" i="1">
                <a:latin typeface="Tahoma" panose="020B0604030504040204" pitchFamily="34" charset="0"/>
              </a:rPr>
              <a:t>Q</a:t>
            </a:r>
            <a:r>
              <a:rPr lang="it-IT" altLang="de-DE" sz="2200" b="0">
                <a:latin typeface="Tahoma" panose="020B0604030504040204" pitchFamily="34" charset="0"/>
              </a:rPr>
              <a:t> </a:t>
            </a:r>
            <a:r>
              <a:rPr lang="it-IT" altLang="de-DE" sz="2200" b="0" i="1">
                <a:latin typeface="Tahoma" panose="020B0604030504040204" pitchFamily="34" charset="0"/>
              </a:rPr>
              <a:t>Quantità</a:t>
            </a:r>
          </a:p>
        </p:txBody>
      </p:sp>
      <p:sp>
        <p:nvSpPr>
          <p:cNvPr id="139347" name="Rectangle 83"/>
          <p:cNvSpPr>
            <a:spLocks noChangeArrowheads="1"/>
          </p:cNvSpPr>
          <p:nvPr/>
        </p:nvSpPr>
        <p:spPr bwMode="auto">
          <a:xfrm>
            <a:off x="468313" y="3228970"/>
            <a:ext cx="4132263" cy="18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de-DE" sz="1700" b="0" dirty="0">
                <a:latin typeface="American Typewriter" panose="02090604020004020304" pitchFamily="18" charset="77"/>
              </a:rPr>
              <a:t>La curva di </a:t>
            </a:r>
            <a:r>
              <a:rPr lang="it-IT" altLang="de-DE" sz="1700" b="0" dirty="0">
                <a:solidFill>
                  <a:srgbClr val="004644"/>
                </a:solidFill>
                <a:latin typeface="American Typewriter" panose="02090604020004020304" pitchFamily="18" charset="77"/>
              </a:rPr>
              <a:t>offerta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si sposta verso l’alto … e le due variabili </a:t>
            </a:r>
            <a:r>
              <a:rPr lang="it-IT" altLang="de-DE" sz="17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endogene 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vanno  in direzione opposta:</a:t>
            </a:r>
          </a:p>
          <a:p>
            <a:pPr marL="285750" indent="-285750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il </a:t>
            </a:r>
            <a:r>
              <a:rPr lang="it-IT" altLang="de-DE" sz="1700" b="0" i="1" dirty="0">
                <a:latin typeface="American Typewriter" panose="02090604020004020304" pitchFamily="18" charset="77"/>
              </a:rPr>
              <a:t>prezzo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aumenta, </a:t>
            </a:r>
          </a:p>
          <a:p>
            <a:pPr marL="285750" indent="-285750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la </a:t>
            </a:r>
            <a:r>
              <a:rPr lang="it-IT" altLang="de-DE" sz="1700" b="0" i="1" dirty="0">
                <a:latin typeface="American Typewriter" panose="02090604020004020304" pitchFamily="18" charset="77"/>
              </a:rPr>
              <a:t>quantità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diminuisce.</a:t>
            </a:r>
          </a:p>
        </p:txBody>
      </p:sp>
      <p:sp>
        <p:nvSpPr>
          <p:cNvPr id="139348" name="AutoShape 84"/>
          <p:cNvSpPr>
            <a:spLocks noChangeArrowheads="1"/>
          </p:cNvSpPr>
          <p:nvPr/>
        </p:nvSpPr>
        <p:spPr bwMode="auto">
          <a:xfrm>
            <a:off x="6443663" y="2991768"/>
            <a:ext cx="288925" cy="288925"/>
          </a:xfrm>
          <a:prstGeom prst="flowChartConnector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700">
              <a:latin typeface="American Typewriter" panose="02090604020004020304" pitchFamily="18" charset="77"/>
            </a:endParaRPr>
          </a:p>
        </p:txBody>
      </p:sp>
      <p:sp>
        <p:nvSpPr>
          <p:cNvPr id="54297" name="Rectangle 85"/>
          <p:cNvSpPr>
            <a:spLocks noChangeArrowheads="1"/>
          </p:cNvSpPr>
          <p:nvPr/>
        </p:nvSpPr>
        <p:spPr bwMode="auto">
          <a:xfrm>
            <a:off x="4881424" y="3333080"/>
            <a:ext cx="32412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700" b="0" i="1">
                <a:latin typeface="American Typewriter" panose="02090604020004020304" pitchFamily="18" charset="77"/>
              </a:rPr>
              <a:t>P</a:t>
            </a:r>
            <a:endParaRPr lang="it-IT" altLang="de-DE" sz="1700" b="0">
              <a:latin typeface="American Typewriter" panose="02090604020004020304" pitchFamily="18" charset="77"/>
            </a:endParaRPr>
          </a:p>
        </p:txBody>
      </p:sp>
      <p:sp>
        <p:nvSpPr>
          <p:cNvPr id="54298" name="Rectangle 86"/>
          <p:cNvSpPr>
            <a:spLocks noChangeArrowheads="1"/>
          </p:cNvSpPr>
          <p:nvPr/>
        </p:nvSpPr>
        <p:spPr bwMode="auto">
          <a:xfrm>
            <a:off x="6890389" y="5198393"/>
            <a:ext cx="32733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700" b="0" i="1">
                <a:latin typeface="American Typewriter" panose="02090604020004020304" pitchFamily="18" charset="77"/>
              </a:rPr>
              <a:t>Q</a:t>
            </a:r>
            <a:endParaRPr lang="it-IT" altLang="de-DE" sz="1700" b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5580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3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3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3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26" grpId="0" animBg="1"/>
      <p:bldP spid="139327" grpId="0" autoUpdateAnimBg="0"/>
      <p:bldP spid="139328" grpId="0" animBg="1" autoUpdateAnimBg="0"/>
      <p:bldP spid="139333" grpId="0" animBg="1"/>
      <p:bldP spid="139334" grpId="0" autoUpdateAnimBg="0"/>
      <p:bldP spid="139335" grpId="0" animBg="1"/>
      <p:bldP spid="139336" grpId="0" autoUpdateAnimBg="0"/>
      <p:bldP spid="139337" grpId="0" animBg="1"/>
      <p:bldP spid="139338" grpId="0" animBg="1"/>
      <p:bldP spid="139339" grpId="0" autoUpdateAnimBg="0"/>
      <p:bldP spid="139340" grpId="0" autoUpdateAnimBg="0"/>
      <p:bldP spid="139341" grpId="0" animBg="1"/>
      <p:bldP spid="139342" grpId="0" animBg="1"/>
      <p:bldP spid="139343" grpId="0" animBg="1"/>
      <p:bldP spid="139344" grpId="0" animBg="1"/>
      <p:bldP spid="139345" grpId="0" autoUpdateAnimBg="0"/>
      <p:bldP spid="139346" grpId="0" autoUpdateAnimBg="0"/>
      <p:bldP spid="139347" grpId="0" autoUpdateAnimBg="0"/>
      <p:bldP spid="1393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31" y="436390"/>
            <a:ext cx="8280400" cy="1048394"/>
          </a:xfr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u="sng" dirty="0" err="1">
                <a:latin typeface="American Typewriter" panose="02090604020004020304" pitchFamily="18" charset="77"/>
              </a:rPr>
              <a:t>Outline</a:t>
            </a:r>
            <a:r>
              <a:rPr lang="it-IT" sz="2400" b="1" u="sng" dirty="0">
                <a:latin typeface="American Typewriter" panose="02090604020004020304" pitchFamily="18" charset="77"/>
              </a:rPr>
              <a:t> for Today</a:t>
            </a:r>
            <a:br>
              <a:rPr lang="it-IT" sz="2400" b="1" u="sng" dirty="0">
                <a:latin typeface="American Typewriter" panose="02090604020004020304" pitchFamily="18" charset="77"/>
              </a:rPr>
            </a:br>
            <a:r>
              <a:rPr lang="it-IT" sz="1600" dirty="0">
                <a:latin typeface="American Typewriter" panose="02090604020004020304" pitchFamily="18" charset="77"/>
              </a:rPr>
              <a:t>                                                                                                                          </a:t>
            </a:r>
            <a:r>
              <a:rPr lang="it-IT" sz="1600" dirty="0" err="1">
                <a:solidFill>
                  <a:srgbClr val="FF0000"/>
                </a:solidFill>
                <a:latin typeface="American Typewriter" panose="02090604020004020304" pitchFamily="18" charset="77"/>
              </a:rPr>
              <a:t>rif.</a:t>
            </a:r>
            <a:r>
              <a:rPr lang="it-IT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 BW-c.1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¢"/>
            </a:pPr>
            <a:endParaRPr lang="en-US" altLang="de-DE" sz="2400" b="0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971550" y="1628775"/>
            <a:ext cx="72453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¢"/>
            </a:pPr>
            <a:endParaRPr lang="en-US" altLang="de-DE" sz="2400" b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504030" y="6381328"/>
            <a:ext cx="3763169" cy="248072"/>
          </a:xfrm>
        </p:spPr>
        <p:txBody>
          <a:bodyPr/>
          <a:lstStyle/>
          <a:p>
            <a:pPr algn="l">
              <a:defRPr/>
            </a:pPr>
            <a:r>
              <a:rPr lang="it-IT" dirty="0" err="1"/>
              <a:t>Lez</a:t>
            </a:r>
            <a:r>
              <a:rPr lang="it-IT" dirty="0"/>
              <a:t>. 1 - Cos'è la macroeconomia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4030" y="1916832"/>
            <a:ext cx="828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Le domande della macroeconomia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Gli obiettivi di questo corso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La macroeconomia è una scienza?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I modelli economici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Gli attori della macroeconomia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Le variabili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L’economia italiana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sz="2000" b="0" dirty="0">
                <a:latin typeface="American Typewriter" panose="02090604020004020304" pitchFamily="18" charset="77"/>
              </a:rPr>
              <a:t>Alcuni concetti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it-IT" altLang="de-DE" sz="2000" b="0" dirty="0">
                <a:latin typeface="American Typewriter" panose="02090604020004020304" pitchFamily="18" charset="77"/>
              </a:rPr>
              <a:t>Dati, analisi e valutazioni</a:t>
            </a:r>
            <a:endParaRPr lang="en-US" sz="2000" b="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9078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  <p:bldP spid="21709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809" y="404664"/>
            <a:ext cx="8424738" cy="108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I modelli economici (8): 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r>
              <a:rPr lang="it-IT" altLang="de-DE" sz="2400" dirty="0">
                <a:latin typeface="American Typewriter" panose="02090604020004020304" pitchFamily="18" charset="77"/>
              </a:rPr>
              <a:t>A ciascun problema il suo modello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808"/>
            <a:ext cx="7993063" cy="3937992"/>
          </a:xfrm>
        </p:spPr>
        <p:txBody>
          <a:bodyPr/>
          <a:lstStyle/>
          <a:p>
            <a:pPr marL="0" indent="0">
              <a:lnSpc>
                <a:spcPct val="125000"/>
              </a:lnSpc>
              <a:buSzPct val="75000"/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Un modello spiega il comportamento delle variabili </a:t>
            </a:r>
            <a:r>
              <a:rPr lang="it-IT" altLang="de-DE" sz="1800" dirty="0">
                <a:solidFill>
                  <a:srgbClr val="CC0000"/>
                </a:solidFill>
                <a:latin typeface="American Typewriter" panose="02090604020004020304" pitchFamily="18" charset="77"/>
              </a:rPr>
              <a:t>endogene</a:t>
            </a:r>
            <a:r>
              <a:rPr lang="it-IT" altLang="de-DE" sz="1800" dirty="0">
                <a:latin typeface="American Typewriter" panose="02090604020004020304" pitchFamily="18" charset="77"/>
              </a:rPr>
              <a:t> in relazione alle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esogene</a:t>
            </a:r>
            <a:r>
              <a:rPr lang="it-IT" altLang="de-DE" sz="1800" dirty="0">
                <a:latin typeface="American Typewriter" panose="02090604020004020304" pitchFamily="18" charset="77"/>
              </a:rPr>
              <a:t>.</a:t>
            </a:r>
          </a:p>
          <a:p>
            <a:pPr marL="0" indent="0">
              <a:lnSpc>
                <a:spcPct val="1250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Problemi diversi richiedono modelli diversi </a:t>
            </a:r>
          </a:p>
          <a:p>
            <a:pPr marL="0" indent="0" algn="ctr">
              <a:lnSpc>
                <a:spcPct val="125000"/>
              </a:lnSpc>
              <a:buSzPct val="75000"/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(</a:t>
            </a:r>
            <a:r>
              <a:rPr lang="it-IT" altLang="de-DE" sz="1800" i="1" dirty="0">
                <a:latin typeface="American Typewriter" panose="02090604020004020304" pitchFamily="18" charset="77"/>
              </a:rPr>
              <a:t>ovvero</a:t>
            </a:r>
            <a:r>
              <a:rPr lang="it-IT" altLang="de-DE" sz="1800" dirty="0">
                <a:latin typeface="American Typewriter" panose="02090604020004020304" pitchFamily="18" charset="77"/>
              </a:rPr>
              <a:t> non tutte le variabili possono essere endogene). </a:t>
            </a:r>
          </a:p>
          <a:p>
            <a:pPr marL="461963" lvl="1" indent="-290513">
              <a:lnSpc>
                <a:spcPct val="125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Il modello di domanda e offerta determina l’effetto su prezzo e quantità di equilibrio in seguito a una variazione del reddito e del prezzo dei fattori. </a:t>
            </a:r>
          </a:p>
          <a:p>
            <a:pPr marL="461963" lvl="1" indent="-290513">
              <a:lnSpc>
                <a:spcPct val="125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Ma se vogliamo sapere perché il prezzo dei fattori è cambiato o perché il reddito subisca variazioni … è necessario utilizzare un modello in cui queste variabili siano endogene!</a:t>
            </a:r>
          </a:p>
        </p:txBody>
      </p:sp>
      <p:sp>
        <p:nvSpPr>
          <p:cNvPr id="55300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2661746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304800"/>
            <a:ext cx="7313612" cy="635000"/>
          </a:xfrm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I modelli economici (9): </a:t>
            </a:r>
            <a:r>
              <a:rPr lang="it-IT" altLang="de-DE" sz="2400" dirty="0">
                <a:latin typeface="American Typewriter" panose="02090604020004020304" pitchFamily="18" charset="77"/>
              </a:rPr>
              <a:t>L’utilizzo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3962400"/>
          </a:xfrm>
        </p:spPr>
        <p:txBody>
          <a:bodyPr/>
          <a:lstStyle/>
          <a:p>
            <a:pPr marL="287338" indent="-287338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solidFill>
                  <a:schemeClr val="tx2"/>
                </a:solidFill>
                <a:latin typeface="American Typewriter" panose="02090604020004020304" pitchFamily="18" charset="77"/>
              </a:rPr>
              <a:t>In conclusione, di ogni modello è importante comprendere: </a:t>
            </a:r>
          </a:p>
          <a:p>
            <a:pPr marL="692150" lvl="1" indent="-290513">
              <a:lnSpc>
                <a:spcPct val="12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de-DE" sz="1800" b="1" dirty="0">
                <a:latin typeface="American Typewriter" panose="02090604020004020304" pitchFamily="18" charset="77"/>
              </a:rPr>
              <a:t>Le domande:</a:t>
            </a:r>
            <a:r>
              <a:rPr lang="it-IT" altLang="de-DE" sz="1800" dirty="0">
                <a:latin typeface="American Typewriter" panose="02090604020004020304" pitchFamily="18" charset="77"/>
              </a:rPr>
              <a:t> a cui il modello cerca di rispondere </a:t>
            </a:r>
          </a:p>
          <a:p>
            <a:pPr marL="692150" lvl="1" indent="-290513">
              <a:lnSpc>
                <a:spcPct val="12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Identificare le variabili </a:t>
            </a:r>
            <a:r>
              <a:rPr lang="it-IT" altLang="de-DE" sz="1800" b="1" dirty="0">
                <a:solidFill>
                  <a:srgbClr val="CC0000"/>
                </a:solidFill>
                <a:latin typeface="American Typewriter" panose="02090604020004020304" pitchFamily="18" charset="77"/>
              </a:rPr>
              <a:t>endogene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: </a:t>
            </a:r>
            <a:r>
              <a:rPr lang="it-IT" altLang="de-DE" sz="1800" dirty="0">
                <a:latin typeface="American Typewriter" panose="02090604020004020304" pitchFamily="18" charset="77"/>
              </a:rPr>
              <a:t>variabili che sono spiegate dal modello</a:t>
            </a:r>
          </a:p>
          <a:p>
            <a:pPr marL="692150" lvl="1" indent="-290513">
              <a:lnSpc>
                <a:spcPct val="12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Comprendere le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ipotesi di base</a:t>
            </a:r>
            <a:r>
              <a:rPr lang="it-IT" altLang="de-DE" sz="1800" dirty="0">
                <a:latin typeface="American Typewriter" panose="02090604020004020304" pitchFamily="18" charset="77"/>
              </a:rPr>
              <a:t>: ipotesi che identificano gli elementi essenziali del problema. </a:t>
            </a:r>
          </a:p>
          <a:p>
            <a:pPr marL="692150" lvl="1" indent="-290513">
              <a:lnSpc>
                <a:spcPct val="125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Alcuni fatti o problemi non possono essere spiegati dal modello e sono definiti dalle variabili </a:t>
            </a: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esogene</a:t>
            </a:r>
            <a:r>
              <a:rPr lang="it-IT" altLang="de-DE" sz="1800" b="1" dirty="0">
                <a:latin typeface="+mj-lt"/>
              </a:rPr>
              <a:t>.</a:t>
            </a:r>
            <a:endParaRPr lang="it-IT" altLang="de-DE" sz="1800" dirty="0">
              <a:latin typeface="+mj-lt"/>
            </a:endParaRPr>
          </a:p>
        </p:txBody>
      </p:sp>
      <p:sp>
        <p:nvSpPr>
          <p:cNvPr id="5632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427031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848872" cy="939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000" b="1" dirty="0">
                <a:latin typeface="American Typewriter" panose="02090604020004020304" pitchFamily="18" charset="77"/>
              </a:rPr>
              <a:t>4. Gli attori (1)</a:t>
            </a:r>
            <a:br>
              <a:rPr lang="it-IT" altLang="de-DE" sz="2000" b="1" dirty="0">
                <a:latin typeface="American Typewriter" panose="02090604020004020304" pitchFamily="18" charset="77"/>
              </a:rPr>
            </a:br>
            <a:r>
              <a:rPr lang="it-IT" altLang="de-DE" sz="1600" dirty="0">
                <a:solidFill>
                  <a:schemeClr val="tx2"/>
                </a:solidFill>
                <a:latin typeface="American Typewriter" panose="02090604020004020304" pitchFamily="18" charset="77"/>
              </a:rPr>
              <a:t>La macroeconomia studia il comportamento di alcuni attori «</a:t>
            </a:r>
            <a:r>
              <a:rPr lang="it-IT" altLang="de-DE" sz="1600" b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aggregati</a:t>
            </a:r>
            <a:r>
              <a:rPr lang="it-IT" altLang="de-DE" sz="1600" dirty="0">
                <a:solidFill>
                  <a:schemeClr val="tx2"/>
                </a:solidFill>
                <a:latin typeface="American Typewriter" panose="02090604020004020304" pitchFamily="18" charset="77"/>
              </a:rPr>
              <a:t>»:</a:t>
            </a:r>
            <a:endParaRPr lang="it-IT" altLang="de-DE" sz="1600" b="1" dirty="0">
              <a:latin typeface="American Typewriter" panose="02090604020004020304" pitchFamily="18" charset="77"/>
            </a:endParaRPr>
          </a:p>
        </p:txBody>
      </p:sp>
      <p:sp>
        <p:nvSpPr>
          <p:cNvPr id="5632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4710"/>
              </p:ext>
            </p:extLst>
          </p:nvPr>
        </p:nvGraphicFramePr>
        <p:xfrm>
          <a:off x="467544" y="1196752"/>
          <a:ext cx="8208912" cy="5143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ATTORI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AREE DI AZIONE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Imprese 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Domanda di Lavoro / Offerta Aggregata 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/ Domanda di Investimenti 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/ Domanda di Finanziamento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Lavoratori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Offerta di Lavoro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Consumatori - Risparmiatori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Domanda di Consumi 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/ Allocazione del Risparmio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merican Typewriter" panose="02090604020004020304" pitchFamily="18" charset="77"/>
                        </a:rPr>
                        <a:t>Settore Pubblico</a:t>
                      </a:r>
                      <a:endParaRPr lang="en-US" sz="140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Entrate fiscali / Spesa pubblica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/ Domanda di Finanziamento 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Estero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Offerta di Merci Estere </a:t>
                      </a:r>
                      <a:r>
                        <a:rPr lang="it-IT" sz="1400" i="1" dirty="0">
                          <a:effectLst/>
                          <a:latin typeface="American Typewriter" panose="02090604020004020304" pitchFamily="18" charset="77"/>
                        </a:rPr>
                        <a:t>(nostre Importazioni) </a:t>
                      </a:r>
                      <a:endParaRPr lang="en-US" sz="1400" i="1" dirty="0">
                        <a:effectLst/>
                        <a:latin typeface="American Typewriter" panose="02090604020004020304" pitchFamily="18" charset="77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/ Domanda di Merci Interne </a:t>
                      </a:r>
                      <a:r>
                        <a:rPr lang="it-IT" sz="1400" i="1" dirty="0">
                          <a:effectLst/>
                          <a:latin typeface="American Typewriter" panose="02090604020004020304" pitchFamily="18" charset="77"/>
                        </a:rPr>
                        <a:t>(nostre Esportazioni) </a:t>
                      </a:r>
                      <a:endParaRPr lang="en-US" sz="1400" i="1" dirty="0">
                        <a:effectLst/>
                        <a:latin typeface="American Typewriter" panose="02090604020004020304" pitchFamily="18" charset="77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/ Domanda di Capitali Domestici 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/ Offerta di Capitali Esteri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American Typewriter" panose="02090604020004020304" pitchFamily="18" charset="77"/>
                        </a:rPr>
                        <a:t>Sist</a:t>
                      </a: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. Finanziario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Raccolta di Risparmio / Offerta di Finanziamento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merican Typewriter" panose="02090604020004020304" pitchFamily="18" charset="77"/>
                        </a:rPr>
                        <a:t>Banca Centrale</a:t>
                      </a:r>
                      <a:endParaRPr lang="en-US" sz="140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Regolazione della Quantità di Moneta 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merican Typewriter" panose="02090604020004020304" pitchFamily="18" charset="77"/>
                        </a:rPr>
                        <a:t> o Regolazione dei Tassi di Interesse</a:t>
                      </a:r>
                      <a:endParaRPr lang="en-US" sz="1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48994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04856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Gli attori (2):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r>
              <a:rPr lang="it-IT" altLang="de-DE" sz="2000" dirty="0">
                <a:latin typeface="American Typewriter" panose="02090604020004020304" pitchFamily="18" charset="77"/>
              </a:rPr>
              <a:t>Due attori diversi dagli altri</a:t>
            </a:r>
          </a:p>
        </p:txBody>
      </p:sp>
      <p:sp>
        <p:nvSpPr>
          <p:cNvPr id="5632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30874" y="1556792"/>
            <a:ext cx="7776864" cy="461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it-IT" sz="1700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Settore Pubblico </a:t>
            </a:r>
            <a:r>
              <a:rPr lang="it-IT" sz="1700" b="0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e </a:t>
            </a:r>
            <a:r>
              <a:rPr lang="it-IT" sz="1700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Banca Centrale</a:t>
            </a:r>
          </a:p>
          <a:p>
            <a:pPr lvl="1" algn="l">
              <a:lnSpc>
                <a:spcPct val="150000"/>
              </a:lnSpc>
              <a:spcBef>
                <a:spcPts val="600"/>
              </a:spcBef>
            </a:pPr>
            <a:r>
              <a:rPr lang="it-IT" sz="1700" b="0" dirty="0">
                <a:latin typeface="American Typewriter" panose="02090604020004020304" pitchFamily="18" charset="77"/>
                <a:cs typeface="Arial" panose="020B0604020202020204" pitchFamily="34" charset="0"/>
              </a:rPr>
              <a:t>sono due attori speciali – le loro azioni (nella maggior parte dei casi) sono adottate allo scopo di modificare il risultato complessivo («l’equilibrio») del sistema economico di un paese.</a:t>
            </a:r>
          </a:p>
          <a:p>
            <a:pPr lvl="1" indent="-457200" algn="l">
              <a:lnSpc>
                <a:spcPct val="150000"/>
              </a:lnSpc>
              <a:spcBef>
                <a:spcPts val="600"/>
              </a:spcBef>
            </a:pPr>
            <a:r>
              <a:rPr lang="it-IT" sz="1700" dirty="0">
                <a:solidFill>
                  <a:srgbClr val="0033CC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Politica Fiscale</a:t>
            </a:r>
            <a:r>
              <a:rPr lang="it-IT" sz="1700" b="0" dirty="0">
                <a:solidFill>
                  <a:srgbClr val="0033CC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: </a:t>
            </a:r>
            <a:r>
              <a:rPr lang="it-IT" sz="1700" b="0" dirty="0">
                <a:latin typeface="American Typewriter" panose="02090604020004020304" pitchFamily="18" charset="77"/>
                <a:cs typeface="Arial" panose="020B0604020202020204" pitchFamily="34" charset="0"/>
              </a:rPr>
              <a:t>decisioni del Settore Pubblico in merito alle Entrate Tributarie ed alla Spesa Pubblica e, in caso di Disavanzo (Indebitamento) all’Emissione di Titoli del Debito Pubblico.</a:t>
            </a:r>
          </a:p>
          <a:p>
            <a:pPr lvl="1" indent="-457200" algn="l">
              <a:lnSpc>
                <a:spcPct val="150000"/>
              </a:lnSpc>
              <a:spcBef>
                <a:spcPts val="600"/>
              </a:spcBef>
            </a:pPr>
            <a:r>
              <a:rPr lang="it-IT" sz="1700" dirty="0">
                <a:solidFill>
                  <a:srgbClr val="0033CC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Politica Monetaria: </a:t>
            </a:r>
            <a:r>
              <a:rPr lang="it-IT" sz="1700" b="0" dirty="0">
                <a:latin typeface="American Typewriter" panose="02090604020004020304" pitchFamily="18" charset="77"/>
                <a:cs typeface="Arial" panose="020B0604020202020204" pitchFamily="34" charset="0"/>
              </a:rPr>
              <a:t>decisioni della Banca Centrale in merito alla regolazione della Quantità di Moneta e/o del Tasso d’Interesse sulle operazioni di finanziamento al sistema finanziario.</a:t>
            </a:r>
          </a:p>
          <a:p>
            <a:pPr algn="l">
              <a:lnSpc>
                <a:spcPct val="114000"/>
              </a:lnSpc>
              <a:spcBef>
                <a:spcPts val="60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9201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04856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Gli attori (3):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r>
              <a:rPr lang="it-IT" sz="2000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Settore Pubblico: </a:t>
            </a:r>
            <a:r>
              <a:rPr lang="it-IT" sz="2000" dirty="0">
                <a:latin typeface="American Typewriter" panose="02090604020004020304" pitchFamily="18" charset="77"/>
                <a:cs typeface="Arial" panose="020B0604020202020204" pitchFamily="34" charset="0"/>
              </a:rPr>
              <a:t>Entrate Tributarie</a:t>
            </a:r>
            <a:endParaRPr lang="it-IT" altLang="de-DE" sz="2000" dirty="0">
              <a:latin typeface="American Typewriter" panose="02090604020004020304" pitchFamily="18" charset="77"/>
            </a:endParaRPr>
          </a:p>
        </p:txBody>
      </p:sp>
      <p:sp>
        <p:nvSpPr>
          <p:cNvPr id="5632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30874" y="1556792"/>
            <a:ext cx="7776864" cy="431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it-IT" sz="17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  <a:p>
            <a:pPr lvl="0" algn="l"/>
            <a:r>
              <a:rPr lang="it-IT" sz="17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Entrate tributarie  </a:t>
            </a:r>
            <a:r>
              <a:rPr lang="it-IT" sz="1700" b="0" dirty="0">
                <a:latin typeface="American Typewriter" panose="02090604020004020304" pitchFamily="18" charset="77"/>
              </a:rPr>
              <a:t>( = prestazioni patrimoniali coattive): </a:t>
            </a:r>
            <a:endParaRPr lang="en-US" sz="1700" b="0" dirty="0">
              <a:latin typeface="American Typewriter" panose="02090604020004020304" pitchFamily="18" charset="77"/>
            </a:endParaRP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700" b="0" u="sng" dirty="0">
                <a:solidFill>
                  <a:schemeClr val="tx2"/>
                </a:solidFill>
                <a:latin typeface="American Typewriter" panose="02090604020004020304" pitchFamily="18" charset="77"/>
              </a:rPr>
              <a:t>Imposte</a:t>
            </a:r>
            <a:r>
              <a:rPr lang="it-IT" sz="1700" b="0" dirty="0">
                <a:latin typeface="American Typewriter" panose="02090604020004020304" pitchFamily="18" charset="77"/>
              </a:rPr>
              <a:t> (in relazione alle caratteristiche del soggetto passivo): </a:t>
            </a:r>
          </a:p>
          <a:p>
            <a:pPr lvl="2" algn="l">
              <a:spcBef>
                <a:spcPts val="12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Dirette</a:t>
            </a:r>
            <a:r>
              <a:rPr lang="it-IT" sz="1700" b="0" dirty="0">
                <a:latin typeface="American Typewriter" panose="02090604020004020304" pitchFamily="18" charset="77"/>
              </a:rPr>
              <a:t>, su: redditi da lavoro / da capitale / da impresa; </a:t>
            </a:r>
          </a:p>
          <a:p>
            <a:pPr lvl="2" algn="l"/>
            <a:r>
              <a:rPr lang="it-IT" sz="1700" b="0" dirty="0">
                <a:latin typeface="American Typewriter" panose="02090604020004020304" pitchFamily="18" charset="77"/>
              </a:rPr>
              <a:t>	redditi dall’estero; sul patrimonio o proprietà; </a:t>
            </a:r>
          </a:p>
          <a:p>
            <a:pPr lvl="2" algn="l"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Indirette</a:t>
            </a:r>
            <a:r>
              <a:rPr lang="it-IT" sz="1700" b="0" dirty="0">
                <a:latin typeface="American Typewriter" panose="02090604020004020304" pitchFamily="18" charset="77"/>
              </a:rPr>
              <a:t>, su: valore aggiunto (IVA); successioni e donazioni;  	transazioni (i. di registro); atti (i. di bollo) …</a:t>
            </a:r>
            <a:endParaRPr lang="en-US" sz="1700" b="0" dirty="0">
              <a:latin typeface="American Typewriter" panose="02090604020004020304" pitchFamily="18" charset="77"/>
            </a:endParaRP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700" b="0" u="sng" dirty="0">
                <a:solidFill>
                  <a:schemeClr val="tx2"/>
                </a:solidFill>
                <a:latin typeface="American Typewriter" panose="02090604020004020304" pitchFamily="18" charset="77"/>
              </a:rPr>
              <a:t>Tasse</a:t>
            </a:r>
            <a:r>
              <a:rPr lang="it-IT" sz="1700" b="0" dirty="0">
                <a:latin typeface="American Typewriter" panose="02090604020004020304" pitchFamily="18" charset="77"/>
              </a:rPr>
              <a:t> (in relazione al godimento di un servizio pubblico): </a:t>
            </a:r>
          </a:p>
          <a:p>
            <a:pPr lvl="2" algn="l">
              <a:spcBef>
                <a:spcPts val="1200"/>
              </a:spcBef>
            </a:pPr>
            <a:r>
              <a:rPr lang="it-IT" sz="1700" b="0" dirty="0">
                <a:latin typeface="American Typewriter" panose="02090604020004020304" pitchFamily="18" charset="77"/>
              </a:rPr>
              <a:t>Tasse universitarie; Tassa sui rifiuti; …</a:t>
            </a: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700" b="0" u="sng" dirty="0">
                <a:solidFill>
                  <a:schemeClr val="tx2"/>
                </a:solidFill>
                <a:latin typeface="American Typewriter" panose="02090604020004020304" pitchFamily="18" charset="77"/>
              </a:rPr>
              <a:t>Contributi sociali</a:t>
            </a:r>
            <a:r>
              <a:rPr lang="it-IT" sz="1700" b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 </a:t>
            </a:r>
            <a:r>
              <a:rPr lang="it-IT" sz="1700" b="0" dirty="0">
                <a:latin typeface="American Typewriter" panose="02090604020004020304" pitchFamily="18" charset="77"/>
              </a:rPr>
              <a:t>(previdenziali)</a:t>
            </a:r>
            <a:endParaRPr lang="it-IT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</a:pPr>
            <a:endParaRPr lang="it-IT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013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04856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Gli attori (4):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r>
              <a:rPr lang="it-IT" sz="2000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Settore Pubblico: </a:t>
            </a:r>
            <a:r>
              <a:rPr lang="it-IT" sz="2000" dirty="0">
                <a:latin typeface="American Typewriter" panose="02090604020004020304" pitchFamily="18" charset="77"/>
                <a:cs typeface="Arial" panose="020B0604020202020204" pitchFamily="34" charset="0"/>
              </a:rPr>
              <a:t>Spesa Pubblica e Indebitamento</a:t>
            </a:r>
            <a:endParaRPr lang="it-IT" altLang="de-DE" sz="2000" dirty="0">
              <a:latin typeface="American Typewriter" panose="02090604020004020304" pitchFamily="18" charset="77"/>
            </a:endParaRPr>
          </a:p>
        </p:txBody>
      </p:sp>
      <p:sp>
        <p:nvSpPr>
          <p:cNvPr id="5632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30874" y="1556792"/>
            <a:ext cx="7776864" cy="452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it-IT" dirty="0">
                <a:solidFill>
                  <a:srgbClr val="C00000"/>
                </a:solidFill>
                <a:latin typeface="American Typewriter" panose="02090604020004020304" pitchFamily="18" charset="77"/>
              </a:rPr>
              <a:t>Spesa Pubblica</a:t>
            </a:r>
            <a:endParaRPr lang="en-US" b="0" dirty="0">
              <a:latin typeface="American Typewriter" panose="02090604020004020304" pitchFamily="18" charset="77"/>
            </a:endParaRPr>
          </a:p>
          <a:p>
            <a:pPr lvl="1" algn="l">
              <a:lnSpc>
                <a:spcPct val="114000"/>
              </a:lnSpc>
              <a:spcBef>
                <a:spcPts val="600"/>
              </a:spcBef>
            </a:pPr>
            <a:r>
              <a:rPr lang="it-IT" b="0" u="sng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Spesa corrente</a:t>
            </a:r>
          </a:p>
          <a:p>
            <a:pPr marL="742950" lvl="1" indent="-285750" algn="l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dirty="0">
                <a:latin typeface="American Typewriter" panose="02090604020004020304" pitchFamily="18" charset="77"/>
                <a:cs typeface="Arial" panose="020B0604020202020204" pitchFamily="34" charset="0"/>
              </a:rPr>
              <a:t>Redditi dal lavoro dei dipendenti pubblici</a:t>
            </a:r>
          </a:p>
          <a:p>
            <a:pPr marL="742950" lvl="1" indent="-285750" algn="l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dirty="0">
                <a:latin typeface="American Typewriter" panose="02090604020004020304" pitchFamily="18" charset="77"/>
                <a:cs typeface="Arial" panose="020B0604020202020204" pitchFamily="34" charset="0"/>
              </a:rPr>
              <a:t>Consumi intermedi</a:t>
            </a:r>
          </a:p>
          <a:p>
            <a:pPr marL="742950" lvl="1" indent="-285750" algn="l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dirty="0">
                <a:latin typeface="American Typewriter" panose="02090604020004020304" pitchFamily="18" charset="77"/>
                <a:cs typeface="Arial" panose="020B0604020202020204" pitchFamily="34" charset="0"/>
              </a:rPr>
              <a:t>Prestazioni sociali</a:t>
            </a:r>
          </a:p>
          <a:p>
            <a:pPr marL="742950" lvl="1" indent="-285750" algn="l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dirty="0">
                <a:latin typeface="American Typewriter" panose="02090604020004020304" pitchFamily="18" charset="77"/>
                <a:cs typeface="Arial" panose="020B0604020202020204" pitchFamily="34" charset="0"/>
              </a:rPr>
              <a:t>Contributi alla produzione</a:t>
            </a:r>
          </a:p>
          <a:p>
            <a:pPr marL="742950" lvl="1" indent="-285750" algn="l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dirty="0">
                <a:latin typeface="American Typewriter" panose="02090604020004020304" pitchFamily="18" charset="77"/>
                <a:cs typeface="Arial" panose="020B0604020202020204" pitchFamily="34" charset="0"/>
              </a:rPr>
              <a:t>Interessi</a:t>
            </a:r>
          </a:p>
          <a:p>
            <a:pPr lvl="1" algn="l">
              <a:spcBef>
                <a:spcPts val="1200"/>
              </a:spcBef>
            </a:pPr>
            <a:r>
              <a:rPr lang="it-IT" b="0" u="sng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Spesa in conto capitale</a:t>
            </a:r>
          </a:p>
          <a:p>
            <a:pPr marL="742950" lvl="1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b="0" dirty="0">
                <a:latin typeface="American Typewriter" panose="02090604020004020304" pitchFamily="18" charset="77"/>
                <a:cs typeface="Arial" panose="020B0604020202020204" pitchFamily="34" charset="0"/>
              </a:rPr>
              <a:t>Investimenti pubblici</a:t>
            </a:r>
            <a:endParaRPr lang="en-US" b="0" dirty="0">
              <a:latin typeface="American Typewriter" panose="02090604020004020304" pitchFamily="18" charset="77"/>
            </a:endParaRPr>
          </a:p>
          <a:p>
            <a:pPr algn="l">
              <a:lnSpc>
                <a:spcPct val="114000"/>
              </a:lnSpc>
              <a:spcBef>
                <a:spcPts val="1200"/>
              </a:spcBef>
            </a:pPr>
            <a:r>
              <a:rPr lang="it-IT" dirty="0">
                <a:solidFill>
                  <a:srgbClr val="C00000"/>
                </a:solidFill>
                <a:latin typeface="American Typewriter" panose="02090604020004020304" pitchFamily="18" charset="77"/>
              </a:rPr>
              <a:t>Indebitamento netto = Spese totali – Entrate totali</a:t>
            </a:r>
          </a:p>
          <a:p>
            <a:pPr marL="285750" indent="-285750" algn="r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b="0" i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Studieremo il bilancio dello stato nella lez.17</a:t>
            </a:r>
            <a:endParaRPr lang="en-US" b="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0519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04856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Gli attori (5):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r>
              <a:rPr lang="it-IT" sz="2000" i="1" dirty="0">
                <a:solidFill>
                  <a:schemeClr val="tx2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Quale dimensione? Italia o Europa</a:t>
            </a:r>
            <a:endParaRPr lang="it-IT" altLang="de-DE" sz="2000" i="1" dirty="0">
              <a:latin typeface="American Typewriter" panose="02090604020004020304" pitchFamily="18" charset="77"/>
            </a:endParaRPr>
          </a:p>
        </p:txBody>
      </p:sp>
      <p:sp>
        <p:nvSpPr>
          <p:cNvPr id="5632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1628800"/>
            <a:ext cx="7776864" cy="4314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it-IT" sz="1700" b="0" dirty="0">
                <a:latin typeface="American Typewriter" panose="02090604020004020304" pitchFamily="18" charset="77"/>
              </a:rPr>
              <a:t>La macroeconomia studia il sistema economico di un paese.</a:t>
            </a:r>
          </a:p>
          <a:p>
            <a:pPr lvl="0" algn="l"/>
            <a:endParaRPr lang="it-IT" sz="17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  <a:p>
            <a:pPr lvl="0" algn="l"/>
            <a:r>
              <a:rPr lang="it-IT" sz="1700" b="0" dirty="0">
                <a:latin typeface="American Typewriter" panose="02090604020004020304" pitchFamily="18" charset="77"/>
              </a:rPr>
              <a:t>In Italia, la </a:t>
            </a:r>
            <a:r>
              <a:rPr lang="it-IT" sz="1700" dirty="0">
                <a:solidFill>
                  <a:srgbClr val="0033CC"/>
                </a:solidFill>
                <a:latin typeface="American Typewriter" panose="02090604020004020304" pitchFamily="18" charset="77"/>
              </a:rPr>
              <a:t>Politica Fiscale </a:t>
            </a:r>
            <a:r>
              <a:rPr lang="it-IT" sz="1700" b="0" dirty="0">
                <a:latin typeface="American Typewriter" panose="02090604020004020304" pitchFamily="18" charset="77"/>
              </a:rPr>
              <a:t>è decisa dal </a:t>
            </a:r>
            <a:r>
              <a:rPr lang="it-IT" sz="1700" dirty="0">
                <a:solidFill>
                  <a:srgbClr val="0033CC"/>
                </a:solidFill>
                <a:latin typeface="American Typewriter" panose="02090604020004020304" pitchFamily="18" charset="77"/>
              </a:rPr>
              <a:t>Governo</a:t>
            </a:r>
            <a:r>
              <a:rPr lang="it-IT" sz="1700" b="0" dirty="0">
                <a:latin typeface="American Typewriter" panose="02090604020004020304" pitchFamily="18" charset="77"/>
              </a:rPr>
              <a:t> della Repubblica.</a:t>
            </a:r>
          </a:p>
          <a:p>
            <a:pPr marL="684000" lvl="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700" b="0" dirty="0">
                <a:latin typeface="American Typewriter" panose="02090604020004020304" pitchFamily="18" charset="77"/>
              </a:rPr>
              <a:t>L’ Unione Europea vigila sulla PF degli Stati Membri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it-IT" sz="1700" b="0" dirty="0">
              <a:latin typeface="American Typewriter" panose="02090604020004020304" pitchFamily="18" charset="77"/>
            </a:endParaRPr>
          </a:p>
          <a:p>
            <a:pPr lvl="0" algn="l"/>
            <a:r>
              <a:rPr lang="it-IT" sz="1700" b="0" dirty="0">
                <a:latin typeface="American Typewriter" panose="02090604020004020304" pitchFamily="18" charset="77"/>
              </a:rPr>
              <a:t>L’Italia partecipa all’</a:t>
            </a:r>
            <a:r>
              <a:rPr lang="it-IT" sz="1700" dirty="0">
                <a:latin typeface="American Typewriter" panose="02090604020004020304" pitchFamily="18" charset="77"/>
              </a:rPr>
              <a:t>Unione Economica e Monetaria </a:t>
            </a:r>
            <a:r>
              <a:rPr lang="it-IT" sz="1700" b="0" dirty="0">
                <a:latin typeface="American Typewriter" panose="02090604020004020304" pitchFamily="18" charset="77"/>
              </a:rPr>
              <a:t>e ha adottato l’euro.</a:t>
            </a:r>
          </a:p>
          <a:p>
            <a:pPr marL="684000" lvl="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700" b="0" dirty="0">
                <a:latin typeface="American Typewriter" panose="02090604020004020304" pitchFamily="18" charset="77"/>
              </a:rPr>
              <a:t>La </a:t>
            </a:r>
            <a:r>
              <a:rPr lang="it-IT" sz="17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Politica Monetaria </a:t>
            </a:r>
            <a:r>
              <a:rPr lang="it-IT" sz="1700" b="0" dirty="0">
                <a:latin typeface="American Typewriter" panose="02090604020004020304" pitchFamily="18" charset="77"/>
              </a:rPr>
              <a:t>è decisa ed attuata dalla </a:t>
            </a:r>
            <a:r>
              <a:rPr lang="it-IT" sz="17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Banca Centrale Europea </a:t>
            </a:r>
          </a:p>
          <a:p>
            <a:pPr algn="l">
              <a:lnSpc>
                <a:spcPct val="114000"/>
              </a:lnSpc>
              <a:spcBef>
                <a:spcPts val="600"/>
              </a:spcBef>
            </a:pPr>
            <a:endParaRPr lang="it-IT" sz="1700" b="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</a:pPr>
            <a:endParaRPr lang="it-IT" sz="1700" b="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</a:pPr>
            <a:endParaRPr lang="it-IT" sz="1700" b="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285750" lvl="0" indent="-285750" algn="r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sz="1700" b="0" i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Studieremo l’UE e le sue politiche nella </a:t>
            </a:r>
            <a:r>
              <a:rPr lang="it-IT" sz="1700" b="0" i="1" dirty="0" err="1">
                <a:solidFill>
                  <a:srgbClr val="00B0F0"/>
                </a:solidFill>
                <a:latin typeface="American Typewriter" panose="02090604020004020304" pitchFamily="18" charset="77"/>
              </a:rPr>
              <a:t>lez</a:t>
            </a:r>
            <a:r>
              <a:rPr lang="it-IT" sz="1700" b="0" i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. 20</a:t>
            </a:r>
            <a:endParaRPr lang="en-US" sz="1700" b="0" dirty="0">
              <a:solidFill>
                <a:srgbClr val="00000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987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04856" cy="11521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de-DE" sz="2400" b="1" dirty="0">
                <a:latin typeface="American Typewriter" panose="02090604020004020304" pitchFamily="18" charset="77"/>
              </a:rPr>
              <a:t>6. Le variabili (1)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endParaRPr lang="it-IT" altLang="de-DE" sz="2000" i="1" dirty="0">
              <a:latin typeface="American Typewriter" panose="02090604020004020304" pitchFamily="18" charset="77"/>
            </a:endParaRPr>
          </a:p>
        </p:txBody>
      </p:sp>
      <p:sp>
        <p:nvSpPr>
          <p:cNvPr id="5632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45016" cy="2879576"/>
          </a:xfrm>
        </p:spPr>
        <p:txBody>
          <a:bodyPr/>
          <a:lstStyle/>
          <a:p>
            <a:pPr marL="292100" indent="-29210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Tre variabili sono al centro di quasi ogni analisi macroeconomica: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 prodotto interno lordo (PIL, totale o pro capite)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 inflazione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altLang="de-DE" sz="1800" dirty="0">
                <a:latin typeface="American Typewriter" panose="02090604020004020304" pitchFamily="18" charset="77"/>
              </a:rPr>
              <a:t> disoccupazione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endParaRPr lang="it-IT" altLang="de-DE" sz="1800" dirty="0">
              <a:latin typeface="American Typewriter" panose="02090604020004020304" pitchFamily="18" charset="77"/>
            </a:endParaRPr>
          </a:p>
          <a:p>
            <a:pPr algn="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800" i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Le definiremo con precisione nella </a:t>
            </a:r>
            <a:r>
              <a:rPr lang="it-IT" sz="1800" i="1" dirty="0" err="1">
                <a:solidFill>
                  <a:srgbClr val="00B0F0"/>
                </a:solidFill>
                <a:latin typeface="American Typewriter" panose="02090604020004020304" pitchFamily="18" charset="77"/>
              </a:rPr>
              <a:t>lez</a:t>
            </a:r>
            <a:r>
              <a:rPr lang="it-IT" sz="1800" i="1" dirty="0">
                <a:solidFill>
                  <a:srgbClr val="00B0F0"/>
                </a:solidFill>
                <a:latin typeface="American Typewriter" panose="02090604020004020304" pitchFamily="18" charset="77"/>
              </a:rPr>
              <a:t>. 2</a:t>
            </a:r>
            <a:endParaRPr lang="en-US" sz="1800" dirty="0">
              <a:solidFill>
                <a:srgbClr val="00000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marL="292100" indent="-292100">
              <a:lnSpc>
                <a:spcPct val="114000"/>
              </a:lnSpc>
              <a:spcBef>
                <a:spcPts val="600"/>
              </a:spcBef>
              <a:buNone/>
            </a:pPr>
            <a:endParaRPr lang="it-IT" altLang="de-DE" sz="1800" dirty="0">
              <a:latin typeface="American Typewriter" panose="02090604020004020304" pitchFamily="18" charset="77"/>
            </a:endParaRPr>
          </a:p>
          <a:p>
            <a:pPr marL="292100" indent="-29210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Nelle prossime pagine ne esaminiamo graficamente l’evoluzione nel tempo, </a:t>
            </a:r>
          </a:p>
          <a:p>
            <a:pPr marL="292100" indent="-29210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in riferimento all’Italia e ad altri paesi del mondo</a:t>
            </a:r>
          </a:p>
        </p:txBody>
      </p:sp>
    </p:spTree>
    <p:extLst>
      <p:ext uri="{BB962C8B-B14F-4D97-AF65-F5344CB8AC3E}">
        <p14:creationId xmlns:p14="http://schemas.microsoft.com/office/powerpoint/2010/main" val="917830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116632"/>
            <a:ext cx="8447087" cy="1235918"/>
          </a:xfrm>
        </p:spPr>
        <p:txBody>
          <a:bodyPr/>
          <a:lstStyle/>
          <a:p>
            <a:r>
              <a:rPr lang="it-IT" altLang="de-DE" sz="2300" b="1" dirty="0">
                <a:latin typeface="American Typewriter" panose="02090604020004020304" pitchFamily="18" charset="77"/>
              </a:rPr>
              <a:t>Il PIL pro capite di alcune aree del mondo,</a:t>
            </a:r>
            <a:br>
              <a:rPr lang="it-IT" altLang="de-DE" sz="2300" b="1" dirty="0">
                <a:latin typeface="American Typewriter" panose="02090604020004020304" pitchFamily="18" charset="77"/>
              </a:rPr>
            </a:br>
            <a:r>
              <a:rPr lang="it-IT" altLang="de-DE" sz="2300" b="1" dirty="0">
                <a:latin typeface="American Typewriter" panose="02090604020004020304" pitchFamily="18" charset="77"/>
              </a:rPr>
              <a:t>nel lunghissimo periodo (1-2008)</a:t>
            </a:r>
            <a:br>
              <a:rPr lang="it-IT" altLang="de-DE" sz="2200" b="1" dirty="0">
                <a:latin typeface="Arial Narrow" panose="020B0606020202030204" pitchFamily="34" charset="0"/>
              </a:rPr>
            </a:br>
            <a:endParaRPr lang="it-IT" altLang="de-DE" sz="2600" dirty="0"/>
          </a:p>
        </p:txBody>
      </p:sp>
      <p:sp>
        <p:nvSpPr>
          <p:cNvPr id="17412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056311"/>
              </p:ext>
            </p:extLst>
          </p:nvPr>
        </p:nvGraphicFramePr>
        <p:xfrm>
          <a:off x="611560" y="1155215"/>
          <a:ext cx="7915919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357962" y="5805265"/>
            <a:ext cx="65405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j-lt"/>
              </a:rPr>
              <a:t>(°) The Geary–</a:t>
            </a:r>
            <a:r>
              <a:rPr lang="en-US" sz="1000" b="0" dirty="0" err="1">
                <a:latin typeface="+mj-lt"/>
              </a:rPr>
              <a:t>Khamis</a:t>
            </a:r>
            <a:r>
              <a:rPr lang="en-US" sz="1000" b="0" dirty="0">
                <a:latin typeface="+mj-lt"/>
              </a:rPr>
              <a:t> dollar, more commonly known as the international dollar, is a hypothetical unit of currency</a:t>
            </a:r>
          </a:p>
          <a:p>
            <a:r>
              <a:rPr lang="en-US" sz="1000" b="0" dirty="0">
                <a:latin typeface="+mj-lt"/>
              </a:rPr>
              <a:t> that has the same purchasing power parity that the U.S. dollar had in the United States at a given point in time.</a:t>
            </a:r>
          </a:p>
          <a:p>
            <a:r>
              <a:rPr lang="it-IT" sz="1000" b="0" i="1" dirty="0">
                <a:latin typeface="+mj-lt"/>
              </a:rPr>
              <a:t>Source</a:t>
            </a:r>
            <a:r>
              <a:rPr lang="it-IT" sz="1000" b="0" dirty="0">
                <a:latin typeface="+mj-lt"/>
              </a:rPr>
              <a:t>: </a:t>
            </a:r>
            <a:r>
              <a:rPr lang="it-IT" sz="1000" b="0" dirty="0">
                <a:latin typeface="+mj-lt"/>
                <a:hlinkClick r:id="rId4"/>
              </a:rPr>
              <a:t>https://en.wikipedia.org/wiki/Geary%E2%80%93Khamis_dollar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94377450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de-DE" sz="2300" b="1" dirty="0">
                <a:latin typeface="American Typewriter" panose="02090604020004020304" pitchFamily="18" charset="77"/>
              </a:rPr>
              <a:t>Come si guarda un grafico? Che cosa si deve cercare?</a:t>
            </a:r>
            <a:endParaRPr lang="en-US" sz="2300" dirty="0">
              <a:latin typeface="American Typewriter" panose="02090604020004020304" pitchFamily="18" charset="77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1560" y="1196752"/>
            <a:ext cx="7783513" cy="50405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Il titolo</a:t>
            </a:r>
          </a:p>
          <a:p>
            <a:pPr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Gli assi</a:t>
            </a:r>
          </a:p>
          <a:p>
            <a:pPr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La fonte dei dati</a:t>
            </a:r>
          </a:p>
          <a:p>
            <a:pPr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Le unità di misura</a:t>
            </a:r>
          </a:p>
          <a:p>
            <a:pPr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Cosa vediamo?  </a:t>
            </a:r>
            <a:r>
              <a:rPr lang="it-IT" sz="1700" i="1" dirty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</a:rPr>
              <a:t>(sembra che fino al 1820 non successe nulla 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700" i="1" dirty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</a:rPr>
              <a:t>      … ma Adam Smith aveva già scritto la «Ricchezza delle Nazioni»)</a:t>
            </a:r>
          </a:p>
          <a:p>
            <a:pPr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Cosa ci sorprende? Cosa impariamo?</a:t>
            </a:r>
          </a:p>
          <a:p>
            <a:pPr marL="0" indent="0">
              <a:spcBef>
                <a:spcPts val="600"/>
              </a:spcBef>
              <a:buNone/>
            </a:pPr>
            <a:endParaRPr lang="it-IT" sz="1700" dirty="0">
              <a:latin typeface="American Typewriter" panose="02090604020004020304" pitchFamily="18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700" i="1" dirty="0">
                <a:latin typeface="American Typewriter" panose="02090604020004020304" pitchFamily="18" charset="77"/>
              </a:rPr>
              <a:t>Fonte: dal sito </a:t>
            </a:r>
            <a:r>
              <a:rPr lang="it-IT" sz="1700" dirty="0">
                <a:latin typeface="American Typewriter" panose="02090604020004020304" pitchFamily="18" charset="77"/>
                <a:hlinkClick r:id="rId2"/>
              </a:rPr>
              <a:t>http://www.ggdc.net/maddison/oriindex.htm</a:t>
            </a:r>
            <a:endParaRPr lang="it-IT" sz="17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it-IT" sz="1700" dirty="0">
                <a:latin typeface="American Typewriter" panose="02090604020004020304" pitchFamily="18" charset="77"/>
              </a:rPr>
              <a:t>      </a:t>
            </a:r>
            <a:r>
              <a:rPr lang="it-IT" sz="1700" i="1" dirty="0">
                <a:latin typeface="American Typewriter" panose="02090604020004020304" pitchFamily="18" charset="77"/>
              </a:rPr>
              <a:t>il file con i dati è: </a:t>
            </a:r>
          </a:p>
          <a:p>
            <a:pPr marL="0" indent="0" algn="r">
              <a:buNone/>
            </a:pPr>
            <a:r>
              <a:rPr lang="en-US" sz="1700" dirty="0">
                <a:latin typeface="American Typewriter" panose="02090604020004020304" pitchFamily="18" charset="77"/>
              </a:rPr>
              <a:t>      </a:t>
            </a:r>
            <a:r>
              <a:rPr lang="en-US" sz="1700" dirty="0">
                <a:latin typeface="American Typewriter" panose="02090604020004020304" pitchFamily="18" charset="77"/>
                <a:hlinkClick r:id="rId3"/>
              </a:rPr>
              <a:t>http://www.ggdc.net/maddison/Historical_Statistics/vertical-file_02-2010.xls</a:t>
            </a:r>
            <a:endParaRPr lang="en-US" sz="17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it-IT" sz="17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it-IT" sz="1700" dirty="0">
                <a:latin typeface="American Typewriter" panose="02090604020004020304" pitchFamily="18" charset="77"/>
              </a:rPr>
              <a:t>Riprendiamo le stesse domande con i grafici che seguono …</a:t>
            </a:r>
            <a:endParaRPr lang="en-US" sz="17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4816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55576" y="343918"/>
            <a:ext cx="7817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1. Le domande (1)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52400" y="908720"/>
            <a:ext cx="8596064" cy="500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6600" indent="-2794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lvl="1" indent="0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None/>
            </a:pPr>
            <a:endParaRPr lang="it-IT" altLang="de-DE" sz="500" b="0" dirty="0">
              <a:latin typeface="American Typewriter" panose="02090604020004020304" pitchFamily="18" charset="77"/>
            </a:endParaRP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alcuni paesi sono ricchi e altri poveri?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alcuni crescono e altri ristagnano?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il nostro tenore di vita è migliore di quello dei nostri nonni? Sarà così in futuro?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La crescita sarà sostenibile?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periodicamente ci sono delle “crisi”?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molte persone sono disoccupate?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Come si determina la distribuzione del reddito tra “capitale” e “lavoro”, e tra gruppi di lavoratori?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Come si misura la diseguaglianza nella distribuzione del reddito? E’ vero che sta aumentando? E perché?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Quali sono le cause della povertà?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7200"/>
            <a:ext cx="8447087" cy="895350"/>
          </a:xfrm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Il PIL pro capite di alcuni paesi,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r>
              <a:rPr lang="it-IT" altLang="de-DE" sz="2400" b="1" dirty="0">
                <a:latin typeface="American Typewriter" panose="02090604020004020304" pitchFamily="18" charset="77"/>
              </a:rPr>
              <a:t>nel lungo periodo (1820-2008) - a</a:t>
            </a:r>
            <a:br>
              <a:rPr lang="it-IT" altLang="de-DE" sz="2000" b="1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17412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461044"/>
              </p:ext>
            </p:extLst>
          </p:nvPr>
        </p:nvGraphicFramePr>
        <p:xfrm>
          <a:off x="544512" y="1489982"/>
          <a:ext cx="7987927" cy="431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964335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7200"/>
            <a:ext cx="8447087" cy="895350"/>
          </a:xfrm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Il PIL pro capite di alcuni paesi,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r>
              <a:rPr lang="it-IT" altLang="de-DE" sz="2400" b="1" dirty="0">
                <a:latin typeface="American Typewriter" panose="02090604020004020304" pitchFamily="18" charset="77"/>
              </a:rPr>
              <a:t>nel lungo periodo (1820-2008) - b</a:t>
            </a:r>
            <a:br>
              <a:rPr lang="it-IT" altLang="de-DE" sz="2000" b="1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17412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83865"/>
              </p:ext>
            </p:extLst>
          </p:nvPr>
        </p:nvGraphicFramePr>
        <p:xfrm>
          <a:off x="683568" y="1481137"/>
          <a:ext cx="7920880" cy="4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797147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32656"/>
            <a:ext cx="7416800" cy="576064"/>
          </a:xfrm>
          <a:noFill/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PIL pro capite degli Stati Uniti</a:t>
            </a:r>
          </a:p>
        </p:txBody>
      </p:sp>
      <p:sp>
        <p:nvSpPr>
          <p:cNvPr id="18435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356100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4744"/>
            <a:ext cx="82073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7313612" cy="787400"/>
          </a:xfrm>
          <a:noFill/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PIL: Italia, 1861-1991</a:t>
            </a:r>
          </a:p>
        </p:txBody>
      </p:sp>
      <p:sp>
        <p:nvSpPr>
          <p:cNvPr id="19459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4392613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2454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7313612" cy="895350"/>
          </a:xfrm>
          <a:noFill/>
        </p:spPr>
        <p:txBody>
          <a:bodyPr/>
          <a:lstStyle/>
          <a:p>
            <a:r>
              <a:rPr lang="it-IT" altLang="de-DE" sz="2000" b="1" dirty="0">
                <a:latin typeface="American Typewriter" panose="02090604020004020304" pitchFamily="18" charset="77"/>
              </a:rPr>
              <a:t>PIL: dall’euro alla crisi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2048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018345"/>
              </p:ext>
            </p:extLst>
          </p:nvPr>
        </p:nvGraphicFramePr>
        <p:xfrm>
          <a:off x="611560" y="980728"/>
          <a:ext cx="77823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2400"/>
            <a:ext cx="8064128" cy="633413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de-DE" sz="2000" b="1" dirty="0">
                <a:latin typeface="American Typewriter" panose="02090604020004020304" pitchFamily="18" charset="77"/>
              </a:rPr>
              <a:t>PIL p.c. 2013: Come varia nel mondo?</a:t>
            </a:r>
            <a:endParaRPr lang="en-GB" altLang="de-DE" sz="2000" b="1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131840" y="6021288"/>
            <a:ext cx="568863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400" b="0" i="1" dirty="0">
                <a:cs typeface="Arial" panose="020B0604020202020204" pitchFamily="34" charset="0"/>
              </a:rPr>
              <a:t>Fonte:   </a:t>
            </a:r>
            <a:r>
              <a:rPr lang="en-US" altLang="de-DE" sz="1200" b="0" i="1" dirty="0">
                <a:cs typeface="Arial" panose="020B0604020202020204" pitchFamily="34" charset="0"/>
                <a:hlinkClick r:id="rId3"/>
              </a:rPr>
              <a:t>http://www.imf.org/external/datamapper/index.php?db=FM</a:t>
            </a:r>
            <a:endParaRPr lang="en-US" altLang="de-DE" sz="1200" b="0" i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81000" y="6400800"/>
            <a:ext cx="2762250" cy="228600"/>
          </a:xfrm>
        </p:spPr>
        <p:txBody>
          <a:bodyPr/>
          <a:lstStyle/>
          <a:p>
            <a:pPr algn="l">
              <a:defRPr/>
            </a:pPr>
            <a:r>
              <a:rPr lang="it-IT"/>
              <a:t>Lez. 1 - Cos'è la macroeconomia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992888" cy="53225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52400"/>
            <a:ext cx="8064128" cy="633413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de-DE" sz="2000" b="1" dirty="0">
                <a:latin typeface="American Typewriter" panose="02090604020004020304" pitchFamily="18" charset="77"/>
              </a:rPr>
              <a:t>PIL nel 2013: Dove cresce più velocemente?</a:t>
            </a:r>
            <a:endParaRPr lang="en-GB" altLang="de-DE" sz="2000" b="1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131840" y="6021288"/>
            <a:ext cx="568863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400" b="0" i="1" dirty="0">
                <a:cs typeface="Arial" panose="020B0604020202020204" pitchFamily="34" charset="0"/>
              </a:rPr>
              <a:t>Fonte:   </a:t>
            </a:r>
            <a:r>
              <a:rPr lang="en-US" altLang="de-DE" sz="1200" b="0" i="1" dirty="0">
                <a:cs typeface="Arial" panose="020B0604020202020204" pitchFamily="34" charset="0"/>
                <a:hlinkClick r:id="rId3"/>
              </a:rPr>
              <a:t>http://www.imf.org/external/datamapper/index.php?db=FM</a:t>
            </a:r>
            <a:endParaRPr lang="en-US" altLang="de-DE" sz="1200" b="0" i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381000" y="6400800"/>
            <a:ext cx="2762250" cy="228600"/>
          </a:xfrm>
        </p:spPr>
        <p:txBody>
          <a:bodyPr/>
          <a:lstStyle/>
          <a:p>
            <a:pPr algn="l">
              <a:defRPr/>
            </a:pPr>
            <a:r>
              <a:rPr lang="it-IT"/>
              <a:t>Lez. 1 - Cos'è la macroeconomia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1631"/>
            <a:ext cx="8208144" cy="54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5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7313612" cy="895350"/>
          </a:xfrm>
          <a:noFill/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Tasso di disoccupazione: USA, 1900-2000 </a:t>
            </a:r>
            <a:br>
              <a:rPr lang="it-IT" altLang="de-DE" sz="2800" dirty="0">
                <a:latin typeface="American Typewriter" panose="02090604020004020304" pitchFamily="18" charset="77"/>
              </a:rPr>
            </a:br>
            <a:endParaRPr lang="it-IT" altLang="de-DE" sz="2800" dirty="0">
              <a:latin typeface="American Typewriter" panose="02090604020004020304" pitchFamily="18" charset="77"/>
            </a:endParaRPr>
          </a:p>
        </p:txBody>
      </p:sp>
      <p:sp>
        <p:nvSpPr>
          <p:cNvPr id="24579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392613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438275"/>
            <a:ext cx="7907337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7313613" cy="895350"/>
          </a:xfrm>
          <a:noFill/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Tasso di disoccupazione: Italia, 1970-2002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25603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4392613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46213"/>
            <a:ext cx="7856538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7313613" cy="895350"/>
          </a:xfrm>
          <a:noFill/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Tasso di disoccupazione, UE e USA, 1998-2013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25603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281526"/>
              </p:ext>
            </p:extLst>
          </p:nvPr>
        </p:nvGraphicFramePr>
        <p:xfrm>
          <a:off x="683569" y="1162050"/>
          <a:ext cx="7848871" cy="485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49957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83568" y="394926"/>
            <a:ext cx="7817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4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</a:t>
            </a:r>
            <a:r>
              <a:rPr lang="it-IT" altLang="de-DE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Le domande (2)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94283" y="1081743"/>
            <a:ext cx="8596064" cy="515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36600" indent="-2794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it-IT" altLang="de-DE" sz="500" b="0" dirty="0">
              <a:latin typeface="American Typewriter" panose="02090604020004020304" pitchFamily="18" charset="77"/>
            </a:endParaRP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Quali sono i guadagni del commercio tra paesi?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Quali rischi derivano dall’apertura ai mercati globali??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I paesi più aperti crescono di più?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c’è inflazione e cosa la determina?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la paura dell’inflazione ha dominato gli anni ottanta, mentre ora domina la paura della deflazione?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Perché esistono le “banche centrali”? Che ruolo hanno?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L’eurozona è in crisi? Perché? 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A cosa serve il debito pubblico? Quando è “insostenibile”?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Cosa è il </a:t>
            </a:r>
            <a:r>
              <a:rPr lang="it-IT" altLang="de-DE" sz="1800" b="0" i="1" dirty="0">
                <a:latin typeface="American Typewriter" panose="02090604020004020304" pitchFamily="18" charset="77"/>
              </a:rPr>
              <a:t>quantitative </a:t>
            </a:r>
            <a:r>
              <a:rPr lang="it-IT" altLang="de-DE" sz="1800" b="0" i="1" dirty="0" err="1">
                <a:latin typeface="American Typewriter" panose="02090604020004020304" pitchFamily="18" charset="77"/>
              </a:rPr>
              <a:t>easing</a:t>
            </a:r>
            <a:r>
              <a:rPr lang="it-IT" altLang="de-DE" sz="1800" b="0" dirty="0">
                <a:latin typeface="American Typewriter" panose="02090604020004020304" pitchFamily="18" charset="77"/>
              </a:rPr>
              <a:t>?</a:t>
            </a:r>
          </a:p>
          <a:p>
            <a:pPr lvl="1" eaLnBrk="1" hangingPunct="1">
              <a:lnSpc>
                <a:spcPct val="125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Che relazione c’è fra la crisi finanziaria e la recessione?</a:t>
            </a:r>
          </a:p>
          <a:p>
            <a:pPr lvl="1"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lang="it-IT" altLang="de-DE" sz="2000" b="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254396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7313613" cy="895350"/>
          </a:xfrm>
          <a:noFill/>
        </p:spPr>
        <p:txBody>
          <a:bodyPr/>
          <a:lstStyle/>
          <a:p>
            <a:r>
              <a:rPr lang="it-IT" altLang="de-DE" sz="2000" dirty="0">
                <a:latin typeface="American Typewriter" panose="02090604020004020304" pitchFamily="18" charset="77"/>
              </a:rPr>
              <a:t>Tasso di inflazione: USA; 1900-2000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21507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925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356100" y="5516563"/>
            <a:ext cx="47879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09688"/>
            <a:ext cx="82804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332656"/>
            <a:ext cx="7313612" cy="419819"/>
          </a:xfrm>
          <a:noFill/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Tasso di inflazione: Italia, 1862-1992</a:t>
            </a:r>
          </a:p>
        </p:txBody>
      </p:sp>
      <p:sp>
        <p:nvSpPr>
          <p:cNvPr id="22531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0" y="945456"/>
            <a:ext cx="7902130" cy="50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7313612" cy="895350"/>
          </a:xfrm>
          <a:noFill/>
        </p:spPr>
        <p:txBody>
          <a:bodyPr/>
          <a:lstStyle/>
          <a:p>
            <a:r>
              <a:rPr lang="it-IT" altLang="de-DE" sz="2000" b="1" dirty="0">
                <a:latin typeface="American Typewriter" panose="02090604020004020304" pitchFamily="18" charset="77"/>
              </a:rPr>
              <a:t>Inflazione in alcuni paesi EU, dal 1991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613792" y="6400800"/>
            <a:ext cx="3886200" cy="228600"/>
          </a:xfrm>
        </p:spPr>
        <p:txBody>
          <a:bodyPr/>
          <a:lstStyle/>
          <a:p>
            <a:pPr algn="l">
              <a:defRPr/>
            </a:pPr>
            <a:r>
              <a:rPr lang="it-IT"/>
              <a:t>Lez. 1 - Cos'è la macroeconomia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673258"/>
              </p:ext>
            </p:extLst>
          </p:nvPr>
        </p:nvGraphicFramePr>
        <p:xfrm>
          <a:off x="534988" y="1196752"/>
          <a:ext cx="808672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381000"/>
            <a:ext cx="7313612" cy="1031776"/>
          </a:xfrm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Le variabili macroeconomiche</a:t>
            </a:r>
            <a:br>
              <a:rPr lang="it-IT" altLang="de-DE" sz="2400" dirty="0">
                <a:latin typeface="American Typewriter" panose="02090604020004020304" pitchFamily="18" charset="77"/>
              </a:rPr>
            </a:br>
            <a:r>
              <a:rPr lang="it-IT" altLang="de-DE" sz="2400" dirty="0">
                <a:latin typeface="American Typewriter" panose="02090604020004020304" pitchFamily="18" charset="77"/>
              </a:rPr>
              <a:t>Un primo bilancio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41166" y="1572974"/>
            <a:ext cx="8075612" cy="4896544"/>
          </a:xfrm>
        </p:spPr>
        <p:txBody>
          <a:bodyPr/>
          <a:lstStyle/>
          <a:p>
            <a:pPr>
              <a:buClr>
                <a:srgbClr val="000099"/>
              </a:buClr>
              <a:buSzPct val="90000"/>
            </a:pPr>
            <a:endParaRPr lang="it-IT" altLang="de-DE" sz="1800" dirty="0">
              <a:latin typeface="American Typewriter" panose="02090604020004020304" pitchFamily="18" charset="77"/>
            </a:endParaRPr>
          </a:p>
          <a:p>
            <a:pPr>
              <a:buClr>
                <a:srgbClr val="000099"/>
              </a:buClr>
              <a:buSzPct val="90000"/>
            </a:pPr>
            <a:r>
              <a:rPr lang="it-IT" altLang="de-DE" sz="1800" dirty="0">
                <a:latin typeface="American Typewriter" panose="02090604020004020304" pitchFamily="18" charset="77"/>
              </a:rPr>
              <a:t>Abbiamo osservato l’evoluzione nel tempo di alcune variabili: il PIL (ed il PIL p.c.), il tasso di disoccupazione, il tasso d’inflazione</a:t>
            </a:r>
          </a:p>
          <a:p>
            <a:pPr>
              <a:buClr>
                <a:srgbClr val="000099"/>
              </a:buClr>
              <a:buSzPct val="90000"/>
            </a:pPr>
            <a:r>
              <a:rPr lang="it-IT" altLang="de-DE" sz="1800" dirty="0">
                <a:latin typeface="American Typewriter" panose="02090604020004020304" pitchFamily="18" charset="77"/>
              </a:rPr>
              <a:t>Sono le tre variabili «più importanti» di ogni discorso macroeconomico …</a:t>
            </a:r>
          </a:p>
          <a:p>
            <a:pPr>
              <a:buClr>
                <a:srgbClr val="000099"/>
              </a:buClr>
              <a:buSzPct val="90000"/>
            </a:pPr>
            <a:r>
              <a:rPr lang="it-IT" altLang="de-DE" sz="1800" dirty="0">
                <a:latin typeface="American Typewriter" panose="02090604020004020304" pitchFamily="18" charset="77"/>
              </a:rPr>
              <a:t>… ma in realtà ne sappiamo ancora poco:</a:t>
            </a:r>
          </a:p>
          <a:p>
            <a:pPr lvl="1">
              <a:buClr>
                <a:srgbClr val="000099"/>
              </a:buClr>
              <a:buSzPct val="90000"/>
            </a:pPr>
            <a:r>
              <a:rPr lang="it-IT" altLang="de-DE" sz="18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Cosa rappresenta esattamente ciascuna di esse?</a:t>
            </a:r>
          </a:p>
          <a:p>
            <a:pPr lvl="1">
              <a:buClr>
                <a:srgbClr val="000099"/>
              </a:buClr>
              <a:buSzPct val="90000"/>
            </a:pPr>
            <a:r>
              <a:rPr lang="it-IT" altLang="de-DE" sz="18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Come si misura?</a:t>
            </a:r>
          </a:p>
          <a:p>
            <a:pPr lvl="1">
              <a:buClr>
                <a:srgbClr val="000099"/>
              </a:buClr>
              <a:buSzPct val="90000"/>
            </a:pPr>
            <a:r>
              <a:rPr lang="it-IT" altLang="de-DE" sz="18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Perché è così importante?</a:t>
            </a:r>
          </a:p>
          <a:p>
            <a:pPr>
              <a:buClr>
                <a:srgbClr val="000099"/>
              </a:buClr>
              <a:buSzPct val="90000"/>
            </a:pPr>
            <a:r>
              <a:rPr lang="it-IT" altLang="de-DE" sz="1800" dirty="0">
                <a:latin typeface="American Typewriter" panose="02090604020004020304" pitchFamily="18" charset="77"/>
              </a:rPr>
              <a:t>E inoltre:</a:t>
            </a:r>
          </a:p>
          <a:p>
            <a:pPr lvl="1">
              <a:buClr>
                <a:srgbClr val="000099"/>
              </a:buClr>
              <a:buSzPct val="90000"/>
            </a:pPr>
            <a:r>
              <a:rPr lang="it-IT" altLang="de-DE" sz="18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Cosa determina il valore dell’una o dell’altra?</a:t>
            </a:r>
          </a:p>
          <a:p>
            <a:pPr lvl="1">
              <a:buClr>
                <a:srgbClr val="000099"/>
              </a:buClr>
              <a:buSzPct val="90000"/>
            </a:pPr>
            <a:r>
              <a:rPr lang="it-IT" altLang="de-DE" sz="18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E quali relazioni ci sono tra di loro?  (ossia, quali </a:t>
            </a:r>
            <a:r>
              <a:rPr lang="it-IT" altLang="de-DE" sz="1800" u="sng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modelli</a:t>
            </a:r>
            <a:r>
              <a:rPr lang="it-IT" altLang="de-DE" sz="18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 useremo per studiare le loro relazioni?) </a:t>
            </a:r>
          </a:p>
          <a:p>
            <a:pPr>
              <a:buClr>
                <a:srgbClr val="000099"/>
              </a:buClr>
              <a:buSzPct val="90000"/>
            </a:pPr>
            <a:r>
              <a:rPr lang="it-IT" altLang="de-DE" sz="1800" dirty="0">
                <a:latin typeface="American Typewriter" panose="02090604020004020304" pitchFamily="18" charset="77"/>
              </a:rPr>
              <a:t>Questo è il compito che ci attende nelle prossime lezioni!</a:t>
            </a:r>
          </a:p>
        </p:txBody>
      </p:sp>
      <p:sp>
        <p:nvSpPr>
          <p:cNvPr id="63492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7200"/>
            <a:ext cx="8447087" cy="895350"/>
          </a:xfrm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7. L’economia italiana (1):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17412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8475" y="1274651"/>
            <a:ext cx="8414333" cy="5204048"/>
          </a:xfrm>
        </p:spPr>
        <p:txBody>
          <a:bodyPr/>
          <a:lstStyle/>
          <a:p>
            <a:pPr marL="36000" lvl="1" indent="-540000" defTabSz="540000">
              <a:lnSpc>
                <a:spcPct val="13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>
                <a:tab pos="540000" algn="l"/>
              </a:tabLst>
            </a:pPr>
            <a:endParaRPr lang="it-IT" altLang="en-US" sz="17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36000" lvl="1" indent="-540000" defTabSz="540000">
              <a:lnSpc>
                <a:spcPct val="13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>
                <a:tab pos="540000" algn="l"/>
              </a:tabLst>
            </a:pPr>
            <a:r>
              <a:rPr lang="it-IT" altLang="en-US" sz="17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L’Italia è un paese capitalista sviluppato, al 10° posto per dimensione tra le 	economie del mondo. E’ anche uno dei paesi più industrializzati.</a:t>
            </a:r>
          </a:p>
          <a:p>
            <a:pPr marL="36000" lvl="1" indent="-540000" defTabSz="540000">
              <a:lnSpc>
                <a:spcPct val="13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>
                <a:tab pos="540000" algn="l"/>
              </a:tabLst>
            </a:pPr>
            <a:r>
              <a:rPr lang="it-IT" altLang="en-US" sz="17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In termini di PIL pro capite, è al 44° posto (su 227 paesi).</a:t>
            </a:r>
          </a:p>
          <a:p>
            <a:pPr marL="36000" lvl="1" indent="-540000" defTabSz="540000">
              <a:lnSpc>
                <a:spcPct val="13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>
                <a:tab pos="540000" algn="l"/>
              </a:tabLst>
            </a:pPr>
            <a:r>
              <a:rPr lang="it-IT" altLang="en-US" sz="17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Il peso del settore pubblico è molto elevato (per la spesa pubblica, per le 	imposte e per il debito pubblico: è l’8° paese con il debito più alto in 	proporzione al PIL).</a:t>
            </a:r>
          </a:p>
          <a:p>
            <a:pPr marL="36000" lvl="1" indent="-540000" defTabSz="540000">
              <a:lnSpc>
                <a:spcPct val="13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>
                <a:tab pos="540000" algn="l"/>
              </a:tabLst>
            </a:pPr>
            <a:r>
              <a:rPr lang="it-IT" altLang="en-US" sz="17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Ha un grado di apertura al commercio estero molto elevato.</a:t>
            </a:r>
          </a:p>
          <a:p>
            <a:pPr marL="36000" lvl="1" indent="-540000" defTabSz="540000">
              <a:lnSpc>
                <a:spcPct val="13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>
                <a:tab pos="540000" algn="l"/>
              </a:tabLst>
            </a:pPr>
            <a:r>
              <a:rPr lang="it-IT" altLang="en-US" sz="17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La percentuale di popolazione in età lavorativa (20-64) effettivamente 	occupata è molto bassa (61%), in particolare nel confronto con gli altri paesi 	europei (media UE: 69%). </a:t>
            </a:r>
          </a:p>
          <a:p>
            <a:pPr marL="36000" lvl="1" indent="-540000" defTabSz="540000">
              <a:lnSpc>
                <a:spcPct val="13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tabLst>
                <a:tab pos="540000" algn="l"/>
              </a:tabLst>
            </a:pPr>
            <a:r>
              <a:rPr lang="it-IT" altLang="en-US" sz="17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Soprattutto è bassa per i più giovani, i più anziani e le donne.</a:t>
            </a:r>
          </a:p>
          <a:p>
            <a:pPr marL="0" indent="0" algn="r">
              <a:lnSpc>
                <a:spcPct val="130000"/>
              </a:lnSpc>
              <a:spcBef>
                <a:spcPct val="0"/>
              </a:spcBef>
              <a:buClrTx/>
              <a:buSzTx/>
              <a:buNone/>
              <a:tabLst>
                <a:tab pos="1227138" algn="l"/>
              </a:tabLst>
            </a:pPr>
            <a:r>
              <a:rPr lang="it-IT" sz="1600" i="1" dirty="0"/>
              <a:t>Dati:</a:t>
            </a:r>
            <a:r>
              <a:rPr lang="it-IT" sz="1600" dirty="0"/>
              <a:t> </a:t>
            </a:r>
            <a:r>
              <a:rPr lang="it-IT" sz="1600" dirty="0" err="1"/>
              <a:t>Eurostat</a:t>
            </a:r>
            <a:endParaRPr lang="it-IT" sz="1600" dirty="0"/>
          </a:p>
          <a:p>
            <a:pPr marL="0" indent="0" algn="r">
              <a:lnSpc>
                <a:spcPct val="130000"/>
              </a:lnSpc>
              <a:spcBef>
                <a:spcPct val="0"/>
              </a:spcBef>
              <a:buClrTx/>
              <a:buSzTx/>
              <a:buNone/>
              <a:tabLst>
                <a:tab pos="1227138" algn="l"/>
              </a:tabLst>
            </a:pPr>
            <a:endParaRPr lang="en-US" sz="1600" dirty="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7200"/>
            <a:ext cx="8447087" cy="895350"/>
          </a:xfrm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L’economia italiana (2):</a:t>
            </a:r>
            <a:br>
              <a:rPr lang="it-IT" altLang="de-DE" sz="2400" b="1" dirty="0">
                <a:latin typeface="American Typewriter" panose="02090604020004020304" pitchFamily="18" charset="77"/>
              </a:rPr>
            </a:br>
            <a:endParaRPr lang="it-IT" altLang="de-DE" sz="2400" dirty="0">
              <a:latin typeface="American Typewriter" panose="02090604020004020304" pitchFamily="18" charset="77"/>
            </a:endParaRPr>
          </a:p>
        </p:txBody>
      </p:sp>
      <p:sp>
        <p:nvSpPr>
          <p:cNvPr id="17412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3006" y="1128305"/>
            <a:ext cx="8414333" cy="4892983"/>
          </a:xfrm>
        </p:spPr>
        <p:txBody>
          <a:bodyPr/>
          <a:lstStyle/>
          <a:p>
            <a:pPr marL="391500" lvl="2" indent="-457200">
              <a:lnSpc>
                <a:spcPct val="130000"/>
              </a:lnSpc>
              <a:spcBef>
                <a:spcPct val="0"/>
              </a:spcBef>
              <a:buClrTx/>
              <a:buSzTx/>
              <a:buFont typeface="+mj-lt"/>
              <a:buAutoNum type="arabicPeriod" startAt="7"/>
              <a:tabLst>
                <a:tab pos="1227138" algn="l"/>
              </a:tabLst>
            </a:pPr>
            <a:endParaRPr lang="it-IT" altLang="en-US" sz="1600" dirty="0">
              <a:latin typeface="American Typewriter" panose="02090604020004020304" pitchFamily="18" charset="77"/>
              <a:ea typeface="Times New Roman" panose="02020603050405020304" pitchFamily="18" charset="0"/>
              <a:cs typeface="+mn-cs"/>
            </a:endParaRPr>
          </a:p>
          <a:p>
            <a:pPr marL="391500" lvl="2" indent="-457200">
              <a:lnSpc>
                <a:spcPct val="130000"/>
              </a:lnSpc>
              <a:spcBef>
                <a:spcPct val="0"/>
              </a:spcBef>
              <a:buClrTx/>
              <a:buSzTx/>
              <a:buFont typeface="+mj-lt"/>
              <a:buAutoNum type="arabicPeriod" startAt="7"/>
              <a:tabLst>
                <a:tab pos="1227138" algn="l"/>
              </a:tabLst>
            </a:pP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L’Italia è uno </a:t>
            </a:r>
            <a:r>
              <a:rPr lang="it-IT" altLang="en-US" sz="1600" b="1" dirty="0">
                <a:solidFill>
                  <a:srgbClr val="0033CC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stato</a:t>
            </a:r>
            <a:r>
              <a:rPr lang="it-IT" altLang="en-US" sz="1600" dirty="0">
                <a:solidFill>
                  <a:srgbClr val="0033CC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 </a:t>
            </a:r>
            <a:r>
              <a:rPr lang="it-IT" altLang="en-US" sz="1600" b="1" dirty="0">
                <a:solidFill>
                  <a:srgbClr val="0033CC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membro dell’Unione Europea </a:t>
            </a: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(UE) e tra i sei paesi fondatori della CEE nel 1957. </a:t>
            </a:r>
            <a:endParaRPr lang="en-US" altLang="en-US" sz="1600" dirty="0">
              <a:latin typeface="American Typewriter" panose="02090604020004020304" pitchFamily="18" charset="77"/>
              <a:ea typeface="Times New Roman" panose="02020603050405020304" pitchFamily="18" charset="0"/>
              <a:cs typeface="+mn-cs"/>
            </a:endParaRPr>
          </a:p>
          <a:p>
            <a:pPr marL="531000" lvl="4" indent="-285750" algn="just">
              <a:lnSpc>
                <a:spcPct val="130000"/>
              </a:lnSpc>
              <a:spcBef>
                <a:spcPts val="600"/>
              </a:spcBef>
              <a:buSzTx/>
              <a:tabLst>
                <a:tab pos="1227138" algn="l"/>
              </a:tabLst>
            </a:pP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Tutti i 28 paesi UE partecipano al </a:t>
            </a:r>
            <a:r>
              <a:rPr lang="it-IT" altLang="en-US" sz="1600" b="1" dirty="0">
                <a:solidFill>
                  <a:srgbClr val="0033CC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mercato unico </a:t>
            </a: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(senza barriere tariffarie o d’altro tipo rispetto agli scambi di merci, né ostacoli ai movimenti di capitali o di persone).</a:t>
            </a:r>
          </a:p>
          <a:p>
            <a:pPr marL="531000" lvl="4" indent="-285750" algn="just">
              <a:lnSpc>
                <a:spcPct val="130000"/>
              </a:lnSpc>
              <a:spcBef>
                <a:spcPts val="600"/>
              </a:spcBef>
              <a:buSzTx/>
              <a:tabLst>
                <a:tab pos="1227138" algn="l"/>
              </a:tabLst>
            </a:pPr>
            <a:r>
              <a:rPr lang="en-US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 </a:t>
            </a: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Inoltre, con altri 18 paesi UE, l’Italia ha adottato la </a:t>
            </a:r>
            <a:r>
              <a:rPr lang="it-IT" altLang="en-US" sz="1600" b="1" dirty="0">
                <a:solidFill>
                  <a:srgbClr val="0033CC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moneta unica</a:t>
            </a: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, l’euro, e la politica monetaria unica, gestita dalla </a:t>
            </a:r>
            <a:r>
              <a:rPr lang="it-IT" altLang="en-US" sz="1600" b="1" dirty="0">
                <a:solidFill>
                  <a:srgbClr val="0033CC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Banca Centrale Europea</a:t>
            </a: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342900" lvl="2" indent="-342900">
              <a:lnSpc>
                <a:spcPct val="130000"/>
              </a:lnSpc>
              <a:spcBef>
                <a:spcPts val="1200"/>
              </a:spcBef>
              <a:buClrTx/>
              <a:buSzTx/>
              <a:buFont typeface="+mj-lt"/>
              <a:buAutoNum type="arabicPeriod" startAt="8"/>
              <a:tabLst>
                <a:tab pos="1227138" algn="l"/>
              </a:tabLst>
            </a:pPr>
            <a:r>
              <a:rPr lang="it-IT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Secondo la CIA, fra i problemi più rilevanti dell’economia italiana vi sono:</a:t>
            </a:r>
            <a:endParaRPr lang="en-US" altLang="en-US" sz="1400" dirty="0"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marL="720000" lvl="1" indent="0" algn="just">
              <a:lnSpc>
                <a:spcPct val="130000"/>
              </a:lnSpc>
              <a:spcBef>
                <a:spcPts val="600"/>
              </a:spcBef>
              <a:buClrTx/>
              <a:buSzTx/>
              <a:buNone/>
              <a:tabLst>
                <a:tab pos="1227138" algn="l"/>
              </a:tabLst>
            </a:pPr>
            <a:r>
              <a:rPr lang="en-GB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“</a:t>
            </a:r>
            <a:r>
              <a:rPr lang="en-GB" altLang="en-US" sz="1600" dirty="0">
                <a:solidFill>
                  <a:srgbClr val="C00000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illegal immigration, organized crime, corruption, high unemployment, sluggish economic growth, and the low incomes and technical standards of Southern Italy compared with the prosperous North</a:t>
            </a:r>
            <a:r>
              <a:rPr lang="en-GB" altLang="en-US" sz="16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”</a:t>
            </a:r>
          </a:p>
          <a:p>
            <a:pPr marL="720000" lvl="1" indent="0" algn="r">
              <a:lnSpc>
                <a:spcPct val="130000"/>
              </a:lnSpc>
              <a:spcBef>
                <a:spcPts val="600"/>
              </a:spcBef>
              <a:buClrTx/>
              <a:buSzTx/>
              <a:buNone/>
              <a:tabLst>
                <a:tab pos="1227138" algn="l"/>
              </a:tabLst>
            </a:pPr>
            <a:r>
              <a:rPr lang="en-GB" altLang="en-US" sz="12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(CIA, World </a:t>
            </a:r>
            <a:r>
              <a:rPr lang="en-GB" altLang="en-US" sz="1200" dirty="0" err="1">
                <a:latin typeface="American Typewriter" panose="02090604020004020304" pitchFamily="18" charset="77"/>
                <a:ea typeface="Times New Roman" panose="02020603050405020304" pitchFamily="18" charset="0"/>
              </a:rPr>
              <a:t>Factbook</a:t>
            </a:r>
            <a:r>
              <a:rPr lang="en-GB" altLang="en-US" sz="1200" dirty="0">
                <a:latin typeface="American Typewriter" panose="02090604020004020304" pitchFamily="18" charset="77"/>
                <a:ea typeface="Times New Roman" panose="02020603050405020304" pitchFamily="18" charset="0"/>
              </a:rPr>
              <a:t>, </a:t>
            </a:r>
            <a:r>
              <a:rPr lang="it-IT" sz="1200" u="sng" dirty="0">
                <a:latin typeface="American Typewriter" panose="02090604020004020304" pitchFamily="18" charset="77"/>
                <a:hlinkClick r:id="rId3"/>
              </a:rPr>
              <a:t>https://www.cia.gov/library/publications/the-world-factbook/index.h</a:t>
            </a:r>
            <a:r>
              <a:rPr lang="it-IT" sz="1400" u="sng" dirty="0">
                <a:latin typeface="+mj-lt"/>
                <a:hlinkClick r:id="rId3"/>
              </a:rPr>
              <a:t>tml</a:t>
            </a:r>
            <a:r>
              <a:rPr lang="it-IT" altLang="en-US" sz="1400" dirty="0">
                <a:latin typeface="+mj-lt"/>
                <a:ea typeface="Times New Roman" panose="02020603050405020304" pitchFamily="18" charset="0"/>
                <a:cs typeface="+mn-cs"/>
              </a:rPr>
              <a:t>)</a:t>
            </a:r>
            <a:endParaRPr lang="en-US" altLang="en-US" sz="1400" dirty="0">
              <a:latin typeface="+mj-lt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6427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noFill/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8. Alcuni concetti della macroeconomia (1)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761"/>
            <a:ext cx="8424863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2000" dirty="0">
                <a:latin typeface="+mj-lt"/>
              </a:rPr>
              <a:t>- 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68007"/>
              </p:ext>
            </p:extLst>
          </p:nvPr>
        </p:nvGraphicFramePr>
        <p:xfrm>
          <a:off x="460373" y="1504189"/>
          <a:ext cx="8583615" cy="3941035"/>
        </p:xfrm>
        <a:graphic>
          <a:graphicData uri="http://schemas.openxmlformats.org/drawingml/2006/table">
            <a:tbl>
              <a:tblPr firstRow="1" firstCol="1" bandRow="1"/>
              <a:tblGrid>
                <a:gridCol w="180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Concetto principale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Articolazioni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Concetti associati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Pro capite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Crescita 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Sviluppo / Sottosviluppo</a:t>
                      </a:r>
                      <a:endParaRPr lang="en-US" sz="1600" b="0" dirty="0">
                        <a:latin typeface="American Typewriter" panose="02090604020004020304" pitchFamily="18" charset="77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prezzi correnti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costanti </a:t>
                      </a:r>
                      <a:r>
                        <a:rPr lang="it-IT" sz="1200" b="0" kern="12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(PIL reale)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Cicli economici / Recessione ed espansione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Lungo e breve periodo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Distribuzione dei redditi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Politiche di stabilizzazione della domanda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Politiche dell’offerta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Variazioni pro/anti-cicliche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D. per età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Forza lavoro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D. per genere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Tasso di disoccupazione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Disoccupazione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D. per</a:t>
                      </a:r>
                      <a:r>
                        <a:rPr lang="it-IT" sz="1400" b="0" baseline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durata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baseline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D. per qualificazione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Tasso di occupazione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Tasso di partecipazione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frizionale / strutturale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9448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noFill/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Alcuni concetti della macroeconomia (2)</a:t>
            </a: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95029"/>
              </p:ext>
            </p:extLst>
          </p:nvPr>
        </p:nvGraphicFramePr>
        <p:xfrm>
          <a:off x="380999" y="1196753"/>
          <a:ext cx="8223448" cy="5112567"/>
        </p:xfrm>
        <a:graphic>
          <a:graphicData uri="http://schemas.openxmlformats.org/drawingml/2006/table">
            <a:tbl>
              <a:tblPr firstRow="1" firstCol="1" bandRow="1"/>
              <a:tblGrid>
                <a:gridCol w="163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Concetto principale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Articolazioni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Concetti associati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Fattori di produzione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Lavoro / Capitale umano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Proprietà intellettuale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Funzione di produzione aggregata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Remunerazione dei fattori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Quote distributive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Inflazione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Indice dei prezzi al   consumo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Deflatore del PIL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legata alla politica monetaria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legata al ciclo economico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Iperinflazione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Deflazione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Mercati reali e finanziari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Circuito reale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Circuito finanziario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Tasso d’interesse reale e nominale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Attività e passività finanziarie 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/ Titoli di credito e debito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Indipendenza tra risparmio 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investimento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Bolle finanziarie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33843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noFill/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Alcuni concetti della macroeconomia (3)</a:t>
            </a: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64945"/>
              </p:ext>
            </p:extLst>
          </p:nvPr>
        </p:nvGraphicFramePr>
        <p:xfrm>
          <a:off x="683568" y="1412776"/>
          <a:ext cx="8280920" cy="2180209"/>
        </p:xfrm>
        <a:graphic>
          <a:graphicData uri="http://schemas.openxmlformats.org/drawingml/2006/table">
            <a:tbl>
              <a:tblPr firstRow="1" firstCol="1" bandRow="1"/>
              <a:tblGrid>
                <a:gridCol w="149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5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Concetto principale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Articolazioni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Concetti associati</a:t>
                      </a:r>
                      <a:endParaRPr lang="en-US" sz="1400" b="1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 di apertura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Commercio estero: Esportazioni / Importazioni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Flussi valutari: mercato dei cambi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Flussi di capitali: mercati finanziari internazionali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Flussi  di persone: emigrazione/immigrazione 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Bilancia commerciale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Bilancia dei pagamenti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Mobilità dei fattori della  produzione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Trasferimenti di redditi da/verso l’estero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Globalizzazione</a:t>
                      </a:r>
                      <a:endParaRPr lang="en-US" sz="14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26634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noFill/>
        </p:spPr>
        <p:txBody>
          <a:bodyPr/>
          <a:lstStyle/>
          <a:p>
            <a:r>
              <a:rPr lang="it-IT" altLang="de-DE" sz="2400" dirty="0">
                <a:latin typeface="American Typewriter" panose="02090604020004020304" pitchFamily="18" charset="77"/>
              </a:rPr>
              <a:t>Alcuni concetti della macroeconomia (4)</a:t>
            </a: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01787"/>
              </p:ext>
            </p:extLst>
          </p:nvPr>
        </p:nvGraphicFramePr>
        <p:xfrm>
          <a:off x="539750" y="1217585"/>
          <a:ext cx="8223250" cy="5171436"/>
        </p:xfrm>
        <a:graphic>
          <a:graphicData uri="http://schemas.openxmlformats.org/drawingml/2006/table">
            <a:tbl>
              <a:tblPr firstRow="1" firstCol="1" bandRow="1"/>
              <a:tblGrid>
                <a:gridCol w="1761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Concetto principale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Divisioni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Concetti associati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Analisi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macro-economica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Positiva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Previsione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Normativa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Politiche macro-economiche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Politica fiscale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Politica monetaria  e del tasso d’interesse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Regime e Politica del tasso di cambio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440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Politiche della domanda (Diretta e </a:t>
                      </a:r>
                    </a:p>
                    <a:p>
                      <a:pPr indent="-144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indiretta)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Politiche dell’offerta (Incentivi all’accumulazione di fattori produttivi o al loro impiego)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600" b="0" dirty="0" err="1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</a:t>
                      </a: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-)Avanzo e Debito Pubblico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4145" indent="-144145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Privatizzazioni / Nazionalizzazioni /  Salvataggi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Politiche di inclusione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(Politiche sociali)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Protezionismo</a:t>
                      </a:r>
                      <a:endParaRPr lang="en-US" sz="1600" b="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2899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11560" y="332656"/>
            <a:ext cx="7460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de-DE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2. Gli obiettivi di questo corso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11560" y="1196752"/>
            <a:ext cx="8065715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Il corso è rivolto soprattutto allo studio delle economie più avanzate (come quelle dell’UE), che hanno già completato il processo di sviluppo</a:t>
            </a:r>
          </a:p>
          <a:p>
            <a:pPr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Vogliamo poter diventare cittadini consapevoli dei grandi movimenti economici che ci circondano</a:t>
            </a:r>
          </a:p>
          <a:p>
            <a:pPr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… e valutare le domande e le proposte che arrivano da diverse parti: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dirty="0">
                <a:solidFill>
                  <a:srgbClr val="C00000"/>
                </a:solidFill>
                <a:latin typeface="American Typewriter" panose="02090604020004020304" pitchFamily="18" charset="77"/>
              </a:rPr>
              <a:t>Conviene uscire dall’euro? E dalla UE? A chi conviene?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dirty="0">
                <a:solidFill>
                  <a:srgbClr val="C00000"/>
                </a:solidFill>
                <a:latin typeface="American Typewriter" panose="02090604020004020304" pitchFamily="18" charset="77"/>
              </a:rPr>
              <a:t>E’ meglio mantenere o abbandonare le politiche di austerità?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dirty="0">
                <a:solidFill>
                  <a:srgbClr val="C00000"/>
                </a:solidFill>
                <a:latin typeface="American Typewriter" panose="02090604020004020304" pitchFamily="18" charset="77"/>
              </a:rPr>
              <a:t>Perché in Italia ci sono meno occupati nel 2017 che nel 2008  </a:t>
            </a:r>
          </a:p>
          <a:p>
            <a:pPr marL="4572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it-IT" altLang="de-DE" sz="1600" b="0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(e in Germania no)?</a:t>
            </a:r>
          </a:p>
          <a:p>
            <a:pPr eaLnBrk="1" hangingPunct="1">
              <a:spcBef>
                <a:spcPts val="12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800" b="0" dirty="0">
                <a:latin typeface="American Typewriter" panose="02090604020004020304" pitchFamily="18" charset="77"/>
              </a:rPr>
              <a:t>Su questi argomenti c’è una grande varietà di opinioni: </a:t>
            </a:r>
          </a:p>
          <a:p>
            <a:pPr marL="511175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it-IT" altLang="de-DE" sz="1800" b="0" dirty="0">
                <a:latin typeface="American Typewriter" panose="02090604020004020304" pitchFamily="18" charset="77"/>
              </a:rPr>
              <a:t>E’ molto più facile che due esperti si trovino in disaccordo sulla maggior parte delle questioni macroeconomiche, che su molti argomenti di microeconomia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it-IT" altLang="de-DE" sz="1600" b="0" dirty="0">
              <a:solidFill>
                <a:srgbClr val="C00000"/>
              </a:solidFill>
            </a:endParaRP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it-IT" altLang="de-DE" sz="1600" b="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1 - Cos'è la macroeconomia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noFill/>
        </p:spPr>
        <p:txBody>
          <a:bodyPr/>
          <a:lstStyle/>
          <a:p>
            <a:r>
              <a:rPr lang="it-IT" altLang="de-DE" sz="2800" dirty="0"/>
              <a:t>9. Dati, analisi e valutazioni (1)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761"/>
            <a:ext cx="8424863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i="1" dirty="0">
                <a:solidFill>
                  <a:srgbClr val="0033CC"/>
                </a:solidFill>
                <a:latin typeface="+mj-lt"/>
              </a:rPr>
              <a:t>Alcune fonti dei dati:</a:t>
            </a:r>
          </a:p>
          <a:p>
            <a:pPr marL="0" indent="0">
              <a:lnSpc>
                <a:spcPct val="90000"/>
              </a:lnSpc>
              <a:spcBef>
                <a:spcPts val="3000"/>
              </a:spcBef>
              <a:buNone/>
            </a:pPr>
            <a:r>
              <a:rPr lang="it-IT" altLang="de-DE" sz="1800" dirty="0">
                <a:latin typeface="+mj-lt"/>
              </a:rPr>
              <a:t>ISTAT: </a:t>
            </a:r>
            <a:r>
              <a:rPr lang="it-IT" altLang="de-DE" sz="1800" dirty="0">
                <a:latin typeface="+mj-lt"/>
                <a:hlinkClick r:id="rId3"/>
              </a:rPr>
              <a:t>www.istat.it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dirty="0">
                <a:latin typeface="+mj-lt"/>
              </a:rPr>
              <a:t>EUROSTAT: </a:t>
            </a:r>
            <a:r>
              <a:rPr lang="it-IT" altLang="de-DE" sz="1800" dirty="0">
                <a:latin typeface="+mj-lt"/>
                <a:hlinkClick r:id="rId4"/>
              </a:rPr>
              <a:t>http://ec.europa.eu/eurostat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dirty="0">
                <a:latin typeface="+mj-lt"/>
              </a:rPr>
              <a:t>OECD: </a:t>
            </a:r>
            <a:r>
              <a:rPr lang="it-IT" altLang="de-DE" sz="1800" dirty="0">
                <a:latin typeface="+mj-lt"/>
                <a:hlinkClick r:id="rId5"/>
              </a:rPr>
              <a:t>http://stats.oecd.org/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dirty="0">
                <a:latin typeface="+mj-lt"/>
              </a:rPr>
              <a:t>IMF: </a:t>
            </a:r>
            <a:r>
              <a:rPr lang="it-IT" altLang="de-DE" sz="1800" dirty="0">
                <a:latin typeface="+mj-lt"/>
                <a:hlinkClick r:id="rId6"/>
              </a:rPr>
              <a:t>http://www.imf.org/external/data.htm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dirty="0">
                <a:latin typeface="+mj-lt"/>
              </a:rPr>
              <a:t>Banca d’Italia: </a:t>
            </a:r>
            <a:r>
              <a:rPr lang="it-IT" altLang="de-DE" sz="1800" dirty="0">
                <a:latin typeface="+mj-lt"/>
                <a:hlinkClick r:id="rId7"/>
              </a:rPr>
              <a:t>https://www.bancaditalia.it/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dirty="0">
                <a:latin typeface="+mj-lt"/>
              </a:rPr>
              <a:t>BCE: </a:t>
            </a:r>
            <a:r>
              <a:rPr lang="it-IT" altLang="de-DE" sz="1800" dirty="0">
                <a:latin typeface="+mj-lt"/>
                <a:hlinkClick r:id="rId8"/>
              </a:rPr>
              <a:t>https://www.ecb.europa.eu/home/html/index.en.html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dirty="0">
                <a:latin typeface="+mj-lt"/>
              </a:rPr>
              <a:t>Penn World </a:t>
            </a:r>
            <a:r>
              <a:rPr lang="it-IT" altLang="de-DE" sz="1800" dirty="0" err="1">
                <a:latin typeface="+mj-lt"/>
              </a:rPr>
              <a:t>Table</a:t>
            </a:r>
            <a:r>
              <a:rPr lang="it-IT" altLang="de-DE" sz="1800" dirty="0">
                <a:latin typeface="+mj-lt"/>
              </a:rPr>
              <a:t>: </a:t>
            </a:r>
            <a:r>
              <a:rPr lang="it-IT" altLang="de-DE" sz="1800" dirty="0">
                <a:latin typeface="+mj-lt"/>
                <a:hlinkClick r:id="rId9"/>
              </a:rPr>
              <a:t>https://pwt.sas.upenn.edu/php_site/pwt_index.php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dirty="0">
                <a:latin typeface="+mj-lt"/>
              </a:rPr>
              <a:t>Statistiche storiche: </a:t>
            </a:r>
            <a:r>
              <a:rPr lang="it-IT" altLang="de-DE" sz="1800" dirty="0">
                <a:latin typeface="+mj-lt"/>
                <a:hlinkClick r:id="rId10"/>
              </a:rPr>
              <a:t>http://www.theworldeconomy.org/statistics.htm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3000"/>
              </a:spcBef>
              <a:buNone/>
            </a:pPr>
            <a:r>
              <a:rPr lang="it-IT" altLang="de-DE" sz="1800" i="1" dirty="0">
                <a:solidFill>
                  <a:srgbClr val="0033CC"/>
                </a:solidFill>
                <a:latin typeface="+mj-lt"/>
              </a:rPr>
              <a:t>E per cercare analisi e valutazioni?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48608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noFill/>
        </p:spPr>
        <p:txBody>
          <a:bodyPr/>
          <a:lstStyle/>
          <a:p>
            <a:r>
              <a:rPr lang="it-IT" altLang="de-DE" sz="2800" dirty="0"/>
              <a:t>Dati, analisi e valutazioni (2)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760"/>
            <a:ext cx="8424863" cy="432117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i="1" dirty="0">
                <a:latin typeface="+mj-lt"/>
              </a:rPr>
              <a:t>Oltre ai siti precedenti (BCE, Banca d’Italia):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3"/>
              </a:rPr>
              <a:t>http://ec.europa.eu/index_it.htm</a:t>
            </a:r>
            <a:r>
              <a:rPr lang="it-IT" altLang="de-DE" sz="1800" dirty="0"/>
              <a:t> </a:t>
            </a:r>
            <a:r>
              <a:rPr lang="it-IT" altLang="de-DE" sz="1800" dirty="0" err="1"/>
              <a:t>opp</a:t>
            </a:r>
            <a:r>
              <a:rPr lang="it-IT" altLang="de-DE" sz="1800" dirty="0"/>
              <a:t>.: </a:t>
            </a:r>
            <a:r>
              <a:rPr lang="it-IT" altLang="de-DE" sz="1800" dirty="0">
                <a:hlinkClick r:id="rId4"/>
              </a:rPr>
              <a:t>http://ec.europa.eu/index_en.htm</a:t>
            </a:r>
            <a:endParaRPr lang="it-IT" altLang="de-DE" sz="18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3"/>
              </a:rPr>
              <a:t>http://www.imf.org/external/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5"/>
              </a:rPr>
              <a:t>http://www.oecd.org/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6"/>
              </a:rPr>
              <a:t>http://www.worldbank.org/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7"/>
              </a:rPr>
              <a:t>http://www.bruegel.org/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8"/>
              </a:rPr>
              <a:t>http://www.project-syndicate.org/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9"/>
              </a:rPr>
              <a:t>http://www.economist.com/</a:t>
            </a:r>
            <a:r>
              <a:rPr lang="it-IT" altLang="de-DE" sz="1800" dirty="0">
                <a:latin typeface="+mj-lt"/>
              </a:rPr>
              <a:t>  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+mj-lt"/>
                <a:hlinkClick r:id="rId10"/>
              </a:rPr>
              <a:t>http://www.lavoce.info/</a:t>
            </a:r>
            <a:endParaRPr lang="it-IT" altLang="de-DE" sz="1800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800" i="1" dirty="0">
                <a:latin typeface="+mj-lt"/>
              </a:rPr>
              <a:t>E molti giornali periodici &amp; quotidiani (inclusi: Il sole 24 ore, NYT, FT, WSJ)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428640583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223250" cy="838200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altLang="de-DE" sz="2800" i="1" dirty="0">
                <a:latin typeface="American Typewriter" panose="02090604020004020304" pitchFamily="18" charset="77"/>
              </a:rPr>
              <a:t>Come continua?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6792"/>
            <a:ext cx="8223250" cy="2510408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1600" i="1" dirty="0">
              <a:latin typeface="American Typewriter" panose="02090604020004020304" pitchFamily="18" charset="77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600" i="1" dirty="0">
                <a:latin typeface="American Typewriter" panose="02090604020004020304" pitchFamily="18" charset="77"/>
              </a:rPr>
              <a:t>Nella lezione 2 studieremo la </a:t>
            </a:r>
            <a:r>
              <a:rPr lang="it-IT" altLang="de-DE" sz="16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Contabilità Macroeconomica</a:t>
            </a:r>
            <a:r>
              <a:rPr lang="it-IT" altLang="de-DE" sz="1600" i="1" dirty="0">
                <a:latin typeface="American Typewriter" panose="02090604020004020304" pitchFamily="18" charset="77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altLang="de-DE" sz="1600" i="1" dirty="0">
                <a:latin typeface="American Typewriter" panose="02090604020004020304" pitchFamily="18" charset="77"/>
              </a:rPr>
              <a:t>In primo luogo, impareremo come si definisce e come si misura il </a:t>
            </a:r>
            <a:r>
              <a:rPr lang="it-IT" altLang="de-DE" sz="16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PIL</a:t>
            </a:r>
            <a:r>
              <a:rPr lang="it-IT" altLang="de-DE" sz="1600" i="1" dirty="0">
                <a:latin typeface="American Typewriter" panose="02090604020004020304" pitchFamily="18" charset="77"/>
              </a:rPr>
              <a:t>, 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r>
              <a:rPr lang="it-IT" altLang="de-DE" sz="1600" i="1" dirty="0">
                <a:latin typeface="American Typewriter" panose="02090604020004020304" pitchFamily="18" charset="77"/>
              </a:rPr>
              <a:t>      e quali informazioni ne possiamo ricavare.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altLang="de-DE" sz="1600" i="1" dirty="0">
                <a:latin typeface="American Typewriter" panose="02090604020004020304" pitchFamily="18" charset="77"/>
              </a:rPr>
              <a:t>Il riferimento bibliografico è: </a:t>
            </a:r>
            <a:r>
              <a:rPr lang="it-IT" altLang="de-DE" sz="1600" b="1" dirty="0">
                <a:solidFill>
                  <a:srgbClr val="0070C0"/>
                </a:solidFill>
                <a:latin typeface="American Typewriter" panose="02090604020004020304" pitchFamily="18" charset="77"/>
              </a:rPr>
              <a:t>BW – c.2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+mj-lt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13006826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83568" y="242000"/>
            <a:ext cx="7460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it-IT" altLang="de-DE" sz="2000" dirty="0">
                <a:solidFill>
                  <a:schemeClr val="tx2"/>
                </a:solidFill>
                <a:latin typeface="American Typewriter" panose="02090604020004020304" pitchFamily="18" charset="77"/>
              </a:rPr>
              <a:t>Gli obiettivi di questo corso. 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it-IT" altLang="de-DE" sz="2000" i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Ma la macroeconomia è una scienza? (1)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39552" y="980728"/>
            <a:ext cx="8137723" cy="58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Il fatto che così spesso gli esperti siano in  disaccordo tra di loro, vuol forse dire che la macroeconomia è </a:t>
            </a:r>
            <a:r>
              <a:rPr lang="it-IT" altLang="de-DE" sz="1700" dirty="0">
                <a:solidFill>
                  <a:schemeClr val="tx2"/>
                </a:solidFill>
                <a:latin typeface="American Typewriter" panose="02090604020004020304" pitchFamily="18" charset="77"/>
              </a:rPr>
              <a:t>meno «scienza» 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rispetto alle «</a:t>
            </a:r>
            <a:r>
              <a:rPr lang="it-IT" altLang="de-DE" sz="1700" b="0" i="1" dirty="0">
                <a:latin typeface="American Typewriter" panose="02090604020004020304" pitchFamily="18" charset="77"/>
              </a:rPr>
              <a:t>scienze dure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», ed anche rispetto ad altre branche dell’economia? </a:t>
            </a:r>
          </a:p>
          <a:p>
            <a:pPr marL="0" indent="-53975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it-IT" altLang="de-DE" sz="1700" b="0" i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In effetti è proprio così, e per due motivi fondamentali:</a:t>
            </a:r>
          </a:p>
          <a:p>
            <a:pPr marL="346075" indent="-400050" eaLnBrk="1" hangingPunct="1">
              <a:spcBef>
                <a:spcPts val="1800"/>
              </a:spcBef>
              <a:buClrTx/>
              <a:buSzPct val="120000"/>
              <a:buFont typeface="+mj-lt"/>
              <a:buAutoNum type="romanUcPeriod"/>
            </a:pPr>
            <a:r>
              <a:rPr lang="it-IT" altLang="de-DE" sz="1700" dirty="0">
                <a:solidFill>
                  <a:schemeClr val="tx2"/>
                </a:solidFill>
                <a:latin typeface="American Typewriter" panose="02090604020004020304" pitchFamily="18" charset="77"/>
              </a:rPr>
              <a:t>I modelli macro sono sempre incompleti</a:t>
            </a:r>
            <a:r>
              <a:rPr lang="it-IT" altLang="de-DE" sz="1700" b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 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In ogni discorso macroeconomico, ci sono molte variabili da tenere in conto: i nostri </a:t>
            </a:r>
            <a:r>
              <a:rPr lang="it-IT" altLang="de-DE" sz="17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modelli</a:t>
            </a:r>
            <a:r>
              <a:rPr lang="it-IT" altLang="de-DE" sz="1700" b="0" dirty="0">
                <a:latin typeface="American Typewriter" panose="02090604020004020304" pitchFamily="18" charset="77"/>
              </a:rPr>
              <a:t> di ragionamento non riescono a tener conto di tutto.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Un ragionamento complesso può essere logicamente perfetto 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… ma se si basa su ipotesi non valide e non verificate … 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… oppure ha trascurato il ruolo di variabili importanti (anche perché magari non sono note o misurabili) 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700" b="0" dirty="0">
                <a:latin typeface="American Typewriter" panose="02090604020004020304" pitchFamily="18" charset="77"/>
              </a:rPr>
              <a:t>allora le conclusioni possono essere false o fuorvianti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700" b="0" dirty="0">
                <a:solidFill>
                  <a:srgbClr val="C00000"/>
                </a:solidFill>
                <a:latin typeface="American Typewriter" panose="02090604020004020304" pitchFamily="18" charset="77"/>
              </a:rPr>
              <a:t>… e questo succede abbastanza spesso!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it-IT" altLang="de-DE" sz="1600" b="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1 - Cos'è la macroeconomia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183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11560" y="1340768"/>
            <a:ext cx="8065715" cy="48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6075" indent="-400050" eaLnBrk="1" hangingPunct="1">
              <a:spcBef>
                <a:spcPct val="50000"/>
              </a:spcBef>
              <a:buClrTx/>
              <a:buSzPct val="120000"/>
              <a:buFont typeface="+mj-lt"/>
              <a:buAutoNum type="romanUcPeriod" startAt="2"/>
            </a:pPr>
            <a:r>
              <a:rPr lang="it-IT" altLang="de-DE" sz="1800" dirty="0">
                <a:solidFill>
                  <a:schemeClr val="tx2"/>
                </a:solidFill>
                <a:latin typeface="American Typewriter" panose="02090604020004020304" pitchFamily="18" charset="77"/>
              </a:rPr>
              <a:t>I modelli macro (in realtà, tutti i modelli economici) hanno per «oggetto» il comportamento di persone «intelligenti»:</a:t>
            </a:r>
            <a:endParaRPr lang="it-IT" altLang="de-DE" sz="1800" b="0" dirty="0">
              <a:solidFill>
                <a:schemeClr val="tx2"/>
              </a:solidFill>
              <a:latin typeface="American Typewriter" panose="02090604020004020304" pitchFamily="18" charset="77"/>
            </a:endParaRPr>
          </a:p>
          <a:p>
            <a:pPr marL="200225" indent="0" eaLnBrk="1" hangingPunct="1">
              <a:lnSpc>
                <a:spcPct val="114000"/>
              </a:lnSpc>
              <a:spcBef>
                <a:spcPts val="1800"/>
              </a:spcBef>
              <a:buClrTx/>
              <a:buSzPct val="120000"/>
              <a:buNone/>
            </a:pPr>
            <a:r>
              <a:rPr lang="it-IT" altLang="de-DE" sz="1600" b="0" i="1" dirty="0">
                <a:solidFill>
                  <a:srgbClr val="0033CC"/>
                </a:solidFill>
                <a:latin typeface="American Typewriter" panose="02090604020004020304" pitchFamily="18" charset="77"/>
              </a:rPr>
              <a:t>Questo vuol dire che: 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dirty="0">
                <a:latin typeface="American Typewriter" panose="02090604020004020304" pitchFamily="18" charset="77"/>
              </a:rPr>
              <a:t>L’economia studia i «comportamenti».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dirty="0">
                <a:latin typeface="American Typewriter" panose="02090604020004020304" pitchFamily="18" charset="77"/>
              </a:rPr>
              <a:t>Ma i comportamenti sono suscettibili di cambiare, in seguito alle previsioni dei modelli economici.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dirty="0">
                <a:latin typeface="American Typewriter" panose="02090604020004020304" pitchFamily="18" charset="77"/>
              </a:rPr>
              <a:t>Perciò, se un modello descrive (correttamente) le conseguenze aggregate di un comportamento diffuso, è possibile che – alla luce delle previsioni del modello – molte persone preferiscano adottare un comportamento diverso …</a:t>
            </a:r>
          </a:p>
          <a:p>
            <a:pPr marL="432000" eaLnBrk="1" hangingPunct="1">
              <a:lnSpc>
                <a:spcPct val="114000"/>
              </a:lnSpc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dirty="0">
                <a:latin typeface="American Typewriter" panose="02090604020004020304" pitchFamily="18" charset="77"/>
              </a:rPr>
              <a:t>… e dunque, proprio perché il modello è stato creduto da molti, è possibile che le sue previsioni non siamo più attendibili!</a:t>
            </a:r>
          </a:p>
          <a:p>
            <a:pPr marL="1343225" lvl="2" algn="ctr" eaLnBrk="1" hangingPunct="1">
              <a:lnSpc>
                <a:spcPct val="114000"/>
              </a:lnSpc>
              <a:spcBef>
                <a:spcPts val="1800"/>
              </a:spcBef>
              <a:buClrTx/>
              <a:buSzPct val="120000"/>
              <a:buFont typeface="Arial" panose="020B0604020202020204" pitchFamily="34" charset="0"/>
              <a:buChar char="•"/>
            </a:pPr>
            <a:r>
              <a:rPr lang="it-IT" altLang="de-DE" sz="1600" b="0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Qualche esempio?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Arial" panose="020B0604020202020204" pitchFamily="34" charset="0"/>
              <a:buChar char="•"/>
            </a:pPr>
            <a:endParaRPr lang="it-IT" altLang="de-DE" sz="1600" b="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1 - Cos'è la macroeconomia</a:t>
            </a:r>
            <a:endParaRPr lang="it-IT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3568" y="242000"/>
            <a:ext cx="7460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it-IT" altLang="de-DE" sz="2000" dirty="0">
                <a:solidFill>
                  <a:schemeClr val="tx2"/>
                </a:solidFill>
                <a:latin typeface="American Typewriter" panose="02090604020004020304" pitchFamily="18" charset="77"/>
              </a:rPr>
              <a:t>Gli obiettivi di questo corso. </a:t>
            </a: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it-IT" altLang="de-DE" sz="2000" i="1" dirty="0">
                <a:solidFill>
                  <a:schemeClr val="tx2"/>
                </a:solidFill>
                <a:latin typeface="American Typewriter" panose="02090604020004020304" pitchFamily="18" charset="77"/>
              </a:rPr>
              <a:t>Ma la macroeconomia è una scienza? (2)</a:t>
            </a:r>
          </a:p>
        </p:txBody>
      </p:sp>
    </p:spTree>
    <p:extLst>
      <p:ext uri="{BB962C8B-B14F-4D97-AF65-F5344CB8AC3E}">
        <p14:creationId xmlns:p14="http://schemas.microsoft.com/office/powerpoint/2010/main" val="81323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313613" cy="711200"/>
          </a:xfrm>
          <a:noFill/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3. I modelli economici (1)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idx="1"/>
          </p:nvPr>
        </p:nvSpPr>
        <p:spPr>
          <a:xfrm>
            <a:off x="727529" y="939800"/>
            <a:ext cx="7883071" cy="4649440"/>
          </a:xfrm>
        </p:spPr>
        <p:txBody>
          <a:bodyPr anchor="ctr"/>
          <a:lstStyle/>
          <a:p>
            <a:pPr marL="287338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de-DE" sz="1800" i="1" dirty="0">
                <a:latin typeface="American Typewriter" panose="02090604020004020304" pitchFamily="18" charset="77"/>
              </a:rPr>
              <a:t>Dovremmo allora rinunciare ad usare i modelli? </a:t>
            </a:r>
          </a:p>
          <a:p>
            <a:pPr marL="287338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de-DE" sz="1800" i="1" dirty="0">
                <a:latin typeface="American Typewriter" panose="02090604020004020304" pitchFamily="18" charset="77"/>
              </a:rPr>
              <a:t>Non è possibile: </a:t>
            </a:r>
          </a:p>
          <a:p>
            <a:pPr marL="287338" indent="0">
              <a:lnSpc>
                <a:spcPct val="114000"/>
              </a:lnSpc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Anche se talvolta rinunciamo a renderlo esplicito,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ogni ragionamento logico</a:t>
            </a:r>
            <a:r>
              <a:rPr lang="it-IT" altLang="de-DE" sz="1800" dirty="0">
                <a:latin typeface="American Typewriter" panose="02090604020004020304" pitchFamily="18" charset="77"/>
              </a:rPr>
              <a:t> si basa su un «modello»</a:t>
            </a:r>
          </a:p>
          <a:p>
            <a:pPr marL="287338" indent="0">
              <a:lnSpc>
                <a:spcPct val="114000"/>
              </a:lnSpc>
              <a:buFont typeface="Wingdings" panose="05000000000000000000" pitchFamily="2" charset="2"/>
              <a:buNone/>
            </a:pPr>
            <a:endParaRPr lang="it-IT" altLang="de-DE" sz="1800" dirty="0">
              <a:latin typeface="American Typewriter" panose="02090604020004020304" pitchFamily="18" charset="77"/>
            </a:endParaRPr>
          </a:p>
          <a:p>
            <a:pPr marL="324000" indent="0">
              <a:lnSpc>
                <a:spcPct val="105000"/>
              </a:lnSpc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Per studiare qualsiasi fenomeno è necessario utilizzare un modello appropriato </a:t>
            </a:r>
          </a:p>
          <a:p>
            <a:pPr marL="324000" indent="0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E per poterne valutare e confrontare le conclusioni, è necessario rendere esplicito il modello al quale si fa riferimento …</a:t>
            </a:r>
          </a:p>
          <a:p>
            <a:pPr marL="324000" indent="0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… ed anche le </a:t>
            </a:r>
            <a:r>
              <a:rPr lang="it-IT" altLang="de-DE" sz="1800" u="sng" dirty="0">
                <a:solidFill>
                  <a:schemeClr val="tx2"/>
                </a:solidFill>
                <a:latin typeface="American Typewriter" panose="02090604020004020304" pitchFamily="18" charset="77"/>
              </a:rPr>
              <a:t>ipotesi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ed i </a:t>
            </a:r>
            <a:r>
              <a:rPr lang="it-IT" altLang="de-DE" sz="1800" u="sng" dirty="0">
                <a:solidFill>
                  <a:schemeClr val="tx2"/>
                </a:solidFill>
                <a:latin typeface="American Typewriter" panose="02090604020004020304" pitchFamily="18" charset="77"/>
              </a:rPr>
              <a:t>giudizi di valore </a:t>
            </a:r>
            <a:r>
              <a:rPr lang="it-IT" altLang="de-DE" sz="18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sui quali esso si basa</a:t>
            </a:r>
            <a:r>
              <a:rPr lang="it-IT" altLang="de-DE" sz="1800" dirty="0">
                <a:solidFill>
                  <a:srgbClr val="000099"/>
                </a:solidFill>
                <a:latin typeface="+mj-lt"/>
              </a:rPr>
              <a:t>.</a:t>
            </a:r>
          </a:p>
        </p:txBody>
      </p:sp>
      <p:sp>
        <p:nvSpPr>
          <p:cNvPr id="57348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  <a:endParaRPr lang="it-IT" altLang="de-DE" sz="1200" dirty="0">
              <a:solidFill>
                <a:srgbClr val="003231"/>
              </a:solidFill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878813" y="3300468"/>
            <a:ext cx="7704782" cy="2144756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  <p:bldP spid="2416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4988" y="355600"/>
            <a:ext cx="7313612" cy="635000"/>
          </a:xfrm>
        </p:spPr>
        <p:txBody>
          <a:bodyPr/>
          <a:lstStyle/>
          <a:p>
            <a:r>
              <a:rPr lang="it-IT" altLang="de-DE" sz="2400" b="1" dirty="0">
                <a:latin typeface="American Typewriter" panose="02090604020004020304" pitchFamily="18" charset="77"/>
              </a:rPr>
              <a:t>I modelli economici (2)</a:t>
            </a:r>
          </a:p>
        </p:txBody>
      </p:sp>
      <p:sp>
        <p:nvSpPr>
          <p:cNvPr id="120835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01000" cy="4495800"/>
          </a:xfrm>
        </p:spPr>
        <p:txBody>
          <a:bodyPr/>
          <a:lstStyle/>
          <a:p>
            <a:pPr marL="292100" indent="-29210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Un modello è la rappresentazione stilizzata di una realtà complessa.</a:t>
            </a:r>
            <a:endParaRPr lang="it-IT" altLang="de-DE" sz="1800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  <a:p>
            <a:pPr marL="292100" indent="-29210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it-IT" altLang="de-DE" sz="1800" dirty="0">
                <a:latin typeface="American Typewriter" panose="02090604020004020304" pitchFamily="18" charset="77"/>
              </a:rPr>
              <a:t>   E’ un esercizio di analisi logica, spesso in forma algebrica, che cerca di cogliere gli elementi essenziali di un problema dell’economia reale. </a:t>
            </a:r>
          </a:p>
          <a:p>
            <a:pPr marL="292100" indent="-292100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Tx/>
              <a:buFontTx/>
              <a:buNone/>
            </a:pPr>
            <a:endParaRPr lang="it-IT" altLang="de-DE" sz="1800" b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  <a:p>
            <a:pPr marL="292100" indent="-292100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Tx/>
              <a:buFontTx/>
              <a:buNone/>
            </a:pPr>
            <a:r>
              <a:rPr lang="it-IT" altLang="de-DE" sz="18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Obiettivo</a:t>
            </a:r>
            <a:r>
              <a:rPr lang="it-IT" altLang="de-DE" sz="1800" dirty="0">
                <a:latin typeface="American Typewriter" panose="02090604020004020304" pitchFamily="18" charset="77"/>
              </a:rPr>
              <a:t> di un modello può essere: </a:t>
            </a:r>
          </a:p>
          <a:p>
            <a:pPr marL="696913" lvl="1" indent="-290513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Comprendere il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funzionamento</a:t>
            </a:r>
            <a:r>
              <a:rPr lang="it-IT" altLang="de-DE" sz="1800" dirty="0">
                <a:latin typeface="American Typewriter" panose="02090604020004020304" pitchFamily="18" charset="77"/>
              </a:rPr>
              <a:t> dell’economia.</a:t>
            </a:r>
          </a:p>
          <a:p>
            <a:pPr marL="696913" lvl="1" indent="-290513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Identificare relazioni di causa ed effetto tra diverse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variabili economiche.</a:t>
            </a:r>
          </a:p>
          <a:p>
            <a:pPr marL="696913" lvl="1" indent="-290513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r>
              <a:rPr lang="it-IT" altLang="de-DE" sz="1800" dirty="0">
                <a:latin typeface="American Typewriter" panose="02090604020004020304" pitchFamily="18" charset="77"/>
              </a:rPr>
              <a:t>Suggerire </a:t>
            </a:r>
            <a:r>
              <a:rPr lang="it-IT" altLang="de-DE" sz="1800" b="1" dirty="0">
                <a:latin typeface="American Typewriter" panose="02090604020004020304" pitchFamily="18" charset="77"/>
              </a:rPr>
              <a:t>politiche</a:t>
            </a:r>
            <a:r>
              <a:rPr lang="it-IT" altLang="de-DE" sz="1800" dirty="0">
                <a:latin typeface="American Typewriter" panose="02090604020004020304" pitchFamily="18" charset="77"/>
              </a:rPr>
              <a:t> per migliorare il funzionamento del sistema, a favore di tutti o di alcuni gruppi di cittadini e valutarne le conseguenze.</a:t>
            </a:r>
          </a:p>
          <a:p>
            <a:pPr marL="696913" lvl="1" indent="-290513">
              <a:lnSpc>
                <a:spcPct val="105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Char char="¢"/>
            </a:pPr>
            <a:endParaRPr lang="it-IT" altLang="de-DE" sz="1900" dirty="0"/>
          </a:p>
        </p:txBody>
      </p:sp>
      <p:sp>
        <p:nvSpPr>
          <p:cNvPr id="440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de-DE" sz="1200">
                <a:solidFill>
                  <a:srgbClr val="003231"/>
                </a:solidFill>
              </a:rPr>
              <a:t>Lez. 1 - Cos'è la macroeconomia</a:t>
            </a:r>
          </a:p>
        </p:txBody>
      </p:sp>
    </p:spTree>
    <p:extLst>
      <p:ext uri="{BB962C8B-B14F-4D97-AF65-F5344CB8AC3E}">
        <p14:creationId xmlns:p14="http://schemas.microsoft.com/office/powerpoint/2010/main" val="3016312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theme/theme1.xml><?xml version="1.0" encoding="utf-8"?>
<a:theme xmlns:a="http://schemas.openxmlformats.org/drawingml/2006/main" name="1_Eclissi">
  <a:themeElements>
    <a:clrScheme name="1_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ssi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clissi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4001</Words>
  <Application>Microsoft Macintosh PowerPoint</Application>
  <PresentationFormat>On-screen Show (4:3)</PresentationFormat>
  <Paragraphs>577</Paragraphs>
  <Slides>52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American Typewriter</vt:lpstr>
      <vt:lpstr>Arial</vt:lpstr>
      <vt:lpstr>Arial Narrow</vt:lpstr>
      <vt:lpstr>Calibri</vt:lpstr>
      <vt:lpstr>Courier New</vt:lpstr>
      <vt:lpstr>Tahoma</vt:lpstr>
      <vt:lpstr>Verdana</vt:lpstr>
      <vt:lpstr>Wingdings</vt:lpstr>
      <vt:lpstr>1_Eclissi</vt:lpstr>
      <vt:lpstr>Equation</vt:lpstr>
      <vt:lpstr>PowerPoint Presentation</vt:lpstr>
      <vt:lpstr>Outline for Today                                                                                                                           rif. BW-c.1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I modelli economici (1)</vt:lpstr>
      <vt:lpstr>I modelli economici (2)</vt:lpstr>
      <vt:lpstr>I modelli economici (3)</vt:lpstr>
      <vt:lpstr>Un semplice modello di domanda e offerta  Esempio: Il mercato delle auto</vt:lpstr>
      <vt:lpstr>Le funzioni matematiche Per esprimere le relazioni tra le variabili</vt:lpstr>
      <vt:lpstr>Funzione di domanda</vt:lpstr>
      <vt:lpstr>Funzione di offerta</vt:lpstr>
      <vt:lpstr>  I modelli economici (4): Variabili endogene ed esogene</vt:lpstr>
      <vt:lpstr>Variabili endogene ed esogene</vt:lpstr>
      <vt:lpstr>Equilibrio di mercato Determinazione delle variabili endogene</vt:lpstr>
      <vt:lpstr>I modelli economici (6): Esempi.  L’effetto del cambiamento di un’esogena: Il reddito</vt:lpstr>
      <vt:lpstr>I modelli economici (7):  Effetti del cambiamento di un’ esogena: L’aumento del prezzo di un fattore produttivo</vt:lpstr>
      <vt:lpstr>I modelli economici (8):  A ciascun problema il suo modello</vt:lpstr>
      <vt:lpstr>I modelli economici (9): L’utilizzo</vt:lpstr>
      <vt:lpstr>4. Gli attori (1) La macroeconomia studia il comportamento di alcuni attori «aggregati»:</vt:lpstr>
      <vt:lpstr>Gli attori (2): Due attori diversi dagli altri</vt:lpstr>
      <vt:lpstr>Gli attori (3): Settore Pubblico: Entrate Tributarie</vt:lpstr>
      <vt:lpstr>Gli attori (4): Settore Pubblico: Spesa Pubblica e Indebitamento</vt:lpstr>
      <vt:lpstr>Gli attori (5): Quale dimensione? Italia o Europa</vt:lpstr>
      <vt:lpstr>6. Le variabili (1) </vt:lpstr>
      <vt:lpstr>Il PIL pro capite di alcune aree del mondo, nel lunghissimo periodo (1-2008) </vt:lpstr>
      <vt:lpstr>Come si guarda un grafico? Che cosa si deve cercare?</vt:lpstr>
      <vt:lpstr>Il PIL pro capite di alcuni paesi, nel lungo periodo (1820-2008) - a </vt:lpstr>
      <vt:lpstr>Il PIL pro capite di alcuni paesi, nel lungo periodo (1820-2008) - b </vt:lpstr>
      <vt:lpstr>PIL pro capite degli Stati Uniti</vt:lpstr>
      <vt:lpstr>PIL: Italia, 1861-1991</vt:lpstr>
      <vt:lpstr>PIL: dall’euro alla crisi </vt:lpstr>
      <vt:lpstr>PIL p.c. 2013: Come varia nel mondo?</vt:lpstr>
      <vt:lpstr>PIL nel 2013: Dove cresce più velocemente?</vt:lpstr>
      <vt:lpstr>Tasso di disoccupazione: USA, 1900-2000  </vt:lpstr>
      <vt:lpstr>Tasso di disoccupazione: Italia, 1970-2002 </vt:lpstr>
      <vt:lpstr>Tasso di disoccupazione, UE e USA, 1998-2013 </vt:lpstr>
      <vt:lpstr>Tasso di inflazione: USA; 1900-2000 </vt:lpstr>
      <vt:lpstr>Tasso di inflazione: Italia, 1862-1992</vt:lpstr>
      <vt:lpstr>Inflazione in alcuni paesi EU, dal 1991 </vt:lpstr>
      <vt:lpstr>Le variabili macroeconomiche Un primo bilancio</vt:lpstr>
      <vt:lpstr>7. L’economia italiana (1): </vt:lpstr>
      <vt:lpstr>L’economia italiana (2): </vt:lpstr>
      <vt:lpstr>8. Alcuni concetti della macroeconomia (1)</vt:lpstr>
      <vt:lpstr>Alcuni concetti della macroeconomia (2)</vt:lpstr>
      <vt:lpstr>Alcuni concetti della macroeconomia (3)</vt:lpstr>
      <vt:lpstr>Alcuni concetti della macroeconomia (4)</vt:lpstr>
      <vt:lpstr>9. Dati, analisi e valutazioni (1)</vt:lpstr>
      <vt:lpstr>Dati, analisi e valutazioni (2)</vt:lpstr>
      <vt:lpstr>Come continua?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Riccardo Rovelli</dc:creator>
  <cp:lastModifiedBy>Nicola Mastrorocco</cp:lastModifiedBy>
  <cp:revision>10</cp:revision>
  <cp:lastPrinted>2015-02-23T10:38:49Z</cp:lastPrinted>
  <dcterms:created xsi:type="dcterms:W3CDTF">2003-11-11T13:55:23Z</dcterms:created>
  <dcterms:modified xsi:type="dcterms:W3CDTF">2023-02-21T10:12:07Z</dcterms:modified>
</cp:coreProperties>
</file>