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66.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6.xml" ContentType="application/vnd.openxmlformats-officedocument.drawingml.chart+xml"/>
  <Override PartName="/ppt/notesSlides/notesSlide73.xml" ContentType="application/vnd.openxmlformats-officedocument.presentationml.notesSlide+xml"/>
  <Override PartName="/ppt/charts/chart7.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93"/>
  </p:notesMasterIdLst>
  <p:handoutMasterIdLst>
    <p:handoutMasterId r:id="rId94"/>
  </p:handoutMasterIdLst>
  <p:sldIdLst>
    <p:sldId id="491" r:id="rId2"/>
    <p:sldId id="493" r:id="rId3"/>
    <p:sldId id="497" r:id="rId4"/>
    <p:sldId id="495" r:id="rId5"/>
    <p:sldId id="498" r:id="rId6"/>
    <p:sldId id="499" r:id="rId7"/>
    <p:sldId id="496" r:id="rId8"/>
    <p:sldId id="500" r:id="rId9"/>
    <p:sldId id="501" r:id="rId10"/>
    <p:sldId id="502" r:id="rId11"/>
    <p:sldId id="503" r:id="rId12"/>
    <p:sldId id="512" r:id="rId13"/>
    <p:sldId id="504" r:id="rId14"/>
    <p:sldId id="506" r:id="rId15"/>
    <p:sldId id="507" r:id="rId16"/>
    <p:sldId id="508" r:id="rId17"/>
    <p:sldId id="509" r:id="rId18"/>
    <p:sldId id="511" r:id="rId19"/>
    <p:sldId id="513" r:id="rId20"/>
    <p:sldId id="514" r:id="rId21"/>
    <p:sldId id="516" r:id="rId22"/>
    <p:sldId id="515" r:id="rId23"/>
    <p:sldId id="517" r:id="rId24"/>
    <p:sldId id="518" r:id="rId25"/>
    <p:sldId id="540" r:id="rId26"/>
    <p:sldId id="541" r:id="rId27"/>
    <p:sldId id="521" r:id="rId28"/>
    <p:sldId id="542" r:id="rId29"/>
    <p:sldId id="543" r:id="rId30"/>
    <p:sldId id="527" r:id="rId31"/>
    <p:sldId id="545" r:id="rId32"/>
    <p:sldId id="547" r:id="rId33"/>
    <p:sldId id="568" r:id="rId34"/>
    <p:sldId id="529" r:id="rId35"/>
    <p:sldId id="531" r:id="rId36"/>
    <p:sldId id="532" r:id="rId37"/>
    <p:sldId id="548" r:id="rId38"/>
    <p:sldId id="522" r:id="rId39"/>
    <p:sldId id="549" r:id="rId40"/>
    <p:sldId id="550" r:id="rId41"/>
    <p:sldId id="569" r:id="rId42"/>
    <p:sldId id="328" r:id="rId43"/>
    <p:sldId id="551" r:id="rId44"/>
    <p:sldId id="262" r:id="rId45"/>
    <p:sldId id="329" r:id="rId46"/>
    <p:sldId id="265" r:id="rId47"/>
    <p:sldId id="534" r:id="rId48"/>
    <p:sldId id="408" r:id="rId49"/>
    <p:sldId id="552" r:id="rId50"/>
    <p:sldId id="553" r:id="rId51"/>
    <p:sldId id="554" r:id="rId52"/>
    <p:sldId id="435" r:id="rId53"/>
    <p:sldId id="535" r:id="rId54"/>
    <p:sldId id="555" r:id="rId55"/>
    <p:sldId id="559" r:id="rId56"/>
    <p:sldId id="566" r:id="rId57"/>
    <p:sldId id="560" r:id="rId58"/>
    <p:sldId id="556" r:id="rId59"/>
    <p:sldId id="557" r:id="rId60"/>
    <p:sldId id="488" r:id="rId61"/>
    <p:sldId id="490" r:id="rId62"/>
    <p:sldId id="558" r:id="rId63"/>
    <p:sldId id="273" r:id="rId64"/>
    <p:sldId id="333" r:id="rId65"/>
    <p:sldId id="463" r:id="rId66"/>
    <p:sldId id="436" r:id="rId67"/>
    <p:sldId id="379" r:id="rId68"/>
    <p:sldId id="359" r:id="rId69"/>
    <p:sldId id="348" r:id="rId70"/>
    <p:sldId id="562" r:id="rId71"/>
    <p:sldId id="563" r:id="rId72"/>
    <p:sldId id="384" r:id="rId73"/>
    <p:sldId id="385" r:id="rId74"/>
    <p:sldId id="432" r:id="rId75"/>
    <p:sldId id="561" r:id="rId76"/>
    <p:sldId id="468" r:id="rId77"/>
    <p:sldId id="466" r:id="rId78"/>
    <p:sldId id="467" r:id="rId79"/>
    <p:sldId id="469" r:id="rId80"/>
    <p:sldId id="565" r:id="rId81"/>
    <p:sldId id="470" r:id="rId82"/>
    <p:sldId id="479" r:id="rId83"/>
    <p:sldId id="480" r:id="rId84"/>
    <p:sldId id="481" r:id="rId85"/>
    <p:sldId id="570" r:id="rId86"/>
    <p:sldId id="571" r:id="rId87"/>
    <p:sldId id="572" r:id="rId88"/>
    <p:sldId id="573" r:id="rId89"/>
    <p:sldId id="346" r:id="rId90"/>
    <p:sldId id="567" r:id="rId91"/>
    <p:sldId id="494" r:id="rId92"/>
  </p:sldIdLst>
  <p:sldSz cx="9144000" cy="6858000" type="screen4x3"/>
  <p:notesSz cx="9926638" cy="6797675"/>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FD2"/>
    <a:srgbClr val="000099"/>
    <a:srgbClr val="005A58"/>
    <a:srgbClr val="F8E04E"/>
    <a:srgbClr val="FFFF95"/>
    <a:srgbClr val="FFFF00"/>
    <a:srgbClr val="82583E"/>
    <a:srgbClr val="FFCCCC"/>
    <a:srgbClr val="0066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4" autoAdjust="0"/>
    <p:restoredTop sz="92245" autoAdjust="0"/>
  </p:normalViewPr>
  <p:slideViewPr>
    <p:cSldViewPr>
      <p:cViewPr varScale="1">
        <p:scale>
          <a:sx n="118" d="100"/>
          <a:sy n="118" d="100"/>
        </p:scale>
        <p:origin x="16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316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tentePC\AppData\Local\Temp\weoreptc.aspx.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Ron\AppData\Local\Temp\UNRATE-1.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Lehmann\Downloads\macro%20forli\occupazione%20italia%201960.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Unemployment Rate - G7 countries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weoreptc.aspx!$E$2</c:f>
              <c:strCache>
                <c:ptCount val="1"/>
                <c:pt idx="0">
                  <c:v>Canada</c:v>
                </c:pt>
              </c:strCache>
            </c:strRef>
          </c:tx>
          <c:spPr>
            <a:ln w="28575" cap="rnd">
              <a:solidFill>
                <a:schemeClr val="accent1"/>
              </a:solidFill>
              <a:round/>
            </a:ln>
            <a:effectLst/>
          </c:spPr>
          <c:marker>
            <c:symbol val="none"/>
          </c:marker>
          <c:cat>
            <c:numRef>
              <c:f>weoreptc.aspx!$F$1:$X$1</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weoreptc.aspx!$F$2:$X$2</c:f>
              <c:numCache>
                <c:formatCode>General</c:formatCode>
                <c:ptCount val="19"/>
                <c:pt idx="0">
                  <c:v>8.2919999999999998</c:v>
                </c:pt>
                <c:pt idx="1">
                  <c:v>7.5670000000000002</c:v>
                </c:pt>
                <c:pt idx="2">
                  <c:v>6.8330000000000002</c:v>
                </c:pt>
                <c:pt idx="3">
                  <c:v>7.2249999999999996</c:v>
                </c:pt>
                <c:pt idx="4">
                  <c:v>7.6669999999999998</c:v>
                </c:pt>
                <c:pt idx="5">
                  <c:v>7.5750000000000002</c:v>
                </c:pt>
                <c:pt idx="6">
                  <c:v>7.1580000000000004</c:v>
                </c:pt>
                <c:pt idx="7">
                  <c:v>6.758</c:v>
                </c:pt>
                <c:pt idx="8">
                  <c:v>6.2919999999999998</c:v>
                </c:pt>
                <c:pt idx="9">
                  <c:v>6.0330000000000004</c:v>
                </c:pt>
                <c:pt idx="10">
                  <c:v>6.1580000000000004</c:v>
                </c:pt>
                <c:pt idx="11">
                  <c:v>8.3580000000000005</c:v>
                </c:pt>
                <c:pt idx="12">
                  <c:v>8</c:v>
                </c:pt>
                <c:pt idx="13">
                  <c:v>7.5</c:v>
                </c:pt>
                <c:pt idx="14">
                  <c:v>7.3250000000000002</c:v>
                </c:pt>
                <c:pt idx="15">
                  <c:v>7.1</c:v>
                </c:pt>
                <c:pt idx="16">
                  <c:v>6.9249999999999998</c:v>
                </c:pt>
                <c:pt idx="17">
                  <c:v>6.8920000000000003</c:v>
                </c:pt>
                <c:pt idx="18">
                  <c:v>7.04</c:v>
                </c:pt>
              </c:numCache>
            </c:numRef>
          </c:val>
          <c:smooth val="0"/>
          <c:extLst>
            <c:ext xmlns:c16="http://schemas.microsoft.com/office/drawing/2014/chart" uri="{C3380CC4-5D6E-409C-BE32-E72D297353CC}">
              <c16:uniqueId val="{00000000-C44F-4DA2-8C95-C970047C8EB9}"/>
            </c:ext>
          </c:extLst>
        </c:ser>
        <c:ser>
          <c:idx val="1"/>
          <c:order val="1"/>
          <c:tx>
            <c:strRef>
              <c:f>weoreptc.aspx!$E$3</c:f>
              <c:strCache>
                <c:ptCount val="1"/>
                <c:pt idx="0">
                  <c:v>France</c:v>
                </c:pt>
              </c:strCache>
            </c:strRef>
          </c:tx>
          <c:spPr>
            <a:ln w="28575" cap="rnd">
              <a:solidFill>
                <a:schemeClr val="accent2"/>
              </a:solidFill>
              <a:round/>
            </a:ln>
            <a:effectLst/>
          </c:spPr>
          <c:marker>
            <c:symbol val="none"/>
          </c:marker>
          <c:cat>
            <c:numRef>
              <c:f>weoreptc.aspx!$F$1:$X$1</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weoreptc.aspx!$F$3:$X$3</c:f>
              <c:numCache>
                <c:formatCode>General</c:formatCode>
                <c:ptCount val="19"/>
                <c:pt idx="0">
                  <c:v>10.692</c:v>
                </c:pt>
                <c:pt idx="1">
                  <c:v>10.442</c:v>
                </c:pt>
                <c:pt idx="2">
                  <c:v>9.1750000000000007</c:v>
                </c:pt>
                <c:pt idx="3">
                  <c:v>8.4580000000000002</c:v>
                </c:pt>
                <c:pt idx="4">
                  <c:v>8.2750000000000004</c:v>
                </c:pt>
                <c:pt idx="5">
                  <c:v>8.5</c:v>
                </c:pt>
                <c:pt idx="6">
                  <c:v>8.8580000000000005</c:v>
                </c:pt>
                <c:pt idx="7">
                  <c:v>8.85</c:v>
                </c:pt>
                <c:pt idx="8">
                  <c:v>8.8170000000000002</c:v>
                </c:pt>
                <c:pt idx="9">
                  <c:v>7.992</c:v>
                </c:pt>
                <c:pt idx="10">
                  <c:v>7.4169999999999998</c:v>
                </c:pt>
                <c:pt idx="11">
                  <c:v>9.1170000000000009</c:v>
                </c:pt>
                <c:pt idx="12">
                  <c:v>9.2579999999999991</c:v>
                </c:pt>
                <c:pt idx="13">
                  <c:v>9.2080000000000002</c:v>
                </c:pt>
                <c:pt idx="14">
                  <c:v>9.7829999999999995</c:v>
                </c:pt>
                <c:pt idx="15">
                  <c:v>10.308</c:v>
                </c:pt>
                <c:pt idx="16">
                  <c:v>10.317</c:v>
                </c:pt>
                <c:pt idx="17">
                  <c:v>10.382999999999999</c:v>
                </c:pt>
                <c:pt idx="18">
                  <c:v>9.8409999999999993</c:v>
                </c:pt>
              </c:numCache>
            </c:numRef>
          </c:val>
          <c:smooth val="0"/>
          <c:extLst>
            <c:ext xmlns:c16="http://schemas.microsoft.com/office/drawing/2014/chart" uri="{C3380CC4-5D6E-409C-BE32-E72D297353CC}">
              <c16:uniqueId val="{00000001-C44F-4DA2-8C95-C970047C8EB9}"/>
            </c:ext>
          </c:extLst>
        </c:ser>
        <c:ser>
          <c:idx val="2"/>
          <c:order val="2"/>
          <c:tx>
            <c:strRef>
              <c:f>weoreptc.aspx!$E$4</c:f>
              <c:strCache>
                <c:ptCount val="1"/>
                <c:pt idx="0">
                  <c:v>Germany</c:v>
                </c:pt>
              </c:strCache>
            </c:strRef>
          </c:tx>
          <c:spPr>
            <a:ln w="28575" cap="rnd">
              <a:solidFill>
                <a:schemeClr val="accent3"/>
              </a:solidFill>
              <a:round/>
            </a:ln>
            <a:effectLst/>
          </c:spPr>
          <c:marker>
            <c:symbol val="none"/>
          </c:marker>
          <c:cat>
            <c:numRef>
              <c:f>weoreptc.aspx!$F$1:$X$1</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weoreptc.aspx!$F$4:$X$4</c:f>
              <c:numCache>
                <c:formatCode>General</c:formatCode>
                <c:ptCount val="19"/>
                <c:pt idx="0">
                  <c:v>9.3829999999999991</c:v>
                </c:pt>
                <c:pt idx="1">
                  <c:v>8.5579999999999998</c:v>
                </c:pt>
                <c:pt idx="2">
                  <c:v>7.95</c:v>
                </c:pt>
                <c:pt idx="3">
                  <c:v>7.8</c:v>
                </c:pt>
                <c:pt idx="4">
                  <c:v>8.6</c:v>
                </c:pt>
                <c:pt idx="5">
                  <c:v>9.7080000000000002</c:v>
                </c:pt>
                <c:pt idx="6">
                  <c:v>10.333</c:v>
                </c:pt>
                <c:pt idx="7">
                  <c:v>11</c:v>
                </c:pt>
                <c:pt idx="8">
                  <c:v>10.042</c:v>
                </c:pt>
                <c:pt idx="9">
                  <c:v>8.5749999999999993</c:v>
                </c:pt>
                <c:pt idx="10">
                  <c:v>7.4080000000000004</c:v>
                </c:pt>
                <c:pt idx="11">
                  <c:v>7.6749999999999998</c:v>
                </c:pt>
                <c:pt idx="12">
                  <c:v>6.9420000000000002</c:v>
                </c:pt>
                <c:pt idx="13">
                  <c:v>5.8579999999999997</c:v>
                </c:pt>
                <c:pt idx="14">
                  <c:v>5.367</c:v>
                </c:pt>
                <c:pt idx="15">
                  <c:v>5.2249999999999996</c:v>
                </c:pt>
                <c:pt idx="16">
                  <c:v>5.008</c:v>
                </c:pt>
                <c:pt idx="17">
                  <c:v>4.633</c:v>
                </c:pt>
                <c:pt idx="18">
                  <c:v>4.2869999999999999</c:v>
                </c:pt>
              </c:numCache>
            </c:numRef>
          </c:val>
          <c:smooth val="0"/>
          <c:extLst>
            <c:ext xmlns:c16="http://schemas.microsoft.com/office/drawing/2014/chart" uri="{C3380CC4-5D6E-409C-BE32-E72D297353CC}">
              <c16:uniqueId val="{00000002-C44F-4DA2-8C95-C970047C8EB9}"/>
            </c:ext>
          </c:extLst>
        </c:ser>
        <c:ser>
          <c:idx val="3"/>
          <c:order val="3"/>
          <c:tx>
            <c:strRef>
              <c:f>weoreptc.aspx!$E$5</c:f>
              <c:strCache>
                <c:ptCount val="1"/>
                <c:pt idx="0">
                  <c:v>Italy</c:v>
                </c:pt>
              </c:strCache>
            </c:strRef>
          </c:tx>
          <c:spPr>
            <a:ln w="28575" cap="rnd">
              <a:solidFill>
                <a:schemeClr val="accent4"/>
              </a:solidFill>
              <a:round/>
            </a:ln>
            <a:effectLst/>
          </c:spPr>
          <c:marker>
            <c:symbol val="none"/>
          </c:marker>
          <c:cat>
            <c:numRef>
              <c:f>weoreptc.aspx!$F$1:$X$1</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weoreptc.aspx!$F$5:$X$5</c:f>
              <c:numCache>
                <c:formatCode>General</c:formatCode>
                <c:ptCount val="19"/>
                <c:pt idx="0">
                  <c:v>11.333</c:v>
                </c:pt>
                <c:pt idx="1">
                  <c:v>10.942</c:v>
                </c:pt>
                <c:pt idx="2">
                  <c:v>10.1</c:v>
                </c:pt>
                <c:pt idx="3">
                  <c:v>9.1</c:v>
                </c:pt>
                <c:pt idx="4">
                  <c:v>8.6080000000000005</c:v>
                </c:pt>
                <c:pt idx="5">
                  <c:v>8.4499999999999993</c:v>
                </c:pt>
                <c:pt idx="6">
                  <c:v>7.9829999999999997</c:v>
                </c:pt>
                <c:pt idx="7">
                  <c:v>7.7</c:v>
                </c:pt>
                <c:pt idx="8">
                  <c:v>6.8079999999999998</c:v>
                </c:pt>
                <c:pt idx="9">
                  <c:v>6.1420000000000003</c:v>
                </c:pt>
                <c:pt idx="10">
                  <c:v>6.7329999999999997</c:v>
                </c:pt>
                <c:pt idx="11">
                  <c:v>7.7249999999999996</c:v>
                </c:pt>
                <c:pt idx="12">
                  <c:v>8.3330000000000002</c:v>
                </c:pt>
                <c:pt idx="13">
                  <c:v>8.3829999999999991</c:v>
                </c:pt>
                <c:pt idx="14">
                  <c:v>10.675000000000001</c:v>
                </c:pt>
                <c:pt idx="15">
                  <c:v>12.117000000000001</c:v>
                </c:pt>
                <c:pt idx="16">
                  <c:v>12.632999999999999</c:v>
                </c:pt>
                <c:pt idx="17">
                  <c:v>11.907999999999999</c:v>
                </c:pt>
                <c:pt idx="18">
                  <c:v>11.458</c:v>
                </c:pt>
              </c:numCache>
            </c:numRef>
          </c:val>
          <c:smooth val="0"/>
          <c:extLst>
            <c:ext xmlns:c16="http://schemas.microsoft.com/office/drawing/2014/chart" uri="{C3380CC4-5D6E-409C-BE32-E72D297353CC}">
              <c16:uniqueId val="{00000003-C44F-4DA2-8C95-C970047C8EB9}"/>
            </c:ext>
          </c:extLst>
        </c:ser>
        <c:ser>
          <c:idx val="4"/>
          <c:order val="4"/>
          <c:tx>
            <c:strRef>
              <c:f>weoreptc.aspx!$E$6</c:f>
              <c:strCache>
                <c:ptCount val="1"/>
                <c:pt idx="0">
                  <c:v>Japan</c:v>
                </c:pt>
              </c:strCache>
            </c:strRef>
          </c:tx>
          <c:spPr>
            <a:ln w="28575" cap="rnd">
              <a:solidFill>
                <a:schemeClr val="accent5"/>
              </a:solidFill>
              <a:round/>
            </a:ln>
            <a:effectLst/>
          </c:spPr>
          <c:marker>
            <c:symbol val="none"/>
          </c:marker>
          <c:cat>
            <c:numRef>
              <c:f>weoreptc.aspx!$F$1:$X$1</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weoreptc.aspx!$F$6:$X$6</c:f>
              <c:numCache>
                <c:formatCode>General</c:formatCode>
                <c:ptCount val="19"/>
                <c:pt idx="0">
                  <c:v>4.0999999999999996</c:v>
                </c:pt>
                <c:pt idx="1">
                  <c:v>4.6669999999999998</c:v>
                </c:pt>
                <c:pt idx="2">
                  <c:v>4.7329999999999997</c:v>
                </c:pt>
                <c:pt idx="3">
                  <c:v>5.0419999999999998</c:v>
                </c:pt>
                <c:pt idx="4">
                  <c:v>5.3579999999999997</c:v>
                </c:pt>
                <c:pt idx="5">
                  <c:v>5.242</c:v>
                </c:pt>
                <c:pt idx="6">
                  <c:v>4.7329999999999997</c:v>
                </c:pt>
                <c:pt idx="7">
                  <c:v>4.4249999999999998</c:v>
                </c:pt>
                <c:pt idx="8">
                  <c:v>4.117</c:v>
                </c:pt>
                <c:pt idx="9">
                  <c:v>3.8330000000000002</c:v>
                </c:pt>
                <c:pt idx="10">
                  <c:v>3.9830000000000001</c:v>
                </c:pt>
                <c:pt idx="11">
                  <c:v>5.0750000000000002</c:v>
                </c:pt>
                <c:pt idx="12">
                  <c:v>5.0579999999999998</c:v>
                </c:pt>
                <c:pt idx="13">
                  <c:v>4.5830000000000002</c:v>
                </c:pt>
                <c:pt idx="14">
                  <c:v>4.3250000000000002</c:v>
                </c:pt>
                <c:pt idx="15">
                  <c:v>4.008</c:v>
                </c:pt>
                <c:pt idx="16">
                  <c:v>3.5830000000000002</c:v>
                </c:pt>
                <c:pt idx="17">
                  <c:v>3.367</c:v>
                </c:pt>
                <c:pt idx="18">
                  <c:v>3.1829999999999998</c:v>
                </c:pt>
              </c:numCache>
            </c:numRef>
          </c:val>
          <c:smooth val="0"/>
          <c:extLst>
            <c:ext xmlns:c16="http://schemas.microsoft.com/office/drawing/2014/chart" uri="{C3380CC4-5D6E-409C-BE32-E72D297353CC}">
              <c16:uniqueId val="{00000004-C44F-4DA2-8C95-C970047C8EB9}"/>
            </c:ext>
          </c:extLst>
        </c:ser>
        <c:ser>
          <c:idx val="5"/>
          <c:order val="5"/>
          <c:tx>
            <c:strRef>
              <c:f>weoreptc.aspx!$E$7</c:f>
              <c:strCache>
                <c:ptCount val="1"/>
                <c:pt idx="0">
                  <c:v>UK</c:v>
                </c:pt>
              </c:strCache>
            </c:strRef>
          </c:tx>
          <c:spPr>
            <a:ln w="28575" cap="rnd">
              <a:solidFill>
                <a:schemeClr val="accent6"/>
              </a:solidFill>
              <a:round/>
            </a:ln>
            <a:effectLst/>
          </c:spPr>
          <c:marker>
            <c:symbol val="none"/>
          </c:marker>
          <c:cat>
            <c:numRef>
              <c:f>weoreptc.aspx!$F$1:$X$1</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weoreptc.aspx!$F$7:$X$7</c:f>
              <c:numCache>
                <c:formatCode>General</c:formatCode>
                <c:ptCount val="19"/>
                <c:pt idx="0">
                  <c:v>6.25</c:v>
                </c:pt>
                <c:pt idx="1">
                  <c:v>5.9749999999999996</c:v>
                </c:pt>
                <c:pt idx="2">
                  <c:v>5.45</c:v>
                </c:pt>
                <c:pt idx="3">
                  <c:v>5.0999999999999996</c:v>
                </c:pt>
                <c:pt idx="4">
                  <c:v>5.2</c:v>
                </c:pt>
                <c:pt idx="5">
                  <c:v>5</c:v>
                </c:pt>
                <c:pt idx="6">
                  <c:v>4.75</c:v>
                </c:pt>
                <c:pt idx="7">
                  <c:v>4.8250000000000002</c:v>
                </c:pt>
                <c:pt idx="8">
                  <c:v>5.4249999999999998</c:v>
                </c:pt>
                <c:pt idx="9">
                  <c:v>5.35</c:v>
                </c:pt>
                <c:pt idx="10">
                  <c:v>5.7249999999999996</c:v>
                </c:pt>
                <c:pt idx="11">
                  <c:v>7.625</c:v>
                </c:pt>
                <c:pt idx="12">
                  <c:v>7.9</c:v>
                </c:pt>
                <c:pt idx="13">
                  <c:v>8.1</c:v>
                </c:pt>
                <c:pt idx="14">
                  <c:v>7.9749999999999996</c:v>
                </c:pt>
                <c:pt idx="15">
                  <c:v>7.5750000000000002</c:v>
                </c:pt>
                <c:pt idx="16">
                  <c:v>6.2</c:v>
                </c:pt>
                <c:pt idx="17">
                  <c:v>5.4</c:v>
                </c:pt>
                <c:pt idx="18">
                  <c:v>4.9619999999999997</c:v>
                </c:pt>
              </c:numCache>
            </c:numRef>
          </c:val>
          <c:smooth val="0"/>
          <c:extLst>
            <c:ext xmlns:c16="http://schemas.microsoft.com/office/drawing/2014/chart" uri="{C3380CC4-5D6E-409C-BE32-E72D297353CC}">
              <c16:uniqueId val="{00000005-C44F-4DA2-8C95-C970047C8EB9}"/>
            </c:ext>
          </c:extLst>
        </c:ser>
        <c:ser>
          <c:idx val="6"/>
          <c:order val="6"/>
          <c:tx>
            <c:strRef>
              <c:f>weoreptc.aspx!$E$8</c:f>
              <c:strCache>
                <c:ptCount val="1"/>
                <c:pt idx="0">
                  <c:v>USA</c:v>
                </c:pt>
              </c:strCache>
            </c:strRef>
          </c:tx>
          <c:spPr>
            <a:ln w="28575" cap="rnd">
              <a:solidFill>
                <a:schemeClr val="accent1">
                  <a:lumMod val="60000"/>
                </a:schemeClr>
              </a:solidFill>
              <a:round/>
            </a:ln>
            <a:effectLst/>
          </c:spPr>
          <c:marker>
            <c:symbol val="none"/>
          </c:marker>
          <c:cat>
            <c:numRef>
              <c:f>weoreptc.aspx!$F$1:$X$1</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weoreptc.aspx!$F$8:$X$8</c:f>
              <c:numCache>
                <c:formatCode>General</c:formatCode>
                <c:ptCount val="19"/>
                <c:pt idx="0">
                  <c:v>4.5</c:v>
                </c:pt>
                <c:pt idx="1">
                  <c:v>4.2169999999999996</c:v>
                </c:pt>
                <c:pt idx="2">
                  <c:v>3.9670000000000001</c:v>
                </c:pt>
                <c:pt idx="3">
                  <c:v>4.742</c:v>
                </c:pt>
                <c:pt idx="4">
                  <c:v>5.7830000000000004</c:v>
                </c:pt>
                <c:pt idx="5">
                  <c:v>5.992</c:v>
                </c:pt>
                <c:pt idx="6">
                  <c:v>5.5419999999999998</c:v>
                </c:pt>
                <c:pt idx="7">
                  <c:v>5.0830000000000002</c:v>
                </c:pt>
                <c:pt idx="8">
                  <c:v>4.6079999999999997</c:v>
                </c:pt>
                <c:pt idx="9">
                  <c:v>4.617</c:v>
                </c:pt>
                <c:pt idx="10">
                  <c:v>5.8</c:v>
                </c:pt>
                <c:pt idx="11">
                  <c:v>9.2829999999999995</c:v>
                </c:pt>
                <c:pt idx="12">
                  <c:v>9.6080000000000005</c:v>
                </c:pt>
                <c:pt idx="13">
                  <c:v>8.9329999999999998</c:v>
                </c:pt>
                <c:pt idx="14">
                  <c:v>8.0749999999999993</c:v>
                </c:pt>
                <c:pt idx="15">
                  <c:v>7.375</c:v>
                </c:pt>
                <c:pt idx="16">
                  <c:v>6.1669999999999998</c:v>
                </c:pt>
                <c:pt idx="17">
                  <c:v>5.2830000000000004</c:v>
                </c:pt>
                <c:pt idx="18">
                  <c:v>4.8949999999999996</c:v>
                </c:pt>
              </c:numCache>
            </c:numRef>
          </c:val>
          <c:smooth val="0"/>
          <c:extLst>
            <c:ext xmlns:c16="http://schemas.microsoft.com/office/drawing/2014/chart" uri="{C3380CC4-5D6E-409C-BE32-E72D297353CC}">
              <c16:uniqueId val="{00000006-C44F-4DA2-8C95-C970047C8EB9}"/>
            </c:ext>
          </c:extLst>
        </c:ser>
        <c:dLbls>
          <c:showLegendKey val="0"/>
          <c:showVal val="0"/>
          <c:showCatName val="0"/>
          <c:showSerName val="0"/>
          <c:showPercent val="0"/>
          <c:showBubbleSize val="0"/>
        </c:dLbls>
        <c:smooth val="0"/>
        <c:axId val="333176016"/>
        <c:axId val="333172880"/>
      </c:lineChart>
      <c:catAx>
        <c:axId val="33317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3172880"/>
        <c:crosses val="autoZero"/>
        <c:auto val="1"/>
        <c:lblAlgn val="ctr"/>
        <c:lblOffset val="100"/>
        <c:noMultiLvlLbl val="0"/>
      </c:catAx>
      <c:valAx>
        <c:axId val="33317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317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934689828544968E-2"/>
          <c:y val="2.2379557627495935E-2"/>
          <c:w val="0.90458090834518601"/>
          <c:h val="0.912148149935195"/>
        </c:manualLayout>
      </c:layout>
      <c:scatterChart>
        <c:scatterStyle val="lineMarker"/>
        <c:varyColors val="0"/>
        <c:ser>
          <c:idx val="0"/>
          <c:order val="0"/>
          <c:tx>
            <c:strRef>
              <c:f>UNRATE!$C$22</c:f>
              <c:strCache>
                <c:ptCount val="1"/>
                <c:pt idx="0">
                  <c:v>unrate</c:v>
                </c:pt>
              </c:strCache>
            </c:strRef>
          </c:tx>
          <c:spPr>
            <a:ln w="44450">
              <a:solidFill>
                <a:srgbClr val="006666"/>
              </a:solidFill>
            </a:ln>
          </c:spPr>
          <c:marker>
            <c:symbol val="none"/>
          </c:marker>
          <c:xVal>
            <c:numRef>
              <c:f>UNRATE!$B$23:$B$225</c:f>
              <c:numCache>
                <c:formatCode>General</c:formatCode>
                <c:ptCount val="203"/>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numCache>
            </c:numRef>
          </c:xVal>
          <c:yVal>
            <c:numRef>
              <c:f>UNRATE!$C$23:$C$225</c:f>
              <c:numCache>
                <c:formatCode>0.0</c:formatCode>
                <c:ptCount val="203"/>
                <c:pt idx="0">
                  <c:v>5.0999999999999996</c:v>
                </c:pt>
                <c:pt idx="1">
                  <c:v>5.2</c:v>
                </c:pt>
                <c:pt idx="2">
                  <c:v>5.5</c:v>
                </c:pt>
                <c:pt idx="3">
                  <c:v>6.3</c:v>
                </c:pt>
                <c:pt idx="4">
                  <c:v>6.8</c:v>
                </c:pt>
                <c:pt idx="5">
                  <c:v>7</c:v>
                </c:pt>
                <c:pt idx="6">
                  <c:v>6.8</c:v>
                </c:pt>
                <c:pt idx="7">
                  <c:v>6.2</c:v>
                </c:pt>
                <c:pt idx="8">
                  <c:v>5.6</c:v>
                </c:pt>
                <c:pt idx="9">
                  <c:v>5.5</c:v>
                </c:pt>
                <c:pt idx="10">
                  <c:v>5.6</c:v>
                </c:pt>
                <c:pt idx="11">
                  <c:v>5.5</c:v>
                </c:pt>
                <c:pt idx="12">
                  <c:v>5.8</c:v>
                </c:pt>
                <c:pt idx="13">
                  <c:v>5.7</c:v>
                </c:pt>
                <c:pt idx="14">
                  <c:v>5.5</c:v>
                </c:pt>
                <c:pt idx="15">
                  <c:v>5.6</c:v>
                </c:pt>
                <c:pt idx="16">
                  <c:v>5.5</c:v>
                </c:pt>
                <c:pt idx="17">
                  <c:v>5.2</c:v>
                </c:pt>
                <c:pt idx="18">
                  <c:v>5</c:v>
                </c:pt>
                <c:pt idx="19">
                  <c:v>5</c:v>
                </c:pt>
                <c:pt idx="20">
                  <c:v>4.9000000000000004</c:v>
                </c:pt>
                <c:pt idx="21">
                  <c:v>4.7</c:v>
                </c:pt>
                <c:pt idx="22">
                  <c:v>4.4000000000000004</c:v>
                </c:pt>
                <c:pt idx="23">
                  <c:v>4.0999999999999996</c:v>
                </c:pt>
                <c:pt idx="24">
                  <c:v>3.9</c:v>
                </c:pt>
                <c:pt idx="25">
                  <c:v>3.8</c:v>
                </c:pt>
                <c:pt idx="26">
                  <c:v>3.8</c:v>
                </c:pt>
                <c:pt idx="27">
                  <c:v>3.7</c:v>
                </c:pt>
                <c:pt idx="28">
                  <c:v>3.8</c:v>
                </c:pt>
                <c:pt idx="29">
                  <c:v>3.8</c:v>
                </c:pt>
                <c:pt idx="30">
                  <c:v>3.8</c:v>
                </c:pt>
                <c:pt idx="31">
                  <c:v>3.9</c:v>
                </c:pt>
                <c:pt idx="32">
                  <c:v>3.7</c:v>
                </c:pt>
                <c:pt idx="33">
                  <c:v>3.6</c:v>
                </c:pt>
                <c:pt idx="34">
                  <c:v>3.5</c:v>
                </c:pt>
                <c:pt idx="35">
                  <c:v>3.4</c:v>
                </c:pt>
                <c:pt idx="36">
                  <c:v>3.4</c:v>
                </c:pt>
                <c:pt idx="37">
                  <c:v>3.4</c:v>
                </c:pt>
                <c:pt idx="38">
                  <c:v>3.6</c:v>
                </c:pt>
                <c:pt idx="39">
                  <c:v>3.6</c:v>
                </c:pt>
                <c:pt idx="40">
                  <c:v>4.2</c:v>
                </c:pt>
                <c:pt idx="41">
                  <c:v>4.8</c:v>
                </c:pt>
                <c:pt idx="42">
                  <c:v>5.2</c:v>
                </c:pt>
                <c:pt idx="43">
                  <c:v>5.8</c:v>
                </c:pt>
                <c:pt idx="44">
                  <c:v>5.9</c:v>
                </c:pt>
                <c:pt idx="45">
                  <c:v>5.9</c:v>
                </c:pt>
                <c:pt idx="46">
                  <c:v>6</c:v>
                </c:pt>
                <c:pt idx="47">
                  <c:v>5.9</c:v>
                </c:pt>
                <c:pt idx="48">
                  <c:v>5.8</c:v>
                </c:pt>
                <c:pt idx="49">
                  <c:v>5.7</c:v>
                </c:pt>
                <c:pt idx="50">
                  <c:v>5.6</c:v>
                </c:pt>
                <c:pt idx="51">
                  <c:v>5.4</c:v>
                </c:pt>
                <c:pt idx="52">
                  <c:v>4.9000000000000004</c:v>
                </c:pt>
                <c:pt idx="53">
                  <c:v>4.9000000000000004</c:v>
                </c:pt>
                <c:pt idx="54">
                  <c:v>4.8</c:v>
                </c:pt>
                <c:pt idx="55">
                  <c:v>4.8</c:v>
                </c:pt>
                <c:pt idx="56">
                  <c:v>5.0999999999999996</c:v>
                </c:pt>
                <c:pt idx="57">
                  <c:v>5.2</c:v>
                </c:pt>
                <c:pt idx="58">
                  <c:v>5.6</c:v>
                </c:pt>
                <c:pt idx="59">
                  <c:v>6.6</c:v>
                </c:pt>
                <c:pt idx="60">
                  <c:v>8.3000000000000007</c:v>
                </c:pt>
                <c:pt idx="61">
                  <c:v>8.9</c:v>
                </c:pt>
                <c:pt idx="62">
                  <c:v>8.5</c:v>
                </c:pt>
                <c:pt idx="63">
                  <c:v>8.3000000000000007</c:v>
                </c:pt>
                <c:pt idx="64">
                  <c:v>7.7</c:v>
                </c:pt>
                <c:pt idx="65">
                  <c:v>7.6</c:v>
                </c:pt>
                <c:pt idx="66">
                  <c:v>7.7</c:v>
                </c:pt>
                <c:pt idx="67">
                  <c:v>7.8</c:v>
                </c:pt>
                <c:pt idx="68">
                  <c:v>7.5</c:v>
                </c:pt>
                <c:pt idx="69">
                  <c:v>7.1</c:v>
                </c:pt>
                <c:pt idx="70">
                  <c:v>6.9</c:v>
                </c:pt>
                <c:pt idx="71">
                  <c:v>6.7</c:v>
                </c:pt>
                <c:pt idx="72">
                  <c:v>6.3</c:v>
                </c:pt>
                <c:pt idx="73">
                  <c:v>6</c:v>
                </c:pt>
                <c:pt idx="74">
                  <c:v>6</c:v>
                </c:pt>
                <c:pt idx="75">
                  <c:v>5.9</c:v>
                </c:pt>
                <c:pt idx="76">
                  <c:v>5.9</c:v>
                </c:pt>
                <c:pt idx="77">
                  <c:v>5.7</c:v>
                </c:pt>
                <c:pt idx="78">
                  <c:v>5.9</c:v>
                </c:pt>
                <c:pt idx="79">
                  <c:v>6</c:v>
                </c:pt>
                <c:pt idx="80">
                  <c:v>6.3</c:v>
                </c:pt>
                <c:pt idx="81">
                  <c:v>7.3</c:v>
                </c:pt>
                <c:pt idx="82">
                  <c:v>7.7</c:v>
                </c:pt>
                <c:pt idx="83">
                  <c:v>7.4</c:v>
                </c:pt>
                <c:pt idx="84">
                  <c:v>7.4</c:v>
                </c:pt>
                <c:pt idx="85">
                  <c:v>7.4</c:v>
                </c:pt>
                <c:pt idx="86">
                  <c:v>7.4</c:v>
                </c:pt>
                <c:pt idx="87">
                  <c:v>8.2000000000000011</c:v>
                </c:pt>
                <c:pt idx="88">
                  <c:v>8.8000000000000007</c:v>
                </c:pt>
                <c:pt idx="89">
                  <c:v>9.4</c:v>
                </c:pt>
                <c:pt idx="90">
                  <c:v>9.9</c:v>
                </c:pt>
                <c:pt idx="91">
                  <c:v>10.7</c:v>
                </c:pt>
                <c:pt idx="92">
                  <c:v>10.4</c:v>
                </c:pt>
                <c:pt idx="93">
                  <c:v>10.1</c:v>
                </c:pt>
                <c:pt idx="94">
                  <c:v>9.4</c:v>
                </c:pt>
                <c:pt idx="95">
                  <c:v>8.5</c:v>
                </c:pt>
                <c:pt idx="96">
                  <c:v>7.9</c:v>
                </c:pt>
                <c:pt idx="97">
                  <c:v>7.4</c:v>
                </c:pt>
                <c:pt idx="98">
                  <c:v>7.4</c:v>
                </c:pt>
                <c:pt idx="99">
                  <c:v>7.3</c:v>
                </c:pt>
                <c:pt idx="100">
                  <c:v>7.2</c:v>
                </c:pt>
                <c:pt idx="101">
                  <c:v>7.3</c:v>
                </c:pt>
                <c:pt idx="102">
                  <c:v>7.2</c:v>
                </c:pt>
                <c:pt idx="103">
                  <c:v>7</c:v>
                </c:pt>
                <c:pt idx="104">
                  <c:v>7</c:v>
                </c:pt>
                <c:pt idx="105">
                  <c:v>7.2</c:v>
                </c:pt>
                <c:pt idx="106">
                  <c:v>7</c:v>
                </c:pt>
                <c:pt idx="107">
                  <c:v>6.8</c:v>
                </c:pt>
                <c:pt idx="108">
                  <c:v>6.6</c:v>
                </c:pt>
                <c:pt idx="109">
                  <c:v>6.3</c:v>
                </c:pt>
                <c:pt idx="110">
                  <c:v>6</c:v>
                </c:pt>
                <c:pt idx="111">
                  <c:v>5.8</c:v>
                </c:pt>
                <c:pt idx="112">
                  <c:v>5.7</c:v>
                </c:pt>
                <c:pt idx="113">
                  <c:v>5.5</c:v>
                </c:pt>
                <c:pt idx="114">
                  <c:v>5.5</c:v>
                </c:pt>
                <c:pt idx="115">
                  <c:v>5.3</c:v>
                </c:pt>
                <c:pt idx="116">
                  <c:v>5.2</c:v>
                </c:pt>
                <c:pt idx="117">
                  <c:v>5.2</c:v>
                </c:pt>
                <c:pt idx="118">
                  <c:v>5.2</c:v>
                </c:pt>
                <c:pt idx="119">
                  <c:v>5.4</c:v>
                </c:pt>
                <c:pt idx="120">
                  <c:v>5.3</c:v>
                </c:pt>
                <c:pt idx="121">
                  <c:v>5.3</c:v>
                </c:pt>
                <c:pt idx="122">
                  <c:v>5.7</c:v>
                </c:pt>
                <c:pt idx="123">
                  <c:v>6.1</c:v>
                </c:pt>
                <c:pt idx="124">
                  <c:v>6.6</c:v>
                </c:pt>
                <c:pt idx="125">
                  <c:v>6.8</c:v>
                </c:pt>
                <c:pt idx="126">
                  <c:v>6.9</c:v>
                </c:pt>
                <c:pt idx="127">
                  <c:v>7.1</c:v>
                </c:pt>
                <c:pt idx="128">
                  <c:v>7.4</c:v>
                </c:pt>
                <c:pt idx="129">
                  <c:v>7.6</c:v>
                </c:pt>
                <c:pt idx="130">
                  <c:v>7.6</c:v>
                </c:pt>
                <c:pt idx="131">
                  <c:v>7.4</c:v>
                </c:pt>
                <c:pt idx="132">
                  <c:v>7.1</c:v>
                </c:pt>
                <c:pt idx="133">
                  <c:v>7.1</c:v>
                </c:pt>
                <c:pt idx="134">
                  <c:v>6.8</c:v>
                </c:pt>
                <c:pt idx="135">
                  <c:v>6.6</c:v>
                </c:pt>
                <c:pt idx="136">
                  <c:v>6.6</c:v>
                </c:pt>
                <c:pt idx="137">
                  <c:v>6.2</c:v>
                </c:pt>
                <c:pt idx="138">
                  <c:v>6</c:v>
                </c:pt>
                <c:pt idx="139">
                  <c:v>5.6</c:v>
                </c:pt>
                <c:pt idx="140">
                  <c:v>5.5</c:v>
                </c:pt>
                <c:pt idx="141">
                  <c:v>5.7</c:v>
                </c:pt>
                <c:pt idx="142">
                  <c:v>5.7</c:v>
                </c:pt>
                <c:pt idx="143">
                  <c:v>5.6</c:v>
                </c:pt>
                <c:pt idx="144">
                  <c:v>5.5</c:v>
                </c:pt>
                <c:pt idx="145">
                  <c:v>5.5</c:v>
                </c:pt>
                <c:pt idx="146">
                  <c:v>5.3</c:v>
                </c:pt>
                <c:pt idx="147">
                  <c:v>5.3</c:v>
                </c:pt>
                <c:pt idx="148">
                  <c:v>5.2</c:v>
                </c:pt>
                <c:pt idx="149">
                  <c:v>5</c:v>
                </c:pt>
                <c:pt idx="150">
                  <c:v>4.9000000000000004</c:v>
                </c:pt>
                <c:pt idx="151">
                  <c:v>4.7</c:v>
                </c:pt>
                <c:pt idx="152">
                  <c:v>4.5999999999999996</c:v>
                </c:pt>
                <c:pt idx="153">
                  <c:v>4.4000000000000004</c:v>
                </c:pt>
                <c:pt idx="154">
                  <c:v>4.5</c:v>
                </c:pt>
                <c:pt idx="155">
                  <c:v>4.4000000000000004</c:v>
                </c:pt>
                <c:pt idx="156">
                  <c:v>4.3</c:v>
                </c:pt>
                <c:pt idx="157">
                  <c:v>4.3</c:v>
                </c:pt>
                <c:pt idx="158">
                  <c:v>4.2</c:v>
                </c:pt>
                <c:pt idx="159">
                  <c:v>4.0999999999999996</c:v>
                </c:pt>
                <c:pt idx="160">
                  <c:v>4</c:v>
                </c:pt>
                <c:pt idx="161">
                  <c:v>3.9</c:v>
                </c:pt>
                <c:pt idx="162">
                  <c:v>4</c:v>
                </c:pt>
                <c:pt idx="163">
                  <c:v>3.9</c:v>
                </c:pt>
                <c:pt idx="164">
                  <c:v>4.2</c:v>
                </c:pt>
                <c:pt idx="165">
                  <c:v>4.4000000000000004</c:v>
                </c:pt>
                <c:pt idx="166">
                  <c:v>4.8</c:v>
                </c:pt>
                <c:pt idx="167">
                  <c:v>5.5</c:v>
                </c:pt>
                <c:pt idx="168">
                  <c:v>5.7</c:v>
                </c:pt>
                <c:pt idx="169">
                  <c:v>5.8</c:v>
                </c:pt>
                <c:pt idx="170">
                  <c:v>5.7</c:v>
                </c:pt>
                <c:pt idx="171">
                  <c:v>5.9</c:v>
                </c:pt>
                <c:pt idx="172">
                  <c:v>5.9</c:v>
                </c:pt>
                <c:pt idx="173">
                  <c:v>6.1</c:v>
                </c:pt>
                <c:pt idx="174">
                  <c:v>6.1</c:v>
                </c:pt>
                <c:pt idx="175">
                  <c:v>5.8</c:v>
                </c:pt>
                <c:pt idx="176">
                  <c:v>5.7</c:v>
                </c:pt>
                <c:pt idx="177">
                  <c:v>5.6</c:v>
                </c:pt>
                <c:pt idx="178">
                  <c:v>5.4</c:v>
                </c:pt>
                <c:pt idx="179">
                  <c:v>5.4</c:v>
                </c:pt>
                <c:pt idx="180">
                  <c:v>5.3</c:v>
                </c:pt>
                <c:pt idx="181">
                  <c:v>5.0999999999999996</c:v>
                </c:pt>
                <c:pt idx="182">
                  <c:v>5</c:v>
                </c:pt>
                <c:pt idx="183">
                  <c:v>5</c:v>
                </c:pt>
                <c:pt idx="184">
                  <c:v>4.7</c:v>
                </c:pt>
                <c:pt idx="185">
                  <c:v>4.5999999999999996</c:v>
                </c:pt>
                <c:pt idx="186">
                  <c:v>4.5999999999999996</c:v>
                </c:pt>
                <c:pt idx="187">
                  <c:v>4.4000000000000004</c:v>
                </c:pt>
                <c:pt idx="188">
                  <c:v>4.5</c:v>
                </c:pt>
                <c:pt idx="189">
                  <c:v>4.5</c:v>
                </c:pt>
                <c:pt idx="190">
                  <c:v>4.5999999999999996</c:v>
                </c:pt>
                <c:pt idx="191">
                  <c:v>4.8</c:v>
                </c:pt>
                <c:pt idx="192">
                  <c:v>5</c:v>
                </c:pt>
                <c:pt idx="193">
                  <c:v>5.3</c:v>
                </c:pt>
                <c:pt idx="194">
                  <c:v>6</c:v>
                </c:pt>
                <c:pt idx="195">
                  <c:v>7</c:v>
                </c:pt>
                <c:pt idx="196">
                  <c:v>8.2000000000000011</c:v>
                </c:pt>
                <c:pt idx="197">
                  <c:v>9.3000000000000007</c:v>
                </c:pt>
                <c:pt idx="198">
                  <c:v>9.6</c:v>
                </c:pt>
                <c:pt idx="199">
                  <c:v>10</c:v>
                </c:pt>
                <c:pt idx="200">
                  <c:v>9.7000000000000011</c:v>
                </c:pt>
                <c:pt idx="201">
                  <c:v>9.7000000000000011</c:v>
                </c:pt>
                <c:pt idx="202">
                  <c:v>9.6</c:v>
                </c:pt>
              </c:numCache>
            </c:numRef>
          </c:yVal>
          <c:smooth val="0"/>
          <c:extLst>
            <c:ext xmlns:c16="http://schemas.microsoft.com/office/drawing/2014/chart" uri="{C3380CC4-5D6E-409C-BE32-E72D297353CC}">
              <c16:uniqueId val="{00000000-991E-48CE-9175-601C6B3412A8}"/>
            </c:ext>
          </c:extLst>
        </c:ser>
        <c:ser>
          <c:idx val="1"/>
          <c:order val="1"/>
          <c:tx>
            <c:strRef>
              <c:f>UNRATE!$D$22</c:f>
              <c:strCache>
                <c:ptCount val="1"/>
                <c:pt idx="0">
                  <c:v>natural-rate</c:v>
                </c:pt>
              </c:strCache>
            </c:strRef>
          </c:tx>
          <c:spPr>
            <a:ln w="44450">
              <a:solidFill>
                <a:srgbClr val="996633"/>
              </a:solidFill>
            </a:ln>
          </c:spPr>
          <c:marker>
            <c:symbol val="none"/>
          </c:marker>
          <c:xVal>
            <c:numRef>
              <c:f>UNRATE!$B$23:$B$225</c:f>
              <c:numCache>
                <c:formatCode>General</c:formatCode>
                <c:ptCount val="203"/>
                <c:pt idx="0">
                  <c:v>1960</c:v>
                </c:pt>
                <c:pt idx="1">
                  <c:v>1960.25</c:v>
                </c:pt>
                <c:pt idx="2">
                  <c:v>1960.5</c:v>
                </c:pt>
                <c:pt idx="3">
                  <c:v>1960.75</c:v>
                </c:pt>
                <c:pt idx="4">
                  <c:v>1961</c:v>
                </c:pt>
                <c:pt idx="5">
                  <c:v>1961.25</c:v>
                </c:pt>
                <c:pt idx="6">
                  <c:v>1961.5</c:v>
                </c:pt>
                <c:pt idx="7">
                  <c:v>1961.75</c:v>
                </c:pt>
                <c:pt idx="8">
                  <c:v>1962</c:v>
                </c:pt>
                <c:pt idx="9">
                  <c:v>1962.25</c:v>
                </c:pt>
                <c:pt idx="10">
                  <c:v>1962.5</c:v>
                </c:pt>
                <c:pt idx="11">
                  <c:v>1962.75</c:v>
                </c:pt>
                <c:pt idx="12">
                  <c:v>1963</c:v>
                </c:pt>
                <c:pt idx="13">
                  <c:v>1963.25</c:v>
                </c:pt>
                <c:pt idx="14">
                  <c:v>1963.5</c:v>
                </c:pt>
                <c:pt idx="15">
                  <c:v>1963.75</c:v>
                </c:pt>
                <c:pt idx="16">
                  <c:v>1964</c:v>
                </c:pt>
                <c:pt idx="17">
                  <c:v>1964.25</c:v>
                </c:pt>
                <c:pt idx="18">
                  <c:v>1964.5</c:v>
                </c:pt>
                <c:pt idx="19">
                  <c:v>1964.75</c:v>
                </c:pt>
                <c:pt idx="20">
                  <c:v>1965</c:v>
                </c:pt>
                <c:pt idx="21">
                  <c:v>1965.25</c:v>
                </c:pt>
                <c:pt idx="22">
                  <c:v>1965.5</c:v>
                </c:pt>
                <c:pt idx="23">
                  <c:v>1965.75</c:v>
                </c:pt>
                <c:pt idx="24">
                  <c:v>1966</c:v>
                </c:pt>
                <c:pt idx="25">
                  <c:v>1966.25</c:v>
                </c:pt>
                <c:pt idx="26">
                  <c:v>1966.5</c:v>
                </c:pt>
                <c:pt idx="27">
                  <c:v>1966.75</c:v>
                </c:pt>
                <c:pt idx="28">
                  <c:v>1967</c:v>
                </c:pt>
                <c:pt idx="29">
                  <c:v>1967.25</c:v>
                </c:pt>
                <c:pt idx="30">
                  <c:v>1967.5</c:v>
                </c:pt>
                <c:pt idx="31">
                  <c:v>1967.75</c:v>
                </c:pt>
                <c:pt idx="32">
                  <c:v>1968</c:v>
                </c:pt>
                <c:pt idx="33">
                  <c:v>1968.25</c:v>
                </c:pt>
                <c:pt idx="34">
                  <c:v>1968.5</c:v>
                </c:pt>
                <c:pt idx="35">
                  <c:v>1968.75</c:v>
                </c:pt>
                <c:pt idx="36">
                  <c:v>1969</c:v>
                </c:pt>
                <c:pt idx="37">
                  <c:v>1969.25</c:v>
                </c:pt>
                <c:pt idx="38">
                  <c:v>1969.5</c:v>
                </c:pt>
                <c:pt idx="39">
                  <c:v>1969.75</c:v>
                </c:pt>
                <c:pt idx="40">
                  <c:v>1970</c:v>
                </c:pt>
                <c:pt idx="41">
                  <c:v>1970.25</c:v>
                </c:pt>
                <c:pt idx="42">
                  <c:v>1970.5</c:v>
                </c:pt>
                <c:pt idx="43">
                  <c:v>1970.75</c:v>
                </c:pt>
                <c:pt idx="44">
                  <c:v>1971</c:v>
                </c:pt>
                <c:pt idx="45">
                  <c:v>1971.25</c:v>
                </c:pt>
                <c:pt idx="46">
                  <c:v>1971.5</c:v>
                </c:pt>
                <c:pt idx="47">
                  <c:v>1971.75</c:v>
                </c:pt>
                <c:pt idx="48">
                  <c:v>1972</c:v>
                </c:pt>
                <c:pt idx="49">
                  <c:v>1972.25</c:v>
                </c:pt>
                <c:pt idx="50">
                  <c:v>1972.5</c:v>
                </c:pt>
                <c:pt idx="51">
                  <c:v>1972.75</c:v>
                </c:pt>
                <c:pt idx="52">
                  <c:v>1973</c:v>
                </c:pt>
                <c:pt idx="53">
                  <c:v>1973.25</c:v>
                </c:pt>
                <c:pt idx="54">
                  <c:v>1973.5</c:v>
                </c:pt>
                <c:pt idx="55">
                  <c:v>1973.75</c:v>
                </c:pt>
                <c:pt idx="56">
                  <c:v>1974</c:v>
                </c:pt>
                <c:pt idx="57">
                  <c:v>1974.25</c:v>
                </c:pt>
                <c:pt idx="58">
                  <c:v>1974.5</c:v>
                </c:pt>
                <c:pt idx="59">
                  <c:v>1974.75</c:v>
                </c:pt>
                <c:pt idx="60">
                  <c:v>1975</c:v>
                </c:pt>
                <c:pt idx="61">
                  <c:v>1975.25</c:v>
                </c:pt>
                <c:pt idx="62">
                  <c:v>1975.5</c:v>
                </c:pt>
                <c:pt idx="63">
                  <c:v>1975.75</c:v>
                </c:pt>
                <c:pt idx="64">
                  <c:v>1976</c:v>
                </c:pt>
                <c:pt idx="65">
                  <c:v>1976.25</c:v>
                </c:pt>
                <c:pt idx="66">
                  <c:v>1976.5</c:v>
                </c:pt>
                <c:pt idx="67">
                  <c:v>1976.75</c:v>
                </c:pt>
                <c:pt idx="68">
                  <c:v>1977</c:v>
                </c:pt>
                <c:pt idx="69">
                  <c:v>1977.25</c:v>
                </c:pt>
                <c:pt idx="70">
                  <c:v>1977.5</c:v>
                </c:pt>
                <c:pt idx="71">
                  <c:v>1977.75</c:v>
                </c:pt>
                <c:pt idx="72">
                  <c:v>1978</c:v>
                </c:pt>
                <c:pt idx="73">
                  <c:v>1978.25</c:v>
                </c:pt>
                <c:pt idx="74">
                  <c:v>1978.5</c:v>
                </c:pt>
                <c:pt idx="75">
                  <c:v>1978.75</c:v>
                </c:pt>
                <c:pt idx="76">
                  <c:v>1979</c:v>
                </c:pt>
                <c:pt idx="77">
                  <c:v>1979.25</c:v>
                </c:pt>
                <c:pt idx="78">
                  <c:v>1979.5</c:v>
                </c:pt>
                <c:pt idx="79">
                  <c:v>1979.75</c:v>
                </c:pt>
                <c:pt idx="80">
                  <c:v>1980</c:v>
                </c:pt>
                <c:pt idx="81">
                  <c:v>1980.25</c:v>
                </c:pt>
                <c:pt idx="82">
                  <c:v>1980.5</c:v>
                </c:pt>
                <c:pt idx="83">
                  <c:v>1980.75</c:v>
                </c:pt>
                <c:pt idx="84">
                  <c:v>1981</c:v>
                </c:pt>
                <c:pt idx="85">
                  <c:v>1981.25</c:v>
                </c:pt>
                <c:pt idx="86">
                  <c:v>1981.5</c:v>
                </c:pt>
                <c:pt idx="87">
                  <c:v>1981.75</c:v>
                </c:pt>
                <c:pt idx="88">
                  <c:v>1982</c:v>
                </c:pt>
                <c:pt idx="89">
                  <c:v>1982.25</c:v>
                </c:pt>
                <c:pt idx="90">
                  <c:v>1982.5</c:v>
                </c:pt>
                <c:pt idx="91">
                  <c:v>1982.75</c:v>
                </c:pt>
                <c:pt idx="92">
                  <c:v>1983</c:v>
                </c:pt>
                <c:pt idx="93">
                  <c:v>1983.25</c:v>
                </c:pt>
                <c:pt idx="94">
                  <c:v>1983.5</c:v>
                </c:pt>
                <c:pt idx="95">
                  <c:v>1983.75</c:v>
                </c:pt>
                <c:pt idx="96">
                  <c:v>1984</c:v>
                </c:pt>
                <c:pt idx="97">
                  <c:v>1984.25</c:v>
                </c:pt>
                <c:pt idx="98">
                  <c:v>1984.5</c:v>
                </c:pt>
                <c:pt idx="99">
                  <c:v>1984.75</c:v>
                </c:pt>
                <c:pt idx="100">
                  <c:v>1985</c:v>
                </c:pt>
                <c:pt idx="101">
                  <c:v>1985.25</c:v>
                </c:pt>
                <c:pt idx="102">
                  <c:v>1985.5</c:v>
                </c:pt>
                <c:pt idx="103">
                  <c:v>1985.75</c:v>
                </c:pt>
                <c:pt idx="104">
                  <c:v>1986</c:v>
                </c:pt>
                <c:pt idx="105">
                  <c:v>1986.25</c:v>
                </c:pt>
                <c:pt idx="106">
                  <c:v>1986.5</c:v>
                </c:pt>
                <c:pt idx="107">
                  <c:v>1986.75</c:v>
                </c:pt>
                <c:pt idx="108">
                  <c:v>1987</c:v>
                </c:pt>
                <c:pt idx="109">
                  <c:v>1987.25</c:v>
                </c:pt>
                <c:pt idx="110">
                  <c:v>1987.5</c:v>
                </c:pt>
                <c:pt idx="111">
                  <c:v>1987.75</c:v>
                </c:pt>
                <c:pt idx="112">
                  <c:v>1988</c:v>
                </c:pt>
                <c:pt idx="113">
                  <c:v>1988.25</c:v>
                </c:pt>
                <c:pt idx="114">
                  <c:v>1988.5</c:v>
                </c:pt>
                <c:pt idx="115">
                  <c:v>1988.75</c:v>
                </c:pt>
                <c:pt idx="116">
                  <c:v>1989</c:v>
                </c:pt>
                <c:pt idx="117">
                  <c:v>1989.25</c:v>
                </c:pt>
                <c:pt idx="118">
                  <c:v>1989.5</c:v>
                </c:pt>
                <c:pt idx="119">
                  <c:v>1989.75</c:v>
                </c:pt>
                <c:pt idx="120">
                  <c:v>1990</c:v>
                </c:pt>
                <c:pt idx="121">
                  <c:v>1990.25</c:v>
                </c:pt>
                <c:pt idx="122">
                  <c:v>1990.5</c:v>
                </c:pt>
                <c:pt idx="123">
                  <c:v>1990.75</c:v>
                </c:pt>
                <c:pt idx="124">
                  <c:v>1991</c:v>
                </c:pt>
                <c:pt idx="125">
                  <c:v>1991.25</c:v>
                </c:pt>
                <c:pt idx="126">
                  <c:v>1991.5</c:v>
                </c:pt>
                <c:pt idx="127">
                  <c:v>1991.75</c:v>
                </c:pt>
                <c:pt idx="128">
                  <c:v>1992</c:v>
                </c:pt>
                <c:pt idx="129">
                  <c:v>1992.25</c:v>
                </c:pt>
                <c:pt idx="130">
                  <c:v>1992.5</c:v>
                </c:pt>
                <c:pt idx="131">
                  <c:v>1992.75</c:v>
                </c:pt>
                <c:pt idx="132">
                  <c:v>1993</c:v>
                </c:pt>
                <c:pt idx="133">
                  <c:v>1993.25</c:v>
                </c:pt>
                <c:pt idx="134">
                  <c:v>1993.5</c:v>
                </c:pt>
                <c:pt idx="135">
                  <c:v>1993.75</c:v>
                </c:pt>
                <c:pt idx="136">
                  <c:v>1994</c:v>
                </c:pt>
                <c:pt idx="137">
                  <c:v>1994.25</c:v>
                </c:pt>
                <c:pt idx="138">
                  <c:v>1994.5</c:v>
                </c:pt>
                <c:pt idx="139">
                  <c:v>1994.75</c:v>
                </c:pt>
                <c:pt idx="140">
                  <c:v>1995</c:v>
                </c:pt>
                <c:pt idx="141">
                  <c:v>1995.25</c:v>
                </c:pt>
                <c:pt idx="142">
                  <c:v>1995.5</c:v>
                </c:pt>
                <c:pt idx="143">
                  <c:v>1995.75</c:v>
                </c:pt>
                <c:pt idx="144">
                  <c:v>1996</c:v>
                </c:pt>
                <c:pt idx="145">
                  <c:v>1996.25</c:v>
                </c:pt>
                <c:pt idx="146">
                  <c:v>1996.5</c:v>
                </c:pt>
                <c:pt idx="147">
                  <c:v>1996.75</c:v>
                </c:pt>
                <c:pt idx="148">
                  <c:v>1997</c:v>
                </c:pt>
                <c:pt idx="149">
                  <c:v>1997.25</c:v>
                </c:pt>
                <c:pt idx="150">
                  <c:v>1997.5</c:v>
                </c:pt>
                <c:pt idx="151">
                  <c:v>1997.75</c:v>
                </c:pt>
                <c:pt idx="152">
                  <c:v>1998</c:v>
                </c:pt>
                <c:pt idx="153">
                  <c:v>1998.25</c:v>
                </c:pt>
                <c:pt idx="154">
                  <c:v>1998.5</c:v>
                </c:pt>
                <c:pt idx="155">
                  <c:v>1998.75</c:v>
                </c:pt>
                <c:pt idx="156">
                  <c:v>1999</c:v>
                </c:pt>
                <c:pt idx="157">
                  <c:v>1999.25</c:v>
                </c:pt>
                <c:pt idx="158">
                  <c:v>1999.5</c:v>
                </c:pt>
                <c:pt idx="159">
                  <c:v>1999.75</c:v>
                </c:pt>
                <c:pt idx="160">
                  <c:v>2000</c:v>
                </c:pt>
                <c:pt idx="161">
                  <c:v>2000.25</c:v>
                </c:pt>
                <c:pt idx="162">
                  <c:v>2000.5</c:v>
                </c:pt>
                <c:pt idx="163">
                  <c:v>2000.75</c:v>
                </c:pt>
                <c:pt idx="164">
                  <c:v>2001</c:v>
                </c:pt>
                <c:pt idx="165">
                  <c:v>2001.25</c:v>
                </c:pt>
                <c:pt idx="166">
                  <c:v>2001.5</c:v>
                </c:pt>
                <c:pt idx="167">
                  <c:v>2001.75</c:v>
                </c:pt>
                <c:pt idx="168">
                  <c:v>2002</c:v>
                </c:pt>
                <c:pt idx="169">
                  <c:v>2002.25</c:v>
                </c:pt>
                <c:pt idx="170">
                  <c:v>2002.5</c:v>
                </c:pt>
                <c:pt idx="171">
                  <c:v>2002.75</c:v>
                </c:pt>
                <c:pt idx="172">
                  <c:v>2003</c:v>
                </c:pt>
                <c:pt idx="173">
                  <c:v>2003.25</c:v>
                </c:pt>
                <c:pt idx="174">
                  <c:v>2003.5</c:v>
                </c:pt>
                <c:pt idx="175">
                  <c:v>2003.75</c:v>
                </c:pt>
                <c:pt idx="176">
                  <c:v>2004</c:v>
                </c:pt>
                <c:pt idx="177">
                  <c:v>2004.25</c:v>
                </c:pt>
                <c:pt idx="178">
                  <c:v>2004.5</c:v>
                </c:pt>
                <c:pt idx="179">
                  <c:v>2004.75</c:v>
                </c:pt>
                <c:pt idx="180">
                  <c:v>2005</c:v>
                </c:pt>
                <c:pt idx="181">
                  <c:v>2005.25</c:v>
                </c:pt>
                <c:pt idx="182">
                  <c:v>2005.5</c:v>
                </c:pt>
                <c:pt idx="183">
                  <c:v>2005.75</c:v>
                </c:pt>
                <c:pt idx="184">
                  <c:v>2006</c:v>
                </c:pt>
                <c:pt idx="185">
                  <c:v>2006.25</c:v>
                </c:pt>
                <c:pt idx="186">
                  <c:v>2006.5</c:v>
                </c:pt>
                <c:pt idx="187">
                  <c:v>2006.75</c:v>
                </c:pt>
                <c:pt idx="188">
                  <c:v>2007</c:v>
                </c:pt>
                <c:pt idx="189">
                  <c:v>2007.25</c:v>
                </c:pt>
                <c:pt idx="190">
                  <c:v>2007.5</c:v>
                </c:pt>
                <c:pt idx="191">
                  <c:v>2007.75</c:v>
                </c:pt>
                <c:pt idx="192">
                  <c:v>2008</c:v>
                </c:pt>
                <c:pt idx="193">
                  <c:v>2008.25</c:v>
                </c:pt>
                <c:pt idx="194">
                  <c:v>2008.5</c:v>
                </c:pt>
                <c:pt idx="195">
                  <c:v>2008.75</c:v>
                </c:pt>
                <c:pt idx="196">
                  <c:v>2009</c:v>
                </c:pt>
                <c:pt idx="197">
                  <c:v>2009.25</c:v>
                </c:pt>
                <c:pt idx="198">
                  <c:v>2009.5</c:v>
                </c:pt>
                <c:pt idx="199">
                  <c:v>2009.75</c:v>
                </c:pt>
                <c:pt idx="200">
                  <c:v>2010</c:v>
                </c:pt>
                <c:pt idx="201">
                  <c:v>2010.25</c:v>
                </c:pt>
                <c:pt idx="202">
                  <c:v>2010.5</c:v>
                </c:pt>
              </c:numCache>
            </c:numRef>
          </c:xVal>
          <c:yVal>
            <c:numRef>
              <c:f>UNRATE!$D$23:$D$225</c:f>
              <c:numCache>
                <c:formatCode>0.0</c:formatCode>
                <c:ptCount val="203"/>
                <c:pt idx="0">
                  <c:v>4.6382716049382724</c:v>
                </c:pt>
                <c:pt idx="1">
                  <c:v>4.6185185185184645</c:v>
                </c:pt>
                <c:pt idx="2">
                  <c:v>4.6135802469135401</c:v>
                </c:pt>
                <c:pt idx="3">
                  <c:v>4.6283950617283747</c:v>
                </c:pt>
                <c:pt idx="4">
                  <c:v>4.6493827160493817</c:v>
                </c:pt>
                <c:pt idx="5">
                  <c:v>4.6790123456790109</c:v>
                </c:pt>
                <c:pt idx="6">
                  <c:v>4.7148148148148046</c:v>
                </c:pt>
                <c:pt idx="7">
                  <c:v>4.7481481481481502</c:v>
                </c:pt>
                <c:pt idx="8">
                  <c:v>4.7777777777777768</c:v>
                </c:pt>
                <c:pt idx="9">
                  <c:v>4.8098765432098753</c:v>
                </c:pt>
                <c:pt idx="10">
                  <c:v>4.8419753086419748</c:v>
                </c:pt>
                <c:pt idx="11">
                  <c:v>4.8691358024691276</c:v>
                </c:pt>
                <c:pt idx="12">
                  <c:v>4.8950617283950546</c:v>
                </c:pt>
                <c:pt idx="13">
                  <c:v>4.9222222222222234</c:v>
                </c:pt>
                <c:pt idx="14">
                  <c:v>4.9493827160493824</c:v>
                </c:pt>
                <c:pt idx="15">
                  <c:v>4.9753086419753103</c:v>
                </c:pt>
                <c:pt idx="16">
                  <c:v>4.992592592592592</c:v>
                </c:pt>
                <c:pt idx="17">
                  <c:v>4.991358024691376</c:v>
                </c:pt>
                <c:pt idx="18">
                  <c:v>4.988888888888888</c:v>
                </c:pt>
                <c:pt idx="19">
                  <c:v>4.9962962962962951</c:v>
                </c:pt>
                <c:pt idx="20">
                  <c:v>5.0333333333333465</c:v>
                </c:pt>
                <c:pt idx="21">
                  <c:v>5.0851851851851864</c:v>
                </c:pt>
                <c:pt idx="22">
                  <c:v>5.1358024691357809</c:v>
                </c:pt>
                <c:pt idx="23">
                  <c:v>5.1876543209876456</c:v>
                </c:pt>
                <c:pt idx="24">
                  <c:v>5.2308641975308765</c:v>
                </c:pt>
                <c:pt idx="25">
                  <c:v>5.2753086419753084</c:v>
                </c:pt>
                <c:pt idx="26">
                  <c:v>5.3185185185184718</c:v>
                </c:pt>
                <c:pt idx="27">
                  <c:v>5.3641975308641809</c:v>
                </c:pt>
                <c:pt idx="28">
                  <c:v>5.4061728395061728</c:v>
                </c:pt>
                <c:pt idx="29">
                  <c:v>5.4456790123456935</c:v>
                </c:pt>
                <c:pt idx="30">
                  <c:v>5.4802469135802534</c:v>
                </c:pt>
                <c:pt idx="31">
                  <c:v>5.5111111111111111</c:v>
                </c:pt>
                <c:pt idx="32">
                  <c:v>5.5283950617283946</c:v>
                </c:pt>
                <c:pt idx="33">
                  <c:v>5.5246913580246906</c:v>
                </c:pt>
                <c:pt idx="34">
                  <c:v>5.5074074074073955</c:v>
                </c:pt>
                <c:pt idx="35">
                  <c:v>5.4901234567901334</c:v>
                </c:pt>
                <c:pt idx="36">
                  <c:v>5.4839506172839476</c:v>
                </c:pt>
                <c:pt idx="37">
                  <c:v>5.4827160493827156</c:v>
                </c:pt>
                <c:pt idx="38">
                  <c:v>5.4925925925925929</c:v>
                </c:pt>
                <c:pt idx="39">
                  <c:v>5.5012345679012347</c:v>
                </c:pt>
                <c:pt idx="40">
                  <c:v>5.5098765432098764</c:v>
                </c:pt>
                <c:pt idx="41">
                  <c:v>5.5370370370370345</c:v>
                </c:pt>
                <c:pt idx="42">
                  <c:v>5.5679012345678744</c:v>
                </c:pt>
                <c:pt idx="43">
                  <c:v>5.5913580246913739</c:v>
                </c:pt>
                <c:pt idx="44">
                  <c:v>5.6049382716049001</c:v>
                </c:pt>
                <c:pt idx="45">
                  <c:v>5.6123456790123409</c:v>
                </c:pt>
                <c:pt idx="46">
                  <c:v>5.6172839506172609</c:v>
                </c:pt>
                <c:pt idx="47">
                  <c:v>5.6345679012345684</c:v>
                </c:pt>
                <c:pt idx="48">
                  <c:v>5.6666666666666652</c:v>
                </c:pt>
                <c:pt idx="49">
                  <c:v>5.7135802469135646</c:v>
                </c:pt>
                <c:pt idx="50">
                  <c:v>5.7679012345678755</c:v>
                </c:pt>
                <c:pt idx="51">
                  <c:v>5.8308641975308735</c:v>
                </c:pt>
                <c:pt idx="52">
                  <c:v>5.8913580246913666</c:v>
                </c:pt>
                <c:pt idx="53">
                  <c:v>5.944444444444442</c:v>
                </c:pt>
                <c:pt idx="54">
                  <c:v>5.9901234567901316</c:v>
                </c:pt>
                <c:pt idx="55">
                  <c:v>6.0271604938271581</c:v>
                </c:pt>
                <c:pt idx="56">
                  <c:v>6.0555555555555198</c:v>
                </c:pt>
                <c:pt idx="57">
                  <c:v>6.0790123456790104</c:v>
                </c:pt>
                <c:pt idx="58">
                  <c:v>6.1061728395061685</c:v>
                </c:pt>
                <c:pt idx="59">
                  <c:v>6.1345679012345684</c:v>
                </c:pt>
                <c:pt idx="60">
                  <c:v>6.1617283950617372</c:v>
                </c:pt>
                <c:pt idx="61">
                  <c:v>6.1913580246913584</c:v>
                </c:pt>
                <c:pt idx="62">
                  <c:v>6.2222222222222188</c:v>
                </c:pt>
                <c:pt idx="63">
                  <c:v>6.2543209876543173</c:v>
                </c:pt>
                <c:pt idx="64">
                  <c:v>6.2901234567901234</c:v>
                </c:pt>
                <c:pt idx="65">
                  <c:v>6.3308641975308717</c:v>
                </c:pt>
                <c:pt idx="66">
                  <c:v>6.3703703703703702</c:v>
                </c:pt>
                <c:pt idx="67">
                  <c:v>6.4074074074073986</c:v>
                </c:pt>
                <c:pt idx="68">
                  <c:v>6.4432098765432064</c:v>
                </c:pt>
                <c:pt idx="69">
                  <c:v>6.4740740740740703</c:v>
                </c:pt>
                <c:pt idx="70">
                  <c:v>6.5012345679012276</c:v>
                </c:pt>
                <c:pt idx="71">
                  <c:v>6.5259259259258888</c:v>
                </c:pt>
                <c:pt idx="72">
                  <c:v>6.5481481481481474</c:v>
                </c:pt>
                <c:pt idx="73">
                  <c:v>6.5703703703703704</c:v>
                </c:pt>
                <c:pt idx="74">
                  <c:v>6.5938271604938334</c:v>
                </c:pt>
                <c:pt idx="75">
                  <c:v>6.6160493827160503</c:v>
                </c:pt>
                <c:pt idx="76">
                  <c:v>6.6382716049382724</c:v>
                </c:pt>
                <c:pt idx="77">
                  <c:v>6.6604938271604608</c:v>
                </c:pt>
                <c:pt idx="78">
                  <c:v>6.6827160493826883</c:v>
                </c:pt>
                <c:pt idx="79">
                  <c:v>6.7049382716049246</c:v>
                </c:pt>
                <c:pt idx="80">
                  <c:v>6.7259259259258943</c:v>
                </c:pt>
                <c:pt idx="81">
                  <c:v>6.7395061728395032</c:v>
                </c:pt>
                <c:pt idx="82">
                  <c:v>6.7506172839506293</c:v>
                </c:pt>
                <c:pt idx="83">
                  <c:v>6.7617283950617439</c:v>
                </c:pt>
                <c:pt idx="84">
                  <c:v>6.7716049382716115</c:v>
                </c:pt>
                <c:pt idx="85">
                  <c:v>6.7827160493827057</c:v>
                </c:pt>
                <c:pt idx="86">
                  <c:v>6.7950617283950576</c:v>
                </c:pt>
                <c:pt idx="87">
                  <c:v>6.8086419753086433</c:v>
                </c:pt>
                <c:pt idx="88">
                  <c:v>6.8271604938271588</c:v>
                </c:pt>
                <c:pt idx="89">
                  <c:v>6.849382716049381</c:v>
                </c:pt>
                <c:pt idx="90">
                  <c:v>6.8728395061728387</c:v>
                </c:pt>
                <c:pt idx="91">
                  <c:v>6.8950617283950546</c:v>
                </c:pt>
                <c:pt idx="92">
                  <c:v>6.9160493827160625</c:v>
                </c:pt>
                <c:pt idx="93">
                  <c:v>6.94320987654321</c:v>
                </c:pt>
                <c:pt idx="94">
                  <c:v>6.9666666666666703</c:v>
                </c:pt>
                <c:pt idx="95">
                  <c:v>6.9888888888888889</c:v>
                </c:pt>
                <c:pt idx="96">
                  <c:v>7.011111111111112</c:v>
                </c:pt>
                <c:pt idx="97">
                  <c:v>7.0246913580246906</c:v>
                </c:pt>
                <c:pt idx="98">
                  <c:v>7.0345679012345714</c:v>
                </c:pt>
                <c:pt idx="99">
                  <c:v>7.0345679012345714</c:v>
                </c:pt>
                <c:pt idx="100">
                  <c:v>7.0209876543209608</c:v>
                </c:pt>
                <c:pt idx="101">
                  <c:v>6.9888888888888907</c:v>
                </c:pt>
                <c:pt idx="102">
                  <c:v>6.9493827160493904</c:v>
                </c:pt>
                <c:pt idx="103">
                  <c:v>6.9135802469135745</c:v>
                </c:pt>
                <c:pt idx="104">
                  <c:v>6.8790123456790164</c:v>
                </c:pt>
                <c:pt idx="105">
                  <c:v>6.8518518518518556</c:v>
                </c:pt>
                <c:pt idx="106">
                  <c:v>6.8234567901234602</c:v>
                </c:pt>
                <c:pt idx="107">
                  <c:v>6.7938271604938407</c:v>
                </c:pt>
                <c:pt idx="108">
                  <c:v>6.7617283950617466</c:v>
                </c:pt>
                <c:pt idx="109">
                  <c:v>6.7308641975308836</c:v>
                </c:pt>
                <c:pt idx="110">
                  <c:v>6.7037037037037281</c:v>
                </c:pt>
                <c:pt idx="111">
                  <c:v>6.6765432098765451</c:v>
                </c:pt>
                <c:pt idx="112">
                  <c:v>6.6506172839506306</c:v>
                </c:pt>
                <c:pt idx="113">
                  <c:v>6.6271604938271684</c:v>
                </c:pt>
                <c:pt idx="114">
                  <c:v>6.6086419753086503</c:v>
                </c:pt>
                <c:pt idx="115">
                  <c:v>6.5888888888888886</c:v>
                </c:pt>
                <c:pt idx="116">
                  <c:v>6.5691358024691358</c:v>
                </c:pt>
                <c:pt idx="117">
                  <c:v>6.5493827160493874</c:v>
                </c:pt>
                <c:pt idx="118">
                  <c:v>6.5308641975308772</c:v>
                </c:pt>
                <c:pt idx="119">
                  <c:v>6.5086419753086524</c:v>
                </c:pt>
                <c:pt idx="120">
                  <c:v>6.4839506172839476</c:v>
                </c:pt>
                <c:pt idx="121">
                  <c:v>6.4543209876543335</c:v>
                </c:pt>
                <c:pt idx="122">
                  <c:v>6.4135802469135745</c:v>
                </c:pt>
                <c:pt idx="123">
                  <c:v>6.3666666666666689</c:v>
                </c:pt>
                <c:pt idx="124">
                  <c:v>6.3271604938271624</c:v>
                </c:pt>
                <c:pt idx="125">
                  <c:v>6.2901234567901314</c:v>
                </c:pt>
                <c:pt idx="126">
                  <c:v>6.2580246913580284</c:v>
                </c:pt>
                <c:pt idx="127">
                  <c:v>6.2345679012345734</c:v>
                </c:pt>
                <c:pt idx="128">
                  <c:v>6.2037037037037281</c:v>
                </c:pt>
                <c:pt idx="129">
                  <c:v>6.166666666666667</c:v>
                </c:pt>
                <c:pt idx="130">
                  <c:v>6.1209876543209507</c:v>
                </c:pt>
                <c:pt idx="131">
                  <c:v>6.0716049382716104</c:v>
                </c:pt>
                <c:pt idx="132">
                  <c:v>6.0123456790123457</c:v>
                </c:pt>
                <c:pt idx="133">
                  <c:v>5.9592592592592588</c:v>
                </c:pt>
                <c:pt idx="134">
                  <c:v>5.9098765432098803</c:v>
                </c:pt>
                <c:pt idx="135">
                  <c:v>5.8654320987654209</c:v>
                </c:pt>
                <c:pt idx="136">
                  <c:v>5.8308641975308744</c:v>
                </c:pt>
                <c:pt idx="137">
                  <c:v>5.8024691358024807</c:v>
                </c:pt>
                <c:pt idx="138">
                  <c:v>5.7777777777777768</c:v>
                </c:pt>
                <c:pt idx="139">
                  <c:v>5.7530864197530853</c:v>
                </c:pt>
                <c:pt idx="140">
                  <c:v>5.7283950617283876</c:v>
                </c:pt>
                <c:pt idx="141">
                  <c:v>5.7024691358024837</c:v>
                </c:pt>
                <c:pt idx="142">
                  <c:v>5.6740740740740696</c:v>
                </c:pt>
                <c:pt idx="143">
                  <c:v>5.6469135802468946</c:v>
                </c:pt>
                <c:pt idx="144">
                  <c:v>5.6185185185184645</c:v>
                </c:pt>
                <c:pt idx="145">
                  <c:v>5.5888888888888877</c:v>
                </c:pt>
                <c:pt idx="146">
                  <c:v>5.55679012345679</c:v>
                </c:pt>
                <c:pt idx="147">
                  <c:v>5.5246913580246897</c:v>
                </c:pt>
                <c:pt idx="148">
                  <c:v>5.4962962962962951</c:v>
                </c:pt>
                <c:pt idx="149">
                  <c:v>5.4703703703703734</c:v>
                </c:pt>
                <c:pt idx="150">
                  <c:v>5.4493827160493824</c:v>
                </c:pt>
                <c:pt idx="151">
                  <c:v>5.4345679012345807</c:v>
                </c:pt>
                <c:pt idx="152">
                  <c:v>5.42469135802469</c:v>
                </c:pt>
                <c:pt idx="153">
                  <c:v>5.4197530864197523</c:v>
                </c:pt>
                <c:pt idx="154">
                  <c:v>5.4259259259259256</c:v>
                </c:pt>
                <c:pt idx="155">
                  <c:v>5.4444444444444464</c:v>
                </c:pt>
                <c:pt idx="156">
                  <c:v>5.4802469135802534</c:v>
                </c:pt>
                <c:pt idx="157">
                  <c:v>5.5308641975308763</c:v>
                </c:pt>
                <c:pt idx="158">
                  <c:v>5.5851851851851864</c:v>
                </c:pt>
                <c:pt idx="159">
                  <c:v>5.6444444444444448</c:v>
                </c:pt>
                <c:pt idx="160">
                  <c:v>5.6975308641974758</c:v>
                </c:pt>
                <c:pt idx="161">
                  <c:v>5.7518518518518507</c:v>
                </c:pt>
                <c:pt idx="162">
                  <c:v>5.8049382716049074</c:v>
                </c:pt>
                <c:pt idx="163">
                  <c:v>5.8024691358024807</c:v>
                </c:pt>
                <c:pt idx="164">
                  <c:v>5.7950617283950629</c:v>
                </c:pt>
                <c:pt idx="165">
                  <c:v>5.7814814814814834</c:v>
                </c:pt>
                <c:pt idx="166">
                  <c:v>5.7654320987654346</c:v>
                </c:pt>
                <c:pt idx="167">
                  <c:v>5.7481481481481502</c:v>
                </c:pt>
                <c:pt idx="168">
                  <c:v>5.7283950617283956</c:v>
                </c:pt>
                <c:pt idx="169">
                  <c:v>5.7049382716049246</c:v>
                </c:pt>
                <c:pt idx="170">
                  <c:v>5.6790123456790127</c:v>
                </c:pt>
                <c:pt idx="171">
                  <c:v>5.6530864197530857</c:v>
                </c:pt>
                <c:pt idx="172">
                  <c:v>5.6296296296296324</c:v>
                </c:pt>
                <c:pt idx="173">
                  <c:v>5.6098765432098787</c:v>
                </c:pt>
                <c:pt idx="174">
                  <c:v>5.5901234567901303</c:v>
                </c:pt>
                <c:pt idx="175">
                  <c:v>5.5740740740740753</c:v>
                </c:pt>
                <c:pt idx="176">
                  <c:v>5.5604938271604709</c:v>
                </c:pt>
                <c:pt idx="177">
                  <c:v>5.5469135802469109</c:v>
                </c:pt>
                <c:pt idx="178">
                  <c:v>5.5382716049382834</c:v>
                </c:pt>
                <c:pt idx="179">
                  <c:v>5.5320987654321039</c:v>
                </c:pt>
                <c:pt idx="180">
                  <c:v>5.5308641975308772</c:v>
                </c:pt>
                <c:pt idx="181">
                  <c:v>5.5308641975308772</c:v>
                </c:pt>
                <c:pt idx="182">
                  <c:v>5.5283950617283946</c:v>
                </c:pt>
                <c:pt idx="183">
                  <c:v>5.5259259259258942</c:v>
                </c:pt>
                <c:pt idx="184">
                  <c:v>5.5246913580246906</c:v>
                </c:pt>
                <c:pt idx="185">
                  <c:v>5.5246913580246906</c:v>
                </c:pt>
                <c:pt idx="186">
                  <c:v>5.5246913580246906</c:v>
                </c:pt>
                <c:pt idx="187">
                  <c:v>5.5271604938271706</c:v>
                </c:pt>
                <c:pt idx="188">
                  <c:v>5.5296296296296417</c:v>
                </c:pt>
                <c:pt idx="189">
                  <c:v>5.5333333333333483</c:v>
                </c:pt>
                <c:pt idx="190">
                  <c:v>5.5395061728395074</c:v>
                </c:pt>
                <c:pt idx="191">
                  <c:v>5.5469135802469056</c:v>
                </c:pt>
                <c:pt idx="192">
                  <c:v>5.55679012345679</c:v>
                </c:pt>
                <c:pt idx="193">
                  <c:v>5.5679012345678736</c:v>
                </c:pt>
                <c:pt idx="194">
                  <c:v>5.5814814814814824</c:v>
                </c:pt>
                <c:pt idx="195">
                  <c:v>5.5938271604938334</c:v>
                </c:pt>
                <c:pt idx="196">
                  <c:v>5.6074074074073845</c:v>
                </c:pt>
                <c:pt idx="197">
                  <c:v>5.6222222222222218</c:v>
                </c:pt>
                <c:pt idx="198">
                  <c:v>5.6370370370370066</c:v>
                </c:pt>
                <c:pt idx="199">
                  <c:v>5.6530864197530857</c:v>
                </c:pt>
                <c:pt idx="200">
                  <c:v>5.6703703703703701</c:v>
                </c:pt>
                <c:pt idx="201">
                  <c:v>5.6888888888888847</c:v>
                </c:pt>
                <c:pt idx="202">
                  <c:v>5.7086419753086535</c:v>
                </c:pt>
              </c:numCache>
            </c:numRef>
          </c:yVal>
          <c:smooth val="0"/>
          <c:extLst>
            <c:ext xmlns:c16="http://schemas.microsoft.com/office/drawing/2014/chart" uri="{C3380CC4-5D6E-409C-BE32-E72D297353CC}">
              <c16:uniqueId val="{00000001-991E-48CE-9175-601C6B3412A8}"/>
            </c:ext>
          </c:extLst>
        </c:ser>
        <c:dLbls>
          <c:showLegendKey val="0"/>
          <c:showVal val="0"/>
          <c:showCatName val="0"/>
          <c:showSerName val="0"/>
          <c:showPercent val="0"/>
          <c:showBubbleSize val="0"/>
        </c:dLbls>
        <c:axId val="333174448"/>
        <c:axId val="333175232"/>
      </c:scatterChart>
      <c:valAx>
        <c:axId val="333174448"/>
        <c:scaling>
          <c:orientation val="minMax"/>
          <c:max val="2012"/>
          <c:min val="1960"/>
        </c:scaling>
        <c:delete val="0"/>
        <c:axPos val="b"/>
        <c:numFmt formatCode="General" sourceLinked="1"/>
        <c:majorTickMark val="out"/>
        <c:minorTickMark val="none"/>
        <c:tickLblPos val="nextTo"/>
        <c:txPr>
          <a:bodyPr/>
          <a:lstStyle/>
          <a:p>
            <a:pPr>
              <a:defRPr sz="1800"/>
            </a:pPr>
            <a:endParaRPr lang="en-US"/>
          </a:p>
        </c:txPr>
        <c:crossAx val="333175232"/>
        <c:crosses val="autoZero"/>
        <c:crossBetween val="midCat"/>
        <c:majorUnit val="5"/>
        <c:minorUnit val="1"/>
      </c:valAx>
      <c:valAx>
        <c:axId val="333175232"/>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txPr>
          <a:bodyPr/>
          <a:lstStyle/>
          <a:p>
            <a:pPr>
              <a:defRPr sz="1800"/>
            </a:pPr>
            <a:endParaRPr lang="en-US"/>
          </a:p>
        </c:txPr>
        <c:crossAx val="333174448"/>
        <c:crosses val="autoZero"/>
        <c:crossBetween val="midCat"/>
      </c:valAx>
      <c:spPr>
        <a:solidFill>
          <a:schemeClr val="bg1"/>
        </a:solidFill>
        <a:ln>
          <a:solidFill>
            <a:schemeClr val="tx1"/>
          </a:solidFill>
        </a:ln>
      </c:spPr>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de-DE" sz="1800" dirty="0">
                <a:latin typeface="Arial" panose="020B0604020202020204" pitchFamily="34" charset="0"/>
              </a:rPr>
              <a:t>1960</a:t>
            </a:r>
          </a:p>
        </c:rich>
      </c:tx>
      <c:layout>
        <c:manualLayout>
          <c:xMode val="edge"/>
          <c:yMode val="edge"/>
          <c:x val="0.16459711286089238"/>
          <c:y val="2.7777777777777776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4.2145824609231525E-2"/>
                  <c:y val="-4.5485779357849088E-2"/>
                </c:manualLayout>
              </c:layout>
              <c:tx>
                <c:rich>
                  <a:bodyPr wrap="square" lIns="38100" tIns="19050" rIns="38100" bIns="19050" anchor="ctr">
                    <a:noAutofit/>
                  </a:bodyPr>
                  <a:lstStyle/>
                  <a:p>
                    <a:pPr>
                      <a:defRPr/>
                    </a:pPr>
                    <a:r>
                      <a:rPr lang="en-US" sz="1400" dirty="0" err="1">
                        <a:latin typeface="+mj-lt"/>
                      </a:rPr>
                      <a:t>Agricoltura</a:t>
                    </a:r>
                    <a:r>
                      <a:rPr lang="en-US" sz="1400" dirty="0">
                        <a:latin typeface="+mj-lt"/>
                      </a:rPr>
                      <a:t>:</a:t>
                    </a:r>
                    <a:r>
                      <a:rPr lang="en-US" sz="1400" baseline="0" dirty="0">
                        <a:latin typeface="+mj-lt"/>
                      </a:rPr>
                      <a:t> 14,4%</a:t>
                    </a:r>
                    <a:endParaRPr lang="en-US" sz="1400" dirty="0">
                      <a:latin typeface="+mj-lt"/>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28030859818994469"/>
                      <c:h val="0.1492436951449839"/>
                    </c:manualLayout>
                  </c15:layout>
                  <c15:showDataLabelsRange val="0"/>
                </c:ext>
                <c:ext xmlns:c16="http://schemas.microsoft.com/office/drawing/2014/chart" uri="{C3380CC4-5D6E-409C-BE32-E72D297353CC}">
                  <c16:uniqueId val="{00000000-B3C2-4E31-B949-FD56D6EA2E21}"/>
                </c:ext>
              </c:extLst>
            </c:dLbl>
            <c:dLbl>
              <c:idx val="1"/>
              <c:layout>
                <c:manualLayout>
                  <c:x val="-0.15601898934306443"/>
                  <c:y val="-0.20103377402510833"/>
                </c:manualLayout>
              </c:layout>
              <c:tx>
                <c:rich>
                  <a:bodyPr/>
                  <a:lstStyle/>
                  <a:p>
                    <a:r>
                      <a:rPr lang="en-US" sz="1400" dirty="0" err="1">
                        <a:latin typeface="+mj-lt"/>
                      </a:rPr>
                      <a:t>Industria</a:t>
                    </a:r>
                    <a:r>
                      <a:rPr lang="en-US" sz="1400" dirty="0">
                        <a:latin typeface="+mj-lt"/>
                      </a:rPr>
                      <a:t>:  49,9%</a:t>
                    </a:r>
                  </a:p>
                </c:rich>
              </c:tx>
              <c:showLegendKey val="0"/>
              <c:showVal val="0"/>
              <c:showCatName val="0"/>
              <c:showSerName val="0"/>
              <c:showPercent val="1"/>
              <c:showBubbleSize val="0"/>
              <c:extLst>
                <c:ext xmlns:c15="http://schemas.microsoft.com/office/drawing/2012/chart" uri="{CE6537A1-D6FC-4f65-9D91-7224C49458BB}">
                  <c15:layout>
                    <c:manualLayout>
                      <c:w val="0.24449500269200858"/>
                      <c:h val="0.17989667814687257"/>
                    </c:manualLayout>
                  </c15:layout>
                  <c15:showDataLabelsRange val="0"/>
                </c:ext>
                <c:ext xmlns:c16="http://schemas.microsoft.com/office/drawing/2014/chart" uri="{C3380CC4-5D6E-409C-BE32-E72D297353CC}">
                  <c16:uniqueId val="{00000001-B3C2-4E31-B949-FD56D6EA2E21}"/>
                </c:ext>
              </c:extLst>
            </c:dLbl>
            <c:dLbl>
              <c:idx val="2"/>
              <c:layout>
                <c:manualLayout>
                  <c:x val="0.12268401801509235"/>
                  <c:y val="-4.0532440839906675E-2"/>
                </c:manualLayout>
              </c:layout>
              <c:tx>
                <c:rich>
                  <a:bodyPr/>
                  <a:lstStyle/>
                  <a:p>
                    <a:r>
                      <a:rPr lang="en-US" sz="1400" dirty="0" err="1">
                        <a:latin typeface="+mj-lt"/>
                      </a:rPr>
                      <a:t>Servizi</a:t>
                    </a:r>
                    <a:r>
                      <a:rPr lang="en-US" sz="1400" dirty="0">
                        <a:latin typeface="+mj-lt"/>
                      </a:rPr>
                      <a:t>: 35,7%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B3C2-4E31-B949-FD56D6EA2E21}"/>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val>
            <c:numRef>
              <c:f>Tabelle1!$G$3:$G$5</c:f>
              <c:numCache>
                <c:formatCode>General</c:formatCode>
                <c:ptCount val="3"/>
                <c:pt idx="0">
                  <c:v>14.4</c:v>
                </c:pt>
                <c:pt idx="1">
                  <c:v>49.9</c:v>
                </c:pt>
                <c:pt idx="2">
                  <c:v>35.700000000000003</c:v>
                </c:pt>
              </c:numCache>
            </c:numRef>
          </c:val>
          <c:extLst>
            <c:ext xmlns:c16="http://schemas.microsoft.com/office/drawing/2014/chart" uri="{C3380CC4-5D6E-409C-BE32-E72D297353CC}">
              <c16:uniqueId val="{00000000-C628-46A4-B31E-E91DD4ED09D0}"/>
            </c:ext>
          </c:extLst>
        </c:ser>
        <c:dLbls>
          <c:showLegendKey val="0"/>
          <c:showVal val="0"/>
          <c:showCatName val="0"/>
          <c:showSerName val="0"/>
          <c:showPercent val="1"/>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90"/>
      <c:rAngAx val="0"/>
      <c:perspective val="0"/>
    </c:view3D>
    <c:floor>
      <c:thickness val="0"/>
    </c:floor>
    <c:sideWall>
      <c:thickness val="0"/>
    </c:sideWall>
    <c:backWall>
      <c:thickness val="0"/>
    </c:backWall>
    <c:plotArea>
      <c:layout>
        <c:manualLayout>
          <c:layoutTarget val="inner"/>
          <c:xMode val="edge"/>
          <c:yMode val="edge"/>
          <c:x val="5.2341597796143301E-2"/>
          <c:y val="0.37735849056603782"/>
          <c:w val="0.38292011019283778"/>
          <c:h val="0.54716981132075471"/>
        </c:manualLayout>
      </c:layout>
      <c:pie3DChart>
        <c:varyColors val="1"/>
        <c:ser>
          <c:idx val="0"/>
          <c:order val="0"/>
          <c:tx>
            <c:strRef>
              <c:f>Sheet1!$A$2</c:f>
              <c:strCache>
                <c:ptCount val="1"/>
              </c:strCache>
            </c:strRef>
          </c:tx>
          <c:spPr>
            <a:solidFill>
              <a:schemeClr val="accent1"/>
            </a:solidFill>
            <a:ln w="14393">
              <a:solidFill>
                <a:schemeClr val="tx1"/>
              </a:solidFill>
              <a:prstDash val="solid"/>
            </a:ln>
          </c:spPr>
          <c:dPt>
            <c:idx val="0"/>
            <c:bubble3D val="0"/>
            <c:extLst>
              <c:ext xmlns:c16="http://schemas.microsoft.com/office/drawing/2014/chart" uri="{C3380CC4-5D6E-409C-BE32-E72D297353CC}">
                <c16:uniqueId val="{00000000-F35C-4BB8-B072-D94FBA20AF0F}"/>
              </c:ext>
            </c:extLst>
          </c:dPt>
          <c:dPt>
            <c:idx val="1"/>
            <c:bubble3D val="0"/>
            <c:spPr>
              <a:solidFill>
                <a:schemeClr val="accent2"/>
              </a:solidFill>
              <a:ln w="14393">
                <a:solidFill>
                  <a:schemeClr val="tx1"/>
                </a:solidFill>
                <a:prstDash val="solid"/>
              </a:ln>
            </c:spPr>
            <c:extLst>
              <c:ext xmlns:c16="http://schemas.microsoft.com/office/drawing/2014/chart" uri="{C3380CC4-5D6E-409C-BE32-E72D297353CC}">
                <c16:uniqueId val="{00000002-F35C-4BB8-B072-D94FBA20AF0F}"/>
              </c:ext>
            </c:extLst>
          </c:dPt>
          <c:dPt>
            <c:idx val="2"/>
            <c:bubble3D val="0"/>
            <c:spPr>
              <a:solidFill>
                <a:schemeClr val="hlink"/>
              </a:solidFill>
              <a:ln w="14393">
                <a:solidFill>
                  <a:schemeClr val="tx1"/>
                </a:solidFill>
                <a:prstDash val="solid"/>
              </a:ln>
            </c:spPr>
            <c:extLst>
              <c:ext xmlns:c16="http://schemas.microsoft.com/office/drawing/2014/chart" uri="{C3380CC4-5D6E-409C-BE32-E72D297353CC}">
                <c16:uniqueId val="{00000004-F35C-4BB8-B072-D94FBA20AF0F}"/>
              </c:ext>
            </c:extLst>
          </c:dPt>
          <c:dPt>
            <c:idx val="3"/>
            <c:bubble3D val="0"/>
            <c:spPr>
              <a:solidFill>
                <a:schemeClr val="folHlink"/>
              </a:solidFill>
              <a:ln w="14393">
                <a:solidFill>
                  <a:schemeClr val="tx1"/>
                </a:solidFill>
                <a:prstDash val="solid"/>
              </a:ln>
            </c:spPr>
            <c:extLst>
              <c:ext xmlns:c16="http://schemas.microsoft.com/office/drawing/2014/chart" uri="{C3380CC4-5D6E-409C-BE32-E72D297353CC}">
                <c16:uniqueId val="{00000006-F35C-4BB8-B072-D94FBA20AF0F}"/>
              </c:ext>
            </c:extLst>
          </c:dPt>
          <c:dLbls>
            <c:numFmt formatCode="0.0%" sourceLinked="0"/>
            <c:spPr>
              <a:noFill/>
              <a:ln w="28787">
                <a:noFill/>
              </a:ln>
            </c:spPr>
            <c:txPr>
              <a:bodyPr/>
              <a:lstStyle/>
              <a:p>
                <a:pPr>
                  <a:defRPr sz="1871"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Sheet1!$B$1:$E$1</c:f>
              <c:strCache>
                <c:ptCount val="4"/>
                <c:pt idx="0">
                  <c:v>Agricoltura</c:v>
                </c:pt>
                <c:pt idx="1">
                  <c:v>Manifatturiero</c:v>
                </c:pt>
                <c:pt idx="2">
                  <c:v>Altre industrie</c:v>
                </c:pt>
                <c:pt idx="3">
                  <c:v>Servizi</c:v>
                </c:pt>
              </c:strCache>
            </c:strRef>
          </c:cat>
          <c:val>
            <c:numRef>
              <c:f>Sheet1!$B$2:$E$2</c:f>
              <c:numCache>
                <c:formatCode>General</c:formatCode>
                <c:ptCount val="4"/>
                <c:pt idx="0">
                  <c:v>4.2</c:v>
                </c:pt>
                <c:pt idx="1">
                  <c:v>28</c:v>
                </c:pt>
                <c:pt idx="2">
                  <c:v>9.9</c:v>
                </c:pt>
                <c:pt idx="3">
                  <c:v>57.9</c:v>
                </c:pt>
              </c:numCache>
            </c:numRef>
          </c:val>
          <c:extLst>
            <c:ext xmlns:c16="http://schemas.microsoft.com/office/drawing/2014/chart" uri="{C3380CC4-5D6E-409C-BE32-E72D297353CC}">
              <c16:uniqueId val="{00000007-F35C-4BB8-B072-D94FBA20AF0F}"/>
            </c:ext>
          </c:extLst>
        </c:ser>
        <c:dLbls>
          <c:showLegendKey val="0"/>
          <c:showVal val="0"/>
          <c:showCatName val="0"/>
          <c:showSerName val="0"/>
          <c:showPercent val="0"/>
          <c:showBubbleSize val="0"/>
          <c:showLeaderLines val="1"/>
        </c:dLbls>
      </c:pie3DChart>
      <c:spPr>
        <a:noFill/>
        <a:ln w="25400">
          <a:noFill/>
        </a:ln>
      </c:spPr>
    </c:plotArea>
    <c:legend>
      <c:legendPos val="t"/>
      <c:layout>
        <c:manualLayout>
          <c:xMode val="edge"/>
          <c:yMode val="edge"/>
          <c:x val="0.42286526684164483"/>
          <c:y val="3.1446578731798652E-2"/>
          <c:w val="0.26583989501312333"/>
          <c:h val="0.28930822341474838"/>
        </c:manualLayout>
      </c:layout>
      <c:overlay val="0"/>
      <c:spPr>
        <a:noFill/>
        <a:ln w="28787">
          <a:noFill/>
        </a:ln>
      </c:spPr>
      <c:txPr>
        <a:bodyPr/>
        <a:lstStyle/>
        <a:p>
          <a:pPr>
            <a:defRPr sz="1876" b="0" i="0" u="none" strike="noStrike" baseline="0">
              <a:solidFill>
                <a:schemeClr val="tx1"/>
              </a:solidFill>
              <a:latin typeface="Arial"/>
              <a:ea typeface="Arial"/>
              <a:cs typeface="Arial"/>
            </a:defRPr>
          </a:pPr>
          <a:endParaRPr lang="en-US"/>
        </a:p>
      </c:txPr>
    </c:legend>
    <c:plotVisOnly val="1"/>
    <c:dispBlanksAs val="zero"/>
    <c:showDLblsOverMax val="0"/>
  </c:chart>
  <c:spPr>
    <a:noFill/>
    <a:ln>
      <a:noFill/>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110"/>
      <c:rAngAx val="0"/>
      <c:perspective val="0"/>
    </c:view3D>
    <c:floor>
      <c:thickness val="0"/>
    </c:floor>
    <c:sideWall>
      <c:thickness val="0"/>
    </c:sideWall>
    <c:backWall>
      <c:thickness val="0"/>
    </c:backWall>
    <c:plotArea>
      <c:layout>
        <c:manualLayout>
          <c:layoutTarget val="inner"/>
          <c:xMode val="edge"/>
          <c:yMode val="edge"/>
          <c:x val="0.17042606516290734"/>
          <c:y val="0.33634311512415382"/>
          <c:w val="0.6842105263157896"/>
          <c:h val="0.57787810383747173"/>
        </c:manualLayout>
      </c:layout>
      <c:pie3DChart>
        <c:varyColors val="1"/>
        <c:ser>
          <c:idx val="0"/>
          <c:order val="0"/>
          <c:tx>
            <c:strRef>
              <c:f>Sheet1!$A$2</c:f>
              <c:strCache>
                <c:ptCount val="1"/>
              </c:strCache>
            </c:strRef>
          </c:tx>
          <c:spPr>
            <a:solidFill>
              <a:schemeClr val="accent1"/>
            </a:solidFill>
            <a:ln w="14402">
              <a:solidFill>
                <a:schemeClr val="tx1"/>
              </a:solidFill>
              <a:prstDash val="solid"/>
            </a:ln>
          </c:spPr>
          <c:dPt>
            <c:idx val="0"/>
            <c:bubble3D val="0"/>
            <c:extLst>
              <c:ext xmlns:c16="http://schemas.microsoft.com/office/drawing/2014/chart" uri="{C3380CC4-5D6E-409C-BE32-E72D297353CC}">
                <c16:uniqueId val="{00000000-D38D-46E7-ABC5-A9456FF776B2}"/>
              </c:ext>
            </c:extLst>
          </c:dPt>
          <c:dPt>
            <c:idx val="1"/>
            <c:bubble3D val="0"/>
            <c:spPr>
              <a:solidFill>
                <a:schemeClr val="accent2"/>
              </a:solidFill>
              <a:ln w="14402">
                <a:solidFill>
                  <a:schemeClr val="tx1"/>
                </a:solidFill>
                <a:prstDash val="solid"/>
              </a:ln>
            </c:spPr>
            <c:extLst>
              <c:ext xmlns:c16="http://schemas.microsoft.com/office/drawing/2014/chart" uri="{C3380CC4-5D6E-409C-BE32-E72D297353CC}">
                <c16:uniqueId val="{00000002-D38D-46E7-ABC5-A9456FF776B2}"/>
              </c:ext>
            </c:extLst>
          </c:dPt>
          <c:dPt>
            <c:idx val="2"/>
            <c:bubble3D val="0"/>
            <c:spPr>
              <a:solidFill>
                <a:schemeClr val="hlink"/>
              </a:solidFill>
              <a:ln w="14402">
                <a:solidFill>
                  <a:schemeClr val="tx1"/>
                </a:solidFill>
                <a:prstDash val="solid"/>
              </a:ln>
            </c:spPr>
            <c:extLst>
              <c:ext xmlns:c16="http://schemas.microsoft.com/office/drawing/2014/chart" uri="{C3380CC4-5D6E-409C-BE32-E72D297353CC}">
                <c16:uniqueId val="{00000004-D38D-46E7-ABC5-A9456FF776B2}"/>
              </c:ext>
            </c:extLst>
          </c:dPt>
          <c:dPt>
            <c:idx val="3"/>
            <c:bubble3D val="0"/>
            <c:spPr>
              <a:solidFill>
                <a:schemeClr val="folHlink"/>
              </a:solidFill>
              <a:ln w="14402">
                <a:solidFill>
                  <a:schemeClr val="tx1"/>
                </a:solidFill>
                <a:prstDash val="solid"/>
              </a:ln>
            </c:spPr>
            <c:extLst>
              <c:ext xmlns:c16="http://schemas.microsoft.com/office/drawing/2014/chart" uri="{C3380CC4-5D6E-409C-BE32-E72D297353CC}">
                <c16:uniqueId val="{00000006-D38D-46E7-ABC5-A9456FF776B2}"/>
              </c:ext>
            </c:extLst>
          </c:dPt>
          <c:dLbls>
            <c:numFmt formatCode="0.0%" sourceLinked="0"/>
            <c:spPr>
              <a:noFill/>
              <a:ln w="28805">
                <a:noFill/>
              </a:ln>
            </c:spPr>
            <c:txPr>
              <a:bodyPr/>
              <a:lstStyle/>
              <a:p>
                <a:pPr>
                  <a:defRPr sz="1927" b="1" i="0" u="none" strike="noStrike" baseline="0">
                    <a:solidFill>
                      <a:schemeClr val="tx1"/>
                    </a:solidFill>
                    <a:latin typeface="Arial"/>
                    <a:ea typeface="Arial"/>
                    <a:cs typeface="Aria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Sheet1!$B$1:$E$1</c:f>
              <c:strCache>
                <c:ptCount val="4"/>
                <c:pt idx="0">
                  <c:v>Agriculture</c:v>
                </c:pt>
                <c:pt idx="1">
                  <c:v>Manufacturing</c:v>
                </c:pt>
                <c:pt idx="2">
                  <c:v>Other industry</c:v>
                </c:pt>
                <c:pt idx="3">
                  <c:v>Services</c:v>
                </c:pt>
              </c:strCache>
            </c:strRef>
          </c:cat>
          <c:val>
            <c:numRef>
              <c:f>Sheet1!$B$2:$E$2</c:f>
              <c:numCache>
                <c:formatCode>General</c:formatCode>
                <c:ptCount val="4"/>
                <c:pt idx="0">
                  <c:v>1.1000000000000001</c:v>
                </c:pt>
                <c:pt idx="1">
                  <c:v>13.9</c:v>
                </c:pt>
                <c:pt idx="2">
                  <c:v>8.5</c:v>
                </c:pt>
                <c:pt idx="3">
                  <c:v>76.5</c:v>
                </c:pt>
              </c:numCache>
            </c:numRef>
          </c:val>
          <c:extLst>
            <c:ext xmlns:c16="http://schemas.microsoft.com/office/drawing/2014/chart" uri="{C3380CC4-5D6E-409C-BE32-E72D297353CC}">
              <c16:uniqueId val="{00000007-D38D-46E7-ABC5-A9456FF776B2}"/>
            </c:ext>
          </c:extLst>
        </c:ser>
        <c:dLbls>
          <c:showLegendKey val="0"/>
          <c:showVal val="0"/>
          <c:showCatName val="0"/>
          <c:showSerName val="0"/>
          <c:showPercent val="0"/>
          <c:showBubbleSize val="0"/>
          <c:showLeaderLines val="1"/>
        </c:dLbls>
      </c:pie3DChart>
      <c:spPr>
        <a:noFill/>
        <a:ln w="25402">
          <a:noFill/>
        </a:ln>
      </c:spPr>
    </c:plotArea>
    <c:plotVisOnly val="1"/>
    <c:dispBlanksAs val="zero"/>
    <c:showDLblsOverMax val="0"/>
  </c:chart>
  <c:spPr>
    <a:noFill/>
    <a:ln>
      <a:noFill/>
    </a:ln>
  </c:spPr>
  <c:txPr>
    <a:bodyPr/>
    <a:lstStyle/>
    <a:p>
      <a:pPr>
        <a:defRPr sz="204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5"/>
      <c:hPercent val="60"/>
      <c:rotY val="20"/>
      <c:rAngAx val="0"/>
      <c:perspective val="0"/>
    </c:view3D>
    <c:floor>
      <c:thickness val="0"/>
    </c:floor>
    <c:sideWall>
      <c:thickness val="0"/>
    </c:sideWall>
    <c:backWall>
      <c:thickness val="0"/>
    </c:backWall>
    <c:plotArea>
      <c:layout>
        <c:manualLayout>
          <c:layoutTarget val="inner"/>
          <c:xMode val="edge"/>
          <c:yMode val="edge"/>
          <c:x val="0.21477428180574556"/>
          <c:y val="8.5213032581453629E-2"/>
          <c:w val="0.48290013679890559"/>
          <c:h val="0.67919799498746869"/>
        </c:manualLayout>
      </c:layout>
      <c:pie3DChart>
        <c:varyColors val="1"/>
        <c:ser>
          <c:idx val="0"/>
          <c:order val="0"/>
          <c:tx>
            <c:strRef>
              <c:f>Hoja1!$A$3</c:f>
              <c:strCache>
                <c:ptCount val="1"/>
                <c:pt idx="0">
                  <c:v>23361</c:v>
                </c:pt>
              </c:strCache>
            </c:strRef>
          </c:tx>
          <c:spPr>
            <a:solidFill>
              <a:srgbClr val="9999FF"/>
            </a:solidFill>
            <a:ln w="30524">
              <a:noFill/>
            </a:ln>
          </c:spPr>
          <c:explosion val="8"/>
          <c:dPt>
            <c:idx val="0"/>
            <c:bubble3D val="0"/>
            <c:extLst>
              <c:ext xmlns:c16="http://schemas.microsoft.com/office/drawing/2014/chart" uri="{C3380CC4-5D6E-409C-BE32-E72D297353CC}">
                <c16:uniqueId val="{00000000-294B-4E4B-8010-A9BD06268C6B}"/>
              </c:ext>
            </c:extLst>
          </c:dPt>
          <c:dPt>
            <c:idx val="1"/>
            <c:bubble3D val="0"/>
            <c:spPr>
              <a:solidFill>
                <a:srgbClr val="FF0000"/>
              </a:solidFill>
              <a:ln w="30524">
                <a:noFill/>
              </a:ln>
            </c:spPr>
            <c:extLst>
              <c:ext xmlns:c16="http://schemas.microsoft.com/office/drawing/2014/chart" uri="{C3380CC4-5D6E-409C-BE32-E72D297353CC}">
                <c16:uniqueId val="{00000002-294B-4E4B-8010-A9BD06268C6B}"/>
              </c:ext>
            </c:extLst>
          </c:dPt>
          <c:dPt>
            <c:idx val="2"/>
            <c:bubble3D val="0"/>
            <c:spPr>
              <a:solidFill>
                <a:srgbClr val="339966"/>
              </a:solidFill>
              <a:ln w="30524">
                <a:noFill/>
              </a:ln>
            </c:spPr>
            <c:extLst>
              <c:ext xmlns:c16="http://schemas.microsoft.com/office/drawing/2014/chart" uri="{C3380CC4-5D6E-409C-BE32-E72D297353CC}">
                <c16:uniqueId val="{00000004-294B-4E4B-8010-A9BD06268C6B}"/>
              </c:ext>
            </c:extLst>
          </c:dPt>
          <c:dLbls>
            <c:dLbl>
              <c:idx val="2"/>
              <c:tx>
                <c:rich>
                  <a:bodyPr/>
                  <a:lstStyle/>
                  <a:p>
                    <a:pPr>
                      <a:defRPr sz="1923" b="1" i="0" u="none" strike="noStrike" baseline="0">
                        <a:solidFill>
                          <a:srgbClr val="333399"/>
                        </a:solidFill>
                        <a:latin typeface="Arial"/>
                        <a:ea typeface="Arial"/>
                        <a:cs typeface="Arial"/>
                      </a:defRPr>
                    </a:pPr>
                    <a:r>
                      <a:rPr lang="en-US" dirty="0">
                        <a:latin typeface="Arial" panose="020B0604020202020204" pitchFamily="34" charset="0"/>
                        <a:cs typeface="Arial" panose="020B0604020202020204" pitchFamily="34" charset="0"/>
                      </a:rPr>
                      <a:t>Non </a:t>
                    </a:r>
                    <a:r>
                      <a:rPr lang="en-US" dirty="0" err="1">
                        <a:latin typeface="Arial" panose="020B0604020202020204" pitchFamily="34" charset="0"/>
                        <a:cs typeface="Arial" panose="020B0604020202020204" pitchFamily="34" charset="0"/>
                      </a:rPr>
                      <a:t>forza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lavoro</a:t>
                    </a:r>
                    <a:endParaRPr lang="en-US" dirty="0">
                      <a:latin typeface="Arial" panose="020B0604020202020204" pitchFamily="34" charset="0"/>
                      <a:cs typeface="Arial" panose="020B0604020202020204" pitchFamily="34" charset="0"/>
                    </a:endParaRPr>
                  </a:p>
                </c:rich>
              </c:tx>
              <c:spPr>
                <a:noFill/>
                <a:ln w="30524">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94B-4E4B-8010-A9BD06268C6B}"/>
                </c:ext>
              </c:extLst>
            </c:dLbl>
            <c:spPr>
              <a:noFill/>
              <a:ln w="30524">
                <a:noFill/>
              </a:ln>
            </c:spPr>
            <c:txPr>
              <a:bodyPr wrap="square" lIns="38100" tIns="19050" rIns="38100" bIns="19050" anchor="ctr">
                <a:spAutoFit/>
              </a:bodyPr>
              <a:lstStyle/>
              <a:p>
                <a:pPr>
                  <a:defRPr sz="1923" b="1" i="0" u="none" strike="noStrike" baseline="0">
                    <a:solidFill>
                      <a:srgbClr val="333399"/>
                    </a:solidFill>
                    <a:latin typeface="Arial"/>
                    <a:ea typeface="Arial"/>
                    <a:cs typeface="Arial"/>
                  </a:defRPr>
                </a:pPr>
                <a:endParaRPr lang="en-US"/>
              </a:p>
            </c:txPr>
            <c:dLblPos val="outEnd"/>
            <c:showLegendKey val="0"/>
            <c:showVal val="0"/>
            <c:showCatName val="1"/>
            <c:showSerName val="0"/>
            <c:showPercent val="0"/>
            <c:showBubbleSize val="0"/>
            <c:showLeaderLines val="1"/>
            <c:extLst>
              <c:ext xmlns:c15="http://schemas.microsoft.com/office/drawing/2012/chart" uri="{CE6537A1-D6FC-4f65-9D91-7224C49458BB}"/>
            </c:extLst>
          </c:dLbls>
          <c:cat>
            <c:strRef>
              <c:f>Hoja1!$B$2:$D$2</c:f>
              <c:strCache>
                <c:ptCount val="3"/>
                <c:pt idx="0">
                  <c:v>Occupati </c:v>
                </c:pt>
                <c:pt idx="1">
                  <c:v>Disoccupati </c:v>
                </c:pt>
                <c:pt idx="2">
                  <c:v>Non Forza lavoro</c:v>
                </c:pt>
              </c:strCache>
            </c:strRef>
          </c:cat>
          <c:val>
            <c:numRef>
              <c:f>Hoja1!$B$4:$D$4</c:f>
              <c:numCache>
                <c:formatCode>h:mm</c:formatCode>
                <c:ptCount val="3"/>
                <c:pt idx="0" formatCode="[h]:mm:ss">
                  <c:v>5.3791666666666664</c:v>
                </c:pt>
                <c:pt idx="1">
                  <c:v>0.25486111111111109</c:v>
                </c:pt>
                <c:pt idx="2" formatCode="[h]:mm:ss">
                  <c:v>2.755555555555556</c:v>
                </c:pt>
              </c:numCache>
            </c:numRef>
          </c:val>
          <c:extLst>
            <c:ext xmlns:c16="http://schemas.microsoft.com/office/drawing/2014/chart" uri="{C3380CC4-5D6E-409C-BE32-E72D297353CC}">
              <c16:uniqueId val="{00000005-294B-4E4B-8010-A9BD06268C6B}"/>
            </c:ext>
          </c:extLst>
        </c:ser>
        <c:ser>
          <c:idx val="1"/>
          <c:order val="1"/>
          <c:tx>
            <c:strRef>
              <c:f>Hoja1!$A$4</c:f>
              <c:strCache>
                <c:ptCount val="1"/>
              </c:strCache>
            </c:strRef>
          </c:tx>
          <c:spPr>
            <a:solidFill>
              <a:srgbClr val="993366"/>
            </a:solidFill>
            <a:ln w="15262">
              <a:solidFill>
                <a:srgbClr val="000000"/>
              </a:solidFill>
              <a:prstDash val="solid"/>
            </a:ln>
          </c:spPr>
          <c:explosion val="8"/>
          <c:dPt>
            <c:idx val="0"/>
            <c:bubble3D val="0"/>
            <c:spPr>
              <a:solidFill>
                <a:srgbClr val="9999FF"/>
              </a:solidFill>
              <a:ln w="15262">
                <a:solidFill>
                  <a:srgbClr val="000000"/>
                </a:solidFill>
                <a:prstDash val="solid"/>
              </a:ln>
            </c:spPr>
            <c:extLst>
              <c:ext xmlns:c16="http://schemas.microsoft.com/office/drawing/2014/chart" uri="{C3380CC4-5D6E-409C-BE32-E72D297353CC}">
                <c16:uniqueId val="{00000007-294B-4E4B-8010-A9BD06268C6B}"/>
              </c:ext>
            </c:extLst>
          </c:dPt>
          <c:dPt>
            <c:idx val="1"/>
            <c:bubble3D val="0"/>
            <c:extLst>
              <c:ext xmlns:c16="http://schemas.microsoft.com/office/drawing/2014/chart" uri="{C3380CC4-5D6E-409C-BE32-E72D297353CC}">
                <c16:uniqueId val="{00000008-294B-4E4B-8010-A9BD06268C6B}"/>
              </c:ext>
            </c:extLst>
          </c:dPt>
          <c:dPt>
            <c:idx val="2"/>
            <c:bubble3D val="0"/>
            <c:spPr>
              <a:solidFill>
                <a:srgbClr val="FFFFCC"/>
              </a:solidFill>
              <a:ln w="15262">
                <a:solidFill>
                  <a:srgbClr val="000000"/>
                </a:solidFill>
                <a:prstDash val="solid"/>
              </a:ln>
            </c:spPr>
            <c:extLst>
              <c:ext xmlns:c16="http://schemas.microsoft.com/office/drawing/2014/chart" uri="{C3380CC4-5D6E-409C-BE32-E72D297353CC}">
                <c16:uniqueId val="{0000000A-294B-4E4B-8010-A9BD06268C6B}"/>
              </c:ext>
            </c:extLst>
          </c:dPt>
          <c:dLbls>
            <c:spPr>
              <a:noFill/>
              <a:ln w="30524">
                <a:noFill/>
              </a:ln>
            </c:spPr>
            <c:txPr>
              <a:bodyPr wrap="square" lIns="38100" tIns="19050" rIns="38100" bIns="19050" anchor="ctr">
                <a:spAutoFit/>
              </a:bodyPr>
              <a:lstStyle/>
              <a:p>
                <a:pPr>
                  <a:defRPr sz="1142" b="0" i="0" u="none" strike="noStrike" baseline="0">
                    <a:solidFill>
                      <a:srgbClr val="000000"/>
                    </a:solidFill>
                    <a:latin typeface="Arial"/>
                    <a:ea typeface="Arial"/>
                    <a:cs typeface="Aria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Hoja1!$B$2:$D$2</c:f>
              <c:strCache>
                <c:ptCount val="3"/>
                <c:pt idx="0">
                  <c:v>Occupati </c:v>
                </c:pt>
                <c:pt idx="1">
                  <c:v>Disoccupati </c:v>
                </c:pt>
                <c:pt idx="2">
                  <c:v>Non Forza lavoro</c:v>
                </c:pt>
              </c:strCache>
            </c:strRef>
          </c:cat>
          <c:val>
            <c:numRef>
              <c:f>Hoja1!$B$4:$D$4</c:f>
              <c:numCache>
                <c:formatCode>h:mm</c:formatCode>
                <c:ptCount val="3"/>
                <c:pt idx="0" formatCode="[h]:mm:ss">
                  <c:v>5.3791666666666664</c:v>
                </c:pt>
                <c:pt idx="1">
                  <c:v>0.25486111111111109</c:v>
                </c:pt>
                <c:pt idx="2" formatCode="[h]:mm:ss">
                  <c:v>2.755555555555556</c:v>
                </c:pt>
              </c:numCache>
            </c:numRef>
          </c:val>
          <c:extLst>
            <c:ext xmlns:c16="http://schemas.microsoft.com/office/drawing/2014/chart" uri="{C3380CC4-5D6E-409C-BE32-E72D297353CC}">
              <c16:uniqueId val="{0000000B-294B-4E4B-8010-A9BD06268C6B}"/>
            </c:ext>
          </c:extLst>
        </c:ser>
        <c:dLbls>
          <c:showLegendKey val="0"/>
          <c:showVal val="0"/>
          <c:showCatName val="1"/>
          <c:showSerName val="0"/>
          <c:showPercent val="0"/>
          <c:showBubbleSize val="0"/>
          <c:showLeaderLines val="1"/>
        </c:dLbls>
      </c:pie3DChart>
      <c:spPr>
        <a:noFill/>
        <a:ln w="30524">
          <a:noFill/>
        </a:ln>
      </c:spPr>
    </c:plotArea>
    <c:plotVisOnly val="1"/>
    <c:dispBlanksAs val="zero"/>
    <c:showDLblsOverMax val="0"/>
  </c:chart>
  <c:spPr>
    <a:noFill/>
    <a:ln>
      <a:noFill/>
    </a:ln>
  </c:spPr>
  <c:txPr>
    <a:bodyPr/>
    <a:lstStyle/>
    <a:p>
      <a:pPr>
        <a:defRPr sz="1202"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5"/>
      <c:hPercent val="60"/>
      <c:rotY val="20"/>
      <c:rAngAx val="0"/>
      <c:perspective val="0"/>
    </c:view3D>
    <c:floor>
      <c:thickness val="0"/>
    </c:floor>
    <c:sideWall>
      <c:thickness val="0"/>
    </c:sideWall>
    <c:backWall>
      <c:thickness val="0"/>
    </c:backWall>
    <c:plotArea>
      <c:layout>
        <c:manualLayout>
          <c:layoutTarget val="inner"/>
          <c:xMode val="edge"/>
          <c:yMode val="edge"/>
          <c:x val="0.21892655367231639"/>
          <c:y val="9.5717884130982367E-2"/>
          <c:w val="0.47457627118644069"/>
          <c:h val="0.65239294710327456"/>
        </c:manualLayout>
      </c:layout>
      <c:pie3DChart>
        <c:varyColors val="1"/>
        <c:ser>
          <c:idx val="0"/>
          <c:order val="0"/>
          <c:tx>
            <c:strRef>
              <c:f>Hoja1!$A$3</c:f>
              <c:strCache>
                <c:ptCount val="1"/>
                <c:pt idx="0">
                  <c:v>23361</c:v>
                </c:pt>
              </c:strCache>
            </c:strRef>
          </c:tx>
          <c:spPr>
            <a:solidFill>
              <a:srgbClr val="9999FF"/>
            </a:solidFill>
            <a:ln w="32087">
              <a:noFill/>
            </a:ln>
          </c:spPr>
          <c:explosion val="8"/>
          <c:dPt>
            <c:idx val="0"/>
            <c:bubble3D val="0"/>
            <c:extLst>
              <c:ext xmlns:c16="http://schemas.microsoft.com/office/drawing/2014/chart" uri="{C3380CC4-5D6E-409C-BE32-E72D297353CC}">
                <c16:uniqueId val="{00000000-E93C-422A-80AA-59B227CF5867}"/>
              </c:ext>
            </c:extLst>
          </c:dPt>
          <c:dPt>
            <c:idx val="1"/>
            <c:bubble3D val="0"/>
            <c:spPr>
              <a:solidFill>
                <a:srgbClr val="FF0000"/>
              </a:solidFill>
              <a:ln w="32087">
                <a:noFill/>
              </a:ln>
            </c:spPr>
            <c:extLst>
              <c:ext xmlns:c16="http://schemas.microsoft.com/office/drawing/2014/chart" uri="{C3380CC4-5D6E-409C-BE32-E72D297353CC}">
                <c16:uniqueId val="{00000002-E93C-422A-80AA-59B227CF5867}"/>
              </c:ext>
            </c:extLst>
          </c:dPt>
          <c:dPt>
            <c:idx val="2"/>
            <c:bubble3D val="0"/>
            <c:spPr>
              <a:solidFill>
                <a:srgbClr val="339966"/>
              </a:solidFill>
              <a:ln w="32087">
                <a:noFill/>
              </a:ln>
            </c:spPr>
            <c:extLst>
              <c:ext xmlns:c16="http://schemas.microsoft.com/office/drawing/2014/chart" uri="{C3380CC4-5D6E-409C-BE32-E72D297353CC}">
                <c16:uniqueId val="{00000004-E93C-422A-80AA-59B227CF5867}"/>
              </c:ext>
            </c:extLst>
          </c:dPt>
          <c:dLbls>
            <c:dLbl>
              <c:idx val="2"/>
              <c:tx>
                <c:rich>
                  <a:bodyPr/>
                  <a:lstStyle/>
                  <a:p>
                    <a:pPr>
                      <a:defRPr sz="1958" b="1" i="0" u="none" strike="noStrike" baseline="0">
                        <a:solidFill>
                          <a:srgbClr val="333399"/>
                        </a:solidFill>
                        <a:latin typeface="Arial"/>
                        <a:ea typeface="Arial"/>
                        <a:cs typeface="Arial"/>
                      </a:defRPr>
                    </a:pPr>
                    <a:r>
                      <a:rPr lang="en-US" dirty="0">
                        <a:latin typeface="Arial" panose="020B0604020202020204" pitchFamily="34" charset="0"/>
                        <a:cs typeface="Arial" panose="020B0604020202020204" pitchFamily="34" charset="0"/>
                      </a:rPr>
                      <a:t>Non </a:t>
                    </a:r>
                    <a:r>
                      <a:rPr lang="en-US" dirty="0" err="1">
                        <a:latin typeface="Arial" panose="020B0604020202020204" pitchFamily="34" charset="0"/>
                        <a:cs typeface="Arial" panose="020B0604020202020204" pitchFamily="34" charset="0"/>
                      </a:rPr>
                      <a:t>forza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lavoro</a:t>
                    </a:r>
                    <a:endParaRPr lang="en-US" dirty="0">
                      <a:latin typeface="Arial" panose="020B0604020202020204" pitchFamily="34" charset="0"/>
                      <a:cs typeface="Arial" panose="020B0604020202020204" pitchFamily="34" charset="0"/>
                    </a:endParaRPr>
                  </a:p>
                </c:rich>
              </c:tx>
              <c:spPr>
                <a:noFill/>
                <a:ln w="32087">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93C-422A-80AA-59B227CF5867}"/>
                </c:ext>
              </c:extLst>
            </c:dLbl>
            <c:spPr>
              <a:noFill/>
              <a:ln w="32087">
                <a:noFill/>
              </a:ln>
            </c:spPr>
            <c:txPr>
              <a:bodyPr wrap="square" lIns="38100" tIns="19050" rIns="38100" bIns="19050" anchor="ctr">
                <a:spAutoFit/>
              </a:bodyPr>
              <a:lstStyle/>
              <a:p>
                <a:pPr>
                  <a:defRPr sz="1958" b="1" i="0" u="none" strike="noStrike" baseline="0">
                    <a:solidFill>
                      <a:srgbClr val="333399"/>
                    </a:solidFill>
                    <a:latin typeface="Arial"/>
                    <a:ea typeface="Arial"/>
                    <a:cs typeface="Arial"/>
                  </a:defRPr>
                </a:pPr>
                <a:endParaRPr lang="en-US"/>
              </a:p>
            </c:txPr>
            <c:dLblPos val="outEnd"/>
            <c:showLegendKey val="0"/>
            <c:showVal val="0"/>
            <c:showCatName val="1"/>
            <c:showSerName val="0"/>
            <c:showPercent val="0"/>
            <c:showBubbleSize val="0"/>
            <c:showLeaderLines val="1"/>
            <c:extLst>
              <c:ext xmlns:c15="http://schemas.microsoft.com/office/drawing/2012/chart" uri="{CE6537A1-D6FC-4f65-9D91-7224C49458BB}"/>
            </c:extLst>
          </c:dLbls>
          <c:cat>
            <c:strRef>
              <c:f>Hoja1!$B$2:$D$2</c:f>
              <c:strCache>
                <c:ptCount val="3"/>
                <c:pt idx="0">
                  <c:v>Occupati </c:v>
                </c:pt>
                <c:pt idx="1">
                  <c:v>Disoccupati </c:v>
                </c:pt>
                <c:pt idx="2">
                  <c:v>Non Forza lavoro</c:v>
                </c:pt>
              </c:strCache>
            </c:strRef>
          </c:cat>
          <c:val>
            <c:numRef>
              <c:f>Hoja1!$B$3:$D$3</c:f>
              <c:numCache>
                <c:formatCode>General</c:formatCode>
                <c:ptCount val="3"/>
                <c:pt idx="0">
                  <c:v>20692</c:v>
                </c:pt>
                <c:pt idx="1">
                  <c:v>2669</c:v>
                </c:pt>
                <c:pt idx="2">
                  <c:v>25396</c:v>
                </c:pt>
              </c:numCache>
            </c:numRef>
          </c:val>
          <c:extLst>
            <c:ext xmlns:c16="http://schemas.microsoft.com/office/drawing/2014/chart" uri="{C3380CC4-5D6E-409C-BE32-E72D297353CC}">
              <c16:uniqueId val="{00000005-E93C-422A-80AA-59B227CF5867}"/>
            </c:ext>
          </c:extLst>
        </c:ser>
        <c:ser>
          <c:idx val="1"/>
          <c:order val="1"/>
          <c:tx>
            <c:strRef>
              <c:f>Hoja1!$A$4</c:f>
              <c:strCache>
                <c:ptCount val="1"/>
              </c:strCache>
            </c:strRef>
          </c:tx>
          <c:spPr>
            <a:solidFill>
              <a:srgbClr val="993366"/>
            </a:solidFill>
            <a:ln w="16044">
              <a:solidFill>
                <a:srgbClr val="000000"/>
              </a:solidFill>
              <a:prstDash val="solid"/>
            </a:ln>
          </c:spPr>
          <c:explosion val="8"/>
          <c:dPt>
            <c:idx val="0"/>
            <c:bubble3D val="0"/>
            <c:spPr>
              <a:solidFill>
                <a:srgbClr val="9999FF"/>
              </a:solidFill>
              <a:ln w="16044">
                <a:solidFill>
                  <a:srgbClr val="000000"/>
                </a:solidFill>
                <a:prstDash val="solid"/>
              </a:ln>
            </c:spPr>
            <c:extLst>
              <c:ext xmlns:c16="http://schemas.microsoft.com/office/drawing/2014/chart" uri="{C3380CC4-5D6E-409C-BE32-E72D297353CC}">
                <c16:uniqueId val="{00000007-E93C-422A-80AA-59B227CF5867}"/>
              </c:ext>
            </c:extLst>
          </c:dPt>
          <c:dPt>
            <c:idx val="1"/>
            <c:bubble3D val="0"/>
            <c:extLst>
              <c:ext xmlns:c16="http://schemas.microsoft.com/office/drawing/2014/chart" uri="{C3380CC4-5D6E-409C-BE32-E72D297353CC}">
                <c16:uniqueId val="{00000008-E93C-422A-80AA-59B227CF5867}"/>
              </c:ext>
            </c:extLst>
          </c:dPt>
          <c:dPt>
            <c:idx val="2"/>
            <c:bubble3D val="0"/>
            <c:spPr>
              <a:solidFill>
                <a:srgbClr val="FFFFCC"/>
              </a:solidFill>
              <a:ln w="16044">
                <a:solidFill>
                  <a:srgbClr val="000000"/>
                </a:solidFill>
                <a:prstDash val="solid"/>
              </a:ln>
            </c:spPr>
            <c:extLst>
              <c:ext xmlns:c16="http://schemas.microsoft.com/office/drawing/2014/chart" uri="{C3380CC4-5D6E-409C-BE32-E72D297353CC}">
                <c16:uniqueId val="{0000000A-E93C-422A-80AA-59B227CF5867}"/>
              </c:ext>
            </c:extLst>
          </c:dPt>
          <c:dLbls>
            <c:spPr>
              <a:noFill/>
              <a:ln w="32087">
                <a:noFill/>
              </a:ln>
            </c:spPr>
            <c:txPr>
              <a:bodyPr wrap="square" lIns="38100" tIns="19050" rIns="38100" bIns="19050" anchor="ctr">
                <a:spAutoFit/>
              </a:bodyPr>
              <a:lstStyle/>
              <a:p>
                <a:pPr>
                  <a:defRPr sz="1169" b="0" i="0" u="none" strike="noStrike" baseline="0">
                    <a:solidFill>
                      <a:srgbClr val="000000"/>
                    </a:solidFill>
                    <a:latin typeface="Arial"/>
                    <a:ea typeface="Arial"/>
                    <a:cs typeface="Aria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Hoja1!$B$2:$D$2</c:f>
              <c:strCache>
                <c:ptCount val="3"/>
                <c:pt idx="0">
                  <c:v>Occupati </c:v>
                </c:pt>
                <c:pt idx="1">
                  <c:v>Disoccupati </c:v>
                </c:pt>
                <c:pt idx="2">
                  <c:v>Non Forza lavoro</c:v>
                </c:pt>
              </c:strCache>
            </c:strRef>
          </c:cat>
          <c:val>
            <c:numRef>
              <c:f>Hoja1!$B$4:$D$4</c:f>
              <c:numCache>
                <c:formatCode>h:mm</c:formatCode>
                <c:ptCount val="3"/>
                <c:pt idx="0" formatCode="[h]:mm:ss">
                  <c:v>5.3791666666666664</c:v>
                </c:pt>
                <c:pt idx="1">
                  <c:v>0.25486111111111109</c:v>
                </c:pt>
                <c:pt idx="2" formatCode="[h]:mm:ss">
                  <c:v>2.755555555555556</c:v>
                </c:pt>
              </c:numCache>
            </c:numRef>
          </c:val>
          <c:extLst>
            <c:ext xmlns:c16="http://schemas.microsoft.com/office/drawing/2014/chart" uri="{C3380CC4-5D6E-409C-BE32-E72D297353CC}">
              <c16:uniqueId val="{0000000B-E93C-422A-80AA-59B227CF5867}"/>
            </c:ext>
          </c:extLst>
        </c:ser>
        <c:dLbls>
          <c:showLegendKey val="0"/>
          <c:showVal val="0"/>
          <c:showCatName val="1"/>
          <c:showSerName val="0"/>
          <c:showPercent val="0"/>
          <c:showBubbleSize val="0"/>
          <c:showLeaderLines val="1"/>
        </c:dLbls>
      </c:pie3DChart>
      <c:spPr>
        <a:noFill/>
        <a:ln w="32087">
          <a:noFill/>
        </a:ln>
      </c:spPr>
    </c:plotArea>
    <c:plotVisOnly val="1"/>
    <c:dispBlanksAs val="zero"/>
    <c:showDLblsOverMax val="0"/>
  </c:chart>
  <c:spPr>
    <a:noFill/>
    <a:ln>
      <a:noFill/>
    </a:ln>
  </c:spPr>
  <c:txPr>
    <a:bodyPr/>
    <a:lstStyle/>
    <a:p>
      <a:pPr>
        <a:defRPr sz="1232"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0.15675</cdr:x>
      <cdr:y>0.132</cdr:y>
    </cdr:from>
    <cdr:to>
      <cdr:x>0.369</cdr:x>
      <cdr:y>0.2225</cdr:y>
    </cdr:to>
    <cdr:sp macro="" textlink="">
      <cdr:nvSpPr>
        <cdr:cNvPr id="1025" name="Text Box 1"/>
        <cdr:cNvSpPr txBox="1">
          <a:spLocks xmlns:a="http://schemas.openxmlformats.org/drawingml/2006/main" noChangeArrowheads="1"/>
        </cdr:cNvSpPr>
      </cdr:nvSpPr>
      <cdr:spPr bwMode="auto">
        <a:xfrm xmlns:a="http://schemas.openxmlformats.org/drawingml/2006/main">
          <a:off x="1083950" y="599732"/>
          <a:ext cx="1467740" cy="4111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it-IT" sz="1750" b="1" i="0" strike="noStrike" dirty="0">
              <a:solidFill>
                <a:srgbClr val="000000"/>
              </a:solidFill>
              <a:latin typeface="Arial" panose="020B0604020202020204" pitchFamily="34" charset="0"/>
              <a:cs typeface="Arial" panose="020B0604020202020204" pitchFamily="34" charset="0"/>
            </a:rPr>
            <a:t>1960</a:t>
          </a:r>
        </a:p>
      </cdr:txBody>
    </cdr:sp>
  </cdr:relSizeAnchor>
</c:userShapes>
</file>

<file path=ppt/drawings/drawing2.xml><?xml version="1.0" encoding="utf-8"?>
<c:userShapes xmlns:c="http://schemas.openxmlformats.org/drawingml/2006/chart">
  <cdr:relSizeAnchor xmlns:cdr="http://schemas.openxmlformats.org/drawingml/2006/chartDrawing">
    <cdr:from>
      <cdr:x>0.29575</cdr:x>
      <cdr:y>0.08975</cdr:y>
    </cdr:from>
    <cdr:to>
      <cdr:x>0.68575</cdr:x>
      <cdr:y>0.18125</cdr:y>
    </cdr:to>
    <cdr:sp macro="" textlink="">
      <cdr:nvSpPr>
        <cdr:cNvPr id="1025" name="Text Box 1"/>
        <cdr:cNvSpPr txBox="1">
          <a:spLocks xmlns:a="http://schemas.openxmlformats.org/drawingml/2006/main" noChangeArrowheads="1"/>
        </cdr:cNvSpPr>
      </cdr:nvSpPr>
      <cdr:spPr bwMode="auto">
        <a:xfrm xmlns:a="http://schemas.openxmlformats.org/drawingml/2006/main">
          <a:off x="1123990" y="378707"/>
          <a:ext cx="1482186" cy="3860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0">
            <a:defRPr sz="1000"/>
          </a:pPr>
          <a:r>
            <a:rPr lang="it-IT" sz="1800" b="1" i="0" strike="noStrike" dirty="0">
              <a:solidFill>
                <a:srgbClr val="000000"/>
              </a:solidFill>
              <a:latin typeface="Arial" panose="020B0604020202020204" pitchFamily="34" charset="0"/>
              <a:cs typeface="Arial" panose="020B0604020202020204" pitchFamily="34" charset="0"/>
            </a:rPr>
            <a:t>2006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it-IT" dirty="0">
              <a:latin typeface="Arial" panose="020B0604020202020204" pitchFamily="34" charset="0"/>
            </a:endParaRPr>
          </a:p>
        </p:txBody>
      </p:sp>
      <p:sp>
        <p:nvSpPr>
          <p:cNvPr id="144387" name="Rectangle 3"/>
          <p:cNvSpPr>
            <a:spLocks noGrp="1" noChangeArrowheads="1"/>
          </p:cNvSpPr>
          <p:nvPr>
            <p:ph type="dt" sz="quarter" idx="1"/>
          </p:nvPr>
        </p:nvSpPr>
        <p:spPr bwMode="auto">
          <a:xfrm>
            <a:off x="5622798"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it-IT" dirty="0">
              <a:latin typeface="Arial" panose="020B0604020202020204" pitchFamily="34" charset="0"/>
            </a:endParaRPr>
          </a:p>
        </p:txBody>
      </p:sp>
      <p:sp>
        <p:nvSpPr>
          <p:cNvPr id="144388" name="Rectangle 4"/>
          <p:cNvSpPr>
            <a:spLocks noGrp="1" noChangeArrowheads="1"/>
          </p:cNvSpPr>
          <p:nvPr>
            <p:ph type="ftr" sz="quarter" idx="2"/>
          </p:nvPr>
        </p:nvSpPr>
        <p:spPr bwMode="auto">
          <a:xfrm>
            <a:off x="0"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it-IT" dirty="0">
              <a:latin typeface="Arial" panose="020B0604020202020204" pitchFamily="34" charset="0"/>
            </a:endParaRPr>
          </a:p>
        </p:txBody>
      </p:sp>
      <p:sp>
        <p:nvSpPr>
          <p:cNvPr id="144389" name="Rectangle 5"/>
          <p:cNvSpPr>
            <a:spLocks noGrp="1" noChangeArrowheads="1"/>
          </p:cNvSpPr>
          <p:nvPr>
            <p:ph type="sldNum" sz="quarter" idx="3"/>
          </p:nvPr>
        </p:nvSpPr>
        <p:spPr bwMode="auto">
          <a:xfrm>
            <a:off x="5622798"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9020A6F-5296-4B2C-9A02-E1DE1EF4DED7}" type="slidenum">
              <a:rPr lang="it-IT" altLang="en-US"/>
              <a:pPr/>
              <a:t>‹#›</a:t>
            </a:fld>
            <a:endParaRPr lang="it-IT" altLang="en-US" dirty="0"/>
          </a:p>
        </p:txBody>
      </p:sp>
    </p:spTree>
    <p:extLst>
      <p:ext uri="{BB962C8B-B14F-4D97-AF65-F5344CB8AC3E}">
        <p14:creationId xmlns:p14="http://schemas.microsoft.com/office/powerpoint/2010/main" val="2857380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pPr>
              <a:defRPr/>
            </a:pPr>
            <a:endParaRPr lang="it-IT" dirty="0"/>
          </a:p>
        </p:txBody>
      </p:sp>
      <p:sp>
        <p:nvSpPr>
          <p:cNvPr id="7171" name="Rectangle 3"/>
          <p:cNvSpPr>
            <a:spLocks noGrp="1" noChangeArrowheads="1"/>
          </p:cNvSpPr>
          <p:nvPr>
            <p:ph type="dt" idx="1"/>
          </p:nvPr>
        </p:nvSpPr>
        <p:spPr bwMode="auto">
          <a:xfrm>
            <a:off x="5622798"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endParaRPr lang="it-IT" dirty="0"/>
          </a:p>
        </p:txBody>
      </p:sp>
      <p:sp>
        <p:nvSpPr>
          <p:cNvPr id="10547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92664" y="3228896"/>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7174" name="Rectangle 6"/>
          <p:cNvSpPr>
            <a:spLocks noGrp="1" noChangeArrowheads="1"/>
          </p:cNvSpPr>
          <p:nvPr>
            <p:ph type="ftr" sz="quarter" idx="4"/>
          </p:nvPr>
        </p:nvSpPr>
        <p:spPr bwMode="auto">
          <a:xfrm>
            <a:off x="0"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a:defRPr/>
            </a:pPr>
            <a:endParaRPr lang="it-IT" dirty="0"/>
          </a:p>
        </p:txBody>
      </p:sp>
      <p:sp>
        <p:nvSpPr>
          <p:cNvPr id="7175" name="Rectangle 7"/>
          <p:cNvSpPr>
            <a:spLocks noGrp="1" noChangeArrowheads="1"/>
          </p:cNvSpPr>
          <p:nvPr>
            <p:ph type="sldNum" sz="quarter" idx="5"/>
          </p:nvPr>
        </p:nvSpPr>
        <p:spPr bwMode="auto">
          <a:xfrm>
            <a:off x="5622798"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A3BA74C3-FDD9-4A0A-B008-BC57821A0CAE}" type="slidenum">
              <a:rPr lang="it-IT" altLang="en-US" smtClean="0"/>
              <a:pPr/>
              <a:t>‹#›</a:t>
            </a:fld>
            <a:endParaRPr lang="it-IT" altLang="en-US" dirty="0"/>
          </a:p>
        </p:txBody>
      </p:sp>
    </p:spTree>
    <p:extLst>
      <p:ext uri="{BB962C8B-B14F-4D97-AF65-F5344CB8AC3E}">
        <p14:creationId xmlns:p14="http://schemas.microsoft.com/office/powerpoint/2010/main" val="2220455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82146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10</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212076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11</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381530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12</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25799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13</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11132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14</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80833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15</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2679608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16</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21495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17</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305059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18</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48748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19</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3240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2</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76740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a:ea typeface="ＭＳ Ｐゴシック" panose="020B0600070205080204" pitchFamily="34" charset="-128"/>
              </a:rPr>
              <a:t>Source: OECD</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F346834-211B-4381-8C58-7D1F492E2DDB}" type="slidenum">
              <a:rPr lang="en-US" altLang="it-IT">
                <a:solidFill>
                  <a:srgbClr val="000000"/>
                </a:solidFill>
              </a:rPr>
              <a:pPr eaLnBrk="1" hangingPunct="1">
                <a:spcBef>
                  <a:spcPct val="0"/>
                </a:spcBef>
              </a:pPr>
              <a:t>20</a:t>
            </a:fld>
            <a:endParaRPr lang="en-US" altLang="it-IT" dirty="0">
              <a:solidFill>
                <a:srgbClr val="000000"/>
              </a:solidFill>
            </a:endParaRPr>
          </a:p>
        </p:txBody>
      </p:sp>
    </p:spTree>
    <p:extLst>
      <p:ext uri="{BB962C8B-B14F-4D97-AF65-F5344CB8AC3E}">
        <p14:creationId xmlns:p14="http://schemas.microsoft.com/office/powerpoint/2010/main" val="1159985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91B2CB3-AD56-437D-BC02-AAE0898B3ED0}" type="slidenum">
              <a:rPr lang="it-IT" altLang="it-IT"/>
              <a:pPr eaLnBrk="1" hangingPunct="1">
                <a:spcBef>
                  <a:spcPct val="0"/>
                </a:spcBef>
              </a:pPr>
              <a:t>21</a:t>
            </a:fld>
            <a:endParaRPr lang="it-IT" altLang="it-IT"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23166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5AA19BE-2DB1-4CE0-9138-F9092114BD8B}" type="slidenum">
              <a:rPr lang="it-IT" altLang="it-IT"/>
              <a:pPr eaLnBrk="1" hangingPunct="1">
                <a:spcBef>
                  <a:spcPct val="0"/>
                </a:spcBef>
              </a:pPr>
              <a:t>22</a:t>
            </a:fld>
            <a:endParaRPr lang="it-IT" altLang="it-IT"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73538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0E2F050-A8FF-4F7E-8891-B4148713E9F0}" type="slidenum">
              <a:rPr lang="it-IT" altLang="it-IT"/>
              <a:pPr eaLnBrk="1" hangingPunct="1">
                <a:spcBef>
                  <a:spcPct val="0"/>
                </a:spcBef>
              </a:pPr>
              <a:t>23</a:t>
            </a:fld>
            <a:endParaRPr lang="it-IT" altLang="it-IT"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937587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a:ea typeface="ＭＳ Ｐゴシック" panose="020B0600070205080204" pitchFamily="34" charset="-128"/>
              </a:rPr>
              <a:t>Source: OECD</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929AC0E-19FD-4443-BEB5-CEC0C443D5AC}" type="slidenum">
              <a:rPr lang="en-US" altLang="it-IT">
                <a:solidFill>
                  <a:srgbClr val="000000"/>
                </a:solidFill>
              </a:rPr>
              <a:pPr eaLnBrk="1" hangingPunct="1">
                <a:spcBef>
                  <a:spcPct val="0"/>
                </a:spcBef>
              </a:pPr>
              <a:t>24</a:t>
            </a:fld>
            <a:endParaRPr lang="en-US" altLang="it-IT" dirty="0">
              <a:solidFill>
                <a:srgbClr val="000000"/>
              </a:solidFill>
            </a:endParaRPr>
          </a:p>
        </p:txBody>
      </p:sp>
    </p:spTree>
    <p:extLst>
      <p:ext uri="{BB962C8B-B14F-4D97-AF65-F5344CB8AC3E}">
        <p14:creationId xmlns:p14="http://schemas.microsoft.com/office/powerpoint/2010/main" val="1883896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25</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304510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26</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702722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DB38A6C-11EB-408E-A147-6645F861264D}" type="slidenum">
              <a:rPr lang="it-IT" altLang="it-IT"/>
              <a:pPr eaLnBrk="1" hangingPunct="1">
                <a:spcBef>
                  <a:spcPct val="0"/>
                </a:spcBef>
              </a:pPr>
              <a:t>27</a:t>
            </a:fld>
            <a:endParaRPr lang="it-IT" altLang="it-IT" dirty="0"/>
          </a:p>
        </p:txBody>
      </p:sp>
      <p:sp>
        <p:nvSpPr>
          <p:cNvPr id="130051"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30052"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1587047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DB38A6C-11EB-408E-A147-6645F861264D}" type="slidenum">
              <a:rPr lang="it-IT" altLang="it-IT"/>
              <a:pPr eaLnBrk="1" hangingPunct="1">
                <a:spcBef>
                  <a:spcPct val="0"/>
                </a:spcBef>
              </a:pPr>
              <a:t>28</a:t>
            </a:fld>
            <a:endParaRPr lang="it-IT" altLang="it-IT" dirty="0"/>
          </a:p>
        </p:txBody>
      </p:sp>
      <p:sp>
        <p:nvSpPr>
          <p:cNvPr id="130051"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30052"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3540129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DB38A6C-11EB-408E-A147-6645F861264D}" type="slidenum">
              <a:rPr lang="it-IT" altLang="it-IT"/>
              <a:pPr eaLnBrk="1" hangingPunct="1">
                <a:spcBef>
                  <a:spcPct val="0"/>
                </a:spcBef>
              </a:pPr>
              <a:t>29</a:t>
            </a:fld>
            <a:endParaRPr lang="it-IT" altLang="it-IT" dirty="0"/>
          </a:p>
        </p:txBody>
      </p:sp>
      <p:sp>
        <p:nvSpPr>
          <p:cNvPr id="130051"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30052"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180176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3</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980344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F44C83C-009C-44B4-A334-1AED6F38ABB6}" type="slidenum">
              <a:rPr lang="it-IT" altLang="it-IT"/>
              <a:pPr eaLnBrk="1" hangingPunct="1">
                <a:spcBef>
                  <a:spcPct val="0"/>
                </a:spcBef>
              </a:pPr>
              <a:t>30</a:t>
            </a:fld>
            <a:endParaRPr lang="it-IT" altLang="it-IT" dirty="0"/>
          </a:p>
        </p:txBody>
      </p:sp>
      <p:sp>
        <p:nvSpPr>
          <p:cNvPr id="137219"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37220"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2344720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31</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76110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32</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644105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33</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867652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EFF21B6-FB40-42F7-B303-A5E51ADCFE6A}" type="slidenum">
              <a:rPr lang="it-IT" altLang="it-IT"/>
              <a:pPr eaLnBrk="1" hangingPunct="1">
                <a:spcBef>
                  <a:spcPct val="0"/>
                </a:spcBef>
              </a:pPr>
              <a:t>34</a:t>
            </a:fld>
            <a:endParaRPr lang="it-IT" altLang="it-IT" dirty="0"/>
          </a:p>
        </p:txBody>
      </p:sp>
      <p:sp>
        <p:nvSpPr>
          <p:cNvPr id="139267"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39268"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1795396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A386972-B826-4E11-A766-002E459D5691}" type="slidenum">
              <a:rPr lang="it-IT" altLang="it-IT"/>
              <a:pPr eaLnBrk="1" hangingPunct="1">
                <a:spcBef>
                  <a:spcPct val="0"/>
                </a:spcBef>
              </a:pPr>
              <a:t>35</a:t>
            </a:fld>
            <a:endParaRPr lang="it-IT" altLang="it-IT" dirty="0"/>
          </a:p>
        </p:txBody>
      </p:sp>
      <p:sp>
        <p:nvSpPr>
          <p:cNvPr id="14131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4131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215269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8535899-AE7F-4112-8AA7-44E78133227B}" type="slidenum">
              <a:rPr lang="it-IT" altLang="it-IT"/>
              <a:pPr eaLnBrk="1" hangingPunct="1">
                <a:spcBef>
                  <a:spcPct val="0"/>
                </a:spcBef>
              </a:pPr>
              <a:t>36</a:t>
            </a:fld>
            <a:endParaRPr lang="it-IT" altLang="it-IT" dirty="0"/>
          </a:p>
        </p:txBody>
      </p:sp>
      <p:sp>
        <p:nvSpPr>
          <p:cNvPr id="142339" name="Rectangle 2"/>
          <p:cNvSpPr>
            <a:spLocks noGrp="1" noRot="1" noChangeAspect="1" noChangeArrowheads="1" noTextEdit="1"/>
          </p:cNvSpPr>
          <p:nvPr>
            <p:ph type="sldImg"/>
          </p:nvPr>
        </p:nvSpPr>
        <p:spPr>
          <a:xfrm>
            <a:off x="3273425" y="514350"/>
            <a:ext cx="3387725" cy="2540000"/>
          </a:xfrm>
          <a:ln w="12700" cap="flat">
            <a:solidFill>
              <a:schemeClr val="tx1"/>
            </a:solidFill>
          </a:ln>
        </p:spPr>
      </p:sp>
      <p:sp>
        <p:nvSpPr>
          <p:cNvPr id="142340"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6" rIns="95470" bIns="47736"/>
          <a:lstStyle/>
          <a:p>
            <a:pPr eaLnBrk="1" hangingPunct="1">
              <a:spcBef>
                <a:spcPct val="0"/>
              </a:spcBef>
            </a:pPr>
            <a:endParaRPr lang="en-US" altLang="it-IT" sz="1800" dirty="0"/>
          </a:p>
        </p:txBody>
      </p:sp>
    </p:spTree>
    <p:extLst>
      <p:ext uri="{BB962C8B-B14F-4D97-AF65-F5344CB8AC3E}">
        <p14:creationId xmlns:p14="http://schemas.microsoft.com/office/powerpoint/2010/main" val="4083135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37</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250420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2DF6B55-3DC4-4E47-9609-3629F6C584CC}" type="slidenum">
              <a:rPr lang="it-IT" altLang="it-IT"/>
              <a:pPr eaLnBrk="1" hangingPunct="1">
                <a:spcBef>
                  <a:spcPct val="0"/>
                </a:spcBef>
              </a:pPr>
              <a:t>38</a:t>
            </a:fld>
            <a:endParaRPr lang="it-IT" altLang="it-IT" dirty="0"/>
          </a:p>
        </p:txBody>
      </p:sp>
      <p:sp>
        <p:nvSpPr>
          <p:cNvPr id="13107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3107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342818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2DF6B55-3DC4-4E47-9609-3629F6C584CC}" type="slidenum">
              <a:rPr lang="it-IT" altLang="it-IT"/>
              <a:pPr eaLnBrk="1" hangingPunct="1">
                <a:spcBef>
                  <a:spcPct val="0"/>
                </a:spcBef>
              </a:pPr>
              <a:t>39</a:t>
            </a:fld>
            <a:endParaRPr lang="it-IT" altLang="it-IT" dirty="0"/>
          </a:p>
        </p:txBody>
      </p:sp>
      <p:sp>
        <p:nvSpPr>
          <p:cNvPr id="13107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3107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2062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4</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3299932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2DF6B55-3DC4-4E47-9609-3629F6C584CC}" type="slidenum">
              <a:rPr lang="it-IT" altLang="it-IT"/>
              <a:pPr eaLnBrk="1" hangingPunct="1">
                <a:spcBef>
                  <a:spcPct val="0"/>
                </a:spcBef>
              </a:pPr>
              <a:t>40</a:t>
            </a:fld>
            <a:endParaRPr lang="it-IT" altLang="it-IT" dirty="0"/>
          </a:p>
        </p:txBody>
      </p:sp>
      <p:sp>
        <p:nvSpPr>
          <p:cNvPr id="13107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3107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3776701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2DF6B55-3DC4-4E47-9609-3629F6C584CC}" type="slidenum">
              <a:rPr lang="it-IT" altLang="it-IT"/>
              <a:pPr eaLnBrk="1" hangingPunct="1">
                <a:spcBef>
                  <a:spcPct val="0"/>
                </a:spcBef>
              </a:pPr>
              <a:t>41</a:t>
            </a:fld>
            <a:endParaRPr lang="it-IT" altLang="it-IT" dirty="0"/>
          </a:p>
        </p:txBody>
      </p:sp>
      <p:sp>
        <p:nvSpPr>
          <p:cNvPr id="13107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3107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246997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0119FF8-E150-4443-9E69-FB4C8ABD1D5A}" type="slidenum">
              <a:rPr lang="it-IT" altLang="it-IT"/>
              <a:pPr eaLnBrk="1" hangingPunct="1">
                <a:spcBef>
                  <a:spcPct val="0"/>
                </a:spcBef>
              </a:pPr>
              <a:t>42</a:t>
            </a:fld>
            <a:endParaRPr lang="it-IT" altLang="it-IT" dirty="0"/>
          </a:p>
        </p:txBody>
      </p:sp>
      <p:sp>
        <p:nvSpPr>
          <p:cNvPr id="113667"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13668"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1911288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0119FF8-E150-4443-9E69-FB4C8ABD1D5A}" type="slidenum">
              <a:rPr lang="it-IT" altLang="it-IT"/>
              <a:pPr eaLnBrk="1" hangingPunct="1">
                <a:spcBef>
                  <a:spcPct val="0"/>
                </a:spcBef>
              </a:pPr>
              <a:t>43</a:t>
            </a:fld>
            <a:endParaRPr lang="it-IT" altLang="it-IT" dirty="0"/>
          </a:p>
        </p:txBody>
      </p:sp>
      <p:sp>
        <p:nvSpPr>
          <p:cNvPr id="113667"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13668"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3671906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8F7BD87-5539-4650-98E7-EC573F234AD8}" type="slidenum">
              <a:rPr lang="it-IT" altLang="it-IT"/>
              <a:pPr eaLnBrk="1" hangingPunct="1">
                <a:spcBef>
                  <a:spcPct val="0"/>
                </a:spcBef>
              </a:pPr>
              <a:t>44</a:t>
            </a:fld>
            <a:endParaRPr lang="it-IT" altLang="it-IT" dirty="0"/>
          </a:p>
        </p:txBody>
      </p:sp>
      <p:sp>
        <p:nvSpPr>
          <p:cNvPr id="112643" name="Rectangle 2"/>
          <p:cNvSpPr>
            <a:spLocks noGrp="1" noRot="1" noChangeAspect="1" noChangeArrowheads="1" noTextEdit="1"/>
          </p:cNvSpPr>
          <p:nvPr>
            <p:ph type="sldImg"/>
          </p:nvPr>
        </p:nvSpPr>
        <p:spPr>
          <a:xfrm>
            <a:off x="3265488" y="509588"/>
            <a:ext cx="3398837" cy="2549525"/>
          </a:xfrm>
          <a:ln/>
        </p:spPr>
      </p:sp>
      <p:sp>
        <p:nvSpPr>
          <p:cNvPr id="112644"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it-IT" sz="1800" dirty="0"/>
          </a:p>
        </p:txBody>
      </p:sp>
    </p:spTree>
    <p:extLst>
      <p:ext uri="{BB962C8B-B14F-4D97-AF65-F5344CB8AC3E}">
        <p14:creationId xmlns:p14="http://schemas.microsoft.com/office/powerpoint/2010/main" val="231525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D5EFBC2-2DFE-4C38-94D4-CE71D5B8BE6E}" type="slidenum">
              <a:rPr lang="it-IT" altLang="it-IT"/>
              <a:pPr eaLnBrk="1" hangingPunct="1">
                <a:spcBef>
                  <a:spcPct val="0"/>
                </a:spcBef>
              </a:pPr>
              <a:t>45</a:t>
            </a:fld>
            <a:endParaRPr lang="it-IT" altLang="it-IT" dirty="0"/>
          </a:p>
        </p:txBody>
      </p:sp>
      <p:sp>
        <p:nvSpPr>
          <p:cNvPr id="114691"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14692"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1431511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E5E75F9-A528-4701-86B2-D4219966DA65}" type="slidenum">
              <a:rPr lang="it-IT" altLang="it-IT"/>
              <a:pPr eaLnBrk="1" hangingPunct="1">
                <a:spcBef>
                  <a:spcPct val="0"/>
                </a:spcBef>
              </a:pPr>
              <a:t>46</a:t>
            </a:fld>
            <a:endParaRPr lang="it-IT" altLang="it-IT" dirty="0"/>
          </a:p>
        </p:txBody>
      </p:sp>
      <p:sp>
        <p:nvSpPr>
          <p:cNvPr id="115715" name="Rectangle 2"/>
          <p:cNvSpPr>
            <a:spLocks noGrp="1" noRot="1" noChangeAspect="1" noChangeArrowheads="1" noTextEdit="1"/>
          </p:cNvSpPr>
          <p:nvPr>
            <p:ph type="sldImg"/>
          </p:nvPr>
        </p:nvSpPr>
        <p:spPr>
          <a:xfrm>
            <a:off x="3265488" y="509588"/>
            <a:ext cx="3398837" cy="2549525"/>
          </a:xfrm>
          <a:ln/>
        </p:spPr>
      </p:sp>
      <p:sp>
        <p:nvSpPr>
          <p:cNvPr id="11571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it-IT" sz="1800" dirty="0"/>
          </a:p>
        </p:txBody>
      </p:sp>
    </p:spTree>
    <p:extLst>
      <p:ext uri="{BB962C8B-B14F-4D97-AF65-F5344CB8AC3E}">
        <p14:creationId xmlns:p14="http://schemas.microsoft.com/office/powerpoint/2010/main" val="747443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C5EA0FE-BCCA-45EC-99EB-588835DF4083}" type="slidenum">
              <a:rPr lang="it-IT" altLang="it-IT"/>
              <a:pPr eaLnBrk="1" hangingPunct="1">
                <a:spcBef>
                  <a:spcPct val="0"/>
                </a:spcBef>
              </a:pPr>
              <a:t>47</a:t>
            </a:fld>
            <a:endParaRPr lang="it-IT" altLang="it-IT"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642933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FEA3D4-3A6B-4203-A65A-B008C8006307}" type="slidenum">
              <a:rPr lang="it-IT" altLang="it-IT"/>
              <a:pPr eaLnBrk="1" hangingPunct="1">
                <a:spcBef>
                  <a:spcPct val="0"/>
                </a:spcBef>
              </a:pPr>
              <a:t>48</a:t>
            </a:fld>
            <a:endParaRPr lang="it-IT" altLang="it-IT" dirty="0"/>
          </a:p>
        </p:txBody>
      </p:sp>
      <p:sp>
        <p:nvSpPr>
          <p:cNvPr id="117763" name="Rectangle 2"/>
          <p:cNvSpPr>
            <a:spLocks noGrp="1" noRot="1" noChangeAspect="1" noChangeArrowheads="1" noTextEdit="1"/>
          </p:cNvSpPr>
          <p:nvPr>
            <p:ph type="sldImg"/>
          </p:nvPr>
        </p:nvSpPr>
        <p:spPr>
          <a:xfrm>
            <a:off x="3265488" y="509588"/>
            <a:ext cx="3398837" cy="2549525"/>
          </a:xfrm>
          <a:ln/>
        </p:spPr>
      </p:sp>
      <p:sp>
        <p:nvSpPr>
          <p:cNvPr id="117764"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600" eaLnBrk="1" hangingPunct="1">
              <a:spcBef>
                <a:spcPct val="0"/>
              </a:spcBef>
            </a:pPr>
            <a:endParaRPr lang="es-ES" altLang="it-IT" sz="1900" dirty="0"/>
          </a:p>
        </p:txBody>
      </p:sp>
    </p:spTree>
    <p:extLst>
      <p:ext uri="{BB962C8B-B14F-4D97-AF65-F5344CB8AC3E}">
        <p14:creationId xmlns:p14="http://schemas.microsoft.com/office/powerpoint/2010/main" val="3888280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FEA3D4-3A6B-4203-A65A-B008C8006307}" type="slidenum">
              <a:rPr lang="it-IT" altLang="it-IT"/>
              <a:pPr eaLnBrk="1" hangingPunct="1">
                <a:spcBef>
                  <a:spcPct val="0"/>
                </a:spcBef>
              </a:pPr>
              <a:t>49</a:t>
            </a:fld>
            <a:endParaRPr lang="it-IT" altLang="it-IT" dirty="0"/>
          </a:p>
        </p:txBody>
      </p:sp>
      <p:sp>
        <p:nvSpPr>
          <p:cNvPr id="117763" name="Rectangle 2"/>
          <p:cNvSpPr>
            <a:spLocks noGrp="1" noRot="1" noChangeAspect="1" noChangeArrowheads="1" noTextEdit="1"/>
          </p:cNvSpPr>
          <p:nvPr>
            <p:ph type="sldImg"/>
          </p:nvPr>
        </p:nvSpPr>
        <p:spPr>
          <a:xfrm>
            <a:off x="3265488" y="509588"/>
            <a:ext cx="3398837" cy="2549525"/>
          </a:xfrm>
          <a:ln/>
        </p:spPr>
      </p:sp>
      <p:sp>
        <p:nvSpPr>
          <p:cNvPr id="117764"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600" eaLnBrk="1" hangingPunct="1">
              <a:spcBef>
                <a:spcPct val="0"/>
              </a:spcBef>
            </a:pPr>
            <a:endParaRPr lang="es-ES" altLang="it-IT" sz="1900" dirty="0"/>
          </a:p>
        </p:txBody>
      </p:sp>
    </p:spTree>
    <p:extLst>
      <p:ext uri="{BB962C8B-B14F-4D97-AF65-F5344CB8AC3E}">
        <p14:creationId xmlns:p14="http://schemas.microsoft.com/office/powerpoint/2010/main" val="153075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5</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2121797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FEA3D4-3A6B-4203-A65A-B008C8006307}" type="slidenum">
              <a:rPr lang="it-IT" altLang="it-IT"/>
              <a:pPr eaLnBrk="1" hangingPunct="1">
                <a:spcBef>
                  <a:spcPct val="0"/>
                </a:spcBef>
              </a:pPr>
              <a:t>50</a:t>
            </a:fld>
            <a:endParaRPr lang="it-IT" altLang="it-IT" dirty="0"/>
          </a:p>
        </p:txBody>
      </p:sp>
      <p:sp>
        <p:nvSpPr>
          <p:cNvPr id="117763" name="Rectangle 2"/>
          <p:cNvSpPr>
            <a:spLocks noGrp="1" noRot="1" noChangeAspect="1" noChangeArrowheads="1" noTextEdit="1"/>
          </p:cNvSpPr>
          <p:nvPr>
            <p:ph type="sldImg"/>
          </p:nvPr>
        </p:nvSpPr>
        <p:spPr>
          <a:xfrm>
            <a:off x="3265488" y="509588"/>
            <a:ext cx="3398837" cy="2549525"/>
          </a:xfrm>
          <a:ln/>
        </p:spPr>
      </p:sp>
      <p:sp>
        <p:nvSpPr>
          <p:cNvPr id="117764"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600" eaLnBrk="1" hangingPunct="1">
              <a:spcBef>
                <a:spcPct val="0"/>
              </a:spcBef>
            </a:pPr>
            <a:endParaRPr lang="es-ES" altLang="it-IT" sz="1900" dirty="0"/>
          </a:p>
        </p:txBody>
      </p:sp>
    </p:spTree>
    <p:extLst>
      <p:ext uri="{BB962C8B-B14F-4D97-AF65-F5344CB8AC3E}">
        <p14:creationId xmlns:p14="http://schemas.microsoft.com/office/powerpoint/2010/main" val="13387237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FEA3D4-3A6B-4203-A65A-B008C8006307}" type="slidenum">
              <a:rPr lang="it-IT" altLang="it-IT"/>
              <a:pPr eaLnBrk="1" hangingPunct="1">
                <a:spcBef>
                  <a:spcPct val="0"/>
                </a:spcBef>
              </a:pPr>
              <a:t>51</a:t>
            </a:fld>
            <a:endParaRPr lang="it-IT" altLang="it-IT" dirty="0"/>
          </a:p>
        </p:txBody>
      </p:sp>
      <p:sp>
        <p:nvSpPr>
          <p:cNvPr id="117763" name="Rectangle 2"/>
          <p:cNvSpPr>
            <a:spLocks noGrp="1" noRot="1" noChangeAspect="1" noChangeArrowheads="1" noTextEdit="1"/>
          </p:cNvSpPr>
          <p:nvPr>
            <p:ph type="sldImg"/>
          </p:nvPr>
        </p:nvSpPr>
        <p:spPr>
          <a:xfrm>
            <a:off x="3265488" y="509588"/>
            <a:ext cx="3398837" cy="2549525"/>
          </a:xfrm>
          <a:ln/>
        </p:spPr>
      </p:sp>
      <p:sp>
        <p:nvSpPr>
          <p:cNvPr id="117764"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600" eaLnBrk="1" hangingPunct="1">
              <a:spcBef>
                <a:spcPct val="0"/>
              </a:spcBef>
            </a:pPr>
            <a:endParaRPr lang="es-ES" altLang="it-IT" sz="1900" dirty="0"/>
          </a:p>
          <a:p>
            <a:pPr defTabSz="990600" eaLnBrk="1" hangingPunct="1">
              <a:spcBef>
                <a:spcPct val="0"/>
              </a:spcBef>
            </a:pPr>
            <a:endParaRPr lang="es-ES" altLang="it-IT" sz="1900" dirty="0"/>
          </a:p>
          <a:p>
            <a:pPr defTabSz="990600" eaLnBrk="1" hangingPunct="1">
              <a:spcBef>
                <a:spcPct val="0"/>
              </a:spcBef>
            </a:pPr>
            <a:endParaRPr lang="es-ES" altLang="it-IT" sz="1900" dirty="0"/>
          </a:p>
        </p:txBody>
      </p:sp>
    </p:spTree>
    <p:extLst>
      <p:ext uri="{BB962C8B-B14F-4D97-AF65-F5344CB8AC3E}">
        <p14:creationId xmlns:p14="http://schemas.microsoft.com/office/powerpoint/2010/main" val="2848645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a:ea typeface="ＭＳ Ｐゴシック" panose="020B0600070205080204" pitchFamily="34" charset="-128"/>
              </a:rPr>
              <a:t>Similar to Figure 1 in the </a:t>
            </a:r>
            <a:r>
              <a:rPr lang="en-US" altLang="it-IT" dirty="0" err="1">
                <a:ea typeface="ＭＳ Ｐゴシック" panose="020B0600070205080204" pitchFamily="34" charset="-128"/>
              </a:rPr>
              <a:t>te∙tbook</a:t>
            </a:r>
            <a:r>
              <a:rPr lang="en-US" altLang="it-IT" dirty="0">
                <a:ea typeface="ＭＳ Ｐゴシック" panose="020B0600070205080204" pitchFamily="34" charset="-128"/>
              </a:rPr>
              <a:t>.  </a:t>
            </a:r>
          </a:p>
          <a:p>
            <a:endParaRPr lang="en-US" altLang="it-IT" dirty="0">
              <a:ea typeface="ＭＳ Ｐゴシック" panose="020B0600070205080204" pitchFamily="34" charset="-128"/>
            </a:endParaRPr>
          </a:p>
          <a:p>
            <a:r>
              <a:rPr lang="en-US" altLang="it-IT" dirty="0">
                <a:ea typeface="ＭＳ Ｐゴシック" panose="020B0600070205080204" pitchFamily="34" charset="-128"/>
              </a:rPr>
              <a:t>The actual unemployment rate fluctuates considerably over the short run.  These fluctuations are the focus of Part IV of the book.  </a:t>
            </a:r>
          </a:p>
          <a:p>
            <a:r>
              <a:rPr lang="en-US" altLang="it-IT" dirty="0">
                <a:ea typeface="ＭＳ Ｐゴシック" panose="020B0600070205080204" pitchFamily="34" charset="-128"/>
              </a:rPr>
              <a:t>For this chapter, though, our goal is to understand the behavior of the natural rate of unemployment, essentially the long-run trend in the unemployment rate. </a:t>
            </a:r>
          </a:p>
          <a:p>
            <a:endParaRPr lang="en-US" altLang="it-IT" dirty="0">
              <a:ea typeface="ＭＳ Ｐゴシック" panose="020B0600070205080204" pitchFamily="34" charset="-128"/>
            </a:endParaRPr>
          </a:p>
          <a:p>
            <a:r>
              <a:rPr lang="en-US" altLang="it-IT" dirty="0">
                <a:ea typeface="ＭＳ Ｐゴシック" panose="020B0600070205080204" pitchFamily="34" charset="-128"/>
              </a:rPr>
              <a:t>Source:  BLS, obtained from http://research.stlouisfed.org/fred2/</a:t>
            </a:r>
          </a:p>
          <a:p>
            <a:endParaRPr lang="en-US" altLang="it-IT" dirty="0">
              <a:ea typeface="ＭＳ Ｐゴシック" panose="020B0600070205080204" pitchFamily="34" charset="-128"/>
            </a:endParaRPr>
          </a:p>
          <a:p>
            <a:r>
              <a:rPr lang="en-US" altLang="it-IT" dirty="0">
                <a:ea typeface="ＭＳ Ｐゴシック" panose="020B0600070205080204" pitchFamily="34" charset="-128"/>
              </a:rPr>
              <a:t>Unemployment data are based on seasonally-adjusted, monthly unemployment rates for the civilian non-institutional population of the U.S.	</a:t>
            </a:r>
          </a:p>
          <a:p>
            <a:r>
              <a:rPr lang="en-US" altLang="it-IT" dirty="0">
                <a:ea typeface="ＭＳ Ｐゴシック" panose="020B0600070205080204" pitchFamily="34" charset="-128"/>
              </a:rPr>
              <a:t>The actual u-rate for each quarter is an average of the three monthly unemployment rates in that quarter.  	</a:t>
            </a:r>
          </a:p>
          <a:p>
            <a:r>
              <a:rPr lang="en-US" altLang="it-IT" dirty="0">
                <a:ea typeface="ＭＳ Ｐゴシック" panose="020B0600070205080204" pitchFamily="34" charset="-128"/>
              </a:rPr>
              <a:t>The natural u-rate in a given quarter is estimated by averaging all unemployment rates from 10 years earlier to 10 years later; future unemployment rates are set at 5.5%.  (Therefore, estimates of the natural rate may become less accurate toward the end of the sample period.) </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668E6AB-E847-4EF5-8F3A-DFA66FA3F1C7}" type="slidenum">
              <a:rPr lang="en-US" altLang="it-IT">
                <a:solidFill>
                  <a:srgbClr val="000000"/>
                </a:solidFill>
              </a:rPr>
              <a:pPr eaLnBrk="1" hangingPunct="1">
                <a:spcBef>
                  <a:spcPct val="0"/>
                </a:spcBef>
              </a:pPr>
              <a:t>52</a:t>
            </a:fld>
            <a:endParaRPr lang="en-US" altLang="it-IT" dirty="0">
              <a:solidFill>
                <a:srgbClr val="000000"/>
              </a:solidFill>
            </a:endParaRPr>
          </a:p>
        </p:txBody>
      </p:sp>
    </p:spTree>
    <p:extLst>
      <p:ext uri="{BB962C8B-B14F-4D97-AF65-F5344CB8AC3E}">
        <p14:creationId xmlns:p14="http://schemas.microsoft.com/office/powerpoint/2010/main" val="29150974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19D7AB-9E12-409F-AC68-1F028375FB21}" type="slidenum">
              <a:rPr lang="it-IT" altLang="it-IT"/>
              <a:pPr eaLnBrk="1" hangingPunct="1">
                <a:spcBef>
                  <a:spcPct val="0"/>
                </a:spcBef>
              </a:pPr>
              <a:t>53</a:t>
            </a:fld>
            <a:endParaRPr lang="it-IT" altLang="it-IT"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3835740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19D7AB-9E12-409F-AC68-1F028375FB21}" type="slidenum">
              <a:rPr lang="it-IT" altLang="it-IT"/>
              <a:pPr eaLnBrk="1" hangingPunct="1">
                <a:spcBef>
                  <a:spcPct val="0"/>
                </a:spcBef>
              </a:pPr>
              <a:t>54</a:t>
            </a:fld>
            <a:endParaRPr lang="it-IT" altLang="it-IT"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3638506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19D7AB-9E12-409F-AC68-1F028375FB21}" type="slidenum">
              <a:rPr lang="it-IT" altLang="it-IT"/>
              <a:pPr eaLnBrk="1" hangingPunct="1">
                <a:spcBef>
                  <a:spcPct val="0"/>
                </a:spcBef>
              </a:pPr>
              <a:t>55</a:t>
            </a:fld>
            <a:endParaRPr lang="it-IT" altLang="it-IT"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167245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19D7AB-9E12-409F-AC68-1F028375FB21}" type="slidenum">
              <a:rPr lang="it-IT" altLang="it-IT"/>
              <a:pPr eaLnBrk="1" hangingPunct="1">
                <a:spcBef>
                  <a:spcPct val="0"/>
                </a:spcBef>
              </a:pPr>
              <a:t>56</a:t>
            </a:fld>
            <a:endParaRPr lang="it-IT" altLang="it-IT"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0430641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19D7AB-9E12-409F-AC68-1F028375FB21}" type="slidenum">
              <a:rPr lang="it-IT" altLang="it-IT"/>
              <a:pPr eaLnBrk="1" hangingPunct="1">
                <a:spcBef>
                  <a:spcPct val="0"/>
                </a:spcBef>
              </a:pPr>
              <a:t>57</a:t>
            </a:fld>
            <a:endParaRPr lang="it-IT" altLang="it-IT"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229739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19D7AB-9E12-409F-AC68-1F028375FB21}" type="slidenum">
              <a:rPr lang="it-IT" altLang="it-IT"/>
              <a:pPr eaLnBrk="1" hangingPunct="1">
                <a:spcBef>
                  <a:spcPct val="0"/>
                </a:spcBef>
              </a:pPr>
              <a:t>58</a:t>
            </a:fld>
            <a:endParaRPr lang="it-IT" altLang="it-IT"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531542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19D7AB-9E12-409F-AC68-1F028375FB21}" type="slidenum">
              <a:rPr lang="it-IT" altLang="it-IT"/>
              <a:pPr eaLnBrk="1" hangingPunct="1">
                <a:spcBef>
                  <a:spcPct val="0"/>
                </a:spcBef>
              </a:pPr>
              <a:t>59</a:t>
            </a:fld>
            <a:endParaRPr lang="it-IT" altLang="it-IT"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09975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6</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4483726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2243FC9-3DAA-487D-8925-21296BD7276B}" type="slidenum">
              <a:rPr lang="it-IT" altLang="it-IT"/>
              <a:pPr eaLnBrk="1" hangingPunct="1">
                <a:spcBef>
                  <a:spcPct val="0"/>
                </a:spcBef>
              </a:pPr>
              <a:t>60</a:t>
            </a:fld>
            <a:endParaRPr lang="it-IT" altLang="it-IT" dirty="0"/>
          </a:p>
        </p:txBody>
      </p:sp>
      <p:sp>
        <p:nvSpPr>
          <p:cNvPr id="12595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2595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5554052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2243FC9-3DAA-487D-8925-21296BD7276B}" type="slidenum">
              <a:rPr lang="it-IT" altLang="it-IT"/>
              <a:pPr eaLnBrk="1" hangingPunct="1">
                <a:spcBef>
                  <a:spcPct val="0"/>
                </a:spcBef>
              </a:pPr>
              <a:t>61</a:t>
            </a:fld>
            <a:endParaRPr lang="it-IT" altLang="it-IT" dirty="0"/>
          </a:p>
        </p:txBody>
      </p:sp>
      <p:sp>
        <p:nvSpPr>
          <p:cNvPr id="12595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2595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3628225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19D7AB-9E12-409F-AC68-1F028375FB21}" type="slidenum">
              <a:rPr lang="it-IT" altLang="it-IT"/>
              <a:pPr eaLnBrk="1" hangingPunct="1">
                <a:spcBef>
                  <a:spcPct val="0"/>
                </a:spcBef>
              </a:pPr>
              <a:t>62</a:t>
            </a:fld>
            <a:endParaRPr lang="it-IT" altLang="it-IT"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9776335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0CCD15C-BFE6-4FFC-B84A-3F8279B58EAF}" type="slidenum">
              <a:rPr lang="it-IT" altLang="it-IT"/>
              <a:pPr eaLnBrk="1" hangingPunct="1">
                <a:spcBef>
                  <a:spcPct val="0"/>
                </a:spcBef>
              </a:pPr>
              <a:t>63</a:t>
            </a:fld>
            <a:endParaRPr lang="it-IT" altLang="it-IT" dirty="0"/>
          </a:p>
        </p:txBody>
      </p:sp>
      <p:sp>
        <p:nvSpPr>
          <p:cNvPr id="124931"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24932"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29386968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EEF308A-FF3B-49F2-8AFE-6382213386B1}" type="slidenum">
              <a:rPr lang="it-IT" altLang="it-IT"/>
              <a:pPr eaLnBrk="1" hangingPunct="1">
                <a:spcBef>
                  <a:spcPct val="0"/>
                </a:spcBef>
              </a:pPr>
              <a:t>64</a:t>
            </a:fld>
            <a:endParaRPr lang="it-IT" altLang="it-IT" dirty="0"/>
          </a:p>
        </p:txBody>
      </p:sp>
      <p:sp>
        <p:nvSpPr>
          <p:cNvPr id="120835" name="Rectangle 2"/>
          <p:cNvSpPr>
            <a:spLocks noGrp="1" noRot="1" noChangeAspect="1" noChangeArrowheads="1" noTextEdit="1"/>
          </p:cNvSpPr>
          <p:nvPr>
            <p:ph type="sldImg"/>
          </p:nvPr>
        </p:nvSpPr>
        <p:spPr>
          <a:xfrm>
            <a:off x="3265488" y="509588"/>
            <a:ext cx="3398837" cy="2549525"/>
          </a:xfrm>
          <a:ln/>
        </p:spPr>
      </p:sp>
      <p:sp>
        <p:nvSpPr>
          <p:cNvPr id="12083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it-IT" sz="1800" dirty="0"/>
          </a:p>
        </p:txBody>
      </p:sp>
    </p:spTree>
    <p:extLst>
      <p:ext uri="{BB962C8B-B14F-4D97-AF65-F5344CB8AC3E}">
        <p14:creationId xmlns:p14="http://schemas.microsoft.com/office/powerpoint/2010/main" val="151851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A3BA74C3-FDD9-4A0A-B008-BC57821A0CAE}" type="slidenum">
              <a:rPr lang="it-IT" altLang="en-US" smtClean="0"/>
              <a:pPr/>
              <a:t>65</a:t>
            </a:fld>
            <a:endParaRPr lang="it-IT" altLang="en-US" dirty="0"/>
          </a:p>
        </p:txBody>
      </p:sp>
    </p:spTree>
    <p:extLst>
      <p:ext uri="{BB962C8B-B14F-4D97-AF65-F5344CB8AC3E}">
        <p14:creationId xmlns:p14="http://schemas.microsoft.com/office/powerpoint/2010/main" val="22592633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A5A78FF-4438-496A-BAB8-FAC72138CCB8}" type="slidenum">
              <a:rPr lang="en-US" altLang="it-IT"/>
              <a:pPr eaLnBrk="1" hangingPunct="1">
                <a:spcBef>
                  <a:spcPct val="0"/>
                </a:spcBef>
              </a:pPr>
              <a:t>66</a:t>
            </a:fld>
            <a:endParaRPr lang="en-US" altLang="it-IT" dirty="0"/>
          </a:p>
        </p:txBody>
      </p:sp>
      <p:sp>
        <p:nvSpPr>
          <p:cNvPr id="123907" name="Rectangle 2"/>
          <p:cNvSpPr>
            <a:spLocks noGrp="1" noRot="1" noChangeAspect="1" noChangeArrowheads="1" noTextEdit="1"/>
          </p:cNvSpPr>
          <p:nvPr>
            <p:ph type="sldImg"/>
          </p:nvPr>
        </p:nvSpPr>
        <p:spPr>
          <a:xfrm>
            <a:off x="3265488" y="509588"/>
            <a:ext cx="3398837" cy="2549525"/>
          </a:xfrm>
          <a:ln/>
        </p:spPr>
      </p:sp>
      <p:sp>
        <p:nvSpPr>
          <p:cNvPr id="123908"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a:ea typeface="ＭＳ Ｐゴシック" panose="020B0600070205080204" pitchFamily="34" charset="-128"/>
              </a:rPr>
              <a:t>All figures are industry shares in U.S. GDP.   </a:t>
            </a:r>
            <a:r>
              <a:rPr lang="ja-JP" altLang="en-US" dirty="0"/>
              <a:t>“</a:t>
            </a:r>
            <a:r>
              <a:rPr lang="en-US" altLang="ja-JP" dirty="0"/>
              <a:t>Other industry</a:t>
            </a:r>
            <a:r>
              <a:rPr lang="ja-JP" altLang="en-US" dirty="0"/>
              <a:t>”</a:t>
            </a:r>
            <a:r>
              <a:rPr lang="en-US" altLang="ja-JP" dirty="0"/>
              <a:t> includes construction, mining, electricity, water, and gas. </a:t>
            </a:r>
          </a:p>
          <a:p>
            <a:endParaRPr lang="en-US" altLang="it-IT" dirty="0">
              <a:ea typeface="ＭＳ Ｐゴシック" panose="020B0600070205080204" pitchFamily="34" charset="-128"/>
            </a:endParaRPr>
          </a:p>
          <a:p>
            <a:r>
              <a:rPr lang="en-US" altLang="it-IT" dirty="0">
                <a:ea typeface="ＭＳ Ｐゴシック" panose="020B0600070205080204" pitchFamily="34" charset="-128"/>
              </a:rPr>
              <a:t>From 1960 to 2006, there are huge changes in all four categories.   </a:t>
            </a:r>
            <a:br>
              <a:rPr lang="en-US" altLang="it-IT" dirty="0">
                <a:ea typeface="ＭＳ Ｐゴシック" panose="020B0600070205080204" pitchFamily="34" charset="-128"/>
              </a:rPr>
            </a:br>
            <a:r>
              <a:rPr lang="en-US" altLang="it-IT" dirty="0">
                <a:ea typeface="ＭＳ Ｐゴシック" panose="020B0600070205080204" pitchFamily="34" charset="-128"/>
              </a:rPr>
              <a:t>Manufacturing falls by about half.  </a:t>
            </a:r>
          </a:p>
          <a:p>
            <a:r>
              <a:rPr lang="en-US" altLang="it-IT" dirty="0">
                <a:ea typeface="ＭＳ Ｐゴシック" panose="020B0600070205080204" pitchFamily="34" charset="-128"/>
              </a:rPr>
              <a:t>Even the </a:t>
            </a:r>
            <a:r>
              <a:rPr lang="ja-JP" altLang="en-US" dirty="0"/>
              <a:t>“</a:t>
            </a:r>
            <a:r>
              <a:rPr lang="en-US" altLang="ja-JP" dirty="0"/>
              <a:t>tiny</a:t>
            </a:r>
            <a:r>
              <a:rPr lang="ja-JP" altLang="en-US" dirty="0"/>
              <a:t>”</a:t>
            </a:r>
            <a:r>
              <a:rPr lang="en-US" altLang="ja-JP" dirty="0"/>
              <a:t> category of agriculture drops by about three-fourths. </a:t>
            </a:r>
          </a:p>
          <a:p>
            <a:endParaRPr lang="en-US" altLang="it-IT" dirty="0">
              <a:ea typeface="ＭＳ Ｐゴシック" panose="020B0600070205080204" pitchFamily="34" charset="-128"/>
            </a:endParaRPr>
          </a:p>
          <a:p>
            <a:r>
              <a:rPr lang="en-US" altLang="it-IT" dirty="0">
                <a:ea typeface="ＭＳ Ｐゴシック" panose="020B0600070205080204" pitchFamily="34" charset="-128"/>
              </a:rPr>
              <a:t>As a result of these huge structural shifts, the types of jobs available now are vastly different than just two generations ago.  </a:t>
            </a:r>
          </a:p>
          <a:p>
            <a:endParaRPr lang="en-US" altLang="it-IT" dirty="0">
              <a:ea typeface="ＭＳ Ｐゴシック" panose="020B0600070205080204" pitchFamily="34" charset="-128"/>
            </a:endParaRPr>
          </a:p>
          <a:p>
            <a:r>
              <a:rPr lang="en-US" altLang="it-IT" dirty="0">
                <a:ea typeface="ＭＳ Ｐゴシック" panose="020B0600070205080204" pitchFamily="34" charset="-128"/>
              </a:rPr>
              <a:t>Source:  World Development Indicators, World Bank.  </a:t>
            </a:r>
          </a:p>
          <a:p>
            <a:endParaRPr lang="en-US" altLang="it-IT" dirty="0">
              <a:ea typeface="ＭＳ Ｐゴシック" panose="020B0600070205080204" pitchFamily="34" charset="-128"/>
            </a:endParaRPr>
          </a:p>
        </p:txBody>
      </p:sp>
    </p:spTree>
    <p:extLst>
      <p:ext uri="{BB962C8B-B14F-4D97-AF65-F5344CB8AC3E}">
        <p14:creationId xmlns:p14="http://schemas.microsoft.com/office/powerpoint/2010/main" val="31908192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F542A95-5BE3-4FAB-8087-6FF5E91B47BF}" type="slidenum">
              <a:rPr lang="it-IT" altLang="it-IT"/>
              <a:pPr eaLnBrk="1" hangingPunct="1">
                <a:spcBef>
                  <a:spcPct val="0"/>
                </a:spcBef>
              </a:pPr>
              <a:t>67</a:t>
            </a:fld>
            <a:endParaRPr lang="it-IT" altLang="it-IT" dirty="0"/>
          </a:p>
        </p:txBody>
      </p:sp>
      <p:sp>
        <p:nvSpPr>
          <p:cNvPr id="121859" name="Rectangle 2"/>
          <p:cNvSpPr>
            <a:spLocks noGrp="1" noRot="1" noChangeAspect="1" noChangeArrowheads="1" noTextEdit="1"/>
          </p:cNvSpPr>
          <p:nvPr>
            <p:ph type="sldImg"/>
          </p:nvPr>
        </p:nvSpPr>
        <p:spPr>
          <a:xfrm>
            <a:off x="3265488" y="509588"/>
            <a:ext cx="3398837" cy="2549525"/>
          </a:xfrm>
          <a:ln/>
        </p:spPr>
      </p:sp>
      <p:sp>
        <p:nvSpPr>
          <p:cNvPr id="121860"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it-IT" sz="1800" dirty="0"/>
          </a:p>
        </p:txBody>
      </p:sp>
    </p:spTree>
    <p:extLst>
      <p:ext uri="{BB962C8B-B14F-4D97-AF65-F5344CB8AC3E}">
        <p14:creationId xmlns:p14="http://schemas.microsoft.com/office/powerpoint/2010/main" val="22377638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E2CCE62-CC4F-431F-9C08-5845C8B11545}" type="slidenum">
              <a:rPr lang="it-IT" altLang="it-IT"/>
              <a:pPr eaLnBrk="1" hangingPunct="1">
                <a:spcBef>
                  <a:spcPct val="0"/>
                </a:spcBef>
              </a:pPr>
              <a:t>68</a:t>
            </a:fld>
            <a:endParaRPr lang="it-IT" altLang="it-IT" dirty="0"/>
          </a:p>
        </p:txBody>
      </p:sp>
      <p:sp>
        <p:nvSpPr>
          <p:cNvPr id="15155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5155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18606385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202F5FE-AB2C-414C-B4EA-0A82C6C3F0B2}" type="slidenum">
              <a:rPr lang="it-IT" altLang="it-IT"/>
              <a:pPr eaLnBrk="1" hangingPunct="1">
                <a:spcBef>
                  <a:spcPct val="0"/>
                </a:spcBef>
              </a:pPr>
              <a:t>69</a:t>
            </a:fld>
            <a:endParaRPr lang="it-IT" altLang="it-IT" dirty="0"/>
          </a:p>
        </p:txBody>
      </p:sp>
      <p:sp>
        <p:nvSpPr>
          <p:cNvPr id="152579"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52580"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389835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7</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20804425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E2CCE62-CC4F-431F-9C08-5845C8B11545}" type="slidenum">
              <a:rPr lang="it-IT" altLang="it-IT"/>
              <a:pPr eaLnBrk="1" hangingPunct="1">
                <a:spcBef>
                  <a:spcPct val="0"/>
                </a:spcBef>
              </a:pPr>
              <a:t>70</a:t>
            </a:fld>
            <a:endParaRPr lang="it-IT" altLang="it-IT" dirty="0"/>
          </a:p>
        </p:txBody>
      </p:sp>
      <p:sp>
        <p:nvSpPr>
          <p:cNvPr id="15155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5155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28061093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E2CCE62-CC4F-431F-9C08-5845C8B11545}" type="slidenum">
              <a:rPr lang="it-IT" altLang="it-IT"/>
              <a:pPr eaLnBrk="1" hangingPunct="1">
                <a:spcBef>
                  <a:spcPct val="0"/>
                </a:spcBef>
              </a:pPr>
              <a:t>71</a:t>
            </a:fld>
            <a:endParaRPr lang="it-IT" altLang="it-IT" dirty="0"/>
          </a:p>
        </p:txBody>
      </p:sp>
      <p:sp>
        <p:nvSpPr>
          <p:cNvPr id="151555" name="Rectangle 2"/>
          <p:cNvSpPr>
            <a:spLocks noGrp="1" noRot="1" noChangeAspect="1" noChangeArrowheads="1" noTextEdit="1"/>
          </p:cNvSpPr>
          <p:nvPr>
            <p:ph type="sldImg"/>
          </p:nvPr>
        </p:nvSpPr>
        <p:spPr>
          <a:xfrm>
            <a:off x="3270250" y="514350"/>
            <a:ext cx="3387725" cy="2540000"/>
          </a:xfrm>
          <a:ln w="12700" cap="flat">
            <a:solidFill>
              <a:schemeClr val="tx1"/>
            </a:solidFill>
          </a:ln>
        </p:spPr>
      </p:sp>
      <p:sp>
        <p:nvSpPr>
          <p:cNvPr id="151556" name="Rectangle 3"/>
          <p:cNvSpPr>
            <a:spLocks noGrp="1" noChangeArrowheads="1"/>
          </p:cNvSpPr>
          <p:nvPr>
            <p:ph type="body" idx="1"/>
          </p:nvPr>
        </p:nvSpPr>
        <p:spPr>
          <a:xfrm>
            <a:off x="1323552" y="3228896"/>
            <a:ext cx="7279535"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endParaRPr lang="en-US" altLang="it-IT" sz="1800" dirty="0"/>
          </a:p>
        </p:txBody>
      </p:sp>
    </p:spTree>
    <p:extLst>
      <p:ext uri="{BB962C8B-B14F-4D97-AF65-F5344CB8AC3E}">
        <p14:creationId xmlns:p14="http://schemas.microsoft.com/office/powerpoint/2010/main" val="17900068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9D72B0-B5D5-4EB1-AF98-546953509139}" type="slidenum">
              <a:rPr lang="it-IT" altLang="it-IT"/>
              <a:pPr eaLnBrk="1" hangingPunct="1">
                <a:spcBef>
                  <a:spcPct val="0"/>
                </a:spcBef>
              </a:pPr>
              <a:t>72</a:t>
            </a:fld>
            <a:endParaRPr lang="it-IT" altLang="it-IT" dirty="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it-IT" altLang="it-IT" sz="1800" dirty="0"/>
          </a:p>
        </p:txBody>
      </p:sp>
    </p:spTree>
    <p:extLst>
      <p:ext uri="{BB962C8B-B14F-4D97-AF65-F5344CB8AC3E}">
        <p14:creationId xmlns:p14="http://schemas.microsoft.com/office/powerpoint/2010/main" val="25516534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B3ADAFB-58F7-4BF8-B507-DE66BB29BC9C}" type="slidenum">
              <a:rPr lang="it-IT" altLang="it-IT"/>
              <a:pPr eaLnBrk="1" hangingPunct="1">
                <a:spcBef>
                  <a:spcPct val="0"/>
                </a:spcBef>
              </a:pPr>
              <a:t>73</a:t>
            </a:fld>
            <a:endParaRPr lang="it-IT" altLang="it-IT" dirty="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it-IT" altLang="it-IT" sz="1800" dirty="0"/>
          </a:p>
        </p:txBody>
      </p:sp>
    </p:spTree>
    <p:extLst>
      <p:ext uri="{BB962C8B-B14F-4D97-AF65-F5344CB8AC3E}">
        <p14:creationId xmlns:p14="http://schemas.microsoft.com/office/powerpoint/2010/main" val="4109635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CA37AAA-253A-4AFB-BEB6-6CA334739C5C}" type="slidenum">
              <a:rPr lang="it-IT" altLang="it-IT"/>
              <a:pPr eaLnBrk="1" hangingPunct="1">
                <a:spcBef>
                  <a:spcPct val="0"/>
                </a:spcBef>
              </a:pPr>
              <a:t>74</a:t>
            </a:fld>
            <a:endParaRPr lang="it-IT" altLang="it-IT" dirty="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3054033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CA37AAA-253A-4AFB-BEB6-6CA334739C5C}" type="slidenum">
              <a:rPr lang="it-IT" altLang="it-IT"/>
              <a:pPr eaLnBrk="1" hangingPunct="1">
                <a:spcBef>
                  <a:spcPct val="0"/>
                </a:spcBef>
              </a:pPr>
              <a:t>75</a:t>
            </a:fld>
            <a:endParaRPr lang="it-IT" altLang="it-IT" dirty="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8310027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A3BA74C3-FDD9-4A0A-B008-BC57821A0CAE}" type="slidenum">
              <a:rPr lang="it-IT" altLang="en-US" smtClean="0"/>
              <a:pPr/>
              <a:t>81</a:t>
            </a:fld>
            <a:endParaRPr lang="it-IT" altLang="en-US" dirty="0"/>
          </a:p>
        </p:txBody>
      </p:sp>
    </p:spTree>
    <p:extLst>
      <p:ext uri="{BB962C8B-B14F-4D97-AF65-F5344CB8AC3E}">
        <p14:creationId xmlns:p14="http://schemas.microsoft.com/office/powerpoint/2010/main" val="35040132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77E0E6C-880F-423C-9088-E6E49EDA3EB1}" type="slidenum">
              <a:rPr lang="it-IT" altLang="it-IT">
                <a:latin typeface="Arial" panose="020B0604020202020204" pitchFamily="34" charset="0"/>
              </a:rPr>
              <a:pPr>
                <a:spcBef>
                  <a:spcPct val="0"/>
                </a:spcBef>
              </a:pPr>
              <a:t>82</a:t>
            </a:fld>
            <a:endParaRPr lang="it-IT" altLang="it-IT" dirty="0">
              <a:latin typeface="Arial" panose="020B0604020202020204"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8964158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C9C7B77-8A08-4BAE-B264-AAA846AAE60A}" type="slidenum">
              <a:rPr lang="it-IT" altLang="it-IT">
                <a:latin typeface="Arial" panose="020B0604020202020204" pitchFamily="34" charset="0"/>
              </a:rPr>
              <a:pPr>
                <a:spcBef>
                  <a:spcPct val="0"/>
                </a:spcBef>
              </a:pPr>
              <a:t>83</a:t>
            </a:fld>
            <a:endParaRPr lang="it-IT" altLang="it-IT" dirty="0">
              <a:latin typeface="Arial" panose="020B0604020202020204"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8438527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25CBFC1-AFE9-4E9F-A000-F96BE1254CBB}" type="slidenum">
              <a:rPr lang="it-IT" altLang="it-IT">
                <a:latin typeface="Arial" panose="020B0604020202020204" pitchFamily="34" charset="0"/>
              </a:rPr>
              <a:pPr>
                <a:spcBef>
                  <a:spcPct val="0"/>
                </a:spcBef>
              </a:pPr>
              <a:t>84</a:t>
            </a:fld>
            <a:endParaRPr lang="it-IT" altLang="it-IT" dirty="0">
              <a:latin typeface="Arial" panose="020B0604020202020204" pitchFamily="34"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39407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8</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39011747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4179ED-81B1-4948-B918-12432B44D471}" type="slidenum">
              <a:rPr lang="it-IT" altLang="it-IT"/>
              <a:pPr eaLnBrk="1" hangingPunct="1">
                <a:spcBef>
                  <a:spcPct val="0"/>
                </a:spcBef>
              </a:pPr>
              <a:t>89</a:t>
            </a:fld>
            <a:endParaRPr lang="it-IT" altLang="it-IT" dirty="0"/>
          </a:p>
        </p:txBody>
      </p:sp>
      <p:sp>
        <p:nvSpPr>
          <p:cNvPr id="186371" name="Rectangle 2"/>
          <p:cNvSpPr>
            <a:spLocks noGrp="1" noRot="1" noChangeAspect="1" noChangeArrowheads="1" noTextEdit="1"/>
          </p:cNvSpPr>
          <p:nvPr>
            <p:ph type="sldImg"/>
          </p:nvPr>
        </p:nvSpPr>
        <p:spPr>
          <a:xfrm>
            <a:off x="3346450" y="509588"/>
            <a:ext cx="3021013" cy="2265362"/>
          </a:xfrm>
          <a:ln/>
        </p:spPr>
      </p:sp>
      <p:sp>
        <p:nvSpPr>
          <p:cNvPr id="186372" name="Rectangle 3"/>
          <p:cNvSpPr>
            <a:spLocks noGrp="1" noChangeArrowheads="1"/>
          </p:cNvSpPr>
          <p:nvPr>
            <p:ph type="body" idx="1"/>
          </p:nvPr>
        </p:nvSpPr>
        <p:spPr>
          <a:xfrm>
            <a:off x="1323552" y="2889012"/>
            <a:ext cx="7279535" cy="3398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it-IT" sz="1800" dirty="0"/>
          </a:p>
        </p:txBody>
      </p:sp>
    </p:spTree>
    <p:extLst>
      <p:ext uri="{BB962C8B-B14F-4D97-AF65-F5344CB8AC3E}">
        <p14:creationId xmlns:p14="http://schemas.microsoft.com/office/powerpoint/2010/main" val="842042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4179ED-81B1-4948-B918-12432B44D471}" type="slidenum">
              <a:rPr lang="it-IT" altLang="it-IT"/>
              <a:pPr eaLnBrk="1" hangingPunct="1">
                <a:spcBef>
                  <a:spcPct val="0"/>
                </a:spcBef>
              </a:pPr>
              <a:t>90</a:t>
            </a:fld>
            <a:endParaRPr lang="it-IT" altLang="it-IT" dirty="0"/>
          </a:p>
        </p:txBody>
      </p:sp>
      <p:sp>
        <p:nvSpPr>
          <p:cNvPr id="186371" name="Rectangle 2"/>
          <p:cNvSpPr>
            <a:spLocks noGrp="1" noRot="1" noChangeAspect="1" noChangeArrowheads="1" noTextEdit="1"/>
          </p:cNvSpPr>
          <p:nvPr>
            <p:ph type="sldImg"/>
          </p:nvPr>
        </p:nvSpPr>
        <p:spPr>
          <a:xfrm>
            <a:off x="3346450" y="509588"/>
            <a:ext cx="3021013" cy="2265362"/>
          </a:xfrm>
          <a:ln/>
        </p:spPr>
      </p:sp>
      <p:sp>
        <p:nvSpPr>
          <p:cNvPr id="186372" name="Rectangle 3"/>
          <p:cNvSpPr>
            <a:spLocks noGrp="1" noChangeArrowheads="1"/>
          </p:cNvSpPr>
          <p:nvPr>
            <p:ph type="body" idx="1"/>
          </p:nvPr>
        </p:nvSpPr>
        <p:spPr>
          <a:xfrm>
            <a:off x="1323552" y="2889012"/>
            <a:ext cx="7279535" cy="3398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it-IT" sz="1800" dirty="0"/>
          </a:p>
        </p:txBody>
      </p:sp>
    </p:spTree>
    <p:extLst>
      <p:ext uri="{BB962C8B-B14F-4D97-AF65-F5344CB8AC3E}">
        <p14:creationId xmlns:p14="http://schemas.microsoft.com/office/powerpoint/2010/main" val="42200528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4F51F05-5E94-4112-9624-343D2560279D}" type="slidenum">
              <a:rPr lang="it-IT" altLang="de-DE" sz="1300"/>
              <a:pPr algn="r" eaLnBrk="1" hangingPunct="1">
                <a:spcBef>
                  <a:spcPct val="0"/>
                </a:spcBef>
              </a:pPr>
              <a:t>91</a:t>
            </a:fld>
            <a:endParaRPr lang="it-IT" altLang="de-DE" sz="13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1312064" y="3504667"/>
            <a:ext cx="7215195" cy="33195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de-DE" dirty="0"/>
          </a:p>
        </p:txBody>
      </p:sp>
    </p:spTree>
    <p:extLst>
      <p:ext uri="{BB962C8B-B14F-4D97-AF65-F5344CB8AC3E}">
        <p14:creationId xmlns:p14="http://schemas.microsoft.com/office/powerpoint/2010/main" val="180047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3F5B02E-A9BC-4FEB-AAE4-CBE27C80DD87}" type="slidenum">
              <a:rPr lang="it-IT" altLang="de-DE" sz="1300">
                <a:solidFill>
                  <a:srgbClr val="000000"/>
                </a:solidFill>
              </a:rPr>
              <a:pPr algn="r" eaLnBrk="1" hangingPunct="1">
                <a:spcBef>
                  <a:spcPct val="0"/>
                </a:spcBef>
              </a:pPr>
              <a:t>9</a:t>
            </a:fld>
            <a:endParaRPr lang="it-IT" altLang="de-DE" sz="1300" dirty="0">
              <a:solidFill>
                <a:srgbClr val="000000"/>
              </a:solidFill>
            </a:endParaRPr>
          </a:p>
        </p:txBody>
      </p:sp>
      <p:sp>
        <p:nvSpPr>
          <p:cNvPr id="68611" name="Rectangle 2"/>
          <p:cNvSpPr>
            <a:spLocks noGrp="1" noRot="1" noChangeAspect="1" noChangeArrowheads="1" noTextEdit="1"/>
          </p:cNvSpPr>
          <p:nvPr>
            <p:ph type="sldImg"/>
          </p:nvPr>
        </p:nvSpPr>
        <p:spPr>
          <a:xfrm>
            <a:off x="3084513" y="555625"/>
            <a:ext cx="3687762" cy="27654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40920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piè di pagina 3"/>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360645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48335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75425" y="44450"/>
            <a:ext cx="2035175" cy="6059488"/>
          </a:xfrm>
        </p:spPr>
        <p:txBody>
          <a:bodyPr vert="eaVert"/>
          <a:lstStyle>
            <a:lvl1pPr>
              <a:defRPr>
                <a:latin typeface="Arial" panose="020B0604020202020204" pitchFamily="34" charset="0"/>
              </a:defRPr>
            </a:lvl1pPr>
          </a:lstStyle>
          <a:p>
            <a:r>
              <a:rPr lang="it-IT" dirty="0"/>
              <a:t>Fare clic per modificare lo stile del titolo</a:t>
            </a:r>
          </a:p>
        </p:txBody>
      </p:sp>
      <p:sp>
        <p:nvSpPr>
          <p:cNvPr id="3" name="Segnaposto testo verticale 2"/>
          <p:cNvSpPr>
            <a:spLocks noGrp="1"/>
          </p:cNvSpPr>
          <p:nvPr>
            <p:ph type="body" orient="vert" idx="1"/>
          </p:nvPr>
        </p:nvSpPr>
        <p:spPr>
          <a:xfrm>
            <a:off x="468313" y="44450"/>
            <a:ext cx="5954712" cy="605948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318064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68313" y="44450"/>
            <a:ext cx="7313612" cy="895350"/>
          </a:xfrm>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testo 2"/>
          <p:cNvSpPr>
            <a:spLocks noGrp="1"/>
          </p:cNvSpPr>
          <p:nvPr>
            <p:ph type="body" sz="half" idx="1"/>
          </p:nvPr>
        </p:nvSpPr>
        <p:spPr>
          <a:xfrm>
            <a:off x="827088" y="1989138"/>
            <a:ext cx="3814762"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94250" y="1989138"/>
            <a:ext cx="381635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386139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68313" y="44450"/>
            <a:ext cx="7313612" cy="895350"/>
          </a:xfrm>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testo 2"/>
          <p:cNvSpPr>
            <a:spLocks noGrp="1"/>
          </p:cNvSpPr>
          <p:nvPr>
            <p:ph type="body" sz="half" idx="1"/>
          </p:nvPr>
        </p:nvSpPr>
        <p:spPr>
          <a:xfrm>
            <a:off x="827088" y="1989138"/>
            <a:ext cx="3814762"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794250" y="1989138"/>
            <a:ext cx="381635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794250" y="4122738"/>
            <a:ext cx="381635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10"/>
          </p:nvPr>
        </p:nvSpPr>
        <p:spPr>
          <a:xfrm>
            <a:off x="457200" y="6351588"/>
            <a:ext cx="4913313" cy="277812"/>
          </a:xfrm>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2762024950"/>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68313" y="44450"/>
            <a:ext cx="7313612" cy="895350"/>
          </a:xfrm>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contenuto 2"/>
          <p:cNvSpPr>
            <a:spLocks noGrp="1"/>
          </p:cNvSpPr>
          <p:nvPr>
            <p:ph sz="half" idx="1"/>
          </p:nvPr>
        </p:nvSpPr>
        <p:spPr>
          <a:xfrm>
            <a:off x="827088" y="1989138"/>
            <a:ext cx="3814762"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794250" y="1989138"/>
            <a:ext cx="381635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794250" y="4122738"/>
            <a:ext cx="381635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10"/>
          </p:nvPr>
        </p:nvSpPr>
        <p:spPr>
          <a:xfrm>
            <a:off x="457200" y="6351588"/>
            <a:ext cx="4913313" cy="277812"/>
          </a:xfrm>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2649820087"/>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68313" y="44450"/>
            <a:ext cx="8153400" cy="60515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8"/>
          <p:cNvSpPr>
            <a:spLocks noGrp="1" noChangeArrowheads="1"/>
          </p:cNvSpPr>
          <p:nvPr>
            <p:ph type="ftr" sz="quarter" idx="10"/>
          </p:nvPr>
        </p:nvSpPr>
        <p:spPr>
          <a:ln/>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226721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240246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it-IT" dirty="0"/>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piè di pagina 3"/>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32874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contenuto 2"/>
          <p:cNvSpPr>
            <a:spLocks noGrp="1"/>
          </p:cNvSpPr>
          <p:nvPr>
            <p:ph sz="half" idx="1"/>
          </p:nvPr>
        </p:nvSpPr>
        <p:spPr>
          <a:xfrm>
            <a:off x="827088" y="1989138"/>
            <a:ext cx="38147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94250" y="1989138"/>
            <a:ext cx="38163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257812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atin typeface="Arial" panose="020B0604020202020204" pitchFamily="34" charset="0"/>
              </a:defRPr>
            </a:lvl1pPr>
          </a:lstStyle>
          <a:p>
            <a:r>
              <a:rPr lang="it-IT" dirty="0"/>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piè di pagina 6"/>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5033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Arial" panose="020B0604020202020204" pitchFamily="34" charset="0"/>
              </a:defRPr>
            </a:lvl1pPr>
          </a:lstStyle>
          <a:p>
            <a:r>
              <a:rPr lang="it-IT" dirty="0"/>
              <a:t>Fare clic per modificare lo stile del titolo</a:t>
            </a:r>
          </a:p>
        </p:txBody>
      </p:sp>
    </p:spTree>
    <p:extLst>
      <p:ext uri="{BB962C8B-B14F-4D97-AF65-F5344CB8AC3E}">
        <p14:creationId xmlns:p14="http://schemas.microsoft.com/office/powerpoint/2010/main" val="61028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307075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atin typeface="Arial" panose="020B0604020202020204" pitchFamily="34" charset="0"/>
              </a:defRPr>
            </a:lvl1pPr>
          </a:lstStyle>
          <a:p>
            <a:r>
              <a:rPr lang="it-IT" dirty="0"/>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155552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atin typeface="Arial" panose="020B0604020202020204" pitchFamily="34" charset="0"/>
              </a:defRPr>
            </a:lvl1pPr>
          </a:lstStyle>
          <a:p>
            <a:r>
              <a:rPr lang="it-IT" dirty="0"/>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pPr>
              <a:defRPr/>
            </a:pPr>
            <a:r>
              <a:rPr lang="it-IT"/>
              <a:t>Lez. 04: Lavoro e Disoccupazione</a:t>
            </a:r>
          </a:p>
        </p:txBody>
      </p:sp>
    </p:spTree>
    <p:extLst>
      <p:ext uri="{BB962C8B-B14F-4D97-AF65-F5344CB8AC3E}">
        <p14:creationId xmlns:p14="http://schemas.microsoft.com/office/powerpoint/2010/main" val="4785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49400" y="-244475"/>
            <a:ext cx="5689600" cy="2952750"/>
            <a:chOff x="-2040" y="0"/>
            <a:chExt cx="7512" cy="2400"/>
          </a:xfrm>
        </p:grpSpPr>
        <p:sp>
          <p:nvSpPr>
            <p:cNvPr id="1036" name="AutoShape 3"/>
            <p:cNvSpPr>
              <a:spLocks noChangeArrowheads="1"/>
            </p:cNvSpPr>
            <p:nvPr/>
          </p:nvSpPr>
          <p:spPr bwMode="auto">
            <a:xfrm>
              <a:off x="-2040" y="432"/>
              <a:ext cx="2593"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302 w 64000"/>
                <a:gd name="T28" fmla="*/ -26244 h 64000"/>
                <a:gd name="T29" fmla="*/ 50302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80C2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037" name="AutoShape 4"/>
            <p:cNvSpPr>
              <a:spLocks noChangeArrowheads="1"/>
            </p:cNvSpPr>
            <p:nvPr/>
          </p:nvSpPr>
          <p:spPr bwMode="auto">
            <a:xfrm>
              <a:off x="-1529"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005E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038" name="Line 5"/>
            <p:cNvSpPr>
              <a:spLocks noChangeShapeType="1"/>
            </p:cNvSpPr>
            <p:nvPr/>
          </p:nvSpPr>
          <p:spPr bwMode="auto">
            <a:xfrm>
              <a:off x="865" y="960"/>
              <a:ext cx="460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endParaRPr>
            </a:p>
          </p:txBody>
        </p:sp>
      </p:grpSp>
      <p:sp>
        <p:nvSpPr>
          <p:cNvPr id="1027" name="Rectangle 6"/>
          <p:cNvSpPr>
            <a:spLocks noGrp="1" noChangeArrowheads="1"/>
          </p:cNvSpPr>
          <p:nvPr>
            <p:ph type="title"/>
          </p:nvPr>
        </p:nvSpPr>
        <p:spPr bwMode="auto">
          <a:xfrm>
            <a:off x="468313" y="44450"/>
            <a:ext cx="73136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dirty="0"/>
              <a:t>Click to </a:t>
            </a:r>
            <a:r>
              <a:rPr lang="it-IT" altLang="it-IT" dirty="0" err="1"/>
              <a:t>edit</a:t>
            </a:r>
            <a:r>
              <a:rPr lang="it-IT" altLang="it-IT" dirty="0"/>
              <a:t> Master </a:t>
            </a:r>
            <a:r>
              <a:rPr lang="it-IT" altLang="it-IT" dirty="0" err="1"/>
              <a:t>title</a:t>
            </a:r>
            <a:r>
              <a:rPr lang="it-IT" altLang="it-IT" dirty="0"/>
              <a:t> style</a:t>
            </a:r>
          </a:p>
        </p:txBody>
      </p:sp>
      <p:sp>
        <p:nvSpPr>
          <p:cNvPr id="1028" name="Rectangle 7"/>
          <p:cNvSpPr>
            <a:spLocks noGrp="1" noChangeArrowheads="1"/>
          </p:cNvSpPr>
          <p:nvPr>
            <p:ph type="body" idx="1"/>
          </p:nvPr>
        </p:nvSpPr>
        <p:spPr bwMode="auto">
          <a:xfrm>
            <a:off x="827088" y="1989138"/>
            <a:ext cx="77835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dirty="0"/>
              <a:t>Click to </a:t>
            </a:r>
            <a:r>
              <a:rPr lang="it-IT" altLang="it-IT" dirty="0" err="1"/>
              <a:t>edit</a:t>
            </a:r>
            <a:r>
              <a:rPr lang="it-IT" altLang="it-IT" dirty="0"/>
              <a:t> Master text </a:t>
            </a:r>
            <a:r>
              <a:rPr lang="it-IT" altLang="it-IT" dirty="0" err="1"/>
              <a:t>styles</a:t>
            </a:r>
            <a:endParaRPr lang="it-IT" altLang="it-IT" dirty="0"/>
          </a:p>
          <a:p>
            <a:pPr lvl="1"/>
            <a:r>
              <a:rPr lang="it-IT" altLang="it-IT" dirty="0"/>
              <a:t>Second </a:t>
            </a:r>
            <a:r>
              <a:rPr lang="it-IT" altLang="it-IT" dirty="0" err="1"/>
              <a:t>level</a:t>
            </a:r>
            <a:endParaRPr lang="it-IT" altLang="it-IT" dirty="0"/>
          </a:p>
          <a:p>
            <a:pPr lvl="2"/>
            <a:r>
              <a:rPr lang="it-IT" altLang="it-IT" dirty="0"/>
              <a:t>Third </a:t>
            </a:r>
            <a:r>
              <a:rPr lang="it-IT" altLang="it-IT" dirty="0" err="1"/>
              <a:t>level</a:t>
            </a:r>
            <a:endParaRPr lang="it-IT" altLang="it-IT" dirty="0"/>
          </a:p>
          <a:p>
            <a:pPr lvl="3"/>
            <a:r>
              <a:rPr lang="it-IT" altLang="it-IT" dirty="0" err="1"/>
              <a:t>Fourth</a:t>
            </a:r>
            <a:r>
              <a:rPr lang="it-IT" altLang="it-IT" dirty="0"/>
              <a:t> </a:t>
            </a:r>
            <a:r>
              <a:rPr lang="it-IT" altLang="it-IT" dirty="0" err="1"/>
              <a:t>level</a:t>
            </a:r>
            <a:endParaRPr lang="it-IT" altLang="it-IT" dirty="0"/>
          </a:p>
          <a:p>
            <a:pPr lvl="4"/>
            <a:r>
              <a:rPr lang="it-IT" altLang="it-IT" dirty="0" err="1"/>
              <a:t>Fifth</a:t>
            </a:r>
            <a:r>
              <a:rPr lang="it-IT" altLang="it-IT" dirty="0"/>
              <a:t> </a:t>
            </a:r>
            <a:r>
              <a:rPr lang="it-IT" altLang="it-IT" dirty="0" err="1"/>
              <a:t>level</a:t>
            </a:r>
            <a:endParaRPr lang="it-IT" altLang="it-IT" dirty="0"/>
          </a:p>
        </p:txBody>
      </p:sp>
      <p:sp>
        <p:nvSpPr>
          <p:cNvPr id="3080" name="Rectangle 8"/>
          <p:cNvSpPr>
            <a:spLocks noGrp="1" noChangeArrowheads="1"/>
          </p:cNvSpPr>
          <p:nvPr>
            <p:ph type="ftr" sz="quarter" idx="3"/>
          </p:nvPr>
        </p:nvSpPr>
        <p:spPr bwMode="auto">
          <a:xfrm>
            <a:off x="425450" y="6318250"/>
            <a:ext cx="3608388" cy="3000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2"/>
                </a:solidFill>
                <a:latin typeface="Arial" panose="020B0604020202020204" pitchFamily="34" charset="0"/>
              </a:defRPr>
            </a:lvl1pPr>
          </a:lstStyle>
          <a:p>
            <a:pPr>
              <a:defRPr/>
            </a:pPr>
            <a:r>
              <a:rPr lang="it-IT"/>
              <a:t>Lez. 04: Lavoro e Disoccupazione</a:t>
            </a:r>
            <a:endParaRPr lang="it-IT" dirty="0"/>
          </a:p>
        </p:txBody>
      </p:sp>
      <p:sp>
        <p:nvSpPr>
          <p:cNvPr id="1030" name="Line 10"/>
          <p:cNvSpPr>
            <a:spLocks noChangeShapeType="1"/>
          </p:cNvSpPr>
          <p:nvPr userDrawn="1"/>
        </p:nvSpPr>
        <p:spPr bwMode="auto">
          <a:xfrm>
            <a:off x="515938" y="6365875"/>
            <a:ext cx="7989887"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Arial" panose="020B0604020202020204" pitchFamily="34" charset="0"/>
            </a:endParaRPr>
          </a:p>
        </p:txBody>
      </p:sp>
      <p:grpSp>
        <p:nvGrpSpPr>
          <p:cNvPr id="1031" name="Group 12"/>
          <p:cNvGrpSpPr>
            <a:grpSpLocks/>
          </p:cNvGrpSpPr>
          <p:nvPr userDrawn="1"/>
        </p:nvGrpSpPr>
        <p:grpSpPr bwMode="auto">
          <a:xfrm rot="10800000">
            <a:off x="5219700" y="5373688"/>
            <a:ext cx="5400675" cy="1655762"/>
            <a:chOff x="-2040" y="0"/>
            <a:chExt cx="7512" cy="2400"/>
          </a:xfrm>
        </p:grpSpPr>
        <p:sp>
          <p:nvSpPr>
            <p:cNvPr id="1033" name="AutoShape 13"/>
            <p:cNvSpPr>
              <a:spLocks noChangeArrowheads="1"/>
            </p:cNvSpPr>
            <p:nvPr userDrawn="1"/>
          </p:nvSpPr>
          <p:spPr bwMode="auto">
            <a:xfrm>
              <a:off x="-2027" y="433"/>
              <a:ext cx="2592" cy="196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57 h 64000"/>
                <a:gd name="T29" fmla="*/ 50296 w 64000"/>
                <a:gd name="T30" fmla="*/ 26257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E19A9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lstStyle/>
            <a:p>
              <a:endParaRPr lang="en-US" dirty="0">
                <a:latin typeface="Arial" panose="020B0604020202020204" pitchFamily="34" charset="0"/>
              </a:endParaRPr>
            </a:p>
          </p:txBody>
        </p:sp>
        <p:sp>
          <p:nvSpPr>
            <p:cNvPr id="1034" name="AutoShape 14"/>
            <p:cNvSpPr>
              <a:spLocks noChangeArrowheads="1"/>
            </p:cNvSpPr>
            <p:nvPr userDrawn="1"/>
          </p:nvSpPr>
          <p:spPr bwMode="auto">
            <a:xfrm>
              <a:off x="-1501" y="-14"/>
              <a:ext cx="1950" cy="198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84 w 64000"/>
                <a:gd name="T28" fmla="*/ -26398 h 64000"/>
                <a:gd name="T29" fmla="*/ 50084 w 64000"/>
                <a:gd name="T30" fmla="*/ 26398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lstStyle/>
            <a:p>
              <a:endParaRPr lang="en-US" dirty="0">
                <a:latin typeface="Arial" panose="020B0604020202020204" pitchFamily="34" charset="0"/>
              </a:endParaRPr>
            </a:p>
          </p:txBody>
        </p:sp>
        <p:sp>
          <p:nvSpPr>
            <p:cNvPr id="1035" name="Line 15"/>
            <p:cNvSpPr>
              <a:spLocks noChangeShapeType="1"/>
            </p:cNvSpPr>
            <p:nvPr userDrawn="1"/>
          </p:nvSpPr>
          <p:spPr bwMode="auto">
            <a:xfrm>
              <a:off x="890" y="946"/>
              <a:ext cx="46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latin typeface="Arial" panose="020B0604020202020204" pitchFamily="34" charset="0"/>
              </a:endParaRPr>
            </a:p>
          </p:txBody>
        </p:sp>
      </p:grpSp>
      <p:sp>
        <p:nvSpPr>
          <p:cNvPr id="1032" name="Rectangle 16"/>
          <p:cNvSpPr>
            <a:spLocks noChangeArrowheads="1"/>
          </p:cNvSpPr>
          <p:nvPr/>
        </p:nvSpPr>
        <p:spPr bwMode="auto">
          <a:xfrm>
            <a:off x="7451725" y="6237288"/>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5529699-6F07-4437-8645-51E9945CE25C}" type="slidenum">
              <a:rPr lang="it-IT" altLang="de-DE" sz="1200">
                <a:latin typeface="Arial" panose="020B0604020202020204" pitchFamily="34" charset="0"/>
              </a:rPr>
              <a:pPr algn="r" eaLnBrk="1" hangingPunct="1"/>
              <a:t>‹#›</a:t>
            </a:fld>
            <a:endParaRPr lang="it-IT" altLang="de-DE"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Lst>
  <p:hf sldNum="0" hdr="0" dt="0"/>
  <p:txStyles>
    <p:title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Arial" panose="020B0604020202020204" pitchFamily="34"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Arial" panose="020B0604020202020204" pitchFamily="34" charset="0"/>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Arial" panose="020B0604020202020204"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imf.org/external/pubs/ft/weo/2016/02/weodata/index.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ec.europa.eu/eurostat/statistics-explained/index.php/Glossary:Earning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ec.europa.eu/eurostat/statistics-explained/index.php/Minimum_wage_statistic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dx.doi.org/10.1787/growth-2013-e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3.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ilo.org/global/topics/employment-security/labour-market-segmentation/lang--en/index.ht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mef.gov.it/covid-19/Le-misure-del-Governo-a-sostegno-delle-famiglie-italian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package" Target="../embeddings/Microsoft_PowerPoint_Presentation.pptx"/></Relationships>
</file>

<file path=ppt/slides/_rels/slide6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67.xml.rels><?xml version="1.0" encoding="UTF-8" standalone="yes"?>
<Relationships xmlns="http://schemas.openxmlformats.org/package/2006/relationships"><Relationship Id="rId3" Type="http://schemas.openxmlformats.org/officeDocument/2006/relationships/hyperlink" Target="http://www.bancaditalia.it/pubblicazioni/relazione-annual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hyperlink" Target="http://www.bancaditalia.it/pubblicazioni/relazione-annuale/"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ec.europa.eu/eurostat/tgm/download.do?tab=table&amp;plugin=1&amp;language=en&amp;pcode=tipslm60"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0" y="-4798"/>
            <a:ext cx="8280400" cy="1273558"/>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25000"/>
              </a:lnSpc>
              <a:spcBef>
                <a:spcPts val="0"/>
              </a:spcBef>
              <a:defRPr/>
            </a:pPr>
            <a:r>
              <a:rPr lang="it-IT" sz="2000" b="1" u="sng" dirty="0" err="1">
                <a:latin typeface="American Typewriter" panose="02090604020004020304" pitchFamily="18" charset="77"/>
              </a:rPr>
              <a:t>Lez</a:t>
            </a:r>
            <a:r>
              <a:rPr lang="it-IT" sz="2000" b="1" u="sng" dirty="0">
                <a:latin typeface="American Typewriter" panose="02090604020004020304" pitchFamily="18" charset="77"/>
              </a:rPr>
              <a:t>. 4 – IL MERCATO DEL LAVORO E LA DISOCCUPAZIONE</a:t>
            </a:r>
            <a:br>
              <a:rPr lang="it-IT" sz="1400" dirty="0">
                <a:latin typeface="American Typewriter" panose="02090604020004020304" pitchFamily="18" charset="77"/>
              </a:rPr>
            </a:br>
            <a:r>
              <a:rPr lang="it-IT" sz="1400" dirty="0">
                <a:latin typeface="American Typewriter" panose="02090604020004020304" pitchFamily="18" charset="77"/>
              </a:rPr>
              <a:t>                                                                                             </a:t>
            </a:r>
            <a:r>
              <a:rPr lang="it-IT" sz="1400" i="1" dirty="0" err="1">
                <a:solidFill>
                  <a:srgbClr val="FF0000"/>
                </a:solidFill>
                <a:latin typeface="American Typewriter" panose="02090604020004020304" pitchFamily="18" charset="77"/>
              </a:rPr>
              <a:t>rif</a:t>
            </a:r>
            <a:r>
              <a:rPr lang="it-IT" sz="1400" dirty="0" err="1">
                <a:solidFill>
                  <a:srgbClr val="FF0000"/>
                </a:solidFill>
                <a:latin typeface="American Typewriter" panose="02090604020004020304" pitchFamily="18" charset="77"/>
              </a:rPr>
              <a:t>.</a:t>
            </a:r>
            <a:r>
              <a:rPr lang="it-IT" sz="1400" dirty="0">
                <a:solidFill>
                  <a:srgbClr val="FF0000"/>
                </a:solidFill>
                <a:latin typeface="American Typewriter" panose="02090604020004020304" pitchFamily="18" charset="77"/>
              </a:rPr>
              <a:t> BW-c.4 – </a:t>
            </a:r>
            <a:r>
              <a:rPr lang="it-IT" sz="1400" i="1" dirty="0">
                <a:solidFill>
                  <a:srgbClr val="FF0000"/>
                </a:solidFill>
                <a:latin typeface="American Typewriter" panose="02090604020004020304" pitchFamily="18" charset="77"/>
              </a:rPr>
              <a:t>agg</a:t>
            </a:r>
            <a:r>
              <a:rPr lang="it-IT" sz="1400" dirty="0">
                <a:solidFill>
                  <a:srgbClr val="FF0000"/>
                </a:solidFill>
                <a:latin typeface="American Typewriter" panose="02090604020004020304" pitchFamily="18" charset="77"/>
              </a:rPr>
              <a:t>. 23.03.2021</a:t>
            </a:r>
          </a:p>
        </p:txBody>
      </p:sp>
      <p:sp>
        <p:nvSpPr>
          <p:cNvPr id="217091" name="Rectangle 3"/>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dirty="0" err="1"/>
              <a:t>Lez</a:t>
            </a:r>
            <a:r>
              <a:rPr lang="it-IT" dirty="0"/>
              <a:t>. 04: Lavoro e Disoccupazione</a:t>
            </a:r>
          </a:p>
        </p:txBody>
      </p:sp>
      <p:sp>
        <p:nvSpPr>
          <p:cNvPr id="3" name="CasellaDiTesto 2"/>
          <p:cNvSpPr txBox="1"/>
          <p:nvPr/>
        </p:nvSpPr>
        <p:spPr>
          <a:xfrm>
            <a:off x="525217" y="1484784"/>
            <a:ext cx="8367263" cy="4377609"/>
          </a:xfrm>
          <a:prstGeom prst="rect">
            <a:avLst/>
          </a:prstGeom>
          <a:noFill/>
        </p:spPr>
        <p:txBody>
          <a:bodyPr wrap="square" rtlCol="0">
            <a:spAutoFit/>
          </a:bodyPr>
          <a:lstStyle/>
          <a:p>
            <a:pPr algn="l">
              <a:lnSpc>
                <a:spcPct val="125000"/>
              </a:lnSpc>
              <a:spcBef>
                <a:spcPts val="600"/>
              </a:spcBef>
            </a:pPr>
            <a:r>
              <a:rPr lang="it-IT" sz="1600" b="1" i="1" dirty="0">
                <a:solidFill>
                  <a:srgbClr val="000000"/>
                </a:solidFill>
                <a:latin typeface="American Typewriter" panose="02090604020004020304" pitchFamily="18" charset="77"/>
              </a:rPr>
              <a:t>Introduzione</a:t>
            </a:r>
            <a:r>
              <a:rPr lang="it-IT" sz="1600" i="1" dirty="0">
                <a:solidFill>
                  <a:srgbClr val="000000"/>
                </a:solidFill>
                <a:latin typeface="American Typewriter" panose="02090604020004020304" pitchFamily="18" charset="77"/>
              </a:rPr>
              <a:t>. </a:t>
            </a:r>
          </a:p>
          <a:p>
            <a:pPr algn="l">
              <a:lnSpc>
                <a:spcPct val="125000"/>
              </a:lnSpc>
              <a:spcBef>
                <a:spcPts val="600"/>
              </a:spcBef>
            </a:pPr>
            <a:r>
              <a:rPr lang="it-IT" sz="1600" dirty="0">
                <a:solidFill>
                  <a:srgbClr val="000000"/>
                </a:solidFill>
                <a:latin typeface="American Typewriter" panose="02090604020004020304" pitchFamily="18" charset="77"/>
              </a:rPr>
              <a:t>Il mercato del lavoro è per molti versi al centro del sistema economico. </a:t>
            </a:r>
          </a:p>
          <a:p>
            <a:pPr algn="l">
              <a:lnSpc>
                <a:spcPct val="125000"/>
              </a:lnSpc>
              <a:spcBef>
                <a:spcPts val="600"/>
              </a:spcBef>
            </a:pPr>
            <a:r>
              <a:rPr lang="it-IT" sz="1600" dirty="0">
                <a:solidFill>
                  <a:srgbClr val="000000"/>
                </a:solidFill>
                <a:latin typeface="American Typewriter" panose="02090604020004020304" pitchFamily="18" charset="77"/>
              </a:rPr>
              <a:t>Il suo funzionamento e le caratteristiche dell’equilibrio determinano il t</a:t>
            </a:r>
            <a:r>
              <a:rPr lang="it-IT" sz="1600" b="1" dirty="0">
                <a:solidFill>
                  <a:srgbClr val="000000"/>
                </a:solidFill>
                <a:latin typeface="American Typewriter" panose="02090604020004020304" pitchFamily="18" charset="77"/>
              </a:rPr>
              <a:t>enore di vita</a:t>
            </a:r>
            <a:r>
              <a:rPr lang="it-IT" sz="1600" dirty="0">
                <a:solidFill>
                  <a:srgbClr val="000000"/>
                </a:solidFill>
                <a:latin typeface="American Typewriter" panose="02090604020004020304" pitchFamily="18" charset="77"/>
              </a:rPr>
              <a:t> ed il </a:t>
            </a:r>
            <a:r>
              <a:rPr lang="it-IT" sz="1600" b="1" dirty="0">
                <a:solidFill>
                  <a:srgbClr val="000000"/>
                </a:solidFill>
                <a:latin typeface="American Typewriter" panose="02090604020004020304" pitchFamily="18" charset="77"/>
              </a:rPr>
              <a:t>livello del benessere </a:t>
            </a:r>
            <a:r>
              <a:rPr lang="it-IT" sz="1600" dirty="0">
                <a:solidFill>
                  <a:srgbClr val="000000"/>
                </a:solidFill>
                <a:latin typeface="American Typewriter" panose="02090604020004020304" pitchFamily="18" charset="77"/>
              </a:rPr>
              <a:t>di gran parte della popolazione, </a:t>
            </a:r>
          </a:p>
          <a:p>
            <a:pPr algn="l">
              <a:lnSpc>
                <a:spcPct val="125000"/>
              </a:lnSpc>
              <a:spcBef>
                <a:spcPts val="0"/>
              </a:spcBef>
            </a:pPr>
            <a:r>
              <a:rPr lang="it-IT" sz="1600" dirty="0">
                <a:solidFill>
                  <a:srgbClr val="000000"/>
                </a:solidFill>
                <a:latin typeface="American Typewriter" panose="02090604020004020304" pitchFamily="18" charset="77"/>
              </a:rPr>
              <a:t>e contribuiscono a determinare le </a:t>
            </a:r>
            <a:r>
              <a:rPr lang="it-IT" sz="1600" b="1" dirty="0">
                <a:solidFill>
                  <a:srgbClr val="000000"/>
                </a:solidFill>
                <a:latin typeface="American Typewriter" panose="02090604020004020304" pitchFamily="18" charset="77"/>
              </a:rPr>
              <a:t>capacità produttive </a:t>
            </a:r>
            <a:r>
              <a:rPr lang="it-IT" sz="1600" dirty="0">
                <a:solidFill>
                  <a:srgbClr val="000000"/>
                </a:solidFill>
                <a:latin typeface="American Typewriter" panose="02090604020004020304" pitchFamily="18" charset="77"/>
              </a:rPr>
              <a:t>di un paese. </a:t>
            </a:r>
          </a:p>
          <a:p>
            <a:pPr algn="l">
              <a:lnSpc>
                <a:spcPct val="125000"/>
              </a:lnSpc>
              <a:spcBef>
                <a:spcPts val="600"/>
              </a:spcBef>
            </a:pPr>
            <a:r>
              <a:rPr lang="it-IT" sz="1600" dirty="0">
                <a:solidFill>
                  <a:srgbClr val="000000"/>
                </a:solidFill>
                <a:latin typeface="American Typewriter" panose="02090604020004020304" pitchFamily="18" charset="77"/>
              </a:rPr>
              <a:t>Per ben funzionare, deve poter assorbire shock sfavorevoli e adattarsi a circostanze che cambiano, dal lato della domanda e dell’offerta. Queste caratteristiche determinano la «</a:t>
            </a:r>
            <a:r>
              <a:rPr lang="it-IT" sz="1600" b="1" dirty="0">
                <a:solidFill>
                  <a:srgbClr val="000000"/>
                </a:solidFill>
                <a:latin typeface="American Typewriter" panose="02090604020004020304" pitchFamily="18" charset="77"/>
              </a:rPr>
              <a:t>flessibilità</a:t>
            </a:r>
            <a:r>
              <a:rPr lang="it-IT" sz="1600" dirty="0">
                <a:solidFill>
                  <a:srgbClr val="000000"/>
                </a:solidFill>
                <a:latin typeface="American Typewriter" panose="02090604020004020304" pitchFamily="18" charset="77"/>
              </a:rPr>
              <a:t>» del mercato.</a:t>
            </a:r>
          </a:p>
          <a:p>
            <a:pPr algn="l">
              <a:lnSpc>
                <a:spcPct val="125000"/>
              </a:lnSpc>
              <a:spcBef>
                <a:spcPts val="600"/>
              </a:spcBef>
            </a:pPr>
            <a:r>
              <a:rPr lang="it-IT" sz="1600" dirty="0">
                <a:solidFill>
                  <a:srgbClr val="000000"/>
                </a:solidFill>
                <a:latin typeface="American Typewriter" panose="02090604020004020304" pitchFamily="18" charset="77"/>
              </a:rPr>
              <a:t>D’altra parte, è un mercato la cui «merce» (i servizi di lavoro offerti dalle persone che risiedono nel paese) è </a:t>
            </a:r>
            <a:r>
              <a:rPr lang="it-IT" sz="1600" b="1" dirty="0">
                <a:solidFill>
                  <a:srgbClr val="000000"/>
                </a:solidFill>
                <a:latin typeface="American Typewriter" panose="02090604020004020304" pitchFamily="18" charset="77"/>
              </a:rPr>
              <a:t>intrinsecamente diversa </a:t>
            </a:r>
            <a:r>
              <a:rPr lang="it-IT" sz="1600" dirty="0">
                <a:solidFill>
                  <a:srgbClr val="000000"/>
                </a:solidFill>
                <a:latin typeface="American Typewriter" panose="02090604020004020304" pitchFamily="18" charset="77"/>
              </a:rPr>
              <a:t>da quella di ogni altro mercato: le condizioni di accesso o di esclusione dal mercato, la qualità delle condizioni di lavoro, ed il rispetto dei diritti umani dei lavoratori sono un oggetto di particolare considerazione e tutela.</a:t>
            </a:r>
          </a:p>
        </p:txBody>
      </p:sp>
    </p:spTree>
    <p:extLst>
      <p:ext uri="{BB962C8B-B14F-4D97-AF65-F5344CB8AC3E}">
        <p14:creationId xmlns:p14="http://schemas.microsoft.com/office/powerpoint/2010/main" val="20613874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La curva di offerta di lavoro individuale</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771800"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4" name="CasellaDiTesto 3"/>
          <p:cNvSpPr txBox="1"/>
          <p:nvPr/>
        </p:nvSpPr>
        <p:spPr>
          <a:xfrm>
            <a:off x="503807" y="1486064"/>
            <a:ext cx="8280624" cy="4031168"/>
          </a:xfrm>
          <a:prstGeom prst="rect">
            <a:avLst/>
          </a:prstGeom>
          <a:noFill/>
        </p:spPr>
        <p:txBody>
          <a:bodyPr wrap="square" rtlCol="0">
            <a:spAutoFit/>
          </a:bodyPr>
          <a:lstStyle/>
          <a:p>
            <a:pPr>
              <a:lnSpc>
                <a:spcPct val="125000"/>
              </a:lnSpc>
              <a:spcBef>
                <a:spcPts val="600"/>
              </a:spcBef>
            </a:pPr>
            <a:r>
              <a:rPr lang="it-IT" sz="1600" b="1" i="1" u="sng" dirty="0">
                <a:latin typeface="American Typewriter" panose="02090604020004020304" pitchFamily="18" charset="77"/>
              </a:rPr>
              <a:t>Ipotesi</a:t>
            </a:r>
          </a:p>
          <a:p>
            <a:pPr marL="360000" indent="-457200">
              <a:lnSpc>
                <a:spcPct val="125000"/>
              </a:lnSpc>
              <a:spcBef>
                <a:spcPts val="1200"/>
              </a:spcBef>
            </a:pPr>
            <a:r>
              <a:rPr lang="it-IT" sz="1600" b="1" dirty="0">
                <a:latin typeface="American Typewriter" panose="02090604020004020304" pitchFamily="18" charset="77"/>
              </a:rPr>
              <a:t>a)  </a:t>
            </a:r>
            <a:r>
              <a:rPr lang="it-IT" sz="1600" dirty="0">
                <a:latin typeface="American Typewriter" panose="02090604020004020304" pitchFamily="18" charset="77"/>
              </a:rPr>
              <a:t>Se il salario iniziale è sufficientemente basso, all’aumento del salario </a:t>
            </a:r>
            <a:r>
              <a:rPr lang="it-IT" sz="1600" b="1" dirty="0">
                <a:solidFill>
                  <a:schemeClr val="tx2"/>
                </a:solidFill>
                <a:latin typeface="American Typewriter" panose="02090604020004020304" pitchFamily="18" charset="77"/>
              </a:rPr>
              <a:t>prevale l’effetto sostituzione</a:t>
            </a:r>
            <a:r>
              <a:rPr lang="it-IT" sz="1600" dirty="0">
                <a:latin typeface="American Typewriter" panose="02090604020004020304" pitchFamily="18" charset="77"/>
              </a:rPr>
              <a:t>: </a:t>
            </a:r>
          </a:p>
          <a:p>
            <a:pPr marL="720000" indent="-285750">
              <a:lnSpc>
                <a:spcPct val="125000"/>
              </a:lnSpc>
              <a:spcBef>
                <a:spcPts val="600"/>
              </a:spcBef>
              <a:buFont typeface="Arial" panose="020B0604020202020204" pitchFamily="34" charset="0"/>
              <a:buChar char="•"/>
            </a:pPr>
            <a:r>
              <a:rPr lang="it-IT" sz="1600" b="1" dirty="0">
                <a:solidFill>
                  <a:schemeClr val="tx2"/>
                </a:solidFill>
                <a:latin typeface="American Typewriter" panose="02090604020004020304" pitchFamily="18" charset="77"/>
              </a:rPr>
              <a:t>Aumentano</a:t>
            </a:r>
            <a:r>
              <a:rPr lang="it-IT" sz="1600" dirty="0">
                <a:latin typeface="American Typewriter" panose="02090604020004020304" pitchFamily="18" charset="77"/>
              </a:rPr>
              <a:t> le ore lavorate</a:t>
            </a:r>
          </a:p>
          <a:p>
            <a:pPr marL="72000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La curva di offerta individuale ha pendenza </a:t>
            </a:r>
            <a:r>
              <a:rPr lang="it-IT" sz="1600" b="1" dirty="0">
                <a:solidFill>
                  <a:schemeClr val="tx2"/>
                </a:solidFill>
                <a:latin typeface="American Typewriter" panose="02090604020004020304" pitchFamily="18" charset="77"/>
              </a:rPr>
              <a:t>positiva</a:t>
            </a:r>
          </a:p>
          <a:p>
            <a:pPr marL="360000" indent="-457200">
              <a:lnSpc>
                <a:spcPct val="125000"/>
              </a:lnSpc>
              <a:spcBef>
                <a:spcPts val="1200"/>
              </a:spcBef>
            </a:pPr>
            <a:r>
              <a:rPr lang="it-IT" sz="1600" b="1" dirty="0">
                <a:latin typeface="American Typewriter" panose="02090604020004020304" pitchFamily="18" charset="77"/>
              </a:rPr>
              <a:t>b)  </a:t>
            </a:r>
            <a:r>
              <a:rPr lang="it-IT" sz="1600" dirty="0">
                <a:latin typeface="American Typewriter" panose="02090604020004020304" pitchFamily="18" charset="77"/>
              </a:rPr>
              <a:t>Se il salario iniziale è molto elevato, all’aumento del salario </a:t>
            </a:r>
            <a:r>
              <a:rPr lang="it-IT" sz="1600" b="1" dirty="0">
                <a:solidFill>
                  <a:srgbClr val="000099"/>
                </a:solidFill>
                <a:latin typeface="American Typewriter" panose="02090604020004020304" pitchFamily="18" charset="77"/>
              </a:rPr>
              <a:t>prevale l’effetto reddito: </a:t>
            </a:r>
          </a:p>
          <a:p>
            <a:pPr marL="720000" indent="-285750">
              <a:lnSpc>
                <a:spcPct val="125000"/>
              </a:lnSpc>
              <a:spcBef>
                <a:spcPts val="600"/>
              </a:spcBef>
              <a:buFont typeface="Arial" panose="020B0604020202020204" pitchFamily="34" charset="0"/>
              <a:buChar char="•"/>
            </a:pPr>
            <a:r>
              <a:rPr lang="it-IT" sz="1600" b="1" dirty="0">
                <a:solidFill>
                  <a:srgbClr val="000099"/>
                </a:solidFill>
                <a:latin typeface="American Typewriter" panose="02090604020004020304" pitchFamily="18" charset="77"/>
              </a:rPr>
              <a:t>Diminuiscono</a:t>
            </a:r>
            <a:r>
              <a:rPr lang="it-IT" sz="1600" dirty="0">
                <a:latin typeface="American Typewriter" panose="02090604020004020304" pitchFamily="18" charset="77"/>
              </a:rPr>
              <a:t> le ore lavorate</a:t>
            </a:r>
          </a:p>
          <a:p>
            <a:pPr marL="72000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La curva di offerta individuale ha pendenza </a:t>
            </a:r>
            <a:r>
              <a:rPr lang="it-IT" sz="1600" b="1" dirty="0">
                <a:solidFill>
                  <a:srgbClr val="000099"/>
                </a:solidFill>
                <a:latin typeface="American Typewriter" panose="02090604020004020304" pitchFamily="18" charset="77"/>
              </a:rPr>
              <a:t>negativa.</a:t>
            </a:r>
          </a:p>
          <a:p>
            <a:pPr marL="36000" indent="-285750" algn="ctr">
              <a:lnSpc>
                <a:spcPct val="125000"/>
              </a:lnSpc>
              <a:spcBef>
                <a:spcPts val="1800"/>
              </a:spcBef>
              <a:buFont typeface="Arial" panose="020B0604020202020204" pitchFamily="34" charset="0"/>
              <a:buChar char="•"/>
            </a:pPr>
            <a:r>
              <a:rPr lang="it-IT" sz="1600" b="1" i="1" dirty="0">
                <a:latin typeface="American Typewriter" panose="02090604020004020304" pitchFamily="18" charset="77"/>
              </a:rPr>
              <a:t>Il grafico che segue accoglie queste ipotesi   </a:t>
            </a:r>
            <a:endParaRPr lang="en-US" sz="1600" b="1" i="1" dirty="0">
              <a:latin typeface="American Typewriter" panose="02090604020004020304" pitchFamily="18" charset="77"/>
            </a:endParaRPr>
          </a:p>
        </p:txBody>
      </p:sp>
      <p:sp>
        <p:nvSpPr>
          <p:cNvPr id="3" name="Freccia a destra 2"/>
          <p:cNvSpPr/>
          <p:nvPr/>
        </p:nvSpPr>
        <p:spPr bwMode="auto">
          <a:xfrm>
            <a:off x="7308304" y="5229200"/>
            <a:ext cx="864096" cy="144016"/>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4867709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400" b="1" dirty="0">
                <a:latin typeface="American Typewriter" panose="02090604020004020304" pitchFamily="18" charset="77"/>
              </a:rPr>
              <a:t>La curva di offerta di lavoro individuale</a:t>
            </a:r>
            <a:endParaRPr lang="it-IT" sz="16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927572"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899592"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flipH="1">
            <a:off x="2987824" y="1268760"/>
            <a:ext cx="27508" cy="3672408"/>
          </a:xfrm>
          <a:prstGeom prst="line">
            <a:avLst/>
          </a:prstGeom>
          <a:solidFill>
            <a:srgbClr val="FF0000"/>
          </a:solidFill>
          <a:ln w="12700" cap="flat" cmpd="sng" algn="ctr">
            <a:solidFill>
              <a:srgbClr val="000099"/>
            </a:solidFill>
            <a:prstDash val="solid"/>
            <a:round/>
            <a:headEnd type="none" w="med" len="med"/>
            <a:tailEnd type="none" w="med" len="med"/>
          </a:ln>
          <a:effectLst/>
        </p:spPr>
      </p:cxnSp>
      <p:cxnSp>
        <p:nvCxnSpPr>
          <p:cNvPr id="8" name="Connettore 1 7"/>
          <p:cNvCxnSpPr/>
          <p:nvPr/>
        </p:nvCxnSpPr>
        <p:spPr bwMode="auto">
          <a:xfrm>
            <a:off x="2987824" y="4941168"/>
            <a:ext cx="4292972" cy="0"/>
          </a:xfrm>
          <a:prstGeom prst="line">
            <a:avLst/>
          </a:prstGeom>
          <a:solidFill>
            <a:srgbClr val="FF0000"/>
          </a:solidFill>
          <a:ln w="12700" cap="flat" cmpd="sng" algn="ctr">
            <a:solidFill>
              <a:srgbClr val="000000"/>
            </a:solidFill>
            <a:prstDash val="solid"/>
            <a:round/>
            <a:headEnd type="none" w="med" len="med"/>
            <a:tailEnd type="none" w="med" len="med"/>
          </a:ln>
          <a:effectLst/>
        </p:spPr>
      </p:cxnSp>
      <p:sp>
        <p:nvSpPr>
          <p:cNvPr id="9" name="CasellaDiTesto 8"/>
          <p:cNvSpPr txBox="1"/>
          <p:nvPr/>
        </p:nvSpPr>
        <p:spPr>
          <a:xfrm>
            <a:off x="7308304" y="4293096"/>
            <a:ext cx="1835696" cy="584775"/>
          </a:xfrm>
          <a:prstGeom prst="rect">
            <a:avLst/>
          </a:prstGeom>
          <a:noFill/>
        </p:spPr>
        <p:txBody>
          <a:bodyPr wrap="square" rtlCol="0">
            <a:spAutoFit/>
          </a:bodyPr>
          <a:lstStyle/>
          <a:p>
            <a:r>
              <a:rPr lang="it-IT" sz="1600" dirty="0">
                <a:latin typeface="American Typewriter" panose="02090604020004020304" pitchFamily="18" charset="77"/>
              </a:rPr>
              <a:t>Offerta di lavoro (ore lavorate)</a:t>
            </a:r>
            <a:endParaRPr lang="en-US" sz="1600" dirty="0">
              <a:latin typeface="American Typewriter" panose="02090604020004020304" pitchFamily="18" charset="77"/>
            </a:endParaRPr>
          </a:p>
        </p:txBody>
      </p:sp>
      <p:sp>
        <p:nvSpPr>
          <p:cNvPr id="10" name="CasellaDiTesto 9"/>
          <p:cNvSpPr txBox="1"/>
          <p:nvPr/>
        </p:nvSpPr>
        <p:spPr>
          <a:xfrm>
            <a:off x="1979712" y="1124744"/>
            <a:ext cx="1035620" cy="584775"/>
          </a:xfrm>
          <a:prstGeom prst="rect">
            <a:avLst/>
          </a:prstGeom>
          <a:noFill/>
        </p:spPr>
        <p:txBody>
          <a:bodyPr wrap="square" rtlCol="0">
            <a:spAutoFit/>
          </a:bodyPr>
          <a:lstStyle/>
          <a:p>
            <a:pPr algn="r"/>
            <a:r>
              <a:rPr lang="it-IT" sz="1600" dirty="0">
                <a:latin typeface="American Typewriter" panose="02090604020004020304" pitchFamily="18" charset="77"/>
              </a:rPr>
              <a:t>Salario reale, </a:t>
            </a:r>
            <a:r>
              <a:rPr lang="el-GR" sz="1600" dirty="0">
                <a:solidFill>
                  <a:srgbClr val="C00000"/>
                </a:solidFill>
                <a:latin typeface="Cambria Math" panose="02040503050406030204" pitchFamily="18" charset="0"/>
                <a:ea typeface="Cambria Math" panose="02040503050406030204" pitchFamily="18" charset="0"/>
              </a:rPr>
              <a:t>ω</a:t>
            </a:r>
            <a:endParaRPr lang="en-US" sz="1600" dirty="0">
              <a:latin typeface="American Typewriter" panose="02090604020004020304" pitchFamily="18" charset="77"/>
            </a:endParaRPr>
          </a:p>
        </p:txBody>
      </p:sp>
      <p:sp>
        <p:nvSpPr>
          <p:cNvPr id="5" name="Arco 4"/>
          <p:cNvSpPr/>
          <p:nvPr/>
        </p:nvSpPr>
        <p:spPr bwMode="auto">
          <a:xfrm rot="1492694">
            <a:off x="2989081" y="1339752"/>
            <a:ext cx="1149882" cy="3682932"/>
          </a:xfrm>
          <a:prstGeom prst="arc">
            <a:avLst>
              <a:gd name="adj1" fmla="val 16222595"/>
              <a:gd name="adj2" fmla="val 5049775"/>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merican Typewriter" panose="02090604020004020304" pitchFamily="18" charset="77"/>
            </a:endParaRPr>
          </a:p>
        </p:txBody>
      </p:sp>
      <p:cxnSp>
        <p:nvCxnSpPr>
          <p:cNvPr id="13" name="Connettore 1 12"/>
          <p:cNvCxnSpPr/>
          <p:nvPr/>
        </p:nvCxnSpPr>
        <p:spPr bwMode="auto">
          <a:xfrm>
            <a:off x="3015332" y="1988840"/>
            <a:ext cx="3860924" cy="0"/>
          </a:xfrm>
          <a:prstGeom prst="line">
            <a:avLst/>
          </a:prstGeom>
          <a:solidFill>
            <a:srgbClr val="FF0000"/>
          </a:solidFill>
          <a:ln w="12700" cap="flat" cmpd="sng" algn="ctr">
            <a:solidFill>
              <a:srgbClr val="000000"/>
            </a:solidFill>
            <a:prstDash val="lgDash"/>
            <a:round/>
            <a:headEnd type="none" w="med" len="med"/>
            <a:tailEnd type="none" w="med" len="med"/>
          </a:ln>
          <a:effectLst/>
        </p:spPr>
      </p:cxnSp>
      <p:cxnSp>
        <p:nvCxnSpPr>
          <p:cNvPr id="16" name="Connettore 2 15"/>
          <p:cNvCxnSpPr/>
          <p:nvPr/>
        </p:nvCxnSpPr>
        <p:spPr bwMode="auto">
          <a:xfrm>
            <a:off x="5292080" y="2060848"/>
            <a:ext cx="0" cy="2664296"/>
          </a:xfrm>
          <a:prstGeom prst="straightConnector1">
            <a:avLst/>
          </a:prstGeom>
          <a:solidFill>
            <a:srgbClr val="FF0000"/>
          </a:solidFill>
          <a:ln w="12700" cap="flat" cmpd="sng" algn="ctr">
            <a:solidFill>
              <a:srgbClr val="000000"/>
            </a:solidFill>
            <a:prstDash val="solid"/>
            <a:round/>
            <a:headEnd type="triangle"/>
            <a:tailEnd type="triangle"/>
          </a:ln>
          <a:effectLst/>
        </p:spPr>
      </p:cxnSp>
      <p:sp>
        <p:nvSpPr>
          <p:cNvPr id="18" name="CasellaDiTesto 17"/>
          <p:cNvSpPr txBox="1"/>
          <p:nvPr/>
        </p:nvSpPr>
        <p:spPr>
          <a:xfrm>
            <a:off x="5364089" y="2996952"/>
            <a:ext cx="3212634" cy="830997"/>
          </a:xfrm>
          <a:prstGeom prst="rect">
            <a:avLst/>
          </a:prstGeom>
          <a:noFill/>
        </p:spPr>
        <p:txBody>
          <a:bodyPr wrap="square" rtlCol="0">
            <a:spAutoFit/>
          </a:bodyPr>
          <a:lstStyle/>
          <a:p>
            <a:r>
              <a:rPr lang="it-IT" sz="1600" i="1" dirty="0">
                <a:latin typeface="American Typewriter" panose="02090604020004020304" pitchFamily="18" charset="77"/>
              </a:rPr>
              <a:t>In questo campo di variazione dei salari,</a:t>
            </a:r>
          </a:p>
          <a:p>
            <a:r>
              <a:rPr lang="it-IT" sz="1600" i="1" dirty="0">
                <a:latin typeface="American Typewriter" panose="02090604020004020304" pitchFamily="18" charset="77"/>
              </a:rPr>
              <a:t>prevale l’effetto sostituzione</a:t>
            </a:r>
            <a:endParaRPr lang="en-US" sz="1600" i="1" dirty="0">
              <a:latin typeface="American Typewriter" panose="02090604020004020304" pitchFamily="18" charset="77"/>
            </a:endParaRPr>
          </a:p>
        </p:txBody>
      </p:sp>
    </p:spTree>
    <p:extLst>
      <p:ext uri="{BB962C8B-B14F-4D97-AF65-F5344CB8AC3E}">
        <p14:creationId xmlns:p14="http://schemas.microsoft.com/office/powerpoint/2010/main" val="11301765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2. Offerta, domanda ed equilibrio di mercato</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771800"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4" name="CasellaDiTesto 3"/>
          <p:cNvSpPr txBox="1"/>
          <p:nvPr/>
        </p:nvSpPr>
        <p:spPr>
          <a:xfrm>
            <a:off x="503806" y="1282418"/>
            <a:ext cx="8640193" cy="4162806"/>
          </a:xfrm>
          <a:prstGeom prst="rect">
            <a:avLst/>
          </a:prstGeom>
          <a:noFill/>
        </p:spPr>
        <p:txBody>
          <a:bodyPr wrap="square" rtlCol="0">
            <a:spAutoFit/>
          </a:bodyPr>
          <a:lstStyle/>
          <a:p>
            <a:pPr>
              <a:lnSpc>
                <a:spcPct val="110000"/>
              </a:lnSpc>
              <a:spcBef>
                <a:spcPts val="600"/>
              </a:spcBef>
            </a:pPr>
            <a:r>
              <a:rPr lang="it-IT" sz="1600" dirty="0">
                <a:latin typeface="American Typewriter" panose="02090604020004020304" pitchFamily="18" charset="77"/>
              </a:rPr>
              <a:t>Per studiare il mercato del lavoro nella prospettiva della macroeconomia, dobbiamo: </a:t>
            </a:r>
          </a:p>
          <a:p>
            <a:pPr marL="342900" indent="-342900">
              <a:lnSpc>
                <a:spcPct val="110000"/>
              </a:lnSpc>
              <a:spcBef>
                <a:spcPts val="600"/>
              </a:spcBef>
              <a:buFont typeface="+mj-lt"/>
              <a:buAutoNum type="alphaLcPeriod"/>
            </a:pPr>
            <a:r>
              <a:rPr lang="it-IT" sz="1600" dirty="0">
                <a:latin typeface="American Typewriter" panose="02090604020004020304" pitchFamily="18" charset="77"/>
              </a:rPr>
              <a:t>Definire le funzioni aggregate di offerta e di domanda di lavoro, </a:t>
            </a:r>
          </a:p>
          <a:p>
            <a:pPr marL="342900" indent="-342900">
              <a:lnSpc>
                <a:spcPct val="110000"/>
              </a:lnSpc>
              <a:spcBef>
                <a:spcPts val="600"/>
              </a:spcBef>
              <a:buFont typeface="Arial" panose="020B0604020202020204" pitchFamily="34" charset="0"/>
              <a:buChar char="•"/>
            </a:pPr>
            <a:r>
              <a:rPr lang="it-IT" sz="1600" dirty="0">
                <a:latin typeface="American Typewriter" panose="02090604020004020304" pitchFamily="18" charset="77"/>
              </a:rPr>
              <a:t>La curva di </a:t>
            </a:r>
            <a:r>
              <a:rPr lang="it-IT" sz="1600" b="1" dirty="0">
                <a:solidFill>
                  <a:srgbClr val="FF0000"/>
                </a:solidFill>
                <a:latin typeface="American Typewriter" panose="02090604020004020304" pitchFamily="18" charset="77"/>
              </a:rPr>
              <a:t>offerta aggregata </a:t>
            </a:r>
            <a:r>
              <a:rPr lang="it-IT" sz="1600" dirty="0">
                <a:latin typeface="American Typewriter" panose="02090604020004020304" pitchFamily="18" charset="77"/>
              </a:rPr>
              <a:t>è la </a:t>
            </a:r>
            <a:r>
              <a:rPr lang="it-IT" sz="1600" b="1" dirty="0">
                <a:latin typeface="American Typewriter" panose="02090604020004020304" pitchFamily="18" charset="77"/>
              </a:rPr>
              <a:t>somma orizzontale </a:t>
            </a:r>
            <a:r>
              <a:rPr lang="it-IT" sz="1600" dirty="0">
                <a:latin typeface="American Typewriter" panose="02090604020004020304" pitchFamily="18" charset="77"/>
              </a:rPr>
              <a:t>delle curve individuali:</a:t>
            </a:r>
          </a:p>
          <a:p>
            <a:pPr marL="800100" lvl="1" indent="-342900">
              <a:lnSpc>
                <a:spcPct val="110000"/>
              </a:lnSpc>
              <a:spcBef>
                <a:spcPts val="600"/>
              </a:spcBef>
              <a:buFont typeface="Wingdings" panose="05000000000000000000" pitchFamily="2" charset="2"/>
              <a:buChar char="Ø"/>
            </a:pPr>
            <a:r>
              <a:rPr lang="it-IT" sz="1600" dirty="0">
                <a:latin typeface="American Typewriter" panose="02090604020004020304" pitchFamily="18" charset="77"/>
              </a:rPr>
              <a:t>Per ogni livello del salario, si sommano le quantità di lavoro offerte da ciascun lavoratore</a:t>
            </a:r>
          </a:p>
          <a:p>
            <a:pPr marL="342900" indent="-342900">
              <a:lnSpc>
                <a:spcPct val="110000"/>
              </a:lnSpc>
              <a:spcBef>
                <a:spcPts val="600"/>
              </a:spcBef>
              <a:buFont typeface="Arial" panose="020B0604020202020204" pitchFamily="34" charset="0"/>
              <a:buChar char="•"/>
            </a:pPr>
            <a:r>
              <a:rPr lang="it-IT" sz="1600" dirty="0">
                <a:latin typeface="American Typewriter" panose="02090604020004020304" pitchFamily="18" charset="77"/>
              </a:rPr>
              <a:t>La curva di </a:t>
            </a:r>
            <a:r>
              <a:rPr lang="it-IT" sz="1600" b="1" dirty="0">
                <a:solidFill>
                  <a:srgbClr val="FF0000"/>
                </a:solidFill>
                <a:latin typeface="American Typewriter" panose="02090604020004020304" pitchFamily="18" charset="77"/>
              </a:rPr>
              <a:t>domanda aggregata </a:t>
            </a:r>
            <a:r>
              <a:rPr lang="it-IT" sz="1600" dirty="0">
                <a:latin typeface="American Typewriter" panose="02090604020004020304" pitchFamily="18" charset="77"/>
              </a:rPr>
              <a:t>è la </a:t>
            </a:r>
            <a:r>
              <a:rPr lang="it-IT" sz="1600" b="1" dirty="0">
                <a:latin typeface="American Typewriter" panose="02090604020004020304" pitchFamily="18" charset="77"/>
              </a:rPr>
              <a:t>somma orizzontale </a:t>
            </a:r>
            <a:r>
              <a:rPr lang="it-IT" sz="1600" dirty="0">
                <a:latin typeface="American Typewriter" panose="02090604020004020304" pitchFamily="18" charset="77"/>
              </a:rPr>
              <a:t>delle curve di domanda di lavoro da parte delle singole imprese:</a:t>
            </a:r>
          </a:p>
          <a:p>
            <a:pPr marL="800100" lvl="1" indent="-342900">
              <a:lnSpc>
                <a:spcPct val="110000"/>
              </a:lnSpc>
              <a:spcBef>
                <a:spcPts val="600"/>
              </a:spcBef>
              <a:buFont typeface="Wingdings" panose="05000000000000000000" pitchFamily="2" charset="2"/>
              <a:buChar char="Ø"/>
            </a:pPr>
            <a:r>
              <a:rPr lang="it-IT" sz="1600" dirty="0">
                <a:latin typeface="American Typewriter" panose="02090604020004020304" pitchFamily="18" charset="77"/>
              </a:rPr>
              <a:t> Si sommano le quantità di lavoro che ciascuna impresa desidera assumere per ogni livello del salario</a:t>
            </a:r>
          </a:p>
          <a:p>
            <a:pPr marL="342900" indent="-342900">
              <a:lnSpc>
                <a:spcPct val="110000"/>
              </a:lnSpc>
              <a:spcBef>
                <a:spcPts val="600"/>
              </a:spcBef>
              <a:buFont typeface="+mj-lt"/>
              <a:buAutoNum type="alphaLcPeriod" startAt="2"/>
            </a:pPr>
            <a:r>
              <a:rPr lang="it-IT" sz="1600" dirty="0">
                <a:latin typeface="American Typewriter" panose="02090604020004020304" pitchFamily="18" charset="77"/>
              </a:rPr>
              <a:t>Descrivere il funzionamento del mercato, ovvero come si incontrano offerta e domanda:</a:t>
            </a:r>
          </a:p>
          <a:p>
            <a:pPr marL="285750" indent="-285750">
              <a:lnSpc>
                <a:spcPct val="110000"/>
              </a:lnSpc>
              <a:spcBef>
                <a:spcPts val="600"/>
              </a:spcBef>
              <a:buFont typeface="Arial" panose="020B0604020202020204" pitchFamily="34" charset="0"/>
              <a:buChar char="•"/>
            </a:pPr>
            <a:r>
              <a:rPr lang="it-IT" sz="1600" dirty="0">
                <a:latin typeface="American Typewriter" panose="02090604020004020304" pitchFamily="18" charset="77"/>
              </a:rPr>
              <a:t>In questa sezione, ipotizziamo un </a:t>
            </a:r>
            <a:r>
              <a:rPr lang="it-IT" sz="1600" b="1" dirty="0">
                <a:solidFill>
                  <a:srgbClr val="FF0000"/>
                </a:solidFill>
                <a:latin typeface="American Typewriter" panose="02090604020004020304" pitchFamily="18" charset="77"/>
              </a:rPr>
              <a:t>mercato perfettamente competitivo</a:t>
            </a:r>
            <a:r>
              <a:rPr lang="it-IT" sz="1600" dirty="0">
                <a:latin typeface="American Typewriter" panose="02090604020004020304" pitchFamily="18" charset="77"/>
              </a:rPr>
              <a:t>: salario e occupazione di equilibrio nascono dall’intersezione tra le due curve aggregate</a:t>
            </a:r>
            <a:r>
              <a:rPr lang="it-IT" dirty="0"/>
              <a:t>.</a:t>
            </a:r>
          </a:p>
        </p:txBody>
      </p:sp>
    </p:spTree>
    <p:extLst>
      <p:ext uri="{BB962C8B-B14F-4D97-AF65-F5344CB8AC3E}">
        <p14:creationId xmlns:p14="http://schemas.microsoft.com/office/powerpoint/2010/main" val="16992393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1" name="Rectangle 3"/>
          <p:cNvSpPr>
            <a:spLocks noChangeArrowheads="1"/>
          </p:cNvSpPr>
          <p:nvPr/>
        </p:nvSpPr>
        <p:spPr bwMode="auto">
          <a:xfrm>
            <a:off x="4355976" y="994351"/>
            <a:ext cx="761219" cy="3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marL="0" indent="0">
              <a:buNone/>
            </a:pPr>
            <a:r>
              <a:rPr lang="it-IT" sz="1800" dirty="0" err="1">
                <a:latin typeface="+mj-lt"/>
              </a:rPr>
              <a:t>Ms.C</a:t>
            </a:r>
            <a:endParaRPr lang="en-US" sz="1800" dirty="0">
              <a:latin typeface="+mj-lt"/>
            </a:endParaRPr>
          </a:p>
        </p:txBody>
      </p:sp>
      <p:sp>
        <p:nvSpPr>
          <p:cNvPr id="13" name="Rettangolo 12"/>
          <p:cNvSpPr/>
          <p:nvPr/>
        </p:nvSpPr>
        <p:spPr>
          <a:xfrm>
            <a:off x="444099" y="5162871"/>
            <a:ext cx="8340332" cy="947760"/>
          </a:xfrm>
          <a:prstGeom prst="rect">
            <a:avLst/>
          </a:prstGeom>
          <a:solidFill>
            <a:schemeClr val="accent2">
              <a:lumMod val="60000"/>
              <a:lumOff val="40000"/>
            </a:schemeClr>
          </a:solidFill>
        </p:spPr>
        <p:txBody>
          <a:bodyPr wrap="square">
            <a:spAutoFit/>
          </a:bodyPr>
          <a:lstStyle/>
          <a:p>
            <a:pPr algn="r">
              <a:spcBef>
                <a:spcPts val="0"/>
              </a:spcBef>
            </a:pPr>
            <a:r>
              <a:rPr lang="it-IT" sz="1600" b="1" i="1" dirty="0">
                <a:latin typeface="American Typewriter" panose="02090604020004020304" pitchFamily="18" charset="77"/>
              </a:rPr>
              <a:t>Margine intensivo          </a:t>
            </a:r>
            <a:r>
              <a:rPr lang="it-IT" sz="1600" dirty="0">
                <a:latin typeface="American Typewriter" panose="02090604020004020304" pitchFamily="18" charset="77"/>
              </a:rPr>
              <a:t>con salari più alti chi è già occupato desidera lavorare </a:t>
            </a:r>
          </a:p>
          <a:p>
            <a:pPr algn="r">
              <a:spcBef>
                <a:spcPts val="0"/>
              </a:spcBef>
            </a:pPr>
            <a:r>
              <a:rPr lang="it-IT" sz="1600" dirty="0">
                <a:latin typeface="American Typewriter" panose="02090604020004020304" pitchFamily="18" charset="77"/>
              </a:rPr>
              <a:t>di più.</a:t>
            </a:r>
            <a:endParaRPr lang="en-US" sz="1600" dirty="0">
              <a:latin typeface="American Typewriter" panose="02090604020004020304" pitchFamily="18" charset="77"/>
            </a:endParaRPr>
          </a:p>
          <a:p>
            <a:pPr algn="r">
              <a:lnSpc>
                <a:spcPct val="125000"/>
              </a:lnSpc>
              <a:spcBef>
                <a:spcPts val="600"/>
              </a:spcBef>
            </a:pPr>
            <a:r>
              <a:rPr lang="it-IT" sz="1600" b="1" i="1" dirty="0">
                <a:latin typeface="American Typewriter" panose="02090604020004020304" pitchFamily="18" charset="77"/>
              </a:rPr>
              <a:t>Margine estensivo        </a:t>
            </a:r>
            <a:r>
              <a:rPr lang="it-IT" sz="1600" dirty="0">
                <a:latin typeface="American Typewriter" panose="02090604020004020304" pitchFamily="18" charset="77"/>
              </a:rPr>
              <a:t>con salari più alti, nuovi lavoratori entrano nel mercato.</a:t>
            </a:r>
          </a:p>
        </p:txBody>
      </p:sp>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L’offerta di lavoro aggregata</a:t>
            </a:r>
            <a:endParaRPr lang="it-IT" sz="1400" dirty="0">
              <a:solidFill>
                <a:srgbClr val="FF0000"/>
              </a:solidFill>
              <a:latin typeface="American Typewriter" panose="02090604020004020304" pitchFamily="18" charset="77"/>
            </a:endParaRPr>
          </a:p>
        </p:txBody>
      </p:sp>
      <p:sp>
        <p:nvSpPr>
          <p:cNvPr id="217092" name="Rectangle 4"/>
          <p:cNvSpPr>
            <a:spLocks noChangeArrowheads="1"/>
          </p:cNvSpPr>
          <p:nvPr/>
        </p:nvSpPr>
        <p:spPr bwMode="auto">
          <a:xfrm>
            <a:off x="899592"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flipH="1">
            <a:off x="2987824" y="1268760"/>
            <a:ext cx="27508" cy="3672408"/>
          </a:xfrm>
          <a:prstGeom prst="line">
            <a:avLst/>
          </a:prstGeom>
          <a:solidFill>
            <a:srgbClr val="FF0000"/>
          </a:solidFill>
          <a:ln w="12700" cap="flat" cmpd="sng" algn="ctr">
            <a:solidFill>
              <a:srgbClr val="000099"/>
            </a:solidFill>
            <a:prstDash val="solid"/>
            <a:round/>
            <a:headEnd type="none" w="med" len="med"/>
            <a:tailEnd type="none" w="med" len="med"/>
          </a:ln>
          <a:effectLst/>
        </p:spPr>
      </p:cxnSp>
      <p:cxnSp>
        <p:nvCxnSpPr>
          <p:cNvPr id="8" name="Connettore 1 7"/>
          <p:cNvCxnSpPr/>
          <p:nvPr/>
        </p:nvCxnSpPr>
        <p:spPr bwMode="auto">
          <a:xfrm>
            <a:off x="2987824" y="4941168"/>
            <a:ext cx="4292972" cy="0"/>
          </a:xfrm>
          <a:prstGeom prst="line">
            <a:avLst/>
          </a:prstGeom>
          <a:solidFill>
            <a:srgbClr val="FF0000"/>
          </a:solidFill>
          <a:ln w="12700" cap="flat" cmpd="sng" algn="ctr">
            <a:solidFill>
              <a:srgbClr val="000000"/>
            </a:solidFill>
            <a:prstDash val="solid"/>
            <a:round/>
            <a:headEnd type="none" w="med" len="med"/>
            <a:tailEnd type="none" w="med" len="med"/>
          </a:ln>
          <a:effectLst/>
        </p:spPr>
      </p:cxnSp>
      <p:sp>
        <p:nvSpPr>
          <p:cNvPr id="9" name="CasellaDiTesto 8"/>
          <p:cNvSpPr txBox="1"/>
          <p:nvPr/>
        </p:nvSpPr>
        <p:spPr>
          <a:xfrm>
            <a:off x="7308304" y="4293096"/>
            <a:ext cx="1835696" cy="584775"/>
          </a:xfrm>
          <a:prstGeom prst="rect">
            <a:avLst/>
          </a:prstGeom>
          <a:noFill/>
        </p:spPr>
        <p:txBody>
          <a:bodyPr wrap="square" rtlCol="0">
            <a:spAutoFit/>
          </a:bodyPr>
          <a:lstStyle/>
          <a:p>
            <a:r>
              <a:rPr lang="it-IT" sz="1600" dirty="0">
                <a:latin typeface="American Typewriter" panose="02090604020004020304" pitchFamily="18" charset="77"/>
              </a:rPr>
              <a:t>Offerta di lavoro (ore lavorate)</a:t>
            </a:r>
            <a:endParaRPr lang="en-US" sz="1600" dirty="0">
              <a:latin typeface="American Typewriter" panose="02090604020004020304" pitchFamily="18" charset="77"/>
            </a:endParaRPr>
          </a:p>
        </p:txBody>
      </p:sp>
      <p:sp>
        <p:nvSpPr>
          <p:cNvPr id="10" name="CasellaDiTesto 9"/>
          <p:cNvSpPr txBox="1"/>
          <p:nvPr/>
        </p:nvSpPr>
        <p:spPr>
          <a:xfrm>
            <a:off x="1979712" y="1124744"/>
            <a:ext cx="1035620" cy="584775"/>
          </a:xfrm>
          <a:prstGeom prst="rect">
            <a:avLst/>
          </a:prstGeom>
          <a:noFill/>
        </p:spPr>
        <p:txBody>
          <a:bodyPr wrap="square" rtlCol="0">
            <a:spAutoFit/>
          </a:bodyPr>
          <a:lstStyle/>
          <a:p>
            <a:pPr algn="r"/>
            <a:r>
              <a:rPr lang="it-IT" sz="1600" dirty="0">
                <a:latin typeface="American Typewriter" panose="02090604020004020304" pitchFamily="18" charset="77"/>
              </a:rPr>
              <a:t>Salario reale, </a:t>
            </a:r>
            <a:r>
              <a:rPr lang="el-GR" sz="1600" dirty="0">
                <a:solidFill>
                  <a:srgbClr val="C00000"/>
                </a:solidFill>
                <a:latin typeface="Cambria Math" panose="02040503050406030204" pitchFamily="18" charset="0"/>
                <a:ea typeface="Cambria Math" panose="02040503050406030204" pitchFamily="18" charset="0"/>
              </a:rPr>
              <a:t>ω</a:t>
            </a:r>
            <a:endParaRPr lang="en-US" sz="1600" dirty="0">
              <a:latin typeface="American Typewriter" panose="02090604020004020304" pitchFamily="18" charset="77"/>
            </a:endParaRPr>
          </a:p>
        </p:txBody>
      </p:sp>
      <p:sp>
        <p:nvSpPr>
          <p:cNvPr id="5" name="Arco 4"/>
          <p:cNvSpPr/>
          <p:nvPr/>
        </p:nvSpPr>
        <p:spPr bwMode="auto">
          <a:xfrm rot="1492694">
            <a:off x="2988813" y="1123728"/>
            <a:ext cx="1149882" cy="3682932"/>
          </a:xfrm>
          <a:prstGeom prst="arc">
            <a:avLst>
              <a:gd name="adj1" fmla="val 16222595"/>
              <a:gd name="adj2" fmla="val 5049775"/>
            </a:avLst>
          </a:prstGeom>
          <a:noFill/>
          <a:ln w="381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Arco 10"/>
          <p:cNvSpPr/>
          <p:nvPr/>
        </p:nvSpPr>
        <p:spPr bwMode="auto">
          <a:xfrm rot="2238429">
            <a:off x="4045810" y="787039"/>
            <a:ext cx="1149882" cy="4257884"/>
          </a:xfrm>
          <a:prstGeom prst="arc">
            <a:avLst>
              <a:gd name="adj1" fmla="val 16202898"/>
              <a:gd name="adj2" fmla="val 5008931"/>
            </a:avLst>
          </a:prstGeom>
          <a:noFill/>
          <a:ln w="381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2" name="Arco 11"/>
          <p:cNvSpPr/>
          <p:nvPr/>
        </p:nvSpPr>
        <p:spPr bwMode="auto">
          <a:xfrm rot="2890976">
            <a:off x="4676157" y="576176"/>
            <a:ext cx="1079325" cy="4841777"/>
          </a:xfrm>
          <a:prstGeom prst="arc">
            <a:avLst>
              <a:gd name="adj1" fmla="val 19405068"/>
              <a:gd name="adj2" fmla="val 5049775"/>
            </a:avLst>
          </a:prstGeom>
          <a:noFill/>
          <a:ln w="381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 name="CasellaDiTesto 2"/>
          <p:cNvSpPr txBox="1"/>
          <p:nvPr/>
        </p:nvSpPr>
        <p:spPr>
          <a:xfrm>
            <a:off x="395536" y="1844824"/>
            <a:ext cx="2656227" cy="2915670"/>
          </a:xfrm>
          <a:prstGeom prst="rect">
            <a:avLst/>
          </a:prstGeom>
          <a:noFill/>
        </p:spPr>
        <p:txBody>
          <a:bodyPr wrap="square" rtlCol="0">
            <a:spAutoFit/>
          </a:bodyPr>
          <a:lstStyle/>
          <a:p>
            <a:pPr>
              <a:lnSpc>
                <a:spcPct val="125000"/>
              </a:lnSpc>
              <a:spcBef>
                <a:spcPts val="600"/>
              </a:spcBef>
            </a:pPr>
            <a:r>
              <a:rPr lang="it-IT" sz="1600" dirty="0">
                <a:latin typeface="American Typewriter" panose="02090604020004020304" pitchFamily="18" charset="77"/>
              </a:rPr>
              <a:t>L’offerta aggregata è la </a:t>
            </a:r>
            <a:r>
              <a:rPr lang="it-IT" sz="1600" b="1" dirty="0">
                <a:latin typeface="American Typewriter" panose="02090604020004020304" pitchFamily="18" charset="77"/>
              </a:rPr>
              <a:t>somma orizzontale </a:t>
            </a:r>
            <a:r>
              <a:rPr lang="it-IT" sz="1600" dirty="0">
                <a:latin typeface="American Typewriter" panose="02090604020004020304" pitchFamily="18" charset="77"/>
              </a:rPr>
              <a:t>delle curve di offerta individuale. </a:t>
            </a:r>
          </a:p>
          <a:p>
            <a:pPr>
              <a:lnSpc>
                <a:spcPct val="125000"/>
              </a:lnSpc>
              <a:spcBef>
                <a:spcPts val="600"/>
              </a:spcBef>
            </a:pPr>
            <a:r>
              <a:rPr lang="it-IT" sz="1600" dirty="0">
                <a:latin typeface="American Typewriter" panose="02090604020004020304" pitchFamily="18" charset="77"/>
              </a:rPr>
              <a:t>Può essere ancora più piatta di tale somma, se a salari più elevati nuovi lavoratori entrano nel mercato</a:t>
            </a:r>
          </a:p>
        </p:txBody>
      </p:sp>
      <p:sp>
        <p:nvSpPr>
          <p:cNvPr id="4" name="Freccia a destra 3"/>
          <p:cNvSpPr/>
          <p:nvPr/>
        </p:nvSpPr>
        <p:spPr bwMode="auto">
          <a:xfrm>
            <a:off x="3070007" y="5207450"/>
            <a:ext cx="267272" cy="216024"/>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7" name="CasellaDiTesto 6"/>
          <p:cNvSpPr txBox="1"/>
          <p:nvPr/>
        </p:nvSpPr>
        <p:spPr>
          <a:xfrm>
            <a:off x="3635896" y="1115452"/>
            <a:ext cx="710451" cy="369332"/>
          </a:xfrm>
          <a:prstGeom prst="rect">
            <a:avLst/>
          </a:prstGeom>
          <a:noFill/>
        </p:spPr>
        <p:txBody>
          <a:bodyPr wrap="none" rtlCol="0">
            <a:spAutoFit/>
          </a:bodyPr>
          <a:lstStyle/>
          <a:p>
            <a:r>
              <a:rPr lang="it-IT" dirty="0" err="1"/>
              <a:t>Ms.A</a:t>
            </a:r>
            <a:endParaRPr lang="en-US" dirty="0"/>
          </a:p>
        </p:txBody>
      </p:sp>
      <p:sp>
        <p:nvSpPr>
          <p:cNvPr id="17" name="CasellaDiTesto 16"/>
          <p:cNvSpPr txBox="1"/>
          <p:nvPr/>
        </p:nvSpPr>
        <p:spPr>
          <a:xfrm>
            <a:off x="5292080" y="980728"/>
            <a:ext cx="659219" cy="369332"/>
          </a:xfrm>
          <a:prstGeom prst="rect">
            <a:avLst/>
          </a:prstGeom>
          <a:noFill/>
        </p:spPr>
        <p:txBody>
          <a:bodyPr wrap="none" rtlCol="0">
            <a:spAutoFit/>
          </a:bodyPr>
          <a:lstStyle/>
          <a:p>
            <a:r>
              <a:rPr lang="it-IT" dirty="0" err="1"/>
              <a:t>Mr.B</a:t>
            </a:r>
            <a:endParaRPr lang="en-US" dirty="0"/>
          </a:p>
        </p:txBody>
      </p:sp>
      <p:sp>
        <p:nvSpPr>
          <p:cNvPr id="18" name="CasellaDiTesto 17"/>
          <p:cNvSpPr txBox="1"/>
          <p:nvPr/>
        </p:nvSpPr>
        <p:spPr>
          <a:xfrm>
            <a:off x="8230196" y="1340768"/>
            <a:ext cx="954172" cy="923330"/>
          </a:xfrm>
          <a:prstGeom prst="rect">
            <a:avLst/>
          </a:prstGeom>
          <a:noFill/>
        </p:spPr>
        <p:txBody>
          <a:bodyPr wrap="none" rtlCol="0">
            <a:spAutoFit/>
          </a:bodyPr>
          <a:lstStyle/>
          <a:p>
            <a:r>
              <a:rPr lang="it-IT" dirty="0"/>
              <a:t>   </a:t>
            </a:r>
            <a:r>
              <a:rPr lang="it-IT" dirty="0" err="1"/>
              <a:t>Ms.A</a:t>
            </a:r>
            <a:r>
              <a:rPr lang="it-IT" dirty="0"/>
              <a:t> </a:t>
            </a:r>
          </a:p>
          <a:p>
            <a:r>
              <a:rPr lang="it-IT" dirty="0"/>
              <a:t>&amp; </a:t>
            </a:r>
            <a:r>
              <a:rPr lang="it-IT" dirty="0" err="1"/>
              <a:t>Mr.B</a:t>
            </a:r>
            <a:endParaRPr lang="it-IT" dirty="0"/>
          </a:p>
          <a:p>
            <a:r>
              <a:rPr lang="it-IT" dirty="0"/>
              <a:t>&amp; </a:t>
            </a:r>
            <a:r>
              <a:rPr lang="it-IT" dirty="0" err="1"/>
              <a:t>Ms</a:t>
            </a:r>
            <a:r>
              <a:rPr lang="it-IT" dirty="0"/>
              <a:t> C</a:t>
            </a:r>
            <a:endParaRPr lang="en-US" dirty="0"/>
          </a:p>
        </p:txBody>
      </p:sp>
      <p:sp>
        <p:nvSpPr>
          <p:cNvPr id="20" name="Freccia a destra 19"/>
          <p:cNvSpPr/>
          <p:nvPr/>
        </p:nvSpPr>
        <p:spPr bwMode="auto">
          <a:xfrm>
            <a:off x="2918127" y="5841591"/>
            <a:ext cx="267272" cy="216024"/>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1" name="Arco 20"/>
          <p:cNvSpPr/>
          <p:nvPr/>
        </p:nvSpPr>
        <p:spPr bwMode="auto">
          <a:xfrm rot="2238429">
            <a:off x="3113522" y="754506"/>
            <a:ext cx="1149882" cy="4257884"/>
          </a:xfrm>
          <a:prstGeom prst="arc">
            <a:avLst>
              <a:gd name="adj1" fmla="val 16202898"/>
              <a:gd name="adj2" fmla="val 20696142"/>
            </a:avLst>
          </a:prstGeom>
          <a:noFill/>
          <a:ln w="381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2" name="Arco 21"/>
          <p:cNvSpPr/>
          <p:nvPr/>
        </p:nvSpPr>
        <p:spPr bwMode="auto">
          <a:xfrm rot="2890976">
            <a:off x="5934919" y="277100"/>
            <a:ext cx="1079325" cy="5245945"/>
          </a:xfrm>
          <a:prstGeom prst="arc">
            <a:avLst>
              <a:gd name="adj1" fmla="val 16321531"/>
              <a:gd name="adj2" fmla="val 19981895"/>
            </a:avLst>
          </a:prstGeom>
          <a:noFill/>
          <a:ln w="381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5" name="Connettore 1 14"/>
          <p:cNvCxnSpPr/>
          <p:nvPr/>
        </p:nvCxnSpPr>
        <p:spPr bwMode="auto">
          <a:xfrm flipV="1">
            <a:off x="5873970" y="3114467"/>
            <a:ext cx="1171322" cy="26501"/>
          </a:xfrm>
          <a:prstGeom prst="line">
            <a:avLst/>
          </a:prstGeom>
          <a:solidFill>
            <a:srgbClr val="FF0000"/>
          </a:solidFill>
          <a:ln w="38100" cap="flat" cmpd="sng" algn="ctr">
            <a:solidFill>
              <a:srgbClr val="000099"/>
            </a:solidFill>
            <a:prstDash val="solid"/>
            <a:round/>
            <a:headEnd type="none" w="med" len="med"/>
            <a:tailEnd type="none" w="med" len="med"/>
          </a:ln>
          <a:effectLst/>
        </p:spPr>
      </p:cxnSp>
    </p:spTree>
    <p:extLst>
      <p:ext uri="{BB962C8B-B14F-4D97-AF65-F5344CB8AC3E}">
        <p14:creationId xmlns:p14="http://schemas.microsoft.com/office/powerpoint/2010/main" val="8465449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La domanda di lavoro</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771800"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4" name="CasellaDiTesto 3"/>
          <p:cNvSpPr txBox="1"/>
          <p:nvPr/>
        </p:nvSpPr>
        <p:spPr>
          <a:xfrm>
            <a:off x="503807" y="1202844"/>
            <a:ext cx="8280624" cy="3762056"/>
          </a:xfrm>
          <a:prstGeom prst="rect">
            <a:avLst/>
          </a:prstGeom>
          <a:noFill/>
        </p:spPr>
        <p:txBody>
          <a:bodyPr wrap="square" rtlCol="0">
            <a:spAutoFit/>
          </a:bodyPr>
          <a:lstStyle/>
          <a:p>
            <a:pPr>
              <a:lnSpc>
                <a:spcPct val="125000"/>
              </a:lnSpc>
              <a:spcBef>
                <a:spcPts val="600"/>
              </a:spcBef>
            </a:pPr>
            <a:r>
              <a:rPr lang="it-IT" sz="1600" b="1" i="1" dirty="0">
                <a:latin typeface="American Typewriter" panose="02090604020004020304" pitchFamily="18" charset="77"/>
              </a:rPr>
              <a:t>Ipotesi</a:t>
            </a:r>
          </a:p>
          <a:p>
            <a:pPr marL="360000" indent="-360000">
              <a:lnSpc>
                <a:spcPct val="125000"/>
              </a:lnSpc>
              <a:spcBef>
                <a:spcPts val="1200"/>
              </a:spcBef>
              <a:buFont typeface="Arial" panose="020B0604020202020204" pitchFamily="34" charset="0"/>
              <a:buChar char="•"/>
            </a:pPr>
            <a:r>
              <a:rPr lang="it-IT" sz="1600" dirty="0">
                <a:latin typeface="American Typewriter" panose="02090604020004020304" pitchFamily="18" charset="77"/>
              </a:rPr>
              <a:t>La Produttività Marginale del Lavoro (MPL) decresce all’aumentare delle ore lavorate</a:t>
            </a:r>
          </a:p>
          <a:p>
            <a:pPr marL="360000" indent="-360000">
              <a:lnSpc>
                <a:spcPct val="125000"/>
              </a:lnSpc>
              <a:spcBef>
                <a:spcPts val="1200"/>
              </a:spcBef>
              <a:buFont typeface="Arial" panose="020B0604020202020204" pitchFamily="34" charset="0"/>
              <a:buChar char="•"/>
            </a:pPr>
            <a:r>
              <a:rPr lang="it-IT" sz="1600" dirty="0">
                <a:latin typeface="American Typewriter" panose="02090604020004020304" pitchFamily="18" charset="77"/>
              </a:rPr>
              <a:t>Un impresa che massimizza i profitti, assumerà lavoratori (o chiederà ai lavoratori assunti di lavorare di più) fino a che la MPL è superiore al salario reale.</a:t>
            </a:r>
          </a:p>
          <a:p>
            <a:pPr marL="720000" indent="-288000">
              <a:lnSpc>
                <a:spcPct val="125000"/>
              </a:lnSpc>
              <a:spcBef>
                <a:spcPts val="1200"/>
              </a:spcBef>
              <a:buFont typeface="Wingdings" panose="05000000000000000000" pitchFamily="2" charset="2"/>
              <a:buChar char="Ø"/>
            </a:pPr>
            <a:r>
              <a:rPr lang="it-IT" sz="1600" dirty="0">
                <a:latin typeface="American Typewriter" panose="02090604020004020304" pitchFamily="18" charset="77"/>
              </a:rPr>
              <a:t>In equilibrio: </a:t>
            </a:r>
            <a:r>
              <a:rPr lang="it-IT" sz="1600" b="1" dirty="0">
                <a:latin typeface="American Typewriter" panose="02090604020004020304" pitchFamily="18" charset="77"/>
              </a:rPr>
              <a:t>MPL = salario reale</a:t>
            </a:r>
          </a:p>
          <a:p>
            <a:pPr marL="720000" indent="-288000">
              <a:lnSpc>
                <a:spcPct val="125000"/>
              </a:lnSpc>
              <a:spcBef>
                <a:spcPts val="1200"/>
              </a:spcBef>
              <a:buFont typeface="Wingdings" panose="05000000000000000000" pitchFamily="2" charset="2"/>
              <a:buChar char="Ø"/>
            </a:pPr>
            <a:r>
              <a:rPr lang="it-IT" sz="1600" dirty="0">
                <a:latin typeface="American Typewriter" panose="02090604020004020304" pitchFamily="18" charset="77"/>
              </a:rPr>
              <a:t>Se, dato il salario, MPL  iniziale è maggiore del salario, le imprese assumeranno nuovi lavoratori. L’aumento delle ore lavorate farà diminuire la MPL, e ciò continuerà fino a che MPL = salario reale</a:t>
            </a:r>
          </a:p>
        </p:txBody>
      </p:sp>
    </p:spTree>
    <p:extLst>
      <p:ext uri="{BB962C8B-B14F-4D97-AF65-F5344CB8AC3E}">
        <p14:creationId xmlns:p14="http://schemas.microsoft.com/office/powerpoint/2010/main" val="31405976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683568" y="40776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La domanda di lavoro aggregata</a:t>
            </a:r>
            <a:r>
              <a:rPr lang="it-IT" sz="1400" b="1" dirty="0">
                <a:latin typeface="American Typewriter" panose="02090604020004020304" pitchFamily="18" charset="77"/>
              </a:rPr>
              <a:t> </a:t>
            </a:r>
            <a:endParaRPr lang="it-IT" sz="1400" dirty="0">
              <a:solidFill>
                <a:srgbClr val="FF0000"/>
              </a:solidFill>
              <a:latin typeface="American Typewriter" panose="02090604020004020304" pitchFamily="18" charset="77"/>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flipH="1">
            <a:off x="2987824" y="1268760"/>
            <a:ext cx="27508" cy="3672408"/>
          </a:xfrm>
          <a:prstGeom prst="line">
            <a:avLst/>
          </a:prstGeom>
          <a:solidFill>
            <a:srgbClr val="FF0000"/>
          </a:solidFill>
          <a:ln w="12700" cap="flat" cmpd="sng" algn="ctr">
            <a:solidFill>
              <a:srgbClr val="000099"/>
            </a:solidFill>
            <a:prstDash val="solid"/>
            <a:round/>
            <a:headEnd type="none" w="med" len="med"/>
            <a:tailEnd type="none" w="med" len="med"/>
          </a:ln>
          <a:effectLst/>
        </p:spPr>
      </p:cxnSp>
      <p:cxnSp>
        <p:nvCxnSpPr>
          <p:cNvPr id="8" name="Connettore 1 7"/>
          <p:cNvCxnSpPr/>
          <p:nvPr/>
        </p:nvCxnSpPr>
        <p:spPr bwMode="auto">
          <a:xfrm>
            <a:off x="2987824" y="4941168"/>
            <a:ext cx="4717032" cy="0"/>
          </a:xfrm>
          <a:prstGeom prst="line">
            <a:avLst/>
          </a:prstGeom>
          <a:solidFill>
            <a:srgbClr val="FF0000"/>
          </a:solidFill>
          <a:ln w="12700" cap="flat" cmpd="sng" algn="ctr">
            <a:solidFill>
              <a:srgbClr val="000000"/>
            </a:solidFill>
            <a:prstDash val="solid"/>
            <a:round/>
            <a:headEnd type="none" w="med" len="med"/>
            <a:tailEnd type="none" w="med" len="med"/>
          </a:ln>
          <a:effectLst/>
        </p:spPr>
      </p:cxnSp>
      <p:sp>
        <p:nvSpPr>
          <p:cNvPr id="9" name="CasellaDiTesto 8"/>
          <p:cNvSpPr txBox="1"/>
          <p:nvPr/>
        </p:nvSpPr>
        <p:spPr>
          <a:xfrm>
            <a:off x="7704856" y="4725144"/>
            <a:ext cx="1835696" cy="923330"/>
          </a:xfrm>
          <a:prstGeom prst="rect">
            <a:avLst/>
          </a:prstGeom>
          <a:noFill/>
        </p:spPr>
        <p:txBody>
          <a:bodyPr wrap="square" rtlCol="0">
            <a:spAutoFit/>
          </a:bodyPr>
          <a:lstStyle/>
          <a:p>
            <a:r>
              <a:rPr lang="it-IT" dirty="0"/>
              <a:t>Domanda di lavoro (ore lavorate)</a:t>
            </a:r>
            <a:endParaRPr lang="en-US" dirty="0"/>
          </a:p>
        </p:txBody>
      </p:sp>
      <p:sp>
        <p:nvSpPr>
          <p:cNvPr id="10" name="CasellaDiTesto 9"/>
          <p:cNvSpPr txBox="1"/>
          <p:nvPr/>
        </p:nvSpPr>
        <p:spPr>
          <a:xfrm>
            <a:off x="1979712" y="1124744"/>
            <a:ext cx="1035620" cy="646331"/>
          </a:xfrm>
          <a:prstGeom prst="rect">
            <a:avLst/>
          </a:prstGeom>
          <a:noFill/>
        </p:spPr>
        <p:txBody>
          <a:bodyPr wrap="square" rtlCol="0">
            <a:spAutoFit/>
          </a:bodyPr>
          <a:lstStyle/>
          <a:p>
            <a:pPr algn="r"/>
            <a:r>
              <a:rPr lang="it-IT" dirty="0"/>
              <a:t>Salario reale, </a:t>
            </a:r>
            <a:r>
              <a:rPr lang="el-GR" dirty="0">
                <a:solidFill>
                  <a:srgbClr val="C00000"/>
                </a:solidFill>
                <a:latin typeface="Cambria Math" panose="02040503050406030204" pitchFamily="18" charset="0"/>
                <a:ea typeface="Cambria Math" panose="02040503050406030204" pitchFamily="18" charset="0"/>
              </a:rPr>
              <a:t>ω</a:t>
            </a:r>
            <a:endParaRPr lang="en-US" dirty="0"/>
          </a:p>
        </p:txBody>
      </p:sp>
      <p:sp>
        <p:nvSpPr>
          <p:cNvPr id="14" name="CasellaDiTesto 13"/>
          <p:cNvSpPr txBox="1"/>
          <p:nvPr/>
        </p:nvSpPr>
        <p:spPr>
          <a:xfrm>
            <a:off x="385172" y="2133357"/>
            <a:ext cx="2656227" cy="2593018"/>
          </a:xfrm>
          <a:prstGeom prst="rect">
            <a:avLst/>
          </a:prstGeom>
          <a:noFill/>
        </p:spPr>
        <p:txBody>
          <a:bodyPr wrap="square" rtlCol="0">
            <a:spAutoFit/>
          </a:bodyPr>
          <a:lstStyle/>
          <a:p>
            <a:pPr>
              <a:lnSpc>
                <a:spcPct val="125000"/>
              </a:lnSpc>
              <a:spcBef>
                <a:spcPts val="600"/>
              </a:spcBef>
            </a:pPr>
            <a:r>
              <a:rPr lang="it-IT" dirty="0">
                <a:latin typeface="American Typewriter" panose="02090604020004020304" pitchFamily="18" charset="77"/>
              </a:rPr>
              <a:t>La domanda di lavoro aggregata è la </a:t>
            </a:r>
            <a:r>
              <a:rPr lang="it-IT" b="1" dirty="0">
                <a:latin typeface="American Typewriter" panose="02090604020004020304" pitchFamily="18" charset="77"/>
              </a:rPr>
              <a:t>somma orizzontale </a:t>
            </a:r>
            <a:r>
              <a:rPr lang="it-IT" dirty="0">
                <a:latin typeface="American Typewriter" panose="02090604020004020304" pitchFamily="18" charset="77"/>
              </a:rPr>
              <a:t>delle curve di domanda delle singole imprese.</a:t>
            </a:r>
          </a:p>
          <a:p>
            <a:pPr>
              <a:lnSpc>
                <a:spcPct val="125000"/>
              </a:lnSpc>
              <a:spcBef>
                <a:spcPts val="600"/>
              </a:spcBef>
            </a:pPr>
            <a:r>
              <a:rPr lang="it-IT" dirty="0">
                <a:latin typeface="American Typewriter" panose="02090604020004020304" pitchFamily="18" charset="77"/>
              </a:rPr>
              <a:t>E’ inclinata negativamente</a:t>
            </a:r>
            <a:r>
              <a:rPr lang="it-IT" dirty="0"/>
              <a:t>.</a:t>
            </a:r>
          </a:p>
        </p:txBody>
      </p:sp>
      <p:sp>
        <p:nvSpPr>
          <p:cNvPr id="12" name="Figura a mano libera 11"/>
          <p:cNvSpPr/>
          <p:nvPr/>
        </p:nvSpPr>
        <p:spPr bwMode="auto">
          <a:xfrm>
            <a:off x="3423684" y="1414130"/>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4053648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La domanda aggregata di lavoro (2)</a:t>
            </a:r>
            <a:endParaRPr lang="it-IT" sz="1400" dirty="0">
              <a:solidFill>
                <a:srgbClr val="FF0000"/>
              </a:solidFill>
              <a:latin typeface="American Typewriter" panose="02090604020004020304" pitchFamily="18" charset="77"/>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a:stCxn id="10" idx="3"/>
          </p:cNvCxnSpPr>
          <p:nvPr/>
        </p:nvCxnSpPr>
        <p:spPr bwMode="auto">
          <a:xfrm>
            <a:off x="3087340" y="1305635"/>
            <a:ext cx="17848" cy="4067581"/>
          </a:xfrm>
          <a:prstGeom prst="line">
            <a:avLst/>
          </a:prstGeom>
          <a:solidFill>
            <a:srgbClr val="FF0000"/>
          </a:solidFill>
          <a:ln w="12700" cap="flat" cmpd="sng" algn="ctr">
            <a:solidFill>
              <a:srgbClr val="000099"/>
            </a:solidFill>
            <a:prstDash val="solid"/>
            <a:round/>
            <a:headEnd type="none" w="med" len="med"/>
            <a:tailEnd type="none" w="med" len="med"/>
          </a:ln>
          <a:effectLst/>
        </p:spPr>
      </p:cxnSp>
      <p:cxnSp>
        <p:nvCxnSpPr>
          <p:cNvPr id="8" name="Connettore 1 7"/>
          <p:cNvCxnSpPr/>
          <p:nvPr/>
        </p:nvCxnSpPr>
        <p:spPr bwMode="auto">
          <a:xfrm>
            <a:off x="3095328" y="5373216"/>
            <a:ext cx="4717032" cy="0"/>
          </a:xfrm>
          <a:prstGeom prst="line">
            <a:avLst/>
          </a:prstGeom>
          <a:solidFill>
            <a:srgbClr val="FF0000"/>
          </a:solidFill>
          <a:ln w="12700" cap="flat" cmpd="sng" algn="ctr">
            <a:solidFill>
              <a:srgbClr val="000000"/>
            </a:solidFill>
            <a:prstDash val="solid"/>
            <a:round/>
            <a:headEnd type="none" w="med" len="med"/>
            <a:tailEnd type="none" w="med" len="med"/>
          </a:ln>
          <a:effectLst/>
        </p:spPr>
      </p:cxnSp>
      <p:sp>
        <p:nvSpPr>
          <p:cNvPr id="9" name="CasellaDiTesto 8"/>
          <p:cNvSpPr txBox="1"/>
          <p:nvPr/>
        </p:nvSpPr>
        <p:spPr>
          <a:xfrm>
            <a:off x="7488832" y="5385990"/>
            <a:ext cx="1835696" cy="923330"/>
          </a:xfrm>
          <a:prstGeom prst="rect">
            <a:avLst/>
          </a:prstGeom>
          <a:noFill/>
        </p:spPr>
        <p:txBody>
          <a:bodyPr wrap="square" rtlCol="0">
            <a:spAutoFit/>
          </a:bodyPr>
          <a:lstStyle/>
          <a:p>
            <a:r>
              <a:rPr lang="it-IT" dirty="0"/>
              <a:t>Domanda di lavoro (ore lavorate)</a:t>
            </a:r>
            <a:endParaRPr lang="en-US" dirty="0"/>
          </a:p>
        </p:txBody>
      </p:sp>
      <p:sp>
        <p:nvSpPr>
          <p:cNvPr id="10" name="CasellaDiTesto 9"/>
          <p:cNvSpPr txBox="1"/>
          <p:nvPr/>
        </p:nvSpPr>
        <p:spPr>
          <a:xfrm>
            <a:off x="2051720" y="982469"/>
            <a:ext cx="1035620" cy="646331"/>
          </a:xfrm>
          <a:prstGeom prst="rect">
            <a:avLst/>
          </a:prstGeom>
          <a:noFill/>
        </p:spPr>
        <p:txBody>
          <a:bodyPr wrap="square" rtlCol="0">
            <a:spAutoFit/>
          </a:bodyPr>
          <a:lstStyle/>
          <a:p>
            <a:pPr algn="r"/>
            <a:r>
              <a:rPr lang="it-IT" dirty="0"/>
              <a:t>Salario reale, </a:t>
            </a:r>
            <a:r>
              <a:rPr lang="el-GR" dirty="0">
                <a:solidFill>
                  <a:srgbClr val="C00000"/>
                </a:solidFill>
                <a:latin typeface="Cambria Math" panose="02040503050406030204" pitchFamily="18" charset="0"/>
                <a:ea typeface="Cambria Math" panose="02040503050406030204" pitchFamily="18" charset="0"/>
              </a:rPr>
              <a:t>ω</a:t>
            </a:r>
            <a:endParaRPr lang="en-US" dirty="0"/>
          </a:p>
        </p:txBody>
      </p:sp>
      <p:sp>
        <p:nvSpPr>
          <p:cNvPr id="14" name="CasellaDiTesto 13"/>
          <p:cNvSpPr txBox="1"/>
          <p:nvPr/>
        </p:nvSpPr>
        <p:spPr>
          <a:xfrm>
            <a:off x="331597" y="1628800"/>
            <a:ext cx="2656227" cy="4223720"/>
          </a:xfrm>
          <a:prstGeom prst="rect">
            <a:avLst/>
          </a:prstGeom>
          <a:solidFill>
            <a:schemeClr val="accent1">
              <a:lumMod val="20000"/>
              <a:lumOff val="80000"/>
            </a:schemeClr>
          </a:solidFill>
        </p:spPr>
        <p:txBody>
          <a:bodyPr wrap="square" rtlCol="0">
            <a:spAutoFit/>
          </a:bodyPr>
          <a:lstStyle/>
          <a:p>
            <a:pPr>
              <a:lnSpc>
                <a:spcPct val="125000"/>
              </a:lnSpc>
              <a:spcBef>
                <a:spcPts val="600"/>
              </a:spcBef>
            </a:pPr>
            <a:r>
              <a:rPr lang="it-IT" sz="1600" dirty="0">
                <a:latin typeface="American Typewriter" panose="02090604020004020304" pitchFamily="18" charset="77"/>
              </a:rPr>
              <a:t>La domanda di lavoro si sposta verso l’alto se:</a:t>
            </a:r>
          </a:p>
          <a:p>
            <a:pPr marL="28575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Aumenta la </a:t>
            </a:r>
            <a:r>
              <a:rPr lang="it-IT" sz="1600" b="1" dirty="0">
                <a:solidFill>
                  <a:schemeClr val="tx2"/>
                </a:solidFill>
                <a:latin typeface="American Typewriter" panose="02090604020004020304" pitchFamily="18" charset="77"/>
              </a:rPr>
              <a:t>produttività</a:t>
            </a:r>
            <a:r>
              <a:rPr lang="it-IT" sz="1600" dirty="0">
                <a:latin typeface="American Typewriter" panose="02090604020004020304" pitchFamily="18" charset="77"/>
              </a:rPr>
              <a:t> del lavoro (</a:t>
            </a:r>
            <a:r>
              <a:rPr lang="it-IT" sz="1600" i="1" dirty="0">
                <a:latin typeface="American Typewriter" panose="02090604020004020304" pitchFamily="18" charset="77"/>
              </a:rPr>
              <a:t>ad esempio</a:t>
            </a:r>
            <a:r>
              <a:rPr lang="it-IT" sz="1600" dirty="0">
                <a:latin typeface="American Typewriter" panose="02090604020004020304" pitchFamily="18" charset="77"/>
              </a:rPr>
              <a:t>, perché aumenta la dotazione di capitale)</a:t>
            </a:r>
          </a:p>
          <a:p>
            <a:pPr marL="28575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Aumenta il livello desiderato di </a:t>
            </a:r>
            <a:r>
              <a:rPr lang="it-IT" sz="1600" b="1" dirty="0">
                <a:solidFill>
                  <a:schemeClr val="tx2"/>
                </a:solidFill>
                <a:latin typeface="American Typewriter" panose="02090604020004020304" pitchFamily="18" charset="77"/>
              </a:rPr>
              <a:t>utilizzo</a:t>
            </a:r>
            <a:r>
              <a:rPr lang="it-IT" sz="1600" dirty="0">
                <a:solidFill>
                  <a:schemeClr val="tx2"/>
                </a:solidFill>
                <a:latin typeface="American Typewriter" panose="02090604020004020304" pitchFamily="18" charset="77"/>
              </a:rPr>
              <a:t> </a:t>
            </a:r>
            <a:r>
              <a:rPr lang="it-IT" sz="1600" b="1" dirty="0">
                <a:solidFill>
                  <a:schemeClr val="tx2"/>
                </a:solidFill>
                <a:latin typeface="American Typewriter" panose="02090604020004020304" pitchFamily="18" charset="77"/>
              </a:rPr>
              <a:t>degli impianti</a:t>
            </a:r>
            <a:r>
              <a:rPr lang="it-IT" sz="1600" b="1" dirty="0">
                <a:latin typeface="American Typewriter" panose="02090604020004020304" pitchFamily="18" charset="77"/>
              </a:rPr>
              <a:t> </a:t>
            </a:r>
            <a:r>
              <a:rPr lang="it-IT" sz="1600" dirty="0">
                <a:latin typeface="American Typewriter" panose="02090604020004020304" pitchFamily="18" charset="77"/>
              </a:rPr>
              <a:t>(</a:t>
            </a:r>
            <a:r>
              <a:rPr lang="it-IT" sz="1600" i="1" dirty="0">
                <a:latin typeface="American Typewriter" panose="02090604020004020304" pitchFamily="18" charset="77"/>
              </a:rPr>
              <a:t>ad esempio</a:t>
            </a:r>
            <a:r>
              <a:rPr lang="it-IT" sz="1600" dirty="0">
                <a:latin typeface="American Typewriter" panose="02090604020004020304" pitchFamily="18" charset="77"/>
              </a:rPr>
              <a:t>, perché è aumentata la domanda di beni)</a:t>
            </a:r>
          </a:p>
        </p:txBody>
      </p:sp>
      <p:sp>
        <p:nvSpPr>
          <p:cNvPr id="12" name="Figura a mano libera 11"/>
          <p:cNvSpPr/>
          <p:nvPr/>
        </p:nvSpPr>
        <p:spPr bwMode="auto">
          <a:xfrm>
            <a:off x="3423684" y="2193890"/>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Figura a mano libera 12"/>
          <p:cNvSpPr/>
          <p:nvPr/>
        </p:nvSpPr>
        <p:spPr bwMode="auto">
          <a:xfrm>
            <a:off x="3864576" y="1556792"/>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 name="Freccia a destra 4"/>
          <p:cNvSpPr/>
          <p:nvPr/>
        </p:nvSpPr>
        <p:spPr bwMode="auto">
          <a:xfrm rot="18314760">
            <a:off x="4644008" y="3140968"/>
            <a:ext cx="360040" cy="216024"/>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097464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Equilibrio nel mercato del lavoro</a:t>
            </a:r>
            <a:endParaRPr lang="it-IT" sz="1400" dirty="0">
              <a:solidFill>
                <a:srgbClr val="FF0000"/>
              </a:solidFill>
              <a:latin typeface="American Typewriter" panose="02090604020004020304" pitchFamily="18" charset="77"/>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a:off x="3064154" y="1052736"/>
            <a:ext cx="24000" cy="4328879"/>
          </a:xfrm>
          <a:prstGeom prst="line">
            <a:avLst/>
          </a:prstGeom>
          <a:solidFill>
            <a:srgbClr val="FF0000"/>
          </a:solidFill>
          <a:ln w="19050" cap="flat" cmpd="sng" algn="ctr">
            <a:solidFill>
              <a:schemeClr val="tx1"/>
            </a:solidFill>
            <a:prstDash val="solid"/>
            <a:round/>
            <a:headEnd type="none" w="med" len="med"/>
            <a:tailEnd type="none" w="med" len="med"/>
          </a:ln>
          <a:effectLst/>
        </p:spPr>
      </p:cxnSp>
      <p:cxnSp>
        <p:nvCxnSpPr>
          <p:cNvPr id="8" name="Connettore 1 7"/>
          <p:cNvCxnSpPr/>
          <p:nvPr/>
        </p:nvCxnSpPr>
        <p:spPr bwMode="auto">
          <a:xfrm>
            <a:off x="3095328" y="5373216"/>
            <a:ext cx="5653317" cy="0"/>
          </a:xfrm>
          <a:prstGeom prst="line">
            <a:avLst/>
          </a:prstGeom>
          <a:solidFill>
            <a:srgbClr val="FF0000"/>
          </a:solidFill>
          <a:ln w="19050" cap="flat" cmpd="sng" algn="ctr">
            <a:solidFill>
              <a:srgbClr val="000000"/>
            </a:solidFill>
            <a:prstDash val="solid"/>
            <a:round/>
            <a:headEnd type="none" w="med" len="med"/>
            <a:tailEnd type="none" w="med" len="med"/>
          </a:ln>
          <a:effectLst/>
        </p:spPr>
      </p:cxnSp>
      <p:sp>
        <p:nvSpPr>
          <p:cNvPr id="9" name="CasellaDiTesto 8"/>
          <p:cNvSpPr txBox="1"/>
          <p:nvPr/>
        </p:nvSpPr>
        <p:spPr>
          <a:xfrm>
            <a:off x="6804248" y="5376990"/>
            <a:ext cx="1944397" cy="584775"/>
          </a:xfrm>
          <a:prstGeom prst="rect">
            <a:avLst/>
          </a:prstGeom>
          <a:noFill/>
        </p:spPr>
        <p:txBody>
          <a:bodyPr wrap="square" rtlCol="0">
            <a:spAutoFit/>
          </a:bodyPr>
          <a:lstStyle/>
          <a:p>
            <a:r>
              <a:rPr lang="it-IT" sz="1600" dirty="0"/>
              <a:t>Domanda di lavoro (ore lavorate)</a:t>
            </a:r>
            <a:endParaRPr lang="en-US" sz="1600" dirty="0"/>
          </a:p>
        </p:txBody>
      </p:sp>
      <p:sp>
        <p:nvSpPr>
          <p:cNvPr id="10" name="CasellaDiTesto 9"/>
          <p:cNvSpPr txBox="1"/>
          <p:nvPr/>
        </p:nvSpPr>
        <p:spPr>
          <a:xfrm>
            <a:off x="3032324" y="986928"/>
            <a:ext cx="1035620" cy="584775"/>
          </a:xfrm>
          <a:prstGeom prst="rect">
            <a:avLst/>
          </a:prstGeom>
          <a:noFill/>
        </p:spPr>
        <p:txBody>
          <a:bodyPr wrap="square" rtlCol="0">
            <a:spAutoFit/>
          </a:bodyPr>
          <a:lstStyle/>
          <a:p>
            <a:r>
              <a:rPr lang="it-IT" sz="1600" dirty="0"/>
              <a:t>Salario reale, </a:t>
            </a:r>
            <a:r>
              <a:rPr lang="el-GR" sz="1600" dirty="0">
                <a:solidFill>
                  <a:srgbClr val="C00000"/>
                </a:solidFill>
                <a:latin typeface="Cambria Math" panose="02040503050406030204" pitchFamily="18" charset="0"/>
                <a:ea typeface="Cambria Math" panose="02040503050406030204" pitchFamily="18" charset="0"/>
              </a:rPr>
              <a:t>ω</a:t>
            </a:r>
            <a:endParaRPr lang="en-US" sz="1600" dirty="0"/>
          </a:p>
        </p:txBody>
      </p:sp>
      <p:sp>
        <p:nvSpPr>
          <p:cNvPr id="14" name="CasellaDiTesto 13"/>
          <p:cNvSpPr txBox="1"/>
          <p:nvPr/>
        </p:nvSpPr>
        <p:spPr>
          <a:xfrm>
            <a:off x="331597" y="1052736"/>
            <a:ext cx="2656227" cy="4629985"/>
          </a:xfrm>
          <a:prstGeom prst="rect">
            <a:avLst/>
          </a:prstGeom>
          <a:solidFill>
            <a:schemeClr val="accent1">
              <a:lumMod val="20000"/>
              <a:lumOff val="80000"/>
            </a:schemeClr>
          </a:solidFill>
        </p:spPr>
        <p:txBody>
          <a:bodyPr wrap="square" rtlCol="0">
            <a:spAutoFit/>
          </a:bodyPr>
          <a:lstStyle/>
          <a:p>
            <a:pPr>
              <a:lnSpc>
                <a:spcPct val="105000"/>
              </a:lnSpc>
              <a:spcBef>
                <a:spcPts val="600"/>
              </a:spcBef>
            </a:pPr>
            <a:r>
              <a:rPr lang="it-IT" sz="1600" dirty="0">
                <a:latin typeface="American Typewriter" panose="02090604020004020304" pitchFamily="18" charset="77"/>
              </a:rPr>
              <a:t>L’intersezione tra domanda e offerta aggregate di lavoro determina il salario reale </a:t>
            </a:r>
            <a:r>
              <a:rPr lang="el-GR" sz="1600" dirty="0">
                <a:solidFill>
                  <a:srgbClr val="C00000"/>
                </a:solidFill>
                <a:latin typeface="Cambria Math" panose="02040503050406030204" pitchFamily="18" charset="0"/>
                <a:ea typeface="Cambria Math" panose="02040503050406030204" pitchFamily="18" charset="0"/>
              </a:rPr>
              <a:t>ω</a:t>
            </a:r>
            <a:r>
              <a:rPr lang="it-IT" sz="1600" dirty="0">
                <a:solidFill>
                  <a:srgbClr val="C00000"/>
                </a:solidFill>
                <a:latin typeface="American Typewriter" panose="02090604020004020304" pitchFamily="18" charset="77"/>
                <a:ea typeface="Cambria Math" panose="02040503050406030204" pitchFamily="18" charset="0"/>
              </a:rPr>
              <a:t>*</a:t>
            </a:r>
            <a:r>
              <a:rPr lang="it-IT" sz="1600" dirty="0">
                <a:latin typeface="American Typewriter" panose="02090604020004020304" pitchFamily="18" charset="77"/>
              </a:rPr>
              <a:t> e il livello di occupazione </a:t>
            </a:r>
            <a:r>
              <a:rPr lang="it-IT" sz="1600" dirty="0">
                <a:solidFill>
                  <a:srgbClr val="FF0000"/>
                </a:solidFill>
                <a:latin typeface="American Typewriter" panose="02090604020004020304" pitchFamily="18" charset="77"/>
              </a:rPr>
              <a:t>N*</a:t>
            </a:r>
            <a:r>
              <a:rPr lang="it-IT" sz="1600" dirty="0">
                <a:latin typeface="American Typewriter" panose="02090604020004020304" pitchFamily="18" charset="77"/>
              </a:rPr>
              <a:t> di equilibrio.</a:t>
            </a:r>
          </a:p>
          <a:p>
            <a:pPr marL="285750" indent="-285750">
              <a:lnSpc>
                <a:spcPct val="105000"/>
              </a:lnSpc>
              <a:spcBef>
                <a:spcPts val="600"/>
              </a:spcBef>
              <a:buFont typeface="Arial" panose="020B0604020202020204" pitchFamily="34" charset="0"/>
              <a:buChar char="•"/>
            </a:pPr>
            <a:r>
              <a:rPr lang="it-IT" sz="1600" dirty="0">
                <a:latin typeface="American Typewriter" panose="02090604020004020304" pitchFamily="18" charset="77"/>
              </a:rPr>
              <a:t>Assumiamo che l’intersezione sia nel tratto </a:t>
            </a:r>
            <a:r>
              <a:rPr lang="it-IT" sz="1600" dirty="0">
                <a:solidFill>
                  <a:srgbClr val="C00000"/>
                </a:solidFill>
                <a:latin typeface="American Typewriter" panose="02090604020004020304" pitchFamily="18" charset="77"/>
              </a:rPr>
              <a:t>inclinato positivamente </a:t>
            </a:r>
            <a:r>
              <a:rPr lang="it-IT" sz="1600" dirty="0">
                <a:latin typeface="American Typewriter" panose="02090604020004020304" pitchFamily="18" charset="77"/>
              </a:rPr>
              <a:t>della offerta di lavoro </a:t>
            </a:r>
          </a:p>
          <a:p>
            <a:pPr marL="285750" indent="-285750">
              <a:lnSpc>
                <a:spcPct val="105000"/>
              </a:lnSpc>
              <a:spcBef>
                <a:spcPts val="600"/>
              </a:spcBef>
              <a:buFont typeface="Arial" panose="020B0604020202020204" pitchFamily="34" charset="0"/>
              <a:buChar char="•"/>
            </a:pPr>
            <a:r>
              <a:rPr lang="it-IT" sz="1600" dirty="0">
                <a:latin typeface="American Typewriter" panose="02090604020004020304" pitchFamily="18" charset="77"/>
              </a:rPr>
              <a:t>Se aumenta la domanda di lavoro, aumentano sia il salario che il livello di occupazione.</a:t>
            </a:r>
          </a:p>
        </p:txBody>
      </p:sp>
      <p:sp>
        <p:nvSpPr>
          <p:cNvPr id="12" name="Figura a mano libera 11"/>
          <p:cNvSpPr/>
          <p:nvPr/>
        </p:nvSpPr>
        <p:spPr bwMode="auto">
          <a:xfrm>
            <a:off x="3423684" y="2193890"/>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Figura a mano libera 12"/>
          <p:cNvSpPr/>
          <p:nvPr/>
        </p:nvSpPr>
        <p:spPr bwMode="auto">
          <a:xfrm>
            <a:off x="3864576" y="1556792"/>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 name="Freccia a destra 4"/>
          <p:cNvSpPr/>
          <p:nvPr/>
        </p:nvSpPr>
        <p:spPr bwMode="auto">
          <a:xfrm rot="18314760">
            <a:off x="4644008" y="3140968"/>
            <a:ext cx="360040" cy="216024"/>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Arco 14"/>
          <p:cNvSpPr/>
          <p:nvPr/>
        </p:nvSpPr>
        <p:spPr bwMode="auto">
          <a:xfrm rot="2470965">
            <a:off x="5016109" y="1119189"/>
            <a:ext cx="1149882" cy="3682932"/>
          </a:xfrm>
          <a:prstGeom prst="arc">
            <a:avLst>
              <a:gd name="adj1" fmla="val 16661063"/>
              <a:gd name="adj2" fmla="val 5166199"/>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 name="CasellaDiTesto 2"/>
          <p:cNvSpPr txBox="1"/>
          <p:nvPr/>
        </p:nvSpPr>
        <p:spPr>
          <a:xfrm>
            <a:off x="5467389" y="3861048"/>
            <a:ext cx="472763" cy="369332"/>
          </a:xfrm>
          <a:prstGeom prst="rect">
            <a:avLst/>
          </a:prstGeom>
          <a:noFill/>
        </p:spPr>
        <p:txBody>
          <a:bodyPr wrap="square" rtlCol="0">
            <a:spAutoFit/>
          </a:bodyPr>
          <a:lstStyle/>
          <a:p>
            <a:r>
              <a:rPr lang="it-IT" dirty="0"/>
              <a:t>E</a:t>
            </a:r>
            <a:endParaRPr lang="en-US" dirty="0"/>
          </a:p>
        </p:txBody>
      </p:sp>
      <p:sp>
        <p:nvSpPr>
          <p:cNvPr id="16" name="CasellaDiTesto 15"/>
          <p:cNvSpPr txBox="1"/>
          <p:nvPr/>
        </p:nvSpPr>
        <p:spPr>
          <a:xfrm>
            <a:off x="6115461" y="3275692"/>
            <a:ext cx="472763" cy="369332"/>
          </a:xfrm>
          <a:prstGeom prst="rect">
            <a:avLst/>
          </a:prstGeom>
          <a:noFill/>
        </p:spPr>
        <p:txBody>
          <a:bodyPr wrap="square" rtlCol="0">
            <a:spAutoFit/>
          </a:bodyPr>
          <a:lstStyle/>
          <a:p>
            <a:r>
              <a:rPr lang="it-IT" dirty="0"/>
              <a:t>F</a:t>
            </a:r>
            <a:endParaRPr lang="en-US" dirty="0"/>
          </a:p>
        </p:txBody>
      </p:sp>
      <p:cxnSp>
        <p:nvCxnSpPr>
          <p:cNvPr id="7" name="Connettore 1 6"/>
          <p:cNvCxnSpPr/>
          <p:nvPr/>
        </p:nvCxnSpPr>
        <p:spPr bwMode="auto">
          <a:xfrm>
            <a:off x="3131840" y="4077072"/>
            <a:ext cx="2103281"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19" name="Connettore 1 18"/>
          <p:cNvCxnSpPr/>
          <p:nvPr/>
        </p:nvCxnSpPr>
        <p:spPr bwMode="auto">
          <a:xfrm flipV="1">
            <a:off x="5220072" y="4149080"/>
            <a:ext cx="0" cy="1224136"/>
          </a:xfrm>
          <a:prstGeom prst="line">
            <a:avLst/>
          </a:prstGeom>
          <a:solidFill>
            <a:srgbClr val="FF0000"/>
          </a:solidFill>
          <a:ln w="28575" cap="flat" cmpd="sng" algn="ctr">
            <a:solidFill>
              <a:srgbClr val="000000"/>
            </a:solidFill>
            <a:prstDash val="sysDash"/>
            <a:round/>
            <a:headEnd type="none" w="med" len="med"/>
            <a:tailEnd type="none" w="med" len="med"/>
          </a:ln>
          <a:effectLst/>
        </p:spPr>
      </p:cxnSp>
      <p:sp>
        <p:nvSpPr>
          <p:cNvPr id="4" name="Rettangolo 3"/>
          <p:cNvSpPr/>
          <p:nvPr/>
        </p:nvSpPr>
        <p:spPr>
          <a:xfrm>
            <a:off x="4994950" y="5363924"/>
            <a:ext cx="441146" cy="369332"/>
          </a:xfrm>
          <a:prstGeom prst="rect">
            <a:avLst/>
          </a:prstGeom>
        </p:spPr>
        <p:txBody>
          <a:bodyPr wrap="none">
            <a:spAutoFit/>
          </a:bodyPr>
          <a:lstStyle/>
          <a:p>
            <a:r>
              <a:rPr lang="it-IT" dirty="0">
                <a:solidFill>
                  <a:srgbClr val="FF0000"/>
                </a:solidFill>
              </a:rPr>
              <a:t>N*</a:t>
            </a:r>
            <a:endParaRPr lang="en-GB" dirty="0"/>
          </a:p>
        </p:txBody>
      </p:sp>
      <p:sp>
        <p:nvSpPr>
          <p:cNvPr id="11" name="Rettangolo 10"/>
          <p:cNvSpPr/>
          <p:nvPr/>
        </p:nvSpPr>
        <p:spPr>
          <a:xfrm>
            <a:off x="3047736" y="3719277"/>
            <a:ext cx="457176" cy="369332"/>
          </a:xfrm>
          <a:prstGeom prst="rect">
            <a:avLst/>
          </a:prstGeom>
        </p:spPr>
        <p:txBody>
          <a:bodyPr wrap="none">
            <a:spAutoFit/>
          </a:bodyPr>
          <a:lstStyle/>
          <a:p>
            <a:r>
              <a:rPr lang="el-GR" dirty="0">
                <a:solidFill>
                  <a:srgbClr val="C00000"/>
                </a:solidFill>
                <a:latin typeface="Cambria Math" panose="02040503050406030204" pitchFamily="18" charset="0"/>
                <a:ea typeface="Cambria Math" panose="02040503050406030204" pitchFamily="18" charset="0"/>
              </a:rPr>
              <a:t>ω</a:t>
            </a:r>
            <a:r>
              <a:rPr lang="it-IT" dirty="0">
                <a:solidFill>
                  <a:srgbClr val="C00000"/>
                </a:solidFill>
                <a:latin typeface="Cambria Math" panose="02040503050406030204" pitchFamily="18" charset="0"/>
                <a:ea typeface="Cambria Math" panose="02040503050406030204" pitchFamily="18" charset="0"/>
              </a:rPr>
              <a:t>*</a:t>
            </a:r>
            <a:endParaRPr lang="en-GB" dirty="0"/>
          </a:p>
        </p:txBody>
      </p:sp>
    </p:spTree>
    <p:extLst>
      <p:ext uri="{BB962C8B-B14F-4D97-AF65-F5344CB8AC3E}">
        <p14:creationId xmlns:p14="http://schemas.microsoft.com/office/powerpoint/2010/main" val="8824930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Equilibrio nel mercato del lavoro (2)</a:t>
            </a:r>
            <a:endParaRPr lang="it-IT" sz="1400" dirty="0">
              <a:solidFill>
                <a:srgbClr val="FF0000"/>
              </a:solidFill>
              <a:latin typeface="American Typewriter" panose="02090604020004020304" pitchFamily="18" charset="77"/>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a:off x="3064154" y="1052736"/>
            <a:ext cx="24000" cy="4328879"/>
          </a:xfrm>
          <a:prstGeom prst="line">
            <a:avLst/>
          </a:prstGeom>
          <a:solidFill>
            <a:srgbClr val="FF0000"/>
          </a:solidFill>
          <a:ln w="19050" cap="flat" cmpd="sng" algn="ctr">
            <a:solidFill>
              <a:schemeClr val="tx1"/>
            </a:solidFill>
            <a:prstDash val="solid"/>
            <a:round/>
            <a:headEnd type="none" w="med" len="med"/>
            <a:tailEnd type="none" w="med" len="med"/>
          </a:ln>
          <a:effectLst/>
        </p:spPr>
      </p:cxnSp>
      <p:cxnSp>
        <p:nvCxnSpPr>
          <p:cNvPr id="8" name="Connettore 1 7"/>
          <p:cNvCxnSpPr/>
          <p:nvPr/>
        </p:nvCxnSpPr>
        <p:spPr bwMode="auto">
          <a:xfrm>
            <a:off x="3095328" y="5373216"/>
            <a:ext cx="5653317" cy="0"/>
          </a:xfrm>
          <a:prstGeom prst="line">
            <a:avLst/>
          </a:prstGeom>
          <a:solidFill>
            <a:srgbClr val="FF0000"/>
          </a:solidFill>
          <a:ln w="19050" cap="flat" cmpd="sng" algn="ctr">
            <a:solidFill>
              <a:srgbClr val="000000"/>
            </a:solidFill>
            <a:prstDash val="solid"/>
            <a:round/>
            <a:headEnd type="none" w="med" len="med"/>
            <a:tailEnd type="none" w="med" len="med"/>
          </a:ln>
          <a:effectLst/>
        </p:spPr>
      </p:cxnSp>
      <p:sp>
        <p:nvSpPr>
          <p:cNvPr id="9" name="CasellaDiTesto 8"/>
          <p:cNvSpPr txBox="1"/>
          <p:nvPr/>
        </p:nvSpPr>
        <p:spPr>
          <a:xfrm>
            <a:off x="7614400" y="5376990"/>
            <a:ext cx="1835696" cy="830997"/>
          </a:xfrm>
          <a:prstGeom prst="rect">
            <a:avLst/>
          </a:prstGeom>
          <a:noFill/>
        </p:spPr>
        <p:txBody>
          <a:bodyPr wrap="square" rtlCol="0">
            <a:spAutoFit/>
          </a:bodyPr>
          <a:lstStyle/>
          <a:p>
            <a:r>
              <a:rPr lang="it-IT" sz="1600" dirty="0"/>
              <a:t>Domanda di lavoro (ore lavorate)</a:t>
            </a:r>
            <a:endParaRPr lang="en-US" sz="1600" dirty="0"/>
          </a:p>
        </p:txBody>
      </p:sp>
      <p:sp>
        <p:nvSpPr>
          <p:cNvPr id="10" name="CasellaDiTesto 9"/>
          <p:cNvSpPr txBox="1"/>
          <p:nvPr/>
        </p:nvSpPr>
        <p:spPr>
          <a:xfrm>
            <a:off x="3032324" y="986928"/>
            <a:ext cx="1035620" cy="584775"/>
          </a:xfrm>
          <a:prstGeom prst="rect">
            <a:avLst/>
          </a:prstGeom>
          <a:noFill/>
        </p:spPr>
        <p:txBody>
          <a:bodyPr wrap="square" rtlCol="0">
            <a:spAutoFit/>
          </a:bodyPr>
          <a:lstStyle/>
          <a:p>
            <a:r>
              <a:rPr lang="it-IT" sz="1600" dirty="0"/>
              <a:t>Salario reale, </a:t>
            </a:r>
            <a:r>
              <a:rPr lang="el-GR" sz="1600" dirty="0">
                <a:solidFill>
                  <a:srgbClr val="C00000"/>
                </a:solidFill>
                <a:latin typeface="Cambria Math" panose="02040503050406030204" pitchFamily="18" charset="0"/>
                <a:ea typeface="Cambria Math" panose="02040503050406030204" pitchFamily="18" charset="0"/>
              </a:rPr>
              <a:t>ω</a:t>
            </a:r>
            <a:endParaRPr lang="en-US" sz="1600" dirty="0"/>
          </a:p>
        </p:txBody>
      </p:sp>
      <p:sp>
        <p:nvSpPr>
          <p:cNvPr id="14" name="CasellaDiTesto 13"/>
          <p:cNvSpPr txBox="1"/>
          <p:nvPr/>
        </p:nvSpPr>
        <p:spPr>
          <a:xfrm>
            <a:off x="179512" y="2276872"/>
            <a:ext cx="2870903" cy="2629053"/>
          </a:xfrm>
          <a:prstGeom prst="rect">
            <a:avLst/>
          </a:prstGeom>
          <a:solidFill>
            <a:schemeClr val="accent1">
              <a:lumMod val="20000"/>
              <a:lumOff val="80000"/>
            </a:schemeClr>
          </a:solidFill>
        </p:spPr>
        <p:txBody>
          <a:bodyPr wrap="square" rtlCol="0">
            <a:spAutoFit/>
          </a:bodyPr>
          <a:lstStyle/>
          <a:p>
            <a:pPr>
              <a:lnSpc>
                <a:spcPct val="114000"/>
              </a:lnSpc>
              <a:spcBef>
                <a:spcPts val="600"/>
              </a:spcBef>
            </a:pPr>
            <a:r>
              <a:rPr lang="it-IT" sz="1600" dirty="0">
                <a:latin typeface="American Typewriter" panose="02090604020004020304" pitchFamily="18" charset="77"/>
              </a:rPr>
              <a:t>Un </a:t>
            </a:r>
            <a:r>
              <a:rPr lang="it-IT" sz="1600" b="1" dirty="0">
                <a:latin typeface="American Typewriter" panose="02090604020004020304" pitchFamily="18" charset="77"/>
              </a:rPr>
              <a:t>aumento</a:t>
            </a:r>
            <a:r>
              <a:rPr lang="it-IT" sz="1600" dirty="0">
                <a:latin typeface="American Typewriter" panose="02090604020004020304" pitchFamily="18" charset="77"/>
              </a:rPr>
              <a:t> dell’offerta di lavoro …</a:t>
            </a:r>
          </a:p>
          <a:p>
            <a:pPr algn="r">
              <a:lnSpc>
                <a:spcPct val="114000"/>
              </a:lnSpc>
              <a:spcBef>
                <a:spcPts val="600"/>
              </a:spcBef>
            </a:pPr>
            <a:r>
              <a:rPr lang="it-IT" sz="1600" dirty="0">
                <a:latin typeface="American Typewriter" panose="02090604020004020304" pitchFamily="18" charset="77"/>
              </a:rPr>
              <a:t>determina uno spostamento lungo la curva di domanda</a:t>
            </a:r>
          </a:p>
          <a:p>
            <a:pPr>
              <a:lnSpc>
                <a:spcPct val="114000"/>
              </a:lnSpc>
              <a:spcBef>
                <a:spcPts val="600"/>
              </a:spcBef>
            </a:pPr>
            <a:r>
              <a:rPr lang="it-IT" sz="1600" dirty="0">
                <a:latin typeface="American Typewriter" panose="02090604020004020304" pitchFamily="18" charset="77"/>
              </a:rPr>
              <a:t>Nel nuovo equilibrio: </a:t>
            </a:r>
          </a:p>
          <a:p>
            <a:pPr marL="216000" indent="-216000">
              <a:lnSpc>
                <a:spcPct val="114000"/>
              </a:lnSpc>
              <a:spcBef>
                <a:spcPts val="600"/>
              </a:spcBef>
              <a:buFont typeface="Arial" panose="020B0604020202020204" pitchFamily="34" charset="0"/>
              <a:buChar char="•"/>
            </a:pPr>
            <a:r>
              <a:rPr lang="it-IT" sz="1600" dirty="0">
                <a:latin typeface="American Typewriter" panose="02090604020004020304" pitchFamily="18" charset="77"/>
              </a:rPr>
              <a:t>il salario diminuisce</a:t>
            </a:r>
          </a:p>
          <a:p>
            <a:pPr marL="216000" indent="-216000">
              <a:lnSpc>
                <a:spcPct val="114000"/>
              </a:lnSpc>
              <a:spcBef>
                <a:spcPts val="600"/>
              </a:spcBef>
              <a:buFont typeface="Arial" panose="020B0604020202020204" pitchFamily="34" charset="0"/>
              <a:buChar char="•"/>
            </a:pPr>
            <a:r>
              <a:rPr lang="it-IT" sz="1600" dirty="0">
                <a:latin typeface="American Typewriter" panose="02090604020004020304" pitchFamily="18" charset="77"/>
              </a:rPr>
              <a:t>l’ occupazione aumenta. </a:t>
            </a:r>
          </a:p>
        </p:txBody>
      </p:sp>
      <p:sp>
        <p:nvSpPr>
          <p:cNvPr id="12" name="Figura a mano libera 11"/>
          <p:cNvSpPr/>
          <p:nvPr/>
        </p:nvSpPr>
        <p:spPr bwMode="auto">
          <a:xfrm>
            <a:off x="4008592" y="1689834"/>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 name="Freccia a destra 4"/>
          <p:cNvSpPr/>
          <p:nvPr/>
        </p:nvSpPr>
        <p:spPr bwMode="auto">
          <a:xfrm rot="2134840">
            <a:off x="5868722" y="3437337"/>
            <a:ext cx="360040" cy="113541"/>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Arco 14"/>
          <p:cNvSpPr/>
          <p:nvPr/>
        </p:nvSpPr>
        <p:spPr bwMode="auto">
          <a:xfrm rot="2470965">
            <a:off x="4706201" y="831743"/>
            <a:ext cx="1149882" cy="3682932"/>
          </a:xfrm>
          <a:prstGeom prst="arc">
            <a:avLst>
              <a:gd name="adj1" fmla="val 16661063"/>
              <a:gd name="adj2" fmla="val 5166199"/>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 name="CasellaDiTesto 2"/>
          <p:cNvSpPr txBox="1"/>
          <p:nvPr/>
        </p:nvSpPr>
        <p:spPr>
          <a:xfrm>
            <a:off x="5539397" y="3068960"/>
            <a:ext cx="472763" cy="369332"/>
          </a:xfrm>
          <a:prstGeom prst="rect">
            <a:avLst/>
          </a:prstGeom>
          <a:noFill/>
        </p:spPr>
        <p:txBody>
          <a:bodyPr wrap="square" rtlCol="0">
            <a:spAutoFit/>
          </a:bodyPr>
          <a:lstStyle/>
          <a:p>
            <a:r>
              <a:rPr lang="it-IT" dirty="0"/>
              <a:t>E</a:t>
            </a:r>
            <a:endParaRPr lang="en-US" dirty="0"/>
          </a:p>
        </p:txBody>
      </p:sp>
      <p:sp>
        <p:nvSpPr>
          <p:cNvPr id="16" name="CasellaDiTesto 15"/>
          <p:cNvSpPr txBox="1"/>
          <p:nvPr/>
        </p:nvSpPr>
        <p:spPr>
          <a:xfrm>
            <a:off x="6300192" y="3573016"/>
            <a:ext cx="472763" cy="369332"/>
          </a:xfrm>
          <a:prstGeom prst="rect">
            <a:avLst/>
          </a:prstGeom>
          <a:noFill/>
        </p:spPr>
        <p:txBody>
          <a:bodyPr wrap="square" rtlCol="0">
            <a:spAutoFit/>
          </a:bodyPr>
          <a:lstStyle/>
          <a:p>
            <a:r>
              <a:rPr lang="it-IT" dirty="0"/>
              <a:t>G</a:t>
            </a:r>
            <a:endParaRPr lang="en-US" dirty="0"/>
          </a:p>
        </p:txBody>
      </p:sp>
      <p:cxnSp>
        <p:nvCxnSpPr>
          <p:cNvPr id="7" name="Connettore 1 6"/>
          <p:cNvCxnSpPr/>
          <p:nvPr/>
        </p:nvCxnSpPr>
        <p:spPr bwMode="auto">
          <a:xfrm>
            <a:off x="3203848" y="3284984"/>
            <a:ext cx="2191533"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19" name="Connettore 1 18"/>
          <p:cNvCxnSpPr/>
          <p:nvPr/>
        </p:nvCxnSpPr>
        <p:spPr bwMode="auto">
          <a:xfrm flipH="1" flipV="1">
            <a:off x="5436096" y="3356992"/>
            <a:ext cx="31293" cy="2016224"/>
          </a:xfrm>
          <a:prstGeom prst="line">
            <a:avLst/>
          </a:prstGeom>
          <a:solidFill>
            <a:srgbClr val="FF0000"/>
          </a:solidFill>
          <a:ln w="28575" cap="flat" cmpd="sng" algn="ctr">
            <a:solidFill>
              <a:srgbClr val="000000"/>
            </a:solidFill>
            <a:prstDash val="sysDash"/>
            <a:round/>
            <a:headEnd type="none" w="med" len="med"/>
            <a:tailEnd type="none" w="med" len="med"/>
          </a:ln>
          <a:effectLst/>
        </p:spPr>
      </p:cxnSp>
      <p:sp>
        <p:nvSpPr>
          <p:cNvPr id="17" name="Arco 16"/>
          <p:cNvSpPr/>
          <p:nvPr/>
        </p:nvSpPr>
        <p:spPr bwMode="auto">
          <a:xfrm rot="2470965">
            <a:off x="5335489" y="1395791"/>
            <a:ext cx="1149882" cy="3778148"/>
          </a:xfrm>
          <a:prstGeom prst="arc">
            <a:avLst>
              <a:gd name="adj1" fmla="val 16661063"/>
              <a:gd name="adj2" fmla="val 5166199"/>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6735642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3. La disoccupazione</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771800"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4" name="CasellaDiTesto 3"/>
          <p:cNvSpPr txBox="1"/>
          <p:nvPr/>
        </p:nvSpPr>
        <p:spPr>
          <a:xfrm>
            <a:off x="503807" y="1202844"/>
            <a:ext cx="8280624" cy="4379469"/>
          </a:xfrm>
          <a:prstGeom prst="rect">
            <a:avLst/>
          </a:prstGeom>
          <a:noFill/>
        </p:spPr>
        <p:txBody>
          <a:bodyPr wrap="square" rtlCol="0">
            <a:spAutoFit/>
          </a:bodyPr>
          <a:lstStyle/>
          <a:p>
            <a:pPr>
              <a:lnSpc>
                <a:spcPct val="125000"/>
              </a:lnSpc>
              <a:spcBef>
                <a:spcPts val="1200"/>
              </a:spcBef>
            </a:pPr>
            <a:r>
              <a:rPr lang="it-IT" sz="1600" i="1" dirty="0">
                <a:latin typeface="American Typewriter" panose="02090604020004020304" pitchFamily="18" charset="77"/>
              </a:rPr>
              <a:t>Nel mercato del lavoro esaminato fin qui, non c’è disoccupazione</a:t>
            </a:r>
            <a:r>
              <a:rPr lang="it-IT" sz="1600" dirty="0">
                <a:latin typeface="American Typewriter" panose="02090604020004020304" pitchFamily="18" charset="77"/>
              </a:rPr>
              <a:t>.</a:t>
            </a:r>
          </a:p>
          <a:p>
            <a:pPr marL="360000" indent="-360000">
              <a:lnSpc>
                <a:spcPct val="125000"/>
              </a:lnSpc>
              <a:spcBef>
                <a:spcPts val="1200"/>
              </a:spcBef>
              <a:buFont typeface="Arial" panose="020B0604020202020204" pitchFamily="34" charset="0"/>
              <a:buChar char="•"/>
            </a:pPr>
            <a:r>
              <a:rPr lang="it-IT" sz="1600" dirty="0">
                <a:latin typeface="American Typewriter" panose="02090604020004020304" pitchFamily="18" charset="77"/>
              </a:rPr>
              <a:t>Al contrario, nella realtà la disoccupazione è un fenomeno persistente, in molti casi preoccupante.</a:t>
            </a:r>
          </a:p>
          <a:p>
            <a:pPr>
              <a:lnSpc>
                <a:spcPct val="125000"/>
              </a:lnSpc>
              <a:spcBef>
                <a:spcPts val="1200"/>
              </a:spcBef>
            </a:pPr>
            <a:r>
              <a:rPr lang="it-IT" sz="1600" i="1" dirty="0">
                <a:latin typeface="American Typewriter" panose="02090604020004020304" pitchFamily="18" charset="77"/>
              </a:rPr>
              <a:t>Da dove nasce la disoccupazione?</a:t>
            </a:r>
          </a:p>
          <a:p>
            <a:pPr>
              <a:lnSpc>
                <a:spcPct val="125000"/>
              </a:lnSpc>
              <a:spcBef>
                <a:spcPts val="1200"/>
              </a:spcBef>
            </a:pPr>
            <a:r>
              <a:rPr lang="it-IT" sz="1600" dirty="0">
                <a:latin typeface="American Typewriter" panose="02090604020004020304" pitchFamily="18" charset="77"/>
              </a:rPr>
              <a:t>In sintesi, ci sono due spiegazioni, tra loro complementari:</a:t>
            </a:r>
          </a:p>
          <a:p>
            <a:pPr marL="360000" indent="-360000">
              <a:lnSpc>
                <a:spcPct val="125000"/>
              </a:lnSpc>
              <a:spcBef>
                <a:spcPts val="1200"/>
              </a:spcBef>
              <a:buFont typeface="Arial" panose="020B0604020202020204" pitchFamily="34" charset="0"/>
              <a:buChar char="•"/>
            </a:pPr>
            <a:r>
              <a:rPr lang="it-IT" sz="1600" dirty="0">
                <a:latin typeface="American Typewriter" panose="02090604020004020304" pitchFamily="18" charset="77"/>
              </a:rPr>
              <a:t>Disoccupazione statica o </a:t>
            </a:r>
            <a:r>
              <a:rPr lang="it-IT" sz="1600" b="1" dirty="0">
                <a:solidFill>
                  <a:srgbClr val="FF0000"/>
                </a:solidFill>
                <a:latin typeface="American Typewriter" panose="02090604020004020304" pitchFamily="18" charset="77"/>
              </a:rPr>
              <a:t>strutturale</a:t>
            </a:r>
            <a:r>
              <a:rPr lang="it-IT" sz="1600" dirty="0">
                <a:latin typeface="American Typewriter" panose="02090604020004020304" pitchFamily="18" charset="77"/>
              </a:rPr>
              <a:t>, dovuta a rigidità del mercato.</a:t>
            </a:r>
          </a:p>
          <a:p>
            <a:pPr marL="360000" indent="-360000">
              <a:lnSpc>
                <a:spcPct val="125000"/>
              </a:lnSpc>
              <a:spcBef>
                <a:spcPts val="1200"/>
              </a:spcBef>
              <a:buFont typeface="Arial" panose="020B0604020202020204" pitchFamily="34" charset="0"/>
              <a:buChar char="•"/>
            </a:pPr>
            <a:r>
              <a:rPr lang="it-IT" sz="1600" dirty="0">
                <a:latin typeface="American Typewriter" panose="02090604020004020304" pitchFamily="18" charset="77"/>
              </a:rPr>
              <a:t>Disoccupazione </a:t>
            </a:r>
            <a:r>
              <a:rPr lang="it-IT" sz="1600" b="1" dirty="0">
                <a:solidFill>
                  <a:srgbClr val="FF0000"/>
                </a:solidFill>
                <a:latin typeface="American Typewriter" panose="02090604020004020304" pitchFamily="18" charset="77"/>
              </a:rPr>
              <a:t>frizionale</a:t>
            </a:r>
            <a:r>
              <a:rPr lang="it-IT" sz="1600" dirty="0">
                <a:latin typeface="American Typewriter" panose="02090604020004020304" pitchFamily="18" charset="77"/>
              </a:rPr>
              <a:t>, dovuta alla natura dinamica del mercato, ossia ai flussi in entrata e uscita che lo caratterizzano.</a:t>
            </a:r>
          </a:p>
          <a:p>
            <a:pPr marL="817200" lvl="1" indent="-360000">
              <a:lnSpc>
                <a:spcPct val="125000"/>
              </a:lnSpc>
              <a:spcBef>
                <a:spcPts val="1200"/>
              </a:spcBef>
              <a:buFont typeface="Wingdings" panose="05000000000000000000" pitchFamily="2" charset="2"/>
              <a:buChar char="Ø"/>
            </a:pPr>
            <a:r>
              <a:rPr lang="it-IT" sz="1600" dirty="0">
                <a:latin typeface="American Typewriter" panose="02090604020004020304" pitchFamily="18" charset="77"/>
              </a:rPr>
              <a:t>In riferimento a quest’ultima, possiamo definire un tasso di disoccupazione d’equilibrio, più noto come «</a:t>
            </a:r>
            <a:r>
              <a:rPr lang="it-IT" sz="1600" b="1" dirty="0">
                <a:solidFill>
                  <a:srgbClr val="FF0000"/>
                </a:solidFill>
                <a:latin typeface="American Typewriter" panose="02090604020004020304" pitchFamily="18" charset="77"/>
              </a:rPr>
              <a:t>tasso naturale di disoccupazione</a:t>
            </a:r>
            <a:r>
              <a:rPr lang="it-IT" sz="1600" dirty="0">
                <a:latin typeface="American Typewriter" panose="02090604020004020304" pitchFamily="18" charset="77"/>
              </a:rPr>
              <a:t>».</a:t>
            </a:r>
          </a:p>
        </p:txBody>
      </p:sp>
    </p:spTree>
    <p:extLst>
      <p:ext uri="{BB962C8B-B14F-4D97-AF65-F5344CB8AC3E}">
        <p14:creationId xmlns:p14="http://schemas.microsoft.com/office/powerpoint/2010/main" val="412895307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000" b="1" u="sng" dirty="0">
                <a:latin typeface="American Typewriter" panose="02090604020004020304" pitchFamily="18" charset="77"/>
              </a:rPr>
              <a:t>MERCATO DEL LAVORO E  DISOCCUPAZIONE</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3" name="CasellaDiTesto 2"/>
          <p:cNvSpPr txBox="1"/>
          <p:nvPr/>
        </p:nvSpPr>
        <p:spPr>
          <a:xfrm>
            <a:off x="504030" y="1196752"/>
            <a:ext cx="8424936" cy="4874796"/>
          </a:xfrm>
          <a:prstGeom prst="rect">
            <a:avLst/>
          </a:prstGeom>
          <a:noFill/>
        </p:spPr>
        <p:txBody>
          <a:bodyPr wrap="square" rtlCol="0">
            <a:spAutoFit/>
          </a:bodyPr>
          <a:lstStyle/>
          <a:p>
            <a:pPr>
              <a:lnSpc>
                <a:spcPct val="125000"/>
              </a:lnSpc>
              <a:spcBef>
                <a:spcPts val="600"/>
              </a:spcBef>
            </a:pPr>
            <a:r>
              <a:rPr lang="it-IT" sz="1600" dirty="0">
                <a:solidFill>
                  <a:srgbClr val="000000"/>
                </a:solidFill>
                <a:latin typeface="American Typewriter" panose="02090604020004020304" pitchFamily="18" charset="77"/>
              </a:rPr>
              <a:t>In questa lezione, analizzeremo </a:t>
            </a:r>
            <a:r>
              <a:rPr lang="it-IT" sz="1600" b="1" i="1" dirty="0">
                <a:solidFill>
                  <a:srgbClr val="000000"/>
                </a:solidFill>
                <a:latin typeface="American Typewriter" panose="02090604020004020304" pitchFamily="18" charset="77"/>
              </a:rPr>
              <a:t>l’equilibrio del mercato </a:t>
            </a:r>
            <a:r>
              <a:rPr lang="it-IT" sz="1600" dirty="0">
                <a:solidFill>
                  <a:srgbClr val="000000"/>
                </a:solidFill>
                <a:latin typeface="American Typewriter" panose="02090604020004020304" pitchFamily="18" charset="77"/>
              </a:rPr>
              <a:t>del lavoro a partire dalle </a:t>
            </a:r>
            <a:r>
              <a:rPr lang="it-IT" sz="1600" b="1" i="1" dirty="0">
                <a:solidFill>
                  <a:srgbClr val="000000"/>
                </a:solidFill>
                <a:latin typeface="American Typewriter" panose="02090604020004020304" pitchFamily="18" charset="77"/>
              </a:rPr>
              <a:t>decisioni individuali </a:t>
            </a:r>
            <a:r>
              <a:rPr lang="it-IT" sz="1600" dirty="0">
                <a:solidFill>
                  <a:srgbClr val="000000"/>
                </a:solidFill>
                <a:latin typeface="American Typewriter" panose="02090604020004020304" pitchFamily="18" charset="77"/>
              </a:rPr>
              <a:t>di offerta e di domanda di lavoro. </a:t>
            </a:r>
          </a:p>
          <a:p>
            <a:pPr>
              <a:lnSpc>
                <a:spcPct val="125000"/>
              </a:lnSpc>
              <a:spcBef>
                <a:spcPts val="600"/>
              </a:spcBef>
            </a:pPr>
            <a:r>
              <a:rPr lang="it-IT" sz="1600" dirty="0">
                <a:solidFill>
                  <a:srgbClr val="000000"/>
                </a:solidFill>
                <a:latin typeface="American Typewriter" panose="02090604020004020304" pitchFamily="18" charset="77"/>
              </a:rPr>
              <a:t>Da qui ricaveremo le </a:t>
            </a:r>
            <a:r>
              <a:rPr lang="it-IT" sz="1600" b="1" i="1" dirty="0">
                <a:solidFill>
                  <a:srgbClr val="000000"/>
                </a:solidFill>
                <a:latin typeface="American Typewriter" panose="02090604020004020304" pitchFamily="18" charset="77"/>
              </a:rPr>
              <a:t>funzioni aggregate di offerta e di domanda</a:t>
            </a:r>
            <a:r>
              <a:rPr lang="it-IT" sz="1600" dirty="0">
                <a:solidFill>
                  <a:srgbClr val="000000"/>
                </a:solidFill>
                <a:latin typeface="American Typewriter" panose="02090604020004020304" pitchFamily="18" charset="77"/>
              </a:rPr>
              <a:t>, e la determinazione del prezzo (</a:t>
            </a:r>
            <a:r>
              <a:rPr lang="it-IT" sz="1600" b="1" i="1" dirty="0">
                <a:solidFill>
                  <a:srgbClr val="000000"/>
                </a:solidFill>
                <a:latin typeface="American Typewriter" panose="02090604020004020304" pitchFamily="18" charset="77"/>
              </a:rPr>
              <a:t>salario</a:t>
            </a:r>
            <a:r>
              <a:rPr lang="it-IT" sz="1600" dirty="0">
                <a:solidFill>
                  <a:srgbClr val="000000"/>
                </a:solidFill>
                <a:latin typeface="American Typewriter" panose="02090604020004020304" pitchFamily="18" charset="77"/>
              </a:rPr>
              <a:t>) e della quantità di lavoro (</a:t>
            </a:r>
            <a:r>
              <a:rPr lang="it-IT" sz="1600" b="1" i="1" dirty="0">
                <a:solidFill>
                  <a:srgbClr val="000000"/>
                </a:solidFill>
                <a:latin typeface="American Typewriter" panose="02090604020004020304" pitchFamily="18" charset="77"/>
              </a:rPr>
              <a:t>livello di occupazione</a:t>
            </a:r>
            <a:r>
              <a:rPr lang="it-IT" sz="1600" dirty="0">
                <a:solidFill>
                  <a:srgbClr val="000000"/>
                </a:solidFill>
                <a:latin typeface="American Typewriter" panose="02090604020004020304" pitchFamily="18" charset="77"/>
              </a:rPr>
              <a:t>) di equilibrio.</a:t>
            </a:r>
          </a:p>
          <a:p>
            <a:pPr>
              <a:lnSpc>
                <a:spcPct val="125000"/>
              </a:lnSpc>
              <a:spcBef>
                <a:spcPts val="600"/>
              </a:spcBef>
            </a:pPr>
            <a:r>
              <a:rPr lang="it-IT" sz="1600" dirty="0">
                <a:solidFill>
                  <a:srgbClr val="000000"/>
                </a:solidFill>
                <a:latin typeface="American Typewriter" panose="02090604020004020304" pitchFamily="18" charset="77"/>
              </a:rPr>
              <a:t>Nella seconda parte, analizzeremo come si origini e possa persistere la </a:t>
            </a:r>
            <a:r>
              <a:rPr lang="it-IT" sz="1600" b="1" dirty="0">
                <a:solidFill>
                  <a:srgbClr val="000000"/>
                </a:solidFill>
                <a:latin typeface="American Typewriter" panose="02090604020004020304" pitchFamily="18" charset="77"/>
              </a:rPr>
              <a:t>disoccupazione:</a:t>
            </a:r>
            <a:r>
              <a:rPr lang="it-IT" sz="1600" dirty="0">
                <a:solidFill>
                  <a:srgbClr val="000000"/>
                </a:solidFill>
                <a:latin typeface="American Typewriter" panose="02090604020004020304" pitchFamily="18" charset="77"/>
              </a:rPr>
              <a:t> </a:t>
            </a:r>
          </a:p>
          <a:p>
            <a:pPr marL="285750" indent="-285750">
              <a:lnSpc>
                <a:spcPct val="125000"/>
              </a:lnSpc>
              <a:spcBef>
                <a:spcPts val="600"/>
              </a:spcBef>
              <a:buFont typeface="Arial" panose="020B0604020202020204" pitchFamily="34" charset="0"/>
              <a:buChar char="•"/>
            </a:pPr>
            <a:r>
              <a:rPr lang="it-IT" sz="1600" dirty="0">
                <a:solidFill>
                  <a:srgbClr val="000000"/>
                </a:solidFill>
                <a:latin typeface="American Typewriter" panose="02090604020004020304" pitchFamily="18" charset="77"/>
              </a:rPr>
              <a:t>In un modello statico, la disoccupazione può nascere da diverse </a:t>
            </a:r>
            <a:r>
              <a:rPr lang="it-IT" sz="1600" b="1" dirty="0">
                <a:solidFill>
                  <a:srgbClr val="000000"/>
                </a:solidFill>
                <a:latin typeface="American Typewriter" panose="02090604020004020304" pitchFamily="18" charset="77"/>
              </a:rPr>
              <a:t>rigidità</a:t>
            </a:r>
            <a:r>
              <a:rPr lang="it-IT" sz="1600" dirty="0">
                <a:solidFill>
                  <a:srgbClr val="000000"/>
                </a:solidFill>
                <a:latin typeface="American Typewriter" panose="02090604020004020304" pitchFamily="18" charset="77"/>
              </a:rPr>
              <a:t> nel mercato del lavoro. </a:t>
            </a:r>
          </a:p>
          <a:p>
            <a:pPr marL="285750" indent="-285750">
              <a:lnSpc>
                <a:spcPct val="125000"/>
              </a:lnSpc>
              <a:spcBef>
                <a:spcPts val="600"/>
              </a:spcBef>
              <a:buFont typeface="Arial" panose="020B0604020202020204" pitchFamily="34" charset="0"/>
              <a:buChar char="•"/>
            </a:pPr>
            <a:r>
              <a:rPr lang="it-IT" sz="1600" dirty="0">
                <a:solidFill>
                  <a:srgbClr val="000000"/>
                </a:solidFill>
                <a:latin typeface="American Typewriter" panose="02090604020004020304" pitchFamily="18" charset="77"/>
              </a:rPr>
              <a:t>In un modello dinamico, dall’interazione tra i flussi di entrata e di uscita di tale mercato (</a:t>
            </a:r>
            <a:r>
              <a:rPr lang="it-IT" sz="1600" b="1" dirty="0">
                <a:solidFill>
                  <a:srgbClr val="000000"/>
                </a:solidFill>
                <a:latin typeface="American Typewriter" panose="02090604020004020304" pitchFamily="18" charset="77"/>
              </a:rPr>
              <a:t>d</a:t>
            </a:r>
            <a:r>
              <a:rPr lang="it-IT" sz="1600" dirty="0">
                <a:solidFill>
                  <a:srgbClr val="000000"/>
                </a:solidFill>
                <a:latin typeface="American Typewriter" panose="02090604020004020304" pitchFamily="18" charset="77"/>
              </a:rPr>
              <a:t>. </a:t>
            </a:r>
            <a:r>
              <a:rPr lang="it-IT" sz="1600" b="1" dirty="0">
                <a:solidFill>
                  <a:srgbClr val="000000"/>
                </a:solidFill>
                <a:latin typeface="American Typewriter" panose="02090604020004020304" pitchFamily="18" charset="77"/>
              </a:rPr>
              <a:t>frizionale</a:t>
            </a:r>
            <a:r>
              <a:rPr lang="it-IT" sz="1600" dirty="0">
                <a:solidFill>
                  <a:srgbClr val="000000"/>
                </a:solidFill>
                <a:latin typeface="American Typewriter" panose="02090604020004020304" pitchFamily="18" charset="77"/>
              </a:rPr>
              <a:t>). </a:t>
            </a:r>
          </a:p>
          <a:p>
            <a:pPr>
              <a:lnSpc>
                <a:spcPct val="125000"/>
              </a:lnSpc>
              <a:spcBef>
                <a:spcPts val="600"/>
              </a:spcBef>
            </a:pPr>
            <a:r>
              <a:rPr lang="it-IT" sz="1600" dirty="0">
                <a:solidFill>
                  <a:srgbClr val="000000"/>
                </a:solidFill>
                <a:latin typeface="American Typewriter" panose="02090604020004020304" pitchFamily="18" charset="77"/>
              </a:rPr>
              <a:t>Concluderemo osservando l’impatto che diverse </a:t>
            </a:r>
            <a:r>
              <a:rPr lang="it-IT" sz="1600" b="1" dirty="0">
                <a:solidFill>
                  <a:srgbClr val="000000"/>
                </a:solidFill>
                <a:latin typeface="American Typewriter" panose="02090604020004020304" pitchFamily="18" charset="77"/>
              </a:rPr>
              <a:t>istituzioni</a:t>
            </a:r>
            <a:r>
              <a:rPr lang="it-IT" sz="1600" dirty="0">
                <a:solidFill>
                  <a:srgbClr val="000000"/>
                </a:solidFill>
                <a:latin typeface="American Typewriter" panose="02090604020004020304" pitchFamily="18" charset="77"/>
              </a:rPr>
              <a:t> e </a:t>
            </a:r>
            <a:r>
              <a:rPr lang="it-IT" sz="1600" b="1" dirty="0">
                <a:solidFill>
                  <a:srgbClr val="000000"/>
                </a:solidFill>
                <a:latin typeface="American Typewriter" panose="02090604020004020304" pitchFamily="18" charset="77"/>
              </a:rPr>
              <a:t>politiche economiche </a:t>
            </a:r>
            <a:r>
              <a:rPr lang="it-IT" sz="1600" dirty="0">
                <a:solidFill>
                  <a:srgbClr val="000000"/>
                </a:solidFill>
                <a:latin typeface="American Typewriter" panose="02090604020004020304" pitchFamily="18" charset="77"/>
              </a:rPr>
              <a:t>hanno sul funzionamento del mercato del lavoro, e in particolare sull’entità e durata della disoccupazione.</a:t>
            </a:r>
          </a:p>
        </p:txBody>
      </p:sp>
    </p:spTree>
    <p:extLst>
      <p:ext uri="{BB962C8B-B14F-4D97-AF65-F5344CB8AC3E}">
        <p14:creationId xmlns:p14="http://schemas.microsoft.com/office/powerpoint/2010/main" val="38138261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6725" y="188913"/>
            <a:ext cx="8245475" cy="688975"/>
          </a:xfrm>
        </p:spPr>
        <p:txBody>
          <a:bodyPr/>
          <a:lstStyle/>
          <a:p>
            <a:r>
              <a:rPr lang="en-US" altLang="it-IT" sz="2400" dirty="0" err="1">
                <a:latin typeface="American Typewriter" panose="02090604020004020304" pitchFamily="18" charset="77"/>
              </a:rPr>
              <a:t>Disoccupazione</a:t>
            </a:r>
            <a:r>
              <a:rPr lang="en-US" altLang="it-IT" sz="2400" dirty="0">
                <a:latin typeface="American Typewriter" panose="02090604020004020304" pitchFamily="18" charset="77"/>
              </a:rPr>
              <a:t> in Europa, 1984-2010</a:t>
            </a:r>
          </a:p>
        </p:txBody>
      </p:sp>
      <p:sp>
        <p:nvSpPr>
          <p:cNvPr id="76803" name="Text Box 81"/>
          <p:cNvSpPr txBox="1">
            <a:spLocks noChangeArrowheads="1"/>
          </p:cNvSpPr>
          <p:nvPr/>
        </p:nvSpPr>
        <p:spPr bwMode="auto">
          <a:xfrm rot="-5400000">
            <a:off x="-1470819" y="3759171"/>
            <a:ext cx="3940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en-US" altLang="it-IT" sz="2000" dirty="0" err="1">
                <a:solidFill>
                  <a:srgbClr val="000000"/>
                </a:solidFill>
                <a:latin typeface="American Typewriter" panose="02090604020004020304" pitchFamily="18" charset="77"/>
              </a:rPr>
              <a:t>Percentuale</a:t>
            </a:r>
            <a:r>
              <a:rPr lang="en-US" altLang="it-IT" sz="2000" dirty="0">
                <a:solidFill>
                  <a:srgbClr val="000000"/>
                </a:solidFill>
                <a:latin typeface="American Typewriter" panose="02090604020004020304" pitchFamily="18" charset="77"/>
              </a:rPr>
              <a:t> </a:t>
            </a:r>
            <a:r>
              <a:rPr lang="en-US" altLang="it-IT" sz="2000" dirty="0" err="1">
                <a:solidFill>
                  <a:srgbClr val="000000"/>
                </a:solidFill>
                <a:latin typeface="American Typewriter" panose="02090604020004020304" pitchFamily="18" charset="77"/>
              </a:rPr>
              <a:t>della</a:t>
            </a:r>
            <a:r>
              <a:rPr lang="en-US" altLang="it-IT" sz="2000" dirty="0">
                <a:solidFill>
                  <a:srgbClr val="000000"/>
                </a:solidFill>
                <a:latin typeface="American Typewriter" panose="02090604020004020304" pitchFamily="18" charset="77"/>
              </a:rPr>
              <a:t> </a:t>
            </a:r>
            <a:r>
              <a:rPr lang="en-US" altLang="it-IT" sz="2000" dirty="0" err="1">
                <a:solidFill>
                  <a:srgbClr val="000000"/>
                </a:solidFill>
                <a:latin typeface="American Typewriter" panose="02090604020004020304" pitchFamily="18" charset="77"/>
              </a:rPr>
              <a:t>forza</a:t>
            </a:r>
            <a:r>
              <a:rPr lang="en-US" altLang="it-IT" sz="2000" dirty="0">
                <a:solidFill>
                  <a:srgbClr val="000000"/>
                </a:solidFill>
                <a:latin typeface="American Typewriter" panose="02090604020004020304" pitchFamily="18" charset="77"/>
              </a:rPr>
              <a:t> </a:t>
            </a:r>
            <a:r>
              <a:rPr lang="en-US" altLang="it-IT" sz="2000" dirty="0" err="1">
                <a:solidFill>
                  <a:srgbClr val="000000"/>
                </a:solidFill>
                <a:latin typeface="American Typewriter" panose="02090604020004020304" pitchFamily="18" charset="77"/>
              </a:rPr>
              <a:t>lavoro</a:t>
            </a:r>
            <a:r>
              <a:rPr lang="en-US" altLang="it-IT" sz="2000" dirty="0">
                <a:solidFill>
                  <a:srgbClr val="000000"/>
                </a:solidFill>
                <a:latin typeface="American Typewriter" panose="02090604020004020304" pitchFamily="18" charset="77"/>
              </a:rPr>
              <a:t> </a:t>
            </a:r>
          </a:p>
        </p:txBody>
      </p:sp>
      <p:pic>
        <p:nvPicPr>
          <p:cNvPr id="7680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161752"/>
            <a:ext cx="7762875"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1151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04: Lavoro e Disoccupazione</a:t>
            </a:r>
          </a:p>
        </p:txBody>
      </p:sp>
      <p:pic>
        <p:nvPicPr>
          <p:cNvPr id="78852" name="Picture 2" descr="C:\M_Mat\corsi\corso macro\corso macro\macrio2012\Screen shot 2010-12-01 at 8.53.07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a:xfrm>
            <a:off x="468313" y="44450"/>
            <a:ext cx="8228012" cy="647700"/>
          </a:xfrm>
          <a:noFill/>
        </p:spPr>
        <p:txBody>
          <a:bodyPr/>
          <a:lstStyle/>
          <a:p>
            <a:r>
              <a:rPr lang="it-IT" altLang="it-IT" sz="2400" dirty="0">
                <a:latin typeface="American Typewriter" panose="02090604020004020304" pitchFamily="18" charset="77"/>
              </a:rPr>
              <a:t>Disoccupazione in Europa  (2000-2010)</a:t>
            </a:r>
          </a:p>
        </p:txBody>
      </p:sp>
    </p:spTree>
    <p:extLst>
      <p:ext uri="{BB962C8B-B14F-4D97-AF65-F5344CB8AC3E}">
        <p14:creationId xmlns:p14="http://schemas.microsoft.com/office/powerpoint/2010/main" val="42900805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68313" y="44450"/>
            <a:ext cx="8228012" cy="647700"/>
          </a:xfrm>
          <a:noFill/>
        </p:spPr>
        <p:txBody>
          <a:bodyPr/>
          <a:lstStyle/>
          <a:p>
            <a:r>
              <a:rPr lang="it-IT" altLang="it-IT" sz="2400" dirty="0">
                <a:latin typeface="American Typewriter" panose="02090604020004020304" pitchFamily="18" charset="77"/>
              </a:rPr>
              <a:t>Disoccupazione nel G7  (1998-2016)</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graphicFrame>
        <p:nvGraphicFramePr>
          <p:cNvPr id="5" name="Grafico 4"/>
          <p:cNvGraphicFramePr>
            <a:graphicFrameLocks/>
          </p:cNvGraphicFramePr>
          <p:nvPr>
            <p:extLst>
              <p:ext uri="{D42A27DB-BD31-4B8C-83A1-F6EECF244321}">
                <p14:modId xmlns:p14="http://schemas.microsoft.com/office/powerpoint/2010/main" val="476581378"/>
              </p:ext>
            </p:extLst>
          </p:nvPr>
        </p:nvGraphicFramePr>
        <p:xfrm>
          <a:off x="1043608" y="1196752"/>
          <a:ext cx="676875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2" name="Rettangolo 1"/>
          <p:cNvSpPr/>
          <p:nvPr/>
        </p:nvSpPr>
        <p:spPr>
          <a:xfrm>
            <a:off x="2129765" y="5631631"/>
            <a:ext cx="4818499" cy="461665"/>
          </a:xfrm>
          <a:prstGeom prst="rect">
            <a:avLst/>
          </a:prstGeom>
        </p:spPr>
        <p:txBody>
          <a:bodyPr wrap="none">
            <a:spAutoFit/>
          </a:bodyPr>
          <a:lstStyle/>
          <a:p>
            <a:r>
              <a:rPr lang="en-US" sz="1200" i="1" dirty="0"/>
              <a:t>Source</a:t>
            </a:r>
            <a:r>
              <a:rPr lang="en-US" sz="1200" dirty="0"/>
              <a:t>: IMF- World Economic Outlook Database, October 2016,</a:t>
            </a:r>
          </a:p>
          <a:p>
            <a:r>
              <a:rPr lang="en-US" sz="1200" dirty="0">
                <a:hlinkClick r:id="rId4"/>
              </a:rPr>
              <a:t>http://ww.imf.org/external/pubs/ft/weo/2016/02/weodata/index.aspx</a:t>
            </a:r>
            <a:endParaRPr lang="en-US" sz="1200" dirty="0"/>
          </a:p>
        </p:txBody>
      </p:sp>
    </p:spTree>
    <p:extLst>
      <p:ext uri="{BB962C8B-B14F-4D97-AF65-F5344CB8AC3E}">
        <p14:creationId xmlns:p14="http://schemas.microsoft.com/office/powerpoint/2010/main" val="19096245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44450"/>
            <a:ext cx="8228012" cy="792163"/>
          </a:xfrm>
          <a:noFill/>
        </p:spPr>
        <p:txBody>
          <a:bodyPr/>
          <a:lstStyle/>
          <a:p>
            <a:r>
              <a:rPr lang="it-IT" altLang="it-IT" sz="2400" dirty="0">
                <a:latin typeface="American Typewriter" panose="02090604020004020304" pitchFamily="18" charset="77"/>
              </a:rPr>
              <a:t>Disoccupazione per fasce età</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pic>
        <p:nvPicPr>
          <p:cNvPr id="81924" name="Picture 4" descr="http://www.ideemarginali.org/wp-content/uploads/2011/05/disoccupazione-giovanile-ital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980727"/>
            <a:ext cx="8244231" cy="504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9868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6725" y="188913"/>
            <a:ext cx="8504238" cy="688975"/>
          </a:xfrm>
        </p:spPr>
        <p:txBody>
          <a:bodyPr/>
          <a:lstStyle/>
          <a:p>
            <a:r>
              <a:rPr lang="en-US" altLang="it-IT" sz="2400" dirty="0" err="1">
                <a:latin typeface="American Typewriter" panose="02090604020004020304" pitchFamily="18" charset="77"/>
              </a:rPr>
              <a:t>Disoccupazione</a:t>
            </a:r>
            <a:r>
              <a:rPr lang="en-US" altLang="it-IT" sz="2400" dirty="0">
                <a:latin typeface="American Typewriter" panose="02090604020004020304" pitchFamily="18" charset="77"/>
              </a:rPr>
              <a:t>: USA </a:t>
            </a:r>
            <a:r>
              <a:rPr lang="en-US" altLang="it-IT" sz="2400" dirty="0" err="1">
                <a:latin typeface="American Typewriter" panose="02090604020004020304" pitchFamily="18" charset="77"/>
              </a:rPr>
              <a:t>ed</a:t>
            </a:r>
            <a:r>
              <a:rPr lang="en-US" altLang="it-IT" sz="2400" dirty="0">
                <a:latin typeface="American Typewriter" panose="02090604020004020304" pitchFamily="18" charset="77"/>
              </a:rPr>
              <a:t> Europa, 1963-2010</a:t>
            </a:r>
          </a:p>
        </p:txBody>
      </p:sp>
      <p:sp>
        <p:nvSpPr>
          <p:cNvPr id="71683" name="Text Box 81"/>
          <p:cNvSpPr txBox="1">
            <a:spLocks noChangeArrowheads="1"/>
          </p:cNvSpPr>
          <p:nvPr/>
        </p:nvSpPr>
        <p:spPr bwMode="auto">
          <a:xfrm rot="-5400000">
            <a:off x="-1506537" y="3779838"/>
            <a:ext cx="40116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en-US" altLang="it-IT" sz="2200" dirty="0" err="1">
                <a:solidFill>
                  <a:srgbClr val="000000"/>
                </a:solidFill>
                <a:latin typeface="Arial" panose="020B0604020202020204" pitchFamily="34" charset="0"/>
              </a:rPr>
              <a:t>Percentuale</a:t>
            </a:r>
            <a:r>
              <a:rPr lang="en-US" altLang="it-IT" sz="2200" dirty="0">
                <a:solidFill>
                  <a:srgbClr val="000000"/>
                </a:solidFill>
                <a:latin typeface="Arial" panose="020B0604020202020204" pitchFamily="34" charset="0"/>
              </a:rPr>
              <a:t> </a:t>
            </a:r>
            <a:r>
              <a:rPr lang="en-US" altLang="it-IT" sz="2200" dirty="0" err="1">
                <a:solidFill>
                  <a:srgbClr val="000000"/>
                </a:solidFill>
                <a:latin typeface="Arial" panose="020B0604020202020204" pitchFamily="34" charset="0"/>
              </a:rPr>
              <a:t>della</a:t>
            </a:r>
            <a:r>
              <a:rPr lang="en-US" altLang="it-IT" sz="2200" dirty="0">
                <a:solidFill>
                  <a:srgbClr val="000000"/>
                </a:solidFill>
                <a:latin typeface="Arial" panose="020B0604020202020204" pitchFamily="34" charset="0"/>
              </a:rPr>
              <a:t> </a:t>
            </a:r>
            <a:r>
              <a:rPr lang="en-US" altLang="it-IT" sz="2200" dirty="0" err="1">
                <a:solidFill>
                  <a:srgbClr val="000000"/>
                </a:solidFill>
                <a:latin typeface="Arial" panose="020B0604020202020204" pitchFamily="34" charset="0"/>
              </a:rPr>
              <a:t>forza</a:t>
            </a:r>
            <a:r>
              <a:rPr lang="en-US" altLang="it-IT" sz="2200" dirty="0">
                <a:solidFill>
                  <a:srgbClr val="000000"/>
                </a:solidFill>
                <a:latin typeface="Arial" panose="020B0604020202020204" pitchFamily="34" charset="0"/>
              </a:rPr>
              <a:t> </a:t>
            </a:r>
            <a:r>
              <a:rPr lang="en-US" altLang="it-IT" sz="2200" dirty="0" err="1">
                <a:solidFill>
                  <a:srgbClr val="000000"/>
                </a:solidFill>
                <a:latin typeface="Arial" panose="020B0604020202020204" pitchFamily="34" charset="0"/>
              </a:rPr>
              <a:t>lavoro</a:t>
            </a:r>
            <a:r>
              <a:rPr lang="en-US" altLang="it-IT" sz="2200" dirty="0">
                <a:solidFill>
                  <a:srgbClr val="000000"/>
                </a:solidFill>
                <a:latin typeface="Arial" panose="020B0604020202020204" pitchFamily="34" charset="0"/>
              </a:rPr>
              <a:t> </a:t>
            </a:r>
          </a:p>
        </p:txBody>
      </p:sp>
      <p:pic>
        <p:nvPicPr>
          <p:cNvPr id="7168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219200"/>
            <a:ext cx="748665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8469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400" b="1" dirty="0">
                <a:latin typeface="American Typewriter" panose="02090604020004020304" pitchFamily="18" charset="77"/>
              </a:rPr>
              <a:t>4. Disoccupazione strutturale (statica)</a:t>
            </a:r>
            <a:endParaRPr lang="it-IT" sz="1600" dirty="0">
              <a:solidFill>
                <a:srgbClr val="FF0000"/>
              </a:solidFill>
              <a:latin typeface="American Typewriter" panose="02090604020004020304" pitchFamily="18" charset="77"/>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a:off x="3064154" y="1052736"/>
            <a:ext cx="24000" cy="4328879"/>
          </a:xfrm>
          <a:prstGeom prst="line">
            <a:avLst/>
          </a:prstGeom>
          <a:solidFill>
            <a:srgbClr val="FF0000"/>
          </a:solidFill>
          <a:ln w="19050" cap="flat" cmpd="sng" algn="ctr">
            <a:solidFill>
              <a:schemeClr val="tx1"/>
            </a:solidFill>
            <a:prstDash val="solid"/>
            <a:round/>
            <a:headEnd type="none" w="med" len="med"/>
            <a:tailEnd type="none" w="med" len="med"/>
          </a:ln>
          <a:effectLst/>
        </p:spPr>
      </p:cxnSp>
      <p:cxnSp>
        <p:nvCxnSpPr>
          <p:cNvPr id="8" name="Connettore 1 7"/>
          <p:cNvCxnSpPr/>
          <p:nvPr/>
        </p:nvCxnSpPr>
        <p:spPr bwMode="auto">
          <a:xfrm>
            <a:off x="3095328" y="5373216"/>
            <a:ext cx="5653317" cy="0"/>
          </a:xfrm>
          <a:prstGeom prst="line">
            <a:avLst/>
          </a:prstGeom>
          <a:solidFill>
            <a:srgbClr val="FF0000"/>
          </a:solidFill>
          <a:ln w="19050" cap="flat" cmpd="sng" algn="ctr">
            <a:solidFill>
              <a:srgbClr val="000000"/>
            </a:solidFill>
            <a:prstDash val="solid"/>
            <a:round/>
            <a:headEnd type="none" w="med" len="med"/>
            <a:tailEnd type="none" w="med" len="med"/>
          </a:ln>
          <a:effectLst/>
        </p:spPr>
      </p:cxnSp>
      <p:sp>
        <p:nvSpPr>
          <p:cNvPr id="9" name="CasellaDiTesto 8"/>
          <p:cNvSpPr txBox="1"/>
          <p:nvPr/>
        </p:nvSpPr>
        <p:spPr>
          <a:xfrm>
            <a:off x="7614400" y="5376990"/>
            <a:ext cx="1835696" cy="830997"/>
          </a:xfrm>
          <a:prstGeom prst="rect">
            <a:avLst/>
          </a:prstGeom>
          <a:noFill/>
        </p:spPr>
        <p:txBody>
          <a:bodyPr wrap="square" rtlCol="0">
            <a:spAutoFit/>
          </a:bodyPr>
          <a:lstStyle/>
          <a:p>
            <a:r>
              <a:rPr lang="it-IT" sz="1600" dirty="0"/>
              <a:t>Domanda di lavoro (ore lavorate)</a:t>
            </a:r>
            <a:endParaRPr lang="en-US" sz="1600" dirty="0"/>
          </a:p>
        </p:txBody>
      </p:sp>
      <p:sp>
        <p:nvSpPr>
          <p:cNvPr id="10" name="CasellaDiTesto 9"/>
          <p:cNvSpPr txBox="1"/>
          <p:nvPr/>
        </p:nvSpPr>
        <p:spPr>
          <a:xfrm>
            <a:off x="3032324" y="986928"/>
            <a:ext cx="1035620" cy="584775"/>
          </a:xfrm>
          <a:prstGeom prst="rect">
            <a:avLst/>
          </a:prstGeom>
          <a:noFill/>
        </p:spPr>
        <p:txBody>
          <a:bodyPr wrap="square" rtlCol="0">
            <a:spAutoFit/>
          </a:bodyPr>
          <a:lstStyle/>
          <a:p>
            <a:r>
              <a:rPr lang="it-IT" sz="1600" dirty="0"/>
              <a:t>Salario reale, w</a:t>
            </a:r>
            <a:endParaRPr lang="en-US" sz="1600" dirty="0"/>
          </a:p>
        </p:txBody>
      </p:sp>
      <p:sp>
        <p:nvSpPr>
          <p:cNvPr id="14" name="CasellaDiTesto 13"/>
          <p:cNvSpPr txBox="1"/>
          <p:nvPr/>
        </p:nvSpPr>
        <p:spPr>
          <a:xfrm>
            <a:off x="403605" y="4005064"/>
            <a:ext cx="2656227" cy="2042995"/>
          </a:xfrm>
          <a:prstGeom prst="rect">
            <a:avLst/>
          </a:prstGeom>
          <a:solidFill>
            <a:schemeClr val="accent1">
              <a:lumMod val="20000"/>
              <a:lumOff val="80000"/>
            </a:schemeClr>
          </a:solidFill>
        </p:spPr>
        <p:txBody>
          <a:bodyPr wrap="square" rtlCol="0">
            <a:spAutoFit/>
          </a:bodyPr>
          <a:lstStyle/>
          <a:p>
            <a:pPr eaLnBrk="1" hangingPunct="1">
              <a:lnSpc>
                <a:spcPct val="114000"/>
              </a:lnSpc>
              <a:spcBef>
                <a:spcPct val="50000"/>
              </a:spcBef>
              <a:buClrTx/>
              <a:buSzTx/>
              <a:buFontTx/>
              <a:buNone/>
            </a:pPr>
            <a:r>
              <a:rPr lang="it-IT" altLang="it-IT" sz="1600" dirty="0">
                <a:latin typeface="American Typewriter" panose="02090604020004020304" pitchFamily="18" charset="77"/>
              </a:rPr>
              <a:t>In un modello statico, (uni-periodale), se non esistono </a:t>
            </a:r>
            <a:r>
              <a:rPr lang="it-IT" altLang="it-IT" sz="1600" b="1" dirty="0">
                <a:solidFill>
                  <a:srgbClr val="C00000"/>
                </a:solidFill>
                <a:latin typeface="American Typewriter" panose="02090604020004020304" pitchFamily="18" charset="77"/>
              </a:rPr>
              <a:t>rigidità</a:t>
            </a:r>
            <a:r>
              <a:rPr lang="it-IT" altLang="it-IT" sz="1600" dirty="0">
                <a:latin typeface="American Typewriter" panose="02090604020004020304" pitchFamily="18" charset="77"/>
              </a:rPr>
              <a:t>,</a:t>
            </a:r>
          </a:p>
          <a:p>
            <a:pPr eaLnBrk="1" hangingPunct="1">
              <a:lnSpc>
                <a:spcPct val="114000"/>
              </a:lnSpc>
              <a:spcBef>
                <a:spcPts val="0"/>
              </a:spcBef>
              <a:buClrTx/>
              <a:buSzTx/>
              <a:buFontTx/>
              <a:buNone/>
            </a:pPr>
            <a:r>
              <a:rPr lang="it-IT" altLang="it-IT" sz="1600" dirty="0">
                <a:latin typeface="American Typewriter" panose="02090604020004020304" pitchFamily="18" charset="77"/>
              </a:rPr>
              <a:t>il </a:t>
            </a:r>
            <a:r>
              <a:rPr lang="it-IT" altLang="it-IT" sz="1600" b="1" dirty="0">
                <a:solidFill>
                  <a:srgbClr val="CC0000"/>
                </a:solidFill>
                <a:latin typeface="American Typewriter" panose="02090604020004020304" pitchFamily="18" charset="77"/>
              </a:rPr>
              <a:t>salario reale si aggiusta fino a eguagliare domanda e offerta</a:t>
            </a:r>
            <a:endParaRPr lang="it-IT" altLang="it-IT" b="1" dirty="0">
              <a:solidFill>
                <a:srgbClr val="CC0000"/>
              </a:solidFill>
              <a:latin typeface="American Typewriter" panose="02090604020004020304" pitchFamily="18" charset="77"/>
            </a:endParaRPr>
          </a:p>
        </p:txBody>
      </p:sp>
      <p:sp>
        <p:nvSpPr>
          <p:cNvPr id="12" name="Figura a mano libera 11"/>
          <p:cNvSpPr/>
          <p:nvPr/>
        </p:nvSpPr>
        <p:spPr bwMode="auto">
          <a:xfrm>
            <a:off x="4008592" y="1689834"/>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Arco 14"/>
          <p:cNvSpPr/>
          <p:nvPr/>
        </p:nvSpPr>
        <p:spPr bwMode="auto">
          <a:xfrm rot="2470965">
            <a:off x="4706201" y="831743"/>
            <a:ext cx="1149882" cy="3682932"/>
          </a:xfrm>
          <a:prstGeom prst="arc">
            <a:avLst>
              <a:gd name="adj1" fmla="val 16661063"/>
              <a:gd name="adj2" fmla="val 5166199"/>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 name="CasellaDiTesto 2"/>
          <p:cNvSpPr txBox="1"/>
          <p:nvPr/>
        </p:nvSpPr>
        <p:spPr>
          <a:xfrm>
            <a:off x="5611405" y="3068960"/>
            <a:ext cx="472763" cy="369332"/>
          </a:xfrm>
          <a:prstGeom prst="rect">
            <a:avLst/>
          </a:prstGeom>
          <a:noFill/>
        </p:spPr>
        <p:txBody>
          <a:bodyPr wrap="square" rtlCol="0">
            <a:spAutoFit/>
          </a:bodyPr>
          <a:lstStyle/>
          <a:p>
            <a:r>
              <a:rPr lang="it-IT" dirty="0"/>
              <a:t>E</a:t>
            </a:r>
            <a:endParaRPr lang="en-US" dirty="0"/>
          </a:p>
        </p:txBody>
      </p:sp>
      <p:sp>
        <p:nvSpPr>
          <p:cNvPr id="16" name="CasellaDiTesto 15"/>
          <p:cNvSpPr txBox="1"/>
          <p:nvPr/>
        </p:nvSpPr>
        <p:spPr>
          <a:xfrm>
            <a:off x="6403493" y="3563724"/>
            <a:ext cx="472763" cy="369332"/>
          </a:xfrm>
          <a:prstGeom prst="rect">
            <a:avLst/>
          </a:prstGeom>
          <a:noFill/>
        </p:spPr>
        <p:txBody>
          <a:bodyPr wrap="square" rtlCol="0">
            <a:spAutoFit/>
          </a:bodyPr>
          <a:lstStyle/>
          <a:p>
            <a:r>
              <a:rPr lang="it-IT" dirty="0"/>
              <a:t>G</a:t>
            </a:r>
            <a:endParaRPr lang="en-US" dirty="0"/>
          </a:p>
        </p:txBody>
      </p:sp>
      <p:cxnSp>
        <p:nvCxnSpPr>
          <p:cNvPr id="7" name="Connettore 1 6"/>
          <p:cNvCxnSpPr/>
          <p:nvPr/>
        </p:nvCxnSpPr>
        <p:spPr bwMode="auto">
          <a:xfrm>
            <a:off x="3203848" y="3284984"/>
            <a:ext cx="2191533"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19" name="Connettore 1 18"/>
          <p:cNvCxnSpPr/>
          <p:nvPr/>
        </p:nvCxnSpPr>
        <p:spPr bwMode="auto">
          <a:xfrm flipH="1" flipV="1">
            <a:off x="5436096" y="3356992"/>
            <a:ext cx="31293" cy="2016224"/>
          </a:xfrm>
          <a:prstGeom prst="line">
            <a:avLst/>
          </a:prstGeom>
          <a:solidFill>
            <a:srgbClr val="FF0000"/>
          </a:solidFill>
          <a:ln w="28575" cap="flat" cmpd="sng" algn="ctr">
            <a:solidFill>
              <a:srgbClr val="000000"/>
            </a:solidFill>
            <a:prstDash val="sysDash"/>
            <a:round/>
            <a:headEnd type="none" w="med" len="med"/>
            <a:tailEnd type="none" w="med" len="med"/>
          </a:ln>
          <a:effectLst/>
        </p:spPr>
      </p:cxnSp>
      <p:sp>
        <p:nvSpPr>
          <p:cNvPr id="4" name="Rettangolo 3"/>
          <p:cNvSpPr/>
          <p:nvPr/>
        </p:nvSpPr>
        <p:spPr>
          <a:xfrm>
            <a:off x="6128254" y="2495890"/>
            <a:ext cx="2548202" cy="400110"/>
          </a:xfrm>
          <a:prstGeom prst="rect">
            <a:avLst/>
          </a:prstGeom>
        </p:spPr>
        <p:txBody>
          <a:bodyPr wrap="square">
            <a:spAutoFit/>
          </a:bodyPr>
          <a:lstStyle/>
          <a:p>
            <a:pPr eaLnBrk="1" hangingPunct="1">
              <a:spcBef>
                <a:spcPct val="50000"/>
              </a:spcBef>
              <a:buClrTx/>
              <a:buSzTx/>
              <a:buFontTx/>
              <a:buNone/>
            </a:pPr>
            <a:endParaRPr lang="it-IT" altLang="it-IT" sz="2000" b="1" dirty="0">
              <a:solidFill>
                <a:srgbClr val="CC0000"/>
              </a:solidFill>
            </a:endParaRPr>
          </a:p>
        </p:txBody>
      </p:sp>
      <p:sp>
        <p:nvSpPr>
          <p:cNvPr id="5" name="CasellaDiTesto 4"/>
          <p:cNvSpPr txBox="1"/>
          <p:nvPr/>
        </p:nvSpPr>
        <p:spPr>
          <a:xfrm>
            <a:off x="354640" y="1008366"/>
            <a:ext cx="2627552" cy="2749535"/>
          </a:xfrm>
          <a:prstGeom prst="rect">
            <a:avLst/>
          </a:prstGeom>
          <a:noFill/>
        </p:spPr>
        <p:txBody>
          <a:bodyPr wrap="square" rtlCol="0">
            <a:spAutoFit/>
          </a:bodyPr>
          <a:lstStyle/>
          <a:p>
            <a:pPr>
              <a:lnSpc>
                <a:spcPct val="114000"/>
              </a:lnSpc>
              <a:spcBef>
                <a:spcPts val="600"/>
              </a:spcBef>
            </a:pPr>
            <a:r>
              <a:rPr lang="it-IT" sz="1400" i="1" dirty="0">
                <a:latin typeface="American Typewriter" panose="02090604020004020304" pitchFamily="18" charset="77"/>
              </a:rPr>
              <a:t>Come spiegare </a:t>
            </a:r>
            <a:r>
              <a:rPr lang="it-IT" sz="1400" b="1" i="1" dirty="0">
                <a:latin typeface="American Typewriter" panose="02090604020004020304" pitchFamily="18" charset="77"/>
              </a:rPr>
              <a:t>esistenza</a:t>
            </a:r>
            <a:r>
              <a:rPr lang="it-IT" sz="1400" i="1" dirty="0">
                <a:latin typeface="American Typewriter" panose="02090604020004020304" pitchFamily="18" charset="77"/>
              </a:rPr>
              <a:t> e </a:t>
            </a:r>
            <a:r>
              <a:rPr lang="it-IT" sz="1400" b="1" i="1" dirty="0">
                <a:latin typeface="American Typewriter" panose="02090604020004020304" pitchFamily="18" charset="77"/>
              </a:rPr>
              <a:t>persistenza</a:t>
            </a:r>
            <a:r>
              <a:rPr lang="it-IT" sz="1400" i="1" dirty="0">
                <a:latin typeface="American Typewriter" panose="02090604020004020304" pitchFamily="18" charset="77"/>
              </a:rPr>
              <a:t> della </a:t>
            </a:r>
            <a:r>
              <a:rPr lang="it-IT" sz="1400" b="1" i="1" dirty="0">
                <a:latin typeface="American Typewriter" panose="02090604020004020304" pitchFamily="18" charset="77"/>
              </a:rPr>
              <a:t>disoccupazione</a:t>
            </a:r>
            <a:r>
              <a:rPr lang="it-IT" sz="1400" i="1" dirty="0">
                <a:latin typeface="American Typewriter" panose="02090604020004020304" pitchFamily="18" charset="77"/>
              </a:rPr>
              <a:t>?</a:t>
            </a:r>
          </a:p>
          <a:p>
            <a:pPr>
              <a:lnSpc>
                <a:spcPct val="114000"/>
              </a:lnSpc>
              <a:spcBef>
                <a:spcPts val="600"/>
              </a:spcBef>
            </a:pPr>
            <a:r>
              <a:rPr lang="it-IT" sz="1400" dirty="0">
                <a:latin typeface="American Typewriter" panose="02090604020004020304" pitchFamily="18" charset="77"/>
              </a:rPr>
              <a:t>Due modi per modellarla:</a:t>
            </a:r>
          </a:p>
          <a:p>
            <a:pPr marL="285750" indent="-285750">
              <a:lnSpc>
                <a:spcPct val="114000"/>
              </a:lnSpc>
              <a:spcBef>
                <a:spcPts val="600"/>
              </a:spcBef>
              <a:buFont typeface="Arial" panose="020B0604020202020204" pitchFamily="34" charset="0"/>
              <a:buChar char="•"/>
            </a:pPr>
            <a:r>
              <a:rPr lang="it-IT" sz="1400" dirty="0">
                <a:latin typeface="American Typewriter" panose="02090604020004020304" pitchFamily="18" charset="77"/>
              </a:rPr>
              <a:t>Modelli statici </a:t>
            </a:r>
          </a:p>
          <a:p>
            <a:pPr algn="ctr">
              <a:lnSpc>
                <a:spcPct val="114000"/>
              </a:lnSpc>
              <a:spcBef>
                <a:spcPts val="600"/>
              </a:spcBef>
            </a:pPr>
            <a:r>
              <a:rPr lang="it-IT" sz="1400" dirty="0">
                <a:latin typeface="American Typewriter" panose="02090604020004020304" pitchFamily="18" charset="77"/>
              </a:rPr>
              <a:t> </a:t>
            </a:r>
            <a:r>
              <a:rPr lang="it-IT" sz="1400" dirty="0">
                <a:latin typeface="American Typewriter" panose="02090604020004020304" pitchFamily="18" charset="77"/>
                <a:cs typeface="Calibri" panose="020F0502020204030204" pitchFamily="34" charset="0"/>
              </a:rPr>
              <a:t>→ </a:t>
            </a:r>
            <a:r>
              <a:rPr lang="it-IT" sz="1400" b="1" dirty="0">
                <a:solidFill>
                  <a:srgbClr val="C00000"/>
                </a:solidFill>
                <a:latin typeface="American Typewriter" panose="02090604020004020304" pitchFamily="18" charset="77"/>
                <a:cs typeface="Calibri" panose="020F0502020204030204" pitchFamily="34" charset="0"/>
              </a:rPr>
              <a:t>D</a:t>
            </a:r>
            <a:r>
              <a:rPr lang="it-IT" sz="1400" b="1" dirty="0">
                <a:solidFill>
                  <a:srgbClr val="C00000"/>
                </a:solidFill>
                <a:latin typeface="American Typewriter" panose="02090604020004020304" pitchFamily="18" charset="77"/>
              </a:rPr>
              <a:t>. strutturale</a:t>
            </a:r>
          </a:p>
          <a:p>
            <a:pPr marL="285750" indent="-285750">
              <a:lnSpc>
                <a:spcPct val="114000"/>
              </a:lnSpc>
              <a:spcBef>
                <a:spcPts val="600"/>
              </a:spcBef>
              <a:buFont typeface="Arial" panose="020B0604020202020204" pitchFamily="34" charset="0"/>
              <a:buChar char="•"/>
            </a:pPr>
            <a:r>
              <a:rPr lang="it-IT" sz="1400" dirty="0">
                <a:latin typeface="American Typewriter" panose="02090604020004020304" pitchFamily="18" charset="77"/>
              </a:rPr>
              <a:t>Modelli dinamici</a:t>
            </a:r>
          </a:p>
          <a:p>
            <a:pPr algn="ctr">
              <a:lnSpc>
                <a:spcPct val="114000"/>
              </a:lnSpc>
              <a:spcBef>
                <a:spcPts val="600"/>
              </a:spcBef>
            </a:pPr>
            <a:r>
              <a:rPr lang="it-IT" sz="1400" dirty="0">
                <a:latin typeface="American Typewriter" panose="02090604020004020304" pitchFamily="18" charset="77"/>
                <a:cs typeface="Calibri" panose="020F0502020204030204" pitchFamily="34" charset="0"/>
              </a:rPr>
              <a:t>→ </a:t>
            </a:r>
            <a:r>
              <a:rPr lang="it-IT" sz="1400" b="1" dirty="0">
                <a:solidFill>
                  <a:srgbClr val="C00000"/>
                </a:solidFill>
                <a:latin typeface="American Typewriter" panose="02090604020004020304" pitchFamily="18" charset="77"/>
                <a:cs typeface="Calibri" panose="020F0502020204030204" pitchFamily="34" charset="0"/>
              </a:rPr>
              <a:t>D</a:t>
            </a:r>
            <a:r>
              <a:rPr lang="it-IT" sz="1400" b="1" dirty="0">
                <a:solidFill>
                  <a:srgbClr val="C00000"/>
                </a:solidFill>
                <a:latin typeface="American Typewriter" panose="02090604020004020304" pitchFamily="18" charset="77"/>
              </a:rPr>
              <a:t>. frizionale</a:t>
            </a:r>
          </a:p>
          <a:p>
            <a:pPr>
              <a:lnSpc>
                <a:spcPct val="114000"/>
              </a:lnSpc>
              <a:spcBef>
                <a:spcPts val="600"/>
              </a:spcBef>
            </a:pPr>
            <a:r>
              <a:rPr lang="it-IT" sz="1400" i="1" dirty="0">
                <a:latin typeface="American Typewriter" panose="02090604020004020304" pitchFamily="18" charset="77"/>
              </a:rPr>
              <a:t>Iniziamo dai primi.</a:t>
            </a:r>
            <a:endParaRPr lang="en-US" sz="1600" dirty="0">
              <a:latin typeface="American Typewriter" panose="02090604020004020304" pitchFamily="18" charset="77"/>
            </a:endParaRPr>
          </a:p>
        </p:txBody>
      </p:sp>
    </p:spTree>
    <p:extLst>
      <p:ext uri="{BB962C8B-B14F-4D97-AF65-F5344CB8AC3E}">
        <p14:creationId xmlns:p14="http://schemas.microsoft.com/office/powerpoint/2010/main" val="193943053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400" b="1" dirty="0">
                <a:latin typeface="American Typewriter" panose="02090604020004020304" pitchFamily="18" charset="77"/>
              </a:rPr>
              <a:t>Disoccupazione strutturale (2)</a:t>
            </a:r>
            <a:endParaRPr lang="it-IT" sz="1600" dirty="0">
              <a:solidFill>
                <a:srgbClr val="FF0000"/>
              </a:solidFill>
              <a:latin typeface="American Typewriter" panose="02090604020004020304" pitchFamily="18" charset="77"/>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a:off x="3083926" y="1044337"/>
            <a:ext cx="24000" cy="4328879"/>
          </a:xfrm>
          <a:prstGeom prst="line">
            <a:avLst/>
          </a:prstGeom>
          <a:solidFill>
            <a:srgbClr val="FF0000"/>
          </a:solidFill>
          <a:ln w="19050" cap="flat" cmpd="sng" algn="ctr">
            <a:solidFill>
              <a:schemeClr val="tx1"/>
            </a:solidFill>
            <a:prstDash val="solid"/>
            <a:round/>
            <a:headEnd type="none" w="med" len="med"/>
            <a:tailEnd type="none" w="med" len="med"/>
          </a:ln>
          <a:effectLst/>
        </p:spPr>
      </p:cxnSp>
      <p:cxnSp>
        <p:nvCxnSpPr>
          <p:cNvPr id="8" name="Connettore 1 7"/>
          <p:cNvCxnSpPr/>
          <p:nvPr/>
        </p:nvCxnSpPr>
        <p:spPr bwMode="auto">
          <a:xfrm>
            <a:off x="3095328" y="5373216"/>
            <a:ext cx="5653317" cy="0"/>
          </a:xfrm>
          <a:prstGeom prst="line">
            <a:avLst/>
          </a:prstGeom>
          <a:solidFill>
            <a:srgbClr val="FF0000"/>
          </a:solidFill>
          <a:ln w="19050" cap="flat" cmpd="sng" algn="ctr">
            <a:solidFill>
              <a:srgbClr val="000000"/>
            </a:solidFill>
            <a:prstDash val="solid"/>
            <a:round/>
            <a:headEnd type="none" w="med" len="med"/>
            <a:tailEnd type="none" w="med" len="med"/>
          </a:ln>
          <a:effectLst/>
        </p:spPr>
      </p:cxnSp>
      <p:sp>
        <p:nvSpPr>
          <p:cNvPr id="9" name="CasellaDiTesto 8"/>
          <p:cNvSpPr txBox="1"/>
          <p:nvPr/>
        </p:nvSpPr>
        <p:spPr>
          <a:xfrm>
            <a:off x="7614400" y="5376990"/>
            <a:ext cx="1835696" cy="830997"/>
          </a:xfrm>
          <a:prstGeom prst="rect">
            <a:avLst/>
          </a:prstGeom>
          <a:noFill/>
        </p:spPr>
        <p:txBody>
          <a:bodyPr wrap="square" rtlCol="0">
            <a:spAutoFit/>
          </a:bodyPr>
          <a:lstStyle/>
          <a:p>
            <a:r>
              <a:rPr lang="it-IT" sz="1600" dirty="0"/>
              <a:t>Offerta e domanda di lavoro</a:t>
            </a:r>
            <a:endParaRPr lang="en-US" sz="1600" dirty="0"/>
          </a:p>
        </p:txBody>
      </p:sp>
      <p:sp>
        <p:nvSpPr>
          <p:cNvPr id="10" name="CasellaDiTesto 9"/>
          <p:cNvSpPr txBox="1"/>
          <p:nvPr/>
        </p:nvSpPr>
        <p:spPr>
          <a:xfrm>
            <a:off x="3032324" y="986928"/>
            <a:ext cx="1035620" cy="584775"/>
          </a:xfrm>
          <a:prstGeom prst="rect">
            <a:avLst/>
          </a:prstGeom>
          <a:noFill/>
        </p:spPr>
        <p:txBody>
          <a:bodyPr wrap="square" rtlCol="0">
            <a:spAutoFit/>
          </a:bodyPr>
          <a:lstStyle/>
          <a:p>
            <a:r>
              <a:rPr lang="it-IT" sz="1600" dirty="0"/>
              <a:t>Salario reale, w</a:t>
            </a:r>
            <a:endParaRPr lang="en-US" sz="1600" dirty="0"/>
          </a:p>
        </p:txBody>
      </p:sp>
      <p:sp>
        <p:nvSpPr>
          <p:cNvPr id="14" name="CasellaDiTesto 13"/>
          <p:cNvSpPr txBox="1"/>
          <p:nvPr/>
        </p:nvSpPr>
        <p:spPr>
          <a:xfrm>
            <a:off x="337780" y="1988840"/>
            <a:ext cx="2217996" cy="2677656"/>
          </a:xfrm>
          <a:prstGeom prst="rect">
            <a:avLst/>
          </a:prstGeom>
          <a:solidFill>
            <a:schemeClr val="accent1">
              <a:lumMod val="20000"/>
              <a:lumOff val="80000"/>
            </a:schemeClr>
          </a:solidFill>
        </p:spPr>
        <p:txBody>
          <a:bodyPr wrap="square" rtlCol="0">
            <a:spAutoFit/>
          </a:bodyPr>
          <a:lstStyle/>
          <a:p>
            <a:pPr eaLnBrk="1" hangingPunct="1">
              <a:spcBef>
                <a:spcPct val="50000"/>
              </a:spcBef>
              <a:buClrTx/>
              <a:buSzTx/>
              <a:buFontTx/>
              <a:buNone/>
            </a:pPr>
            <a:r>
              <a:rPr lang="it-IT" altLang="it-IT" sz="1600" dirty="0">
                <a:latin typeface="American Typewriter" panose="02090604020004020304" pitchFamily="18" charset="77"/>
              </a:rPr>
              <a:t>Se il salario reale </a:t>
            </a:r>
            <a:r>
              <a:rPr lang="it-IT" altLang="it-IT" sz="1600" dirty="0">
                <a:solidFill>
                  <a:srgbClr val="CC0000"/>
                </a:solidFill>
                <a:latin typeface="American Typewriter" panose="02090604020004020304" pitchFamily="18" charset="77"/>
              </a:rPr>
              <a:t>w</a:t>
            </a:r>
            <a:r>
              <a:rPr lang="it-IT" altLang="it-IT" sz="1600" baseline="-25000" dirty="0">
                <a:solidFill>
                  <a:srgbClr val="CC0000"/>
                </a:solidFill>
                <a:latin typeface="American Typewriter" panose="02090604020004020304" pitchFamily="18" charset="77"/>
              </a:rPr>
              <a:t>1</a:t>
            </a:r>
            <a:r>
              <a:rPr lang="it-IT" altLang="it-IT" sz="1600" dirty="0">
                <a:solidFill>
                  <a:srgbClr val="CC0000"/>
                </a:solidFill>
                <a:latin typeface="American Typewriter" panose="02090604020004020304" pitchFamily="18" charset="77"/>
              </a:rPr>
              <a:t> </a:t>
            </a:r>
            <a:r>
              <a:rPr lang="it-IT" altLang="it-IT" sz="1600" dirty="0">
                <a:latin typeface="American Typewriter" panose="02090604020004020304" pitchFamily="18" charset="77"/>
              </a:rPr>
              <a:t>è fisso al di sopra di </a:t>
            </a:r>
            <a:r>
              <a:rPr lang="it-IT" altLang="it-IT" sz="1600" b="1" dirty="0">
                <a:solidFill>
                  <a:srgbClr val="CC0000"/>
                </a:solidFill>
                <a:latin typeface="American Typewriter" panose="02090604020004020304" pitchFamily="18" charset="77"/>
              </a:rPr>
              <a:t>w*</a:t>
            </a:r>
            <a:r>
              <a:rPr lang="it-IT" altLang="it-IT" sz="1600" dirty="0">
                <a:solidFill>
                  <a:srgbClr val="CC0000"/>
                </a:solidFill>
                <a:latin typeface="American Typewriter" panose="02090604020004020304" pitchFamily="18" charset="77"/>
              </a:rPr>
              <a:t>, </a:t>
            </a:r>
            <a:r>
              <a:rPr lang="it-IT" altLang="it-IT" sz="1600" dirty="0">
                <a:latin typeface="American Typewriter" panose="02090604020004020304" pitchFamily="18" charset="77"/>
              </a:rPr>
              <a:t>allora al salario corrente </a:t>
            </a:r>
            <a:r>
              <a:rPr lang="it-IT" altLang="it-IT" sz="1600" b="1" dirty="0">
                <a:solidFill>
                  <a:srgbClr val="CC0000"/>
                </a:solidFill>
                <a:latin typeface="American Typewriter" panose="02090604020004020304" pitchFamily="18" charset="77"/>
              </a:rPr>
              <a:t>w</a:t>
            </a:r>
            <a:r>
              <a:rPr lang="it-IT" altLang="it-IT" sz="1600" b="1" baseline="-25000" dirty="0">
                <a:solidFill>
                  <a:srgbClr val="CC0000"/>
                </a:solidFill>
                <a:latin typeface="American Typewriter" panose="02090604020004020304" pitchFamily="18" charset="77"/>
              </a:rPr>
              <a:t>1</a:t>
            </a:r>
            <a:r>
              <a:rPr lang="it-IT" altLang="it-IT" sz="1600" dirty="0">
                <a:solidFill>
                  <a:srgbClr val="CC0000"/>
                </a:solidFill>
                <a:latin typeface="American Typewriter" panose="02090604020004020304" pitchFamily="18" charset="77"/>
              </a:rPr>
              <a:t> </a:t>
            </a:r>
            <a:r>
              <a:rPr lang="it-IT" altLang="it-IT" sz="1600" dirty="0">
                <a:latin typeface="American Typewriter" panose="02090604020004020304" pitchFamily="18" charset="77"/>
              </a:rPr>
              <a:t>vi è un </a:t>
            </a:r>
            <a:r>
              <a:rPr lang="it-IT" altLang="it-IT" sz="1600" dirty="0">
                <a:solidFill>
                  <a:srgbClr val="CC0000"/>
                </a:solidFill>
                <a:latin typeface="American Typewriter" panose="02090604020004020304" pitchFamily="18" charset="77"/>
              </a:rPr>
              <a:t>eccesso di offerta di lavoro</a:t>
            </a:r>
            <a:endParaRPr lang="it-IT" altLang="it-IT" sz="1600" b="1" dirty="0">
              <a:solidFill>
                <a:srgbClr val="CC0000"/>
              </a:solidFill>
              <a:latin typeface="American Typewriter" panose="02090604020004020304" pitchFamily="18" charset="77"/>
            </a:endParaRPr>
          </a:p>
          <a:p>
            <a:pPr eaLnBrk="1" hangingPunct="1">
              <a:spcBef>
                <a:spcPct val="50000"/>
              </a:spcBef>
              <a:buClrTx/>
              <a:buSzTx/>
              <a:buFontTx/>
              <a:buNone/>
            </a:pPr>
            <a:endParaRPr lang="it-IT" altLang="it-IT" sz="1600" b="1" dirty="0">
              <a:solidFill>
                <a:srgbClr val="CC0000"/>
              </a:solidFill>
              <a:latin typeface="American Typewriter" panose="02090604020004020304" pitchFamily="18" charset="77"/>
            </a:endParaRPr>
          </a:p>
          <a:p>
            <a:pPr algn="ctr" eaLnBrk="1" hangingPunct="1">
              <a:spcBef>
                <a:spcPct val="50000"/>
              </a:spcBef>
              <a:buClrTx/>
              <a:buSzTx/>
              <a:buFontTx/>
              <a:buNone/>
            </a:pPr>
            <a:r>
              <a:rPr lang="it-IT" altLang="it-IT" sz="1600" b="1" dirty="0">
                <a:solidFill>
                  <a:srgbClr val="CC0000"/>
                </a:solidFill>
                <a:latin typeface="American Typewriter" panose="02090604020004020304" pitchFamily="18" charset="77"/>
              </a:rPr>
              <a:t>Disoccupazione</a:t>
            </a:r>
          </a:p>
          <a:p>
            <a:pPr eaLnBrk="1" hangingPunct="1">
              <a:spcBef>
                <a:spcPct val="50000"/>
              </a:spcBef>
              <a:buClrTx/>
              <a:buSzTx/>
              <a:buFontTx/>
              <a:buNone/>
            </a:pPr>
            <a:r>
              <a:rPr lang="it-IT" altLang="it-IT" sz="1600" b="1" dirty="0">
                <a:solidFill>
                  <a:srgbClr val="CC0000"/>
                </a:solidFill>
                <a:latin typeface="American Typewriter" panose="02090604020004020304" pitchFamily="18" charset="77"/>
              </a:rPr>
              <a:t> </a:t>
            </a:r>
            <a:endParaRPr lang="it-IT" altLang="it-IT" b="1" dirty="0">
              <a:solidFill>
                <a:srgbClr val="CC0000"/>
              </a:solidFill>
              <a:latin typeface="American Typewriter" panose="02090604020004020304" pitchFamily="18" charset="77"/>
            </a:endParaRPr>
          </a:p>
        </p:txBody>
      </p:sp>
      <p:sp>
        <p:nvSpPr>
          <p:cNvPr id="12" name="Figura a mano libera 11"/>
          <p:cNvSpPr/>
          <p:nvPr/>
        </p:nvSpPr>
        <p:spPr bwMode="auto">
          <a:xfrm>
            <a:off x="4008592" y="1689834"/>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Arco 14"/>
          <p:cNvSpPr/>
          <p:nvPr/>
        </p:nvSpPr>
        <p:spPr bwMode="auto">
          <a:xfrm rot="2470965">
            <a:off x="4706201" y="831743"/>
            <a:ext cx="1149882" cy="3682932"/>
          </a:xfrm>
          <a:prstGeom prst="arc">
            <a:avLst>
              <a:gd name="adj1" fmla="val 16661063"/>
              <a:gd name="adj2" fmla="val 5166199"/>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 name="CasellaDiTesto 2"/>
          <p:cNvSpPr txBox="1"/>
          <p:nvPr/>
        </p:nvSpPr>
        <p:spPr>
          <a:xfrm>
            <a:off x="5611405" y="3068960"/>
            <a:ext cx="472763" cy="369332"/>
          </a:xfrm>
          <a:prstGeom prst="rect">
            <a:avLst/>
          </a:prstGeom>
          <a:noFill/>
        </p:spPr>
        <p:txBody>
          <a:bodyPr wrap="square" rtlCol="0">
            <a:spAutoFit/>
          </a:bodyPr>
          <a:lstStyle/>
          <a:p>
            <a:r>
              <a:rPr lang="it-IT" dirty="0"/>
              <a:t>E</a:t>
            </a:r>
            <a:endParaRPr lang="en-US" dirty="0"/>
          </a:p>
        </p:txBody>
      </p:sp>
      <p:sp>
        <p:nvSpPr>
          <p:cNvPr id="16" name="CasellaDiTesto 15"/>
          <p:cNvSpPr txBox="1"/>
          <p:nvPr/>
        </p:nvSpPr>
        <p:spPr>
          <a:xfrm>
            <a:off x="6403493" y="3563724"/>
            <a:ext cx="472763" cy="369332"/>
          </a:xfrm>
          <a:prstGeom prst="rect">
            <a:avLst/>
          </a:prstGeom>
          <a:noFill/>
        </p:spPr>
        <p:txBody>
          <a:bodyPr wrap="square" rtlCol="0">
            <a:spAutoFit/>
          </a:bodyPr>
          <a:lstStyle/>
          <a:p>
            <a:r>
              <a:rPr lang="it-IT" dirty="0"/>
              <a:t>G</a:t>
            </a:r>
            <a:endParaRPr lang="en-US" dirty="0"/>
          </a:p>
        </p:txBody>
      </p:sp>
      <p:cxnSp>
        <p:nvCxnSpPr>
          <p:cNvPr id="7" name="Connettore 1 6"/>
          <p:cNvCxnSpPr/>
          <p:nvPr/>
        </p:nvCxnSpPr>
        <p:spPr bwMode="auto">
          <a:xfrm>
            <a:off x="3203848" y="3284984"/>
            <a:ext cx="2191533"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19" name="Connettore 1 18"/>
          <p:cNvCxnSpPr/>
          <p:nvPr/>
        </p:nvCxnSpPr>
        <p:spPr bwMode="auto">
          <a:xfrm flipH="1" flipV="1">
            <a:off x="5436096" y="3356992"/>
            <a:ext cx="31293" cy="2016224"/>
          </a:xfrm>
          <a:prstGeom prst="line">
            <a:avLst/>
          </a:prstGeom>
          <a:solidFill>
            <a:srgbClr val="FF0000"/>
          </a:solidFill>
          <a:ln w="28575" cap="flat" cmpd="sng" algn="ctr">
            <a:solidFill>
              <a:srgbClr val="000000"/>
            </a:solidFill>
            <a:prstDash val="sysDash"/>
            <a:round/>
            <a:headEnd type="none" w="med" len="med"/>
            <a:tailEnd type="none" w="med" len="med"/>
          </a:ln>
          <a:effectLst/>
        </p:spPr>
      </p:cxnSp>
      <p:sp>
        <p:nvSpPr>
          <p:cNvPr id="5" name="CasellaDiTesto 4"/>
          <p:cNvSpPr txBox="1"/>
          <p:nvPr/>
        </p:nvSpPr>
        <p:spPr>
          <a:xfrm>
            <a:off x="2627784" y="2411596"/>
            <a:ext cx="449162" cy="369332"/>
          </a:xfrm>
          <a:prstGeom prst="rect">
            <a:avLst/>
          </a:prstGeom>
          <a:noFill/>
        </p:spPr>
        <p:txBody>
          <a:bodyPr wrap="none" rtlCol="0">
            <a:spAutoFit/>
          </a:bodyPr>
          <a:lstStyle/>
          <a:p>
            <a:r>
              <a:rPr lang="it-IT" b="1" dirty="0">
                <a:solidFill>
                  <a:srgbClr val="FF0000"/>
                </a:solidFill>
              </a:rPr>
              <a:t>w</a:t>
            </a:r>
            <a:r>
              <a:rPr lang="it-IT" b="1" baseline="-25000" dirty="0">
                <a:solidFill>
                  <a:srgbClr val="FF0000"/>
                </a:solidFill>
              </a:rPr>
              <a:t>1</a:t>
            </a:r>
            <a:endParaRPr lang="en-US" b="1" dirty="0">
              <a:solidFill>
                <a:srgbClr val="FF0000"/>
              </a:solidFill>
            </a:endParaRPr>
          </a:p>
        </p:txBody>
      </p:sp>
      <p:sp>
        <p:nvSpPr>
          <p:cNvPr id="17" name="CasellaDiTesto 16"/>
          <p:cNvSpPr txBox="1"/>
          <p:nvPr/>
        </p:nvSpPr>
        <p:spPr>
          <a:xfrm>
            <a:off x="2627784" y="3059668"/>
            <a:ext cx="453970" cy="369332"/>
          </a:xfrm>
          <a:prstGeom prst="rect">
            <a:avLst/>
          </a:prstGeom>
          <a:noFill/>
        </p:spPr>
        <p:txBody>
          <a:bodyPr wrap="none" rtlCol="0">
            <a:spAutoFit/>
          </a:bodyPr>
          <a:lstStyle/>
          <a:p>
            <a:r>
              <a:rPr lang="it-IT" b="1" dirty="0">
                <a:solidFill>
                  <a:srgbClr val="FF0000"/>
                </a:solidFill>
              </a:rPr>
              <a:t>w*</a:t>
            </a:r>
            <a:endParaRPr lang="en-US" b="1" dirty="0">
              <a:solidFill>
                <a:srgbClr val="FF0000"/>
              </a:solidFill>
            </a:endParaRPr>
          </a:p>
        </p:txBody>
      </p:sp>
      <p:sp>
        <p:nvSpPr>
          <p:cNvPr id="18" name="CasellaDiTesto 17"/>
          <p:cNvSpPr txBox="1"/>
          <p:nvPr/>
        </p:nvSpPr>
        <p:spPr>
          <a:xfrm>
            <a:off x="5270158" y="5507940"/>
            <a:ext cx="441146" cy="369332"/>
          </a:xfrm>
          <a:prstGeom prst="rect">
            <a:avLst/>
          </a:prstGeom>
          <a:noFill/>
        </p:spPr>
        <p:txBody>
          <a:bodyPr wrap="none" rtlCol="0">
            <a:spAutoFit/>
          </a:bodyPr>
          <a:lstStyle/>
          <a:p>
            <a:r>
              <a:rPr lang="it-IT" b="1" dirty="0">
                <a:solidFill>
                  <a:srgbClr val="FF0000"/>
                </a:solidFill>
              </a:rPr>
              <a:t>N*</a:t>
            </a:r>
            <a:endParaRPr lang="en-US" b="1" dirty="0">
              <a:solidFill>
                <a:srgbClr val="FF0000"/>
              </a:solidFill>
            </a:endParaRPr>
          </a:p>
        </p:txBody>
      </p:sp>
      <p:sp>
        <p:nvSpPr>
          <p:cNvPr id="20" name="CasellaDiTesto 19"/>
          <p:cNvSpPr txBox="1"/>
          <p:nvPr/>
        </p:nvSpPr>
        <p:spPr>
          <a:xfrm>
            <a:off x="4427984" y="5517232"/>
            <a:ext cx="436338" cy="369332"/>
          </a:xfrm>
          <a:prstGeom prst="rect">
            <a:avLst/>
          </a:prstGeom>
          <a:noFill/>
        </p:spPr>
        <p:txBody>
          <a:bodyPr wrap="none" rtlCol="0">
            <a:spAutoFit/>
          </a:bodyPr>
          <a:lstStyle/>
          <a:p>
            <a:r>
              <a:rPr lang="it-IT" b="1" dirty="0">
                <a:solidFill>
                  <a:srgbClr val="FF0000"/>
                </a:solidFill>
              </a:rPr>
              <a:t>N</a:t>
            </a:r>
            <a:r>
              <a:rPr lang="it-IT" b="1" baseline="-25000" dirty="0">
                <a:solidFill>
                  <a:srgbClr val="FF0000"/>
                </a:solidFill>
              </a:rPr>
              <a:t>1</a:t>
            </a:r>
            <a:endParaRPr lang="en-US" b="1" dirty="0">
              <a:solidFill>
                <a:srgbClr val="FF0000"/>
              </a:solidFill>
            </a:endParaRPr>
          </a:p>
        </p:txBody>
      </p:sp>
      <p:cxnSp>
        <p:nvCxnSpPr>
          <p:cNvPr id="21" name="Connettore 1 20"/>
          <p:cNvCxnSpPr/>
          <p:nvPr/>
        </p:nvCxnSpPr>
        <p:spPr bwMode="auto">
          <a:xfrm flipH="1" flipV="1">
            <a:off x="4581236" y="2646204"/>
            <a:ext cx="22058" cy="2655004"/>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2" name="Connettore 1 21"/>
          <p:cNvCxnSpPr/>
          <p:nvPr/>
        </p:nvCxnSpPr>
        <p:spPr bwMode="auto">
          <a:xfrm>
            <a:off x="3128548" y="2646204"/>
            <a:ext cx="1452688"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5" name="Connettore 1 24"/>
          <p:cNvCxnSpPr/>
          <p:nvPr/>
        </p:nvCxnSpPr>
        <p:spPr bwMode="auto">
          <a:xfrm>
            <a:off x="4631480" y="2636912"/>
            <a:ext cx="1423066" cy="20615"/>
          </a:xfrm>
          <a:prstGeom prst="line">
            <a:avLst/>
          </a:prstGeom>
          <a:solidFill>
            <a:srgbClr val="FF0000"/>
          </a:solidFill>
          <a:ln w="28575" cap="flat" cmpd="sng" algn="ctr">
            <a:solidFill>
              <a:srgbClr val="FF0000"/>
            </a:solidFill>
            <a:prstDash val="sysDash"/>
            <a:round/>
            <a:headEnd type="none" w="med" len="med"/>
            <a:tailEnd type="none" w="med" len="med"/>
          </a:ln>
          <a:effectLst/>
        </p:spPr>
      </p:cxnSp>
      <p:sp>
        <p:nvSpPr>
          <p:cNvPr id="27" name="CasellaDiTesto 26"/>
          <p:cNvSpPr txBox="1"/>
          <p:nvPr/>
        </p:nvSpPr>
        <p:spPr>
          <a:xfrm>
            <a:off x="4499992" y="2204864"/>
            <a:ext cx="1721946" cy="338554"/>
          </a:xfrm>
          <a:prstGeom prst="rect">
            <a:avLst/>
          </a:prstGeom>
          <a:noFill/>
        </p:spPr>
        <p:txBody>
          <a:bodyPr wrap="none" rtlCol="0">
            <a:spAutoFit/>
          </a:bodyPr>
          <a:lstStyle/>
          <a:p>
            <a:r>
              <a:rPr lang="it-IT" sz="1600" b="1" dirty="0">
                <a:solidFill>
                  <a:srgbClr val="FF0000"/>
                </a:solidFill>
              </a:rPr>
              <a:t>disoccupazione</a:t>
            </a:r>
            <a:endParaRPr lang="en-US" sz="1600" b="1" dirty="0">
              <a:solidFill>
                <a:srgbClr val="FF0000"/>
              </a:solidFill>
            </a:endParaRPr>
          </a:p>
        </p:txBody>
      </p:sp>
      <p:sp>
        <p:nvSpPr>
          <p:cNvPr id="28" name="Freccia a destra 27"/>
          <p:cNvSpPr/>
          <p:nvPr/>
        </p:nvSpPr>
        <p:spPr bwMode="auto">
          <a:xfrm rot="5400000">
            <a:off x="1309127" y="3564171"/>
            <a:ext cx="301699" cy="175374"/>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1251502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2" name="Rectangle 4"/>
          <p:cNvSpPr>
            <a:spLocks noGrp="1" noChangeArrowheads="1"/>
          </p:cNvSpPr>
          <p:nvPr>
            <p:ph idx="1"/>
          </p:nvPr>
        </p:nvSpPr>
        <p:spPr>
          <a:xfrm>
            <a:off x="468245" y="1340767"/>
            <a:ext cx="8066155" cy="4827943"/>
          </a:xfrm>
        </p:spPr>
        <p:txBody>
          <a:bodyPr/>
          <a:lstStyle/>
          <a:p>
            <a:pPr marL="0" indent="0">
              <a:lnSpc>
                <a:spcPct val="114000"/>
              </a:lnSpc>
              <a:spcBef>
                <a:spcPts val="1200"/>
              </a:spcBef>
              <a:buNone/>
            </a:pPr>
            <a:r>
              <a:rPr lang="it-IT" altLang="it-IT" sz="1800" i="1" dirty="0">
                <a:latin typeface="American Typewriter" panose="02090604020004020304" pitchFamily="18" charset="77"/>
              </a:rPr>
              <a:t>Perché il salario reale può rimanere fisso, ad un livello che genera un </a:t>
            </a:r>
            <a:r>
              <a:rPr lang="it-IT" altLang="it-IT" sz="1800" b="1" i="1" dirty="0">
                <a:solidFill>
                  <a:srgbClr val="FF0000"/>
                </a:solidFill>
                <a:latin typeface="American Typewriter" panose="02090604020004020304" pitchFamily="18" charset="77"/>
              </a:rPr>
              <a:t>eccesso di offerta di lavoro</a:t>
            </a:r>
            <a:r>
              <a:rPr lang="it-IT" altLang="it-IT" sz="1800" i="1" dirty="0">
                <a:latin typeface="American Typewriter" panose="02090604020004020304" pitchFamily="18" charset="77"/>
              </a:rPr>
              <a:t>?</a:t>
            </a:r>
          </a:p>
          <a:p>
            <a:pPr marL="0" indent="0">
              <a:lnSpc>
                <a:spcPct val="114000"/>
              </a:lnSpc>
              <a:spcBef>
                <a:spcPts val="1200"/>
              </a:spcBef>
              <a:buNone/>
            </a:pPr>
            <a:r>
              <a:rPr lang="it-IT" altLang="it-IT" sz="1800" i="1" dirty="0">
                <a:latin typeface="American Typewriter" panose="02090604020004020304" pitchFamily="18" charset="77"/>
              </a:rPr>
              <a:t>Tre possibili spiegazioni:</a:t>
            </a:r>
          </a:p>
          <a:p>
            <a:pPr>
              <a:lnSpc>
                <a:spcPct val="114000"/>
              </a:lnSpc>
              <a:spcBef>
                <a:spcPts val="1200"/>
              </a:spcBef>
              <a:buFont typeface="+mj-lt"/>
              <a:buAutoNum type="alphaLcParenR"/>
            </a:pPr>
            <a:r>
              <a:rPr lang="it-IT" altLang="it-IT" sz="1800" dirty="0">
                <a:latin typeface="American Typewriter" panose="02090604020004020304" pitchFamily="18" charset="77"/>
              </a:rPr>
              <a:t>La contrattazione collettiva e il ruolo dei sindacati </a:t>
            </a:r>
          </a:p>
          <a:p>
            <a:pPr>
              <a:lnSpc>
                <a:spcPct val="114000"/>
              </a:lnSpc>
              <a:spcBef>
                <a:spcPts val="1200"/>
              </a:spcBef>
              <a:buFont typeface="+mj-lt"/>
              <a:buAutoNum type="alphaLcParenR"/>
            </a:pPr>
            <a:r>
              <a:rPr lang="it-IT" altLang="it-IT" sz="1800" dirty="0">
                <a:latin typeface="American Typewriter" panose="02090604020004020304" pitchFamily="18" charset="77"/>
              </a:rPr>
              <a:t>I salari di efficienza</a:t>
            </a:r>
          </a:p>
          <a:p>
            <a:pPr>
              <a:lnSpc>
                <a:spcPct val="114000"/>
              </a:lnSpc>
              <a:spcBef>
                <a:spcPts val="1200"/>
              </a:spcBef>
              <a:buFont typeface="+mj-lt"/>
              <a:buAutoNum type="alphaLcParenR"/>
            </a:pPr>
            <a:r>
              <a:rPr lang="it-IT" altLang="it-IT" sz="1800" dirty="0">
                <a:latin typeface="American Typewriter" panose="02090604020004020304" pitchFamily="18" charset="77"/>
              </a:rPr>
              <a:t>Le norme sul salario minimo.</a:t>
            </a:r>
          </a:p>
          <a:p>
            <a:pPr>
              <a:lnSpc>
                <a:spcPct val="114000"/>
              </a:lnSpc>
              <a:spcBef>
                <a:spcPts val="600"/>
              </a:spcBef>
            </a:pPr>
            <a:endParaRPr lang="it-IT" altLang="it-IT" sz="1800" dirty="0"/>
          </a:p>
          <a:p>
            <a:pPr>
              <a:lnSpc>
                <a:spcPct val="114000"/>
              </a:lnSpc>
            </a:pPr>
            <a:endParaRPr lang="it-IT" altLang="it-IT" sz="2200" dirty="0"/>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5" name="Rectangle 2"/>
          <p:cNvSpPr txBox="1">
            <a:spLocks noChangeArrowheads="1"/>
          </p:cNvSpPr>
          <p:nvPr/>
        </p:nvSpPr>
        <p:spPr bwMode="auto">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a:lnSpc>
                <a:spcPct val="150000"/>
              </a:lnSpc>
              <a:spcBef>
                <a:spcPts val="1200"/>
              </a:spcBef>
              <a:defRPr/>
            </a:pPr>
            <a:r>
              <a:rPr lang="it-IT" sz="2400" b="1" kern="0" dirty="0">
                <a:latin typeface="American Typewriter" panose="02090604020004020304" pitchFamily="18" charset="77"/>
              </a:rPr>
              <a:t>Disoccupazione strutturale (3)</a:t>
            </a:r>
            <a:endParaRPr lang="it-IT" sz="1600" kern="0" dirty="0">
              <a:solidFill>
                <a:srgbClr val="FF0000"/>
              </a:solidFill>
              <a:latin typeface="American Typewriter" panose="02090604020004020304" pitchFamily="18" charset="77"/>
            </a:endParaRPr>
          </a:p>
        </p:txBody>
      </p:sp>
    </p:spTree>
    <p:extLst>
      <p:ext uri="{BB962C8B-B14F-4D97-AF65-F5344CB8AC3E}">
        <p14:creationId xmlns:p14="http://schemas.microsoft.com/office/powerpoint/2010/main" val="1377469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strips(downRigh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6372">
                                            <p:txEl>
                                              <p:pRg st="1" end="1"/>
                                            </p:txEl>
                                          </p:spTgt>
                                        </p:tgtEl>
                                        <p:attrNameLst>
                                          <p:attrName>style.visibility</p:attrName>
                                        </p:attrNameLst>
                                      </p:cBhvr>
                                      <p:to>
                                        <p:strVal val="visible"/>
                                      </p:to>
                                    </p:set>
                                    <p:animEffect transition="in" filter="strips(downRight)">
                                      <p:cBhvr>
                                        <p:cTn id="12" dur="500"/>
                                        <p:tgtEl>
                                          <p:spTgt spid="186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6372">
                                            <p:txEl>
                                              <p:pRg st="2" end="2"/>
                                            </p:txEl>
                                          </p:spTgt>
                                        </p:tgtEl>
                                        <p:attrNameLst>
                                          <p:attrName>style.visibility</p:attrName>
                                        </p:attrNameLst>
                                      </p:cBhvr>
                                      <p:to>
                                        <p:strVal val="visible"/>
                                      </p:to>
                                    </p:set>
                                    <p:animEffect transition="in" filter="strips(downRight)">
                                      <p:cBhvr>
                                        <p:cTn id="17" dur="500"/>
                                        <p:tgtEl>
                                          <p:spTgt spid="186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6372">
                                            <p:txEl>
                                              <p:pRg st="3" end="3"/>
                                            </p:txEl>
                                          </p:spTgt>
                                        </p:tgtEl>
                                        <p:attrNameLst>
                                          <p:attrName>style.visibility</p:attrName>
                                        </p:attrNameLst>
                                      </p:cBhvr>
                                      <p:to>
                                        <p:strVal val="visible"/>
                                      </p:to>
                                    </p:set>
                                    <p:animEffect transition="in" filter="strips(downRight)">
                                      <p:cBhvr>
                                        <p:cTn id="22" dur="500"/>
                                        <p:tgtEl>
                                          <p:spTgt spid="186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6372">
                                            <p:txEl>
                                              <p:pRg st="4" end="4"/>
                                            </p:txEl>
                                          </p:spTgt>
                                        </p:tgtEl>
                                        <p:attrNameLst>
                                          <p:attrName>style.visibility</p:attrName>
                                        </p:attrNameLst>
                                      </p:cBhvr>
                                      <p:to>
                                        <p:strVal val="visible"/>
                                      </p:to>
                                    </p:set>
                                    <p:animEffect transition="in" filter="strips(downRight)">
                                      <p:cBhvr>
                                        <p:cTn id="27" dur="500"/>
                                        <p:tgtEl>
                                          <p:spTgt spid="186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2" name="Rectangle 4"/>
          <p:cNvSpPr>
            <a:spLocks noGrp="1" noChangeArrowheads="1"/>
          </p:cNvSpPr>
          <p:nvPr>
            <p:ph idx="1"/>
          </p:nvPr>
        </p:nvSpPr>
        <p:spPr>
          <a:xfrm>
            <a:off x="468245" y="1124744"/>
            <a:ext cx="8066155" cy="5040560"/>
          </a:xfrm>
        </p:spPr>
        <p:txBody>
          <a:bodyPr/>
          <a:lstStyle/>
          <a:p>
            <a:pPr marL="0" indent="0">
              <a:lnSpc>
                <a:spcPct val="114000"/>
              </a:lnSpc>
              <a:spcBef>
                <a:spcPts val="600"/>
              </a:spcBef>
              <a:buNone/>
            </a:pPr>
            <a:r>
              <a:rPr lang="it-IT" altLang="it-IT" sz="1800" i="1" dirty="0">
                <a:latin typeface="American Typewriter" panose="02090604020004020304" pitchFamily="18" charset="77"/>
              </a:rPr>
              <a:t>Abbiamo già visto che</a:t>
            </a:r>
            <a:r>
              <a:rPr lang="it-IT" altLang="it-IT" sz="1800" b="1" i="1" dirty="0">
                <a:latin typeface="American Typewriter" panose="02090604020004020304" pitchFamily="18" charset="77"/>
              </a:rPr>
              <a:t>:</a:t>
            </a:r>
          </a:p>
          <a:p>
            <a:pPr>
              <a:lnSpc>
                <a:spcPct val="114000"/>
              </a:lnSpc>
              <a:spcBef>
                <a:spcPts val="600"/>
              </a:spcBef>
            </a:pPr>
            <a:r>
              <a:rPr lang="it-IT" altLang="it-IT" sz="1800" dirty="0">
                <a:latin typeface="American Typewriter" panose="02090604020004020304" pitchFamily="18" charset="77"/>
              </a:rPr>
              <a:t>La curva di offerta individuale nasce dalla scelta di un lavoratore fra salario (e quindi possibilità di consumo) e tempo libero</a:t>
            </a:r>
          </a:p>
          <a:p>
            <a:pPr>
              <a:lnSpc>
                <a:spcPct val="114000"/>
              </a:lnSpc>
              <a:spcBef>
                <a:spcPts val="600"/>
              </a:spcBef>
            </a:pPr>
            <a:r>
              <a:rPr lang="it-IT" altLang="it-IT" sz="1800" dirty="0">
                <a:latin typeface="American Typewriter" panose="02090604020004020304" pitchFamily="18" charset="77"/>
              </a:rPr>
              <a:t>La curva di offerta aggregata è la somma orizzontale delle curve individuali</a:t>
            </a:r>
          </a:p>
          <a:p>
            <a:pPr marL="0" indent="0">
              <a:lnSpc>
                <a:spcPct val="114000"/>
              </a:lnSpc>
              <a:spcBef>
                <a:spcPts val="600"/>
              </a:spcBef>
              <a:buNone/>
            </a:pPr>
            <a:r>
              <a:rPr lang="it-IT" altLang="it-IT" sz="1800" dirty="0">
                <a:latin typeface="American Typewriter" panose="02090604020004020304" pitchFamily="18" charset="77"/>
              </a:rPr>
              <a:t>In molti paesi e per buone ragioni (</a:t>
            </a:r>
            <a:r>
              <a:rPr lang="it-IT" altLang="it-IT" sz="1800" b="1" dirty="0">
                <a:solidFill>
                  <a:srgbClr val="00B050"/>
                </a:solidFill>
                <a:latin typeface="American Typewriter" panose="02090604020004020304" pitchFamily="18" charset="77"/>
                <a:cs typeface="Calibri" panose="020F0502020204030204" pitchFamily="34" charset="0"/>
              </a:rPr>
              <a:t>→ BW 4.3</a:t>
            </a:r>
            <a:r>
              <a:rPr lang="it-IT" altLang="it-IT" sz="1800" dirty="0">
                <a:latin typeface="American Typewriter" panose="02090604020004020304" pitchFamily="18" charset="77"/>
                <a:cs typeface="Calibri" panose="020F0502020204030204" pitchFamily="34" charset="0"/>
              </a:rPr>
              <a:t>)</a:t>
            </a:r>
            <a:r>
              <a:rPr lang="it-IT" altLang="it-IT" sz="1800" dirty="0">
                <a:latin typeface="American Typewriter" panose="02090604020004020304" pitchFamily="18" charset="77"/>
              </a:rPr>
              <a:t> la contrattazione avviene in forma collettiva: </a:t>
            </a:r>
          </a:p>
          <a:p>
            <a:pPr>
              <a:lnSpc>
                <a:spcPct val="114000"/>
              </a:lnSpc>
              <a:spcBef>
                <a:spcPts val="600"/>
              </a:spcBef>
            </a:pPr>
            <a:r>
              <a:rPr lang="it-IT" altLang="it-IT" sz="1800" dirty="0">
                <a:latin typeface="American Typewriter" panose="02090604020004020304" pitchFamily="18" charset="77"/>
              </a:rPr>
              <a:t>Nei paesi EU continentali e mediterranei, l’adesione ai sindacati varia tra il 20% ed il 70%, ma i sindacati stipulano accordi validi per una quota tra il 60% ed il 99% dei lavoratori dipendenti </a:t>
            </a:r>
          </a:p>
          <a:p>
            <a:pPr marL="0" indent="0">
              <a:lnSpc>
                <a:spcPct val="114000"/>
              </a:lnSpc>
              <a:spcBef>
                <a:spcPts val="600"/>
              </a:spcBef>
              <a:buNone/>
            </a:pPr>
            <a:r>
              <a:rPr lang="it-IT" altLang="it-IT" sz="1800" i="1" dirty="0">
                <a:latin typeface="American Typewriter" panose="02090604020004020304" pitchFamily="18" charset="77"/>
              </a:rPr>
              <a:t>Ma come avviene la contrattazione collettiva?</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5" name="Rectangle 2"/>
          <p:cNvSpPr txBox="1">
            <a:spLocks noChangeArrowheads="1"/>
          </p:cNvSpPr>
          <p:nvPr/>
        </p:nvSpPr>
        <p:spPr bwMode="auto">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marL="287338" indent="-287338">
              <a:lnSpc>
                <a:spcPct val="114000"/>
              </a:lnSpc>
            </a:pPr>
            <a:r>
              <a:rPr lang="it-IT" altLang="it-IT" sz="2400" b="1" dirty="0">
                <a:latin typeface="American Typewriter" panose="02090604020004020304" pitchFamily="18" charset="77"/>
              </a:rPr>
              <a:t>4.a - Sindacati e contrattazione collettiva</a:t>
            </a:r>
          </a:p>
        </p:txBody>
      </p:sp>
    </p:spTree>
    <p:extLst>
      <p:ext uri="{BB962C8B-B14F-4D97-AF65-F5344CB8AC3E}">
        <p14:creationId xmlns:p14="http://schemas.microsoft.com/office/powerpoint/2010/main" val="1964300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strips(downRigh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6372">
                                            <p:txEl>
                                              <p:pRg st="1" end="1"/>
                                            </p:txEl>
                                          </p:spTgt>
                                        </p:tgtEl>
                                        <p:attrNameLst>
                                          <p:attrName>style.visibility</p:attrName>
                                        </p:attrNameLst>
                                      </p:cBhvr>
                                      <p:to>
                                        <p:strVal val="visible"/>
                                      </p:to>
                                    </p:set>
                                    <p:animEffect transition="in" filter="strips(downRight)">
                                      <p:cBhvr>
                                        <p:cTn id="12" dur="500"/>
                                        <p:tgtEl>
                                          <p:spTgt spid="186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6372">
                                            <p:txEl>
                                              <p:pRg st="2" end="2"/>
                                            </p:txEl>
                                          </p:spTgt>
                                        </p:tgtEl>
                                        <p:attrNameLst>
                                          <p:attrName>style.visibility</p:attrName>
                                        </p:attrNameLst>
                                      </p:cBhvr>
                                      <p:to>
                                        <p:strVal val="visible"/>
                                      </p:to>
                                    </p:set>
                                    <p:animEffect transition="in" filter="strips(downRight)">
                                      <p:cBhvr>
                                        <p:cTn id="17" dur="500"/>
                                        <p:tgtEl>
                                          <p:spTgt spid="186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6372">
                                            <p:txEl>
                                              <p:pRg st="3" end="3"/>
                                            </p:txEl>
                                          </p:spTgt>
                                        </p:tgtEl>
                                        <p:attrNameLst>
                                          <p:attrName>style.visibility</p:attrName>
                                        </p:attrNameLst>
                                      </p:cBhvr>
                                      <p:to>
                                        <p:strVal val="visible"/>
                                      </p:to>
                                    </p:set>
                                    <p:animEffect transition="in" filter="strips(downRight)">
                                      <p:cBhvr>
                                        <p:cTn id="22" dur="500"/>
                                        <p:tgtEl>
                                          <p:spTgt spid="186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6372">
                                            <p:txEl>
                                              <p:pRg st="4" end="4"/>
                                            </p:txEl>
                                          </p:spTgt>
                                        </p:tgtEl>
                                        <p:attrNameLst>
                                          <p:attrName>style.visibility</p:attrName>
                                        </p:attrNameLst>
                                      </p:cBhvr>
                                      <p:to>
                                        <p:strVal val="visible"/>
                                      </p:to>
                                    </p:set>
                                    <p:animEffect transition="in" filter="strips(downRight)">
                                      <p:cBhvr>
                                        <p:cTn id="27" dur="500"/>
                                        <p:tgtEl>
                                          <p:spTgt spid="1863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6372">
                                            <p:txEl>
                                              <p:pRg st="5" end="5"/>
                                            </p:txEl>
                                          </p:spTgt>
                                        </p:tgtEl>
                                        <p:attrNameLst>
                                          <p:attrName>style.visibility</p:attrName>
                                        </p:attrNameLst>
                                      </p:cBhvr>
                                      <p:to>
                                        <p:strVal val="visible"/>
                                      </p:to>
                                    </p:set>
                                    <p:animEffect transition="in" filter="strips(downRight)">
                                      <p:cBhvr>
                                        <p:cTn id="32" dur="500"/>
                                        <p:tgtEl>
                                          <p:spTgt spid="1863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2" name="Rectangle 4"/>
          <p:cNvSpPr>
            <a:spLocks noGrp="1" noChangeArrowheads="1"/>
          </p:cNvSpPr>
          <p:nvPr>
            <p:ph idx="1"/>
          </p:nvPr>
        </p:nvSpPr>
        <p:spPr>
          <a:xfrm>
            <a:off x="468244" y="1115814"/>
            <a:ext cx="8675755" cy="5193506"/>
          </a:xfrm>
          <a:ln>
            <a:noFill/>
          </a:ln>
        </p:spPr>
        <p:txBody>
          <a:bodyPr/>
          <a:lstStyle/>
          <a:p>
            <a:pPr marL="0" indent="0">
              <a:lnSpc>
                <a:spcPct val="105000"/>
              </a:lnSpc>
              <a:spcBef>
                <a:spcPts val="600"/>
              </a:spcBef>
              <a:buNone/>
            </a:pPr>
            <a:r>
              <a:rPr lang="it-IT" altLang="it-IT" sz="1600" i="1" dirty="0">
                <a:latin typeface="American Typewriter" panose="02090604020004020304" pitchFamily="18" charset="77"/>
              </a:rPr>
              <a:t>Come avviene la contrattazione collettiva?</a:t>
            </a:r>
          </a:p>
          <a:p>
            <a:pPr>
              <a:lnSpc>
                <a:spcPct val="105000"/>
              </a:lnSpc>
              <a:spcBef>
                <a:spcPts val="600"/>
              </a:spcBef>
            </a:pPr>
            <a:r>
              <a:rPr lang="it-IT" altLang="it-IT" sz="1600" dirty="0">
                <a:latin typeface="American Typewriter" panose="02090604020004020304" pitchFamily="18" charset="77"/>
              </a:rPr>
              <a:t>Come un singolo lavoratore, anche il sindacato sa che, alla richiesta di un maggior salario, diminuirebbero le ore lavorate, oppure i lavoratori occupati.</a:t>
            </a:r>
          </a:p>
          <a:p>
            <a:pPr marL="0" indent="0">
              <a:lnSpc>
                <a:spcPct val="105000"/>
              </a:lnSpc>
              <a:spcBef>
                <a:spcPts val="600"/>
              </a:spcBef>
              <a:buNone/>
            </a:pPr>
            <a:r>
              <a:rPr lang="it-IT" altLang="it-IT" sz="1600" i="1" dirty="0">
                <a:latin typeface="American Typewriter" panose="02090604020004020304" pitchFamily="18" charset="77"/>
              </a:rPr>
              <a:t>Tuttavia, vi sono due importanti differenze:</a:t>
            </a:r>
          </a:p>
          <a:p>
            <a:pPr>
              <a:lnSpc>
                <a:spcPct val="105000"/>
              </a:lnSpc>
              <a:spcBef>
                <a:spcPts val="600"/>
              </a:spcBef>
            </a:pPr>
            <a:r>
              <a:rPr lang="it-IT" altLang="it-IT" sz="1600" dirty="0">
                <a:latin typeface="American Typewriter" panose="02090604020004020304" pitchFamily="18" charset="77"/>
              </a:rPr>
              <a:t>Il sindacato rappresenta soprattutto gli </a:t>
            </a:r>
            <a:r>
              <a:rPr lang="it-IT" altLang="it-IT" sz="1600" b="1" dirty="0">
                <a:solidFill>
                  <a:srgbClr val="000099"/>
                </a:solidFill>
                <a:latin typeface="American Typewriter" panose="02090604020004020304" pitchFamily="18" charset="77"/>
              </a:rPr>
              <a:t>interessi dei lavoratori già occupati</a:t>
            </a:r>
            <a:r>
              <a:rPr lang="it-IT" altLang="it-IT" sz="1600" dirty="0">
                <a:latin typeface="American Typewriter" panose="02090604020004020304" pitchFamily="18" charset="77"/>
              </a:rPr>
              <a:t>, e tiene in minor conto gli interessi di coloro che sono in cerca di occupazione.</a:t>
            </a:r>
          </a:p>
          <a:p>
            <a:pPr>
              <a:lnSpc>
                <a:spcPct val="105000"/>
              </a:lnSpc>
              <a:spcBef>
                <a:spcPts val="600"/>
              </a:spcBef>
            </a:pPr>
            <a:r>
              <a:rPr lang="it-IT" altLang="it-IT" sz="1600" dirty="0">
                <a:latin typeface="American Typewriter" panose="02090604020004020304" pitchFamily="18" charset="77"/>
              </a:rPr>
              <a:t>Come contraente unico (dal lato dell’offerta), il sindacato gode di un potere di mercato:</a:t>
            </a:r>
          </a:p>
          <a:p>
            <a:pPr lvl="1">
              <a:lnSpc>
                <a:spcPct val="105000"/>
              </a:lnSpc>
              <a:spcBef>
                <a:spcPts val="600"/>
              </a:spcBef>
            </a:pPr>
            <a:r>
              <a:rPr lang="it-IT" altLang="it-IT" sz="1600" dirty="0">
                <a:latin typeface="American Typewriter" panose="02090604020004020304" pitchFamily="18" charset="77"/>
              </a:rPr>
              <a:t>Non deve decidere, per dato salario, quante ore lavorare …</a:t>
            </a:r>
          </a:p>
          <a:p>
            <a:pPr lvl="1">
              <a:lnSpc>
                <a:spcPct val="105000"/>
              </a:lnSpc>
              <a:spcBef>
                <a:spcPts val="600"/>
              </a:spcBef>
            </a:pPr>
            <a:r>
              <a:rPr lang="it-IT" altLang="it-IT" sz="1600" dirty="0">
                <a:latin typeface="American Typewriter" panose="02090604020004020304" pitchFamily="18" charset="77"/>
              </a:rPr>
              <a:t>Al contrario, può </a:t>
            </a:r>
            <a:r>
              <a:rPr lang="it-IT" altLang="it-IT" sz="1600" b="1" dirty="0">
                <a:solidFill>
                  <a:srgbClr val="000099"/>
                </a:solidFill>
                <a:latin typeface="American Typewriter" panose="02090604020004020304" pitchFamily="18" charset="77"/>
              </a:rPr>
              <a:t>scegliere la combinazione tra salario e livello di occupazione</a:t>
            </a:r>
            <a:r>
              <a:rPr lang="it-IT" altLang="it-IT" sz="1600" dirty="0">
                <a:latin typeface="American Typewriter" panose="02090604020004020304" pitchFamily="18" charset="77"/>
              </a:rPr>
              <a:t> che meglio soddisfa la sua funzione di preferenza</a:t>
            </a:r>
          </a:p>
          <a:p>
            <a:pPr marL="1260000" lvl="1" indent="0">
              <a:lnSpc>
                <a:spcPct val="105000"/>
              </a:lnSpc>
              <a:spcBef>
                <a:spcPts val="600"/>
              </a:spcBef>
              <a:buNone/>
            </a:pPr>
            <a:r>
              <a:rPr lang="it-IT" altLang="it-IT" sz="1600" dirty="0">
                <a:latin typeface="American Typewriter" panose="02090604020004020304" pitchFamily="18" charset="77"/>
              </a:rPr>
              <a:t>Può scegliere la posizione sulla curva di domanda di lavoro che più soddisfa le proprie preferenze</a:t>
            </a:r>
          </a:p>
          <a:p>
            <a:pPr marL="468000" lvl="2" indent="0">
              <a:lnSpc>
                <a:spcPct val="105000"/>
              </a:lnSpc>
              <a:spcBef>
                <a:spcPts val="1200"/>
              </a:spcBef>
              <a:buNone/>
            </a:pPr>
            <a:r>
              <a:rPr lang="it-IT" altLang="it-IT" sz="1400" dirty="0">
                <a:latin typeface="American Typewriter" panose="02090604020004020304" pitchFamily="18" charset="77"/>
              </a:rPr>
              <a:t>(In modo analogo un monopolista non deve decidere quanto produrre al prezzo dato, ma sceglie la combinazione di prezzo e quantità venduta che massimizza i suoi profitti</a:t>
            </a:r>
            <a:r>
              <a:rPr lang="it-IT" altLang="it-IT" sz="1600" dirty="0"/>
              <a:t>).</a:t>
            </a:r>
          </a:p>
        </p:txBody>
      </p:sp>
      <p:sp>
        <p:nvSpPr>
          <p:cNvPr id="4" name="Segnaposto piè di pagina 3"/>
          <p:cNvSpPr>
            <a:spLocks noGrp="1"/>
          </p:cNvSpPr>
          <p:nvPr>
            <p:ph type="ftr" sz="quarter" idx="10"/>
          </p:nvPr>
        </p:nvSpPr>
        <p:spPr/>
        <p:txBody>
          <a:bodyPr/>
          <a:lstStyle/>
          <a:p>
            <a:pPr>
              <a:defRPr/>
            </a:pPr>
            <a:r>
              <a:rPr lang="it-IT"/>
              <a:t>Lez. 04: Lavoro e Disoccupazione</a:t>
            </a:r>
            <a:endParaRPr lang="it-IT" dirty="0"/>
          </a:p>
        </p:txBody>
      </p:sp>
      <p:sp>
        <p:nvSpPr>
          <p:cNvPr id="5" name="Rectangle 2"/>
          <p:cNvSpPr txBox="1">
            <a:spLocks noChangeArrowheads="1"/>
          </p:cNvSpPr>
          <p:nvPr/>
        </p:nvSpPr>
        <p:spPr bwMode="auto">
          <a:xfrm>
            <a:off x="468245" y="224816"/>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marL="287338" indent="-287338">
              <a:lnSpc>
                <a:spcPct val="114000"/>
              </a:lnSpc>
            </a:pPr>
            <a:r>
              <a:rPr lang="it-IT" altLang="it-IT" sz="2400" dirty="0">
                <a:latin typeface="American Typewriter" panose="02090604020004020304" pitchFamily="18" charset="77"/>
              </a:rPr>
              <a:t>Sindacati e contrattazione collettiva (2)</a:t>
            </a:r>
          </a:p>
        </p:txBody>
      </p:sp>
      <p:sp>
        <p:nvSpPr>
          <p:cNvPr id="2" name="Freccia a destra 1"/>
          <p:cNvSpPr/>
          <p:nvPr/>
        </p:nvSpPr>
        <p:spPr bwMode="auto">
          <a:xfrm>
            <a:off x="1259632" y="4653136"/>
            <a:ext cx="360040" cy="144016"/>
          </a:xfrm>
          <a:prstGeom prst="rightArrow">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72020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strips(downRigh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6372">
                                            <p:txEl>
                                              <p:pRg st="1" end="1"/>
                                            </p:txEl>
                                          </p:spTgt>
                                        </p:tgtEl>
                                        <p:attrNameLst>
                                          <p:attrName>style.visibility</p:attrName>
                                        </p:attrNameLst>
                                      </p:cBhvr>
                                      <p:to>
                                        <p:strVal val="visible"/>
                                      </p:to>
                                    </p:set>
                                    <p:animEffect transition="in" filter="strips(downRight)">
                                      <p:cBhvr>
                                        <p:cTn id="12" dur="500"/>
                                        <p:tgtEl>
                                          <p:spTgt spid="186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6372">
                                            <p:txEl>
                                              <p:pRg st="2" end="2"/>
                                            </p:txEl>
                                          </p:spTgt>
                                        </p:tgtEl>
                                        <p:attrNameLst>
                                          <p:attrName>style.visibility</p:attrName>
                                        </p:attrNameLst>
                                      </p:cBhvr>
                                      <p:to>
                                        <p:strVal val="visible"/>
                                      </p:to>
                                    </p:set>
                                    <p:animEffect transition="in" filter="strips(downRight)">
                                      <p:cBhvr>
                                        <p:cTn id="17" dur="500"/>
                                        <p:tgtEl>
                                          <p:spTgt spid="186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6372">
                                            <p:txEl>
                                              <p:pRg st="3" end="3"/>
                                            </p:txEl>
                                          </p:spTgt>
                                        </p:tgtEl>
                                        <p:attrNameLst>
                                          <p:attrName>style.visibility</p:attrName>
                                        </p:attrNameLst>
                                      </p:cBhvr>
                                      <p:to>
                                        <p:strVal val="visible"/>
                                      </p:to>
                                    </p:set>
                                    <p:animEffect transition="in" filter="strips(downRight)">
                                      <p:cBhvr>
                                        <p:cTn id="22" dur="500"/>
                                        <p:tgtEl>
                                          <p:spTgt spid="186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6372">
                                            <p:txEl>
                                              <p:pRg st="4" end="4"/>
                                            </p:txEl>
                                          </p:spTgt>
                                        </p:tgtEl>
                                        <p:attrNameLst>
                                          <p:attrName>style.visibility</p:attrName>
                                        </p:attrNameLst>
                                      </p:cBhvr>
                                      <p:to>
                                        <p:strVal val="visible"/>
                                      </p:to>
                                    </p:set>
                                    <p:animEffect transition="in" filter="strips(downRight)">
                                      <p:cBhvr>
                                        <p:cTn id="27" dur="500"/>
                                        <p:tgtEl>
                                          <p:spTgt spid="1863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6372">
                                            <p:txEl>
                                              <p:pRg st="5" end="5"/>
                                            </p:txEl>
                                          </p:spTgt>
                                        </p:tgtEl>
                                        <p:attrNameLst>
                                          <p:attrName>style.visibility</p:attrName>
                                        </p:attrNameLst>
                                      </p:cBhvr>
                                      <p:to>
                                        <p:strVal val="visible"/>
                                      </p:to>
                                    </p:set>
                                    <p:animEffect transition="in" filter="strips(downRight)">
                                      <p:cBhvr>
                                        <p:cTn id="32" dur="500"/>
                                        <p:tgtEl>
                                          <p:spTgt spid="1863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6372">
                                            <p:txEl>
                                              <p:pRg st="6" end="6"/>
                                            </p:txEl>
                                          </p:spTgt>
                                        </p:tgtEl>
                                        <p:attrNameLst>
                                          <p:attrName>style.visibility</p:attrName>
                                        </p:attrNameLst>
                                      </p:cBhvr>
                                      <p:to>
                                        <p:strVal val="visible"/>
                                      </p:to>
                                    </p:set>
                                    <p:animEffect transition="in" filter="strips(downRight)">
                                      <p:cBhvr>
                                        <p:cTn id="37" dur="500"/>
                                        <p:tgtEl>
                                          <p:spTgt spid="1863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86372">
                                            <p:txEl>
                                              <p:pRg st="7" end="7"/>
                                            </p:txEl>
                                          </p:spTgt>
                                        </p:tgtEl>
                                        <p:attrNameLst>
                                          <p:attrName>style.visibility</p:attrName>
                                        </p:attrNameLst>
                                      </p:cBhvr>
                                      <p:to>
                                        <p:strVal val="visible"/>
                                      </p:to>
                                    </p:set>
                                    <p:animEffect transition="in" filter="strips(downRight)">
                                      <p:cBhvr>
                                        <p:cTn id="42" dur="500"/>
                                        <p:tgtEl>
                                          <p:spTgt spid="186372">
                                            <p:txEl>
                                              <p:pRg st="7" end="7"/>
                                            </p:txEl>
                                          </p:spTgt>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186372">
                                            <p:txEl>
                                              <p:pRg st="8" end="8"/>
                                            </p:txEl>
                                          </p:spTgt>
                                        </p:tgtEl>
                                        <p:attrNameLst>
                                          <p:attrName>style.visibility</p:attrName>
                                        </p:attrNameLst>
                                      </p:cBhvr>
                                      <p:to>
                                        <p:strVal val="visible"/>
                                      </p:to>
                                    </p:set>
                                    <p:animEffect transition="in" filter="strips(downRight)">
                                      <p:cBhvr>
                                        <p:cTn id="45" dur="500"/>
                                        <p:tgtEl>
                                          <p:spTgt spid="1863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000" b="1" u="sng" dirty="0">
                <a:latin typeface="American Typewriter" panose="02090604020004020304" pitchFamily="18" charset="77"/>
              </a:rPr>
              <a:t>MERCATO DEL LAVORO E  DISOCCUPAZIONE</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3" name="CasellaDiTesto 2"/>
          <p:cNvSpPr txBox="1"/>
          <p:nvPr/>
        </p:nvSpPr>
        <p:spPr>
          <a:xfrm>
            <a:off x="504030" y="980728"/>
            <a:ext cx="8532466" cy="6458178"/>
          </a:xfrm>
          <a:prstGeom prst="rect">
            <a:avLst/>
          </a:prstGeom>
          <a:noFill/>
        </p:spPr>
        <p:txBody>
          <a:bodyPr wrap="square" rtlCol="0">
            <a:spAutoFit/>
          </a:bodyPr>
          <a:lstStyle/>
          <a:p>
            <a:pPr>
              <a:lnSpc>
                <a:spcPct val="150000"/>
              </a:lnSpc>
            </a:pPr>
            <a:endParaRPr lang="it-IT" sz="1600" b="1" i="1" dirty="0">
              <a:solidFill>
                <a:srgbClr val="000000"/>
              </a:solidFill>
              <a:latin typeface="American Typewriter" panose="02090604020004020304" pitchFamily="18" charset="77"/>
            </a:endParaRPr>
          </a:p>
          <a:p>
            <a:pPr>
              <a:lnSpc>
                <a:spcPct val="150000"/>
              </a:lnSpc>
            </a:pPr>
            <a:r>
              <a:rPr lang="it-IT" sz="1600" b="1" i="1" dirty="0">
                <a:solidFill>
                  <a:srgbClr val="000000"/>
                </a:solidFill>
                <a:latin typeface="American Typewriter" panose="02090604020004020304" pitchFamily="18" charset="77"/>
              </a:rPr>
              <a:t>Indice</a:t>
            </a:r>
          </a:p>
          <a:p>
            <a:pPr marL="342900" indent="-342900">
              <a:lnSpc>
                <a:spcPct val="150000"/>
              </a:lnSpc>
              <a:buAutoNum type="arabicPeriod"/>
            </a:pPr>
            <a:r>
              <a:rPr lang="it-IT" sz="1600" b="1" i="1" dirty="0">
                <a:solidFill>
                  <a:srgbClr val="000000"/>
                </a:solidFill>
                <a:latin typeface="American Typewriter" panose="02090604020004020304" pitchFamily="18" charset="77"/>
              </a:rPr>
              <a:t>L’offerta di lavoro						p. 03</a:t>
            </a:r>
          </a:p>
          <a:p>
            <a:pPr marL="342900" indent="-342900">
              <a:lnSpc>
                <a:spcPct val="150000"/>
              </a:lnSpc>
              <a:buAutoNum type="arabicPeriod"/>
            </a:pPr>
            <a:r>
              <a:rPr lang="it-IT" sz="1600" b="1" i="1" dirty="0">
                <a:solidFill>
                  <a:srgbClr val="000000"/>
                </a:solidFill>
                <a:latin typeface="American Typewriter" panose="02090604020004020304" pitchFamily="18" charset="77"/>
              </a:rPr>
              <a:t>Offerta, domanda ed equilibrio di mercato 			p. 12</a:t>
            </a:r>
          </a:p>
          <a:p>
            <a:pPr marL="342900" indent="-342900">
              <a:lnSpc>
                <a:spcPct val="150000"/>
              </a:lnSpc>
              <a:buFontTx/>
              <a:buAutoNum type="arabicPeriod"/>
            </a:pPr>
            <a:r>
              <a:rPr lang="it-IT" sz="1600" b="1" i="1" dirty="0">
                <a:solidFill>
                  <a:srgbClr val="000000"/>
                </a:solidFill>
                <a:latin typeface="American Typewriter" panose="02090604020004020304" pitchFamily="18" charset="77"/>
              </a:rPr>
              <a:t>La disoccupazione						p. 19</a:t>
            </a:r>
          </a:p>
          <a:p>
            <a:pPr marL="342900" indent="-342900">
              <a:lnSpc>
                <a:spcPct val="150000"/>
              </a:lnSpc>
              <a:buFontTx/>
              <a:buAutoNum type="arabicPeriod"/>
            </a:pPr>
            <a:r>
              <a:rPr lang="it-IT" sz="1600" b="1" i="1" dirty="0">
                <a:solidFill>
                  <a:srgbClr val="000000"/>
                </a:solidFill>
                <a:latin typeface="American Typewriter" panose="02090604020004020304" pitchFamily="18" charset="77"/>
              </a:rPr>
              <a:t>Disoccupazione strutturale					p. 25</a:t>
            </a:r>
          </a:p>
          <a:p>
            <a:pPr marL="342900" indent="-342900">
              <a:lnSpc>
                <a:spcPct val="150000"/>
              </a:lnSpc>
              <a:buFontTx/>
              <a:buAutoNum type="arabicPeriod"/>
            </a:pPr>
            <a:r>
              <a:rPr lang="it-IT" sz="1600" b="1" i="1" dirty="0">
                <a:solidFill>
                  <a:srgbClr val="000000"/>
                </a:solidFill>
                <a:latin typeface="American Typewriter" panose="02090604020004020304" pitchFamily="18" charset="77"/>
              </a:rPr>
              <a:t>Disoccupazione frizionale					p. 42</a:t>
            </a:r>
          </a:p>
          <a:p>
            <a:pPr marL="342900" indent="-342900">
              <a:lnSpc>
                <a:spcPct val="150000"/>
              </a:lnSpc>
              <a:buFontTx/>
              <a:buAutoNum type="arabicPeriod"/>
            </a:pPr>
            <a:r>
              <a:rPr lang="it-IT" sz="1600" b="1" i="1" dirty="0">
                <a:solidFill>
                  <a:srgbClr val="000000"/>
                </a:solidFill>
                <a:latin typeface="American Typewriter" panose="02090604020004020304" pitchFamily="18" charset="77"/>
              </a:rPr>
              <a:t>Disoccupazione: riepilogo ed esempi				p. 48</a:t>
            </a:r>
          </a:p>
          <a:p>
            <a:pPr marL="342900" indent="-342900">
              <a:lnSpc>
                <a:spcPct val="150000"/>
              </a:lnSpc>
              <a:buAutoNum type="arabicPeriod"/>
            </a:pPr>
            <a:r>
              <a:rPr lang="it-IT" sz="1600" b="1" i="1" dirty="0">
                <a:solidFill>
                  <a:srgbClr val="000000"/>
                </a:solidFill>
                <a:latin typeface="American Typewriter" panose="02090604020004020304" pitchFamily="18" charset="77"/>
              </a:rPr>
              <a:t>Istituzioni e politiche nel mercato del lavoro			p. 53</a:t>
            </a:r>
          </a:p>
          <a:p>
            <a:pPr marL="342900" indent="-342900">
              <a:lnSpc>
                <a:spcPct val="150000"/>
              </a:lnSpc>
              <a:buAutoNum type="arabicPeriod"/>
            </a:pPr>
            <a:r>
              <a:rPr lang="it-IT" sz="1600" b="1" i="1" dirty="0">
                <a:solidFill>
                  <a:srgbClr val="000000"/>
                </a:solidFill>
                <a:latin typeface="American Typewriter" panose="02090604020004020304" pitchFamily="18" charset="77"/>
              </a:rPr>
              <a:t>Approfondimenti						p. 64</a:t>
            </a:r>
          </a:p>
          <a:p>
            <a:pPr marL="342900" indent="-342900">
              <a:lnSpc>
                <a:spcPct val="150000"/>
              </a:lnSpc>
              <a:buAutoNum type="arabicPeriod"/>
            </a:pPr>
            <a:r>
              <a:rPr lang="it-IT" sz="1600" b="1" i="1" dirty="0">
                <a:solidFill>
                  <a:srgbClr val="000000"/>
                </a:solidFill>
                <a:latin typeface="American Typewriter" panose="02090604020004020304" pitchFamily="18" charset="77"/>
              </a:rPr>
              <a:t>In sintesi</a:t>
            </a:r>
            <a:r>
              <a:rPr lang="it-IT" b="1" i="1" dirty="0">
                <a:solidFill>
                  <a:srgbClr val="000000"/>
                </a:solidFill>
              </a:rPr>
              <a:t>							p. 89</a:t>
            </a:r>
          </a:p>
          <a:p>
            <a:pPr>
              <a:lnSpc>
                <a:spcPct val="150000"/>
              </a:lnSpc>
            </a:pPr>
            <a:endParaRPr lang="it-IT" b="1" i="1" dirty="0">
              <a:solidFill>
                <a:srgbClr val="000000"/>
              </a:solidFill>
            </a:endParaRPr>
          </a:p>
          <a:p>
            <a:pPr>
              <a:lnSpc>
                <a:spcPct val="150000"/>
              </a:lnSpc>
            </a:pPr>
            <a:endParaRPr lang="it-IT" b="1" i="1" dirty="0">
              <a:solidFill>
                <a:srgbClr val="000000"/>
              </a:solidFill>
            </a:endParaRPr>
          </a:p>
          <a:p>
            <a:pPr marL="342900" indent="-342900">
              <a:lnSpc>
                <a:spcPct val="150000"/>
              </a:lnSpc>
              <a:buAutoNum type="arabicPeriod"/>
            </a:pPr>
            <a:endParaRPr lang="it-IT" b="1" i="1" dirty="0">
              <a:solidFill>
                <a:srgbClr val="000000"/>
              </a:solidFill>
            </a:endParaRPr>
          </a:p>
          <a:p>
            <a:pPr marL="342900" indent="-342900">
              <a:lnSpc>
                <a:spcPct val="150000"/>
              </a:lnSpc>
              <a:buAutoNum type="arabicPeriod"/>
            </a:pPr>
            <a:endParaRPr lang="it-IT" b="1" i="1" dirty="0">
              <a:solidFill>
                <a:srgbClr val="000000"/>
              </a:solidFill>
            </a:endParaRPr>
          </a:p>
          <a:p>
            <a:pPr>
              <a:lnSpc>
                <a:spcPct val="150000"/>
              </a:lnSpc>
            </a:pPr>
            <a:r>
              <a:rPr lang="it-IT" b="1" i="1" dirty="0">
                <a:solidFill>
                  <a:srgbClr val="000000"/>
                </a:solidFill>
              </a:rPr>
              <a:t>	</a:t>
            </a:r>
            <a:endParaRPr lang="it-IT" sz="1800" b="1" i="1" dirty="0">
              <a:solidFill>
                <a:srgbClr val="000000"/>
              </a:solidFill>
            </a:endParaRPr>
          </a:p>
        </p:txBody>
      </p:sp>
    </p:spTree>
    <p:extLst>
      <p:ext uri="{BB962C8B-B14F-4D97-AF65-F5344CB8AC3E}">
        <p14:creationId xmlns:p14="http://schemas.microsoft.com/office/powerpoint/2010/main" val="14163763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egnaposto piè di pagina 3"/>
          <p:cNvSpPr>
            <a:spLocks noGrp="1"/>
          </p:cNvSpPr>
          <p:nvPr>
            <p:ph type="ftr" sz="quarter" idx="10"/>
          </p:nvPr>
        </p:nvSpPr>
        <p:spPr/>
        <p:txBody>
          <a:bodyPr/>
          <a:lstStyle/>
          <a:p>
            <a:pPr>
              <a:defRPr/>
            </a:pPr>
            <a:r>
              <a:rPr lang="it-IT"/>
              <a:t>Lez. 04: Lavoro e Disoccupazione</a:t>
            </a:r>
          </a:p>
        </p:txBody>
      </p:sp>
      <p:pic>
        <p:nvPicPr>
          <p:cNvPr id="481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5" y="1593850"/>
            <a:ext cx="43529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3" name="Textfeld 1"/>
          <p:cNvSpPr txBox="1">
            <a:spLocks noChangeArrowheads="1"/>
          </p:cNvSpPr>
          <p:nvPr/>
        </p:nvSpPr>
        <p:spPr bwMode="auto">
          <a:xfrm>
            <a:off x="1797174" y="980728"/>
            <a:ext cx="2990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1600" b="1" dirty="0" err="1">
                <a:latin typeface="American Typewriter" panose="02090604020004020304" pitchFamily="18" charset="77"/>
              </a:rPr>
              <a:t>Aderenti</a:t>
            </a:r>
            <a:r>
              <a:rPr lang="de-DE" altLang="en-US" sz="1600" b="1" dirty="0">
                <a:latin typeface="American Typewriter" panose="02090604020004020304" pitchFamily="18" charset="77"/>
              </a:rPr>
              <a:t> ad </a:t>
            </a:r>
            <a:r>
              <a:rPr lang="de-DE" altLang="en-US" sz="1600" b="1" dirty="0" err="1">
                <a:latin typeface="American Typewriter" panose="02090604020004020304" pitchFamily="18" charset="77"/>
              </a:rPr>
              <a:t>un</a:t>
            </a:r>
            <a:r>
              <a:rPr lang="de-DE" altLang="en-US" sz="1600" b="1" dirty="0">
                <a:latin typeface="American Typewriter" panose="02090604020004020304" pitchFamily="18" charset="77"/>
              </a:rPr>
              <a:t> </a:t>
            </a:r>
            <a:r>
              <a:rPr lang="de-DE" altLang="en-US" sz="1600" b="1" dirty="0" err="1">
                <a:latin typeface="American Typewriter" panose="02090604020004020304" pitchFamily="18" charset="77"/>
              </a:rPr>
              <a:t>sindacato</a:t>
            </a:r>
            <a:endParaRPr lang="de-DE" altLang="en-US" sz="1600" b="1" dirty="0">
              <a:latin typeface="American Typewriter" panose="02090604020004020304" pitchFamily="18" charset="77"/>
            </a:endParaRPr>
          </a:p>
          <a:p>
            <a:pPr algn="r" eaLnBrk="1" hangingPunct="1"/>
            <a:r>
              <a:rPr lang="de-DE" altLang="en-US" sz="1600" b="1" dirty="0">
                <a:latin typeface="American Typewriter" panose="02090604020004020304" pitchFamily="18" charset="77"/>
              </a:rPr>
              <a:t> </a:t>
            </a:r>
            <a:r>
              <a:rPr lang="de-DE" altLang="en-US" sz="1400" dirty="0">
                <a:latin typeface="American Typewriter" panose="02090604020004020304" pitchFamily="18" charset="77"/>
              </a:rPr>
              <a:t>(% </a:t>
            </a:r>
            <a:r>
              <a:rPr lang="de-DE" altLang="en-US" sz="1400" dirty="0" err="1">
                <a:latin typeface="American Typewriter" panose="02090604020004020304" pitchFamily="18" charset="77"/>
              </a:rPr>
              <a:t>degli</a:t>
            </a:r>
            <a:r>
              <a:rPr lang="de-DE" altLang="en-US" sz="1400" dirty="0">
                <a:latin typeface="American Typewriter" panose="02090604020004020304" pitchFamily="18" charset="77"/>
              </a:rPr>
              <a:t> </a:t>
            </a:r>
            <a:r>
              <a:rPr lang="de-DE" altLang="en-US" sz="1400" dirty="0" err="1">
                <a:latin typeface="American Typewriter" panose="02090604020004020304" pitchFamily="18" charset="77"/>
              </a:rPr>
              <a:t>occupati</a:t>
            </a:r>
            <a:r>
              <a:rPr lang="de-DE" altLang="en-US" sz="1400" dirty="0">
                <a:latin typeface="American Typewriter" panose="02090604020004020304" pitchFamily="18" charset="77"/>
              </a:rPr>
              <a:t>) .</a:t>
            </a:r>
            <a:endParaRPr lang="de-DE" altLang="en-US" sz="1600" b="1" dirty="0">
              <a:latin typeface="American Typewriter" panose="02090604020004020304" pitchFamily="18" charset="77"/>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382" y="1593849"/>
            <a:ext cx="2524906" cy="470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4968552" y="980728"/>
            <a:ext cx="3059832" cy="584775"/>
          </a:xfrm>
          <a:prstGeom prst="rect">
            <a:avLst/>
          </a:prstGeom>
        </p:spPr>
        <p:txBody>
          <a:bodyPr wrap="square">
            <a:spAutoFit/>
          </a:bodyPr>
          <a:lstStyle/>
          <a:p>
            <a:pPr eaLnBrk="1" hangingPunct="1">
              <a:spcBef>
                <a:spcPct val="50000"/>
              </a:spcBef>
              <a:buClrTx/>
              <a:buSzTx/>
              <a:buFontTx/>
              <a:buNone/>
            </a:pPr>
            <a:r>
              <a:rPr lang="es-ES_tradnl" altLang="it-IT" sz="1600" b="1" dirty="0">
                <a:latin typeface="American Typewriter" panose="02090604020004020304" pitchFamily="18" charset="77"/>
              </a:rPr>
              <a:t>Lavoratori coperti da contratti collettivi </a:t>
            </a:r>
            <a:r>
              <a:rPr lang="es-ES_tradnl" altLang="it-IT" sz="1400" dirty="0">
                <a:latin typeface="American Typewriter" panose="02090604020004020304" pitchFamily="18" charset="77"/>
              </a:rPr>
              <a:t>(2005)</a:t>
            </a:r>
          </a:p>
        </p:txBody>
      </p:sp>
      <p:sp>
        <p:nvSpPr>
          <p:cNvPr id="3" name="Rettangolo 2"/>
          <p:cNvSpPr/>
          <p:nvPr/>
        </p:nvSpPr>
        <p:spPr>
          <a:xfrm>
            <a:off x="7606805" y="3573016"/>
            <a:ext cx="1021433" cy="307777"/>
          </a:xfrm>
          <a:prstGeom prst="rect">
            <a:avLst/>
          </a:prstGeom>
        </p:spPr>
        <p:txBody>
          <a:bodyPr wrap="none">
            <a:spAutoFit/>
          </a:bodyPr>
          <a:lstStyle/>
          <a:p>
            <a:pPr algn="ctr" eaLnBrk="1" hangingPunct="1">
              <a:spcBef>
                <a:spcPct val="50000"/>
              </a:spcBef>
              <a:buClrTx/>
              <a:buSzTx/>
              <a:buFontTx/>
              <a:buNone/>
            </a:pPr>
            <a:r>
              <a:rPr lang="es-ES_tradnl" altLang="it-IT" sz="1400" dirty="0"/>
              <a:t>Italia: 80%</a:t>
            </a:r>
            <a:endParaRPr lang="it-IT" altLang="it-IT" sz="1400" dirty="0"/>
          </a:p>
        </p:txBody>
      </p:sp>
      <p:sp>
        <p:nvSpPr>
          <p:cNvPr id="9" name="Rectangle 2"/>
          <p:cNvSpPr txBox="1">
            <a:spLocks noChangeArrowheads="1"/>
          </p:cNvSpPr>
          <p:nvPr/>
        </p:nvSpPr>
        <p:spPr bwMode="auto">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marL="287338" indent="-287338">
              <a:lnSpc>
                <a:spcPct val="114000"/>
              </a:lnSpc>
            </a:pPr>
            <a:r>
              <a:rPr lang="it-IT" altLang="it-IT" sz="2400" dirty="0">
                <a:latin typeface="American Typewriter" panose="02090604020004020304" pitchFamily="18" charset="77"/>
              </a:rPr>
              <a:t>Sindacati e contrattazione collettiva (3)</a:t>
            </a:r>
          </a:p>
        </p:txBody>
      </p:sp>
    </p:spTree>
    <p:extLst>
      <p:ext uri="{BB962C8B-B14F-4D97-AF65-F5344CB8AC3E}">
        <p14:creationId xmlns:p14="http://schemas.microsoft.com/office/powerpoint/2010/main" val="2872845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marL="287338" indent="-287338">
              <a:lnSpc>
                <a:spcPct val="114000"/>
              </a:lnSpc>
            </a:pPr>
            <a:r>
              <a:rPr lang="it-IT" altLang="it-IT" sz="2400" dirty="0">
                <a:latin typeface="American Typewriter" panose="02090604020004020304" pitchFamily="18" charset="77"/>
              </a:rPr>
              <a:t>Sindacati e contrattazione collettiva (4)</a:t>
            </a: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a:off x="3083926" y="1044337"/>
            <a:ext cx="24000" cy="4328879"/>
          </a:xfrm>
          <a:prstGeom prst="line">
            <a:avLst/>
          </a:prstGeom>
          <a:solidFill>
            <a:srgbClr val="FF0000"/>
          </a:solidFill>
          <a:ln w="19050" cap="flat" cmpd="sng" algn="ctr">
            <a:solidFill>
              <a:schemeClr val="tx1"/>
            </a:solidFill>
            <a:prstDash val="solid"/>
            <a:round/>
            <a:headEnd type="none" w="med" len="med"/>
            <a:tailEnd type="none" w="med" len="med"/>
          </a:ln>
          <a:effectLst/>
        </p:spPr>
      </p:cxnSp>
      <p:cxnSp>
        <p:nvCxnSpPr>
          <p:cNvPr id="8" name="Connettore 1 7"/>
          <p:cNvCxnSpPr/>
          <p:nvPr/>
        </p:nvCxnSpPr>
        <p:spPr bwMode="auto">
          <a:xfrm>
            <a:off x="3095328" y="5373216"/>
            <a:ext cx="5653317" cy="0"/>
          </a:xfrm>
          <a:prstGeom prst="line">
            <a:avLst/>
          </a:prstGeom>
          <a:solidFill>
            <a:srgbClr val="FF0000"/>
          </a:solidFill>
          <a:ln w="19050" cap="flat" cmpd="sng" algn="ctr">
            <a:solidFill>
              <a:srgbClr val="000000"/>
            </a:solidFill>
            <a:prstDash val="solid"/>
            <a:round/>
            <a:headEnd type="none" w="med" len="med"/>
            <a:tailEnd type="none" w="med" len="med"/>
          </a:ln>
          <a:effectLst/>
        </p:spPr>
      </p:cxnSp>
      <p:sp>
        <p:nvSpPr>
          <p:cNvPr id="9" name="CasellaDiTesto 8"/>
          <p:cNvSpPr txBox="1"/>
          <p:nvPr/>
        </p:nvSpPr>
        <p:spPr>
          <a:xfrm>
            <a:off x="7614400" y="5376990"/>
            <a:ext cx="1835696" cy="830997"/>
          </a:xfrm>
          <a:prstGeom prst="rect">
            <a:avLst/>
          </a:prstGeom>
          <a:noFill/>
        </p:spPr>
        <p:txBody>
          <a:bodyPr wrap="square" rtlCol="0">
            <a:spAutoFit/>
          </a:bodyPr>
          <a:lstStyle/>
          <a:p>
            <a:r>
              <a:rPr lang="it-IT" sz="1600" dirty="0"/>
              <a:t>Offerta e domanda di lavoro</a:t>
            </a:r>
            <a:endParaRPr lang="en-US" sz="1600" dirty="0"/>
          </a:p>
        </p:txBody>
      </p:sp>
      <p:sp>
        <p:nvSpPr>
          <p:cNvPr id="10" name="CasellaDiTesto 9"/>
          <p:cNvSpPr txBox="1"/>
          <p:nvPr/>
        </p:nvSpPr>
        <p:spPr>
          <a:xfrm>
            <a:off x="3032324" y="986928"/>
            <a:ext cx="1035620" cy="584775"/>
          </a:xfrm>
          <a:prstGeom prst="rect">
            <a:avLst/>
          </a:prstGeom>
          <a:noFill/>
        </p:spPr>
        <p:txBody>
          <a:bodyPr wrap="square" rtlCol="0">
            <a:spAutoFit/>
          </a:bodyPr>
          <a:lstStyle/>
          <a:p>
            <a:r>
              <a:rPr lang="it-IT" sz="1600" dirty="0"/>
              <a:t>Salario reale, w</a:t>
            </a:r>
            <a:endParaRPr lang="en-US" sz="1600" dirty="0"/>
          </a:p>
        </p:txBody>
      </p:sp>
      <p:sp>
        <p:nvSpPr>
          <p:cNvPr id="14" name="CasellaDiTesto 13"/>
          <p:cNvSpPr txBox="1"/>
          <p:nvPr/>
        </p:nvSpPr>
        <p:spPr>
          <a:xfrm>
            <a:off x="409788" y="1052736"/>
            <a:ext cx="2217996" cy="4930389"/>
          </a:xfrm>
          <a:prstGeom prst="rect">
            <a:avLst/>
          </a:prstGeom>
          <a:solidFill>
            <a:schemeClr val="accent1">
              <a:lumMod val="20000"/>
              <a:lumOff val="80000"/>
            </a:schemeClr>
          </a:solidFill>
        </p:spPr>
        <p:txBody>
          <a:bodyPr wrap="square" rtlCol="0">
            <a:spAutoFit/>
          </a:bodyPr>
          <a:lstStyle/>
          <a:p>
            <a:pPr eaLnBrk="1" hangingPunct="1">
              <a:lnSpc>
                <a:spcPct val="110000"/>
              </a:lnSpc>
              <a:spcBef>
                <a:spcPct val="50000"/>
              </a:spcBef>
              <a:buClrTx/>
              <a:buSzTx/>
              <a:buFontTx/>
              <a:buNone/>
            </a:pPr>
            <a:r>
              <a:rPr lang="it-IT" altLang="it-IT" sz="1600" dirty="0">
                <a:latin typeface="American Typewriter" panose="02090604020004020304" pitchFamily="18" charset="77"/>
              </a:rPr>
              <a:t>Per ciascuna curva di domanda di lavoro, il sindacato può scegliere la </a:t>
            </a:r>
            <a:r>
              <a:rPr lang="it-IT" altLang="it-IT" sz="1600" b="1" dirty="0">
                <a:latin typeface="American Typewriter" panose="02090604020004020304" pitchFamily="18" charset="77"/>
              </a:rPr>
              <a:t>combinazione preferita </a:t>
            </a:r>
            <a:r>
              <a:rPr lang="it-IT" altLang="it-IT" sz="1600" dirty="0">
                <a:latin typeface="American Typewriter" panose="02090604020004020304" pitchFamily="18" charset="77"/>
              </a:rPr>
              <a:t>fra salario e occupazione.</a:t>
            </a:r>
          </a:p>
          <a:p>
            <a:pPr eaLnBrk="1" hangingPunct="1">
              <a:lnSpc>
                <a:spcPct val="110000"/>
              </a:lnSpc>
              <a:spcBef>
                <a:spcPct val="50000"/>
              </a:spcBef>
              <a:buClrTx/>
              <a:buSzTx/>
              <a:buFontTx/>
              <a:buNone/>
            </a:pPr>
            <a:r>
              <a:rPr lang="it-IT" altLang="it-IT" sz="1600" dirty="0">
                <a:latin typeface="American Typewriter" panose="02090604020004020304" pitchFamily="18" charset="77"/>
              </a:rPr>
              <a:t>Queste scelte definiscono la </a:t>
            </a:r>
            <a:r>
              <a:rPr lang="it-IT" altLang="it-IT" sz="1600" b="1" dirty="0">
                <a:solidFill>
                  <a:srgbClr val="C00000"/>
                </a:solidFill>
                <a:latin typeface="American Typewriter" panose="02090604020004020304" pitchFamily="18" charset="77"/>
              </a:rPr>
              <a:t>curva di offerta collettiva</a:t>
            </a:r>
            <a:r>
              <a:rPr lang="it-IT" altLang="it-IT" sz="1600" dirty="0">
                <a:latin typeface="American Typewriter" panose="02090604020004020304" pitchFamily="18" charset="77"/>
              </a:rPr>
              <a:t>. </a:t>
            </a:r>
          </a:p>
          <a:p>
            <a:pPr eaLnBrk="1" hangingPunct="1">
              <a:lnSpc>
                <a:spcPct val="110000"/>
              </a:lnSpc>
              <a:spcBef>
                <a:spcPct val="50000"/>
              </a:spcBef>
              <a:buClrTx/>
              <a:buSzTx/>
              <a:buFontTx/>
              <a:buNone/>
            </a:pPr>
            <a:r>
              <a:rPr lang="it-IT" altLang="it-IT" sz="1600" dirty="0">
                <a:latin typeface="American Typewriter" panose="02090604020004020304" pitchFamily="18" charset="77"/>
              </a:rPr>
              <a:t>Se la curva di domanda è </a:t>
            </a:r>
            <a:r>
              <a:rPr lang="it-IT" altLang="it-IT" sz="1600" b="1" dirty="0">
                <a:latin typeface="American Typewriter" panose="02090604020004020304" pitchFamily="18" charset="77"/>
              </a:rPr>
              <a:t>DD</a:t>
            </a:r>
            <a:r>
              <a:rPr lang="it-IT" altLang="it-IT" sz="1600" dirty="0">
                <a:latin typeface="American Typewriter" panose="02090604020004020304" pitchFamily="18" charset="77"/>
              </a:rPr>
              <a:t>, il sindacato sceglie l’equilibrio E, con salario reale </a:t>
            </a:r>
            <a:r>
              <a:rPr lang="it-IT" altLang="it-IT" sz="1600" dirty="0">
                <a:solidFill>
                  <a:srgbClr val="CC0000"/>
                </a:solidFill>
                <a:latin typeface="American Typewriter" panose="02090604020004020304" pitchFamily="18" charset="77"/>
              </a:rPr>
              <a:t>w</a:t>
            </a:r>
            <a:r>
              <a:rPr lang="it-IT" altLang="it-IT" sz="1600" baseline="-25000" dirty="0">
                <a:solidFill>
                  <a:srgbClr val="CC0000"/>
                </a:solidFill>
                <a:latin typeface="American Typewriter" panose="02090604020004020304" pitchFamily="18" charset="77"/>
              </a:rPr>
              <a:t>1</a:t>
            </a:r>
            <a:r>
              <a:rPr lang="it-IT" altLang="it-IT" sz="1600" dirty="0">
                <a:solidFill>
                  <a:srgbClr val="CC0000"/>
                </a:solidFill>
                <a:latin typeface="American Typewriter" panose="02090604020004020304" pitchFamily="18" charset="77"/>
              </a:rPr>
              <a:t> </a:t>
            </a:r>
            <a:r>
              <a:rPr lang="it-IT" altLang="it-IT" sz="1600" dirty="0">
                <a:latin typeface="American Typewriter" panose="02090604020004020304" pitchFamily="18" charset="77"/>
              </a:rPr>
              <a:t>e occupazione </a:t>
            </a:r>
            <a:r>
              <a:rPr lang="it-IT" altLang="it-IT" sz="1600" dirty="0">
                <a:solidFill>
                  <a:srgbClr val="CC0000"/>
                </a:solidFill>
                <a:latin typeface="American Typewriter" panose="02090604020004020304" pitchFamily="18" charset="77"/>
              </a:rPr>
              <a:t> N</a:t>
            </a:r>
            <a:r>
              <a:rPr lang="it-IT" altLang="it-IT" sz="1600" baseline="-25000" dirty="0">
                <a:solidFill>
                  <a:srgbClr val="CC0000"/>
                </a:solidFill>
                <a:latin typeface="American Typewriter" panose="02090604020004020304" pitchFamily="18" charset="77"/>
              </a:rPr>
              <a:t>1</a:t>
            </a:r>
            <a:r>
              <a:rPr lang="it-IT" altLang="it-IT" sz="1600" b="1" dirty="0">
                <a:solidFill>
                  <a:srgbClr val="CC0000"/>
                </a:solidFill>
                <a:latin typeface="American Typewriter" panose="02090604020004020304" pitchFamily="18" charset="77"/>
              </a:rPr>
              <a:t> </a:t>
            </a:r>
            <a:endParaRPr lang="it-IT" altLang="it-IT" b="1" dirty="0">
              <a:solidFill>
                <a:srgbClr val="CC0000"/>
              </a:solidFill>
              <a:latin typeface="American Typewriter" panose="02090604020004020304" pitchFamily="18" charset="77"/>
            </a:endParaRPr>
          </a:p>
        </p:txBody>
      </p:sp>
      <p:sp>
        <p:nvSpPr>
          <p:cNvPr id="12" name="Figura a mano libera 11"/>
          <p:cNvSpPr/>
          <p:nvPr/>
        </p:nvSpPr>
        <p:spPr bwMode="auto">
          <a:xfrm>
            <a:off x="4008592" y="1689834"/>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5" name="CasellaDiTesto 4"/>
          <p:cNvSpPr txBox="1"/>
          <p:nvPr/>
        </p:nvSpPr>
        <p:spPr>
          <a:xfrm>
            <a:off x="2627784" y="2411596"/>
            <a:ext cx="449162" cy="369332"/>
          </a:xfrm>
          <a:prstGeom prst="rect">
            <a:avLst/>
          </a:prstGeom>
          <a:noFill/>
        </p:spPr>
        <p:txBody>
          <a:bodyPr wrap="none" rtlCol="0">
            <a:spAutoFit/>
          </a:bodyPr>
          <a:lstStyle/>
          <a:p>
            <a:r>
              <a:rPr lang="it-IT" b="1" dirty="0">
                <a:solidFill>
                  <a:srgbClr val="FF0000"/>
                </a:solidFill>
              </a:rPr>
              <a:t>w</a:t>
            </a:r>
            <a:r>
              <a:rPr lang="it-IT" b="1" baseline="-25000" dirty="0">
                <a:solidFill>
                  <a:srgbClr val="FF0000"/>
                </a:solidFill>
              </a:rPr>
              <a:t>1</a:t>
            </a:r>
            <a:endParaRPr lang="en-US" b="1" dirty="0">
              <a:solidFill>
                <a:srgbClr val="FF0000"/>
              </a:solidFill>
            </a:endParaRPr>
          </a:p>
        </p:txBody>
      </p:sp>
      <p:sp>
        <p:nvSpPr>
          <p:cNvPr id="20" name="CasellaDiTesto 19"/>
          <p:cNvSpPr txBox="1"/>
          <p:nvPr/>
        </p:nvSpPr>
        <p:spPr>
          <a:xfrm>
            <a:off x="4427984" y="5517232"/>
            <a:ext cx="436338" cy="369332"/>
          </a:xfrm>
          <a:prstGeom prst="rect">
            <a:avLst/>
          </a:prstGeom>
          <a:noFill/>
        </p:spPr>
        <p:txBody>
          <a:bodyPr wrap="none" rtlCol="0">
            <a:spAutoFit/>
          </a:bodyPr>
          <a:lstStyle/>
          <a:p>
            <a:r>
              <a:rPr lang="it-IT" b="1" dirty="0">
                <a:solidFill>
                  <a:srgbClr val="FF0000"/>
                </a:solidFill>
              </a:rPr>
              <a:t>N</a:t>
            </a:r>
            <a:r>
              <a:rPr lang="it-IT" b="1" baseline="-25000" dirty="0">
                <a:solidFill>
                  <a:srgbClr val="FF0000"/>
                </a:solidFill>
              </a:rPr>
              <a:t>1</a:t>
            </a:r>
            <a:endParaRPr lang="en-US" b="1" dirty="0">
              <a:solidFill>
                <a:srgbClr val="FF0000"/>
              </a:solidFill>
            </a:endParaRPr>
          </a:p>
        </p:txBody>
      </p:sp>
      <p:cxnSp>
        <p:nvCxnSpPr>
          <p:cNvPr id="21" name="Connettore 1 20"/>
          <p:cNvCxnSpPr/>
          <p:nvPr/>
        </p:nvCxnSpPr>
        <p:spPr bwMode="auto">
          <a:xfrm flipH="1" flipV="1">
            <a:off x="4581236" y="2646204"/>
            <a:ext cx="22058" cy="2655004"/>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2" name="Connettore 1 21"/>
          <p:cNvCxnSpPr/>
          <p:nvPr/>
        </p:nvCxnSpPr>
        <p:spPr bwMode="auto">
          <a:xfrm>
            <a:off x="3128548" y="2646204"/>
            <a:ext cx="1452688"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sp>
        <p:nvSpPr>
          <p:cNvPr id="24" name="Figura a mano libera 23"/>
          <p:cNvSpPr/>
          <p:nvPr/>
        </p:nvSpPr>
        <p:spPr bwMode="auto">
          <a:xfrm>
            <a:off x="4512648" y="1196752"/>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19050" cap="flat" cmpd="sng" algn="ctr">
            <a:solidFill>
              <a:srgbClr val="00B05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6" name="Figura a mano libera 25"/>
          <p:cNvSpPr/>
          <p:nvPr/>
        </p:nvSpPr>
        <p:spPr bwMode="auto">
          <a:xfrm>
            <a:off x="3491880" y="2265898"/>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19050" cap="flat" cmpd="sng" algn="ctr">
            <a:solidFill>
              <a:srgbClr val="00B05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Arco 10"/>
          <p:cNvSpPr/>
          <p:nvPr/>
        </p:nvSpPr>
        <p:spPr bwMode="auto">
          <a:xfrm rot="8016767">
            <a:off x="4611075" y="1844823"/>
            <a:ext cx="537206" cy="1224137"/>
          </a:xfrm>
          <a:prstGeom prst="arc">
            <a:avLst>
              <a:gd name="adj1" fmla="val 16200000"/>
              <a:gd name="adj2" fmla="val 5142658"/>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9" name="Arco 28"/>
          <p:cNvSpPr/>
          <p:nvPr/>
        </p:nvSpPr>
        <p:spPr bwMode="auto">
          <a:xfrm rot="8016767">
            <a:off x="4971115" y="1192152"/>
            <a:ext cx="537206" cy="1224137"/>
          </a:xfrm>
          <a:prstGeom prst="arc">
            <a:avLst>
              <a:gd name="adj1" fmla="val 16200000"/>
              <a:gd name="adj2" fmla="val 5142658"/>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0" name="Arco 29"/>
          <p:cNvSpPr/>
          <p:nvPr/>
        </p:nvSpPr>
        <p:spPr bwMode="auto">
          <a:xfrm rot="8016767">
            <a:off x="4211743" y="2560304"/>
            <a:ext cx="537206" cy="1224137"/>
          </a:xfrm>
          <a:prstGeom prst="arc">
            <a:avLst>
              <a:gd name="adj1" fmla="val 16200000"/>
              <a:gd name="adj2" fmla="val 5142658"/>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23" name="Connettore 1 22"/>
          <p:cNvCxnSpPr/>
          <p:nvPr/>
        </p:nvCxnSpPr>
        <p:spPr bwMode="auto">
          <a:xfrm flipV="1">
            <a:off x="3275856" y="1052736"/>
            <a:ext cx="2232248" cy="3977466"/>
          </a:xfrm>
          <a:prstGeom prst="line">
            <a:avLst/>
          </a:prstGeom>
          <a:solidFill>
            <a:srgbClr val="FF0000"/>
          </a:solidFill>
          <a:ln w="38100" cap="flat" cmpd="sng" algn="ctr">
            <a:solidFill>
              <a:srgbClr val="CC0000"/>
            </a:solidFill>
            <a:prstDash val="solid"/>
            <a:round/>
            <a:headEnd type="none" w="med" len="med"/>
            <a:tailEnd type="none" w="med" len="med"/>
          </a:ln>
          <a:effectLst/>
        </p:spPr>
      </p:cxnSp>
      <p:sp>
        <p:nvSpPr>
          <p:cNvPr id="16" name="CasellaDiTesto 15"/>
          <p:cNvSpPr txBox="1"/>
          <p:nvPr/>
        </p:nvSpPr>
        <p:spPr>
          <a:xfrm>
            <a:off x="4644008" y="2348880"/>
            <a:ext cx="472763" cy="369332"/>
          </a:xfrm>
          <a:prstGeom prst="rect">
            <a:avLst/>
          </a:prstGeom>
          <a:noFill/>
        </p:spPr>
        <p:txBody>
          <a:bodyPr wrap="square" rtlCol="0">
            <a:spAutoFit/>
          </a:bodyPr>
          <a:lstStyle/>
          <a:p>
            <a:r>
              <a:rPr lang="it-IT" b="1" dirty="0">
                <a:solidFill>
                  <a:srgbClr val="000099"/>
                </a:solidFill>
              </a:rPr>
              <a:t>E</a:t>
            </a:r>
            <a:endParaRPr lang="en-US" b="1" dirty="0">
              <a:solidFill>
                <a:srgbClr val="000099"/>
              </a:solidFill>
            </a:endParaRPr>
          </a:p>
        </p:txBody>
      </p:sp>
      <p:sp>
        <p:nvSpPr>
          <p:cNvPr id="217092" name="Callout 6 217091"/>
          <p:cNvSpPr/>
          <p:nvPr/>
        </p:nvSpPr>
        <p:spPr bwMode="auto">
          <a:xfrm>
            <a:off x="6156176" y="1208783"/>
            <a:ext cx="3141123" cy="418959"/>
          </a:xfrm>
          <a:prstGeom prst="accentCallout2">
            <a:avLst>
              <a:gd name="adj1" fmla="val 5109"/>
              <a:gd name="adj2" fmla="val 1432"/>
              <a:gd name="adj3" fmla="val 18750"/>
              <a:gd name="adj4" fmla="val -16667"/>
              <a:gd name="adj5" fmla="val 40885"/>
              <a:gd name="adj6" fmla="val -22997"/>
            </a:avLst>
          </a:prstGeom>
          <a:no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Offerta di lavoro collettiva</a:t>
            </a:r>
            <a:endParaRPr kumimoji="0" lang="en-US" sz="1800" b="0" i="0" u="none" strike="noStrike" cap="none" normalizeH="0" baseline="0" dirty="0">
              <a:ln>
                <a:noFill/>
              </a:ln>
              <a:solidFill>
                <a:schemeClr val="tx1"/>
              </a:solidFill>
              <a:effectLst/>
              <a:latin typeface="Arial" pitchFamily="34" charset="0"/>
            </a:endParaRPr>
          </a:p>
        </p:txBody>
      </p:sp>
      <p:cxnSp>
        <p:nvCxnSpPr>
          <p:cNvPr id="217094" name="Connettore 7 217093"/>
          <p:cNvCxnSpPr/>
          <p:nvPr/>
        </p:nvCxnSpPr>
        <p:spPr bwMode="auto">
          <a:xfrm>
            <a:off x="5724128" y="2060848"/>
            <a:ext cx="792088" cy="585356"/>
          </a:xfrm>
          <a:prstGeom prst="curvedConnector3">
            <a:avLst/>
          </a:prstGeom>
          <a:solidFill>
            <a:srgbClr val="FF0000"/>
          </a:solidFill>
          <a:ln w="12700" cap="flat" cmpd="sng" algn="ctr">
            <a:solidFill>
              <a:srgbClr val="000000"/>
            </a:solidFill>
            <a:prstDash val="solid"/>
            <a:round/>
            <a:headEnd type="triangle"/>
            <a:tailEnd type="triangle"/>
          </a:ln>
          <a:effectLst/>
        </p:spPr>
      </p:cxnSp>
      <p:sp>
        <p:nvSpPr>
          <p:cNvPr id="217095" name="CasellaDiTesto 217094"/>
          <p:cNvSpPr txBox="1"/>
          <p:nvPr/>
        </p:nvSpPr>
        <p:spPr>
          <a:xfrm>
            <a:off x="6600880" y="2276872"/>
            <a:ext cx="2291600" cy="646331"/>
          </a:xfrm>
          <a:prstGeom prst="rect">
            <a:avLst/>
          </a:prstGeom>
          <a:noFill/>
        </p:spPr>
        <p:txBody>
          <a:bodyPr wrap="square" rtlCol="0">
            <a:spAutoFit/>
          </a:bodyPr>
          <a:lstStyle/>
          <a:p>
            <a:r>
              <a:rPr lang="it-IT" dirty="0"/>
              <a:t>Curve di indifferenza del sindacato</a:t>
            </a:r>
            <a:endParaRPr lang="en-US" dirty="0"/>
          </a:p>
        </p:txBody>
      </p:sp>
      <p:sp>
        <p:nvSpPr>
          <p:cNvPr id="217096" name="CasellaDiTesto 217095"/>
          <p:cNvSpPr txBox="1"/>
          <p:nvPr/>
        </p:nvSpPr>
        <p:spPr>
          <a:xfrm>
            <a:off x="8172400" y="4437112"/>
            <a:ext cx="360040" cy="369332"/>
          </a:xfrm>
          <a:prstGeom prst="rect">
            <a:avLst/>
          </a:prstGeom>
          <a:noFill/>
        </p:spPr>
        <p:txBody>
          <a:bodyPr wrap="square" rtlCol="0">
            <a:spAutoFit/>
          </a:bodyPr>
          <a:lstStyle/>
          <a:p>
            <a:r>
              <a:rPr lang="it-IT" b="1" dirty="0"/>
              <a:t>D</a:t>
            </a:r>
            <a:endParaRPr lang="en-US" b="1" dirty="0"/>
          </a:p>
        </p:txBody>
      </p:sp>
      <p:sp>
        <p:nvSpPr>
          <p:cNvPr id="41" name="CasellaDiTesto 40"/>
          <p:cNvSpPr txBox="1"/>
          <p:nvPr/>
        </p:nvSpPr>
        <p:spPr>
          <a:xfrm>
            <a:off x="3995936" y="1412776"/>
            <a:ext cx="360040" cy="369332"/>
          </a:xfrm>
          <a:prstGeom prst="rect">
            <a:avLst/>
          </a:prstGeom>
          <a:noFill/>
        </p:spPr>
        <p:txBody>
          <a:bodyPr wrap="square" rtlCol="0">
            <a:spAutoFit/>
          </a:bodyPr>
          <a:lstStyle/>
          <a:p>
            <a:r>
              <a:rPr lang="it-IT" b="1" dirty="0"/>
              <a:t>D</a:t>
            </a:r>
            <a:endParaRPr lang="en-US" b="1" dirty="0"/>
          </a:p>
        </p:txBody>
      </p:sp>
    </p:spTree>
    <p:extLst>
      <p:ext uri="{BB962C8B-B14F-4D97-AF65-F5344CB8AC3E}">
        <p14:creationId xmlns:p14="http://schemas.microsoft.com/office/powerpoint/2010/main" val="213501407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rgbClr val="FFFFFF">
              <a:alpha val="88627"/>
            </a:srgbClr>
          </a:solidFill>
          <a:ln w="3175">
            <a:solidFill>
              <a:srgbClr val="006666"/>
            </a:solidFill>
          </a:ln>
          <a:effectLst>
            <a:prstShdw prst="shdw17" dist="17961" dir="2700000">
              <a:schemeClr val="hlink">
                <a:gamma/>
                <a:shade val="60000"/>
                <a:invGamma/>
              </a:schemeClr>
            </a:prstShdw>
          </a:effectLst>
        </p:spPr>
        <p:txBody>
          <a:bodyPr anchor="ctr"/>
          <a:lstStyle/>
          <a:p>
            <a:pPr marL="287338" indent="-287338">
              <a:lnSpc>
                <a:spcPct val="114000"/>
              </a:lnSpc>
            </a:pPr>
            <a:r>
              <a:rPr lang="it-IT" altLang="it-IT" sz="2000" dirty="0">
                <a:latin typeface="American Typewriter" panose="02090604020004020304" pitchFamily="18" charset="77"/>
              </a:rPr>
              <a:t>Sindacati e contrattazione collettiva (5)</a:t>
            </a: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a:off x="3083926" y="1044337"/>
            <a:ext cx="24000" cy="4328879"/>
          </a:xfrm>
          <a:prstGeom prst="line">
            <a:avLst/>
          </a:prstGeom>
          <a:solidFill>
            <a:srgbClr val="FF0000"/>
          </a:solidFill>
          <a:ln w="19050" cap="flat" cmpd="sng" algn="ctr">
            <a:solidFill>
              <a:schemeClr val="tx1"/>
            </a:solidFill>
            <a:prstDash val="solid"/>
            <a:round/>
            <a:headEnd type="none" w="med" len="med"/>
            <a:tailEnd type="none" w="med" len="med"/>
          </a:ln>
          <a:effectLst/>
        </p:spPr>
      </p:cxnSp>
      <p:cxnSp>
        <p:nvCxnSpPr>
          <p:cNvPr id="8" name="Connettore 1 7"/>
          <p:cNvCxnSpPr/>
          <p:nvPr/>
        </p:nvCxnSpPr>
        <p:spPr bwMode="auto">
          <a:xfrm>
            <a:off x="3095328" y="5373216"/>
            <a:ext cx="5653317" cy="0"/>
          </a:xfrm>
          <a:prstGeom prst="line">
            <a:avLst/>
          </a:prstGeom>
          <a:solidFill>
            <a:srgbClr val="FF0000"/>
          </a:solidFill>
          <a:ln w="19050" cap="flat" cmpd="sng" algn="ctr">
            <a:solidFill>
              <a:srgbClr val="000000"/>
            </a:solidFill>
            <a:prstDash val="solid"/>
            <a:round/>
            <a:headEnd type="none" w="med" len="med"/>
            <a:tailEnd type="none" w="med" len="med"/>
          </a:ln>
          <a:effectLst/>
        </p:spPr>
      </p:cxnSp>
      <p:sp>
        <p:nvSpPr>
          <p:cNvPr id="9" name="CasellaDiTesto 8"/>
          <p:cNvSpPr txBox="1"/>
          <p:nvPr/>
        </p:nvSpPr>
        <p:spPr>
          <a:xfrm>
            <a:off x="7614400" y="5376990"/>
            <a:ext cx="1835696" cy="830997"/>
          </a:xfrm>
          <a:prstGeom prst="rect">
            <a:avLst/>
          </a:prstGeom>
          <a:noFill/>
        </p:spPr>
        <p:txBody>
          <a:bodyPr wrap="square" rtlCol="0">
            <a:spAutoFit/>
          </a:bodyPr>
          <a:lstStyle/>
          <a:p>
            <a:r>
              <a:rPr lang="it-IT" sz="1600" dirty="0"/>
              <a:t>Offerta e domanda di lavoro</a:t>
            </a:r>
            <a:endParaRPr lang="en-US" sz="1600" dirty="0"/>
          </a:p>
        </p:txBody>
      </p:sp>
      <p:sp>
        <p:nvSpPr>
          <p:cNvPr id="10" name="CasellaDiTesto 9"/>
          <p:cNvSpPr txBox="1"/>
          <p:nvPr/>
        </p:nvSpPr>
        <p:spPr>
          <a:xfrm>
            <a:off x="3032324" y="986928"/>
            <a:ext cx="1035620" cy="584775"/>
          </a:xfrm>
          <a:prstGeom prst="rect">
            <a:avLst/>
          </a:prstGeom>
          <a:noFill/>
        </p:spPr>
        <p:txBody>
          <a:bodyPr wrap="square" rtlCol="0">
            <a:spAutoFit/>
          </a:bodyPr>
          <a:lstStyle/>
          <a:p>
            <a:r>
              <a:rPr lang="it-IT" sz="1600" dirty="0"/>
              <a:t>Salario reale, w</a:t>
            </a:r>
            <a:endParaRPr lang="en-US" sz="1600" dirty="0"/>
          </a:p>
        </p:txBody>
      </p:sp>
      <p:sp>
        <p:nvSpPr>
          <p:cNvPr id="14" name="CasellaDiTesto 13"/>
          <p:cNvSpPr txBox="1"/>
          <p:nvPr/>
        </p:nvSpPr>
        <p:spPr>
          <a:xfrm>
            <a:off x="409787" y="1052736"/>
            <a:ext cx="2282805" cy="4838056"/>
          </a:xfrm>
          <a:prstGeom prst="rect">
            <a:avLst/>
          </a:prstGeom>
          <a:solidFill>
            <a:schemeClr val="accent1">
              <a:lumMod val="20000"/>
              <a:lumOff val="80000"/>
            </a:schemeClr>
          </a:solidFill>
        </p:spPr>
        <p:txBody>
          <a:bodyPr wrap="square" rtlCol="0">
            <a:spAutoFit/>
          </a:bodyPr>
          <a:lstStyle/>
          <a:p>
            <a:pPr eaLnBrk="1" hangingPunct="1">
              <a:lnSpc>
                <a:spcPct val="110000"/>
              </a:lnSpc>
              <a:spcBef>
                <a:spcPct val="50000"/>
              </a:spcBef>
              <a:buClrTx/>
              <a:buSzTx/>
              <a:buFontTx/>
              <a:buNone/>
            </a:pPr>
            <a:r>
              <a:rPr lang="it-IT" altLang="it-IT" sz="1600" dirty="0">
                <a:latin typeface="American Typewriter" panose="02090604020004020304" pitchFamily="18" charset="77"/>
              </a:rPr>
              <a:t>(</a:t>
            </a:r>
            <a:r>
              <a:rPr lang="it-IT" altLang="it-IT" sz="1400" i="1" dirty="0">
                <a:latin typeface="American Typewriter" panose="02090604020004020304" pitchFamily="18" charset="77"/>
              </a:rPr>
              <a:t>continua</a:t>
            </a:r>
            <a:r>
              <a:rPr lang="it-IT" altLang="it-IT" sz="1600" dirty="0">
                <a:latin typeface="American Typewriter" panose="02090604020004020304" pitchFamily="18" charset="77"/>
              </a:rPr>
              <a:t>)</a:t>
            </a:r>
          </a:p>
          <a:p>
            <a:pPr eaLnBrk="1" hangingPunct="1">
              <a:lnSpc>
                <a:spcPct val="110000"/>
              </a:lnSpc>
              <a:spcBef>
                <a:spcPts val="600"/>
              </a:spcBef>
              <a:buClrTx/>
              <a:buSzTx/>
              <a:buFontTx/>
              <a:buNone/>
            </a:pPr>
            <a:r>
              <a:rPr lang="it-IT" altLang="it-IT" sz="1600" dirty="0">
                <a:latin typeface="American Typewriter" panose="02090604020004020304" pitchFamily="18" charset="77"/>
              </a:rPr>
              <a:t>Poiché il sindacato dà maggior peso alle preferenze degli </a:t>
            </a:r>
            <a:r>
              <a:rPr lang="it-IT" altLang="it-IT" sz="1600" b="1" dirty="0">
                <a:solidFill>
                  <a:srgbClr val="C00000"/>
                </a:solidFill>
                <a:latin typeface="American Typewriter" panose="02090604020004020304" pitchFamily="18" charset="77"/>
              </a:rPr>
              <a:t>insiders</a:t>
            </a:r>
            <a:r>
              <a:rPr lang="it-IT" altLang="it-IT" sz="1600" dirty="0">
                <a:latin typeface="American Typewriter" panose="02090604020004020304" pitchFamily="18" charset="77"/>
              </a:rPr>
              <a:t>, la curva di offerta collettiva è (generalmente) </a:t>
            </a:r>
            <a:r>
              <a:rPr lang="it-IT" altLang="it-IT" sz="1600" b="1" dirty="0">
                <a:solidFill>
                  <a:srgbClr val="C00000"/>
                </a:solidFill>
                <a:latin typeface="American Typewriter" panose="02090604020004020304" pitchFamily="18" charset="77"/>
              </a:rPr>
              <a:t>al di sopra</a:t>
            </a:r>
            <a:r>
              <a:rPr lang="it-IT" altLang="it-IT" sz="1600" dirty="0">
                <a:latin typeface="American Typewriter" panose="02090604020004020304" pitchFamily="18" charset="77"/>
              </a:rPr>
              <a:t> della curva di offerta aggregata.</a:t>
            </a:r>
          </a:p>
          <a:p>
            <a:pPr eaLnBrk="1" hangingPunct="1">
              <a:lnSpc>
                <a:spcPct val="110000"/>
              </a:lnSpc>
              <a:spcBef>
                <a:spcPts val="600"/>
              </a:spcBef>
              <a:buClrTx/>
              <a:buSzTx/>
              <a:buFontTx/>
              <a:buNone/>
            </a:pPr>
            <a:r>
              <a:rPr lang="it-IT" altLang="it-IT" sz="1600" dirty="0">
                <a:latin typeface="American Typewriter" panose="02090604020004020304" pitchFamily="18" charset="77"/>
              </a:rPr>
              <a:t>Per questo motivo, al salario prescelto  </a:t>
            </a:r>
            <a:r>
              <a:rPr lang="it-IT" altLang="it-IT" sz="1600" b="1" dirty="0">
                <a:solidFill>
                  <a:srgbClr val="CC0000"/>
                </a:solidFill>
                <a:latin typeface="American Typewriter" panose="02090604020004020304" pitchFamily="18" charset="77"/>
              </a:rPr>
              <a:t>w</a:t>
            </a:r>
            <a:r>
              <a:rPr lang="it-IT" altLang="it-IT" sz="1600" b="1" baseline="-25000" dirty="0">
                <a:solidFill>
                  <a:srgbClr val="CC0000"/>
                </a:solidFill>
                <a:latin typeface="American Typewriter" panose="02090604020004020304" pitchFamily="18" charset="77"/>
              </a:rPr>
              <a:t>1</a:t>
            </a:r>
            <a:r>
              <a:rPr lang="it-IT" altLang="it-IT" sz="1600" dirty="0">
                <a:latin typeface="American Typewriter" panose="02090604020004020304" pitchFamily="18" charset="77"/>
              </a:rPr>
              <a:t>, vi è un </a:t>
            </a:r>
            <a:r>
              <a:rPr lang="it-IT" altLang="it-IT" sz="1600" dirty="0">
                <a:solidFill>
                  <a:srgbClr val="CC0000"/>
                </a:solidFill>
                <a:latin typeface="American Typewriter" panose="02090604020004020304" pitchFamily="18" charset="77"/>
              </a:rPr>
              <a:t>eccesso di offerta </a:t>
            </a:r>
            <a:r>
              <a:rPr lang="it-IT" altLang="it-IT" sz="1600" dirty="0">
                <a:latin typeface="American Typewriter" panose="02090604020004020304" pitchFamily="18" charset="77"/>
              </a:rPr>
              <a:t>rispetto alle preferenze individuali, e una corrispondente </a:t>
            </a:r>
            <a:r>
              <a:rPr lang="it-IT" altLang="it-IT" sz="1600" b="1" dirty="0">
                <a:solidFill>
                  <a:srgbClr val="000099"/>
                </a:solidFill>
                <a:latin typeface="American Typewriter" panose="02090604020004020304" pitchFamily="18" charset="77"/>
              </a:rPr>
              <a:t>disoccupazione</a:t>
            </a:r>
            <a:r>
              <a:rPr lang="it-IT" altLang="it-IT" sz="1600" dirty="0">
                <a:latin typeface="American Typewriter" panose="02090604020004020304" pitchFamily="18" charset="77"/>
              </a:rPr>
              <a:t> </a:t>
            </a:r>
            <a:r>
              <a:rPr lang="it-IT" altLang="it-IT" sz="1600" b="1" dirty="0">
                <a:solidFill>
                  <a:srgbClr val="000099"/>
                </a:solidFill>
                <a:latin typeface="American Typewriter" panose="02090604020004020304" pitchFamily="18" charset="77"/>
              </a:rPr>
              <a:t>EF</a:t>
            </a:r>
            <a:r>
              <a:rPr lang="it-IT" altLang="it-IT" sz="1600" b="1" dirty="0">
                <a:solidFill>
                  <a:srgbClr val="CC0000"/>
                </a:solidFill>
                <a:latin typeface="American Typewriter" panose="02090604020004020304" pitchFamily="18" charset="77"/>
              </a:rPr>
              <a:t> </a:t>
            </a:r>
            <a:endParaRPr lang="it-IT" altLang="it-IT" b="1" dirty="0">
              <a:solidFill>
                <a:srgbClr val="CC0000"/>
              </a:solidFill>
              <a:latin typeface="American Typewriter" panose="02090604020004020304" pitchFamily="18" charset="77"/>
            </a:endParaRPr>
          </a:p>
        </p:txBody>
      </p:sp>
      <p:sp>
        <p:nvSpPr>
          <p:cNvPr id="12" name="Figura a mano libera 11"/>
          <p:cNvSpPr/>
          <p:nvPr/>
        </p:nvSpPr>
        <p:spPr bwMode="auto">
          <a:xfrm>
            <a:off x="4008592" y="1689834"/>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5" name="CasellaDiTesto 4"/>
          <p:cNvSpPr txBox="1"/>
          <p:nvPr/>
        </p:nvSpPr>
        <p:spPr>
          <a:xfrm>
            <a:off x="2627784" y="2411596"/>
            <a:ext cx="449162" cy="369332"/>
          </a:xfrm>
          <a:prstGeom prst="rect">
            <a:avLst/>
          </a:prstGeom>
          <a:noFill/>
        </p:spPr>
        <p:txBody>
          <a:bodyPr wrap="none" rtlCol="0">
            <a:spAutoFit/>
          </a:bodyPr>
          <a:lstStyle/>
          <a:p>
            <a:r>
              <a:rPr lang="it-IT" b="1" dirty="0">
                <a:solidFill>
                  <a:srgbClr val="FF0000"/>
                </a:solidFill>
              </a:rPr>
              <a:t>w</a:t>
            </a:r>
            <a:r>
              <a:rPr lang="it-IT" b="1" baseline="-25000" dirty="0">
                <a:solidFill>
                  <a:srgbClr val="FF0000"/>
                </a:solidFill>
              </a:rPr>
              <a:t>1</a:t>
            </a:r>
            <a:endParaRPr lang="en-US" b="1" dirty="0">
              <a:solidFill>
                <a:srgbClr val="FF0000"/>
              </a:solidFill>
            </a:endParaRPr>
          </a:p>
        </p:txBody>
      </p:sp>
      <p:sp>
        <p:nvSpPr>
          <p:cNvPr id="20" name="CasellaDiTesto 19"/>
          <p:cNvSpPr txBox="1"/>
          <p:nvPr/>
        </p:nvSpPr>
        <p:spPr>
          <a:xfrm>
            <a:off x="4495702" y="5373216"/>
            <a:ext cx="436338" cy="369332"/>
          </a:xfrm>
          <a:prstGeom prst="rect">
            <a:avLst/>
          </a:prstGeom>
          <a:noFill/>
        </p:spPr>
        <p:txBody>
          <a:bodyPr wrap="none" rtlCol="0">
            <a:spAutoFit/>
          </a:bodyPr>
          <a:lstStyle/>
          <a:p>
            <a:r>
              <a:rPr lang="it-IT" b="1" dirty="0">
                <a:solidFill>
                  <a:srgbClr val="FF0000"/>
                </a:solidFill>
              </a:rPr>
              <a:t>N</a:t>
            </a:r>
            <a:r>
              <a:rPr lang="it-IT" b="1" baseline="-25000" dirty="0">
                <a:solidFill>
                  <a:srgbClr val="FF0000"/>
                </a:solidFill>
              </a:rPr>
              <a:t>1</a:t>
            </a:r>
            <a:endParaRPr lang="en-US" b="1" dirty="0">
              <a:solidFill>
                <a:srgbClr val="FF0000"/>
              </a:solidFill>
            </a:endParaRPr>
          </a:p>
        </p:txBody>
      </p:sp>
      <p:cxnSp>
        <p:nvCxnSpPr>
          <p:cNvPr id="21" name="Connettore 1 20"/>
          <p:cNvCxnSpPr/>
          <p:nvPr/>
        </p:nvCxnSpPr>
        <p:spPr bwMode="auto">
          <a:xfrm flipH="1" flipV="1">
            <a:off x="4621950" y="2646204"/>
            <a:ext cx="22058" cy="2655004"/>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2" name="Connettore 1 21"/>
          <p:cNvCxnSpPr/>
          <p:nvPr/>
        </p:nvCxnSpPr>
        <p:spPr bwMode="auto">
          <a:xfrm>
            <a:off x="3128548" y="2646204"/>
            <a:ext cx="1452688"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3" name="Connettore 1 22"/>
          <p:cNvCxnSpPr/>
          <p:nvPr/>
        </p:nvCxnSpPr>
        <p:spPr bwMode="auto">
          <a:xfrm flipV="1">
            <a:off x="3275856" y="1052736"/>
            <a:ext cx="2232248" cy="3977466"/>
          </a:xfrm>
          <a:prstGeom prst="line">
            <a:avLst/>
          </a:prstGeom>
          <a:solidFill>
            <a:srgbClr val="FF0000"/>
          </a:solidFill>
          <a:ln w="38100" cap="flat" cmpd="sng" algn="ctr">
            <a:solidFill>
              <a:srgbClr val="CC0000"/>
            </a:solidFill>
            <a:prstDash val="solid"/>
            <a:round/>
            <a:headEnd type="none" w="med" len="med"/>
            <a:tailEnd type="none" w="med" len="med"/>
          </a:ln>
          <a:effectLst/>
        </p:spPr>
      </p:cxnSp>
      <p:sp>
        <p:nvSpPr>
          <p:cNvPr id="16" name="CasellaDiTesto 15"/>
          <p:cNvSpPr txBox="1"/>
          <p:nvPr/>
        </p:nvSpPr>
        <p:spPr>
          <a:xfrm>
            <a:off x="5827429" y="2348880"/>
            <a:ext cx="472763" cy="369332"/>
          </a:xfrm>
          <a:prstGeom prst="rect">
            <a:avLst/>
          </a:prstGeom>
          <a:noFill/>
        </p:spPr>
        <p:txBody>
          <a:bodyPr wrap="square" rtlCol="0">
            <a:spAutoFit/>
          </a:bodyPr>
          <a:lstStyle/>
          <a:p>
            <a:r>
              <a:rPr lang="it-IT" b="1" dirty="0">
                <a:solidFill>
                  <a:srgbClr val="000099"/>
                </a:solidFill>
              </a:rPr>
              <a:t>F</a:t>
            </a:r>
            <a:endParaRPr lang="en-US" b="1" dirty="0">
              <a:solidFill>
                <a:srgbClr val="000099"/>
              </a:solidFill>
            </a:endParaRPr>
          </a:p>
        </p:txBody>
      </p:sp>
      <p:sp>
        <p:nvSpPr>
          <p:cNvPr id="217092" name="Callout 6 217091"/>
          <p:cNvSpPr/>
          <p:nvPr/>
        </p:nvSpPr>
        <p:spPr bwMode="auto">
          <a:xfrm>
            <a:off x="5967381" y="1052736"/>
            <a:ext cx="3141123" cy="418959"/>
          </a:xfrm>
          <a:prstGeom prst="accentCallout2">
            <a:avLst>
              <a:gd name="adj1" fmla="val 5109"/>
              <a:gd name="adj2" fmla="val 1432"/>
              <a:gd name="adj3" fmla="val 18750"/>
              <a:gd name="adj4" fmla="val -16667"/>
              <a:gd name="adj5" fmla="val -38"/>
              <a:gd name="adj6" fmla="val 1110"/>
            </a:avLst>
          </a:prstGeom>
          <a:no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Arial" pitchFamily="34" charset="0"/>
              </a:rPr>
              <a:t>Offerta di lavoro collettiva</a:t>
            </a:r>
            <a:endParaRPr kumimoji="0" lang="en-US" sz="1800" b="0" i="0" u="none" strike="noStrike" cap="none" normalizeH="0" baseline="0" dirty="0">
              <a:ln>
                <a:noFill/>
              </a:ln>
              <a:solidFill>
                <a:schemeClr val="tx1"/>
              </a:solidFill>
              <a:effectLst/>
              <a:latin typeface="Arial" pitchFamily="34" charset="0"/>
            </a:endParaRPr>
          </a:p>
        </p:txBody>
      </p:sp>
      <p:sp>
        <p:nvSpPr>
          <p:cNvPr id="217095" name="CasellaDiTesto 217094"/>
          <p:cNvSpPr txBox="1"/>
          <p:nvPr/>
        </p:nvSpPr>
        <p:spPr>
          <a:xfrm>
            <a:off x="6302048" y="2278613"/>
            <a:ext cx="2950472" cy="646331"/>
          </a:xfrm>
          <a:prstGeom prst="rect">
            <a:avLst/>
          </a:prstGeom>
          <a:noFill/>
        </p:spPr>
        <p:txBody>
          <a:bodyPr wrap="square" rtlCol="0">
            <a:spAutoFit/>
          </a:bodyPr>
          <a:lstStyle/>
          <a:p>
            <a:r>
              <a:rPr lang="it-IT" dirty="0"/>
              <a:t>Offerta di lavoro aggregata (dalle curve individuali)</a:t>
            </a:r>
            <a:endParaRPr lang="en-US" dirty="0"/>
          </a:p>
        </p:txBody>
      </p:sp>
      <p:sp>
        <p:nvSpPr>
          <p:cNvPr id="217096" name="CasellaDiTesto 217095"/>
          <p:cNvSpPr txBox="1"/>
          <p:nvPr/>
        </p:nvSpPr>
        <p:spPr>
          <a:xfrm>
            <a:off x="8172400" y="4437112"/>
            <a:ext cx="360040" cy="369332"/>
          </a:xfrm>
          <a:prstGeom prst="rect">
            <a:avLst/>
          </a:prstGeom>
          <a:noFill/>
        </p:spPr>
        <p:txBody>
          <a:bodyPr wrap="square" rtlCol="0">
            <a:spAutoFit/>
          </a:bodyPr>
          <a:lstStyle/>
          <a:p>
            <a:r>
              <a:rPr lang="it-IT" b="1" dirty="0"/>
              <a:t>D</a:t>
            </a:r>
            <a:endParaRPr lang="en-US" b="1" dirty="0"/>
          </a:p>
        </p:txBody>
      </p:sp>
      <p:sp>
        <p:nvSpPr>
          <p:cNvPr id="41" name="CasellaDiTesto 40"/>
          <p:cNvSpPr txBox="1"/>
          <p:nvPr/>
        </p:nvSpPr>
        <p:spPr>
          <a:xfrm>
            <a:off x="3995936" y="1412776"/>
            <a:ext cx="360040" cy="369332"/>
          </a:xfrm>
          <a:prstGeom prst="rect">
            <a:avLst/>
          </a:prstGeom>
          <a:noFill/>
        </p:spPr>
        <p:txBody>
          <a:bodyPr wrap="square" rtlCol="0">
            <a:spAutoFit/>
          </a:bodyPr>
          <a:lstStyle/>
          <a:p>
            <a:r>
              <a:rPr lang="it-IT" b="1" dirty="0"/>
              <a:t>D</a:t>
            </a:r>
            <a:endParaRPr lang="en-US" b="1" dirty="0"/>
          </a:p>
        </p:txBody>
      </p:sp>
      <p:sp>
        <p:nvSpPr>
          <p:cNvPr id="27" name="Arco 26"/>
          <p:cNvSpPr/>
          <p:nvPr/>
        </p:nvSpPr>
        <p:spPr bwMode="auto">
          <a:xfrm rot="2470965">
            <a:off x="4706201" y="975173"/>
            <a:ext cx="1149882" cy="3682932"/>
          </a:xfrm>
          <a:prstGeom prst="arc">
            <a:avLst>
              <a:gd name="adj1" fmla="val 16661063"/>
              <a:gd name="adj2" fmla="val 5166199"/>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28" name="Connettore 1 27"/>
          <p:cNvCxnSpPr/>
          <p:nvPr/>
        </p:nvCxnSpPr>
        <p:spPr bwMode="auto">
          <a:xfrm>
            <a:off x="4661102" y="2636912"/>
            <a:ext cx="1423066" cy="20615"/>
          </a:xfrm>
          <a:prstGeom prst="line">
            <a:avLst/>
          </a:prstGeom>
          <a:solidFill>
            <a:srgbClr val="FF0000"/>
          </a:solidFill>
          <a:ln w="28575" cap="flat" cmpd="sng" algn="ctr">
            <a:solidFill>
              <a:srgbClr val="FF0000"/>
            </a:solidFill>
            <a:prstDash val="sysDash"/>
            <a:round/>
            <a:headEnd type="none" w="med" len="med"/>
            <a:tailEnd type="none" w="med" len="med"/>
          </a:ln>
          <a:effectLst/>
        </p:spPr>
      </p:cxnSp>
      <p:sp>
        <p:nvSpPr>
          <p:cNvPr id="31" name="CasellaDiTesto 30"/>
          <p:cNvSpPr txBox="1"/>
          <p:nvPr/>
        </p:nvSpPr>
        <p:spPr>
          <a:xfrm>
            <a:off x="4644008" y="2348880"/>
            <a:ext cx="472763" cy="369332"/>
          </a:xfrm>
          <a:prstGeom prst="rect">
            <a:avLst/>
          </a:prstGeom>
          <a:noFill/>
        </p:spPr>
        <p:txBody>
          <a:bodyPr wrap="square" rtlCol="0">
            <a:spAutoFit/>
          </a:bodyPr>
          <a:lstStyle/>
          <a:p>
            <a:r>
              <a:rPr lang="it-IT" b="1" dirty="0">
                <a:solidFill>
                  <a:srgbClr val="000099"/>
                </a:solidFill>
              </a:rPr>
              <a:t>E</a:t>
            </a:r>
            <a:endParaRPr lang="en-US" b="1" dirty="0">
              <a:solidFill>
                <a:srgbClr val="000099"/>
              </a:solidFill>
            </a:endParaRPr>
          </a:p>
        </p:txBody>
      </p:sp>
    </p:spTree>
    <p:extLst>
      <p:ext uri="{BB962C8B-B14F-4D97-AF65-F5344CB8AC3E}">
        <p14:creationId xmlns:p14="http://schemas.microsoft.com/office/powerpoint/2010/main" val="139361300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rgbClr val="FFFFFF">
              <a:alpha val="88627"/>
            </a:srgbClr>
          </a:solidFill>
          <a:ln w="3175">
            <a:solidFill>
              <a:srgbClr val="006666"/>
            </a:solidFill>
          </a:ln>
          <a:effectLst>
            <a:prstShdw prst="shdw17" dist="17961" dir="2700000">
              <a:schemeClr val="hlink">
                <a:gamma/>
                <a:shade val="60000"/>
                <a:invGamma/>
              </a:schemeClr>
            </a:prstShdw>
          </a:effectLst>
        </p:spPr>
        <p:txBody>
          <a:bodyPr anchor="ctr"/>
          <a:lstStyle/>
          <a:p>
            <a:pPr marL="287338" indent="-287338">
              <a:lnSpc>
                <a:spcPct val="114000"/>
              </a:lnSpc>
            </a:pPr>
            <a:r>
              <a:rPr lang="it-IT" altLang="it-IT" sz="2400" dirty="0">
                <a:latin typeface="American Typewriter" panose="02090604020004020304" pitchFamily="18" charset="77"/>
              </a:rPr>
              <a:t>Sindacati e contrattazione collettiva - Discussione</a:t>
            </a: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3" name="CasellaDiTesto 2"/>
          <p:cNvSpPr txBox="1"/>
          <p:nvPr/>
        </p:nvSpPr>
        <p:spPr>
          <a:xfrm>
            <a:off x="468246" y="1412776"/>
            <a:ext cx="8280400" cy="3847207"/>
          </a:xfrm>
          <a:prstGeom prst="rect">
            <a:avLst/>
          </a:prstGeom>
          <a:solidFill>
            <a:srgbClr val="94CFD2"/>
          </a:solidFill>
        </p:spPr>
        <p:txBody>
          <a:bodyPr wrap="square" rtlCol="0">
            <a:spAutoFit/>
          </a:bodyPr>
          <a:lstStyle/>
          <a:p>
            <a:pPr algn="just">
              <a:lnSpc>
                <a:spcPct val="125000"/>
              </a:lnSpc>
              <a:spcBef>
                <a:spcPts val="600"/>
              </a:spcBef>
            </a:pPr>
            <a:r>
              <a:rPr lang="en-US" sz="1600" i="1" dirty="0">
                <a:latin typeface="American Typewriter" panose="02090604020004020304" pitchFamily="18" charset="77"/>
              </a:rPr>
              <a:t>“We have … documented that, in their effect on household income, unions have exhibited remarkable stability over the past eighty years. During our long sample period, the union premium has remained between ten and twenty log points, with the less-educated receiving </a:t>
            </a:r>
            <a:r>
              <a:rPr lang="en-GB" sz="1600" i="1" dirty="0">
                <a:latin typeface="American Typewriter" panose="02090604020004020304" pitchFamily="18" charset="77"/>
              </a:rPr>
              <a:t>an especially large premium”.</a:t>
            </a:r>
            <a:endParaRPr lang="en-US" sz="1600" i="1" dirty="0">
              <a:latin typeface="American Typewriter" panose="02090604020004020304" pitchFamily="18" charset="77"/>
            </a:endParaRPr>
          </a:p>
          <a:p>
            <a:pPr algn="just">
              <a:lnSpc>
                <a:spcPct val="125000"/>
              </a:lnSpc>
              <a:spcBef>
                <a:spcPts val="600"/>
              </a:spcBef>
            </a:pPr>
            <a:r>
              <a:rPr lang="en-US" sz="1600" i="1" dirty="0">
                <a:latin typeface="American Typewriter" panose="02090604020004020304" pitchFamily="18" charset="77"/>
              </a:rPr>
              <a:t>“Our results show that over the last nine decades, when unions expand, whether at the national level or the state level, they tend to draw in unskilled workers and raise their relative wages, with significant  impacts on inequality.”</a:t>
            </a:r>
          </a:p>
          <a:p>
            <a:pPr algn="just">
              <a:lnSpc>
                <a:spcPct val="125000"/>
              </a:lnSpc>
              <a:spcBef>
                <a:spcPts val="600"/>
              </a:spcBef>
            </a:pPr>
            <a:endParaRPr lang="en-US" sz="1600" i="1" dirty="0">
              <a:latin typeface="American Typewriter" panose="02090604020004020304" pitchFamily="18" charset="77"/>
            </a:endParaRPr>
          </a:p>
          <a:p>
            <a:pPr algn="r"/>
            <a:r>
              <a:rPr lang="en-US" sz="1400" i="1" dirty="0">
                <a:latin typeface="American Typewriter" panose="02090604020004020304" pitchFamily="18" charset="77"/>
              </a:rPr>
              <a:t>Da:  </a:t>
            </a:r>
            <a:r>
              <a:rPr lang="en-GB" sz="1400" dirty="0">
                <a:latin typeface="American Typewriter" panose="02090604020004020304" pitchFamily="18" charset="77"/>
              </a:rPr>
              <a:t>Henry S. Farber, Daniel </a:t>
            </a:r>
            <a:r>
              <a:rPr lang="en-GB" sz="1400" dirty="0" err="1">
                <a:latin typeface="American Typewriter" panose="02090604020004020304" pitchFamily="18" charset="77"/>
              </a:rPr>
              <a:t>Herbst</a:t>
            </a:r>
            <a:r>
              <a:rPr lang="en-GB" sz="1400" dirty="0">
                <a:latin typeface="American Typewriter" panose="02090604020004020304" pitchFamily="18" charset="77"/>
              </a:rPr>
              <a:t>, </a:t>
            </a:r>
            <a:r>
              <a:rPr lang="en-GB" sz="1400" dirty="0" err="1">
                <a:latin typeface="American Typewriter" panose="02090604020004020304" pitchFamily="18" charset="77"/>
              </a:rPr>
              <a:t>Ilyana</a:t>
            </a:r>
            <a:r>
              <a:rPr lang="en-GB" sz="1400" dirty="0">
                <a:latin typeface="American Typewriter" panose="02090604020004020304" pitchFamily="18" charset="77"/>
              </a:rPr>
              <a:t> </a:t>
            </a:r>
            <a:r>
              <a:rPr lang="en-GB" sz="1400" dirty="0" err="1">
                <a:latin typeface="American Typewriter" panose="02090604020004020304" pitchFamily="18" charset="77"/>
              </a:rPr>
              <a:t>Kuziemko</a:t>
            </a:r>
            <a:r>
              <a:rPr lang="en-GB" sz="1400" dirty="0">
                <a:latin typeface="American Typewriter" panose="02090604020004020304" pitchFamily="18" charset="77"/>
              </a:rPr>
              <a:t>, Suresh Naidu,</a:t>
            </a:r>
          </a:p>
          <a:p>
            <a:pPr algn="r"/>
            <a:r>
              <a:rPr lang="en-US" sz="1400" dirty="0">
                <a:latin typeface="American Typewriter" panose="02090604020004020304" pitchFamily="18" charset="77"/>
              </a:rPr>
              <a:t>UNIONS AND INEQUALITY OVER THE TWENTIETH CENTURY:</a:t>
            </a:r>
          </a:p>
          <a:p>
            <a:pPr algn="r"/>
            <a:r>
              <a:rPr lang="en-US" sz="1400" dirty="0">
                <a:latin typeface="American Typewriter" panose="02090604020004020304" pitchFamily="18" charset="77"/>
              </a:rPr>
              <a:t>NEW EVIDENCE FROM SURVEY DATA,</a:t>
            </a:r>
          </a:p>
          <a:p>
            <a:pPr algn="r"/>
            <a:r>
              <a:rPr lang="en-US" sz="1400" i="1" dirty="0">
                <a:latin typeface="American Typewriter" panose="02090604020004020304" pitchFamily="18" charset="77"/>
              </a:rPr>
              <a:t>NBER </a:t>
            </a:r>
            <a:r>
              <a:rPr lang="en-US" sz="1400" i="1" dirty="0" err="1">
                <a:latin typeface="American Typewriter" panose="02090604020004020304" pitchFamily="18" charset="77"/>
              </a:rPr>
              <a:t>w.p</a:t>
            </a:r>
            <a:r>
              <a:rPr lang="en-US" sz="1400" i="1" dirty="0">
                <a:latin typeface="American Typewriter" panose="02090604020004020304" pitchFamily="18" charset="77"/>
              </a:rPr>
              <a:t>. 24857, May 2018</a:t>
            </a:r>
            <a:endParaRPr lang="en-GB" sz="1400" i="1" dirty="0">
              <a:latin typeface="American Typewriter" panose="02090604020004020304" pitchFamily="18" charset="77"/>
            </a:endParaRPr>
          </a:p>
          <a:p>
            <a:endParaRPr lang="en-GB" dirty="0"/>
          </a:p>
        </p:txBody>
      </p:sp>
    </p:spTree>
    <p:extLst>
      <p:ext uri="{BB962C8B-B14F-4D97-AF65-F5344CB8AC3E}">
        <p14:creationId xmlns:p14="http://schemas.microsoft.com/office/powerpoint/2010/main" val="79763120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1560" y="404664"/>
            <a:ext cx="7313613" cy="548680"/>
          </a:xfrm>
          <a:solidFill>
            <a:schemeClr val="accent6">
              <a:lumMod val="20000"/>
              <a:lumOff val="80000"/>
            </a:schemeClr>
          </a:solidFill>
          <a:ln w="12700">
            <a:solidFill>
              <a:srgbClr val="006666"/>
            </a:solidFill>
          </a:ln>
        </p:spPr>
        <p:txBody>
          <a:bodyPr anchor="ctr"/>
          <a:lstStyle/>
          <a:p>
            <a:r>
              <a:rPr lang="it-IT" altLang="it-IT" sz="2400" b="1" dirty="0">
                <a:latin typeface="American Typewriter" panose="02090604020004020304" pitchFamily="18" charset="77"/>
              </a:rPr>
              <a:t>4.b - I salari di efficienza</a:t>
            </a:r>
            <a:endParaRPr lang="it-IT" altLang="it-IT" sz="2400" b="1" dirty="0">
              <a:solidFill>
                <a:srgbClr val="CC0000"/>
              </a:solidFill>
              <a:latin typeface="American Typewriter" panose="02090604020004020304" pitchFamily="18" charset="77"/>
            </a:endParaRPr>
          </a:p>
        </p:txBody>
      </p:sp>
      <p:sp>
        <p:nvSpPr>
          <p:cNvPr id="196611" name="Rectangle 3"/>
          <p:cNvSpPr>
            <a:spLocks noGrp="1" noChangeArrowheads="1"/>
          </p:cNvSpPr>
          <p:nvPr>
            <p:ph idx="1"/>
          </p:nvPr>
        </p:nvSpPr>
        <p:spPr>
          <a:xfrm>
            <a:off x="611561" y="1277938"/>
            <a:ext cx="7992888" cy="5040312"/>
          </a:xfrm>
        </p:spPr>
        <p:txBody>
          <a:bodyPr/>
          <a:lstStyle/>
          <a:p>
            <a:pPr marL="287338" indent="-287338" algn="just">
              <a:lnSpc>
                <a:spcPct val="120000"/>
              </a:lnSpc>
              <a:spcBef>
                <a:spcPts val="600"/>
              </a:spcBef>
              <a:buFont typeface="Wingdings" panose="05000000000000000000" pitchFamily="2" charset="2"/>
              <a:buNone/>
            </a:pPr>
            <a:r>
              <a:rPr lang="it-IT" altLang="it-IT" sz="1600" i="1" dirty="0">
                <a:solidFill>
                  <a:srgbClr val="000099"/>
                </a:solidFill>
                <a:latin typeface="American Typewriter" panose="02090604020004020304" pitchFamily="18" charset="77"/>
              </a:rPr>
              <a:t>È possibile che le imprese scelgano di pagare salari superiori a quelli di equilibrio?</a:t>
            </a:r>
          </a:p>
          <a:p>
            <a:pPr marL="287338" indent="-287338" algn="just">
              <a:lnSpc>
                <a:spcPct val="120000"/>
              </a:lnSpc>
              <a:spcBef>
                <a:spcPts val="600"/>
              </a:spcBef>
              <a:buFont typeface="Wingdings" panose="05000000000000000000" pitchFamily="2" charset="2"/>
              <a:buNone/>
            </a:pPr>
            <a:r>
              <a:rPr lang="it-IT" altLang="it-IT" sz="1600" dirty="0">
                <a:latin typeface="American Typewriter" panose="02090604020004020304" pitchFamily="18" charset="77"/>
              </a:rPr>
              <a:t>Sì, se salari più elevati aumentano la produttività e permettono di aumentare i profitti:</a:t>
            </a:r>
          </a:p>
          <a:p>
            <a:pPr marL="287338" indent="-287338" algn="just">
              <a:lnSpc>
                <a:spcPct val="120000"/>
              </a:lnSpc>
              <a:spcBef>
                <a:spcPts val="600"/>
              </a:spcBef>
              <a:buFont typeface="Wingdings" panose="05000000000000000000" pitchFamily="2" charset="2"/>
              <a:buNone/>
            </a:pPr>
            <a:r>
              <a:rPr lang="it-IT" altLang="it-IT" sz="1600" dirty="0">
                <a:latin typeface="American Typewriter" panose="02090604020004020304" pitchFamily="18" charset="77"/>
              </a:rPr>
              <a:t>In questo caso  un maggiore salario  (</a:t>
            </a:r>
            <a:r>
              <a:rPr lang="it-IT" altLang="it-IT" sz="1600" b="1" dirty="0">
                <a:solidFill>
                  <a:srgbClr val="FF0000"/>
                </a:solidFill>
                <a:latin typeface="American Typewriter" panose="02090604020004020304" pitchFamily="18" charset="77"/>
              </a:rPr>
              <a:t>w</a:t>
            </a:r>
            <a:r>
              <a:rPr lang="it-IT" altLang="it-IT" sz="1600" dirty="0">
                <a:latin typeface="American Typewriter" panose="02090604020004020304" pitchFamily="18" charset="77"/>
              </a:rPr>
              <a:t>)  stimola l’impegno  (</a:t>
            </a:r>
            <a:r>
              <a:rPr lang="it-IT" altLang="it-IT" sz="1600" b="1" dirty="0">
                <a:solidFill>
                  <a:srgbClr val="FF0000"/>
                </a:solidFill>
                <a:latin typeface="American Typewriter" panose="02090604020004020304" pitchFamily="18" charset="77"/>
              </a:rPr>
              <a:t>e</a:t>
            </a:r>
            <a:r>
              <a:rPr lang="it-IT" altLang="it-IT" sz="1600" dirty="0">
                <a:latin typeface="American Typewriter" panose="02090604020004020304" pitchFamily="18" charset="77"/>
              </a:rPr>
              <a:t>)  dei lavoratori, e questo aumenta la produttività del lavoro (</a:t>
            </a:r>
            <a:r>
              <a:rPr lang="it-IT" altLang="it-IT" sz="1600" b="1" dirty="0">
                <a:solidFill>
                  <a:srgbClr val="FF0000"/>
                </a:solidFill>
                <a:latin typeface="American Typewriter" panose="02090604020004020304" pitchFamily="18" charset="77"/>
              </a:rPr>
              <a:t>MPL</a:t>
            </a:r>
            <a:r>
              <a:rPr lang="it-IT" altLang="it-IT" sz="1600" dirty="0">
                <a:latin typeface="American Typewriter" panose="02090604020004020304" pitchFamily="18" charset="77"/>
              </a:rPr>
              <a:t>)</a:t>
            </a:r>
          </a:p>
          <a:p>
            <a:pPr marL="287338" indent="-287338" algn="ctr">
              <a:lnSpc>
                <a:spcPct val="120000"/>
              </a:lnSpc>
              <a:spcBef>
                <a:spcPts val="600"/>
              </a:spcBef>
              <a:buNone/>
            </a:pPr>
            <a:r>
              <a:rPr lang="it-IT" altLang="it-IT" sz="1600" b="1" dirty="0">
                <a:solidFill>
                  <a:srgbClr val="FF0000"/>
                </a:solidFill>
                <a:latin typeface="American Typewriter" panose="02090604020004020304" pitchFamily="18" charset="77"/>
              </a:rPr>
              <a:t>w  </a:t>
            </a:r>
            <a:r>
              <a:rPr lang="it-IT" altLang="it-IT" sz="1600" b="1" dirty="0">
                <a:solidFill>
                  <a:srgbClr val="FF0000"/>
                </a:solidFill>
                <a:latin typeface="American Typewriter" panose="02090604020004020304" pitchFamily="18" charset="77"/>
                <a:cs typeface="Calibri" panose="020F0502020204030204" pitchFamily="34" charset="0"/>
              </a:rPr>
              <a:t>→   </a:t>
            </a:r>
            <a:r>
              <a:rPr lang="it-IT" altLang="it-IT" sz="1600" b="1" dirty="0">
                <a:solidFill>
                  <a:srgbClr val="FF0000"/>
                </a:solidFill>
                <a:latin typeface="American Typewriter" panose="02090604020004020304" pitchFamily="18" charset="77"/>
              </a:rPr>
              <a:t>e(w)  </a:t>
            </a:r>
            <a:r>
              <a:rPr lang="it-IT" altLang="it-IT" sz="1600" b="1" dirty="0">
                <a:solidFill>
                  <a:srgbClr val="FF0000"/>
                </a:solidFill>
                <a:latin typeface="American Typewriter" panose="02090604020004020304" pitchFamily="18" charset="77"/>
                <a:cs typeface="Calibri" panose="020F0502020204030204" pitchFamily="34" charset="0"/>
              </a:rPr>
              <a:t>→  MPL .</a:t>
            </a:r>
            <a:r>
              <a:rPr lang="it-IT" altLang="it-IT" sz="1600" dirty="0">
                <a:latin typeface="American Typewriter" panose="02090604020004020304" pitchFamily="18" charset="77"/>
              </a:rPr>
              <a:t> </a:t>
            </a:r>
          </a:p>
          <a:p>
            <a:pPr marL="287338" indent="-287338" algn="just">
              <a:lnSpc>
                <a:spcPct val="120000"/>
              </a:lnSpc>
              <a:spcBef>
                <a:spcPts val="600"/>
              </a:spcBef>
              <a:buFont typeface="Wingdings" panose="05000000000000000000" pitchFamily="2" charset="2"/>
              <a:buNone/>
            </a:pPr>
            <a:r>
              <a:rPr lang="it-IT" altLang="it-IT" sz="1600" i="1" dirty="0">
                <a:latin typeface="American Typewriter" panose="02090604020004020304" pitchFamily="18" charset="77"/>
              </a:rPr>
              <a:t>Quale salario sceglieranno di offrire le imprese?</a:t>
            </a:r>
          </a:p>
          <a:p>
            <a:pPr lvl="1" algn="just">
              <a:lnSpc>
                <a:spcPct val="120000"/>
              </a:lnSpc>
              <a:spcBef>
                <a:spcPts val="600"/>
              </a:spcBef>
              <a:buFont typeface="Wingdings" panose="05000000000000000000" pitchFamily="2" charset="2"/>
              <a:buChar char="Ø"/>
            </a:pPr>
            <a:r>
              <a:rPr lang="it-IT" altLang="it-IT" sz="1600" dirty="0">
                <a:latin typeface="American Typewriter" panose="02090604020004020304" pitchFamily="18" charset="77"/>
              </a:rPr>
              <a:t>un salario  </a:t>
            </a:r>
            <a:r>
              <a:rPr lang="it-IT" altLang="it-IT" sz="1600" b="1" dirty="0">
                <a:solidFill>
                  <a:srgbClr val="FF0000"/>
                </a:solidFill>
                <a:latin typeface="American Typewriter" panose="02090604020004020304" pitchFamily="18" charset="77"/>
              </a:rPr>
              <a:t>w’</a:t>
            </a:r>
            <a:r>
              <a:rPr lang="it-IT" altLang="it-IT" sz="1600" dirty="0">
                <a:latin typeface="American Typewriter" panose="02090604020004020304" pitchFamily="18" charset="77"/>
              </a:rPr>
              <a:t>  che incentiva un maggiore impegno dei lavoratori, allo scopo di massimizzare i profitti dell’impresa. </a:t>
            </a:r>
          </a:p>
          <a:p>
            <a:pPr lvl="1" algn="just">
              <a:lnSpc>
                <a:spcPct val="120000"/>
              </a:lnSpc>
              <a:spcBef>
                <a:spcPts val="600"/>
              </a:spcBef>
              <a:buFont typeface="Wingdings" panose="05000000000000000000" pitchFamily="2" charset="2"/>
              <a:buChar char="Ø"/>
            </a:pPr>
            <a:r>
              <a:rPr lang="it-IT" altLang="it-IT" sz="1600" dirty="0">
                <a:latin typeface="American Typewriter" panose="02090604020004020304" pitchFamily="18" charset="77"/>
              </a:rPr>
              <a:t>In questo caso il salario  </a:t>
            </a:r>
            <a:r>
              <a:rPr lang="it-IT" altLang="it-IT" sz="1600" b="1" dirty="0">
                <a:solidFill>
                  <a:srgbClr val="FF0000"/>
                </a:solidFill>
                <a:latin typeface="American Typewriter" panose="02090604020004020304" pitchFamily="18" charset="77"/>
              </a:rPr>
              <a:t>w’  </a:t>
            </a:r>
            <a:r>
              <a:rPr lang="it-IT" altLang="it-IT" sz="1600" dirty="0">
                <a:latin typeface="American Typewriter" panose="02090604020004020304" pitchFamily="18" charset="77"/>
              </a:rPr>
              <a:t>non eguaglia domanda e offerta di lavoro </a:t>
            </a:r>
          </a:p>
          <a:p>
            <a:pPr marL="0" indent="-287338">
              <a:lnSpc>
                <a:spcPct val="120000"/>
              </a:lnSpc>
              <a:spcBef>
                <a:spcPts val="600"/>
              </a:spcBef>
              <a:buFont typeface="Wingdings" panose="05000000000000000000" pitchFamily="2" charset="2"/>
              <a:buNone/>
            </a:pPr>
            <a:r>
              <a:rPr lang="it-IT" altLang="it-IT" sz="1600" b="1" dirty="0">
                <a:latin typeface="American Typewriter" panose="02090604020004020304" pitchFamily="18" charset="77"/>
                <a:sym typeface="Symbol" panose="05050102010706020507" pitchFamily="18" charset="2"/>
              </a:rPr>
              <a:t>            </a:t>
            </a:r>
            <a:r>
              <a:rPr lang="it-IT" altLang="it-IT" sz="1600" dirty="0">
                <a:latin typeface="American Typewriter" panose="02090604020004020304" pitchFamily="18" charset="77"/>
                <a:sym typeface="Symbol" panose="05050102010706020507" pitchFamily="18" charset="2"/>
              </a:rPr>
              <a:t>  c’è disoccupazione </a:t>
            </a:r>
            <a:r>
              <a:rPr lang="it-IT" altLang="it-IT" sz="1600" b="1" dirty="0">
                <a:solidFill>
                  <a:srgbClr val="000099"/>
                </a:solidFill>
                <a:latin typeface="American Typewriter" panose="02090604020004020304" pitchFamily="18" charset="77"/>
                <a:sym typeface="Symbol" panose="05050102010706020507" pitchFamily="18" charset="2"/>
              </a:rPr>
              <a:t>involontaria</a:t>
            </a:r>
            <a:r>
              <a:rPr lang="it-IT" altLang="it-IT" sz="1600" dirty="0">
                <a:latin typeface="American Typewriter" panose="02090604020004020304" pitchFamily="18" charset="77"/>
                <a:sym typeface="Symbol" panose="05050102010706020507" pitchFamily="18" charset="2"/>
              </a:rPr>
              <a:t> e </a:t>
            </a:r>
            <a:r>
              <a:rPr lang="it-IT" altLang="it-IT" sz="1600" b="1" dirty="0">
                <a:solidFill>
                  <a:srgbClr val="000099"/>
                </a:solidFill>
                <a:latin typeface="American Typewriter" panose="02090604020004020304" pitchFamily="18" charset="77"/>
                <a:sym typeface="Symbol" panose="05050102010706020507" pitchFamily="18" charset="2"/>
              </a:rPr>
              <a:t>strutturale</a:t>
            </a:r>
            <a:r>
              <a:rPr lang="it-IT" altLang="it-IT" sz="1600" dirty="0">
                <a:latin typeface="American Typewriter" panose="02090604020004020304" pitchFamily="18" charset="77"/>
              </a:rPr>
              <a:t> </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Tree>
    <p:extLst>
      <p:ext uri="{BB962C8B-B14F-4D97-AF65-F5344CB8AC3E}">
        <p14:creationId xmlns:p14="http://schemas.microsoft.com/office/powerpoint/2010/main" val="25666563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strips(downRight)">
                                      <p:cBhvr>
                                        <p:cTn id="7" dur="500"/>
                                        <p:tgtEl>
                                          <p:spTgt spid="196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strips(downRight)">
                                      <p:cBhvr>
                                        <p:cTn id="12" dur="500"/>
                                        <p:tgtEl>
                                          <p:spTgt spid="196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strips(downRight)">
                                      <p:cBhvr>
                                        <p:cTn id="17" dur="5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strips(downRight)">
                                      <p:cBhvr>
                                        <p:cTn id="22" dur="500"/>
                                        <p:tgtEl>
                                          <p:spTgt spid="196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96611">
                                            <p:txEl>
                                              <p:pRg st="4" end="4"/>
                                            </p:txEl>
                                          </p:spTgt>
                                        </p:tgtEl>
                                        <p:attrNameLst>
                                          <p:attrName>style.visibility</p:attrName>
                                        </p:attrNameLst>
                                      </p:cBhvr>
                                      <p:to>
                                        <p:strVal val="visible"/>
                                      </p:to>
                                    </p:set>
                                    <p:animEffect transition="in" filter="strips(downRight)">
                                      <p:cBhvr>
                                        <p:cTn id="27" dur="500"/>
                                        <p:tgtEl>
                                          <p:spTgt spid="196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96611">
                                            <p:txEl>
                                              <p:pRg st="5" end="5"/>
                                            </p:txEl>
                                          </p:spTgt>
                                        </p:tgtEl>
                                        <p:attrNameLst>
                                          <p:attrName>style.visibility</p:attrName>
                                        </p:attrNameLst>
                                      </p:cBhvr>
                                      <p:to>
                                        <p:strVal val="visible"/>
                                      </p:to>
                                    </p:set>
                                    <p:animEffect transition="in" filter="strips(downRight)">
                                      <p:cBhvr>
                                        <p:cTn id="32" dur="500"/>
                                        <p:tgtEl>
                                          <p:spTgt spid="1966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96611">
                                            <p:txEl>
                                              <p:pRg st="6" end="6"/>
                                            </p:txEl>
                                          </p:spTgt>
                                        </p:tgtEl>
                                        <p:attrNameLst>
                                          <p:attrName>style.visibility</p:attrName>
                                        </p:attrNameLst>
                                      </p:cBhvr>
                                      <p:to>
                                        <p:strVal val="visible"/>
                                      </p:to>
                                    </p:set>
                                    <p:animEffect transition="in" filter="strips(downRight)">
                                      <p:cBhvr>
                                        <p:cTn id="37" dur="500"/>
                                        <p:tgtEl>
                                          <p:spTgt spid="1966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196611">
                                            <p:txEl>
                                              <p:pRg st="7" end="7"/>
                                            </p:txEl>
                                          </p:spTgt>
                                        </p:tgtEl>
                                        <p:attrNameLst>
                                          <p:attrName>style.visibility</p:attrName>
                                        </p:attrNameLst>
                                      </p:cBhvr>
                                      <p:to>
                                        <p:strVal val="visible"/>
                                      </p:to>
                                    </p:set>
                                    <p:animEffect transition="in" filter="strips(downRight)">
                                      <p:cBhvr>
                                        <p:cTn id="42" dur="500"/>
                                        <p:tgtEl>
                                          <p:spTgt spid="196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3" name="Rectangle 1027"/>
          <p:cNvSpPr>
            <a:spLocks noGrp="1" noChangeArrowheads="1"/>
          </p:cNvSpPr>
          <p:nvPr>
            <p:ph idx="1"/>
          </p:nvPr>
        </p:nvSpPr>
        <p:spPr>
          <a:xfrm>
            <a:off x="684213" y="1560513"/>
            <a:ext cx="7850187" cy="4306887"/>
          </a:xfrm>
        </p:spPr>
        <p:txBody>
          <a:bodyPr/>
          <a:lstStyle/>
          <a:p>
            <a:pPr marL="287338" indent="-287338">
              <a:lnSpc>
                <a:spcPct val="125000"/>
              </a:lnSpc>
              <a:spcBef>
                <a:spcPts val="600"/>
              </a:spcBef>
              <a:buFont typeface="Wingdings" panose="05000000000000000000" pitchFamily="2" charset="2"/>
              <a:buNone/>
            </a:pPr>
            <a:r>
              <a:rPr lang="it-IT" altLang="it-IT" sz="1800" dirty="0">
                <a:latin typeface="American Typewriter" panose="02090604020004020304" pitchFamily="18" charset="77"/>
              </a:rPr>
              <a:t>Alti salari massimizzano i profitti se:</a:t>
            </a:r>
          </a:p>
          <a:p>
            <a:pPr marL="692150" lvl="1" indent="-290513">
              <a:lnSpc>
                <a:spcPct val="125000"/>
              </a:lnSpc>
              <a:spcBef>
                <a:spcPts val="600"/>
              </a:spcBef>
            </a:pPr>
            <a:r>
              <a:rPr lang="it-IT" altLang="it-IT" sz="1800" dirty="0">
                <a:latin typeface="American Typewriter" panose="02090604020004020304" pitchFamily="18" charset="77"/>
              </a:rPr>
              <a:t>Attirano i lavoratori </a:t>
            </a:r>
            <a:r>
              <a:rPr lang="it-IT" altLang="it-IT" sz="1800" dirty="0">
                <a:solidFill>
                  <a:srgbClr val="000099"/>
                </a:solidFill>
                <a:latin typeface="American Typewriter" panose="02090604020004020304" pitchFamily="18" charset="77"/>
              </a:rPr>
              <a:t>migliori.</a:t>
            </a:r>
          </a:p>
          <a:p>
            <a:pPr marL="692150" lvl="1" indent="-290513">
              <a:lnSpc>
                <a:spcPct val="125000"/>
              </a:lnSpc>
              <a:spcBef>
                <a:spcPts val="600"/>
              </a:spcBef>
            </a:pPr>
            <a:r>
              <a:rPr lang="it-IT" altLang="it-IT" sz="1800" dirty="0">
                <a:latin typeface="American Typewriter" panose="02090604020004020304" pitchFamily="18" charset="77"/>
              </a:rPr>
              <a:t>Riducono il “</a:t>
            </a:r>
            <a:r>
              <a:rPr lang="it-IT" altLang="it-IT" sz="1800" dirty="0">
                <a:solidFill>
                  <a:srgbClr val="000099"/>
                </a:solidFill>
                <a:latin typeface="American Typewriter" panose="02090604020004020304" pitchFamily="18" charset="77"/>
              </a:rPr>
              <a:t>turnover</a:t>
            </a:r>
            <a:r>
              <a:rPr lang="it-IT" altLang="it-IT" sz="1800" dirty="0">
                <a:latin typeface="American Typewriter" panose="02090604020004020304" pitchFamily="18" charset="77"/>
              </a:rPr>
              <a:t>” e i costi di formazione di nuovo personale.</a:t>
            </a:r>
          </a:p>
          <a:p>
            <a:pPr marL="692150" lvl="1" indent="-290513">
              <a:lnSpc>
                <a:spcPct val="125000"/>
              </a:lnSpc>
              <a:spcBef>
                <a:spcPts val="600"/>
              </a:spcBef>
            </a:pPr>
            <a:r>
              <a:rPr lang="it-IT" altLang="it-IT" sz="1800" dirty="0">
                <a:latin typeface="American Typewriter" panose="02090604020004020304" pitchFamily="18" charset="77"/>
              </a:rPr>
              <a:t>Aumentano l’</a:t>
            </a:r>
            <a:r>
              <a:rPr lang="it-IT" altLang="it-IT" sz="1800" dirty="0">
                <a:solidFill>
                  <a:srgbClr val="000099"/>
                </a:solidFill>
                <a:latin typeface="American Typewriter" panose="02090604020004020304" pitchFamily="18" charset="77"/>
              </a:rPr>
              <a:t>impegno</a:t>
            </a:r>
            <a:r>
              <a:rPr lang="it-IT" altLang="it-IT" sz="1800" dirty="0">
                <a:latin typeface="American Typewriter" panose="02090604020004020304" pitchFamily="18" charset="77"/>
              </a:rPr>
              <a:t> sul lavoro e riducono l’assenteismo.</a:t>
            </a:r>
          </a:p>
          <a:p>
            <a:pPr marL="692150" lvl="1" indent="-290513">
              <a:lnSpc>
                <a:spcPct val="125000"/>
              </a:lnSpc>
              <a:spcBef>
                <a:spcPts val="600"/>
              </a:spcBef>
            </a:pPr>
            <a:r>
              <a:rPr lang="it-IT" altLang="it-IT" sz="1800" dirty="0">
                <a:latin typeface="American Typewriter" panose="02090604020004020304" pitchFamily="18" charset="77"/>
              </a:rPr>
              <a:t>Riducono </a:t>
            </a:r>
            <a:r>
              <a:rPr lang="it-IT" altLang="it-IT" sz="1800" dirty="0">
                <a:solidFill>
                  <a:srgbClr val="000099"/>
                </a:solidFill>
                <a:latin typeface="American Typewriter" panose="02090604020004020304" pitchFamily="18" charset="77"/>
              </a:rPr>
              <a:t>conflitti</a:t>
            </a:r>
            <a:r>
              <a:rPr lang="it-IT" altLang="it-IT" sz="1800" dirty="0">
                <a:latin typeface="American Typewriter" panose="02090604020004020304" pitchFamily="18" charset="77"/>
              </a:rPr>
              <a:t> sindacali e gli scioperi.</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5" name="Rectangle 2"/>
          <p:cNvSpPr txBox="1">
            <a:spLocks noChangeArrowheads="1"/>
          </p:cNvSpPr>
          <p:nvPr/>
        </p:nvSpPr>
        <p:spPr bwMode="auto">
          <a:xfrm>
            <a:off x="611560" y="404664"/>
            <a:ext cx="7313613" cy="548680"/>
          </a:xfrm>
          <a:prstGeom prst="rect">
            <a:avLst/>
          </a:prstGeom>
          <a:solidFill>
            <a:schemeClr val="accent6">
              <a:lumMod val="20000"/>
              <a:lumOff val="80000"/>
            </a:schemeClr>
          </a:solidFill>
          <a:ln w="12700">
            <a:solidFill>
              <a:srgbClr val="006666"/>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r>
              <a:rPr lang="it-IT" altLang="it-IT" sz="2400" kern="0" dirty="0">
                <a:latin typeface="American Typewriter" panose="02090604020004020304" pitchFamily="18" charset="77"/>
              </a:rPr>
              <a:t>I salari di efficienza (2)</a:t>
            </a:r>
            <a:endParaRPr lang="it-IT" altLang="it-IT" sz="2400" kern="0" dirty="0">
              <a:solidFill>
                <a:srgbClr val="CC0000"/>
              </a:solidFill>
              <a:latin typeface="American Typewriter" panose="02090604020004020304" pitchFamily="18" charset="77"/>
            </a:endParaRPr>
          </a:p>
        </p:txBody>
      </p:sp>
    </p:spTree>
    <p:extLst>
      <p:ext uri="{BB962C8B-B14F-4D97-AF65-F5344CB8AC3E}">
        <p14:creationId xmlns:p14="http://schemas.microsoft.com/office/powerpoint/2010/main" val="2183490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strips(downRight)">
                                      <p:cBhvr>
                                        <p:cTn id="7" dur="500"/>
                                        <p:tgtEl>
                                          <p:spTgt spid="230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strips(downRight)">
                                      <p:cBhvr>
                                        <p:cTn id="12" dur="500"/>
                                        <p:tgtEl>
                                          <p:spTgt spid="2304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30403">
                                            <p:txEl>
                                              <p:pRg st="2" end="2"/>
                                            </p:txEl>
                                          </p:spTgt>
                                        </p:tgtEl>
                                        <p:attrNameLst>
                                          <p:attrName>style.visibility</p:attrName>
                                        </p:attrNameLst>
                                      </p:cBhvr>
                                      <p:to>
                                        <p:strVal val="visible"/>
                                      </p:to>
                                    </p:set>
                                    <p:animEffect transition="in" filter="strips(downRight)">
                                      <p:cBhvr>
                                        <p:cTn id="17" dur="500"/>
                                        <p:tgtEl>
                                          <p:spTgt spid="2304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30403">
                                            <p:txEl>
                                              <p:pRg st="3" end="3"/>
                                            </p:txEl>
                                          </p:spTgt>
                                        </p:tgtEl>
                                        <p:attrNameLst>
                                          <p:attrName>style.visibility</p:attrName>
                                        </p:attrNameLst>
                                      </p:cBhvr>
                                      <p:to>
                                        <p:strVal val="visible"/>
                                      </p:to>
                                    </p:set>
                                    <p:animEffect transition="in" filter="strips(downRight)">
                                      <p:cBhvr>
                                        <p:cTn id="22" dur="500"/>
                                        <p:tgtEl>
                                          <p:spTgt spid="2304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30403">
                                            <p:txEl>
                                              <p:pRg st="4" end="4"/>
                                            </p:txEl>
                                          </p:spTgt>
                                        </p:tgtEl>
                                        <p:attrNameLst>
                                          <p:attrName>style.visibility</p:attrName>
                                        </p:attrNameLst>
                                      </p:cBhvr>
                                      <p:to>
                                        <p:strVal val="visible"/>
                                      </p:to>
                                    </p:set>
                                    <p:animEffect transition="in" filter="strips(downRight)">
                                      <p:cBhvr>
                                        <p:cTn id="27" dur="500"/>
                                        <p:tgtEl>
                                          <p:spTgt spid="230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3"/>
          <p:cNvSpPr>
            <a:spLocks noGrp="1"/>
          </p:cNvSpPr>
          <p:nvPr>
            <p:ph type="ftr" sz="quarter" idx="10"/>
          </p:nvPr>
        </p:nvSpPr>
        <p:spPr/>
        <p:txBody>
          <a:bodyPr/>
          <a:lstStyle/>
          <a:p>
            <a:pPr>
              <a:defRPr/>
            </a:pPr>
            <a:r>
              <a:rPr lang="it-IT"/>
              <a:t>Lez. 04: Lavoro e Disoccupazione</a:t>
            </a:r>
            <a:endParaRPr lang="it-IT" dirty="0"/>
          </a:p>
        </p:txBody>
      </p:sp>
      <p:sp>
        <p:nvSpPr>
          <p:cNvPr id="286724" name="Rectangle 4"/>
          <p:cNvSpPr>
            <a:spLocks noChangeArrowheads="1"/>
          </p:cNvSpPr>
          <p:nvPr/>
        </p:nvSpPr>
        <p:spPr bwMode="auto">
          <a:xfrm>
            <a:off x="611560" y="1062088"/>
            <a:ext cx="7992888" cy="512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marL="0" indent="0" eaLnBrk="1" hangingPunct="1">
              <a:lnSpc>
                <a:spcPct val="114000"/>
              </a:lnSpc>
              <a:spcBef>
                <a:spcPts val="600"/>
              </a:spcBef>
              <a:buFont typeface="Wingdings" panose="05000000000000000000" pitchFamily="2" charset="2"/>
              <a:buNone/>
            </a:pPr>
            <a:r>
              <a:rPr lang="es-ES_tradnl" altLang="it-IT" sz="1600" dirty="0">
                <a:latin typeface="American Typewriter" panose="02090604020004020304" pitchFamily="18" charset="77"/>
              </a:rPr>
              <a:t>Nel 1914, Henry Ford fu il primo ad adottare “salari di efficienza” </a:t>
            </a:r>
            <a:r>
              <a:rPr lang="es-ES_tradnl" altLang="it-IT" sz="1600" i="1" dirty="0">
                <a:latin typeface="American Typewriter" panose="02090604020004020304" pitchFamily="18" charset="77"/>
              </a:rPr>
              <a:t>(naturalmente, senza chiamarli in questo modo)</a:t>
            </a:r>
          </a:p>
          <a:p>
            <a:pPr marL="0" indent="0" eaLnBrk="1" hangingPunct="1">
              <a:lnSpc>
                <a:spcPct val="114000"/>
              </a:lnSpc>
              <a:spcBef>
                <a:spcPts val="600"/>
              </a:spcBef>
              <a:buNone/>
            </a:pPr>
            <a:r>
              <a:rPr lang="es-ES_tradnl" altLang="it-IT" sz="1600" dirty="0">
                <a:latin typeface="American Typewriter" panose="02090604020004020304" pitchFamily="18" charset="77"/>
              </a:rPr>
              <a:t>Fra il 1908 e il 1913, gli occupati alla Ford erano cresciuti da 450 a 14000. </a:t>
            </a:r>
          </a:p>
          <a:p>
            <a:pPr marL="0" indent="0" eaLnBrk="1" hangingPunct="1">
              <a:lnSpc>
                <a:spcPct val="114000"/>
              </a:lnSpc>
              <a:spcBef>
                <a:spcPts val="600"/>
              </a:spcBef>
              <a:buFont typeface="Wingdings" panose="05000000000000000000" pitchFamily="2" charset="2"/>
              <a:buNone/>
            </a:pPr>
            <a:r>
              <a:rPr lang="es-ES_tradnl" altLang="it-IT" sz="1600" dirty="0">
                <a:latin typeface="American Typewriter" panose="02090604020004020304" pitchFamily="18" charset="77"/>
              </a:rPr>
              <a:t>Ma, nel 1913, il tasso di rotazione annuale era 370%, e il tasso medio di assenteismo 10%.</a:t>
            </a:r>
            <a:endParaRPr lang="it-IT" altLang="it-IT" sz="1600" dirty="0">
              <a:latin typeface="American Typewriter" panose="02090604020004020304" pitchFamily="18" charset="77"/>
            </a:endParaRPr>
          </a:p>
          <a:p>
            <a:pPr marL="0" indent="0" eaLnBrk="1" hangingPunct="1">
              <a:lnSpc>
                <a:spcPct val="114000"/>
              </a:lnSpc>
              <a:spcBef>
                <a:spcPts val="600"/>
              </a:spcBef>
              <a:buFont typeface="Wingdings" panose="05000000000000000000" pitchFamily="2" charset="2"/>
              <a:buNone/>
            </a:pPr>
            <a:r>
              <a:rPr lang="it-IT" altLang="it-IT" sz="1600" dirty="0">
                <a:latin typeface="American Typewriter" panose="02090604020004020304" pitchFamily="18" charset="77"/>
              </a:rPr>
              <a:t>La riforma di Ford, nel 1914:  orario di lavoro da </a:t>
            </a:r>
            <a:r>
              <a:rPr lang="it-IT" altLang="it-IT" sz="1600" b="1" dirty="0">
                <a:latin typeface="American Typewriter" panose="02090604020004020304" pitchFamily="18" charset="77"/>
              </a:rPr>
              <a:t>9</a:t>
            </a:r>
            <a:r>
              <a:rPr lang="it-IT" altLang="it-IT" sz="1600" dirty="0">
                <a:latin typeface="American Typewriter" panose="02090604020004020304" pitchFamily="18" charset="77"/>
              </a:rPr>
              <a:t> a </a:t>
            </a:r>
            <a:r>
              <a:rPr lang="it-IT" altLang="it-IT" sz="1600" b="1" dirty="0">
                <a:latin typeface="American Typewriter" panose="02090604020004020304" pitchFamily="18" charset="77"/>
              </a:rPr>
              <a:t>8</a:t>
            </a:r>
            <a:r>
              <a:rPr lang="it-IT" altLang="it-IT" sz="1600" dirty="0">
                <a:latin typeface="American Typewriter" panose="02090604020004020304" pitchFamily="18" charset="77"/>
              </a:rPr>
              <a:t> ore; </a:t>
            </a:r>
          </a:p>
          <a:p>
            <a:pPr marL="914400" lvl="2" indent="0" eaLnBrk="1" hangingPunct="1">
              <a:buNone/>
            </a:pPr>
            <a:r>
              <a:rPr lang="it-IT" altLang="it-IT" sz="1600" dirty="0">
                <a:latin typeface="American Typewriter" panose="02090604020004020304" pitchFamily="18" charset="77"/>
              </a:rPr>
              <a:t>		    salario giornaliero da </a:t>
            </a:r>
            <a:r>
              <a:rPr lang="it-IT" altLang="it-IT" sz="1600" b="1" dirty="0">
                <a:latin typeface="American Typewriter" panose="02090604020004020304" pitchFamily="18" charset="77"/>
              </a:rPr>
              <a:t>2,34</a:t>
            </a:r>
            <a:r>
              <a:rPr lang="it-IT" altLang="it-IT" sz="1600" dirty="0">
                <a:latin typeface="American Typewriter" panose="02090604020004020304" pitchFamily="18" charset="77"/>
              </a:rPr>
              <a:t> a </a:t>
            </a:r>
            <a:r>
              <a:rPr lang="it-IT" altLang="it-IT" sz="1600" b="1" dirty="0">
                <a:latin typeface="American Typewriter" panose="02090604020004020304" pitchFamily="18" charset="77"/>
              </a:rPr>
              <a:t>5 </a:t>
            </a:r>
            <a:r>
              <a:rPr lang="it-IT" altLang="it-IT" sz="1600" dirty="0">
                <a:latin typeface="American Typewriter" panose="02090604020004020304" pitchFamily="18" charset="77"/>
              </a:rPr>
              <a:t>$</a:t>
            </a:r>
          </a:p>
          <a:p>
            <a:pPr marL="514350" lvl="1" indent="0" eaLnBrk="1" hangingPunct="1">
              <a:spcBef>
                <a:spcPts val="600"/>
              </a:spcBef>
              <a:buNone/>
            </a:pPr>
            <a:r>
              <a:rPr lang="it-IT" altLang="it-IT" sz="1400" dirty="0">
                <a:latin typeface="American Typewriter" panose="02090604020004020304" pitchFamily="18" charset="77"/>
              </a:rPr>
              <a:t>(in parte erogato in forma di bonus, per i lavoratori che seguissero l’ «</a:t>
            </a:r>
            <a:r>
              <a:rPr lang="it-IT" altLang="it-IT" sz="1400" i="1" dirty="0">
                <a:latin typeface="American Typewriter" panose="02090604020004020304" pitchFamily="18" charset="77"/>
              </a:rPr>
              <a:t>American way of </a:t>
            </a:r>
            <a:r>
              <a:rPr lang="it-IT" altLang="it-IT" sz="1400" i="1" dirty="0" err="1">
                <a:latin typeface="American Typewriter" panose="02090604020004020304" pitchFamily="18" charset="77"/>
              </a:rPr>
              <a:t>doing</a:t>
            </a:r>
            <a:r>
              <a:rPr lang="it-IT" altLang="it-IT" sz="1400" i="1" dirty="0">
                <a:latin typeface="American Typewriter" panose="02090604020004020304" pitchFamily="18" charset="77"/>
              </a:rPr>
              <a:t> </a:t>
            </a:r>
            <a:r>
              <a:rPr lang="it-IT" altLang="it-IT" sz="1400" i="1" dirty="0" err="1">
                <a:latin typeface="American Typewriter" panose="02090604020004020304" pitchFamily="18" charset="77"/>
              </a:rPr>
              <a:t>things</a:t>
            </a:r>
            <a:r>
              <a:rPr lang="it-IT" altLang="it-IT" sz="1400" dirty="0">
                <a:latin typeface="American Typewriter" panose="02090604020004020304" pitchFamily="18" charset="77"/>
              </a:rPr>
              <a:t>»)</a:t>
            </a:r>
            <a:r>
              <a:rPr lang="it-IT" altLang="it-IT" sz="2400" dirty="0">
                <a:latin typeface="American Typewriter" panose="02090604020004020304" pitchFamily="18" charset="77"/>
              </a:rPr>
              <a:t>	</a:t>
            </a:r>
          </a:p>
          <a:p>
            <a:pPr eaLnBrk="1" hangingPunct="1">
              <a:spcBef>
                <a:spcPts val="600"/>
              </a:spcBef>
              <a:buFont typeface="Wingdings" panose="05000000000000000000" pitchFamily="2" charset="2"/>
              <a:buNone/>
            </a:pPr>
            <a:r>
              <a:rPr lang="it-IT" altLang="it-IT" sz="1600" i="1" dirty="0">
                <a:latin typeface="American Typewriter" panose="02090604020004020304" pitchFamily="18" charset="77"/>
              </a:rPr>
              <a:t>Risultati</a:t>
            </a:r>
            <a:r>
              <a:rPr lang="it-IT" altLang="it-IT" sz="1600" dirty="0">
                <a:latin typeface="American Typewriter" panose="02090604020004020304" pitchFamily="18" charset="77"/>
              </a:rPr>
              <a:t>:</a:t>
            </a:r>
          </a:p>
          <a:p>
            <a:pPr marL="720000" eaLnBrk="1" hangingPunct="1">
              <a:lnSpc>
                <a:spcPct val="114000"/>
              </a:lnSpc>
              <a:spcBef>
                <a:spcPts val="600"/>
              </a:spcBef>
              <a:buFont typeface="Wingdings" panose="05000000000000000000" pitchFamily="2" charset="2"/>
              <a:buChar char="Ø"/>
            </a:pPr>
            <a:r>
              <a:rPr lang="it-IT" altLang="it-IT" sz="1600" dirty="0">
                <a:latin typeface="American Typewriter" panose="02090604020004020304" pitchFamily="18" charset="77"/>
              </a:rPr>
              <a:t>Tasso di rotazione si ridusse al 16% nel 1915</a:t>
            </a:r>
          </a:p>
          <a:p>
            <a:pPr marL="720000" eaLnBrk="1" hangingPunct="1">
              <a:lnSpc>
                <a:spcPct val="114000"/>
              </a:lnSpc>
              <a:spcBef>
                <a:spcPts val="600"/>
              </a:spcBef>
              <a:buFont typeface="Wingdings" panose="05000000000000000000" pitchFamily="2" charset="2"/>
              <a:buChar char="Ø"/>
            </a:pPr>
            <a:r>
              <a:rPr lang="it-IT" altLang="it-IT" sz="1600" dirty="0">
                <a:latin typeface="American Typewriter" panose="02090604020004020304" pitchFamily="18" charset="77"/>
              </a:rPr>
              <a:t>Assenteismo crollò al 2,5%</a:t>
            </a:r>
          </a:p>
          <a:p>
            <a:pPr marL="720000" eaLnBrk="1" hangingPunct="1">
              <a:lnSpc>
                <a:spcPct val="114000"/>
              </a:lnSpc>
              <a:spcBef>
                <a:spcPts val="600"/>
              </a:spcBef>
              <a:buFont typeface="Wingdings" panose="05000000000000000000" pitchFamily="2" charset="2"/>
              <a:buChar char="Ø"/>
            </a:pPr>
            <a:r>
              <a:rPr lang="it-IT" altLang="it-IT" sz="1600" dirty="0">
                <a:latin typeface="American Typewriter" panose="02090604020004020304" pitchFamily="18" charset="77"/>
              </a:rPr>
              <a:t>Produttività aumentò del 40-70% («</a:t>
            </a:r>
            <a:r>
              <a:rPr lang="it-IT" altLang="it-IT" sz="1600" i="1" dirty="0" err="1">
                <a:latin typeface="American Typewriter" panose="02090604020004020304" pitchFamily="18" charset="77"/>
              </a:rPr>
              <a:t>less</a:t>
            </a:r>
            <a:r>
              <a:rPr lang="it-IT" altLang="it-IT" sz="1600" i="1" dirty="0">
                <a:latin typeface="American Typewriter" panose="02090604020004020304" pitchFamily="18" charset="77"/>
              </a:rPr>
              <a:t> </a:t>
            </a:r>
            <a:r>
              <a:rPr lang="it-IT" altLang="it-IT" sz="1600" i="1" dirty="0" err="1">
                <a:latin typeface="American Typewriter" panose="02090604020004020304" pitchFamily="18" charset="77"/>
              </a:rPr>
              <a:t>shirking</a:t>
            </a:r>
            <a:r>
              <a:rPr lang="it-IT" altLang="it-IT" sz="1600" dirty="0">
                <a:latin typeface="American Typewriter" panose="02090604020004020304" pitchFamily="18" charset="77"/>
              </a:rPr>
              <a:t>»)</a:t>
            </a:r>
          </a:p>
          <a:p>
            <a:pPr marL="720000" eaLnBrk="1" hangingPunct="1">
              <a:lnSpc>
                <a:spcPct val="114000"/>
              </a:lnSpc>
              <a:spcBef>
                <a:spcPts val="600"/>
              </a:spcBef>
              <a:buFont typeface="Wingdings" panose="05000000000000000000" pitchFamily="2" charset="2"/>
              <a:buChar char="Ø"/>
            </a:pPr>
            <a:r>
              <a:rPr lang="it-IT" altLang="it-IT" sz="1600" dirty="0">
                <a:latin typeface="American Typewriter" panose="02090604020004020304" pitchFamily="18" charset="77"/>
              </a:rPr>
              <a:t>Profitti aumentarono del 20%.</a:t>
            </a:r>
          </a:p>
        </p:txBody>
      </p:sp>
      <p:sp>
        <p:nvSpPr>
          <p:cNvPr id="53254" name="Rectangle 5"/>
          <p:cNvSpPr>
            <a:spLocks noChangeArrowheads="1"/>
          </p:cNvSpPr>
          <p:nvPr/>
        </p:nvSpPr>
        <p:spPr bwMode="auto">
          <a:xfrm>
            <a:off x="971550" y="4724400"/>
            <a:ext cx="78501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buFont typeface="Wingdings" panose="05000000000000000000" pitchFamily="2" charset="2"/>
              <a:buNone/>
            </a:pPr>
            <a:endParaRPr lang="it-IT" altLang="it-IT" sz="3000" i="1" dirty="0">
              <a:latin typeface="Arial" panose="020B0604020202020204" pitchFamily="34" charset="0"/>
            </a:endParaRPr>
          </a:p>
        </p:txBody>
      </p:sp>
      <p:sp>
        <p:nvSpPr>
          <p:cNvPr id="9" name="Rectangle 2"/>
          <p:cNvSpPr txBox="1">
            <a:spLocks noChangeArrowheads="1"/>
          </p:cNvSpPr>
          <p:nvPr/>
        </p:nvSpPr>
        <p:spPr bwMode="auto">
          <a:xfrm>
            <a:off x="611560" y="332656"/>
            <a:ext cx="7313613" cy="548680"/>
          </a:xfrm>
          <a:prstGeom prst="rect">
            <a:avLst/>
          </a:prstGeom>
          <a:solidFill>
            <a:schemeClr val="accent6">
              <a:lumMod val="20000"/>
              <a:lumOff val="80000"/>
            </a:schemeClr>
          </a:solidFill>
          <a:ln w="12700">
            <a:solidFill>
              <a:srgbClr val="006666"/>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r>
              <a:rPr lang="it-IT" altLang="it-IT" sz="2400" kern="0" dirty="0">
                <a:latin typeface="American Typewriter" panose="02090604020004020304" pitchFamily="18" charset="77"/>
              </a:rPr>
              <a:t>I salari di efficienza (3)</a:t>
            </a:r>
            <a:endParaRPr lang="it-IT" altLang="it-IT" sz="2400" kern="0" dirty="0">
              <a:solidFill>
                <a:srgbClr val="CC0000"/>
              </a:solidFill>
              <a:latin typeface="American Typewriter" panose="02090604020004020304" pitchFamily="18" charset="77"/>
            </a:endParaRPr>
          </a:p>
        </p:txBody>
      </p:sp>
    </p:spTree>
    <p:extLst>
      <p:ext uri="{BB962C8B-B14F-4D97-AF65-F5344CB8AC3E}">
        <p14:creationId xmlns:p14="http://schemas.microsoft.com/office/powerpoint/2010/main" val="2268101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86724">
                                            <p:txEl>
                                              <p:pRg st="0" end="0"/>
                                            </p:txEl>
                                          </p:spTgt>
                                        </p:tgtEl>
                                        <p:attrNameLst>
                                          <p:attrName>style.visibility</p:attrName>
                                        </p:attrNameLst>
                                      </p:cBhvr>
                                      <p:to>
                                        <p:strVal val="visible"/>
                                      </p:to>
                                    </p:set>
                                    <p:animEffect transition="in" filter="strips(downRight)">
                                      <p:cBhvr>
                                        <p:cTn id="7" dur="500"/>
                                        <p:tgtEl>
                                          <p:spTgt spid="286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86724">
                                            <p:txEl>
                                              <p:pRg st="1" end="1"/>
                                            </p:txEl>
                                          </p:spTgt>
                                        </p:tgtEl>
                                        <p:attrNameLst>
                                          <p:attrName>style.visibility</p:attrName>
                                        </p:attrNameLst>
                                      </p:cBhvr>
                                      <p:to>
                                        <p:strVal val="visible"/>
                                      </p:to>
                                    </p:set>
                                    <p:animEffect transition="in" filter="strips(downRight)">
                                      <p:cBhvr>
                                        <p:cTn id="12" dur="500"/>
                                        <p:tgtEl>
                                          <p:spTgt spid="2867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86724">
                                            <p:txEl>
                                              <p:pRg st="2" end="2"/>
                                            </p:txEl>
                                          </p:spTgt>
                                        </p:tgtEl>
                                        <p:attrNameLst>
                                          <p:attrName>style.visibility</p:attrName>
                                        </p:attrNameLst>
                                      </p:cBhvr>
                                      <p:to>
                                        <p:strVal val="visible"/>
                                      </p:to>
                                    </p:set>
                                    <p:animEffect transition="in" filter="strips(downRight)">
                                      <p:cBhvr>
                                        <p:cTn id="17" dur="500"/>
                                        <p:tgtEl>
                                          <p:spTgt spid="2867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86724">
                                            <p:txEl>
                                              <p:pRg st="3" end="3"/>
                                            </p:txEl>
                                          </p:spTgt>
                                        </p:tgtEl>
                                        <p:attrNameLst>
                                          <p:attrName>style.visibility</p:attrName>
                                        </p:attrNameLst>
                                      </p:cBhvr>
                                      <p:to>
                                        <p:strVal val="visible"/>
                                      </p:to>
                                    </p:set>
                                    <p:animEffect transition="in" filter="strips(downRight)">
                                      <p:cBhvr>
                                        <p:cTn id="22" dur="500"/>
                                        <p:tgtEl>
                                          <p:spTgt spid="2867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86724">
                                            <p:txEl>
                                              <p:pRg st="4" end="4"/>
                                            </p:txEl>
                                          </p:spTgt>
                                        </p:tgtEl>
                                        <p:attrNameLst>
                                          <p:attrName>style.visibility</p:attrName>
                                        </p:attrNameLst>
                                      </p:cBhvr>
                                      <p:to>
                                        <p:strVal val="visible"/>
                                      </p:to>
                                    </p:set>
                                    <p:animEffect transition="in" filter="strips(downRight)">
                                      <p:cBhvr>
                                        <p:cTn id="27" dur="500"/>
                                        <p:tgtEl>
                                          <p:spTgt spid="2867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86724">
                                            <p:txEl>
                                              <p:pRg st="5" end="5"/>
                                            </p:txEl>
                                          </p:spTgt>
                                        </p:tgtEl>
                                        <p:attrNameLst>
                                          <p:attrName>style.visibility</p:attrName>
                                        </p:attrNameLst>
                                      </p:cBhvr>
                                      <p:to>
                                        <p:strVal val="visible"/>
                                      </p:to>
                                    </p:set>
                                    <p:animEffect transition="in" filter="strips(downRight)">
                                      <p:cBhvr>
                                        <p:cTn id="32" dur="500"/>
                                        <p:tgtEl>
                                          <p:spTgt spid="2867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286724">
                                            <p:txEl>
                                              <p:pRg st="6" end="6"/>
                                            </p:txEl>
                                          </p:spTgt>
                                        </p:tgtEl>
                                        <p:attrNameLst>
                                          <p:attrName>style.visibility</p:attrName>
                                        </p:attrNameLst>
                                      </p:cBhvr>
                                      <p:to>
                                        <p:strVal val="visible"/>
                                      </p:to>
                                    </p:set>
                                    <p:animEffect transition="in" filter="strips(downRight)">
                                      <p:cBhvr>
                                        <p:cTn id="37" dur="500"/>
                                        <p:tgtEl>
                                          <p:spTgt spid="2867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286724">
                                            <p:txEl>
                                              <p:pRg st="7" end="7"/>
                                            </p:txEl>
                                          </p:spTgt>
                                        </p:tgtEl>
                                        <p:attrNameLst>
                                          <p:attrName>style.visibility</p:attrName>
                                        </p:attrNameLst>
                                      </p:cBhvr>
                                      <p:to>
                                        <p:strVal val="visible"/>
                                      </p:to>
                                    </p:set>
                                    <p:animEffect transition="in" filter="strips(downRight)">
                                      <p:cBhvr>
                                        <p:cTn id="42" dur="500"/>
                                        <p:tgtEl>
                                          <p:spTgt spid="28672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286724">
                                            <p:txEl>
                                              <p:pRg st="8" end="8"/>
                                            </p:txEl>
                                          </p:spTgt>
                                        </p:tgtEl>
                                        <p:attrNameLst>
                                          <p:attrName>style.visibility</p:attrName>
                                        </p:attrNameLst>
                                      </p:cBhvr>
                                      <p:to>
                                        <p:strVal val="visible"/>
                                      </p:to>
                                    </p:set>
                                    <p:animEffect transition="in" filter="strips(downRight)">
                                      <p:cBhvr>
                                        <p:cTn id="47" dur="500"/>
                                        <p:tgtEl>
                                          <p:spTgt spid="28672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286724">
                                            <p:txEl>
                                              <p:pRg st="9" end="9"/>
                                            </p:txEl>
                                          </p:spTgt>
                                        </p:tgtEl>
                                        <p:attrNameLst>
                                          <p:attrName>style.visibility</p:attrName>
                                        </p:attrNameLst>
                                      </p:cBhvr>
                                      <p:to>
                                        <p:strVal val="visible"/>
                                      </p:to>
                                    </p:set>
                                    <p:animEffect transition="in" filter="strips(downRight)">
                                      <p:cBhvr>
                                        <p:cTn id="52" dur="500"/>
                                        <p:tgtEl>
                                          <p:spTgt spid="28672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286724">
                                            <p:txEl>
                                              <p:pRg st="10" end="10"/>
                                            </p:txEl>
                                          </p:spTgt>
                                        </p:tgtEl>
                                        <p:attrNameLst>
                                          <p:attrName>style.visibility</p:attrName>
                                        </p:attrNameLst>
                                      </p:cBhvr>
                                      <p:to>
                                        <p:strVal val="visible"/>
                                      </p:to>
                                    </p:set>
                                    <p:animEffect transition="in" filter="strips(downRight)">
                                      <p:cBhvr>
                                        <p:cTn id="57" dur="500"/>
                                        <p:tgtEl>
                                          <p:spTgt spid="28672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r>
              <a:rPr lang="it-IT" altLang="it-IT" sz="2400" dirty="0">
                <a:latin typeface="American Typewriter" panose="02090604020004020304" pitchFamily="18" charset="77"/>
              </a:rPr>
              <a:t>I salari di efficienza (4)</a:t>
            </a:r>
            <a:endParaRPr lang="it-IT" altLang="it-IT" sz="2400" dirty="0">
              <a:solidFill>
                <a:srgbClr val="CC0000"/>
              </a:solidFill>
              <a:latin typeface="American Typewriter" panose="02090604020004020304" pitchFamily="18" charset="77"/>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cxnSp>
        <p:nvCxnSpPr>
          <p:cNvPr id="6" name="Connettore 1 5"/>
          <p:cNvCxnSpPr/>
          <p:nvPr/>
        </p:nvCxnSpPr>
        <p:spPr bwMode="auto">
          <a:xfrm>
            <a:off x="3083926" y="1044337"/>
            <a:ext cx="24000" cy="4328879"/>
          </a:xfrm>
          <a:prstGeom prst="line">
            <a:avLst/>
          </a:prstGeom>
          <a:solidFill>
            <a:srgbClr val="FF0000"/>
          </a:solidFill>
          <a:ln w="19050" cap="flat" cmpd="sng" algn="ctr">
            <a:solidFill>
              <a:schemeClr val="tx1"/>
            </a:solidFill>
            <a:prstDash val="solid"/>
            <a:round/>
            <a:headEnd type="none" w="med" len="med"/>
            <a:tailEnd type="none" w="med" len="med"/>
          </a:ln>
          <a:effectLst/>
        </p:spPr>
      </p:cxnSp>
      <p:cxnSp>
        <p:nvCxnSpPr>
          <p:cNvPr id="8" name="Connettore 1 7"/>
          <p:cNvCxnSpPr/>
          <p:nvPr/>
        </p:nvCxnSpPr>
        <p:spPr bwMode="auto">
          <a:xfrm>
            <a:off x="3095328" y="5373216"/>
            <a:ext cx="5653317" cy="0"/>
          </a:xfrm>
          <a:prstGeom prst="line">
            <a:avLst/>
          </a:prstGeom>
          <a:solidFill>
            <a:srgbClr val="FF0000"/>
          </a:solidFill>
          <a:ln w="19050" cap="flat" cmpd="sng" algn="ctr">
            <a:solidFill>
              <a:srgbClr val="000000"/>
            </a:solidFill>
            <a:prstDash val="solid"/>
            <a:round/>
            <a:headEnd type="none" w="med" len="med"/>
            <a:tailEnd type="none" w="med" len="med"/>
          </a:ln>
          <a:effectLst/>
        </p:spPr>
      </p:cxnSp>
      <p:sp>
        <p:nvSpPr>
          <p:cNvPr id="9" name="CasellaDiTesto 8"/>
          <p:cNvSpPr txBox="1"/>
          <p:nvPr/>
        </p:nvSpPr>
        <p:spPr>
          <a:xfrm>
            <a:off x="7614400" y="5376990"/>
            <a:ext cx="1835696" cy="830997"/>
          </a:xfrm>
          <a:prstGeom prst="rect">
            <a:avLst/>
          </a:prstGeom>
          <a:noFill/>
        </p:spPr>
        <p:txBody>
          <a:bodyPr wrap="square" rtlCol="0">
            <a:spAutoFit/>
          </a:bodyPr>
          <a:lstStyle/>
          <a:p>
            <a:r>
              <a:rPr lang="it-IT" sz="1600" dirty="0"/>
              <a:t>Offerta e domanda di lavoro</a:t>
            </a:r>
            <a:endParaRPr lang="en-US" sz="1600" dirty="0"/>
          </a:p>
        </p:txBody>
      </p:sp>
      <p:sp>
        <p:nvSpPr>
          <p:cNvPr id="10" name="CasellaDiTesto 9"/>
          <p:cNvSpPr txBox="1"/>
          <p:nvPr/>
        </p:nvSpPr>
        <p:spPr>
          <a:xfrm>
            <a:off x="3032324" y="986928"/>
            <a:ext cx="1035620" cy="584775"/>
          </a:xfrm>
          <a:prstGeom prst="rect">
            <a:avLst/>
          </a:prstGeom>
          <a:noFill/>
        </p:spPr>
        <p:txBody>
          <a:bodyPr wrap="square" rtlCol="0">
            <a:spAutoFit/>
          </a:bodyPr>
          <a:lstStyle/>
          <a:p>
            <a:r>
              <a:rPr lang="it-IT" sz="1600" dirty="0"/>
              <a:t>Salario reale, w</a:t>
            </a:r>
            <a:endParaRPr lang="en-US" sz="1600" dirty="0"/>
          </a:p>
        </p:txBody>
      </p:sp>
      <p:sp>
        <p:nvSpPr>
          <p:cNvPr id="14" name="CasellaDiTesto 13"/>
          <p:cNvSpPr txBox="1"/>
          <p:nvPr/>
        </p:nvSpPr>
        <p:spPr>
          <a:xfrm>
            <a:off x="251520" y="1163354"/>
            <a:ext cx="2481476" cy="3918380"/>
          </a:xfrm>
          <a:prstGeom prst="rect">
            <a:avLst/>
          </a:prstGeom>
          <a:solidFill>
            <a:schemeClr val="accent1">
              <a:lumMod val="20000"/>
              <a:lumOff val="80000"/>
            </a:schemeClr>
          </a:solidFill>
        </p:spPr>
        <p:txBody>
          <a:bodyPr wrap="square" rtlCol="0">
            <a:spAutoFit/>
          </a:bodyPr>
          <a:lstStyle/>
          <a:p>
            <a:pPr eaLnBrk="1" hangingPunct="1">
              <a:lnSpc>
                <a:spcPct val="125000"/>
              </a:lnSpc>
              <a:spcBef>
                <a:spcPts val="600"/>
              </a:spcBef>
              <a:buClrTx/>
              <a:buSzTx/>
              <a:buFontTx/>
              <a:buNone/>
            </a:pPr>
            <a:r>
              <a:rPr lang="it-IT" altLang="it-IT" sz="1600" dirty="0">
                <a:latin typeface="American Typewriter" panose="02090604020004020304" pitchFamily="18" charset="77"/>
              </a:rPr>
              <a:t>In corrispondenza del salario di efficienza </a:t>
            </a:r>
            <a:r>
              <a:rPr lang="it-IT" altLang="it-IT" sz="1600" b="1" dirty="0" err="1">
                <a:solidFill>
                  <a:srgbClr val="CC0000"/>
                </a:solidFill>
                <a:latin typeface="American Typewriter" panose="02090604020004020304" pitchFamily="18" charset="77"/>
              </a:rPr>
              <a:t>w</a:t>
            </a:r>
            <a:r>
              <a:rPr lang="it-IT" altLang="it-IT" sz="1600" b="1" baseline="-25000" dirty="0" err="1">
                <a:solidFill>
                  <a:srgbClr val="CC0000"/>
                </a:solidFill>
                <a:latin typeface="American Typewriter" panose="02090604020004020304" pitchFamily="18" charset="77"/>
              </a:rPr>
              <a:t>eff</a:t>
            </a:r>
            <a:r>
              <a:rPr lang="it-IT" altLang="it-IT" sz="1600" dirty="0">
                <a:solidFill>
                  <a:srgbClr val="CC0000"/>
                </a:solidFill>
                <a:latin typeface="American Typewriter" panose="02090604020004020304" pitchFamily="18" charset="77"/>
              </a:rPr>
              <a:t> </a:t>
            </a:r>
            <a:r>
              <a:rPr lang="it-IT" altLang="it-IT" sz="1600" dirty="0">
                <a:latin typeface="American Typewriter" panose="02090604020004020304" pitchFamily="18" charset="77"/>
              </a:rPr>
              <a:t>(superiore a </a:t>
            </a:r>
            <a:r>
              <a:rPr lang="it-IT" altLang="it-IT" sz="1600" b="1" dirty="0">
                <a:solidFill>
                  <a:srgbClr val="CC0000"/>
                </a:solidFill>
                <a:latin typeface="American Typewriter" panose="02090604020004020304" pitchFamily="18" charset="77"/>
              </a:rPr>
              <a:t>w*</a:t>
            </a:r>
            <a:r>
              <a:rPr lang="it-IT" altLang="it-IT" sz="1600" dirty="0">
                <a:latin typeface="American Typewriter" panose="02090604020004020304" pitchFamily="18" charset="77"/>
              </a:rPr>
              <a:t>) </a:t>
            </a:r>
          </a:p>
          <a:p>
            <a:pPr eaLnBrk="1" hangingPunct="1">
              <a:lnSpc>
                <a:spcPct val="125000"/>
              </a:lnSpc>
              <a:spcBef>
                <a:spcPts val="600"/>
              </a:spcBef>
              <a:buClrTx/>
              <a:buSzTx/>
              <a:buFontTx/>
              <a:buNone/>
            </a:pPr>
            <a:r>
              <a:rPr lang="it-IT" altLang="it-IT" sz="1600" dirty="0">
                <a:latin typeface="American Typewriter" panose="02090604020004020304" pitchFamily="18" charset="77"/>
              </a:rPr>
              <a:t>vi è un </a:t>
            </a:r>
            <a:r>
              <a:rPr lang="it-IT" altLang="it-IT" sz="1600" dirty="0">
                <a:solidFill>
                  <a:srgbClr val="CC0000"/>
                </a:solidFill>
                <a:latin typeface="American Typewriter" panose="02090604020004020304" pitchFamily="18" charset="77"/>
              </a:rPr>
              <a:t>eccesso di offerta di lavoro.</a:t>
            </a:r>
          </a:p>
          <a:p>
            <a:pPr eaLnBrk="1" hangingPunct="1">
              <a:lnSpc>
                <a:spcPct val="125000"/>
              </a:lnSpc>
              <a:spcBef>
                <a:spcPts val="600"/>
              </a:spcBef>
              <a:buClrTx/>
              <a:buSzTx/>
              <a:buFontTx/>
              <a:buNone/>
            </a:pPr>
            <a:r>
              <a:rPr lang="it-IT" altLang="it-IT" sz="1600" dirty="0">
                <a:latin typeface="American Typewriter" panose="02090604020004020304" pitchFamily="18" charset="77"/>
              </a:rPr>
              <a:t>Le imprese </a:t>
            </a:r>
            <a:r>
              <a:rPr lang="it-IT" altLang="it-IT" sz="1600" b="1" dirty="0">
                <a:solidFill>
                  <a:srgbClr val="000099"/>
                </a:solidFill>
                <a:latin typeface="American Typewriter" panose="02090604020004020304" pitchFamily="18" charset="77"/>
              </a:rPr>
              <a:t>non ne approfittano per abbassare il salario</a:t>
            </a:r>
            <a:r>
              <a:rPr lang="it-IT" altLang="it-IT" sz="1600" dirty="0">
                <a:solidFill>
                  <a:srgbClr val="000099"/>
                </a:solidFill>
                <a:latin typeface="American Typewriter" panose="02090604020004020304" pitchFamily="18" charset="77"/>
              </a:rPr>
              <a:t>, </a:t>
            </a:r>
            <a:r>
              <a:rPr lang="it-IT" altLang="it-IT" sz="1600" dirty="0">
                <a:latin typeface="American Typewriter" panose="02090604020004020304" pitchFamily="18" charset="77"/>
              </a:rPr>
              <a:t>poiché se lo facessero la </a:t>
            </a:r>
            <a:r>
              <a:rPr lang="it-IT" altLang="it-IT" sz="1600" b="1" dirty="0">
                <a:solidFill>
                  <a:srgbClr val="000099"/>
                </a:solidFill>
                <a:latin typeface="American Typewriter" panose="02090604020004020304" pitchFamily="18" charset="77"/>
              </a:rPr>
              <a:t>produttività diminuirebbe in maggior proporzione!</a:t>
            </a:r>
            <a:r>
              <a:rPr lang="it-IT" altLang="it-IT" sz="1600" b="1" dirty="0">
                <a:solidFill>
                  <a:srgbClr val="CC0000"/>
                </a:solidFill>
                <a:latin typeface="American Typewriter" panose="02090604020004020304" pitchFamily="18" charset="77"/>
              </a:rPr>
              <a:t> </a:t>
            </a:r>
            <a:endParaRPr lang="it-IT" altLang="it-IT" b="1" dirty="0">
              <a:solidFill>
                <a:srgbClr val="CC0000"/>
              </a:solidFill>
              <a:latin typeface="American Typewriter" panose="02090604020004020304" pitchFamily="18" charset="77"/>
            </a:endParaRPr>
          </a:p>
        </p:txBody>
      </p:sp>
      <p:sp>
        <p:nvSpPr>
          <p:cNvPr id="12" name="Figura a mano libera 11"/>
          <p:cNvSpPr/>
          <p:nvPr/>
        </p:nvSpPr>
        <p:spPr bwMode="auto">
          <a:xfrm>
            <a:off x="4008592" y="1689834"/>
            <a:ext cx="4163808" cy="2963302"/>
          </a:xfrm>
          <a:custGeom>
            <a:avLst/>
            <a:gdLst>
              <a:gd name="connsiteX0" fmla="*/ 0 w 4163808"/>
              <a:gd name="connsiteY0" fmla="*/ 0 h 2963302"/>
              <a:gd name="connsiteX1" fmla="*/ 733646 w 4163808"/>
              <a:gd name="connsiteY1" fmla="*/ 1063256 h 2963302"/>
              <a:gd name="connsiteX2" fmla="*/ 1892595 w 4163808"/>
              <a:gd name="connsiteY2" fmla="*/ 1903228 h 2963302"/>
              <a:gd name="connsiteX3" fmla="*/ 2775097 w 4163808"/>
              <a:gd name="connsiteY3" fmla="*/ 2424223 h 2963302"/>
              <a:gd name="connsiteX4" fmla="*/ 4082902 w 4163808"/>
              <a:gd name="connsiteY4" fmla="*/ 2934586 h 2963302"/>
              <a:gd name="connsiteX5" fmla="*/ 4029739 w 4163808"/>
              <a:gd name="connsiteY5" fmla="*/ 2902689 h 29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808" h="2963302">
                <a:moveTo>
                  <a:pt x="0" y="0"/>
                </a:moveTo>
                <a:cubicBezTo>
                  <a:pt x="209107" y="373025"/>
                  <a:pt x="418214" y="746051"/>
                  <a:pt x="733646" y="1063256"/>
                </a:cubicBezTo>
                <a:cubicBezTo>
                  <a:pt x="1049078" y="1380461"/>
                  <a:pt x="1552353" y="1676400"/>
                  <a:pt x="1892595" y="1903228"/>
                </a:cubicBezTo>
                <a:cubicBezTo>
                  <a:pt x="2232837" y="2130056"/>
                  <a:pt x="2410046" y="2252330"/>
                  <a:pt x="2775097" y="2424223"/>
                </a:cubicBezTo>
                <a:cubicBezTo>
                  <a:pt x="3140148" y="2596116"/>
                  <a:pt x="3873795" y="2854842"/>
                  <a:pt x="4082902" y="2934586"/>
                </a:cubicBezTo>
                <a:cubicBezTo>
                  <a:pt x="4292009" y="3014330"/>
                  <a:pt x="4029739" y="2902689"/>
                  <a:pt x="4029739" y="2902689"/>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Arco 14"/>
          <p:cNvSpPr/>
          <p:nvPr/>
        </p:nvSpPr>
        <p:spPr bwMode="auto">
          <a:xfrm rot="2470965">
            <a:off x="4706201" y="831743"/>
            <a:ext cx="1149882" cy="3682932"/>
          </a:xfrm>
          <a:prstGeom prst="arc">
            <a:avLst>
              <a:gd name="adj1" fmla="val 16661063"/>
              <a:gd name="adj2" fmla="val 5166199"/>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 name="CasellaDiTesto 2"/>
          <p:cNvSpPr txBox="1"/>
          <p:nvPr/>
        </p:nvSpPr>
        <p:spPr>
          <a:xfrm>
            <a:off x="5611405" y="3068960"/>
            <a:ext cx="472763" cy="369332"/>
          </a:xfrm>
          <a:prstGeom prst="rect">
            <a:avLst/>
          </a:prstGeom>
          <a:noFill/>
        </p:spPr>
        <p:txBody>
          <a:bodyPr wrap="square" rtlCol="0">
            <a:spAutoFit/>
          </a:bodyPr>
          <a:lstStyle/>
          <a:p>
            <a:r>
              <a:rPr lang="it-IT" dirty="0"/>
              <a:t>E</a:t>
            </a:r>
            <a:endParaRPr lang="en-US" dirty="0"/>
          </a:p>
        </p:txBody>
      </p:sp>
      <p:sp>
        <p:nvSpPr>
          <p:cNvPr id="16" name="CasellaDiTesto 15"/>
          <p:cNvSpPr txBox="1"/>
          <p:nvPr/>
        </p:nvSpPr>
        <p:spPr>
          <a:xfrm>
            <a:off x="6403493" y="3563724"/>
            <a:ext cx="472763" cy="369332"/>
          </a:xfrm>
          <a:prstGeom prst="rect">
            <a:avLst/>
          </a:prstGeom>
          <a:noFill/>
        </p:spPr>
        <p:txBody>
          <a:bodyPr wrap="square" rtlCol="0">
            <a:spAutoFit/>
          </a:bodyPr>
          <a:lstStyle/>
          <a:p>
            <a:r>
              <a:rPr lang="it-IT" dirty="0"/>
              <a:t>G</a:t>
            </a:r>
            <a:endParaRPr lang="en-US" dirty="0"/>
          </a:p>
        </p:txBody>
      </p:sp>
      <p:cxnSp>
        <p:nvCxnSpPr>
          <p:cNvPr id="7" name="Connettore 1 6"/>
          <p:cNvCxnSpPr/>
          <p:nvPr/>
        </p:nvCxnSpPr>
        <p:spPr bwMode="auto">
          <a:xfrm>
            <a:off x="3203848" y="3284984"/>
            <a:ext cx="2191533"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19" name="Connettore 1 18"/>
          <p:cNvCxnSpPr/>
          <p:nvPr/>
        </p:nvCxnSpPr>
        <p:spPr bwMode="auto">
          <a:xfrm flipH="1" flipV="1">
            <a:off x="5436096" y="3356992"/>
            <a:ext cx="31293" cy="2016224"/>
          </a:xfrm>
          <a:prstGeom prst="line">
            <a:avLst/>
          </a:prstGeom>
          <a:solidFill>
            <a:srgbClr val="FF0000"/>
          </a:solidFill>
          <a:ln w="28575" cap="flat" cmpd="sng" algn="ctr">
            <a:solidFill>
              <a:srgbClr val="000000"/>
            </a:solidFill>
            <a:prstDash val="sysDash"/>
            <a:round/>
            <a:headEnd type="none" w="med" len="med"/>
            <a:tailEnd type="none" w="med" len="med"/>
          </a:ln>
          <a:effectLst/>
        </p:spPr>
      </p:cxnSp>
      <p:sp>
        <p:nvSpPr>
          <p:cNvPr id="5" name="CasellaDiTesto 4"/>
          <p:cNvSpPr txBox="1"/>
          <p:nvPr/>
        </p:nvSpPr>
        <p:spPr>
          <a:xfrm>
            <a:off x="2652094" y="2411596"/>
            <a:ext cx="551754" cy="369332"/>
          </a:xfrm>
          <a:prstGeom prst="rect">
            <a:avLst/>
          </a:prstGeom>
          <a:noFill/>
        </p:spPr>
        <p:txBody>
          <a:bodyPr wrap="none" rtlCol="0">
            <a:spAutoFit/>
          </a:bodyPr>
          <a:lstStyle/>
          <a:p>
            <a:r>
              <a:rPr lang="it-IT" b="1" dirty="0" err="1">
                <a:solidFill>
                  <a:srgbClr val="FF0000"/>
                </a:solidFill>
              </a:rPr>
              <a:t>w</a:t>
            </a:r>
            <a:r>
              <a:rPr lang="it-IT" b="1" baseline="-25000" dirty="0" err="1">
                <a:solidFill>
                  <a:srgbClr val="FF0000"/>
                </a:solidFill>
              </a:rPr>
              <a:t>eff</a:t>
            </a:r>
            <a:endParaRPr lang="en-US" b="1" dirty="0">
              <a:solidFill>
                <a:srgbClr val="FF0000"/>
              </a:solidFill>
            </a:endParaRPr>
          </a:p>
        </p:txBody>
      </p:sp>
      <p:sp>
        <p:nvSpPr>
          <p:cNvPr id="17" name="CasellaDiTesto 16"/>
          <p:cNvSpPr txBox="1"/>
          <p:nvPr/>
        </p:nvSpPr>
        <p:spPr>
          <a:xfrm>
            <a:off x="2699792" y="3059668"/>
            <a:ext cx="453970" cy="369332"/>
          </a:xfrm>
          <a:prstGeom prst="rect">
            <a:avLst/>
          </a:prstGeom>
          <a:noFill/>
        </p:spPr>
        <p:txBody>
          <a:bodyPr wrap="none" rtlCol="0">
            <a:spAutoFit/>
          </a:bodyPr>
          <a:lstStyle/>
          <a:p>
            <a:r>
              <a:rPr lang="it-IT" b="1" dirty="0">
                <a:solidFill>
                  <a:srgbClr val="FF0000"/>
                </a:solidFill>
              </a:rPr>
              <a:t>w*</a:t>
            </a:r>
            <a:endParaRPr lang="en-US" b="1" dirty="0">
              <a:solidFill>
                <a:srgbClr val="FF0000"/>
              </a:solidFill>
            </a:endParaRPr>
          </a:p>
        </p:txBody>
      </p:sp>
      <p:sp>
        <p:nvSpPr>
          <p:cNvPr id="18" name="CasellaDiTesto 17"/>
          <p:cNvSpPr txBox="1"/>
          <p:nvPr/>
        </p:nvSpPr>
        <p:spPr>
          <a:xfrm>
            <a:off x="5270158" y="5507940"/>
            <a:ext cx="441146" cy="369332"/>
          </a:xfrm>
          <a:prstGeom prst="rect">
            <a:avLst/>
          </a:prstGeom>
          <a:noFill/>
        </p:spPr>
        <p:txBody>
          <a:bodyPr wrap="none" rtlCol="0">
            <a:spAutoFit/>
          </a:bodyPr>
          <a:lstStyle/>
          <a:p>
            <a:r>
              <a:rPr lang="it-IT" b="1" dirty="0">
                <a:solidFill>
                  <a:srgbClr val="FF0000"/>
                </a:solidFill>
              </a:rPr>
              <a:t>N*</a:t>
            </a:r>
            <a:endParaRPr lang="en-US" b="1" dirty="0">
              <a:solidFill>
                <a:srgbClr val="FF0000"/>
              </a:solidFill>
            </a:endParaRPr>
          </a:p>
        </p:txBody>
      </p:sp>
      <p:sp>
        <p:nvSpPr>
          <p:cNvPr id="20" name="CasellaDiTesto 19"/>
          <p:cNvSpPr txBox="1"/>
          <p:nvPr/>
        </p:nvSpPr>
        <p:spPr>
          <a:xfrm>
            <a:off x="4427984" y="5517232"/>
            <a:ext cx="436338" cy="369332"/>
          </a:xfrm>
          <a:prstGeom prst="rect">
            <a:avLst/>
          </a:prstGeom>
          <a:noFill/>
        </p:spPr>
        <p:txBody>
          <a:bodyPr wrap="none" rtlCol="0">
            <a:spAutoFit/>
          </a:bodyPr>
          <a:lstStyle/>
          <a:p>
            <a:r>
              <a:rPr lang="it-IT" b="1" dirty="0">
                <a:solidFill>
                  <a:srgbClr val="FF0000"/>
                </a:solidFill>
              </a:rPr>
              <a:t>N</a:t>
            </a:r>
            <a:r>
              <a:rPr lang="it-IT" b="1" baseline="-25000" dirty="0">
                <a:solidFill>
                  <a:srgbClr val="FF0000"/>
                </a:solidFill>
              </a:rPr>
              <a:t>1</a:t>
            </a:r>
            <a:endParaRPr lang="en-US" b="1" dirty="0">
              <a:solidFill>
                <a:srgbClr val="FF0000"/>
              </a:solidFill>
            </a:endParaRPr>
          </a:p>
        </p:txBody>
      </p:sp>
      <p:cxnSp>
        <p:nvCxnSpPr>
          <p:cNvPr id="21" name="Connettore 1 20"/>
          <p:cNvCxnSpPr/>
          <p:nvPr/>
        </p:nvCxnSpPr>
        <p:spPr bwMode="auto">
          <a:xfrm flipH="1" flipV="1">
            <a:off x="4581236" y="2646204"/>
            <a:ext cx="22058" cy="2655004"/>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2" name="Connettore 1 21"/>
          <p:cNvCxnSpPr/>
          <p:nvPr/>
        </p:nvCxnSpPr>
        <p:spPr bwMode="auto">
          <a:xfrm>
            <a:off x="3128548" y="2646204"/>
            <a:ext cx="1452688"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5" name="Connettore 1 24"/>
          <p:cNvCxnSpPr/>
          <p:nvPr/>
        </p:nvCxnSpPr>
        <p:spPr bwMode="auto">
          <a:xfrm>
            <a:off x="4631480" y="2636912"/>
            <a:ext cx="1423066" cy="20615"/>
          </a:xfrm>
          <a:prstGeom prst="line">
            <a:avLst/>
          </a:prstGeom>
          <a:solidFill>
            <a:srgbClr val="FF0000"/>
          </a:solidFill>
          <a:ln w="28575" cap="flat" cmpd="sng" algn="ctr">
            <a:solidFill>
              <a:srgbClr val="FF0000"/>
            </a:solidFill>
            <a:prstDash val="sysDash"/>
            <a:round/>
            <a:headEnd type="none" w="med" len="med"/>
            <a:tailEnd type="none" w="med" len="med"/>
          </a:ln>
          <a:effectLst/>
        </p:spPr>
      </p:cxnSp>
      <p:sp>
        <p:nvSpPr>
          <p:cNvPr id="27" name="CasellaDiTesto 26"/>
          <p:cNvSpPr txBox="1"/>
          <p:nvPr/>
        </p:nvSpPr>
        <p:spPr>
          <a:xfrm>
            <a:off x="4499992" y="2204864"/>
            <a:ext cx="1721946" cy="338554"/>
          </a:xfrm>
          <a:prstGeom prst="rect">
            <a:avLst/>
          </a:prstGeom>
          <a:noFill/>
        </p:spPr>
        <p:txBody>
          <a:bodyPr wrap="none" rtlCol="0">
            <a:spAutoFit/>
          </a:bodyPr>
          <a:lstStyle/>
          <a:p>
            <a:r>
              <a:rPr lang="it-IT" sz="1600" b="1" dirty="0">
                <a:solidFill>
                  <a:srgbClr val="FF0000"/>
                </a:solidFill>
              </a:rPr>
              <a:t>disoccupazione</a:t>
            </a:r>
            <a:endParaRPr lang="en-US" sz="1600" b="1" dirty="0">
              <a:solidFill>
                <a:srgbClr val="FF0000"/>
              </a:solidFill>
            </a:endParaRPr>
          </a:p>
        </p:txBody>
      </p:sp>
    </p:spTree>
    <p:extLst>
      <p:ext uri="{BB962C8B-B14F-4D97-AF65-F5344CB8AC3E}">
        <p14:creationId xmlns:p14="http://schemas.microsoft.com/office/powerpoint/2010/main" val="91079595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468244" y="1196752"/>
            <a:ext cx="8424235" cy="4852826"/>
          </a:xfrm>
        </p:spPr>
        <p:txBody>
          <a:bodyPr/>
          <a:lstStyle/>
          <a:p>
            <a:pPr marL="287338" indent="-287338">
              <a:lnSpc>
                <a:spcPct val="114000"/>
              </a:lnSpc>
              <a:spcBef>
                <a:spcPts val="1200"/>
              </a:spcBef>
            </a:pPr>
            <a:r>
              <a:rPr lang="it-IT" altLang="it-IT" sz="1600" dirty="0">
                <a:latin typeface="American Typewriter" panose="02090604020004020304" pitchFamily="18" charset="77"/>
              </a:rPr>
              <a:t>In molti paesi la legge prevede un salario minimo legale. </a:t>
            </a:r>
          </a:p>
          <a:p>
            <a:pPr marL="287338" indent="-287338">
              <a:lnSpc>
                <a:spcPct val="114000"/>
              </a:lnSpc>
              <a:spcBef>
                <a:spcPts val="1200"/>
              </a:spcBef>
            </a:pPr>
            <a:r>
              <a:rPr lang="it-IT" altLang="it-IT" sz="1600" dirty="0">
                <a:latin typeface="American Typewriter" panose="02090604020004020304" pitchFamily="18" charset="77"/>
              </a:rPr>
              <a:t>In ogni caso, esso è </a:t>
            </a:r>
            <a:r>
              <a:rPr lang="it-IT" altLang="it-IT" sz="1600" i="1" dirty="0">
                <a:latin typeface="American Typewriter" panose="02090604020004020304" pitchFamily="18" charset="77"/>
              </a:rPr>
              <a:t>inferiore</a:t>
            </a:r>
            <a:r>
              <a:rPr lang="it-IT" altLang="it-IT" sz="1600" dirty="0">
                <a:latin typeface="American Typewriter" panose="02090604020004020304" pitchFamily="18" charset="77"/>
              </a:rPr>
              <a:t> (anche di molto) al salario medio di equilibrio:</a:t>
            </a:r>
          </a:p>
          <a:p>
            <a:pPr marL="400050" lvl="1" indent="0">
              <a:lnSpc>
                <a:spcPct val="114000"/>
              </a:lnSpc>
              <a:spcBef>
                <a:spcPts val="1200"/>
              </a:spcBef>
              <a:buNone/>
            </a:pPr>
            <a:r>
              <a:rPr lang="en-US" sz="1400" i="1" dirty="0">
                <a:latin typeface="American Typewriter" panose="02090604020004020304" pitchFamily="18" charset="77"/>
              </a:rPr>
              <a:t>In 2015, the level of gross minimum wages across the EU Member States varied from 34.1 % to 51.2 % of average </a:t>
            </a:r>
            <a:r>
              <a:rPr lang="en-US" sz="1400" i="1" dirty="0">
                <a:latin typeface="American Typewriter" panose="02090604020004020304" pitchFamily="18" charset="77"/>
                <a:hlinkClick r:id="rId3"/>
              </a:rPr>
              <a:t>gross monthly earnings</a:t>
            </a:r>
            <a:r>
              <a:rPr lang="en-US" sz="1400" i="1" dirty="0">
                <a:latin typeface="American Typewriter" panose="02090604020004020304" pitchFamily="18" charset="77"/>
              </a:rPr>
              <a:t> for those persons working in industry, construction or services</a:t>
            </a:r>
          </a:p>
          <a:p>
            <a:pPr marL="400050" lvl="1" indent="0" algn="r">
              <a:lnSpc>
                <a:spcPct val="114000"/>
              </a:lnSpc>
              <a:spcBef>
                <a:spcPts val="1200"/>
              </a:spcBef>
              <a:buNone/>
            </a:pPr>
            <a:r>
              <a:rPr lang="it-IT" altLang="it-IT" sz="1100" i="1" dirty="0">
                <a:solidFill>
                  <a:srgbClr val="000099"/>
                </a:solidFill>
                <a:latin typeface="American Typewriter" panose="02090604020004020304" pitchFamily="18" charset="77"/>
              </a:rPr>
              <a:t>Fonte</a:t>
            </a:r>
            <a:r>
              <a:rPr lang="it-IT" altLang="it-IT" sz="1100" dirty="0">
                <a:solidFill>
                  <a:srgbClr val="000099"/>
                </a:solidFill>
                <a:latin typeface="American Typewriter" panose="02090604020004020304" pitchFamily="18" charset="77"/>
              </a:rPr>
              <a:t>: </a:t>
            </a:r>
            <a:r>
              <a:rPr lang="it-IT" altLang="it-IT" sz="1100" dirty="0">
                <a:solidFill>
                  <a:srgbClr val="000099"/>
                </a:solidFill>
                <a:latin typeface="American Typewriter" panose="02090604020004020304" pitchFamily="18" charset="77"/>
                <a:hlinkClick r:id="rId4"/>
              </a:rPr>
              <a:t>http://ec.europa.eu/eurostat/statistics-explained/index.php/Minimum_wage_statistics</a:t>
            </a:r>
            <a:endParaRPr lang="it-IT" altLang="it-IT" sz="1100" dirty="0">
              <a:solidFill>
                <a:srgbClr val="000099"/>
              </a:solidFill>
              <a:latin typeface="American Typewriter" panose="02090604020004020304" pitchFamily="18" charset="77"/>
            </a:endParaRPr>
          </a:p>
          <a:p>
            <a:pPr marL="287338" indent="-287338">
              <a:lnSpc>
                <a:spcPct val="114000"/>
              </a:lnSpc>
              <a:spcBef>
                <a:spcPts val="1200"/>
              </a:spcBef>
            </a:pPr>
            <a:r>
              <a:rPr lang="it-IT" altLang="it-IT" sz="1600" dirty="0">
                <a:latin typeface="American Typewriter" panose="02090604020004020304" pitchFamily="18" charset="77"/>
              </a:rPr>
              <a:t>Perciò si applica solo a una minoranza di lavoratori (privi di esperienza e di qualificazioni)</a:t>
            </a:r>
          </a:p>
          <a:p>
            <a:pPr marL="287338" indent="-287338">
              <a:lnSpc>
                <a:spcPct val="114000"/>
              </a:lnSpc>
              <a:spcBef>
                <a:spcPts val="1200"/>
              </a:spcBef>
            </a:pPr>
            <a:r>
              <a:rPr lang="it-IT" altLang="it-IT" sz="1600" dirty="0">
                <a:latin typeface="American Typewriter" panose="02090604020004020304" pitchFamily="18" charset="77"/>
              </a:rPr>
              <a:t>Poiché è inferiore al salario di equilibrio, </a:t>
            </a:r>
            <a:r>
              <a:rPr lang="it-IT" altLang="it-IT" sz="1600" b="1" dirty="0">
                <a:latin typeface="American Typewriter" panose="02090604020004020304" pitchFamily="18" charset="77"/>
              </a:rPr>
              <a:t>non</a:t>
            </a:r>
            <a:r>
              <a:rPr lang="it-IT" altLang="it-IT" sz="1600" dirty="0">
                <a:latin typeface="American Typewriter" panose="02090604020004020304" pitchFamily="18" charset="77"/>
              </a:rPr>
              <a:t> influenza il tasso di disoccupazione aggregato</a:t>
            </a:r>
          </a:p>
          <a:p>
            <a:pPr marL="287338" indent="-287338">
              <a:lnSpc>
                <a:spcPct val="114000"/>
              </a:lnSpc>
              <a:spcBef>
                <a:spcPts val="1200"/>
              </a:spcBef>
            </a:pPr>
            <a:r>
              <a:rPr lang="it-IT" altLang="it-IT" sz="1600" dirty="0">
                <a:latin typeface="American Typewriter" panose="02090604020004020304" pitchFamily="18" charset="77"/>
              </a:rPr>
              <a:t>Tuttavia, se fissato ad un livello </a:t>
            </a:r>
            <a:r>
              <a:rPr lang="it-IT" altLang="it-IT" sz="1600" b="1" dirty="0">
                <a:solidFill>
                  <a:srgbClr val="C00000"/>
                </a:solidFill>
                <a:latin typeface="American Typewriter" panose="02090604020004020304" pitchFamily="18" charset="77"/>
              </a:rPr>
              <a:t>eccessivamente alto </a:t>
            </a:r>
            <a:r>
              <a:rPr lang="it-IT" altLang="it-IT" sz="1600" dirty="0">
                <a:latin typeface="American Typewriter" panose="02090604020004020304" pitchFamily="18" charset="77"/>
              </a:rPr>
              <a:t>o rigido, può fare aumentare la </a:t>
            </a:r>
            <a:r>
              <a:rPr lang="it-IT" altLang="it-IT" sz="1600" b="1" dirty="0">
                <a:solidFill>
                  <a:srgbClr val="C00000"/>
                </a:solidFill>
                <a:latin typeface="American Typewriter" panose="02090604020004020304" pitchFamily="18" charset="77"/>
              </a:rPr>
              <a:t>disoccupazione</a:t>
            </a:r>
            <a:r>
              <a:rPr lang="it-IT" altLang="it-IT" sz="1600" dirty="0">
                <a:latin typeface="American Typewriter" panose="02090604020004020304" pitchFamily="18" charset="77"/>
              </a:rPr>
              <a:t> tra i </a:t>
            </a:r>
            <a:r>
              <a:rPr lang="it-IT" altLang="it-IT" sz="1600" b="1" dirty="0">
                <a:solidFill>
                  <a:srgbClr val="C00000"/>
                </a:solidFill>
                <a:latin typeface="American Typewriter" panose="02090604020004020304" pitchFamily="18" charset="77"/>
              </a:rPr>
              <a:t>lavoratori poco qualificati</a:t>
            </a:r>
            <a:r>
              <a:rPr lang="it-IT" altLang="it-IT" sz="1600" dirty="0">
                <a:latin typeface="American Typewriter" panose="02090604020004020304" pitchFamily="18" charset="77"/>
              </a:rPr>
              <a:t>, il cui salario di equilibrio  sarebbe </a:t>
            </a:r>
            <a:r>
              <a:rPr lang="it-IT" altLang="it-IT" sz="1600" b="1" dirty="0">
                <a:latin typeface="American Typewriter" panose="02090604020004020304" pitchFamily="18" charset="77"/>
              </a:rPr>
              <a:t>inferiore sia al salario medio</a:t>
            </a:r>
            <a:r>
              <a:rPr lang="it-IT" altLang="it-IT" sz="1600" dirty="0">
                <a:latin typeface="American Typewriter" panose="02090604020004020304" pitchFamily="18" charset="77"/>
              </a:rPr>
              <a:t>, che </a:t>
            </a:r>
            <a:r>
              <a:rPr lang="it-IT" altLang="it-IT" sz="1600" b="1" dirty="0">
                <a:solidFill>
                  <a:srgbClr val="000099"/>
                </a:solidFill>
                <a:latin typeface="American Typewriter" panose="02090604020004020304" pitchFamily="18" charset="77"/>
              </a:rPr>
              <a:t>al salario minimo </a:t>
            </a:r>
            <a:r>
              <a:rPr lang="it-IT" altLang="it-IT" sz="1600" dirty="0">
                <a:latin typeface="American Typewriter" panose="02090604020004020304" pitchFamily="18" charset="77"/>
              </a:rPr>
              <a:t>legale.</a:t>
            </a:r>
          </a:p>
        </p:txBody>
      </p:sp>
      <p:sp>
        <p:nvSpPr>
          <p:cNvPr id="2" name="Segnaposto piè di pagina 1"/>
          <p:cNvSpPr>
            <a:spLocks noGrp="1"/>
          </p:cNvSpPr>
          <p:nvPr>
            <p:ph type="ftr" sz="quarter" idx="10"/>
          </p:nvPr>
        </p:nvSpPr>
        <p:spPr/>
        <p:txBody>
          <a:bodyPr/>
          <a:lstStyle/>
          <a:p>
            <a:pPr>
              <a:defRPr/>
            </a:pPr>
            <a:r>
              <a:rPr lang="it-IT"/>
              <a:t>Lez. 04: Lavoro e Disoccupazione</a:t>
            </a:r>
          </a:p>
        </p:txBody>
      </p:sp>
      <p:sp>
        <p:nvSpPr>
          <p:cNvPr id="5"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r>
              <a:rPr lang="it-IT" altLang="it-IT" sz="2400" b="1" dirty="0">
                <a:latin typeface="American Typewriter" panose="02090604020004020304" pitchFamily="18" charset="77"/>
              </a:rPr>
              <a:t>4.c - Il salario minimo</a:t>
            </a:r>
            <a:endParaRPr lang="it-IT" altLang="it-IT" sz="2400" b="1" dirty="0">
              <a:solidFill>
                <a:srgbClr val="CC0000"/>
              </a:solidFill>
              <a:latin typeface="American Typewriter" panose="02090604020004020304" pitchFamily="18" charset="77"/>
            </a:endParaRPr>
          </a:p>
        </p:txBody>
      </p:sp>
    </p:spTree>
    <p:extLst>
      <p:ext uri="{BB962C8B-B14F-4D97-AF65-F5344CB8AC3E}">
        <p14:creationId xmlns:p14="http://schemas.microsoft.com/office/powerpoint/2010/main" val="39484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strips(downRight)">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strips(downRight)">
                                      <p:cBhvr>
                                        <p:cTn id="12" dur="500"/>
                                        <p:tgtEl>
                                          <p:spTgt spid="188419">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88419">
                                            <p:txEl>
                                              <p:pRg st="2" end="2"/>
                                            </p:txEl>
                                          </p:spTgt>
                                        </p:tgtEl>
                                        <p:attrNameLst>
                                          <p:attrName>style.visibility</p:attrName>
                                        </p:attrNameLst>
                                      </p:cBhvr>
                                      <p:to>
                                        <p:strVal val="visible"/>
                                      </p:to>
                                    </p:set>
                                    <p:animEffect transition="in" filter="strips(downRight)">
                                      <p:cBhvr>
                                        <p:cTn id="15" dur="500"/>
                                        <p:tgtEl>
                                          <p:spTgt spid="188419">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88419">
                                            <p:txEl>
                                              <p:pRg st="3" end="3"/>
                                            </p:txEl>
                                          </p:spTgt>
                                        </p:tgtEl>
                                        <p:attrNameLst>
                                          <p:attrName>style.visibility</p:attrName>
                                        </p:attrNameLst>
                                      </p:cBhvr>
                                      <p:to>
                                        <p:strVal val="visible"/>
                                      </p:to>
                                    </p:set>
                                    <p:animEffect transition="in" filter="strips(downRight)">
                                      <p:cBhvr>
                                        <p:cTn id="18" dur="500"/>
                                        <p:tgtEl>
                                          <p:spTgt spid="18841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88419">
                                            <p:txEl>
                                              <p:pRg st="4" end="4"/>
                                            </p:txEl>
                                          </p:spTgt>
                                        </p:tgtEl>
                                        <p:attrNameLst>
                                          <p:attrName>style.visibility</p:attrName>
                                        </p:attrNameLst>
                                      </p:cBhvr>
                                      <p:to>
                                        <p:strVal val="visible"/>
                                      </p:to>
                                    </p:set>
                                    <p:animEffect transition="in" filter="strips(downRight)">
                                      <p:cBhvr>
                                        <p:cTn id="23" dur="500"/>
                                        <p:tgtEl>
                                          <p:spTgt spid="1884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88419">
                                            <p:txEl>
                                              <p:pRg st="5" end="5"/>
                                            </p:txEl>
                                          </p:spTgt>
                                        </p:tgtEl>
                                        <p:attrNameLst>
                                          <p:attrName>style.visibility</p:attrName>
                                        </p:attrNameLst>
                                      </p:cBhvr>
                                      <p:to>
                                        <p:strVal val="visible"/>
                                      </p:to>
                                    </p:set>
                                    <p:animEffect transition="in" filter="strips(downRight)">
                                      <p:cBhvr>
                                        <p:cTn id="28" dur="500"/>
                                        <p:tgtEl>
                                          <p:spTgt spid="18841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88419">
                                            <p:txEl>
                                              <p:pRg st="6" end="6"/>
                                            </p:txEl>
                                          </p:spTgt>
                                        </p:tgtEl>
                                        <p:attrNameLst>
                                          <p:attrName>style.visibility</p:attrName>
                                        </p:attrNameLst>
                                      </p:cBhvr>
                                      <p:to>
                                        <p:strVal val="visible"/>
                                      </p:to>
                                    </p:set>
                                    <p:animEffect transition="in" filter="strips(downRight)">
                                      <p:cBhvr>
                                        <p:cTn id="33" dur="500"/>
                                        <p:tgtEl>
                                          <p:spTgt spid="188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046445"/>
            <a:ext cx="7054681" cy="5334883"/>
          </a:xfrm>
          <a:prstGeom prst="rect">
            <a:avLst/>
          </a:prstGeom>
        </p:spPr>
      </p:pic>
      <p:sp>
        <p:nvSpPr>
          <p:cNvPr id="9" name="Rettangolo 8"/>
          <p:cNvSpPr/>
          <p:nvPr/>
        </p:nvSpPr>
        <p:spPr>
          <a:xfrm>
            <a:off x="179512" y="5919663"/>
            <a:ext cx="8424936" cy="461665"/>
          </a:xfrm>
          <a:prstGeom prst="rect">
            <a:avLst/>
          </a:prstGeom>
          <a:solidFill>
            <a:schemeClr val="accent5">
              <a:lumMod val="20000"/>
              <a:lumOff val="80000"/>
            </a:schemeClr>
          </a:solidFill>
        </p:spPr>
        <p:txBody>
          <a:bodyPr wrap="square">
            <a:spAutoFit/>
          </a:bodyPr>
          <a:lstStyle/>
          <a:p>
            <a:pPr algn="r"/>
            <a:r>
              <a:rPr lang="en-US" sz="1200" i="1" dirty="0"/>
              <a:t>Fonte: http</a:t>
            </a:r>
            <a:r>
              <a:rPr lang="en-US" sz="1200" dirty="0"/>
              <a:t>://ec.europa.eu/eurostat/statistics-explained/index.php/Minimum_wage_statistics</a:t>
            </a:r>
          </a:p>
          <a:p>
            <a:pPr algn="r"/>
            <a:endParaRPr lang="en-US" sz="1200" dirty="0"/>
          </a:p>
        </p:txBody>
      </p:sp>
      <p:sp>
        <p:nvSpPr>
          <p:cNvPr id="2" name="Segnaposto piè di pagina 1"/>
          <p:cNvSpPr>
            <a:spLocks noGrp="1"/>
          </p:cNvSpPr>
          <p:nvPr>
            <p:ph type="ftr" sz="quarter" idx="10"/>
          </p:nvPr>
        </p:nvSpPr>
        <p:spPr/>
        <p:txBody>
          <a:bodyPr/>
          <a:lstStyle/>
          <a:p>
            <a:pPr>
              <a:defRPr/>
            </a:pPr>
            <a:r>
              <a:rPr lang="it-IT"/>
              <a:t>Lez. 04: Lavoro e Disoccupazione</a:t>
            </a:r>
            <a:endParaRPr lang="it-IT" dirty="0"/>
          </a:p>
        </p:txBody>
      </p:sp>
      <p:sp>
        <p:nvSpPr>
          <p:cNvPr id="5"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r>
              <a:rPr lang="it-IT" altLang="it-IT" sz="2400" dirty="0">
                <a:latin typeface="American Typewriter" panose="02090604020004020304" pitchFamily="18" charset="77"/>
              </a:rPr>
              <a:t>Il salario minimo (2)</a:t>
            </a:r>
            <a:endParaRPr lang="it-IT" altLang="it-IT" sz="2400" dirty="0">
              <a:solidFill>
                <a:srgbClr val="CC0000"/>
              </a:solidFill>
              <a:latin typeface="American Typewriter" panose="02090604020004020304" pitchFamily="18" charset="77"/>
            </a:endParaRPr>
          </a:p>
        </p:txBody>
      </p:sp>
      <p:sp>
        <p:nvSpPr>
          <p:cNvPr id="7" name="CasellaDiTesto 6"/>
          <p:cNvSpPr txBox="1"/>
          <p:nvPr/>
        </p:nvSpPr>
        <p:spPr>
          <a:xfrm>
            <a:off x="2483768" y="1187748"/>
            <a:ext cx="1800200" cy="2139047"/>
          </a:xfrm>
          <a:prstGeom prst="rect">
            <a:avLst/>
          </a:prstGeom>
          <a:noFill/>
        </p:spPr>
        <p:txBody>
          <a:bodyPr wrap="square" rtlCol="0">
            <a:spAutoFit/>
          </a:bodyPr>
          <a:lstStyle/>
          <a:p>
            <a:pPr>
              <a:spcBef>
                <a:spcPts val="600"/>
              </a:spcBef>
            </a:pPr>
            <a:r>
              <a:rPr lang="en-US" sz="1400" dirty="0">
                <a:solidFill>
                  <a:srgbClr val="000099"/>
                </a:solidFill>
                <a:latin typeface="American Typewriter" panose="02090604020004020304" pitchFamily="18" charset="77"/>
              </a:rPr>
              <a:t>In July 2016, 22 out of the 28 EU Member States had a national minimum wage.</a:t>
            </a:r>
          </a:p>
          <a:p>
            <a:pPr>
              <a:spcBef>
                <a:spcPts val="600"/>
              </a:spcBef>
            </a:pPr>
            <a:r>
              <a:rPr lang="en-US" sz="1400" b="1" dirty="0">
                <a:solidFill>
                  <a:schemeClr val="accent5">
                    <a:lumMod val="75000"/>
                  </a:schemeClr>
                </a:solidFill>
                <a:latin typeface="American Typewriter" panose="02090604020004020304" pitchFamily="18" charset="77"/>
              </a:rPr>
              <a:t>Exceptions</a:t>
            </a:r>
            <a:r>
              <a:rPr lang="en-US" sz="1400" dirty="0">
                <a:solidFill>
                  <a:schemeClr val="accent5">
                    <a:lumMod val="75000"/>
                  </a:schemeClr>
                </a:solidFill>
                <a:latin typeface="American Typewriter" panose="02090604020004020304" pitchFamily="18" charset="77"/>
              </a:rPr>
              <a:t>: </a:t>
            </a:r>
          </a:p>
          <a:p>
            <a:r>
              <a:rPr lang="en-US" sz="1400" dirty="0">
                <a:solidFill>
                  <a:schemeClr val="accent5">
                    <a:lumMod val="75000"/>
                  </a:schemeClr>
                </a:solidFill>
                <a:latin typeface="American Typewriter" panose="02090604020004020304" pitchFamily="18" charset="77"/>
              </a:rPr>
              <a:t>Denmark, Italy, Cyprus, Austria, Finland, Sweden</a:t>
            </a:r>
            <a:r>
              <a:rPr lang="en-US" sz="1600" dirty="0"/>
              <a:t>. </a:t>
            </a:r>
          </a:p>
        </p:txBody>
      </p:sp>
      <p:sp>
        <p:nvSpPr>
          <p:cNvPr id="8" name="CasellaDiTesto 7"/>
          <p:cNvSpPr txBox="1"/>
          <p:nvPr/>
        </p:nvSpPr>
        <p:spPr>
          <a:xfrm>
            <a:off x="35496" y="2276872"/>
            <a:ext cx="1656184" cy="1831271"/>
          </a:xfrm>
          <a:prstGeom prst="rect">
            <a:avLst/>
          </a:prstGeom>
          <a:noFill/>
        </p:spPr>
        <p:txBody>
          <a:bodyPr wrap="square" rtlCol="0">
            <a:spAutoFit/>
          </a:bodyPr>
          <a:lstStyle/>
          <a:p>
            <a:pPr>
              <a:spcBef>
                <a:spcPts val="600"/>
              </a:spcBef>
            </a:pPr>
            <a:r>
              <a:rPr lang="it-IT" sz="1200" dirty="0">
                <a:latin typeface="American Typewriter" panose="02090604020004020304" pitchFamily="18" charset="77"/>
              </a:rPr>
              <a:t>In alcuni casi, il salario minimo mensile è ottenuto a partire dal salario minimo orario:</a:t>
            </a:r>
          </a:p>
          <a:p>
            <a:pPr>
              <a:spcBef>
                <a:spcPts val="600"/>
              </a:spcBef>
            </a:pPr>
            <a:r>
              <a:rPr lang="it-IT" sz="1200" dirty="0">
                <a:solidFill>
                  <a:srgbClr val="000099"/>
                </a:solidFill>
                <a:latin typeface="American Typewriter" panose="02090604020004020304" pitchFamily="18" charset="77"/>
              </a:rPr>
              <a:t>Salario mensile =</a:t>
            </a:r>
          </a:p>
          <a:p>
            <a:pPr algn="r"/>
            <a:r>
              <a:rPr lang="it-IT" sz="1200" dirty="0">
                <a:solidFill>
                  <a:srgbClr val="000099"/>
                </a:solidFill>
                <a:latin typeface="American Typewriter" panose="02090604020004020304" pitchFamily="18" charset="77"/>
              </a:rPr>
              <a:t>Salario orario </a:t>
            </a:r>
          </a:p>
          <a:p>
            <a:pPr algn="r"/>
            <a:r>
              <a:rPr lang="it-IT" sz="1200" dirty="0">
                <a:solidFill>
                  <a:srgbClr val="000099"/>
                </a:solidFill>
                <a:latin typeface="American Typewriter" panose="02090604020004020304" pitchFamily="18" charset="77"/>
              </a:rPr>
              <a:t>x ore settimanali  x 52 / 12</a:t>
            </a:r>
            <a:endParaRPr lang="it-IT" sz="1200" dirty="0">
              <a:latin typeface="American Typewriter" panose="02090604020004020304" pitchFamily="18" charset="77"/>
            </a:endParaRPr>
          </a:p>
        </p:txBody>
      </p:sp>
      <p:sp>
        <p:nvSpPr>
          <p:cNvPr id="10" name="Rettangolo 9"/>
          <p:cNvSpPr/>
          <p:nvPr/>
        </p:nvSpPr>
        <p:spPr>
          <a:xfrm>
            <a:off x="35496" y="4653136"/>
            <a:ext cx="1944216" cy="646331"/>
          </a:xfrm>
          <a:prstGeom prst="rect">
            <a:avLst/>
          </a:prstGeom>
        </p:spPr>
        <p:txBody>
          <a:bodyPr wrap="square">
            <a:spAutoFit/>
          </a:bodyPr>
          <a:lstStyle/>
          <a:p>
            <a:r>
              <a:rPr lang="it-IT" sz="1200" dirty="0">
                <a:solidFill>
                  <a:schemeClr val="tx2"/>
                </a:solidFill>
                <a:latin typeface="American Typewriter" panose="02090604020004020304" pitchFamily="18" charset="77"/>
              </a:rPr>
              <a:t>Negli USA:</a:t>
            </a:r>
          </a:p>
          <a:p>
            <a:r>
              <a:rPr lang="it-IT" sz="1200" dirty="0">
                <a:solidFill>
                  <a:schemeClr val="tx2"/>
                </a:solidFill>
                <a:latin typeface="American Typewriter" panose="02090604020004020304" pitchFamily="18" charset="77"/>
              </a:rPr>
              <a:t>Salario orario:$ 7,25</a:t>
            </a:r>
          </a:p>
          <a:p>
            <a:r>
              <a:rPr lang="it-IT" sz="1200" dirty="0">
                <a:solidFill>
                  <a:schemeClr val="tx2"/>
                </a:solidFill>
                <a:latin typeface="American Typewriter" panose="02090604020004020304" pitchFamily="18" charset="77"/>
              </a:rPr>
              <a:t>Salario </a:t>
            </a:r>
            <a:r>
              <a:rPr lang="it-IT" sz="1200" dirty="0" err="1">
                <a:solidFill>
                  <a:schemeClr val="tx2"/>
                </a:solidFill>
                <a:latin typeface="American Typewriter" panose="02090604020004020304" pitchFamily="18" charset="77"/>
              </a:rPr>
              <a:t>mens</a:t>
            </a:r>
            <a:r>
              <a:rPr lang="it-IT" sz="1200" dirty="0">
                <a:solidFill>
                  <a:schemeClr val="tx2"/>
                </a:solidFill>
                <a:latin typeface="American Typewriter" panose="02090604020004020304" pitchFamily="18" charset="77"/>
              </a:rPr>
              <a:t>.: $ 1257</a:t>
            </a:r>
          </a:p>
        </p:txBody>
      </p:sp>
    </p:spTree>
    <p:extLst>
      <p:ext uri="{BB962C8B-B14F-4D97-AF65-F5344CB8AC3E}">
        <p14:creationId xmlns:p14="http://schemas.microsoft.com/office/powerpoint/2010/main" val="16663649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400" b="1" dirty="0">
                <a:latin typeface="American Typewriter" panose="02090604020004020304" pitchFamily="18" charset="77"/>
              </a:rPr>
              <a:t>1. L’offerta di lavoro </a:t>
            </a:r>
            <a:endParaRPr lang="it-IT" sz="2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771800"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4" name="CasellaDiTesto 3"/>
          <p:cNvSpPr txBox="1"/>
          <p:nvPr/>
        </p:nvSpPr>
        <p:spPr>
          <a:xfrm>
            <a:off x="504030" y="1123296"/>
            <a:ext cx="8280401" cy="5906104"/>
          </a:xfrm>
          <a:prstGeom prst="rect">
            <a:avLst/>
          </a:prstGeom>
          <a:noFill/>
        </p:spPr>
        <p:txBody>
          <a:bodyPr wrap="square" rtlCol="0">
            <a:spAutoFit/>
          </a:bodyPr>
          <a:lstStyle/>
          <a:p>
            <a:pPr>
              <a:lnSpc>
                <a:spcPct val="125000"/>
              </a:lnSpc>
              <a:spcBef>
                <a:spcPts val="600"/>
              </a:spcBef>
            </a:pPr>
            <a:r>
              <a:rPr lang="it-IT" sz="1600" dirty="0">
                <a:latin typeface="American Typewriter" panose="02090604020004020304" pitchFamily="18" charset="77"/>
              </a:rPr>
              <a:t>Dalla microeconomia sappiamo che possiamo formulare la </a:t>
            </a:r>
            <a:r>
              <a:rPr lang="it-IT" sz="1600" b="1" i="1" dirty="0">
                <a:solidFill>
                  <a:schemeClr val="tx2"/>
                </a:solidFill>
                <a:latin typeface="American Typewriter" panose="02090604020004020304" pitchFamily="18" charset="77"/>
              </a:rPr>
              <a:t>decisione individuale di lavorare</a:t>
            </a:r>
            <a:r>
              <a:rPr lang="it-IT" sz="1600" dirty="0">
                <a:latin typeface="American Typewriter" panose="02090604020004020304" pitchFamily="18" charset="77"/>
              </a:rPr>
              <a:t> come la scelta di procurarsi reddito (e quindi possibilità di consumo) </a:t>
            </a:r>
            <a:r>
              <a:rPr lang="it-IT" sz="1600" b="1" i="1" dirty="0">
                <a:solidFill>
                  <a:schemeClr val="tx2"/>
                </a:solidFill>
                <a:latin typeface="American Typewriter" panose="02090604020004020304" pitchFamily="18" charset="77"/>
              </a:rPr>
              <a:t>rinunciando ad alcune ore di tempo libero</a:t>
            </a:r>
            <a:r>
              <a:rPr lang="it-IT" sz="1600" dirty="0">
                <a:latin typeface="American Typewriter" panose="02090604020004020304" pitchFamily="18" charset="77"/>
              </a:rPr>
              <a:t>.</a:t>
            </a:r>
          </a:p>
          <a:p>
            <a:pPr>
              <a:lnSpc>
                <a:spcPct val="125000"/>
              </a:lnSpc>
              <a:spcBef>
                <a:spcPts val="600"/>
              </a:spcBef>
            </a:pPr>
            <a:r>
              <a:rPr lang="it-IT" sz="1600" i="1" dirty="0">
                <a:latin typeface="American Typewriter" panose="02090604020004020304" pitchFamily="18" charset="77"/>
              </a:rPr>
              <a:t>Esempio</a:t>
            </a:r>
            <a:r>
              <a:rPr lang="it-IT" sz="1600" dirty="0">
                <a:latin typeface="American Typewriter" panose="02090604020004020304" pitchFamily="18" charset="77"/>
              </a:rPr>
              <a:t>. Se, nell’arco di 24 ore, lavoro 8 ore al salario orario di € 20, ottengo: </a:t>
            </a:r>
          </a:p>
          <a:p>
            <a:pPr marL="72000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Un insieme di beni di consumo del valore di </a:t>
            </a:r>
            <a:r>
              <a:rPr lang="it-IT" sz="1600" b="1" dirty="0">
                <a:solidFill>
                  <a:srgbClr val="000099"/>
                </a:solidFill>
                <a:latin typeface="American Typewriter" panose="02090604020004020304" pitchFamily="18" charset="77"/>
              </a:rPr>
              <a:t>€ 160</a:t>
            </a:r>
          </a:p>
          <a:p>
            <a:pPr marL="72000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24-8 = </a:t>
            </a:r>
            <a:r>
              <a:rPr lang="it-IT" sz="1600" b="1" dirty="0">
                <a:solidFill>
                  <a:srgbClr val="000099"/>
                </a:solidFill>
                <a:latin typeface="American Typewriter" panose="02090604020004020304" pitchFamily="18" charset="77"/>
              </a:rPr>
              <a:t>16 ore di tempo libero</a:t>
            </a:r>
          </a:p>
          <a:p>
            <a:pPr>
              <a:lnSpc>
                <a:spcPct val="125000"/>
              </a:lnSpc>
              <a:spcBef>
                <a:spcPts val="600"/>
              </a:spcBef>
            </a:pPr>
            <a:r>
              <a:rPr lang="it-IT" sz="1600" dirty="0">
                <a:latin typeface="American Typewriter" panose="02090604020004020304" pitchFamily="18" charset="77"/>
              </a:rPr>
              <a:t>In questo caso posso dire che:</a:t>
            </a:r>
          </a:p>
          <a:p>
            <a:pPr marL="28575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il </a:t>
            </a:r>
            <a:r>
              <a:rPr lang="it-IT" sz="1600" b="1" dirty="0">
                <a:solidFill>
                  <a:schemeClr val="tx2"/>
                </a:solidFill>
                <a:latin typeface="American Typewriter" panose="02090604020004020304" pitchFamily="18" charset="77"/>
              </a:rPr>
              <a:t>costo opportunità </a:t>
            </a:r>
            <a:r>
              <a:rPr lang="it-IT" sz="1600" dirty="0">
                <a:latin typeface="American Typewriter" panose="02090604020004020304" pitchFamily="18" charset="77"/>
              </a:rPr>
              <a:t>di 1 ora di tempo libero è  € 20, ossia il guadagno che avrei ottenuto se, invece, avessi lavorato. </a:t>
            </a:r>
          </a:p>
          <a:p>
            <a:pPr>
              <a:lnSpc>
                <a:spcPct val="125000"/>
              </a:lnSpc>
              <a:spcBef>
                <a:spcPts val="600"/>
              </a:spcBef>
            </a:pPr>
            <a:r>
              <a:rPr lang="it-IT" sz="1600" dirty="0">
                <a:latin typeface="American Typewriter" panose="02090604020004020304" pitchFamily="18" charset="77"/>
              </a:rPr>
              <a:t>In generale (vedi il grafico che segue):</a:t>
            </a:r>
          </a:p>
          <a:p>
            <a:pPr marL="28575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le preferenze individuali fra lavoro (e quindi consumo) e tempo libero possono essere descritte da </a:t>
            </a:r>
            <a:r>
              <a:rPr lang="it-IT" sz="1600" b="1" dirty="0">
                <a:solidFill>
                  <a:schemeClr val="tx2"/>
                </a:solidFill>
                <a:latin typeface="American Typewriter" panose="02090604020004020304" pitchFamily="18" charset="77"/>
              </a:rPr>
              <a:t>curve di indifferenza</a:t>
            </a:r>
            <a:r>
              <a:rPr lang="it-IT" sz="1600" dirty="0">
                <a:latin typeface="American Typewriter" panose="02090604020004020304" pitchFamily="18" charset="77"/>
              </a:rPr>
              <a:t>,</a:t>
            </a:r>
          </a:p>
          <a:p>
            <a:pPr marL="28575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le possibilità di «trasformare» tempo libero in opportunità di consumo sono descritte dal </a:t>
            </a:r>
            <a:r>
              <a:rPr lang="it-IT" sz="1600" b="1" dirty="0">
                <a:solidFill>
                  <a:schemeClr val="tx2"/>
                </a:solidFill>
                <a:latin typeface="American Typewriter" panose="02090604020004020304" pitchFamily="18" charset="77"/>
              </a:rPr>
              <a:t>vincolo di bilancio individuale</a:t>
            </a:r>
            <a:r>
              <a:rPr lang="it-IT" sz="1600" dirty="0">
                <a:latin typeface="American Typewriter" panose="02090604020004020304" pitchFamily="18" charset="77"/>
              </a:rPr>
              <a:t>.</a:t>
            </a:r>
          </a:p>
          <a:p>
            <a:pPr marL="285750" indent="-285750">
              <a:lnSpc>
                <a:spcPct val="125000"/>
              </a:lnSpc>
              <a:spcBef>
                <a:spcPts val="600"/>
              </a:spcBef>
              <a:buFont typeface="Arial" panose="020B0604020202020204" pitchFamily="34" charset="0"/>
              <a:buChar char="•"/>
            </a:pPr>
            <a:endParaRPr lang="it-IT" dirty="0"/>
          </a:p>
          <a:p>
            <a:pPr marL="285750" indent="-285750">
              <a:lnSpc>
                <a:spcPct val="125000"/>
              </a:lnSpc>
              <a:spcBef>
                <a:spcPts val="600"/>
              </a:spcBef>
              <a:buFont typeface="Arial" panose="020B0604020202020204" pitchFamily="34" charset="0"/>
              <a:buChar char="•"/>
            </a:pPr>
            <a:endParaRPr lang="en-US" dirty="0"/>
          </a:p>
        </p:txBody>
      </p:sp>
    </p:spTree>
    <p:extLst>
      <p:ext uri="{BB962C8B-B14F-4D97-AF65-F5344CB8AC3E}">
        <p14:creationId xmlns:p14="http://schemas.microsoft.com/office/powerpoint/2010/main" val="31322982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425450" y="980728"/>
            <a:ext cx="8467030" cy="5337522"/>
          </a:xfrm>
        </p:spPr>
        <p:txBody>
          <a:bodyPr/>
          <a:lstStyle/>
          <a:p>
            <a:pPr marL="0" indent="0">
              <a:lnSpc>
                <a:spcPct val="114000"/>
              </a:lnSpc>
              <a:spcBef>
                <a:spcPts val="1200"/>
              </a:spcBef>
              <a:buNone/>
            </a:pPr>
            <a:r>
              <a:rPr lang="it-IT" altLang="it-IT" sz="1600" i="1" dirty="0">
                <a:solidFill>
                  <a:schemeClr val="tx2"/>
                </a:solidFill>
                <a:latin typeface="American Typewriter" panose="02090604020004020304" pitchFamily="18" charset="77"/>
              </a:rPr>
              <a:t>Perché sono previsti i salari minimi?</a:t>
            </a:r>
          </a:p>
          <a:p>
            <a:pPr marL="0" indent="0">
              <a:lnSpc>
                <a:spcPct val="114000"/>
              </a:lnSpc>
              <a:spcBef>
                <a:spcPts val="1200"/>
              </a:spcBef>
              <a:buNone/>
            </a:pPr>
            <a:r>
              <a:rPr lang="it-IT" altLang="it-IT" sz="1400" dirty="0">
                <a:latin typeface="American Typewriter" panose="02090604020004020304" pitchFamily="18" charset="77"/>
              </a:rPr>
              <a:t>Secondo l’OECD</a:t>
            </a:r>
          </a:p>
          <a:p>
            <a:pPr marL="144000" indent="0">
              <a:lnSpc>
                <a:spcPct val="114000"/>
              </a:lnSpc>
              <a:spcBef>
                <a:spcPts val="600"/>
              </a:spcBef>
              <a:buNone/>
            </a:pPr>
            <a:r>
              <a:rPr lang="en-US" sz="1600" i="1" dirty="0">
                <a:latin typeface="American Typewriter" panose="02090604020004020304" pitchFamily="18" charset="77"/>
              </a:rPr>
              <a:t>Set at a </a:t>
            </a:r>
            <a:r>
              <a:rPr lang="en-US" sz="1600" b="1" i="1" dirty="0">
                <a:solidFill>
                  <a:schemeClr val="tx2"/>
                </a:solidFill>
                <a:latin typeface="American Typewriter" panose="02090604020004020304" pitchFamily="18" charset="77"/>
              </a:rPr>
              <a:t>moderate</a:t>
            </a:r>
            <a:r>
              <a:rPr lang="en-US" sz="1600" i="1" dirty="0">
                <a:latin typeface="American Typewriter" panose="02090604020004020304" pitchFamily="18" charset="77"/>
              </a:rPr>
              <a:t> level, and implemented in a </a:t>
            </a:r>
            <a:r>
              <a:rPr lang="en-US" sz="1600" b="1" i="1" dirty="0">
                <a:solidFill>
                  <a:schemeClr val="tx2"/>
                </a:solidFill>
                <a:latin typeface="American Typewriter" panose="02090604020004020304" pitchFamily="18" charset="77"/>
              </a:rPr>
              <a:t>flexible</a:t>
            </a:r>
            <a:r>
              <a:rPr lang="en-US" sz="1600" i="1" dirty="0">
                <a:latin typeface="American Typewriter" panose="02090604020004020304" pitchFamily="18" charset="77"/>
              </a:rPr>
              <a:t> manner (e.g. differentiated rates across regions or between youth and prime-age workers), a statutory minimum wage can </a:t>
            </a:r>
            <a:r>
              <a:rPr lang="en-US" sz="1600" b="1" i="1" dirty="0">
                <a:solidFill>
                  <a:srgbClr val="C00000"/>
                </a:solidFill>
                <a:latin typeface="American Typewriter" panose="02090604020004020304" pitchFamily="18" charset="77"/>
              </a:rPr>
              <a:t>encourage the </a:t>
            </a:r>
            <a:r>
              <a:rPr lang="en-US" sz="1600" b="1" i="1" dirty="0" err="1">
                <a:solidFill>
                  <a:srgbClr val="C00000"/>
                </a:solidFill>
                <a:latin typeface="American Typewriter" panose="02090604020004020304" pitchFamily="18" charset="77"/>
              </a:rPr>
              <a:t>labour</a:t>
            </a:r>
            <a:r>
              <a:rPr lang="en-US" sz="1600" b="1" i="1" dirty="0">
                <a:solidFill>
                  <a:srgbClr val="C00000"/>
                </a:solidFill>
                <a:latin typeface="American Typewriter" panose="02090604020004020304" pitchFamily="18" charset="77"/>
              </a:rPr>
              <a:t> force participation </a:t>
            </a:r>
            <a:r>
              <a:rPr lang="en-US" sz="1600" b="1" i="1" dirty="0">
                <a:solidFill>
                  <a:schemeClr val="tx2"/>
                </a:solidFill>
                <a:latin typeface="American Typewriter" panose="02090604020004020304" pitchFamily="18" charset="77"/>
              </a:rPr>
              <a:t>of low-skilled workers</a:t>
            </a:r>
            <a:r>
              <a:rPr lang="en-US" sz="1600" i="1" dirty="0">
                <a:latin typeface="American Typewriter" panose="02090604020004020304" pitchFamily="18" charset="77"/>
              </a:rPr>
              <a:t>, especially if combined with in-work benefits.</a:t>
            </a:r>
          </a:p>
          <a:p>
            <a:pPr marL="144000" indent="0">
              <a:lnSpc>
                <a:spcPct val="114000"/>
              </a:lnSpc>
              <a:spcBef>
                <a:spcPts val="600"/>
              </a:spcBef>
              <a:buNone/>
            </a:pPr>
            <a:r>
              <a:rPr lang="en-US" sz="1600" i="1" dirty="0">
                <a:latin typeface="American Typewriter" panose="02090604020004020304" pitchFamily="18" charset="77"/>
              </a:rPr>
              <a:t>However, overly </a:t>
            </a:r>
            <a:r>
              <a:rPr lang="en-US" sz="1600" b="1" i="1" dirty="0">
                <a:solidFill>
                  <a:srgbClr val="000099"/>
                </a:solidFill>
                <a:latin typeface="American Typewriter" panose="02090604020004020304" pitchFamily="18" charset="77"/>
              </a:rPr>
              <a:t>high minimum </a:t>
            </a:r>
            <a:r>
              <a:rPr lang="en-US" sz="1600" b="1" i="1" dirty="0" err="1">
                <a:solidFill>
                  <a:srgbClr val="000099"/>
                </a:solidFill>
                <a:latin typeface="American Typewriter" panose="02090604020004020304" pitchFamily="18" charset="77"/>
              </a:rPr>
              <a:t>labour</a:t>
            </a:r>
            <a:r>
              <a:rPr lang="en-US" sz="1600" b="1" i="1" dirty="0">
                <a:solidFill>
                  <a:srgbClr val="000099"/>
                </a:solidFill>
                <a:latin typeface="American Typewriter" panose="02090604020004020304" pitchFamily="18" charset="77"/>
              </a:rPr>
              <a:t> costs</a:t>
            </a:r>
            <a:r>
              <a:rPr lang="en-US" sz="1600" i="1" dirty="0">
                <a:latin typeface="American Typewriter" panose="02090604020004020304" pitchFamily="18" charset="77"/>
              </a:rPr>
              <a:t>, which can result from a combination of legal minimum wages and </a:t>
            </a:r>
            <a:r>
              <a:rPr lang="en-US" sz="1600" i="1" dirty="0" err="1">
                <a:latin typeface="American Typewriter" panose="02090604020004020304" pitchFamily="18" charset="77"/>
              </a:rPr>
              <a:t>labour</a:t>
            </a:r>
            <a:r>
              <a:rPr lang="en-US" sz="1600" i="1" dirty="0">
                <a:latin typeface="American Typewriter" panose="02090604020004020304" pitchFamily="18" charset="77"/>
              </a:rPr>
              <a:t> taxes, </a:t>
            </a:r>
            <a:r>
              <a:rPr lang="en-US" sz="1600" b="1" i="1" dirty="0">
                <a:solidFill>
                  <a:srgbClr val="000099"/>
                </a:solidFill>
                <a:latin typeface="American Typewriter" panose="02090604020004020304" pitchFamily="18" charset="77"/>
              </a:rPr>
              <a:t>can limit the jobs available for young workers and the low-skilled.</a:t>
            </a:r>
          </a:p>
          <a:p>
            <a:pPr marL="144000" indent="0">
              <a:lnSpc>
                <a:spcPct val="114000"/>
              </a:lnSpc>
              <a:spcBef>
                <a:spcPts val="600"/>
              </a:spcBef>
              <a:buNone/>
            </a:pPr>
            <a:r>
              <a:rPr lang="en-US" sz="1600" i="1" dirty="0">
                <a:latin typeface="American Typewriter" panose="02090604020004020304" pitchFamily="18" charset="77"/>
              </a:rPr>
              <a:t>Reductions in the relative level or growth rate of minimum wages vis-à-vis median wages are recommended as a means to encourage low-skilled and formal employment in both some OECD and large emerging-market countries where the minimum wage appears to weigh on (formal) employment (France, Indonesia, Israel, Slovenia and Turkey). </a:t>
            </a:r>
          </a:p>
          <a:p>
            <a:pPr marL="0" indent="0" algn="r">
              <a:buNone/>
            </a:pPr>
            <a:r>
              <a:rPr lang="en-US" sz="1200" dirty="0">
                <a:latin typeface="American Typewriter" panose="02090604020004020304" pitchFamily="18" charset="77"/>
              </a:rPr>
              <a:t>OECD (2013), </a:t>
            </a:r>
            <a:r>
              <a:rPr lang="en-US" sz="1200" i="1" dirty="0">
                <a:latin typeface="American Typewriter" panose="02090604020004020304" pitchFamily="18" charset="77"/>
              </a:rPr>
              <a:t>Economic Policy Reforms 2013: Going for Growth</a:t>
            </a:r>
            <a:r>
              <a:rPr lang="en-US" sz="1200" dirty="0">
                <a:latin typeface="American Typewriter" panose="02090604020004020304" pitchFamily="18" charset="77"/>
              </a:rPr>
              <a:t>, OECD Publishing, pp.39-40.</a:t>
            </a:r>
          </a:p>
          <a:p>
            <a:pPr marL="0" indent="0" algn="r">
              <a:buNone/>
            </a:pPr>
            <a:r>
              <a:rPr lang="en-US" sz="1200" i="1" u="sng" dirty="0">
                <a:latin typeface="American Typewriter" panose="02090604020004020304" pitchFamily="18" charset="77"/>
                <a:hlinkClick r:id="rId3"/>
              </a:rPr>
              <a:t>http://dx.doi.org/10.1787/growth-2013-en</a:t>
            </a:r>
            <a:endParaRPr lang="en-US" sz="1200" dirty="0">
              <a:latin typeface="American Typewriter" panose="02090604020004020304" pitchFamily="18" charset="77"/>
            </a:endParaRPr>
          </a:p>
          <a:p>
            <a:pPr marL="0" indent="0">
              <a:lnSpc>
                <a:spcPct val="114000"/>
              </a:lnSpc>
              <a:spcBef>
                <a:spcPts val="1200"/>
              </a:spcBef>
              <a:buNone/>
            </a:pPr>
            <a:endParaRPr lang="it-IT" altLang="it-IT" sz="1800" dirty="0"/>
          </a:p>
        </p:txBody>
      </p:sp>
      <p:sp>
        <p:nvSpPr>
          <p:cNvPr id="2" name="Segnaposto piè di pagina 1"/>
          <p:cNvSpPr>
            <a:spLocks noGrp="1"/>
          </p:cNvSpPr>
          <p:nvPr>
            <p:ph type="ftr" sz="quarter" idx="10"/>
          </p:nvPr>
        </p:nvSpPr>
        <p:spPr/>
        <p:txBody>
          <a:bodyPr/>
          <a:lstStyle/>
          <a:p>
            <a:pPr marL="171450" indent="-171450">
              <a:buFont typeface="Arial" panose="020B0604020202020204" pitchFamily="34" charset="0"/>
              <a:buChar char="•"/>
              <a:defRPr/>
            </a:pPr>
            <a:r>
              <a:rPr lang="it-IT"/>
              <a:t>Lez. 04: Lavoro e Disoccupazione</a:t>
            </a:r>
            <a:endParaRPr lang="it-IT" dirty="0"/>
          </a:p>
        </p:txBody>
      </p:sp>
      <p:sp>
        <p:nvSpPr>
          <p:cNvPr id="5"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r>
              <a:rPr lang="it-IT" altLang="it-IT" sz="2400" dirty="0">
                <a:latin typeface="American Typewriter" panose="02090604020004020304" pitchFamily="18" charset="77"/>
              </a:rPr>
              <a:t>Il salario minimo (3)</a:t>
            </a:r>
            <a:endParaRPr lang="it-IT" altLang="it-IT" sz="2400" dirty="0">
              <a:solidFill>
                <a:srgbClr val="CC0000"/>
              </a:solidFill>
              <a:latin typeface="American Typewriter" panose="02090604020004020304" pitchFamily="18" charset="77"/>
            </a:endParaRPr>
          </a:p>
        </p:txBody>
      </p:sp>
    </p:spTree>
    <p:extLst>
      <p:ext uri="{BB962C8B-B14F-4D97-AF65-F5344CB8AC3E}">
        <p14:creationId xmlns:p14="http://schemas.microsoft.com/office/powerpoint/2010/main" val="40602388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strips(downRight)">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strips(downRight)">
                                      <p:cBhvr>
                                        <p:cTn id="12" dur="500"/>
                                        <p:tgtEl>
                                          <p:spTgt spid="188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Effect transition="in" filter="strips(downRight)">
                                      <p:cBhvr>
                                        <p:cTn id="17" dur="500"/>
                                        <p:tgtEl>
                                          <p:spTgt spid="188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Effect transition="in" filter="strips(downRight)">
                                      <p:cBhvr>
                                        <p:cTn id="22" dur="500"/>
                                        <p:tgtEl>
                                          <p:spTgt spid="188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8419">
                                            <p:txEl>
                                              <p:pRg st="4" end="4"/>
                                            </p:txEl>
                                          </p:spTgt>
                                        </p:tgtEl>
                                        <p:attrNameLst>
                                          <p:attrName>style.visibility</p:attrName>
                                        </p:attrNameLst>
                                      </p:cBhvr>
                                      <p:to>
                                        <p:strVal val="visible"/>
                                      </p:to>
                                    </p:set>
                                    <p:animEffect transition="in" filter="strips(downRight)">
                                      <p:cBhvr>
                                        <p:cTn id="27" dur="500"/>
                                        <p:tgtEl>
                                          <p:spTgt spid="188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8419">
                                            <p:txEl>
                                              <p:pRg st="5" end="5"/>
                                            </p:txEl>
                                          </p:spTgt>
                                        </p:tgtEl>
                                        <p:attrNameLst>
                                          <p:attrName>style.visibility</p:attrName>
                                        </p:attrNameLst>
                                      </p:cBhvr>
                                      <p:to>
                                        <p:strVal val="visible"/>
                                      </p:to>
                                    </p:set>
                                    <p:animEffect transition="in" filter="strips(downRight)">
                                      <p:cBhvr>
                                        <p:cTn id="32" dur="500"/>
                                        <p:tgtEl>
                                          <p:spTgt spid="1884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8419">
                                            <p:txEl>
                                              <p:pRg st="6" end="6"/>
                                            </p:txEl>
                                          </p:spTgt>
                                        </p:tgtEl>
                                        <p:attrNameLst>
                                          <p:attrName>style.visibility</p:attrName>
                                        </p:attrNameLst>
                                      </p:cBhvr>
                                      <p:to>
                                        <p:strVal val="visible"/>
                                      </p:to>
                                    </p:set>
                                    <p:animEffect transition="in" filter="strips(downRight)">
                                      <p:cBhvr>
                                        <p:cTn id="37" dur="500"/>
                                        <p:tgtEl>
                                          <p:spTgt spid="188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468245" y="1054680"/>
            <a:ext cx="8467030" cy="5187503"/>
          </a:xfrm>
          <a:solidFill>
            <a:srgbClr val="94CFD2"/>
          </a:solidFill>
        </p:spPr>
        <p:txBody>
          <a:bodyPr/>
          <a:lstStyle/>
          <a:p>
            <a:pPr marL="0" indent="0" algn="just">
              <a:lnSpc>
                <a:spcPct val="125000"/>
              </a:lnSpc>
              <a:spcBef>
                <a:spcPts val="600"/>
              </a:spcBef>
              <a:buNone/>
            </a:pPr>
            <a:r>
              <a:rPr lang="en-US" sz="1400" dirty="0">
                <a:latin typeface="American Typewriter" panose="02090604020004020304" pitchFamily="18" charset="77"/>
              </a:rPr>
              <a:t>On April 1, 1992 New Jersey's </a:t>
            </a:r>
            <a:r>
              <a:rPr lang="en-US" sz="1400" b="1" dirty="0">
                <a:solidFill>
                  <a:srgbClr val="0070C0"/>
                </a:solidFill>
                <a:latin typeface="American Typewriter" panose="02090604020004020304" pitchFamily="18" charset="77"/>
              </a:rPr>
              <a:t>minimum wage increased </a:t>
            </a:r>
            <a:r>
              <a:rPr lang="en-US" sz="1400" dirty="0">
                <a:latin typeface="American Typewriter" panose="02090604020004020304" pitchFamily="18" charset="77"/>
              </a:rPr>
              <a:t>from $4.25 to $5.05 per hour.</a:t>
            </a:r>
          </a:p>
          <a:p>
            <a:pPr marL="0" indent="0" algn="just">
              <a:lnSpc>
                <a:spcPct val="125000"/>
              </a:lnSpc>
              <a:spcBef>
                <a:spcPts val="600"/>
              </a:spcBef>
              <a:buNone/>
            </a:pPr>
            <a:r>
              <a:rPr lang="en-US" sz="1400" dirty="0">
                <a:latin typeface="American Typewriter" panose="02090604020004020304" pitchFamily="18" charset="77"/>
              </a:rPr>
              <a:t>To evaluate the impact of the law we surveyed 410 fast food restaurants in New Jersey and Pennsylvania before and after the rise in the minimum. </a:t>
            </a:r>
          </a:p>
          <a:p>
            <a:pPr marL="0" indent="0" algn="just">
              <a:lnSpc>
                <a:spcPct val="125000"/>
              </a:lnSpc>
              <a:spcBef>
                <a:spcPts val="600"/>
              </a:spcBef>
              <a:buNone/>
            </a:pPr>
            <a:r>
              <a:rPr lang="en-US" sz="1400" dirty="0">
                <a:latin typeface="American Typewriter" panose="02090604020004020304" pitchFamily="18" charset="77"/>
              </a:rPr>
              <a:t>Comparisons of the changes in wages, employment, and prices at stores in New Jersey relative to stores in Pennsylvania (where the minimum wage remained fixed at $4.25 per hour) yield simple estimates of the effect of the </a:t>
            </a:r>
            <a:r>
              <a:rPr lang="en-GB" sz="1400" dirty="0">
                <a:latin typeface="American Typewriter" panose="02090604020004020304" pitchFamily="18" charset="77"/>
              </a:rPr>
              <a:t>higher minimum wage.</a:t>
            </a:r>
          </a:p>
          <a:p>
            <a:pPr marL="0" indent="0" algn="just">
              <a:lnSpc>
                <a:spcPct val="125000"/>
              </a:lnSpc>
              <a:spcBef>
                <a:spcPts val="600"/>
              </a:spcBef>
              <a:buNone/>
            </a:pPr>
            <a:r>
              <a:rPr lang="en-US" sz="1400" dirty="0">
                <a:latin typeface="American Typewriter" panose="02090604020004020304" pitchFamily="18" charset="77"/>
              </a:rPr>
              <a:t>Our empirical findings </a:t>
            </a:r>
            <a:r>
              <a:rPr lang="en-US" sz="1400" b="1" dirty="0">
                <a:solidFill>
                  <a:srgbClr val="0070C0"/>
                </a:solidFill>
                <a:latin typeface="American Typewriter" panose="02090604020004020304" pitchFamily="18" charset="77"/>
              </a:rPr>
              <a:t>challenge the prediction that a rise in the minimum reduces employment. </a:t>
            </a:r>
          </a:p>
          <a:p>
            <a:pPr marL="0" indent="0" algn="just">
              <a:lnSpc>
                <a:spcPct val="125000"/>
              </a:lnSpc>
              <a:spcBef>
                <a:spcPts val="600"/>
              </a:spcBef>
              <a:buNone/>
            </a:pPr>
            <a:r>
              <a:rPr lang="en-US" sz="1400" dirty="0">
                <a:latin typeface="American Typewriter" panose="02090604020004020304" pitchFamily="18" charset="77"/>
              </a:rPr>
              <a:t>Relative to stores in Pennsylvania, fast food </a:t>
            </a:r>
            <a:r>
              <a:rPr lang="en-US" sz="1400" b="1" dirty="0">
                <a:solidFill>
                  <a:srgbClr val="0070C0"/>
                </a:solidFill>
                <a:latin typeface="American Typewriter" panose="02090604020004020304" pitchFamily="18" charset="77"/>
              </a:rPr>
              <a:t>restaurants in New Jersey increased employment by 13 percent. </a:t>
            </a:r>
          </a:p>
          <a:p>
            <a:pPr marL="0" indent="0" algn="just">
              <a:lnSpc>
                <a:spcPct val="125000"/>
              </a:lnSpc>
              <a:spcBef>
                <a:spcPts val="600"/>
              </a:spcBef>
              <a:buNone/>
            </a:pPr>
            <a:r>
              <a:rPr lang="en-US" sz="1400" dirty="0">
                <a:latin typeface="American Typewriter" panose="02090604020004020304" pitchFamily="18" charset="77"/>
              </a:rPr>
              <a:t>We also compare employment growth at stores in New Jersey that were initially paying high wages (and were unaffected by the new law) to employment changes at lower-wage stores.</a:t>
            </a:r>
          </a:p>
          <a:p>
            <a:pPr marL="0" indent="0">
              <a:buNone/>
            </a:pPr>
            <a:r>
              <a:rPr lang="en-US" sz="1400" dirty="0">
                <a:latin typeface="American Typewriter" panose="02090604020004020304" pitchFamily="18" charset="77"/>
              </a:rPr>
              <a:t>Stores that were unaffected by the minimum wage had the same employment growth as stores in Pennsylvania, while stores that had to increase their wages </a:t>
            </a:r>
            <a:r>
              <a:rPr lang="en-GB" sz="1400" dirty="0">
                <a:latin typeface="American Typewriter" panose="02090604020004020304" pitchFamily="18" charset="77"/>
              </a:rPr>
              <a:t>increased their employment. </a:t>
            </a:r>
          </a:p>
          <a:p>
            <a:pPr marL="0" indent="0" algn="r">
              <a:spcBef>
                <a:spcPts val="1200"/>
              </a:spcBef>
              <a:buNone/>
            </a:pPr>
            <a:r>
              <a:rPr lang="en-GB" sz="1200" dirty="0">
                <a:latin typeface="American Typewriter" panose="02090604020004020304" pitchFamily="18" charset="77"/>
              </a:rPr>
              <a:t>David Card, Alan B. Krueger, MINIMUM WAGES AND EMPLOYMENT: </a:t>
            </a:r>
            <a:r>
              <a:rPr lang="en-US" sz="1200" dirty="0">
                <a:latin typeface="American Typewriter" panose="02090604020004020304" pitchFamily="18" charset="77"/>
              </a:rPr>
              <a:t>A CASE STUDY </a:t>
            </a:r>
          </a:p>
          <a:p>
            <a:pPr marL="0" indent="0" algn="r">
              <a:spcBef>
                <a:spcPts val="0"/>
              </a:spcBef>
              <a:buNone/>
            </a:pPr>
            <a:r>
              <a:rPr lang="en-US" sz="1200" dirty="0">
                <a:latin typeface="American Typewriter" panose="02090604020004020304" pitchFamily="18" charset="77"/>
              </a:rPr>
              <a:t>OF THE FAST FOOD INDUSTRY IN NEW JERSEY AND </a:t>
            </a:r>
            <a:r>
              <a:rPr lang="en-GB" sz="1200" dirty="0">
                <a:latin typeface="American Typewriter" panose="02090604020004020304" pitchFamily="18" charset="77"/>
              </a:rPr>
              <a:t>PENNSYLVANIA, </a:t>
            </a:r>
          </a:p>
          <a:p>
            <a:pPr marL="0" indent="0" algn="r">
              <a:spcBef>
                <a:spcPts val="0"/>
              </a:spcBef>
              <a:buNone/>
            </a:pPr>
            <a:r>
              <a:rPr lang="en-GB" sz="1200" dirty="0">
                <a:latin typeface="American Typewriter" panose="02090604020004020304" pitchFamily="18" charset="77"/>
              </a:rPr>
              <a:t>NBER </a:t>
            </a:r>
            <a:r>
              <a:rPr lang="en-GB" sz="1200" dirty="0" err="1">
                <a:latin typeface="American Typewriter" panose="02090604020004020304" pitchFamily="18" charset="77"/>
              </a:rPr>
              <a:t>w.p</a:t>
            </a:r>
            <a:r>
              <a:rPr lang="en-GB" sz="1200" dirty="0">
                <a:latin typeface="American Typewriter" panose="02090604020004020304" pitchFamily="18" charset="77"/>
              </a:rPr>
              <a:t>. 4509, October 1993.</a:t>
            </a:r>
          </a:p>
          <a:p>
            <a:pPr marL="0" indent="0" algn="just">
              <a:lnSpc>
                <a:spcPct val="125000"/>
              </a:lnSpc>
              <a:spcBef>
                <a:spcPts val="600"/>
              </a:spcBef>
              <a:buNone/>
            </a:pPr>
            <a:endParaRPr lang="it-IT" altLang="it-IT" sz="1600" dirty="0"/>
          </a:p>
        </p:txBody>
      </p:sp>
      <p:sp>
        <p:nvSpPr>
          <p:cNvPr id="2" name="Segnaposto piè di pagina 1"/>
          <p:cNvSpPr>
            <a:spLocks noGrp="1"/>
          </p:cNvSpPr>
          <p:nvPr>
            <p:ph type="ftr" sz="quarter" idx="10"/>
          </p:nvPr>
        </p:nvSpPr>
        <p:spPr/>
        <p:txBody>
          <a:bodyPr/>
          <a:lstStyle/>
          <a:p>
            <a:pPr marL="171450" indent="-171450">
              <a:buFont typeface="Arial" panose="020B0604020202020204" pitchFamily="34" charset="0"/>
              <a:buChar char="•"/>
              <a:defRPr/>
            </a:pPr>
            <a:r>
              <a:rPr lang="it-IT"/>
              <a:t>Lez. 04: Lavoro e Disoccupazione</a:t>
            </a:r>
            <a:endParaRPr lang="it-IT" dirty="0"/>
          </a:p>
        </p:txBody>
      </p:sp>
      <p:sp>
        <p:nvSpPr>
          <p:cNvPr id="5" name="Rectangle 2"/>
          <p:cNvSpPr>
            <a:spLocks noGrp="1" noChangeArrowheads="1"/>
          </p:cNvSpPr>
          <p:nvPr>
            <p:ph type="title" idx="4294967295"/>
          </p:nvPr>
        </p:nvSpPr>
        <p:spPr>
          <a:xfrm>
            <a:off x="468245" y="294709"/>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r>
              <a:rPr lang="it-IT" altLang="it-IT" sz="2400" dirty="0">
                <a:latin typeface="American Typewriter" panose="02090604020004020304" pitchFamily="18" charset="77"/>
              </a:rPr>
              <a:t>Il salario minimo – Discussione 2</a:t>
            </a:r>
            <a:endParaRPr lang="it-IT" altLang="it-IT" sz="2400" dirty="0">
              <a:solidFill>
                <a:srgbClr val="CC0000"/>
              </a:solidFill>
              <a:latin typeface="American Typewriter" panose="02090604020004020304" pitchFamily="18" charset="77"/>
            </a:endParaRPr>
          </a:p>
        </p:txBody>
      </p:sp>
    </p:spTree>
    <p:extLst>
      <p:ext uri="{BB962C8B-B14F-4D97-AF65-F5344CB8AC3E}">
        <p14:creationId xmlns:p14="http://schemas.microsoft.com/office/powerpoint/2010/main" val="20013243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8419">
                                            <p:bg/>
                                          </p:spTgt>
                                        </p:tgtEl>
                                        <p:attrNameLst>
                                          <p:attrName>style.visibility</p:attrName>
                                        </p:attrNameLst>
                                      </p:cBhvr>
                                      <p:to>
                                        <p:strVal val="visible"/>
                                      </p:to>
                                    </p:set>
                                    <p:animEffect transition="in" filter="strips(downRight)">
                                      <p:cBhvr>
                                        <p:cTn id="7" dur="500"/>
                                        <p:tgtEl>
                                          <p:spTgt spid="188419">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8419">
                                            <p:txEl>
                                              <p:pRg st="0" end="0"/>
                                            </p:txEl>
                                          </p:spTgt>
                                        </p:tgtEl>
                                        <p:attrNameLst>
                                          <p:attrName>style.visibility</p:attrName>
                                        </p:attrNameLst>
                                      </p:cBhvr>
                                      <p:to>
                                        <p:strVal val="visible"/>
                                      </p:to>
                                    </p:set>
                                    <p:animEffect transition="in" filter="strips(downRight)">
                                      <p:cBhvr>
                                        <p:cTn id="12" dur="500"/>
                                        <p:tgtEl>
                                          <p:spTgt spid="188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8419">
                                            <p:txEl>
                                              <p:pRg st="1" end="1"/>
                                            </p:txEl>
                                          </p:spTgt>
                                        </p:tgtEl>
                                        <p:attrNameLst>
                                          <p:attrName>style.visibility</p:attrName>
                                        </p:attrNameLst>
                                      </p:cBhvr>
                                      <p:to>
                                        <p:strVal val="visible"/>
                                      </p:to>
                                    </p:set>
                                    <p:animEffect transition="in" filter="strips(downRight)">
                                      <p:cBhvr>
                                        <p:cTn id="17" dur="500"/>
                                        <p:tgtEl>
                                          <p:spTgt spid="1884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8419">
                                            <p:txEl>
                                              <p:pRg st="2" end="2"/>
                                            </p:txEl>
                                          </p:spTgt>
                                        </p:tgtEl>
                                        <p:attrNameLst>
                                          <p:attrName>style.visibility</p:attrName>
                                        </p:attrNameLst>
                                      </p:cBhvr>
                                      <p:to>
                                        <p:strVal val="visible"/>
                                      </p:to>
                                    </p:set>
                                    <p:animEffect transition="in" filter="strips(downRight)">
                                      <p:cBhvr>
                                        <p:cTn id="22" dur="500"/>
                                        <p:tgtEl>
                                          <p:spTgt spid="1884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8419">
                                            <p:txEl>
                                              <p:pRg st="3" end="3"/>
                                            </p:txEl>
                                          </p:spTgt>
                                        </p:tgtEl>
                                        <p:attrNameLst>
                                          <p:attrName>style.visibility</p:attrName>
                                        </p:attrNameLst>
                                      </p:cBhvr>
                                      <p:to>
                                        <p:strVal val="visible"/>
                                      </p:to>
                                    </p:set>
                                    <p:animEffect transition="in" filter="strips(downRight)">
                                      <p:cBhvr>
                                        <p:cTn id="27" dur="500"/>
                                        <p:tgtEl>
                                          <p:spTgt spid="1884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8419">
                                            <p:txEl>
                                              <p:pRg st="4" end="4"/>
                                            </p:txEl>
                                          </p:spTgt>
                                        </p:tgtEl>
                                        <p:attrNameLst>
                                          <p:attrName>style.visibility</p:attrName>
                                        </p:attrNameLst>
                                      </p:cBhvr>
                                      <p:to>
                                        <p:strVal val="visible"/>
                                      </p:to>
                                    </p:set>
                                    <p:animEffect transition="in" filter="strips(downRight)">
                                      <p:cBhvr>
                                        <p:cTn id="32" dur="500"/>
                                        <p:tgtEl>
                                          <p:spTgt spid="1884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88419">
                                            <p:txEl>
                                              <p:pRg st="5" end="5"/>
                                            </p:txEl>
                                          </p:spTgt>
                                        </p:tgtEl>
                                        <p:attrNameLst>
                                          <p:attrName>style.visibility</p:attrName>
                                        </p:attrNameLst>
                                      </p:cBhvr>
                                      <p:to>
                                        <p:strVal val="visible"/>
                                      </p:to>
                                    </p:set>
                                    <p:animEffect transition="in" filter="strips(downRight)">
                                      <p:cBhvr>
                                        <p:cTn id="37" dur="500"/>
                                        <p:tgtEl>
                                          <p:spTgt spid="1884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88419">
                                            <p:txEl>
                                              <p:pRg st="6" end="6"/>
                                            </p:txEl>
                                          </p:spTgt>
                                        </p:tgtEl>
                                        <p:attrNameLst>
                                          <p:attrName>style.visibility</p:attrName>
                                        </p:attrNameLst>
                                      </p:cBhvr>
                                      <p:to>
                                        <p:strVal val="visible"/>
                                      </p:to>
                                    </p:set>
                                    <p:animEffect transition="in" filter="strips(downRight)">
                                      <p:cBhvr>
                                        <p:cTn id="42" dur="500"/>
                                        <p:tgtEl>
                                          <p:spTgt spid="18841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88419">
                                            <p:txEl>
                                              <p:pRg st="7" end="7"/>
                                            </p:txEl>
                                          </p:spTgt>
                                        </p:tgtEl>
                                        <p:attrNameLst>
                                          <p:attrName>style.visibility</p:attrName>
                                        </p:attrNameLst>
                                      </p:cBhvr>
                                      <p:to>
                                        <p:strVal val="visible"/>
                                      </p:to>
                                    </p:set>
                                    <p:animEffect transition="in" filter="strips(downRight)">
                                      <p:cBhvr>
                                        <p:cTn id="47" dur="500"/>
                                        <p:tgtEl>
                                          <p:spTgt spid="18841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8419">
                                            <p:txEl>
                                              <p:pRg st="8" end="8"/>
                                            </p:txEl>
                                          </p:spTgt>
                                        </p:tgtEl>
                                        <p:attrNameLst>
                                          <p:attrName>style.visibility</p:attrName>
                                        </p:attrNameLst>
                                      </p:cBhvr>
                                      <p:to>
                                        <p:strVal val="visible"/>
                                      </p:to>
                                    </p:set>
                                    <p:animEffect transition="in" filter="strips(downRight)">
                                      <p:cBhvr>
                                        <p:cTn id="52" dur="500"/>
                                        <p:tgtEl>
                                          <p:spTgt spid="18841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88419">
                                            <p:txEl>
                                              <p:pRg st="9" end="9"/>
                                            </p:txEl>
                                          </p:spTgt>
                                        </p:tgtEl>
                                        <p:attrNameLst>
                                          <p:attrName>style.visibility</p:attrName>
                                        </p:attrNameLst>
                                      </p:cBhvr>
                                      <p:to>
                                        <p:strVal val="visible"/>
                                      </p:to>
                                    </p:set>
                                    <p:animEffect transition="in" filter="strips(downRight)">
                                      <p:cBhvr>
                                        <p:cTn id="57" dur="500"/>
                                        <p:tgtEl>
                                          <p:spTgt spid="1884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539552" y="404664"/>
            <a:ext cx="7869436" cy="598364"/>
          </a:xfrm>
          <a:solidFill>
            <a:schemeClr val="bg1">
              <a:lumMod val="95000"/>
            </a:schemeClr>
          </a:solidFill>
          <a:ln>
            <a:solidFill>
              <a:schemeClr val="accent1"/>
            </a:solidFill>
          </a:ln>
        </p:spPr>
        <p:txBody>
          <a:bodyPr/>
          <a:lstStyle/>
          <a:p>
            <a:pPr>
              <a:lnSpc>
                <a:spcPct val="90000"/>
              </a:lnSpc>
            </a:pPr>
            <a:r>
              <a:rPr lang="it-IT" altLang="it-IT" sz="2400" b="1" dirty="0">
                <a:latin typeface="American Typewriter" panose="02090604020004020304" pitchFamily="18" charset="77"/>
              </a:rPr>
              <a:t>5. Disoccupazione frizionale</a:t>
            </a:r>
          </a:p>
        </p:txBody>
      </p:sp>
      <p:sp>
        <p:nvSpPr>
          <p:cNvPr id="154626" name="Rectangle 2"/>
          <p:cNvSpPr>
            <a:spLocks noGrp="1" noChangeArrowheads="1"/>
          </p:cNvSpPr>
          <p:nvPr>
            <p:ph idx="1"/>
          </p:nvPr>
        </p:nvSpPr>
        <p:spPr>
          <a:xfrm>
            <a:off x="583150" y="1124744"/>
            <a:ext cx="7850187" cy="4738688"/>
          </a:xfrm>
        </p:spPr>
        <p:txBody>
          <a:bodyPr/>
          <a:lstStyle/>
          <a:p>
            <a:pPr marL="287338" indent="-287338">
              <a:lnSpc>
                <a:spcPct val="114000"/>
              </a:lnSpc>
              <a:spcBef>
                <a:spcPct val="50000"/>
              </a:spcBef>
              <a:buFont typeface="Wingdings" panose="05000000000000000000" pitchFamily="2" charset="2"/>
              <a:buNone/>
            </a:pPr>
            <a:r>
              <a:rPr lang="it-IT" altLang="it-IT" sz="1800" dirty="0">
                <a:latin typeface="American Typewriter" panose="02090604020004020304" pitchFamily="18" charset="77"/>
              </a:rPr>
              <a:t>Osserviamo il mercato del lavoro in una prospettiva dinamica. </a:t>
            </a:r>
          </a:p>
          <a:p>
            <a:pPr marL="287338" indent="-287338">
              <a:lnSpc>
                <a:spcPct val="114000"/>
              </a:lnSpc>
              <a:spcBef>
                <a:spcPts val="600"/>
              </a:spcBef>
              <a:buFont typeface="Wingdings" panose="05000000000000000000" pitchFamily="2" charset="2"/>
              <a:buNone/>
            </a:pPr>
            <a:r>
              <a:rPr lang="it-IT" altLang="it-IT" sz="1800" dirty="0">
                <a:latin typeface="American Typewriter" panose="02090604020004020304" pitchFamily="18" charset="77"/>
              </a:rPr>
              <a:t>In ogni istante di tempo ci sono:</a:t>
            </a:r>
          </a:p>
          <a:p>
            <a:pPr marL="287338" indent="-287338">
              <a:lnSpc>
                <a:spcPct val="114000"/>
              </a:lnSpc>
              <a:spcBef>
                <a:spcPct val="50000"/>
              </a:spcBef>
              <a:buFont typeface="Wingdings" panose="05000000000000000000" pitchFamily="2" charset="2"/>
              <a:buNone/>
            </a:pPr>
            <a:r>
              <a:rPr lang="it-IT" altLang="it-IT" sz="1800" b="1" i="1" dirty="0">
                <a:solidFill>
                  <a:srgbClr val="003399"/>
                </a:solidFill>
                <a:latin typeface="American Typewriter" panose="02090604020004020304" pitchFamily="18" charset="77"/>
              </a:rPr>
              <a:t>			</a:t>
            </a:r>
            <a:r>
              <a:rPr lang="it-IT" altLang="it-IT" sz="1800" b="1" dirty="0">
                <a:solidFill>
                  <a:srgbClr val="003399"/>
                </a:solidFill>
                <a:latin typeface="American Typewriter" panose="02090604020004020304" pitchFamily="18" charset="77"/>
              </a:rPr>
              <a:t>s ∙ </a:t>
            </a:r>
            <a:r>
              <a:rPr lang="it-IT" altLang="it-IT" sz="1800" b="1" dirty="0">
                <a:solidFill>
                  <a:srgbClr val="CC3300"/>
                </a:solidFill>
                <a:latin typeface="American Typewriter" panose="02090604020004020304" pitchFamily="18" charset="77"/>
              </a:rPr>
              <a:t>N</a:t>
            </a:r>
            <a:r>
              <a:rPr lang="it-IT" altLang="it-IT" sz="1800" dirty="0">
                <a:latin typeface="American Typewriter" panose="02090604020004020304" pitchFamily="18" charset="77"/>
              </a:rPr>
              <a:t>   nuovi disoccupati</a:t>
            </a:r>
          </a:p>
          <a:p>
            <a:pPr marL="287338" indent="-287338">
              <a:lnSpc>
                <a:spcPct val="114000"/>
              </a:lnSpc>
              <a:spcBef>
                <a:spcPct val="50000"/>
              </a:spcBef>
              <a:buNone/>
            </a:pPr>
            <a:r>
              <a:rPr lang="it-IT" altLang="it-IT" sz="1800" b="1" i="1" dirty="0">
                <a:solidFill>
                  <a:srgbClr val="CC3300"/>
                </a:solidFill>
                <a:latin typeface="American Typewriter" panose="02090604020004020304" pitchFamily="18" charset="77"/>
              </a:rPr>
              <a:t>			</a:t>
            </a:r>
            <a:r>
              <a:rPr lang="it-IT" altLang="it-IT" sz="1800" b="1" dirty="0">
                <a:solidFill>
                  <a:srgbClr val="CC3300"/>
                </a:solidFill>
                <a:latin typeface="American Typewriter" panose="02090604020004020304" pitchFamily="18" charset="77"/>
              </a:rPr>
              <a:t>f </a:t>
            </a:r>
            <a:r>
              <a:rPr lang="it-IT" altLang="it-IT" sz="1800" b="1" dirty="0">
                <a:solidFill>
                  <a:srgbClr val="003399"/>
                </a:solidFill>
                <a:latin typeface="American Typewriter" panose="02090604020004020304" pitchFamily="18" charset="77"/>
              </a:rPr>
              <a:t>∙</a:t>
            </a:r>
            <a:r>
              <a:rPr lang="it-IT" altLang="it-IT" sz="1800" b="1" dirty="0">
                <a:solidFill>
                  <a:srgbClr val="CC3300"/>
                </a:solidFill>
                <a:latin typeface="American Typewriter" panose="02090604020004020304" pitchFamily="18" charset="77"/>
              </a:rPr>
              <a:t> </a:t>
            </a:r>
            <a:r>
              <a:rPr lang="it-IT" altLang="it-IT" sz="1800" b="1" dirty="0">
                <a:solidFill>
                  <a:srgbClr val="003399"/>
                </a:solidFill>
                <a:latin typeface="American Typewriter" panose="02090604020004020304" pitchFamily="18" charset="77"/>
              </a:rPr>
              <a:t>U</a:t>
            </a:r>
            <a:r>
              <a:rPr lang="it-IT" altLang="it-IT" sz="1800" dirty="0">
                <a:solidFill>
                  <a:srgbClr val="003399"/>
                </a:solidFill>
                <a:latin typeface="American Typewriter" panose="02090604020004020304" pitchFamily="18" charset="77"/>
              </a:rPr>
              <a:t>  </a:t>
            </a:r>
            <a:r>
              <a:rPr lang="it-IT" altLang="it-IT" sz="1800" dirty="0">
                <a:latin typeface="American Typewriter" panose="02090604020004020304" pitchFamily="18" charset="77"/>
              </a:rPr>
              <a:t> nuovi occupati</a:t>
            </a:r>
          </a:p>
          <a:p>
            <a:pPr marL="287338" indent="-287338">
              <a:lnSpc>
                <a:spcPct val="114000"/>
              </a:lnSpc>
              <a:spcBef>
                <a:spcPct val="50000"/>
              </a:spcBef>
              <a:buFont typeface="Wingdings" panose="05000000000000000000" pitchFamily="2" charset="2"/>
              <a:buNone/>
            </a:pPr>
            <a:r>
              <a:rPr lang="it-IT" altLang="it-IT" sz="1800" dirty="0">
                <a:latin typeface="American Typewriter" panose="02090604020004020304" pitchFamily="18" charset="77"/>
              </a:rPr>
              <a:t>Quando il numero di nuovi occupati è uguale al numero di nuovi disoccupati il tasso di disoccupazione non cambia:</a:t>
            </a:r>
          </a:p>
          <a:p>
            <a:pPr marL="287338" indent="-287338" algn="ctr">
              <a:lnSpc>
                <a:spcPct val="114000"/>
              </a:lnSpc>
              <a:spcBef>
                <a:spcPct val="50000"/>
              </a:spcBef>
              <a:buNone/>
            </a:pPr>
            <a:r>
              <a:rPr lang="it-IT" altLang="it-IT" sz="2000" b="1" dirty="0">
                <a:solidFill>
                  <a:srgbClr val="CC3300"/>
                </a:solidFill>
                <a:latin typeface="American Typewriter" panose="02090604020004020304" pitchFamily="18" charset="77"/>
              </a:rPr>
              <a:t>f </a:t>
            </a:r>
            <a:r>
              <a:rPr lang="it-IT" altLang="it-IT" sz="2000" b="1" dirty="0">
                <a:solidFill>
                  <a:srgbClr val="003399"/>
                </a:solidFill>
                <a:latin typeface="American Typewriter" panose="02090604020004020304" pitchFamily="18" charset="77"/>
              </a:rPr>
              <a:t>∙</a:t>
            </a:r>
            <a:r>
              <a:rPr lang="it-IT" altLang="it-IT" sz="2000" b="1" dirty="0">
                <a:solidFill>
                  <a:srgbClr val="CC3300"/>
                </a:solidFill>
                <a:latin typeface="American Typewriter" panose="02090604020004020304" pitchFamily="18" charset="77"/>
              </a:rPr>
              <a:t> </a:t>
            </a:r>
            <a:r>
              <a:rPr lang="it-IT" altLang="it-IT" sz="2000" b="1" dirty="0">
                <a:solidFill>
                  <a:srgbClr val="003399"/>
                </a:solidFill>
                <a:latin typeface="American Typewriter" panose="02090604020004020304" pitchFamily="18" charset="77"/>
              </a:rPr>
              <a:t>U </a:t>
            </a:r>
            <a:r>
              <a:rPr lang="it-IT" altLang="it-IT" sz="2000" b="1" dirty="0">
                <a:latin typeface="American Typewriter" panose="02090604020004020304" pitchFamily="18" charset="77"/>
              </a:rPr>
              <a:t>=</a:t>
            </a:r>
            <a:r>
              <a:rPr lang="it-IT" altLang="it-IT" sz="2000" b="1" dirty="0">
                <a:solidFill>
                  <a:srgbClr val="003399"/>
                </a:solidFill>
                <a:latin typeface="American Typewriter" panose="02090604020004020304" pitchFamily="18" charset="77"/>
              </a:rPr>
              <a:t> s ∙ </a:t>
            </a:r>
            <a:r>
              <a:rPr lang="it-IT" altLang="it-IT" sz="2000" b="1" dirty="0">
                <a:solidFill>
                  <a:srgbClr val="CC3300"/>
                </a:solidFill>
                <a:latin typeface="American Typewriter" panose="02090604020004020304" pitchFamily="18" charset="77"/>
              </a:rPr>
              <a:t>N</a:t>
            </a:r>
          </a:p>
          <a:p>
            <a:pPr marL="287338" indent="-287338">
              <a:lnSpc>
                <a:spcPct val="114000"/>
              </a:lnSpc>
              <a:spcBef>
                <a:spcPct val="50000"/>
              </a:spcBef>
              <a:buFont typeface="Wingdings" panose="05000000000000000000" pitchFamily="2" charset="2"/>
              <a:buNone/>
            </a:pPr>
            <a:r>
              <a:rPr lang="it-IT" altLang="it-IT" sz="1800" dirty="0">
                <a:latin typeface="American Typewriter" panose="02090604020004020304" pitchFamily="18" charset="77"/>
              </a:rPr>
              <a:t>Questa equazione definisce </a:t>
            </a:r>
            <a:r>
              <a:rPr lang="it-IT" altLang="it-IT" sz="1800" b="1" dirty="0">
                <a:solidFill>
                  <a:schemeClr val="tx2"/>
                </a:solidFill>
                <a:latin typeface="American Typewriter" panose="02090604020004020304" pitchFamily="18" charset="77"/>
              </a:rPr>
              <a:t>l’equilibrio di stato stazionario</a:t>
            </a:r>
            <a:r>
              <a:rPr lang="it-IT" altLang="it-IT" sz="1800" dirty="0">
                <a:latin typeface="American Typewriter" panose="02090604020004020304" pitchFamily="18" charset="77"/>
              </a:rPr>
              <a:t> in cui la disoccupazione non cambia, i.e.,</a:t>
            </a:r>
          </a:p>
          <a:p>
            <a:pPr marL="287338" indent="-287338" algn="ctr">
              <a:lnSpc>
                <a:spcPct val="114000"/>
              </a:lnSpc>
              <a:spcBef>
                <a:spcPct val="50000"/>
              </a:spcBef>
              <a:buFont typeface="Wingdings" panose="05000000000000000000" pitchFamily="2" charset="2"/>
              <a:buNone/>
            </a:pPr>
            <a:r>
              <a:rPr lang="el-GR" altLang="it-IT" sz="2000" b="1" dirty="0">
                <a:solidFill>
                  <a:schemeClr val="tx2"/>
                </a:solidFill>
              </a:rPr>
              <a:t>Δ</a:t>
            </a:r>
            <a:r>
              <a:rPr lang="de-DE" altLang="it-IT" sz="2000" b="1" dirty="0">
                <a:solidFill>
                  <a:schemeClr val="tx2"/>
                </a:solidFill>
                <a:latin typeface="American Typewriter" panose="02090604020004020304" pitchFamily="18" charset="77"/>
              </a:rPr>
              <a:t> U = 0</a:t>
            </a:r>
            <a:r>
              <a:rPr lang="it-IT" altLang="it-IT" sz="2000" dirty="0">
                <a:solidFill>
                  <a:schemeClr val="tx2"/>
                </a:solidFill>
                <a:latin typeface="American Typewriter" panose="02090604020004020304" pitchFamily="18" charset="77"/>
              </a:rPr>
              <a:t> </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strips(downRight)">
                                      <p:cBhvr>
                                        <p:cTn id="7" dur="500"/>
                                        <p:tgtEl>
                                          <p:spTgt spid="154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4626">
                                            <p:txEl>
                                              <p:pRg st="1" end="1"/>
                                            </p:txEl>
                                          </p:spTgt>
                                        </p:tgtEl>
                                        <p:attrNameLst>
                                          <p:attrName>style.visibility</p:attrName>
                                        </p:attrNameLst>
                                      </p:cBhvr>
                                      <p:to>
                                        <p:strVal val="visible"/>
                                      </p:to>
                                    </p:set>
                                    <p:animEffect transition="in" filter="strips(downRight)">
                                      <p:cBhvr>
                                        <p:cTn id="12" dur="500"/>
                                        <p:tgtEl>
                                          <p:spTgt spid="1546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54626">
                                            <p:txEl>
                                              <p:pRg st="2" end="2"/>
                                            </p:txEl>
                                          </p:spTgt>
                                        </p:tgtEl>
                                        <p:attrNameLst>
                                          <p:attrName>style.visibility</p:attrName>
                                        </p:attrNameLst>
                                      </p:cBhvr>
                                      <p:to>
                                        <p:strVal val="visible"/>
                                      </p:to>
                                    </p:set>
                                    <p:animEffect transition="in" filter="strips(downRight)">
                                      <p:cBhvr>
                                        <p:cTn id="17" dur="500"/>
                                        <p:tgtEl>
                                          <p:spTgt spid="1546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54626">
                                            <p:txEl>
                                              <p:pRg st="3" end="3"/>
                                            </p:txEl>
                                          </p:spTgt>
                                        </p:tgtEl>
                                        <p:attrNameLst>
                                          <p:attrName>style.visibility</p:attrName>
                                        </p:attrNameLst>
                                      </p:cBhvr>
                                      <p:to>
                                        <p:strVal val="visible"/>
                                      </p:to>
                                    </p:set>
                                    <p:animEffect transition="in" filter="strips(downRight)">
                                      <p:cBhvr>
                                        <p:cTn id="22" dur="500"/>
                                        <p:tgtEl>
                                          <p:spTgt spid="1546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4626">
                                            <p:txEl>
                                              <p:pRg st="4" end="4"/>
                                            </p:txEl>
                                          </p:spTgt>
                                        </p:tgtEl>
                                        <p:attrNameLst>
                                          <p:attrName>style.visibility</p:attrName>
                                        </p:attrNameLst>
                                      </p:cBhvr>
                                      <p:to>
                                        <p:strVal val="visible"/>
                                      </p:to>
                                    </p:set>
                                    <p:animEffect transition="in" filter="strips(downRight)">
                                      <p:cBhvr>
                                        <p:cTn id="27" dur="500"/>
                                        <p:tgtEl>
                                          <p:spTgt spid="1546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54626">
                                            <p:txEl>
                                              <p:pRg st="5" end="5"/>
                                            </p:txEl>
                                          </p:spTgt>
                                        </p:tgtEl>
                                        <p:attrNameLst>
                                          <p:attrName>style.visibility</p:attrName>
                                        </p:attrNameLst>
                                      </p:cBhvr>
                                      <p:to>
                                        <p:strVal val="visible"/>
                                      </p:to>
                                    </p:set>
                                    <p:animEffect transition="in" filter="strips(downRight)">
                                      <p:cBhvr>
                                        <p:cTn id="32" dur="500"/>
                                        <p:tgtEl>
                                          <p:spTgt spid="15462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54626">
                                            <p:txEl>
                                              <p:pRg st="6" end="6"/>
                                            </p:txEl>
                                          </p:spTgt>
                                        </p:tgtEl>
                                        <p:attrNameLst>
                                          <p:attrName>style.visibility</p:attrName>
                                        </p:attrNameLst>
                                      </p:cBhvr>
                                      <p:to>
                                        <p:strVal val="visible"/>
                                      </p:to>
                                    </p:set>
                                    <p:animEffect transition="in" filter="strips(downRight)">
                                      <p:cBhvr>
                                        <p:cTn id="37" dur="500"/>
                                        <p:tgtEl>
                                          <p:spTgt spid="15462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4626">
                                            <p:txEl>
                                              <p:pRg st="7" end="7"/>
                                            </p:txEl>
                                          </p:spTgt>
                                        </p:tgtEl>
                                        <p:attrNameLst>
                                          <p:attrName>style.visibility</p:attrName>
                                        </p:attrNameLst>
                                      </p:cBhvr>
                                      <p:to>
                                        <p:strVal val="visible"/>
                                      </p:to>
                                    </p:set>
                                    <p:animEffect transition="in" filter="strips(downRight)">
                                      <p:cBhvr>
                                        <p:cTn id="42" dur="500"/>
                                        <p:tgtEl>
                                          <p:spTgt spid="154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539552" y="404664"/>
            <a:ext cx="7869436" cy="598364"/>
          </a:xfrm>
          <a:solidFill>
            <a:schemeClr val="bg1">
              <a:lumMod val="95000"/>
            </a:schemeClr>
          </a:solidFill>
          <a:ln>
            <a:solidFill>
              <a:schemeClr val="accent1"/>
            </a:solidFill>
          </a:ln>
        </p:spPr>
        <p:txBody>
          <a:bodyPr/>
          <a:lstStyle/>
          <a:p>
            <a:pPr>
              <a:lnSpc>
                <a:spcPct val="90000"/>
              </a:lnSpc>
            </a:pPr>
            <a:r>
              <a:rPr lang="it-IT" altLang="it-IT" sz="2400" dirty="0">
                <a:latin typeface="American Typewriter" panose="02090604020004020304" pitchFamily="18" charset="77"/>
              </a:rPr>
              <a:t>Disoccupazione frizionale (2)</a:t>
            </a:r>
          </a:p>
        </p:txBody>
      </p:sp>
      <p:sp>
        <p:nvSpPr>
          <p:cNvPr id="154626" name="Rectangle 2"/>
          <p:cNvSpPr>
            <a:spLocks noGrp="1" noChangeArrowheads="1"/>
          </p:cNvSpPr>
          <p:nvPr>
            <p:ph idx="1"/>
          </p:nvPr>
        </p:nvSpPr>
        <p:spPr>
          <a:xfrm>
            <a:off x="583150" y="1124744"/>
            <a:ext cx="7850187" cy="4738688"/>
          </a:xfrm>
        </p:spPr>
        <p:txBody>
          <a:bodyPr/>
          <a:lstStyle/>
          <a:p>
            <a:pPr marL="0" indent="0">
              <a:lnSpc>
                <a:spcPct val="114000"/>
              </a:lnSpc>
              <a:spcBef>
                <a:spcPts val="600"/>
              </a:spcBef>
              <a:buNone/>
            </a:pPr>
            <a:r>
              <a:rPr lang="it-IT" altLang="it-IT" sz="1600" dirty="0">
                <a:latin typeface="American Typewriter" panose="02090604020004020304" pitchFamily="18" charset="77"/>
              </a:rPr>
              <a:t>Dobbiamo costruire un modello, che ci aiuti a descrivere le relazioni tra:</a:t>
            </a:r>
          </a:p>
          <a:p>
            <a:pPr>
              <a:lnSpc>
                <a:spcPct val="114000"/>
              </a:lnSpc>
              <a:spcBef>
                <a:spcPts val="600"/>
              </a:spcBef>
              <a:buFont typeface="Wingdings" panose="05000000000000000000" pitchFamily="2" charset="2"/>
              <a:buChar char="Ø"/>
            </a:pPr>
            <a:r>
              <a:rPr lang="it-IT" altLang="it-IT" sz="1600" b="1" dirty="0">
                <a:solidFill>
                  <a:schemeClr val="tx2"/>
                </a:solidFill>
                <a:latin typeface="American Typewriter" panose="02090604020004020304" pitchFamily="18" charset="77"/>
              </a:rPr>
              <a:t>flussi</a:t>
            </a:r>
            <a:r>
              <a:rPr lang="it-IT" altLang="it-IT" sz="1600" dirty="0">
                <a:latin typeface="American Typewriter" panose="02090604020004020304" pitchFamily="18" charset="77"/>
              </a:rPr>
              <a:t> (nuovi occupati e nuovi disoccupati) </a:t>
            </a:r>
          </a:p>
          <a:p>
            <a:pPr>
              <a:lnSpc>
                <a:spcPct val="114000"/>
              </a:lnSpc>
              <a:spcBef>
                <a:spcPts val="600"/>
              </a:spcBef>
              <a:buFont typeface="Wingdings" panose="05000000000000000000" pitchFamily="2" charset="2"/>
              <a:buChar char="Ø"/>
            </a:pPr>
            <a:r>
              <a:rPr lang="it-IT" altLang="it-IT" sz="1600" b="1" dirty="0">
                <a:solidFill>
                  <a:schemeClr val="tx2"/>
                </a:solidFill>
                <a:latin typeface="American Typewriter" panose="02090604020004020304" pitchFamily="18" charset="77"/>
              </a:rPr>
              <a:t>stock</a:t>
            </a:r>
            <a:r>
              <a:rPr lang="it-IT" altLang="it-IT" sz="1600" dirty="0">
                <a:latin typeface="American Typewriter" panose="02090604020004020304" pitchFamily="18" charset="77"/>
              </a:rPr>
              <a:t> (numero totale di occupati e disoccupati, </a:t>
            </a:r>
          </a:p>
          <a:p>
            <a:pPr marL="0" indent="0">
              <a:lnSpc>
                <a:spcPct val="114000"/>
              </a:lnSpc>
              <a:spcBef>
                <a:spcPts val="600"/>
              </a:spcBef>
              <a:buNone/>
            </a:pPr>
            <a:r>
              <a:rPr lang="it-IT" altLang="it-IT" sz="1600" dirty="0">
                <a:latin typeface="American Typewriter" panose="02090604020004020304" pitchFamily="18" charset="77"/>
              </a:rPr>
              <a:t>                all’inizio e alla fine di ciascun periodo) </a:t>
            </a:r>
          </a:p>
          <a:p>
            <a:pPr marL="0" indent="0">
              <a:lnSpc>
                <a:spcPct val="114000"/>
              </a:lnSpc>
              <a:spcBef>
                <a:spcPts val="600"/>
              </a:spcBef>
              <a:buNone/>
            </a:pPr>
            <a:r>
              <a:rPr lang="it-IT" altLang="it-IT" sz="1600" i="1" dirty="0">
                <a:latin typeface="American Typewriter" panose="02090604020004020304" pitchFamily="18" charset="77"/>
              </a:rPr>
              <a:t>Notazione</a:t>
            </a:r>
            <a:r>
              <a:rPr lang="it-IT" altLang="it-IT" sz="1600" dirty="0">
                <a:latin typeface="American Typewriter" panose="02090604020004020304" pitchFamily="18" charset="77"/>
              </a:rPr>
              <a:t>:  </a:t>
            </a:r>
            <a:r>
              <a:rPr lang="it-IT" altLang="it-IT" sz="1600" b="1" i="1" dirty="0">
                <a:solidFill>
                  <a:schemeClr val="hlink"/>
                </a:solidFill>
                <a:latin typeface="American Typewriter" panose="02090604020004020304" pitchFamily="18" charset="77"/>
              </a:rPr>
              <a:t>   L </a:t>
            </a:r>
            <a:r>
              <a:rPr lang="it-IT" altLang="it-IT" sz="1600" dirty="0">
                <a:latin typeface="American Typewriter" panose="02090604020004020304" pitchFamily="18" charset="77"/>
              </a:rPr>
              <a:t>: </a:t>
            </a:r>
            <a:r>
              <a:rPr lang="it-IT" altLang="it-IT" sz="1600" b="1" dirty="0">
                <a:solidFill>
                  <a:schemeClr val="hlink"/>
                </a:solidFill>
                <a:latin typeface="American Typewriter" panose="02090604020004020304" pitchFamily="18" charset="77"/>
              </a:rPr>
              <a:t>Forza lavoro</a:t>
            </a:r>
            <a:r>
              <a:rPr lang="it-IT" altLang="it-IT" sz="1600" dirty="0">
                <a:latin typeface="American Typewriter" panose="02090604020004020304" pitchFamily="18" charset="77"/>
              </a:rPr>
              <a:t> totale</a:t>
            </a:r>
          </a:p>
          <a:p>
            <a:pPr marL="287338" indent="-287338">
              <a:lnSpc>
                <a:spcPct val="114000"/>
              </a:lnSpc>
              <a:spcBef>
                <a:spcPts val="600"/>
              </a:spcBef>
              <a:buNone/>
            </a:pPr>
            <a:r>
              <a:rPr lang="it-IT" altLang="it-IT" sz="1600" b="1" i="1" dirty="0">
                <a:solidFill>
                  <a:srgbClr val="003399"/>
                </a:solidFill>
                <a:latin typeface="American Typewriter" panose="02090604020004020304" pitchFamily="18" charset="77"/>
              </a:rPr>
              <a:t>	   	U </a:t>
            </a:r>
            <a:r>
              <a:rPr lang="it-IT" altLang="it-IT" sz="1600" dirty="0">
                <a:latin typeface="American Typewriter" panose="02090604020004020304" pitchFamily="18" charset="77"/>
              </a:rPr>
              <a:t>: Stock di </a:t>
            </a:r>
            <a:r>
              <a:rPr lang="it-IT" altLang="it-IT" sz="1600" b="1" dirty="0">
                <a:solidFill>
                  <a:srgbClr val="003399"/>
                </a:solidFill>
                <a:latin typeface="American Typewriter" panose="02090604020004020304" pitchFamily="18" charset="77"/>
              </a:rPr>
              <a:t>disoccupati</a:t>
            </a:r>
            <a:r>
              <a:rPr lang="it-IT" altLang="it-IT" sz="1600" dirty="0">
                <a:latin typeface="American Typewriter" panose="02090604020004020304" pitchFamily="18" charset="77"/>
              </a:rPr>
              <a:t> in ogni </a:t>
            </a:r>
            <a:r>
              <a:rPr lang="it-IT" altLang="it-IT" sz="1600" b="1" dirty="0">
                <a:latin typeface="American Typewriter" panose="02090604020004020304" pitchFamily="18" charset="77"/>
              </a:rPr>
              <a:t>istante</a:t>
            </a:r>
            <a:r>
              <a:rPr lang="it-IT" altLang="it-IT" sz="1600" dirty="0">
                <a:latin typeface="American Typewriter" panose="02090604020004020304" pitchFamily="18" charset="77"/>
              </a:rPr>
              <a:t> di tempo</a:t>
            </a:r>
          </a:p>
          <a:p>
            <a:pPr marL="287338" indent="-287338">
              <a:lnSpc>
                <a:spcPct val="114000"/>
              </a:lnSpc>
              <a:spcBef>
                <a:spcPts val="600"/>
              </a:spcBef>
              <a:buNone/>
            </a:pPr>
            <a:r>
              <a:rPr lang="it-IT" altLang="it-IT" sz="1600" b="1" i="1" dirty="0">
                <a:solidFill>
                  <a:srgbClr val="003399"/>
                </a:solidFill>
                <a:latin typeface="American Typewriter" panose="02090604020004020304" pitchFamily="18" charset="77"/>
              </a:rPr>
              <a:t>		</a:t>
            </a:r>
            <a:r>
              <a:rPr lang="it-IT" altLang="it-IT" sz="1600" b="1" i="1" dirty="0">
                <a:solidFill>
                  <a:srgbClr val="CC3300"/>
                </a:solidFill>
                <a:latin typeface="American Typewriter" panose="02090604020004020304" pitchFamily="18" charset="77"/>
              </a:rPr>
              <a:t>N </a:t>
            </a:r>
            <a:r>
              <a:rPr lang="it-IT" altLang="it-IT" sz="1600" dirty="0">
                <a:latin typeface="American Typewriter" panose="02090604020004020304" pitchFamily="18" charset="77"/>
              </a:rPr>
              <a:t>: Stock di </a:t>
            </a:r>
            <a:r>
              <a:rPr lang="it-IT" altLang="it-IT" sz="1600" b="1" dirty="0">
                <a:solidFill>
                  <a:srgbClr val="CC3300"/>
                </a:solidFill>
                <a:latin typeface="American Typewriter" panose="02090604020004020304" pitchFamily="18" charset="77"/>
              </a:rPr>
              <a:t>occupati</a:t>
            </a:r>
            <a:r>
              <a:rPr lang="it-IT" altLang="it-IT" sz="1600" dirty="0">
                <a:latin typeface="American Typewriter" panose="02090604020004020304" pitchFamily="18" charset="77"/>
              </a:rPr>
              <a:t> in ogni </a:t>
            </a:r>
            <a:r>
              <a:rPr lang="it-IT" altLang="it-IT" sz="1600" b="1" dirty="0">
                <a:latin typeface="American Typewriter" panose="02090604020004020304" pitchFamily="18" charset="77"/>
              </a:rPr>
              <a:t>istante</a:t>
            </a:r>
            <a:r>
              <a:rPr lang="it-IT" altLang="it-IT" sz="1600" dirty="0">
                <a:latin typeface="American Typewriter" panose="02090604020004020304" pitchFamily="18" charset="77"/>
              </a:rPr>
              <a:t> di tempo</a:t>
            </a:r>
          </a:p>
          <a:p>
            <a:pPr marL="287338" indent="-287338">
              <a:lnSpc>
                <a:spcPct val="114000"/>
              </a:lnSpc>
              <a:spcBef>
                <a:spcPts val="600"/>
              </a:spcBef>
              <a:buNone/>
            </a:pPr>
            <a:r>
              <a:rPr lang="it-IT" altLang="it-IT" sz="1600" b="1" i="1" dirty="0">
                <a:latin typeface="American Typewriter" panose="02090604020004020304" pitchFamily="18" charset="77"/>
              </a:rPr>
              <a:t>		L = U  +  N</a:t>
            </a:r>
          </a:p>
          <a:p>
            <a:pPr marL="287338" indent="-287338">
              <a:lnSpc>
                <a:spcPct val="114000"/>
              </a:lnSpc>
              <a:spcBef>
                <a:spcPts val="600"/>
              </a:spcBef>
              <a:buNone/>
            </a:pPr>
            <a:r>
              <a:rPr lang="it-IT" altLang="it-IT" sz="1600" dirty="0">
                <a:latin typeface="American Typewriter" panose="02090604020004020304" pitchFamily="18" charset="77"/>
              </a:rPr>
              <a:t>		</a:t>
            </a:r>
            <a:r>
              <a:rPr lang="it-IT" altLang="it-IT" sz="1600" b="1" i="1" dirty="0">
                <a:solidFill>
                  <a:srgbClr val="003399"/>
                </a:solidFill>
                <a:latin typeface="American Typewriter" panose="02090604020004020304" pitchFamily="18" charset="77"/>
              </a:rPr>
              <a:t>s </a:t>
            </a:r>
            <a:r>
              <a:rPr lang="it-IT" altLang="it-IT" sz="1600" dirty="0">
                <a:solidFill>
                  <a:srgbClr val="003399"/>
                </a:solidFill>
                <a:latin typeface="American Typewriter" panose="02090604020004020304" pitchFamily="18" charset="77"/>
              </a:rPr>
              <a:t>: </a:t>
            </a:r>
            <a:r>
              <a:rPr lang="it-IT" altLang="it-IT" sz="1600" b="1" dirty="0">
                <a:solidFill>
                  <a:srgbClr val="003399"/>
                </a:solidFill>
                <a:latin typeface="American Typewriter" panose="02090604020004020304" pitchFamily="18" charset="77"/>
              </a:rPr>
              <a:t>Tasso di separazione</a:t>
            </a:r>
          </a:p>
          <a:p>
            <a:pPr marL="687388" lvl="1" indent="-287338" algn="r">
              <a:lnSpc>
                <a:spcPct val="114000"/>
              </a:lnSpc>
              <a:spcBef>
                <a:spcPts val="600"/>
              </a:spcBef>
              <a:buNone/>
            </a:pPr>
            <a:r>
              <a:rPr lang="it-IT" altLang="it-IT" sz="1600" i="1" dirty="0">
                <a:latin typeface="American Typewriter" panose="02090604020004020304" pitchFamily="18" charset="77"/>
              </a:rPr>
              <a:t>	 % di occupati che </a:t>
            </a:r>
            <a:r>
              <a:rPr lang="it-IT" altLang="it-IT" sz="1600" i="1" dirty="0">
                <a:solidFill>
                  <a:srgbClr val="003399"/>
                </a:solidFill>
                <a:latin typeface="American Typewriter" panose="02090604020004020304" pitchFamily="18" charset="77"/>
              </a:rPr>
              <a:t>perde</a:t>
            </a:r>
            <a:r>
              <a:rPr lang="it-IT" altLang="it-IT" sz="1600" i="1" dirty="0">
                <a:latin typeface="American Typewriter" panose="02090604020004020304" pitchFamily="18" charset="77"/>
              </a:rPr>
              <a:t> il lavoro in un dato </a:t>
            </a:r>
            <a:r>
              <a:rPr lang="it-IT" altLang="it-IT" sz="1600" b="1" i="1" dirty="0">
                <a:latin typeface="American Typewriter" panose="02090604020004020304" pitchFamily="18" charset="77"/>
              </a:rPr>
              <a:t>periodo</a:t>
            </a:r>
            <a:r>
              <a:rPr lang="it-IT" altLang="it-IT" sz="1600" i="1" dirty="0">
                <a:latin typeface="American Typewriter" panose="02090604020004020304" pitchFamily="18" charset="77"/>
              </a:rPr>
              <a:t> di tempo</a:t>
            </a:r>
          </a:p>
          <a:p>
            <a:pPr marL="287338" indent="-287338">
              <a:lnSpc>
                <a:spcPct val="114000"/>
              </a:lnSpc>
              <a:spcBef>
                <a:spcPts val="600"/>
              </a:spcBef>
              <a:buNone/>
            </a:pPr>
            <a:r>
              <a:rPr lang="it-IT" altLang="it-IT" sz="1600" dirty="0">
                <a:latin typeface="American Typewriter" panose="02090604020004020304" pitchFamily="18" charset="77"/>
              </a:rPr>
              <a:t>		</a:t>
            </a:r>
            <a:r>
              <a:rPr lang="it-IT" altLang="it-IT" sz="1600" b="1" i="1" dirty="0">
                <a:solidFill>
                  <a:srgbClr val="CC3300"/>
                </a:solidFill>
                <a:latin typeface="American Typewriter" panose="02090604020004020304" pitchFamily="18" charset="77"/>
              </a:rPr>
              <a:t>f </a:t>
            </a:r>
            <a:r>
              <a:rPr lang="it-IT" altLang="it-IT" sz="1600" dirty="0">
                <a:latin typeface="American Typewriter" panose="02090604020004020304" pitchFamily="18" charset="77"/>
              </a:rPr>
              <a:t>: </a:t>
            </a:r>
            <a:r>
              <a:rPr lang="it-IT" altLang="it-IT" sz="1600" b="1" dirty="0">
                <a:solidFill>
                  <a:srgbClr val="CC3300"/>
                </a:solidFill>
                <a:latin typeface="American Typewriter" panose="02090604020004020304" pitchFamily="18" charset="77"/>
              </a:rPr>
              <a:t>Tasso di ottenimento del lavoro</a:t>
            </a:r>
          </a:p>
          <a:p>
            <a:pPr marL="687388" lvl="1" indent="-287338" algn="r">
              <a:lnSpc>
                <a:spcPct val="114000"/>
              </a:lnSpc>
              <a:spcBef>
                <a:spcPts val="600"/>
              </a:spcBef>
              <a:buNone/>
            </a:pPr>
            <a:r>
              <a:rPr lang="it-IT" altLang="it-IT" sz="1600" dirty="0">
                <a:latin typeface="American Typewriter" panose="02090604020004020304" pitchFamily="18" charset="77"/>
              </a:rPr>
              <a:t>	% </a:t>
            </a:r>
            <a:r>
              <a:rPr lang="it-IT" altLang="it-IT" sz="1600" i="1" dirty="0">
                <a:latin typeface="American Typewriter" panose="02090604020004020304" pitchFamily="18" charset="77"/>
              </a:rPr>
              <a:t>di disoccupati che </a:t>
            </a:r>
            <a:r>
              <a:rPr lang="it-IT" altLang="it-IT" sz="1600" i="1" dirty="0">
                <a:solidFill>
                  <a:srgbClr val="CC3300"/>
                </a:solidFill>
                <a:latin typeface="American Typewriter" panose="02090604020004020304" pitchFamily="18" charset="77"/>
              </a:rPr>
              <a:t>trova</a:t>
            </a:r>
            <a:r>
              <a:rPr lang="it-IT" altLang="it-IT" sz="1600" i="1" dirty="0">
                <a:latin typeface="American Typewriter" panose="02090604020004020304" pitchFamily="18" charset="77"/>
              </a:rPr>
              <a:t> lavoro in un dato </a:t>
            </a:r>
            <a:r>
              <a:rPr lang="it-IT" altLang="it-IT" sz="1600" b="1" i="1" dirty="0">
                <a:latin typeface="American Typewriter" panose="02090604020004020304" pitchFamily="18" charset="77"/>
              </a:rPr>
              <a:t>periodo</a:t>
            </a:r>
            <a:r>
              <a:rPr lang="it-IT" altLang="it-IT" sz="1600" i="1" dirty="0">
                <a:latin typeface="American Typewriter" panose="02090604020004020304" pitchFamily="18" charset="77"/>
              </a:rPr>
              <a:t> di tempo </a:t>
            </a:r>
          </a:p>
          <a:p>
            <a:pPr>
              <a:lnSpc>
                <a:spcPct val="114000"/>
              </a:lnSpc>
              <a:spcBef>
                <a:spcPct val="50000"/>
              </a:spcBef>
            </a:pPr>
            <a:endParaRPr lang="it-IT" altLang="it-IT" sz="1800" dirty="0"/>
          </a:p>
          <a:p>
            <a:pPr>
              <a:lnSpc>
                <a:spcPct val="114000"/>
              </a:lnSpc>
              <a:spcBef>
                <a:spcPct val="50000"/>
              </a:spcBef>
            </a:pPr>
            <a:endParaRPr lang="it-IT" altLang="it-IT" sz="2000" dirty="0">
              <a:solidFill>
                <a:schemeClr val="tx2"/>
              </a:solidFill>
            </a:endParaRP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Tree>
    <p:extLst>
      <p:ext uri="{BB962C8B-B14F-4D97-AF65-F5344CB8AC3E}">
        <p14:creationId xmlns:p14="http://schemas.microsoft.com/office/powerpoint/2010/main" val="647185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strips(downRight)">
                                      <p:cBhvr>
                                        <p:cTn id="7" dur="500"/>
                                        <p:tgtEl>
                                          <p:spTgt spid="154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4626">
                                            <p:txEl>
                                              <p:pRg st="1" end="1"/>
                                            </p:txEl>
                                          </p:spTgt>
                                        </p:tgtEl>
                                        <p:attrNameLst>
                                          <p:attrName>style.visibility</p:attrName>
                                        </p:attrNameLst>
                                      </p:cBhvr>
                                      <p:to>
                                        <p:strVal val="visible"/>
                                      </p:to>
                                    </p:set>
                                    <p:animEffect transition="in" filter="strips(downRight)">
                                      <p:cBhvr>
                                        <p:cTn id="12" dur="500"/>
                                        <p:tgtEl>
                                          <p:spTgt spid="154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54626">
                                            <p:txEl>
                                              <p:pRg st="2" end="2"/>
                                            </p:txEl>
                                          </p:spTgt>
                                        </p:tgtEl>
                                        <p:attrNameLst>
                                          <p:attrName>style.visibility</p:attrName>
                                        </p:attrNameLst>
                                      </p:cBhvr>
                                      <p:to>
                                        <p:strVal val="visible"/>
                                      </p:to>
                                    </p:set>
                                    <p:animEffect transition="in" filter="strips(downRight)">
                                      <p:cBhvr>
                                        <p:cTn id="17" dur="500"/>
                                        <p:tgtEl>
                                          <p:spTgt spid="154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54626">
                                            <p:txEl>
                                              <p:pRg st="3" end="3"/>
                                            </p:txEl>
                                          </p:spTgt>
                                        </p:tgtEl>
                                        <p:attrNameLst>
                                          <p:attrName>style.visibility</p:attrName>
                                        </p:attrNameLst>
                                      </p:cBhvr>
                                      <p:to>
                                        <p:strVal val="visible"/>
                                      </p:to>
                                    </p:set>
                                    <p:animEffect transition="in" filter="strips(downRight)">
                                      <p:cBhvr>
                                        <p:cTn id="22" dur="500"/>
                                        <p:tgtEl>
                                          <p:spTgt spid="154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4626">
                                            <p:txEl>
                                              <p:pRg st="4" end="4"/>
                                            </p:txEl>
                                          </p:spTgt>
                                        </p:tgtEl>
                                        <p:attrNameLst>
                                          <p:attrName>style.visibility</p:attrName>
                                        </p:attrNameLst>
                                      </p:cBhvr>
                                      <p:to>
                                        <p:strVal val="visible"/>
                                      </p:to>
                                    </p:set>
                                    <p:animEffect transition="in" filter="strips(downRight)">
                                      <p:cBhvr>
                                        <p:cTn id="27" dur="500"/>
                                        <p:tgtEl>
                                          <p:spTgt spid="1546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54626">
                                            <p:txEl>
                                              <p:pRg st="5" end="5"/>
                                            </p:txEl>
                                          </p:spTgt>
                                        </p:tgtEl>
                                        <p:attrNameLst>
                                          <p:attrName>style.visibility</p:attrName>
                                        </p:attrNameLst>
                                      </p:cBhvr>
                                      <p:to>
                                        <p:strVal val="visible"/>
                                      </p:to>
                                    </p:set>
                                    <p:animEffect transition="in" filter="strips(downRight)">
                                      <p:cBhvr>
                                        <p:cTn id="32" dur="500"/>
                                        <p:tgtEl>
                                          <p:spTgt spid="1546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54626">
                                            <p:txEl>
                                              <p:pRg st="6" end="6"/>
                                            </p:txEl>
                                          </p:spTgt>
                                        </p:tgtEl>
                                        <p:attrNameLst>
                                          <p:attrName>style.visibility</p:attrName>
                                        </p:attrNameLst>
                                      </p:cBhvr>
                                      <p:to>
                                        <p:strVal val="visible"/>
                                      </p:to>
                                    </p:set>
                                    <p:animEffect transition="in" filter="strips(downRight)">
                                      <p:cBhvr>
                                        <p:cTn id="37" dur="500"/>
                                        <p:tgtEl>
                                          <p:spTgt spid="1546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4626">
                                            <p:txEl>
                                              <p:pRg st="7" end="7"/>
                                            </p:txEl>
                                          </p:spTgt>
                                        </p:tgtEl>
                                        <p:attrNameLst>
                                          <p:attrName>style.visibility</p:attrName>
                                        </p:attrNameLst>
                                      </p:cBhvr>
                                      <p:to>
                                        <p:strVal val="visible"/>
                                      </p:to>
                                    </p:set>
                                    <p:animEffect transition="in" filter="strips(downRight)">
                                      <p:cBhvr>
                                        <p:cTn id="42" dur="500"/>
                                        <p:tgtEl>
                                          <p:spTgt spid="1546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54626">
                                            <p:txEl>
                                              <p:pRg st="8" end="8"/>
                                            </p:txEl>
                                          </p:spTgt>
                                        </p:tgtEl>
                                        <p:attrNameLst>
                                          <p:attrName>style.visibility</p:attrName>
                                        </p:attrNameLst>
                                      </p:cBhvr>
                                      <p:to>
                                        <p:strVal val="visible"/>
                                      </p:to>
                                    </p:set>
                                    <p:animEffect transition="in" filter="strips(downRight)">
                                      <p:cBhvr>
                                        <p:cTn id="47" dur="500"/>
                                        <p:tgtEl>
                                          <p:spTgt spid="154626">
                                            <p:txEl>
                                              <p:pRg st="8" end="8"/>
                                            </p:txEl>
                                          </p:spTgt>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154626">
                                            <p:txEl>
                                              <p:pRg st="9" end="9"/>
                                            </p:txEl>
                                          </p:spTgt>
                                        </p:tgtEl>
                                        <p:attrNameLst>
                                          <p:attrName>style.visibility</p:attrName>
                                        </p:attrNameLst>
                                      </p:cBhvr>
                                      <p:to>
                                        <p:strVal val="visible"/>
                                      </p:to>
                                    </p:set>
                                    <p:animEffect transition="in" filter="strips(downRight)">
                                      <p:cBhvr>
                                        <p:cTn id="50" dur="500"/>
                                        <p:tgtEl>
                                          <p:spTgt spid="154626">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54626">
                                            <p:txEl>
                                              <p:pRg st="10" end="10"/>
                                            </p:txEl>
                                          </p:spTgt>
                                        </p:tgtEl>
                                        <p:attrNameLst>
                                          <p:attrName>style.visibility</p:attrName>
                                        </p:attrNameLst>
                                      </p:cBhvr>
                                      <p:to>
                                        <p:strVal val="visible"/>
                                      </p:to>
                                    </p:set>
                                    <p:animEffect transition="in" filter="strips(downRight)">
                                      <p:cBhvr>
                                        <p:cTn id="55" dur="500"/>
                                        <p:tgtEl>
                                          <p:spTgt spid="154626">
                                            <p:txEl>
                                              <p:pRg st="10" end="10"/>
                                            </p:txEl>
                                          </p:spTgt>
                                        </p:tgtEl>
                                      </p:cBhvr>
                                    </p:animEffect>
                                  </p:childTnLst>
                                </p:cTn>
                              </p:par>
                              <p:par>
                                <p:cTn id="56" presetID="18" presetClass="entr" presetSubtype="6" fill="hold" grpId="0" nodeType="withEffect">
                                  <p:stCondLst>
                                    <p:cond delay="0"/>
                                  </p:stCondLst>
                                  <p:childTnLst>
                                    <p:set>
                                      <p:cBhvr>
                                        <p:cTn id="57" dur="1" fill="hold">
                                          <p:stCondLst>
                                            <p:cond delay="0"/>
                                          </p:stCondLst>
                                        </p:cTn>
                                        <p:tgtEl>
                                          <p:spTgt spid="154626">
                                            <p:txEl>
                                              <p:pRg st="11" end="11"/>
                                            </p:txEl>
                                          </p:spTgt>
                                        </p:tgtEl>
                                        <p:attrNameLst>
                                          <p:attrName>style.visibility</p:attrName>
                                        </p:attrNameLst>
                                      </p:cBhvr>
                                      <p:to>
                                        <p:strVal val="visible"/>
                                      </p:to>
                                    </p:set>
                                    <p:animEffect transition="in" filter="strips(downRight)">
                                      <p:cBhvr>
                                        <p:cTn id="58" dur="500"/>
                                        <p:tgtEl>
                                          <p:spTgt spid="15462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3881" y="383551"/>
            <a:ext cx="7869238" cy="597177"/>
          </a:xfrm>
          <a:solidFill>
            <a:schemeClr val="bg1">
              <a:lumMod val="95000"/>
            </a:schemeClr>
          </a:solidFill>
          <a:ln>
            <a:solidFill>
              <a:schemeClr val="accent1"/>
            </a:solidFill>
          </a:ln>
        </p:spPr>
        <p:txBody>
          <a:bodyPr anchor="ctr"/>
          <a:lstStyle/>
          <a:p>
            <a:pPr>
              <a:lnSpc>
                <a:spcPct val="90000"/>
              </a:lnSpc>
            </a:pPr>
            <a:r>
              <a:rPr lang="it-IT" altLang="it-IT" sz="2400" dirty="0">
                <a:latin typeface="American Typewriter" panose="02090604020004020304" pitchFamily="18" charset="77"/>
              </a:rPr>
              <a:t>Flussi e stock nel mercato del lavoro</a:t>
            </a:r>
          </a:p>
        </p:txBody>
      </p:sp>
      <p:sp>
        <p:nvSpPr>
          <p:cNvPr id="11" name="Segnaposto piè di pagina 2"/>
          <p:cNvSpPr>
            <a:spLocks noGrp="1"/>
          </p:cNvSpPr>
          <p:nvPr>
            <p:ph type="ftr" sz="quarter" idx="4294967295"/>
          </p:nvPr>
        </p:nvSpPr>
        <p:spPr>
          <a:xfrm>
            <a:off x="0" y="6324600"/>
            <a:ext cx="3357563" cy="312738"/>
          </a:xfrm>
        </p:spPr>
        <p:txBody>
          <a:bodyPr/>
          <a:lstStyle/>
          <a:p>
            <a:pPr>
              <a:defRPr/>
            </a:pPr>
            <a:r>
              <a:rPr lang="it-IT"/>
              <a:t>Lez. 04: Lavoro e Disoccupazione</a:t>
            </a:r>
            <a:endParaRPr lang="it-IT" dirty="0"/>
          </a:p>
        </p:txBody>
      </p:sp>
      <p:sp>
        <p:nvSpPr>
          <p:cNvPr id="17411" name="Text Box 3"/>
          <p:cNvSpPr txBox="1">
            <a:spLocks noChangeArrowheads="1"/>
          </p:cNvSpPr>
          <p:nvPr/>
        </p:nvSpPr>
        <p:spPr bwMode="auto">
          <a:xfrm>
            <a:off x="468313" y="3228975"/>
            <a:ext cx="2447925" cy="997196"/>
          </a:xfrm>
          <a:prstGeom prst="rect">
            <a:avLst/>
          </a:prstGeom>
          <a:solidFill>
            <a:srgbClr val="FFCCCC"/>
          </a:solidFill>
          <a:ln w="57150">
            <a:solidFill>
              <a:srgbClr val="CC0000"/>
            </a:solidFill>
            <a:miter lim="800000"/>
            <a:headEnd type="none" w="sm" len="sm"/>
            <a:tailEnd type="none" w="sm" len="sm"/>
          </a:ln>
        </p:spPr>
        <p:txBody>
          <a:bodyPr tIns="274320" bIns="274320">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120000"/>
              </a:lnSpc>
              <a:spcBef>
                <a:spcPct val="50000"/>
              </a:spcBef>
              <a:buClrTx/>
              <a:buSzTx/>
              <a:buFontTx/>
              <a:buNone/>
            </a:pPr>
            <a:r>
              <a:rPr lang="en-US" altLang="it-IT" sz="2400" b="1" dirty="0">
                <a:solidFill>
                  <a:srgbClr val="CC0000"/>
                </a:solidFill>
                <a:latin typeface="+mj-lt"/>
              </a:rPr>
              <a:t>N </a:t>
            </a:r>
            <a:r>
              <a:rPr lang="en-US" altLang="it-IT" sz="2400" dirty="0">
                <a:solidFill>
                  <a:srgbClr val="CC0000"/>
                </a:solidFill>
                <a:latin typeface="+mj-lt"/>
              </a:rPr>
              <a:t>: </a:t>
            </a:r>
            <a:r>
              <a:rPr lang="en-US" altLang="it-IT" sz="2400" dirty="0" err="1">
                <a:solidFill>
                  <a:srgbClr val="CC0000"/>
                </a:solidFill>
                <a:latin typeface="+mj-lt"/>
              </a:rPr>
              <a:t>occupati</a:t>
            </a:r>
            <a:endParaRPr lang="en-US" altLang="it-IT" sz="2400" dirty="0">
              <a:solidFill>
                <a:srgbClr val="CC0000"/>
              </a:solidFill>
              <a:latin typeface="+mj-lt"/>
            </a:endParaRPr>
          </a:p>
        </p:txBody>
      </p:sp>
      <p:sp>
        <p:nvSpPr>
          <p:cNvPr id="17412" name="Text Box 4"/>
          <p:cNvSpPr txBox="1">
            <a:spLocks noChangeArrowheads="1"/>
          </p:cNvSpPr>
          <p:nvPr/>
        </p:nvSpPr>
        <p:spPr bwMode="auto">
          <a:xfrm>
            <a:off x="5076056" y="3228975"/>
            <a:ext cx="2736304" cy="997196"/>
          </a:xfrm>
          <a:prstGeom prst="rect">
            <a:avLst/>
          </a:prstGeom>
          <a:solidFill>
            <a:srgbClr val="D5D5D5"/>
          </a:solidFill>
          <a:ln w="57150">
            <a:solidFill>
              <a:srgbClr val="003399"/>
            </a:solidFill>
            <a:miter lim="800000"/>
            <a:headEnd type="none" w="sm" len="sm"/>
            <a:tailEnd type="none" w="sm" len="sm"/>
          </a:ln>
        </p:spPr>
        <p:txBody>
          <a:bodyPr wrap="square" tIns="274320" bIns="274320">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120000"/>
              </a:lnSpc>
              <a:spcBef>
                <a:spcPct val="50000"/>
              </a:spcBef>
              <a:buClrTx/>
              <a:buSzTx/>
              <a:buFontTx/>
              <a:buNone/>
            </a:pPr>
            <a:r>
              <a:rPr lang="en-US" altLang="it-IT" sz="2400" b="1" dirty="0">
                <a:solidFill>
                  <a:srgbClr val="003399"/>
                </a:solidFill>
                <a:latin typeface="+mj-lt"/>
              </a:rPr>
              <a:t>U </a:t>
            </a:r>
            <a:r>
              <a:rPr lang="en-US" altLang="it-IT" sz="2400" dirty="0">
                <a:solidFill>
                  <a:srgbClr val="003399"/>
                </a:solidFill>
                <a:latin typeface="+mj-lt"/>
              </a:rPr>
              <a:t>: </a:t>
            </a:r>
            <a:r>
              <a:rPr lang="en-US" altLang="it-IT" sz="2400" dirty="0" err="1">
                <a:solidFill>
                  <a:srgbClr val="003399"/>
                </a:solidFill>
                <a:latin typeface="+mj-lt"/>
              </a:rPr>
              <a:t>disoccupati</a:t>
            </a:r>
            <a:endParaRPr lang="en-US" altLang="it-IT" sz="2400" dirty="0">
              <a:solidFill>
                <a:srgbClr val="003399"/>
              </a:solidFill>
              <a:latin typeface="+mj-lt"/>
            </a:endParaRPr>
          </a:p>
        </p:txBody>
      </p:sp>
      <p:sp>
        <p:nvSpPr>
          <p:cNvPr id="17419" name="Text Box 11"/>
          <p:cNvSpPr txBox="1">
            <a:spLocks noChangeArrowheads="1"/>
          </p:cNvSpPr>
          <p:nvPr/>
        </p:nvSpPr>
        <p:spPr bwMode="auto">
          <a:xfrm>
            <a:off x="2568897" y="2035830"/>
            <a:ext cx="2853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it-IT" sz="1800" b="1" dirty="0">
                <a:solidFill>
                  <a:srgbClr val="000099"/>
                </a:solidFill>
                <a:latin typeface="+mj-lt"/>
              </a:rPr>
              <a:t>Separazione dal lavoro</a:t>
            </a:r>
          </a:p>
        </p:txBody>
      </p:sp>
      <p:sp>
        <p:nvSpPr>
          <p:cNvPr id="17420" name="Text Box 12"/>
          <p:cNvSpPr txBox="1">
            <a:spLocks noChangeArrowheads="1"/>
          </p:cNvSpPr>
          <p:nvPr/>
        </p:nvSpPr>
        <p:spPr bwMode="auto">
          <a:xfrm>
            <a:off x="2568896" y="5076825"/>
            <a:ext cx="3298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it-IT" sz="1800" b="1" dirty="0">
                <a:solidFill>
                  <a:srgbClr val="CC0000"/>
                </a:solidFill>
                <a:latin typeface="+mj-lt"/>
              </a:rPr>
              <a:t>Ottenimento del lavoro</a:t>
            </a:r>
          </a:p>
        </p:txBody>
      </p:sp>
      <p:cxnSp>
        <p:nvCxnSpPr>
          <p:cNvPr id="17423" name="AutoShape 15"/>
          <p:cNvCxnSpPr>
            <a:cxnSpLocks noChangeShapeType="1"/>
          </p:cNvCxnSpPr>
          <p:nvPr/>
        </p:nvCxnSpPr>
        <p:spPr bwMode="auto">
          <a:xfrm rot="5400000" flipV="1">
            <a:off x="3994944" y="894557"/>
            <a:ext cx="1587" cy="4610100"/>
          </a:xfrm>
          <a:prstGeom prst="bentConnector3">
            <a:avLst>
              <a:gd name="adj1" fmla="val -77600032"/>
            </a:avLst>
          </a:prstGeom>
          <a:noFill/>
          <a:ln w="76200">
            <a:solidFill>
              <a:srgbClr val="000099"/>
            </a:solidFill>
            <a:miter lim="800000"/>
            <a:headEnd/>
            <a:tailEnd type="arrow" w="med" len="med"/>
          </a:ln>
          <a:extLst>
            <a:ext uri="{909E8E84-426E-40DD-AFC4-6F175D3DCCD1}">
              <a14:hiddenFill xmlns:a14="http://schemas.microsoft.com/office/drawing/2010/main">
                <a:noFill/>
              </a14:hiddenFill>
            </a:ext>
          </a:extLst>
        </p:spPr>
      </p:cxnSp>
      <p:sp>
        <p:nvSpPr>
          <p:cNvPr id="17424" name="Text Box 16"/>
          <p:cNvSpPr txBox="1">
            <a:spLocks noChangeArrowheads="1"/>
          </p:cNvSpPr>
          <p:nvPr/>
        </p:nvSpPr>
        <p:spPr bwMode="auto">
          <a:xfrm>
            <a:off x="3505200" y="1414463"/>
            <a:ext cx="77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it-IT" sz="2000" b="1" dirty="0">
                <a:solidFill>
                  <a:srgbClr val="000099"/>
                </a:solidFill>
                <a:latin typeface="Arial" panose="020B0604020202020204" pitchFamily="34" charset="0"/>
              </a:rPr>
              <a:t>s </a:t>
            </a:r>
            <a:r>
              <a:rPr lang="it-IT" altLang="it-IT" sz="2000" b="1" dirty="0">
                <a:solidFill>
                  <a:srgbClr val="003399"/>
                </a:solidFill>
                <a:latin typeface="Arial" panose="020B0604020202020204" pitchFamily="34" charset="0"/>
              </a:rPr>
              <a:t>∙</a:t>
            </a:r>
            <a:r>
              <a:rPr lang="it-IT" altLang="it-IT" sz="2000" b="1" dirty="0">
                <a:solidFill>
                  <a:srgbClr val="000099"/>
                </a:solidFill>
                <a:latin typeface="Arial" panose="020B0604020202020204" pitchFamily="34" charset="0"/>
              </a:rPr>
              <a:t> N</a:t>
            </a:r>
          </a:p>
        </p:txBody>
      </p:sp>
      <p:cxnSp>
        <p:nvCxnSpPr>
          <p:cNvPr id="17425" name="AutoShape 17"/>
          <p:cNvCxnSpPr>
            <a:cxnSpLocks noChangeShapeType="1"/>
          </p:cNvCxnSpPr>
          <p:nvPr/>
        </p:nvCxnSpPr>
        <p:spPr bwMode="auto">
          <a:xfrm rot="16200000" flipH="1">
            <a:off x="4056856" y="2039144"/>
            <a:ext cx="1588" cy="4610100"/>
          </a:xfrm>
          <a:prstGeom prst="bentConnector3">
            <a:avLst>
              <a:gd name="adj1" fmla="val 84200032"/>
            </a:avLst>
          </a:prstGeom>
          <a:noFill/>
          <a:ln w="76200">
            <a:solidFill>
              <a:srgbClr val="CC0000"/>
            </a:solidFill>
            <a:miter lim="800000"/>
            <a:headEnd type="arrow" w="med" len="med"/>
            <a:tailEnd/>
          </a:ln>
          <a:extLst>
            <a:ext uri="{909E8E84-426E-40DD-AFC4-6F175D3DCCD1}">
              <a14:hiddenFill xmlns:a14="http://schemas.microsoft.com/office/drawing/2010/main">
                <a:noFill/>
              </a14:hiddenFill>
            </a:ext>
          </a:extLst>
        </p:spPr>
      </p:cxnSp>
      <p:sp>
        <p:nvSpPr>
          <p:cNvPr id="17426" name="Text Box 18"/>
          <p:cNvSpPr txBox="1">
            <a:spLocks noChangeArrowheads="1"/>
          </p:cNvSpPr>
          <p:nvPr/>
        </p:nvSpPr>
        <p:spPr bwMode="auto">
          <a:xfrm>
            <a:off x="3505201" y="5777884"/>
            <a:ext cx="706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it-IT" sz="2000" b="1" dirty="0">
                <a:solidFill>
                  <a:srgbClr val="CC0000"/>
                </a:solidFill>
                <a:latin typeface="Arial" panose="020B0604020202020204" pitchFamily="34" charset="0"/>
              </a:rPr>
              <a:t>f </a:t>
            </a:r>
            <a:r>
              <a:rPr lang="it-IT" altLang="it-IT" sz="2000" b="1" dirty="0">
                <a:solidFill>
                  <a:srgbClr val="003399"/>
                </a:solidFill>
                <a:latin typeface="Arial" panose="020B0604020202020204" pitchFamily="34" charset="0"/>
              </a:rPr>
              <a:t>∙</a:t>
            </a:r>
            <a:r>
              <a:rPr lang="it-IT" altLang="it-IT" sz="2000" b="1" dirty="0">
                <a:solidFill>
                  <a:srgbClr val="CC0000"/>
                </a:solidFill>
                <a:latin typeface="Arial" panose="020B0604020202020204" pitchFamily="34" charset="0"/>
              </a:rPr>
              <a:t> 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1000" fill="hold"/>
                                        <p:tgtEl>
                                          <p:spTgt spid="17411"/>
                                        </p:tgtEl>
                                        <p:attrNameLst>
                                          <p:attrName>ppt_w</p:attrName>
                                        </p:attrNameLst>
                                      </p:cBhvr>
                                      <p:tavLst>
                                        <p:tav tm="0">
                                          <p:val>
                                            <p:strVal val="#ppt_w*0.70"/>
                                          </p:val>
                                        </p:tav>
                                        <p:tav tm="100000">
                                          <p:val>
                                            <p:strVal val="#ppt_w"/>
                                          </p:val>
                                        </p:tav>
                                      </p:tavLst>
                                    </p:anim>
                                    <p:anim calcmode="lin" valueType="num">
                                      <p:cBhvr>
                                        <p:cTn id="8" dur="1000" fill="hold"/>
                                        <p:tgtEl>
                                          <p:spTgt spid="17411"/>
                                        </p:tgtEl>
                                        <p:attrNameLst>
                                          <p:attrName>ppt_h</p:attrName>
                                        </p:attrNameLst>
                                      </p:cBhvr>
                                      <p:tavLst>
                                        <p:tav tm="0">
                                          <p:val>
                                            <p:strVal val="#ppt_h"/>
                                          </p:val>
                                        </p:tav>
                                        <p:tav tm="100000">
                                          <p:val>
                                            <p:strVal val="#ppt_h"/>
                                          </p:val>
                                        </p:tav>
                                      </p:tavLst>
                                    </p:anim>
                                    <p:animEffect transition="in" filter="fade">
                                      <p:cBhvr>
                                        <p:cTn id="9" dur="1000"/>
                                        <p:tgtEl>
                                          <p:spTgt spid="174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412"/>
                                        </p:tgtEl>
                                        <p:attrNameLst>
                                          <p:attrName>style.visibility</p:attrName>
                                        </p:attrNameLst>
                                      </p:cBhvr>
                                      <p:to>
                                        <p:strVal val="visible"/>
                                      </p:to>
                                    </p:set>
                                    <p:anim calcmode="lin" valueType="num">
                                      <p:cBhvr>
                                        <p:cTn id="14" dur="1000" fill="hold"/>
                                        <p:tgtEl>
                                          <p:spTgt spid="17412"/>
                                        </p:tgtEl>
                                        <p:attrNameLst>
                                          <p:attrName>ppt_w</p:attrName>
                                        </p:attrNameLst>
                                      </p:cBhvr>
                                      <p:tavLst>
                                        <p:tav tm="0">
                                          <p:val>
                                            <p:strVal val="#ppt_w*0.70"/>
                                          </p:val>
                                        </p:tav>
                                        <p:tav tm="100000">
                                          <p:val>
                                            <p:strVal val="#ppt_w"/>
                                          </p:val>
                                        </p:tav>
                                      </p:tavLst>
                                    </p:anim>
                                    <p:anim calcmode="lin" valueType="num">
                                      <p:cBhvr>
                                        <p:cTn id="15" dur="1000" fill="hold"/>
                                        <p:tgtEl>
                                          <p:spTgt spid="17412"/>
                                        </p:tgtEl>
                                        <p:attrNameLst>
                                          <p:attrName>ppt_h</p:attrName>
                                        </p:attrNameLst>
                                      </p:cBhvr>
                                      <p:tavLst>
                                        <p:tav tm="0">
                                          <p:val>
                                            <p:strVal val="#ppt_h"/>
                                          </p:val>
                                        </p:tav>
                                        <p:tav tm="100000">
                                          <p:val>
                                            <p:strVal val="#ppt_h"/>
                                          </p:val>
                                        </p:tav>
                                      </p:tavLst>
                                    </p:anim>
                                    <p:animEffect transition="in" filter="fade">
                                      <p:cBhvr>
                                        <p:cTn id="16" dur="1000"/>
                                        <p:tgtEl>
                                          <p:spTgt spid="174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17423"/>
                                        </p:tgtEl>
                                        <p:attrNameLst>
                                          <p:attrName>style.visibility</p:attrName>
                                        </p:attrNameLst>
                                      </p:cBhvr>
                                      <p:to>
                                        <p:strVal val="visible"/>
                                      </p:to>
                                    </p:set>
                                    <p:animEffect transition="in" filter="strips(downRight)">
                                      <p:cBhvr>
                                        <p:cTn id="21" dur="2000"/>
                                        <p:tgtEl>
                                          <p:spTgt spid="1742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7419"/>
                                        </p:tgtEl>
                                        <p:attrNameLst>
                                          <p:attrName>style.visibility</p:attrName>
                                        </p:attrNameLst>
                                      </p:cBhvr>
                                      <p:to>
                                        <p:strVal val="visible"/>
                                      </p:to>
                                    </p:set>
                                    <p:animEffect transition="in" filter="strips(downRight)">
                                      <p:cBhvr>
                                        <p:cTn id="24" dur="500"/>
                                        <p:tgtEl>
                                          <p:spTgt spid="174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17425"/>
                                        </p:tgtEl>
                                        <p:attrNameLst>
                                          <p:attrName>style.visibility</p:attrName>
                                        </p:attrNameLst>
                                      </p:cBhvr>
                                      <p:to>
                                        <p:strVal val="visible"/>
                                      </p:to>
                                    </p:set>
                                    <p:animEffect transition="in" filter="strips(downLeft)">
                                      <p:cBhvr>
                                        <p:cTn id="29" dur="2000"/>
                                        <p:tgtEl>
                                          <p:spTgt spid="17425"/>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strips(downLeft)">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Effect transition="in" filter="slide(fromBottom)">
                                      <p:cBhvr>
                                        <p:cTn id="37" dur="500"/>
                                        <p:tgtEl>
                                          <p:spTgt spid="17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17426"/>
                                        </p:tgtEl>
                                        <p:attrNameLst>
                                          <p:attrName>style.visibility</p:attrName>
                                        </p:attrNameLst>
                                      </p:cBhvr>
                                      <p:to>
                                        <p:strVal val="visible"/>
                                      </p:to>
                                    </p:set>
                                    <p:animEffect transition="in" filter="slide(fromTop)">
                                      <p:cBhvr>
                                        <p:cTn id="42" dur="5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9" grpId="0"/>
      <p:bldP spid="17420" grpId="0"/>
      <p:bldP spid="17424" grpId="0"/>
      <p:bldP spid="1742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27"/>
          <p:cNvSpPr>
            <a:spLocks noGrp="1" noChangeArrowheads="1"/>
          </p:cNvSpPr>
          <p:nvPr>
            <p:ph type="title"/>
          </p:nvPr>
        </p:nvSpPr>
        <p:spPr>
          <a:xfrm>
            <a:off x="539552" y="476673"/>
            <a:ext cx="7869238" cy="504056"/>
          </a:xfrm>
          <a:solidFill>
            <a:schemeClr val="bg1">
              <a:lumMod val="95000"/>
            </a:schemeClr>
          </a:solidFill>
          <a:ln>
            <a:solidFill>
              <a:schemeClr val="accent1"/>
            </a:solidFill>
          </a:ln>
        </p:spPr>
        <p:txBody>
          <a:bodyPr/>
          <a:lstStyle/>
          <a:p>
            <a:pPr>
              <a:lnSpc>
                <a:spcPct val="90000"/>
              </a:lnSpc>
            </a:pPr>
            <a:r>
              <a:rPr lang="it-IT" altLang="it-IT" sz="2400" dirty="0">
                <a:latin typeface="American Typewriter" panose="02090604020004020304" pitchFamily="18" charset="77"/>
              </a:rPr>
              <a:t>Il tasso di disoccupazione frizionale</a:t>
            </a:r>
          </a:p>
        </p:txBody>
      </p:sp>
      <p:sp>
        <p:nvSpPr>
          <p:cNvPr id="156674" name="Rectangle 1026"/>
          <p:cNvSpPr>
            <a:spLocks noGrp="1" noChangeArrowheads="1"/>
          </p:cNvSpPr>
          <p:nvPr>
            <p:ph idx="1"/>
          </p:nvPr>
        </p:nvSpPr>
        <p:spPr>
          <a:xfrm>
            <a:off x="425451" y="1052736"/>
            <a:ext cx="8683054" cy="5265514"/>
          </a:xfrm>
        </p:spPr>
        <p:txBody>
          <a:bodyPr/>
          <a:lstStyle/>
          <a:p>
            <a:pPr marL="0" indent="0">
              <a:lnSpc>
                <a:spcPct val="114000"/>
              </a:lnSpc>
              <a:spcBef>
                <a:spcPts val="600"/>
              </a:spcBef>
              <a:buFont typeface="Wingdings" panose="05000000000000000000" pitchFamily="2" charset="2"/>
              <a:buNone/>
            </a:pPr>
            <a:r>
              <a:rPr lang="it-IT" altLang="it-IT" sz="1600" i="1" dirty="0">
                <a:latin typeface="American Typewriter" panose="02090604020004020304" pitchFamily="18" charset="77"/>
              </a:rPr>
              <a:t>Se le percentuali di coloro che trovano e che perdono il lavoro in ciascun periodo sono costanti nel tempo, quale valore raggiungerà il tasso di disoccupazione frizionale nel lungo periodo (stato stazionario)?</a:t>
            </a:r>
          </a:p>
          <a:p>
            <a:pPr marL="287338" indent="-287338">
              <a:lnSpc>
                <a:spcPct val="114000"/>
              </a:lnSpc>
              <a:spcBef>
                <a:spcPts val="600"/>
              </a:spcBef>
              <a:buFont typeface="Wingdings" panose="05000000000000000000" pitchFamily="2" charset="2"/>
              <a:buNone/>
            </a:pPr>
            <a:r>
              <a:rPr lang="it-IT" altLang="it-IT" sz="1600" dirty="0">
                <a:latin typeface="American Typewriter" panose="02090604020004020304" pitchFamily="18" charset="77"/>
              </a:rPr>
              <a:t>Poiché  </a:t>
            </a:r>
            <a:r>
              <a:rPr lang="it-IT" altLang="it-IT" sz="1600" b="1" dirty="0">
                <a:solidFill>
                  <a:srgbClr val="CC3300"/>
                </a:solidFill>
                <a:latin typeface="American Typewriter" panose="02090604020004020304" pitchFamily="18" charset="77"/>
              </a:rPr>
              <a:t>N</a:t>
            </a:r>
            <a:r>
              <a:rPr lang="it-IT" altLang="it-IT" sz="1600" b="1" dirty="0">
                <a:latin typeface="American Typewriter" panose="02090604020004020304" pitchFamily="18" charset="77"/>
              </a:rPr>
              <a:t> = </a:t>
            </a:r>
            <a:r>
              <a:rPr lang="en-US" altLang="it-IT" sz="1600" b="1" dirty="0">
                <a:solidFill>
                  <a:schemeClr val="hlink"/>
                </a:solidFill>
                <a:latin typeface="American Typewriter" panose="02090604020004020304" pitchFamily="18" charset="77"/>
                <a:sym typeface="Symbol" panose="05050102010706020507" pitchFamily="18" charset="2"/>
              </a:rPr>
              <a:t>L</a:t>
            </a:r>
            <a:r>
              <a:rPr lang="it-IT" altLang="it-IT" sz="1600" b="1" dirty="0">
                <a:latin typeface="American Typewriter" panose="02090604020004020304" pitchFamily="18" charset="77"/>
              </a:rPr>
              <a:t> – </a:t>
            </a:r>
            <a:r>
              <a:rPr lang="en-US" altLang="it-IT" sz="1600" b="1" dirty="0">
                <a:solidFill>
                  <a:srgbClr val="333399"/>
                </a:solidFill>
                <a:latin typeface="American Typewriter" panose="02090604020004020304" pitchFamily="18" charset="77"/>
                <a:sym typeface="Symbol" panose="05050102010706020507" pitchFamily="18" charset="2"/>
              </a:rPr>
              <a:t>U , </a:t>
            </a:r>
            <a:r>
              <a:rPr lang="en-US" altLang="it-IT" sz="1600" dirty="0" err="1">
                <a:latin typeface="American Typewriter" panose="02090604020004020304" pitchFamily="18" charset="77"/>
                <a:sym typeface="Symbol" panose="05050102010706020507" pitchFamily="18" charset="2"/>
              </a:rPr>
              <a:t>coloro</a:t>
            </a:r>
            <a:r>
              <a:rPr lang="en-US" altLang="it-IT" sz="1600" dirty="0">
                <a:latin typeface="American Typewriter" panose="02090604020004020304" pitchFamily="18" charset="77"/>
                <a:sym typeface="Symbol" panose="05050102010706020507" pitchFamily="18" charset="2"/>
              </a:rPr>
              <a:t> </a:t>
            </a:r>
            <a:r>
              <a:rPr lang="en-US" altLang="it-IT" sz="1600" dirty="0" err="1">
                <a:latin typeface="American Typewriter" panose="02090604020004020304" pitchFamily="18" charset="77"/>
                <a:sym typeface="Symbol" panose="05050102010706020507" pitchFamily="18" charset="2"/>
              </a:rPr>
              <a:t>che</a:t>
            </a:r>
            <a:r>
              <a:rPr lang="en-US" altLang="it-IT" sz="1600" dirty="0">
                <a:latin typeface="American Typewriter" panose="02090604020004020304" pitchFamily="18" charset="77"/>
                <a:sym typeface="Symbol" panose="05050102010706020507" pitchFamily="18" charset="2"/>
              </a:rPr>
              <a:t> </a:t>
            </a:r>
            <a:r>
              <a:rPr lang="en-US" altLang="it-IT" sz="1600" dirty="0" err="1">
                <a:latin typeface="American Typewriter" panose="02090604020004020304" pitchFamily="18" charset="77"/>
                <a:sym typeface="Symbol" panose="05050102010706020507" pitchFamily="18" charset="2"/>
              </a:rPr>
              <a:t>perdono</a:t>
            </a:r>
            <a:r>
              <a:rPr lang="en-US" altLang="it-IT" sz="1600" dirty="0">
                <a:latin typeface="American Typewriter" panose="02090604020004020304" pitchFamily="18" charset="77"/>
                <a:sym typeface="Symbol" panose="05050102010706020507" pitchFamily="18" charset="2"/>
              </a:rPr>
              <a:t> </a:t>
            </a:r>
            <a:r>
              <a:rPr lang="en-US" altLang="it-IT" sz="1600" dirty="0" err="1">
                <a:latin typeface="American Typewriter" panose="02090604020004020304" pitchFamily="18" charset="77"/>
                <a:sym typeface="Symbol" panose="05050102010706020507" pitchFamily="18" charset="2"/>
              </a:rPr>
              <a:t>il</a:t>
            </a:r>
            <a:r>
              <a:rPr lang="en-US" altLang="it-IT" sz="1600" dirty="0">
                <a:latin typeface="American Typewriter" panose="02090604020004020304" pitchFamily="18" charset="77"/>
                <a:sym typeface="Symbol" panose="05050102010706020507" pitchFamily="18" charset="2"/>
              </a:rPr>
              <a:t> </a:t>
            </a:r>
            <a:r>
              <a:rPr lang="en-US" altLang="it-IT" sz="1600" dirty="0" err="1">
                <a:latin typeface="American Typewriter" panose="02090604020004020304" pitchFamily="18" charset="77"/>
                <a:sym typeface="Symbol" panose="05050102010706020507" pitchFamily="18" charset="2"/>
              </a:rPr>
              <a:t>lavoro</a:t>
            </a:r>
            <a:r>
              <a:rPr lang="en-US" altLang="it-IT" sz="1600" dirty="0">
                <a:latin typeface="American Typewriter" panose="02090604020004020304" pitchFamily="18" charset="77"/>
                <a:sym typeface="Symbol" panose="05050102010706020507" pitchFamily="18" charset="2"/>
              </a:rPr>
              <a:t> </a:t>
            </a:r>
            <a:r>
              <a:rPr lang="en-US" altLang="it-IT" sz="1600" dirty="0" err="1">
                <a:latin typeface="American Typewriter" panose="02090604020004020304" pitchFamily="18" charset="77"/>
                <a:sym typeface="Symbol" panose="05050102010706020507" pitchFamily="18" charset="2"/>
              </a:rPr>
              <a:t>sono</a:t>
            </a:r>
            <a:r>
              <a:rPr lang="it-IT" altLang="it-IT" sz="1600" dirty="0">
                <a:latin typeface="American Typewriter" panose="02090604020004020304" pitchFamily="18" charset="77"/>
              </a:rPr>
              <a:t>: </a:t>
            </a:r>
          </a:p>
          <a:p>
            <a:pPr marL="287338" indent="-287338" algn="r">
              <a:lnSpc>
                <a:spcPct val="114000"/>
              </a:lnSpc>
              <a:spcBef>
                <a:spcPts val="600"/>
              </a:spcBef>
              <a:buFont typeface="Wingdings" panose="05000000000000000000" pitchFamily="2" charset="2"/>
              <a:buNone/>
            </a:pPr>
            <a:r>
              <a:rPr lang="it-IT" altLang="it-IT" sz="1600" b="1" dirty="0" err="1">
                <a:solidFill>
                  <a:srgbClr val="003399"/>
                </a:solidFill>
                <a:latin typeface="American Typewriter" panose="02090604020004020304" pitchFamily="18" charset="77"/>
              </a:rPr>
              <a:t>s</a:t>
            </a:r>
            <a:r>
              <a:rPr lang="it-IT" altLang="it-IT" sz="1600" dirty="0" err="1">
                <a:latin typeface="American Typewriter" panose="02090604020004020304" pitchFamily="18" charset="77"/>
              </a:rPr>
              <a:t>∙</a:t>
            </a:r>
            <a:r>
              <a:rPr lang="it-IT" altLang="it-IT" sz="1600" b="1" dirty="0" err="1">
                <a:solidFill>
                  <a:srgbClr val="CC3300"/>
                </a:solidFill>
                <a:latin typeface="American Typewriter" panose="02090604020004020304" pitchFamily="18" charset="77"/>
              </a:rPr>
              <a:t>N</a:t>
            </a:r>
            <a:r>
              <a:rPr lang="it-IT" altLang="it-IT" sz="1600" dirty="0">
                <a:latin typeface="American Typewriter" panose="02090604020004020304" pitchFamily="18" charset="77"/>
              </a:rPr>
              <a:t> </a:t>
            </a:r>
            <a:r>
              <a:rPr lang="en-US" altLang="it-IT" sz="1600" dirty="0">
                <a:solidFill>
                  <a:srgbClr val="333399"/>
                </a:solidFill>
                <a:latin typeface="American Typewriter" panose="02090604020004020304" pitchFamily="18" charset="77"/>
              </a:rPr>
              <a:t>=</a:t>
            </a:r>
            <a:r>
              <a:rPr lang="en-US" altLang="it-IT" sz="1600" b="1" dirty="0">
                <a:solidFill>
                  <a:srgbClr val="333399"/>
                </a:solidFill>
                <a:latin typeface="American Typewriter" panose="02090604020004020304" pitchFamily="18" charset="77"/>
              </a:rPr>
              <a:t> s</a:t>
            </a:r>
            <a:r>
              <a:rPr lang="it-IT" altLang="it-IT" sz="1600" dirty="0">
                <a:latin typeface="American Typewriter" panose="02090604020004020304" pitchFamily="18" charset="77"/>
              </a:rPr>
              <a:t>∙</a:t>
            </a:r>
            <a:r>
              <a:rPr lang="en-US" altLang="it-IT" sz="1600" b="1" dirty="0">
                <a:latin typeface="American Typewriter" panose="02090604020004020304" pitchFamily="18" charset="77"/>
              </a:rPr>
              <a:t>(</a:t>
            </a:r>
            <a:r>
              <a:rPr lang="en-US" altLang="it-IT" sz="1600" b="1" dirty="0">
                <a:solidFill>
                  <a:schemeClr val="hlink"/>
                </a:solidFill>
                <a:latin typeface="American Typewriter" panose="02090604020004020304" pitchFamily="18" charset="77"/>
                <a:sym typeface="Symbol" panose="05050102010706020507" pitchFamily="18" charset="2"/>
              </a:rPr>
              <a:t>L</a:t>
            </a:r>
            <a:r>
              <a:rPr lang="en-US" altLang="it-IT" sz="1600" b="1" dirty="0">
                <a:solidFill>
                  <a:srgbClr val="333399"/>
                </a:solidFill>
                <a:latin typeface="American Typewriter" panose="02090604020004020304" pitchFamily="18" charset="77"/>
                <a:sym typeface="Symbol" panose="05050102010706020507" pitchFamily="18" charset="2"/>
              </a:rPr>
              <a:t> </a:t>
            </a:r>
            <a:r>
              <a:rPr lang="en-US" altLang="it-IT" sz="1600" dirty="0">
                <a:latin typeface="American Typewriter" panose="02090604020004020304" pitchFamily="18" charset="77"/>
                <a:sym typeface="Symbol" panose="05050102010706020507" pitchFamily="18" charset="2"/>
              </a:rPr>
              <a:t>–</a:t>
            </a:r>
            <a:r>
              <a:rPr lang="en-US" altLang="it-IT" sz="1600" b="1" dirty="0">
                <a:solidFill>
                  <a:srgbClr val="333399"/>
                </a:solidFill>
                <a:latin typeface="American Typewriter" panose="02090604020004020304" pitchFamily="18" charset="77"/>
                <a:sym typeface="Symbol" panose="05050102010706020507" pitchFamily="18" charset="2"/>
              </a:rPr>
              <a:t> U</a:t>
            </a:r>
            <a:r>
              <a:rPr lang="en-US" altLang="it-IT" sz="1600" b="1" dirty="0">
                <a:latin typeface="American Typewriter" panose="02090604020004020304" pitchFamily="18" charset="77"/>
                <a:sym typeface="Symbol" panose="05050102010706020507" pitchFamily="18" charset="2"/>
              </a:rPr>
              <a:t>)</a:t>
            </a:r>
            <a:r>
              <a:rPr lang="en-US" altLang="it-IT" sz="1600" b="1" dirty="0">
                <a:solidFill>
                  <a:srgbClr val="333399"/>
                </a:solidFill>
                <a:latin typeface="American Typewriter" panose="02090604020004020304" pitchFamily="18" charset="77"/>
                <a:sym typeface="Symbol" panose="05050102010706020507" pitchFamily="18" charset="2"/>
              </a:rPr>
              <a:t> = </a:t>
            </a:r>
            <a:r>
              <a:rPr lang="en-US" altLang="it-IT" sz="1600" b="1" dirty="0">
                <a:solidFill>
                  <a:srgbClr val="333399"/>
                </a:solidFill>
                <a:latin typeface="American Typewriter" panose="02090604020004020304" pitchFamily="18" charset="77"/>
              </a:rPr>
              <a:t>s</a:t>
            </a:r>
            <a:r>
              <a:rPr lang="it-IT" altLang="it-IT" sz="1600" dirty="0">
                <a:latin typeface="American Typewriter" panose="02090604020004020304" pitchFamily="18" charset="77"/>
              </a:rPr>
              <a:t>∙</a:t>
            </a:r>
            <a:r>
              <a:rPr lang="en-US" altLang="it-IT" sz="1600" b="1" dirty="0">
                <a:solidFill>
                  <a:schemeClr val="hlink"/>
                </a:solidFill>
                <a:latin typeface="American Typewriter" panose="02090604020004020304" pitchFamily="18" charset="77"/>
                <a:sym typeface="Symbol" panose="05050102010706020507" pitchFamily="18" charset="2"/>
              </a:rPr>
              <a:t>L</a:t>
            </a:r>
            <a:r>
              <a:rPr lang="en-US" altLang="it-IT" sz="1600" b="1" dirty="0">
                <a:solidFill>
                  <a:srgbClr val="333399"/>
                </a:solidFill>
                <a:latin typeface="American Typewriter" panose="02090604020004020304" pitchFamily="18" charset="77"/>
                <a:sym typeface="Symbol" panose="05050102010706020507" pitchFamily="18" charset="2"/>
              </a:rPr>
              <a:t> </a:t>
            </a:r>
            <a:r>
              <a:rPr lang="en-US" altLang="it-IT" sz="1600" dirty="0">
                <a:solidFill>
                  <a:srgbClr val="333399"/>
                </a:solidFill>
                <a:latin typeface="American Typewriter" panose="02090604020004020304" pitchFamily="18" charset="77"/>
                <a:sym typeface="Symbol" panose="05050102010706020507" pitchFamily="18" charset="2"/>
              </a:rPr>
              <a:t>–</a:t>
            </a:r>
            <a:r>
              <a:rPr lang="en-US" altLang="it-IT" sz="1600" b="1" dirty="0">
                <a:solidFill>
                  <a:srgbClr val="333399"/>
                </a:solidFill>
                <a:latin typeface="American Typewriter" panose="02090604020004020304" pitchFamily="18" charset="77"/>
              </a:rPr>
              <a:t> s</a:t>
            </a:r>
            <a:r>
              <a:rPr lang="it-IT" altLang="it-IT" sz="1600" dirty="0">
                <a:latin typeface="American Typewriter" panose="02090604020004020304" pitchFamily="18" charset="77"/>
              </a:rPr>
              <a:t>∙</a:t>
            </a:r>
            <a:r>
              <a:rPr lang="en-US" altLang="it-IT" sz="1600" b="1" dirty="0">
                <a:solidFill>
                  <a:srgbClr val="333399"/>
                </a:solidFill>
                <a:latin typeface="American Typewriter" panose="02090604020004020304" pitchFamily="18" charset="77"/>
                <a:sym typeface="Symbol" panose="05050102010706020507" pitchFamily="18" charset="2"/>
              </a:rPr>
              <a:t>U 			(1)</a:t>
            </a:r>
          </a:p>
          <a:p>
            <a:pPr marL="287338" indent="-287338">
              <a:lnSpc>
                <a:spcPct val="114000"/>
              </a:lnSpc>
              <a:spcBef>
                <a:spcPts val="600"/>
              </a:spcBef>
              <a:buFont typeface="Wingdings" panose="05000000000000000000" pitchFamily="2" charset="2"/>
              <a:buNone/>
            </a:pPr>
            <a:r>
              <a:rPr lang="it-IT" altLang="it-IT" sz="1600" dirty="0">
                <a:latin typeface="American Typewriter" panose="02090604020004020304" pitchFamily="18" charset="77"/>
                <a:sym typeface="Symbol" panose="05050102010706020507" pitchFamily="18" charset="2"/>
              </a:rPr>
              <a:t>In stato stazionario, il numero di coloro che trovano lavoro e di coloro che lo perdono sono uguali: </a:t>
            </a:r>
          </a:p>
          <a:p>
            <a:pPr marL="287338" indent="-287338" algn="r">
              <a:lnSpc>
                <a:spcPct val="114000"/>
              </a:lnSpc>
              <a:spcBef>
                <a:spcPts val="0"/>
              </a:spcBef>
              <a:buNone/>
            </a:pPr>
            <a:r>
              <a:rPr lang="it-IT" altLang="it-IT" sz="1600" dirty="0">
                <a:latin typeface="American Typewriter" panose="02090604020004020304" pitchFamily="18" charset="77"/>
                <a:sym typeface="Symbol" panose="05050102010706020507" pitchFamily="18" charset="2"/>
              </a:rPr>
              <a:t>			 </a:t>
            </a:r>
            <a:r>
              <a:rPr lang="it-IT" altLang="it-IT" sz="1600" b="1" dirty="0" err="1">
                <a:solidFill>
                  <a:srgbClr val="000099"/>
                </a:solidFill>
                <a:latin typeface="American Typewriter" panose="02090604020004020304" pitchFamily="18" charset="77"/>
                <a:sym typeface="Symbol" panose="05050102010706020507" pitchFamily="18" charset="2"/>
              </a:rPr>
              <a:t>f</a:t>
            </a:r>
            <a:r>
              <a:rPr lang="it-IT" altLang="it-IT" sz="1600" b="1" dirty="0" err="1">
                <a:solidFill>
                  <a:srgbClr val="000099"/>
                </a:solidFill>
                <a:latin typeface="American Typewriter" panose="02090604020004020304" pitchFamily="18" charset="77"/>
                <a:cs typeface="Calibri" panose="020F0502020204030204" pitchFamily="34" charset="0"/>
                <a:sym typeface="Symbol" panose="05050102010706020507" pitchFamily="18" charset="2"/>
              </a:rPr>
              <a:t>∙</a:t>
            </a:r>
            <a:r>
              <a:rPr lang="it-IT" altLang="it-IT" sz="1600" b="1" dirty="0" err="1">
                <a:solidFill>
                  <a:srgbClr val="000099"/>
                </a:solidFill>
                <a:latin typeface="American Typewriter" panose="02090604020004020304" pitchFamily="18" charset="77"/>
                <a:sym typeface="Symbol" panose="05050102010706020507" pitchFamily="18" charset="2"/>
              </a:rPr>
              <a:t>U</a:t>
            </a:r>
            <a:r>
              <a:rPr lang="it-IT" altLang="it-IT" sz="1600" b="1" dirty="0">
                <a:solidFill>
                  <a:srgbClr val="000099"/>
                </a:solidFill>
                <a:latin typeface="American Typewriter" panose="02090604020004020304" pitchFamily="18" charset="77"/>
                <a:sym typeface="Symbol" panose="05050102010706020507" pitchFamily="18" charset="2"/>
              </a:rPr>
              <a:t> </a:t>
            </a:r>
            <a:r>
              <a:rPr lang="it-IT" altLang="it-IT" sz="1600" b="1" dirty="0">
                <a:latin typeface="American Typewriter" panose="02090604020004020304" pitchFamily="18" charset="77"/>
                <a:sym typeface="Symbol" panose="05050102010706020507" pitchFamily="18" charset="2"/>
              </a:rPr>
              <a:t>= </a:t>
            </a:r>
            <a:r>
              <a:rPr lang="it-IT" altLang="it-IT" sz="1600" b="1" dirty="0" err="1">
                <a:solidFill>
                  <a:srgbClr val="003399"/>
                </a:solidFill>
                <a:latin typeface="American Typewriter" panose="02090604020004020304" pitchFamily="18" charset="77"/>
              </a:rPr>
              <a:t>s</a:t>
            </a:r>
            <a:r>
              <a:rPr lang="it-IT" altLang="it-IT" sz="1600" dirty="0" err="1">
                <a:latin typeface="American Typewriter" panose="02090604020004020304" pitchFamily="18" charset="77"/>
              </a:rPr>
              <a:t>∙</a:t>
            </a:r>
            <a:r>
              <a:rPr lang="it-IT" altLang="it-IT" sz="1600" b="1" dirty="0" err="1">
                <a:solidFill>
                  <a:srgbClr val="CC3300"/>
                </a:solidFill>
                <a:latin typeface="American Typewriter" panose="02090604020004020304" pitchFamily="18" charset="77"/>
              </a:rPr>
              <a:t>N</a:t>
            </a:r>
            <a:r>
              <a:rPr lang="it-IT" altLang="it-IT" sz="1600" b="1" dirty="0">
                <a:solidFill>
                  <a:srgbClr val="CC3300"/>
                </a:solidFill>
                <a:latin typeface="American Typewriter" panose="02090604020004020304" pitchFamily="18" charset="77"/>
              </a:rPr>
              <a:t> </a:t>
            </a:r>
            <a:r>
              <a:rPr lang="it-IT" altLang="it-IT" sz="1600" b="1" dirty="0">
                <a:latin typeface="American Typewriter" panose="02090604020004020304" pitchFamily="18" charset="77"/>
                <a:sym typeface="Symbol" panose="05050102010706020507" pitchFamily="18" charset="2"/>
              </a:rPr>
              <a:t>					(2)</a:t>
            </a:r>
          </a:p>
          <a:p>
            <a:pPr marL="287338" indent="-287338">
              <a:lnSpc>
                <a:spcPct val="114000"/>
              </a:lnSpc>
              <a:spcBef>
                <a:spcPts val="600"/>
              </a:spcBef>
              <a:buFont typeface="Wingdings" panose="05000000000000000000" pitchFamily="2" charset="2"/>
              <a:buNone/>
            </a:pPr>
            <a:r>
              <a:rPr lang="it-IT" altLang="it-IT" sz="1600" dirty="0">
                <a:latin typeface="American Typewriter" panose="02090604020004020304" pitchFamily="18" charset="77"/>
              </a:rPr>
              <a:t>Sostituendo la (1) nella (2):</a:t>
            </a:r>
          </a:p>
          <a:p>
            <a:pPr marL="287338" indent="-287338" algn="r">
              <a:lnSpc>
                <a:spcPct val="114000"/>
              </a:lnSpc>
              <a:spcBef>
                <a:spcPts val="0"/>
              </a:spcBef>
              <a:buFont typeface="Wingdings" panose="05000000000000000000" pitchFamily="2" charset="2"/>
              <a:buNone/>
            </a:pPr>
            <a:r>
              <a:rPr lang="it-IT" altLang="it-IT" sz="1600" b="1" dirty="0" err="1">
                <a:solidFill>
                  <a:srgbClr val="000099"/>
                </a:solidFill>
                <a:latin typeface="American Typewriter" panose="02090604020004020304" pitchFamily="18" charset="77"/>
              </a:rPr>
              <a:t>f</a:t>
            </a:r>
            <a:r>
              <a:rPr lang="it-IT" altLang="it-IT" sz="1600" dirty="0" err="1">
                <a:solidFill>
                  <a:srgbClr val="000099"/>
                </a:solidFill>
                <a:latin typeface="American Typewriter" panose="02090604020004020304" pitchFamily="18" charset="77"/>
              </a:rPr>
              <a:t>∙</a:t>
            </a:r>
            <a:r>
              <a:rPr lang="it-IT" altLang="it-IT" sz="1600" b="1" dirty="0" err="1">
                <a:solidFill>
                  <a:srgbClr val="003399"/>
                </a:solidFill>
                <a:latin typeface="American Typewriter" panose="02090604020004020304" pitchFamily="18" charset="77"/>
              </a:rPr>
              <a:t>U</a:t>
            </a:r>
            <a:r>
              <a:rPr lang="it-IT" altLang="it-IT" sz="1600" b="1" dirty="0">
                <a:solidFill>
                  <a:srgbClr val="003399"/>
                </a:solidFill>
                <a:latin typeface="American Typewriter" panose="02090604020004020304" pitchFamily="18" charset="77"/>
              </a:rPr>
              <a:t> </a:t>
            </a:r>
            <a:r>
              <a:rPr lang="it-IT" altLang="it-IT" sz="1600" b="1" dirty="0">
                <a:latin typeface="American Typewriter" panose="02090604020004020304" pitchFamily="18" charset="77"/>
              </a:rPr>
              <a:t>= </a:t>
            </a:r>
            <a:r>
              <a:rPr lang="en-US" altLang="it-IT" sz="1600" b="1" dirty="0">
                <a:solidFill>
                  <a:srgbClr val="333399"/>
                </a:solidFill>
                <a:latin typeface="American Typewriter" panose="02090604020004020304" pitchFamily="18" charset="77"/>
              </a:rPr>
              <a:t>s</a:t>
            </a:r>
            <a:r>
              <a:rPr lang="it-IT" altLang="it-IT" sz="1600" dirty="0">
                <a:latin typeface="American Typewriter" panose="02090604020004020304" pitchFamily="18" charset="77"/>
              </a:rPr>
              <a:t>∙</a:t>
            </a:r>
            <a:r>
              <a:rPr lang="en-US" altLang="it-IT" sz="1600" b="1" dirty="0">
                <a:solidFill>
                  <a:schemeClr val="hlink"/>
                </a:solidFill>
                <a:latin typeface="American Typewriter" panose="02090604020004020304" pitchFamily="18" charset="77"/>
                <a:sym typeface="Symbol" panose="05050102010706020507" pitchFamily="18" charset="2"/>
              </a:rPr>
              <a:t>L </a:t>
            </a:r>
            <a:r>
              <a:rPr lang="en-US" altLang="it-IT" sz="1600" dirty="0">
                <a:solidFill>
                  <a:srgbClr val="333399"/>
                </a:solidFill>
                <a:latin typeface="American Typewriter" panose="02090604020004020304" pitchFamily="18" charset="77"/>
                <a:sym typeface="Symbol" panose="05050102010706020507" pitchFamily="18" charset="2"/>
              </a:rPr>
              <a:t>–</a:t>
            </a:r>
            <a:r>
              <a:rPr lang="en-US" altLang="it-IT" sz="1600" b="1" dirty="0">
                <a:solidFill>
                  <a:srgbClr val="333399"/>
                </a:solidFill>
                <a:latin typeface="American Typewriter" panose="02090604020004020304" pitchFamily="18" charset="77"/>
              </a:rPr>
              <a:t> s</a:t>
            </a:r>
            <a:r>
              <a:rPr lang="it-IT" altLang="it-IT" sz="1600" dirty="0">
                <a:latin typeface="American Typewriter" panose="02090604020004020304" pitchFamily="18" charset="77"/>
              </a:rPr>
              <a:t>∙</a:t>
            </a:r>
            <a:r>
              <a:rPr lang="en-US" altLang="it-IT" sz="1600" b="1" dirty="0">
                <a:solidFill>
                  <a:srgbClr val="333399"/>
                </a:solidFill>
                <a:latin typeface="American Typewriter" panose="02090604020004020304" pitchFamily="18" charset="77"/>
                <a:sym typeface="Symbol" panose="05050102010706020507" pitchFamily="18" charset="2"/>
              </a:rPr>
              <a:t>U    </a:t>
            </a:r>
            <a:r>
              <a:rPr lang="en-US" altLang="it-IT" sz="1600" dirty="0">
                <a:latin typeface="American Typewriter" panose="02090604020004020304" pitchFamily="18" charset="77"/>
                <a:cs typeface="Calibri" panose="020F0502020204030204" pitchFamily="34" charset="0"/>
                <a:sym typeface="Symbol" panose="05050102010706020507" pitchFamily="18" charset="2"/>
              </a:rPr>
              <a:t>→</a:t>
            </a:r>
            <a:r>
              <a:rPr lang="en-US" altLang="it-IT" sz="1600" dirty="0">
                <a:latin typeface="American Typewriter" panose="02090604020004020304" pitchFamily="18" charset="77"/>
                <a:sym typeface="Symbol" panose="05050102010706020507" pitchFamily="18" charset="2"/>
              </a:rPr>
              <a:t>    </a:t>
            </a:r>
            <a:r>
              <a:rPr lang="it-IT" altLang="it-IT" sz="1600" b="1" dirty="0">
                <a:solidFill>
                  <a:srgbClr val="000099"/>
                </a:solidFill>
                <a:latin typeface="American Typewriter" panose="02090604020004020304" pitchFamily="18" charset="77"/>
              </a:rPr>
              <a:t>(f + </a:t>
            </a:r>
            <a:r>
              <a:rPr lang="en-US" altLang="it-IT" sz="1600" b="1" dirty="0">
                <a:solidFill>
                  <a:srgbClr val="000099"/>
                </a:solidFill>
                <a:latin typeface="American Typewriter" panose="02090604020004020304" pitchFamily="18" charset="77"/>
              </a:rPr>
              <a:t>s</a:t>
            </a:r>
            <a:r>
              <a:rPr lang="en-US" altLang="it-IT" sz="1600" b="1" dirty="0">
                <a:solidFill>
                  <a:srgbClr val="000099"/>
                </a:solidFill>
                <a:latin typeface="American Typewriter" panose="02090604020004020304" pitchFamily="18" charset="77"/>
                <a:sym typeface="Symbol" panose="05050102010706020507" pitchFamily="18" charset="2"/>
              </a:rPr>
              <a:t>) </a:t>
            </a:r>
            <a:r>
              <a:rPr lang="en-US" altLang="it-IT" sz="1600" b="1" dirty="0">
                <a:solidFill>
                  <a:srgbClr val="333399"/>
                </a:solidFill>
                <a:latin typeface="American Typewriter" panose="02090604020004020304" pitchFamily="18" charset="77"/>
                <a:sym typeface="Symbol" panose="05050102010706020507" pitchFamily="18" charset="2"/>
              </a:rPr>
              <a:t>U</a:t>
            </a:r>
            <a:r>
              <a:rPr lang="en-US" altLang="it-IT" sz="1600" b="1" dirty="0">
                <a:latin typeface="American Typewriter" panose="02090604020004020304" pitchFamily="18" charset="77"/>
                <a:sym typeface="Symbol" panose="05050102010706020507" pitchFamily="18" charset="2"/>
              </a:rPr>
              <a:t> = </a:t>
            </a:r>
            <a:r>
              <a:rPr lang="en-US" altLang="it-IT" sz="1600" b="1" dirty="0">
                <a:solidFill>
                  <a:srgbClr val="333399"/>
                </a:solidFill>
                <a:latin typeface="American Typewriter" panose="02090604020004020304" pitchFamily="18" charset="77"/>
              </a:rPr>
              <a:t>s</a:t>
            </a:r>
            <a:r>
              <a:rPr lang="it-IT" altLang="it-IT" sz="1600" dirty="0">
                <a:latin typeface="American Typewriter" panose="02090604020004020304" pitchFamily="18" charset="77"/>
              </a:rPr>
              <a:t>∙</a:t>
            </a:r>
            <a:r>
              <a:rPr lang="en-US" altLang="it-IT" sz="1600" b="1" dirty="0">
                <a:solidFill>
                  <a:schemeClr val="hlink"/>
                </a:solidFill>
                <a:latin typeface="American Typewriter" panose="02090604020004020304" pitchFamily="18" charset="77"/>
                <a:sym typeface="Symbol" panose="05050102010706020507" pitchFamily="18" charset="2"/>
              </a:rPr>
              <a:t>L			(3)</a:t>
            </a:r>
            <a:r>
              <a:rPr lang="en-US" altLang="it-IT" sz="1600" b="1" dirty="0">
                <a:solidFill>
                  <a:srgbClr val="333399"/>
                </a:solidFill>
                <a:latin typeface="American Typewriter" panose="02090604020004020304" pitchFamily="18" charset="77"/>
                <a:sym typeface="Symbol" panose="05050102010706020507" pitchFamily="18" charset="2"/>
              </a:rPr>
              <a:t> </a:t>
            </a:r>
          </a:p>
          <a:p>
            <a:pPr marL="287338" indent="-287338">
              <a:lnSpc>
                <a:spcPct val="114000"/>
              </a:lnSpc>
              <a:spcBef>
                <a:spcPts val="600"/>
              </a:spcBef>
              <a:buFont typeface="Wingdings" panose="05000000000000000000" pitchFamily="2" charset="2"/>
              <a:buNone/>
            </a:pPr>
            <a:r>
              <a:rPr lang="it-IT" altLang="it-IT" sz="1600" dirty="0">
                <a:latin typeface="American Typewriter" panose="02090604020004020304" pitchFamily="18" charset="77"/>
                <a:sym typeface="Symbol" panose="05050102010706020507" pitchFamily="18" charset="2"/>
              </a:rPr>
              <a:t>In generale il tasso di disoccupazione è  </a:t>
            </a:r>
            <a:r>
              <a:rPr lang="it-IT" altLang="it-IT" sz="1600" b="1" dirty="0">
                <a:latin typeface="American Typewriter" panose="02090604020004020304" pitchFamily="18" charset="77"/>
                <a:sym typeface="Symbol" panose="05050102010706020507" pitchFamily="18" charset="2"/>
              </a:rPr>
              <a:t>u = U/L</a:t>
            </a:r>
            <a:endParaRPr lang="it-IT" altLang="it-IT" sz="1600" dirty="0">
              <a:latin typeface="American Typewriter" panose="02090604020004020304" pitchFamily="18" charset="77"/>
              <a:sym typeface="Symbol" panose="05050102010706020507" pitchFamily="18" charset="2"/>
            </a:endParaRPr>
          </a:p>
          <a:p>
            <a:pPr marL="287338" indent="-287338">
              <a:lnSpc>
                <a:spcPct val="114000"/>
              </a:lnSpc>
              <a:spcBef>
                <a:spcPts val="600"/>
              </a:spcBef>
              <a:buFont typeface="Wingdings" panose="05000000000000000000" pitchFamily="2" charset="2"/>
              <a:buNone/>
            </a:pPr>
            <a:r>
              <a:rPr lang="it-IT" altLang="it-IT" sz="1600" dirty="0">
                <a:latin typeface="American Typewriter" panose="02090604020004020304" pitchFamily="18" charset="77"/>
                <a:sym typeface="Symbol" panose="05050102010706020507" pitchFamily="18" charset="2"/>
              </a:rPr>
              <a:t>Il tasso di </a:t>
            </a:r>
            <a:r>
              <a:rPr lang="it-IT" altLang="it-IT" sz="1600" b="1" dirty="0">
                <a:solidFill>
                  <a:srgbClr val="000099"/>
                </a:solidFill>
                <a:latin typeface="American Typewriter" panose="02090604020004020304" pitchFamily="18" charset="77"/>
                <a:sym typeface="Symbol" panose="05050102010706020507" pitchFamily="18" charset="2"/>
              </a:rPr>
              <a:t>disoccupazione frizionale </a:t>
            </a:r>
            <a:r>
              <a:rPr lang="it-IT" altLang="it-IT" sz="1600" dirty="0">
                <a:latin typeface="American Typewriter" panose="02090604020004020304" pitchFamily="18" charset="77"/>
                <a:sym typeface="Symbol" panose="05050102010706020507" pitchFamily="18" charset="2"/>
              </a:rPr>
              <a:t>è  la parte di </a:t>
            </a:r>
            <a:r>
              <a:rPr lang="it-IT" altLang="it-IT" sz="1600" b="1" dirty="0">
                <a:latin typeface="American Typewriter" panose="02090604020004020304" pitchFamily="18" charset="77"/>
                <a:sym typeface="Symbol" panose="05050102010706020507" pitchFamily="18" charset="2"/>
              </a:rPr>
              <a:t>u </a:t>
            </a:r>
            <a:r>
              <a:rPr lang="it-IT" altLang="it-IT" sz="1600" dirty="0">
                <a:latin typeface="American Typewriter" panose="02090604020004020304" pitchFamily="18" charset="77"/>
                <a:sym typeface="Symbol" panose="05050102010706020507" pitchFamily="18" charset="2"/>
              </a:rPr>
              <a:t>dovuto al tempo necessario per trovare un lavoro, ossia ai flussi  di entrata e uscita. Dalla (3) possiamo calcolare il tasso di disoccupazione frizionale nell’ </a:t>
            </a:r>
            <a:r>
              <a:rPr lang="it-IT" altLang="it-IT" sz="1600" b="1" dirty="0">
                <a:solidFill>
                  <a:srgbClr val="000099"/>
                </a:solidFill>
                <a:latin typeface="American Typewriter" panose="02090604020004020304" pitchFamily="18" charset="77"/>
                <a:sym typeface="Symbol" panose="05050102010706020507" pitchFamily="18" charset="2"/>
              </a:rPr>
              <a:t>equilibrio</a:t>
            </a:r>
            <a:r>
              <a:rPr lang="it-IT" altLang="it-IT" sz="1600" dirty="0">
                <a:latin typeface="American Typewriter" panose="02090604020004020304" pitchFamily="18" charset="77"/>
                <a:sym typeface="Symbol" panose="05050102010706020507" pitchFamily="18" charset="2"/>
              </a:rPr>
              <a:t> di lungo periodo:</a:t>
            </a:r>
            <a:endParaRPr lang="en-US" altLang="it-IT" sz="1600" dirty="0">
              <a:latin typeface="American Typewriter" panose="02090604020004020304" pitchFamily="18" charset="77"/>
              <a:sym typeface="Symbol" panose="05050102010706020507" pitchFamily="18" charset="2"/>
            </a:endParaRPr>
          </a:p>
          <a:p>
            <a:pPr marL="287338" indent="-287338" algn="r">
              <a:lnSpc>
                <a:spcPct val="114000"/>
              </a:lnSpc>
              <a:spcBef>
                <a:spcPts val="600"/>
              </a:spcBef>
              <a:buNone/>
            </a:pPr>
            <a:r>
              <a:rPr lang="en-US" altLang="it-IT" sz="1800" b="1" dirty="0" err="1">
                <a:solidFill>
                  <a:srgbClr val="C00000"/>
                </a:solidFill>
                <a:latin typeface="American Typewriter" panose="02090604020004020304" pitchFamily="18" charset="77"/>
                <a:sym typeface="Symbol" panose="05050102010706020507" pitchFamily="18" charset="2"/>
              </a:rPr>
              <a:t>u</a:t>
            </a:r>
            <a:r>
              <a:rPr lang="en-US" altLang="it-IT" sz="1800" b="1" baseline="30000" dirty="0" err="1">
                <a:solidFill>
                  <a:srgbClr val="C00000"/>
                </a:solidFill>
                <a:latin typeface="American Typewriter" panose="02090604020004020304" pitchFamily="18" charset="77"/>
                <a:sym typeface="Symbol" panose="05050102010706020507" pitchFamily="18" charset="2"/>
              </a:rPr>
              <a:t>F</a:t>
            </a:r>
            <a:r>
              <a:rPr lang="en-US" altLang="it-IT" sz="1800" b="1" baseline="30000" dirty="0">
                <a:solidFill>
                  <a:srgbClr val="C00000"/>
                </a:solidFill>
                <a:latin typeface="American Typewriter" panose="02090604020004020304" pitchFamily="18" charset="77"/>
                <a:sym typeface="Symbol" panose="05050102010706020507" pitchFamily="18" charset="2"/>
              </a:rPr>
              <a:t>*</a:t>
            </a:r>
            <a:r>
              <a:rPr lang="en-US" altLang="it-IT" sz="1800" b="1" dirty="0">
                <a:solidFill>
                  <a:srgbClr val="C00000"/>
                </a:solidFill>
                <a:latin typeface="American Typewriter" panose="02090604020004020304" pitchFamily="18" charset="77"/>
                <a:sym typeface="Symbol" panose="05050102010706020507" pitchFamily="18" charset="2"/>
              </a:rPr>
              <a:t> =U/L = s/</a:t>
            </a:r>
            <a:r>
              <a:rPr lang="it-IT" altLang="it-IT" sz="1800" b="1" dirty="0">
                <a:solidFill>
                  <a:srgbClr val="C00000"/>
                </a:solidFill>
                <a:latin typeface="American Typewriter" panose="02090604020004020304" pitchFamily="18" charset="77"/>
              </a:rPr>
              <a:t>(f + </a:t>
            </a:r>
            <a:r>
              <a:rPr lang="en-US" altLang="it-IT" sz="1800" b="1" dirty="0">
                <a:solidFill>
                  <a:srgbClr val="C00000"/>
                </a:solidFill>
                <a:latin typeface="American Typewriter" panose="02090604020004020304" pitchFamily="18" charset="77"/>
              </a:rPr>
              <a:t>s</a:t>
            </a:r>
            <a:r>
              <a:rPr lang="en-US" altLang="it-IT" sz="1800" b="1" dirty="0">
                <a:solidFill>
                  <a:srgbClr val="C00000"/>
                </a:solidFill>
                <a:latin typeface="American Typewriter" panose="02090604020004020304" pitchFamily="18" charset="77"/>
                <a:sym typeface="Symbol" panose="05050102010706020507" pitchFamily="18" charset="2"/>
              </a:rPr>
              <a:t>)  </a:t>
            </a:r>
            <a:r>
              <a:rPr lang="en-US" altLang="it-IT" sz="1600" b="1" dirty="0">
                <a:solidFill>
                  <a:srgbClr val="C00000"/>
                </a:solidFill>
                <a:latin typeface="American Typewriter" panose="02090604020004020304" pitchFamily="18" charset="77"/>
                <a:sym typeface="Symbol" panose="05050102010706020507" pitchFamily="18" charset="2"/>
              </a:rPr>
              <a:t>	</a:t>
            </a:r>
            <a:r>
              <a:rPr lang="en-US" altLang="it-IT" sz="1600" b="1" dirty="0">
                <a:latin typeface="American Typewriter" panose="02090604020004020304" pitchFamily="18" charset="77"/>
                <a:sym typeface="Symbol" panose="05050102010706020507" pitchFamily="18" charset="2"/>
              </a:rPr>
              <a:t>               	         </a:t>
            </a:r>
            <a:r>
              <a:rPr lang="en-US" altLang="it-IT" sz="1800" b="1" dirty="0">
                <a:sym typeface="Symbol" panose="05050102010706020507" pitchFamily="18" charset="2"/>
              </a:rPr>
              <a:t>(4)    .</a:t>
            </a:r>
            <a:endParaRPr lang="it-IT" altLang="it-IT" sz="1800" b="1" dirty="0">
              <a:sym typeface="Symbol" panose="05050102010706020507" pitchFamily="18" charset="2"/>
            </a:endParaRPr>
          </a:p>
        </p:txBody>
      </p:sp>
      <p:sp>
        <p:nvSpPr>
          <p:cNvPr id="4" name="Segnaposto piè di pagina 3"/>
          <p:cNvSpPr>
            <a:spLocks noGrp="1"/>
          </p:cNvSpPr>
          <p:nvPr>
            <p:ph type="ftr" sz="quarter" idx="10"/>
          </p:nvPr>
        </p:nvSpPr>
        <p:spPr/>
        <p:txBody>
          <a:bodyPr/>
          <a:lstStyle/>
          <a:p>
            <a:pPr>
              <a:defRPr/>
            </a:pPr>
            <a:r>
              <a:rPr lang="it-IT"/>
              <a:t>Lez. 04: Lavoro e Disoccupazione</a:t>
            </a: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Effect transition="in" filter="strips(downRight)">
                                      <p:cBhvr>
                                        <p:cTn id="7" dur="500"/>
                                        <p:tgtEl>
                                          <p:spTgt spid="156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6674">
                                            <p:txEl>
                                              <p:pRg st="1" end="1"/>
                                            </p:txEl>
                                          </p:spTgt>
                                        </p:tgtEl>
                                        <p:attrNameLst>
                                          <p:attrName>style.visibility</p:attrName>
                                        </p:attrNameLst>
                                      </p:cBhvr>
                                      <p:to>
                                        <p:strVal val="visible"/>
                                      </p:to>
                                    </p:set>
                                    <p:animEffect transition="in" filter="strips(downRight)">
                                      <p:cBhvr>
                                        <p:cTn id="12" dur="500"/>
                                        <p:tgtEl>
                                          <p:spTgt spid="1566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56674">
                                            <p:txEl>
                                              <p:pRg st="2" end="2"/>
                                            </p:txEl>
                                          </p:spTgt>
                                        </p:tgtEl>
                                        <p:attrNameLst>
                                          <p:attrName>style.visibility</p:attrName>
                                        </p:attrNameLst>
                                      </p:cBhvr>
                                      <p:to>
                                        <p:strVal val="visible"/>
                                      </p:to>
                                    </p:set>
                                    <p:animEffect transition="in" filter="strips(downRight)">
                                      <p:cBhvr>
                                        <p:cTn id="17" dur="500"/>
                                        <p:tgtEl>
                                          <p:spTgt spid="1566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56674">
                                            <p:txEl>
                                              <p:pRg st="3" end="3"/>
                                            </p:txEl>
                                          </p:spTgt>
                                        </p:tgtEl>
                                        <p:attrNameLst>
                                          <p:attrName>style.visibility</p:attrName>
                                        </p:attrNameLst>
                                      </p:cBhvr>
                                      <p:to>
                                        <p:strVal val="visible"/>
                                      </p:to>
                                    </p:set>
                                    <p:animEffect transition="in" filter="strips(downRight)">
                                      <p:cBhvr>
                                        <p:cTn id="22" dur="500"/>
                                        <p:tgtEl>
                                          <p:spTgt spid="1566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56674">
                                            <p:txEl>
                                              <p:pRg st="4" end="4"/>
                                            </p:txEl>
                                          </p:spTgt>
                                        </p:tgtEl>
                                        <p:attrNameLst>
                                          <p:attrName>style.visibility</p:attrName>
                                        </p:attrNameLst>
                                      </p:cBhvr>
                                      <p:to>
                                        <p:strVal val="visible"/>
                                      </p:to>
                                    </p:set>
                                    <p:animEffect transition="in" filter="strips(downRight)">
                                      <p:cBhvr>
                                        <p:cTn id="27" dur="500"/>
                                        <p:tgtEl>
                                          <p:spTgt spid="15667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56674">
                                            <p:txEl>
                                              <p:pRg st="5" end="5"/>
                                            </p:txEl>
                                          </p:spTgt>
                                        </p:tgtEl>
                                        <p:attrNameLst>
                                          <p:attrName>style.visibility</p:attrName>
                                        </p:attrNameLst>
                                      </p:cBhvr>
                                      <p:to>
                                        <p:strVal val="visible"/>
                                      </p:to>
                                    </p:set>
                                    <p:animEffect transition="in" filter="strips(downRight)">
                                      <p:cBhvr>
                                        <p:cTn id="32" dur="500"/>
                                        <p:tgtEl>
                                          <p:spTgt spid="1566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56674">
                                            <p:txEl>
                                              <p:pRg st="6" end="6"/>
                                            </p:txEl>
                                          </p:spTgt>
                                        </p:tgtEl>
                                        <p:attrNameLst>
                                          <p:attrName>style.visibility</p:attrName>
                                        </p:attrNameLst>
                                      </p:cBhvr>
                                      <p:to>
                                        <p:strVal val="visible"/>
                                      </p:to>
                                    </p:set>
                                    <p:animEffect transition="in" filter="strips(downRight)">
                                      <p:cBhvr>
                                        <p:cTn id="37" dur="500"/>
                                        <p:tgtEl>
                                          <p:spTgt spid="15667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6674">
                                            <p:txEl>
                                              <p:pRg st="7" end="7"/>
                                            </p:txEl>
                                          </p:spTgt>
                                        </p:tgtEl>
                                        <p:attrNameLst>
                                          <p:attrName>style.visibility</p:attrName>
                                        </p:attrNameLst>
                                      </p:cBhvr>
                                      <p:to>
                                        <p:strVal val="visible"/>
                                      </p:to>
                                    </p:set>
                                    <p:animEffect transition="in" filter="strips(downRight)">
                                      <p:cBhvr>
                                        <p:cTn id="42" dur="500"/>
                                        <p:tgtEl>
                                          <p:spTgt spid="15667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56674">
                                            <p:txEl>
                                              <p:pRg st="8" end="8"/>
                                            </p:txEl>
                                          </p:spTgt>
                                        </p:tgtEl>
                                        <p:attrNameLst>
                                          <p:attrName>style.visibility</p:attrName>
                                        </p:attrNameLst>
                                      </p:cBhvr>
                                      <p:to>
                                        <p:strVal val="visible"/>
                                      </p:to>
                                    </p:set>
                                    <p:animEffect transition="in" filter="strips(downRight)">
                                      <p:cBhvr>
                                        <p:cTn id="47" dur="500"/>
                                        <p:tgtEl>
                                          <p:spTgt spid="15667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56674">
                                            <p:txEl>
                                              <p:pRg st="9" end="9"/>
                                            </p:txEl>
                                          </p:spTgt>
                                        </p:tgtEl>
                                        <p:attrNameLst>
                                          <p:attrName>style.visibility</p:attrName>
                                        </p:attrNameLst>
                                      </p:cBhvr>
                                      <p:to>
                                        <p:strVal val="visible"/>
                                      </p:to>
                                    </p:set>
                                    <p:animEffect transition="in" filter="strips(downRight)">
                                      <p:cBhvr>
                                        <p:cTn id="52" dur="500"/>
                                        <p:tgtEl>
                                          <p:spTgt spid="1566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683568" y="1250810"/>
            <a:ext cx="7921625" cy="4986502"/>
          </a:xfrm>
        </p:spPr>
        <p:txBody>
          <a:bodyPr/>
          <a:lstStyle/>
          <a:p>
            <a:pPr marL="287338" indent="-287338">
              <a:lnSpc>
                <a:spcPct val="90000"/>
              </a:lnSpc>
              <a:spcBef>
                <a:spcPct val="45000"/>
              </a:spcBef>
              <a:buFont typeface="Wingdings" panose="05000000000000000000" pitchFamily="2" charset="2"/>
              <a:buNone/>
            </a:pPr>
            <a:r>
              <a:rPr lang="it-IT" altLang="it-IT" sz="1800" dirty="0">
                <a:latin typeface="American Typewriter" panose="02090604020004020304" pitchFamily="18" charset="77"/>
              </a:rPr>
              <a:t>Se ogni mese:</a:t>
            </a:r>
          </a:p>
          <a:p>
            <a:pPr>
              <a:lnSpc>
                <a:spcPct val="90000"/>
              </a:lnSpc>
              <a:spcBef>
                <a:spcPct val="45000"/>
              </a:spcBef>
              <a:buFont typeface="Wingdings" panose="05000000000000000000" pitchFamily="2" charset="2"/>
              <a:buChar char="Ø"/>
            </a:pPr>
            <a:r>
              <a:rPr lang="it-IT" altLang="it-IT" sz="1800" dirty="0">
                <a:latin typeface="American Typewriter" panose="02090604020004020304" pitchFamily="18" charset="77"/>
              </a:rPr>
              <a:t> L’1% dei lavoratori impiegati perde il proprio lavoro</a:t>
            </a:r>
          </a:p>
          <a:p>
            <a:pPr marL="692150" lvl="1" indent="-290513">
              <a:lnSpc>
                <a:spcPct val="90000"/>
              </a:lnSpc>
              <a:spcBef>
                <a:spcPct val="45000"/>
              </a:spcBef>
              <a:buFont typeface="Wingdings" panose="05000000000000000000" pitchFamily="2" charset="2"/>
              <a:buNone/>
            </a:pPr>
            <a:r>
              <a:rPr lang="it-IT" altLang="it-IT" sz="1800" dirty="0">
                <a:latin typeface="American Typewriter" panose="02090604020004020304" pitchFamily="18" charset="77"/>
                <a:ea typeface="MS Mincho" panose="02020609040205080304" pitchFamily="49" charset="-128"/>
              </a:rPr>
              <a:t>    →  </a:t>
            </a:r>
            <a:r>
              <a:rPr lang="it-IT" altLang="it-IT" sz="1800" b="1" i="1" dirty="0">
                <a:solidFill>
                  <a:srgbClr val="003399"/>
                </a:solidFill>
                <a:latin typeface="American Typewriter" panose="02090604020004020304" pitchFamily="18" charset="77"/>
              </a:rPr>
              <a:t>s</a:t>
            </a:r>
            <a:r>
              <a:rPr lang="it-IT" altLang="it-IT" sz="1800" dirty="0">
                <a:latin typeface="American Typewriter" panose="02090604020004020304" pitchFamily="18" charset="77"/>
              </a:rPr>
              <a:t> </a:t>
            </a:r>
            <a:r>
              <a:rPr lang="it-IT" altLang="it-IT" sz="1800" dirty="0">
                <a:solidFill>
                  <a:srgbClr val="003399"/>
                </a:solidFill>
                <a:latin typeface="American Typewriter" panose="02090604020004020304" pitchFamily="18" charset="77"/>
              </a:rPr>
              <a:t>= 0,01</a:t>
            </a:r>
          </a:p>
          <a:p>
            <a:pPr>
              <a:lnSpc>
                <a:spcPct val="90000"/>
              </a:lnSpc>
              <a:spcBef>
                <a:spcPct val="45000"/>
              </a:spcBef>
              <a:buFont typeface="Wingdings" panose="05000000000000000000" pitchFamily="2" charset="2"/>
              <a:buChar char="Ø"/>
            </a:pPr>
            <a:r>
              <a:rPr lang="it-IT" altLang="it-IT" sz="1800" dirty="0">
                <a:latin typeface="American Typewriter" panose="02090604020004020304" pitchFamily="18" charset="77"/>
              </a:rPr>
              <a:t>Il 19% dei disoccupati trova un nuovo lavoro </a:t>
            </a:r>
          </a:p>
          <a:p>
            <a:pPr marL="287338" indent="-287338">
              <a:lnSpc>
                <a:spcPct val="90000"/>
              </a:lnSpc>
              <a:spcBef>
                <a:spcPct val="45000"/>
              </a:spcBef>
              <a:buFont typeface="Wingdings" panose="05000000000000000000" pitchFamily="2" charset="2"/>
              <a:buNone/>
            </a:pPr>
            <a:r>
              <a:rPr lang="it-IT" altLang="it-IT" sz="1800" b="1" i="1" dirty="0">
                <a:latin typeface="American Typewriter" panose="02090604020004020304" pitchFamily="18" charset="77"/>
              </a:rPr>
              <a:t>	     </a:t>
            </a:r>
            <a:r>
              <a:rPr lang="it-IT" altLang="it-IT" sz="1800" dirty="0">
                <a:latin typeface="American Typewriter" panose="02090604020004020304" pitchFamily="18" charset="77"/>
                <a:ea typeface="MS Mincho" panose="02020609040205080304" pitchFamily="49" charset="-128"/>
              </a:rPr>
              <a:t>→</a:t>
            </a:r>
            <a:r>
              <a:rPr lang="it-IT" altLang="it-IT" sz="1800" b="1" i="1" dirty="0">
                <a:latin typeface="American Typewriter" panose="02090604020004020304" pitchFamily="18" charset="77"/>
              </a:rPr>
              <a:t>  </a:t>
            </a:r>
            <a:r>
              <a:rPr lang="it-IT" altLang="it-IT" sz="1800" b="1" i="1" dirty="0">
                <a:solidFill>
                  <a:srgbClr val="CC3300"/>
                </a:solidFill>
                <a:latin typeface="American Typewriter" panose="02090604020004020304" pitchFamily="18" charset="77"/>
              </a:rPr>
              <a:t>f</a:t>
            </a:r>
            <a:r>
              <a:rPr lang="it-IT" altLang="it-IT" sz="1800" dirty="0">
                <a:solidFill>
                  <a:srgbClr val="CC3300"/>
                </a:solidFill>
                <a:latin typeface="American Typewriter" panose="02090604020004020304" pitchFamily="18" charset="77"/>
              </a:rPr>
              <a:t> = 0,19</a:t>
            </a:r>
          </a:p>
          <a:p>
            <a:pPr marL="287338" indent="-287338">
              <a:lnSpc>
                <a:spcPct val="90000"/>
              </a:lnSpc>
              <a:spcBef>
                <a:spcPct val="45000"/>
              </a:spcBef>
              <a:buFont typeface="Wingdings" panose="05000000000000000000" pitchFamily="2" charset="2"/>
              <a:buNone/>
            </a:pPr>
            <a:r>
              <a:rPr lang="it-IT" altLang="it-IT" sz="1800" dirty="0">
                <a:latin typeface="American Typewriter" panose="02090604020004020304" pitchFamily="18" charset="77"/>
              </a:rPr>
              <a:t>Allora il tasso di </a:t>
            </a:r>
            <a:r>
              <a:rPr lang="it-IT" altLang="it-IT" sz="1800" b="1" dirty="0">
                <a:solidFill>
                  <a:srgbClr val="000099"/>
                </a:solidFill>
                <a:latin typeface="American Typewriter" panose="02090604020004020304" pitchFamily="18" charset="77"/>
              </a:rPr>
              <a:t>disoccupazione frizionale in equilibrio  </a:t>
            </a:r>
            <a:r>
              <a:rPr lang="it-IT" altLang="it-IT" sz="2000" b="1" dirty="0" err="1">
                <a:solidFill>
                  <a:srgbClr val="000099"/>
                </a:solidFill>
                <a:latin typeface="American Typewriter" panose="02090604020004020304" pitchFamily="18" charset="77"/>
              </a:rPr>
              <a:t>u</a:t>
            </a:r>
            <a:r>
              <a:rPr lang="it-IT" altLang="it-IT" sz="2000" b="1" baseline="30000" dirty="0" err="1">
                <a:solidFill>
                  <a:srgbClr val="000099"/>
                </a:solidFill>
                <a:latin typeface="American Typewriter" panose="02090604020004020304" pitchFamily="18" charset="77"/>
              </a:rPr>
              <a:t>F</a:t>
            </a:r>
            <a:r>
              <a:rPr lang="it-IT" altLang="it-IT" sz="2000" b="1" baseline="30000" dirty="0">
                <a:solidFill>
                  <a:srgbClr val="000099"/>
                </a:solidFill>
                <a:latin typeface="American Typewriter" panose="02090604020004020304" pitchFamily="18" charset="77"/>
              </a:rPr>
              <a:t>*</a:t>
            </a:r>
            <a:r>
              <a:rPr lang="it-IT" altLang="it-IT" sz="1800" dirty="0">
                <a:latin typeface="American Typewriter" panose="02090604020004020304" pitchFamily="18" charset="77"/>
              </a:rPr>
              <a:t> è dato da:</a:t>
            </a:r>
          </a:p>
          <a:p>
            <a:pPr marL="287338" indent="-287338">
              <a:lnSpc>
                <a:spcPct val="90000"/>
              </a:lnSpc>
              <a:spcBef>
                <a:spcPct val="45000"/>
              </a:spcBef>
              <a:buFont typeface="Wingdings" panose="05000000000000000000" pitchFamily="2" charset="2"/>
              <a:buNone/>
            </a:pPr>
            <a:endParaRPr lang="it-IT" altLang="it-IT" sz="1800" dirty="0">
              <a:latin typeface="American Typewriter" panose="02090604020004020304" pitchFamily="18" charset="77"/>
            </a:endParaRPr>
          </a:p>
          <a:p>
            <a:pPr marL="287338" indent="-287338">
              <a:lnSpc>
                <a:spcPct val="90000"/>
              </a:lnSpc>
              <a:spcBef>
                <a:spcPct val="45000"/>
              </a:spcBef>
              <a:buFont typeface="Wingdings" panose="05000000000000000000" pitchFamily="2" charset="2"/>
              <a:buNone/>
            </a:pPr>
            <a:endParaRPr lang="it-IT" altLang="it-IT" sz="1800" dirty="0">
              <a:latin typeface="American Typewriter" panose="02090604020004020304" pitchFamily="18" charset="77"/>
            </a:endParaRPr>
          </a:p>
          <a:p>
            <a:pPr marL="287338" indent="-287338">
              <a:lnSpc>
                <a:spcPct val="114000"/>
              </a:lnSpc>
              <a:spcBef>
                <a:spcPts val="2400"/>
              </a:spcBef>
              <a:buFont typeface="Wingdings" panose="05000000000000000000" pitchFamily="2" charset="2"/>
              <a:buNone/>
            </a:pPr>
            <a:r>
              <a:rPr lang="it-IT" altLang="it-IT" sz="1800" dirty="0">
                <a:latin typeface="American Typewriter" panose="02090604020004020304" pitchFamily="18" charset="77"/>
              </a:rPr>
              <a:t>Se la forza lavoro comprende 20 milioni di persone, allora: </a:t>
            </a:r>
          </a:p>
          <a:p>
            <a:pPr marL="1087438" lvl="2" indent="-287338">
              <a:lnSpc>
                <a:spcPct val="90000"/>
              </a:lnSpc>
              <a:spcBef>
                <a:spcPct val="45000"/>
              </a:spcBef>
              <a:buFont typeface="Wingdings" panose="05000000000000000000" pitchFamily="2" charset="2"/>
              <a:buChar char="§"/>
            </a:pPr>
            <a:r>
              <a:rPr lang="it-IT" altLang="it-IT" sz="1800" dirty="0">
                <a:latin typeface="American Typewriter" panose="02090604020004020304" pitchFamily="18" charset="77"/>
              </a:rPr>
              <a:t>1 milione sono disoccupati </a:t>
            </a:r>
          </a:p>
          <a:p>
            <a:pPr marL="1087438" lvl="2" indent="-287338">
              <a:lnSpc>
                <a:spcPct val="90000"/>
              </a:lnSpc>
              <a:spcBef>
                <a:spcPct val="45000"/>
              </a:spcBef>
              <a:buFont typeface="Wingdings" panose="05000000000000000000" pitchFamily="2" charset="2"/>
              <a:buChar char="§"/>
            </a:pPr>
            <a:r>
              <a:rPr lang="it-IT" altLang="it-IT" sz="1800" dirty="0">
                <a:latin typeface="American Typewriter" panose="02090604020004020304" pitchFamily="18" charset="77"/>
              </a:rPr>
              <a:t>19 milioni sono occupati </a:t>
            </a:r>
          </a:p>
        </p:txBody>
      </p:sp>
      <p:sp>
        <p:nvSpPr>
          <p:cNvPr id="6" name="Segnaposto piè di pagina 4"/>
          <p:cNvSpPr>
            <a:spLocks noGrp="1"/>
          </p:cNvSpPr>
          <p:nvPr>
            <p:ph type="ftr" sz="quarter" idx="10"/>
          </p:nvPr>
        </p:nvSpPr>
        <p:spPr/>
        <p:txBody>
          <a:bodyPr/>
          <a:lstStyle/>
          <a:p>
            <a:pPr>
              <a:defRPr/>
            </a:pPr>
            <a:r>
              <a:rPr lang="it-IT"/>
              <a:t>Lez. 04: Lavoro e Disoccupazione</a:t>
            </a:r>
          </a:p>
        </p:txBody>
      </p:sp>
      <p:graphicFrame>
        <p:nvGraphicFramePr>
          <p:cNvPr id="2" name="Object 0"/>
          <p:cNvGraphicFramePr>
            <a:graphicFrameLocks noChangeAspect="1"/>
          </p:cNvGraphicFramePr>
          <p:nvPr>
            <p:extLst>
              <p:ext uri="{D42A27DB-BD31-4B8C-83A1-F6EECF244321}">
                <p14:modId xmlns:p14="http://schemas.microsoft.com/office/powerpoint/2010/main" val="2398939630"/>
              </p:ext>
            </p:extLst>
          </p:nvPr>
        </p:nvGraphicFramePr>
        <p:xfrm>
          <a:off x="1546225" y="3593579"/>
          <a:ext cx="4349750" cy="771525"/>
        </p:xfrm>
        <a:graphic>
          <a:graphicData uri="http://schemas.openxmlformats.org/presentationml/2006/ole">
            <mc:AlternateContent xmlns:mc="http://schemas.openxmlformats.org/markup-compatibility/2006">
              <mc:Choice xmlns:v="urn:schemas-microsoft-com:vml" Requires="v">
                <p:oleObj name="Equazione" r:id="rId3" imgW="3288960" imgH="583920" progId="Equation.3">
                  <p:embed/>
                </p:oleObj>
              </mc:Choice>
              <mc:Fallback>
                <p:oleObj name="Equazione" r:id="rId3" imgW="3288960" imgH="583920" progId="Equation.3">
                  <p:embed/>
                  <p:pic>
                    <p:nvPicPr>
                      <p:cNvPr id="0" name="Object 0"/>
                      <p:cNvPicPr>
                        <a:picLocks noChangeAspect="1" noChangeArrowheads="1"/>
                      </p:cNvPicPr>
                      <p:nvPr/>
                    </p:nvPicPr>
                    <p:blipFill>
                      <a:blip r:embed="rId4"/>
                      <a:srcRect/>
                      <a:stretch>
                        <a:fillRect/>
                      </a:stretch>
                    </p:blipFill>
                    <p:spPr bwMode="auto">
                      <a:xfrm>
                        <a:off x="1546225" y="3593579"/>
                        <a:ext cx="4349750" cy="771525"/>
                      </a:xfrm>
                      <a:prstGeom prst="rect">
                        <a:avLst/>
                      </a:prstGeom>
                      <a:noFill/>
                      <a:ln>
                        <a:noFill/>
                      </a:ln>
                      <a:effectLst/>
                    </p:spPr>
                  </p:pic>
                </p:oleObj>
              </mc:Fallback>
            </mc:AlternateContent>
          </a:graphicData>
        </a:graphic>
      </p:graphicFrame>
      <p:sp>
        <p:nvSpPr>
          <p:cNvPr id="8" name="Rectangle 1027"/>
          <p:cNvSpPr>
            <a:spLocks noGrp="1" noChangeArrowheads="1"/>
          </p:cNvSpPr>
          <p:nvPr>
            <p:ph type="title"/>
          </p:nvPr>
        </p:nvSpPr>
        <p:spPr>
          <a:xfrm>
            <a:off x="539552" y="476672"/>
            <a:ext cx="8352928" cy="504056"/>
          </a:xfrm>
          <a:solidFill>
            <a:schemeClr val="bg1">
              <a:lumMod val="95000"/>
            </a:schemeClr>
          </a:solidFill>
          <a:ln>
            <a:solidFill>
              <a:schemeClr val="accent1"/>
            </a:solidFill>
          </a:ln>
        </p:spPr>
        <p:txBody>
          <a:bodyPr/>
          <a:lstStyle/>
          <a:p>
            <a:pPr>
              <a:lnSpc>
                <a:spcPct val="90000"/>
              </a:lnSpc>
            </a:pPr>
            <a:r>
              <a:rPr lang="it-IT" altLang="it-IT" sz="2400" dirty="0">
                <a:latin typeface="American Typewriter" panose="02090604020004020304" pitchFamily="18" charset="77"/>
              </a:rPr>
              <a:t>Il tasso di disoccupazione frizionale (2) - </a:t>
            </a:r>
            <a:r>
              <a:rPr lang="it-IT" altLang="it-IT" sz="2200" i="1" dirty="0">
                <a:latin typeface="American Typewriter" panose="02090604020004020304" pitchFamily="18" charset="77"/>
              </a:rPr>
              <a:t>Un esempio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left)">
                                      <p:cBhvr>
                                        <p:cTn id="12" dur="500"/>
                                        <p:tgtEl>
                                          <p:spTgt spid="2355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wipe(left)">
                                      <p:cBhvr>
                                        <p:cTn id="15" dur="500"/>
                                        <p:tgtEl>
                                          <p:spTgt spid="2355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wipe(left)">
                                      <p:cBhvr>
                                        <p:cTn id="20" dur="500"/>
                                        <p:tgtEl>
                                          <p:spTgt spid="2355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Effect transition="in" filter="wipe(left)">
                                      <p:cBhvr>
                                        <p:cTn id="25" dur="500"/>
                                        <p:tgtEl>
                                          <p:spTgt spid="2355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555">
                                            <p:txEl>
                                              <p:pRg st="5" end="5"/>
                                            </p:txEl>
                                          </p:spTgt>
                                        </p:tgtEl>
                                        <p:attrNameLst>
                                          <p:attrName>style.visibility</p:attrName>
                                        </p:attrNameLst>
                                      </p:cBhvr>
                                      <p:to>
                                        <p:strVal val="visible"/>
                                      </p:to>
                                    </p:set>
                                    <p:animEffect transition="in" filter="wipe(left)">
                                      <p:cBhvr>
                                        <p:cTn id="30" dur="500"/>
                                        <p:tgtEl>
                                          <p:spTgt spid="2355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555">
                                            <p:txEl>
                                              <p:pRg st="8" end="8"/>
                                            </p:txEl>
                                          </p:spTgt>
                                        </p:tgtEl>
                                        <p:attrNameLst>
                                          <p:attrName>style.visibility</p:attrName>
                                        </p:attrNameLst>
                                      </p:cBhvr>
                                      <p:to>
                                        <p:strVal val="visible"/>
                                      </p:to>
                                    </p:set>
                                    <p:animEffect transition="in" filter="wipe(left)">
                                      <p:cBhvr>
                                        <p:cTn id="35" dur="500"/>
                                        <p:tgtEl>
                                          <p:spTgt spid="23555">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555">
                                            <p:txEl>
                                              <p:pRg st="9" end="9"/>
                                            </p:txEl>
                                          </p:spTgt>
                                        </p:tgtEl>
                                        <p:attrNameLst>
                                          <p:attrName>style.visibility</p:attrName>
                                        </p:attrNameLst>
                                      </p:cBhvr>
                                      <p:to>
                                        <p:strVal val="visible"/>
                                      </p:to>
                                    </p:set>
                                    <p:animEffect transition="in" filter="wipe(left)">
                                      <p:cBhvr>
                                        <p:cTn id="38" dur="500"/>
                                        <p:tgtEl>
                                          <p:spTgt spid="23555">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555">
                                            <p:txEl>
                                              <p:pRg st="10" end="10"/>
                                            </p:txEl>
                                          </p:spTgt>
                                        </p:tgtEl>
                                        <p:attrNameLst>
                                          <p:attrName>style.visibility</p:attrName>
                                        </p:attrNameLst>
                                      </p:cBhvr>
                                      <p:to>
                                        <p:strVal val="visible"/>
                                      </p:to>
                                    </p:set>
                                    <p:animEffect transition="in" filter="wipe(left)">
                                      <p:cBhvr>
                                        <p:cTn id="41" dur="500"/>
                                        <p:tgtEl>
                                          <p:spTgt spid="23555">
                                            <p:txEl>
                                              <p:pRg st="10" end="10"/>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strips(downRight)">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idx="1"/>
          </p:nvPr>
        </p:nvSpPr>
        <p:spPr>
          <a:xfrm>
            <a:off x="467544" y="1145680"/>
            <a:ext cx="8208912" cy="5472608"/>
          </a:xfrm>
        </p:spPr>
        <p:txBody>
          <a:bodyPr/>
          <a:lstStyle/>
          <a:p>
            <a:pPr marL="0" indent="0">
              <a:lnSpc>
                <a:spcPct val="114000"/>
              </a:lnSpc>
              <a:spcBef>
                <a:spcPts val="600"/>
              </a:spcBef>
              <a:buNone/>
            </a:pPr>
            <a:r>
              <a:rPr lang="it-IT" altLang="it-IT" sz="1600" dirty="0">
                <a:latin typeface="American Typewriter" panose="02090604020004020304" pitchFamily="18" charset="77"/>
              </a:rPr>
              <a:t>E’ normale che ci sia, in ogni momento, un certo numero di persone che cerca lavoro, o che abbandona (volontariamente o meno) un lavoro che già ha. </a:t>
            </a:r>
          </a:p>
          <a:p>
            <a:pPr>
              <a:lnSpc>
                <a:spcPct val="114000"/>
              </a:lnSpc>
              <a:spcBef>
                <a:spcPts val="600"/>
              </a:spcBef>
              <a:buFont typeface="Wingdings" panose="05000000000000000000" pitchFamily="2" charset="2"/>
              <a:buChar char="§"/>
            </a:pPr>
            <a:r>
              <a:rPr lang="it-IT" altLang="it-IT" sz="1600" dirty="0">
                <a:latin typeface="American Typewriter" panose="02090604020004020304" pitchFamily="18" charset="77"/>
              </a:rPr>
              <a:t>Tuttavia (anche se temporanea) la condizione di disoccupato genera costi sociali ed è improduttiva per i singoli e per la società.</a:t>
            </a:r>
          </a:p>
          <a:p>
            <a:pPr marL="0" indent="0">
              <a:lnSpc>
                <a:spcPct val="114000"/>
              </a:lnSpc>
              <a:spcBef>
                <a:spcPts val="600"/>
              </a:spcBef>
              <a:buNone/>
            </a:pPr>
            <a:r>
              <a:rPr lang="it-IT" altLang="it-IT" sz="1600" dirty="0">
                <a:latin typeface="American Typewriter" panose="02090604020004020304" pitchFamily="18" charset="77"/>
              </a:rPr>
              <a:t>Perciò è desiderabile: </a:t>
            </a:r>
          </a:p>
          <a:p>
            <a:pPr>
              <a:lnSpc>
                <a:spcPct val="114000"/>
              </a:lnSpc>
              <a:spcBef>
                <a:spcPts val="600"/>
              </a:spcBef>
            </a:pPr>
            <a:r>
              <a:rPr lang="it-IT" altLang="it-IT" sz="1600" b="1" dirty="0">
                <a:latin typeface="American Typewriter" panose="02090604020004020304" pitchFamily="18" charset="77"/>
              </a:rPr>
              <a:t>Ridurre </a:t>
            </a:r>
            <a:r>
              <a:rPr lang="it-IT" altLang="it-IT" sz="1600" dirty="0">
                <a:latin typeface="American Typewriter" panose="02090604020004020304" pitchFamily="18" charset="77"/>
              </a:rPr>
              <a:t>la</a:t>
            </a:r>
            <a:r>
              <a:rPr lang="it-IT" altLang="it-IT" sz="1600" b="1" dirty="0">
                <a:solidFill>
                  <a:srgbClr val="000099"/>
                </a:solidFill>
                <a:latin typeface="American Typewriter" panose="02090604020004020304" pitchFamily="18" charset="77"/>
              </a:rPr>
              <a:t> </a:t>
            </a:r>
            <a:r>
              <a:rPr lang="it-IT" altLang="it-IT" sz="1600" dirty="0">
                <a:latin typeface="American Typewriter" panose="02090604020004020304" pitchFamily="18" charset="77"/>
              </a:rPr>
              <a:t>disoccupazione</a:t>
            </a:r>
            <a:r>
              <a:rPr lang="it-IT" altLang="it-IT" sz="1600" b="1" dirty="0">
                <a:solidFill>
                  <a:srgbClr val="000099"/>
                </a:solidFill>
                <a:latin typeface="American Typewriter" panose="02090604020004020304" pitchFamily="18" charset="77"/>
              </a:rPr>
              <a:t> strutturale</a:t>
            </a:r>
          </a:p>
          <a:p>
            <a:pPr>
              <a:lnSpc>
                <a:spcPct val="114000"/>
              </a:lnSpc>
              <a:spcBef>
                <a:spcPts val="600"/>
              </a:spcBef>
            </a:pPr>
            <a:r>
              <a:rPr lang="it-IT" altLang="it-IT" sz="1600" b="1" dirty="0">
                <a:latin typeface="American Typewriter" panose="02090604020004020304" pitchFamily="18" charset="77"/>
              </a:rPr>
              <a:t>Ridurre</a:t>
            </a:r>
            <a:r>
              <a:rPr lang="es-ES_tradnl" altLang="it-IT" sz="1600" dirty="0">
                <a:latin typeface="American Typewriter" panose="02090604020004020304" pitchFamily="18" charset="77"/>
              </a:rPr>
              <a:t> la disoccupazione </a:t>
            </a:r>
            <a:r>
              <a:rPr lang="es-ES_tradnl" altLang="it-IT" sz="1600" b="1" dirty="0">
                <a:solidFill>
                  <a:srgbClr val="000099"/>
                </a:solidFill>
                <a:latin typeface="American Typewriter" panose="02090604020004020304" pitchFamily="18" charset="77"/>
              </a:rPr>
              <a:t>frizionale</a:t>
            </a:r>
            <a:r>
              <a:rPr lang="es-ES_tradnl" altLang="it-IT" sz="1600" dirty="0">
                <a:latin typeface="American Typewriter" panose="02090604020004020304" pitchFamily="18" charset="77"/>
              </a:rPr>
              <a:t> (ridurre </a:t>
            </a:r>
            <a:r>
              <a:rPr lang="es-ES_tradnl" altLang="it-IT" sz="1600" b="1" dirty="0">
                <a:solidFill>
                  <a:srgbClr val="000099"/>
                </a:solidFill>
                <a:latin typeface="American Typewriter" panose="02090604020004020304" pitchFamily="18" charset="77"/>
              </a:rPr>
              <a:t>s </a:t>
            </a:r>
            <a:r>
              <a:rPr lang="es-ES_tradnl" altLang="it-IT" sz="1600" dirty="0">
                <a:latin typeface="American Typewriter" panose="02090604020004020304" pitchFamily="18" charset="77"/>
              </a:rPr>
              <a:t>o aumentare  </a:t>
            </a:r>
            <a:r>
              <a:rPr lang="es-ES_tradnl" altLang="it-IT" sz="1600" b="1" dirty="0">
                <a:solidFill>
                  <a:srgbClr val="000099"/>
                </a:solidFill>
                <a:latin typeface="American Typewriter" panose="02090604020004020304" pitchFamily="18" charset="77"/>
              </a:rPr>
              <a:t>f)</a:t>
            </a:r>
            <a:r>
              <a:rPr lang="es-ES_tradnl" altLang="it-IT" sz="1600" dirty="0">
                <a:latin typeface="American Typewriter" panose="02090604020004020304" pitchFamily="18" charset="77"/>
              </a:rPr>
              <a:t>.</a:t>
            </a:r>
            <a:endParaRPr lang="it-IT" altLang="it-IT" sz="1600" dirty="0">
              <a:latin typeface="American Typewriter" panose="02090604020004020304" pitchFamily="18" charset="77"/>
            </a:endParaRPr>
          </a:p>
          <a:p>
            <a:pPr marL="0" indent="0">
              <a:lnSpc>
                <a:spcPct val="114000"/>
              </a:lnSpc>
              <a:spcBef>
                <a:spcPts val="600"/>
              </a:spcBef>
              <a:buNone/>
            </a:pPr>
            <a:r>
              <a:rPr lang="es-ES_tradnl" altLang="it-IT" sz="1400" i="1" dirty="0">
                <a:latin typeface="American Typewriter" panose="02090604020004020304" pitchFamily="18" charset="77"/>
              </a:rPr>
              <a:t>           Ad esempio</a:t>
            </a:r>
            <a:r>
              <a:rPr lang="es-ES_tradnl" altLang="it-IT" sz="1400" dirty="0">
                <a:latin typeface="American Typewriter" panose="02090604020004020304" pitchFamily="18" charset="77"/>
              </a:rPr>
              <a:t>: con  s = 1% ;  f = 19%     </a:t>
            </a:r>
            <a:r>
              <a:rPr lang="es-ES_tradnl" altLang="it-IT" sz="1400" dirty="0">
                <a:latin typeface="American Typewriter" panose="02090604020004020304" pitchFamily="18" charset="77"/>
                <a:cs typeface="Calibri" panose="020F0502020204030204" pitchFamily="34" charset="0"/>
              </a:rPr>
              <a:t>→</a:t>
            </a:r>
            <a:r>
              <a:rPr lang="es-ES_tradnl" altLang="it-IT" sz="1400" dirty="0">
                <a:latin typeface="American Typewriter" panose="02090604020004020304" pitchFamily="18" charset="77"/>
              </a:rPr>
              <a:t>  </a:t>
            </a:r>
            <a:r>
              <a:rPr lang="es-ES_tradnl" altLang="it-IT" sz="1400" b="1" dirty="0">
                <a:latin typeface="American Typewriter" panose="02090604020004020304" pitchFamily="18" charset="77"/>
              </a:rPr>
              <a:t>u</a:t>
            </a:r>
            <a:r>
              <a:rPr lang="es-ES_tradnl" altLang="it-IT" sz="1400" b="1" baseline="30000" dirty="0">
                <a:latin typeface="American Typewriter" panose="02090604020004020304" pitchFamily="18" charset="77"/>
              </a:rPr>
              <a:t>F*</a:t>
            </a:r>
            <a:r>
              <a:rPr lang="es-ES_tradnl" altLang="it-IT" sz="1400" dirty="0">
                <a:latin typeface="American Typewriter" panose="02090604020004020304" pitchFamily="18" charset="77"/>
              </a:rPr>
              <a:t> = 5%</a:t>
            </a:r>
          </a:p>
          <a:p>
            <a:pPr lvl="4">
              <a:lnSpc>
                <a:spcPct val="114000"/>
              </a:lnSpc>
              <a:spcBef>
                <a:spcPts val="600"/>
              </a:spcBef>
              <a:buFont typeface="Wingdings" panose="05000000000000000000" pitchFamily="2" charset="2"/>
              <a:buChar char="§"/>
            </a:pPr>
            <a:r>
              <a:rPr lang="es-ES_tradnl" altLang="it-IT" sz="1400" dirty="0">
                <a:latin typeface="American Typewriter" panose="02090604020004020304" pitchFamily="18" charset="77"/>
              </a:rPr>
              <a:t>    s = 1% ;  f = 24%     </a:t>
            </a:r>
            <a:r>
              <a:rPr lang="es-ES_tradnl" altLang="it-IT" sz="1400" dirty="0">
                <a:latin typeface="American Typewriter" panose="02090604020004020304" pitchFamily="18" charset="77"/>
                <a:cs typeface="Calibri" panose="020F0502020204030204" pitchFamily="34" charset="0"/>
              </a:rPr>
              <a:t>→   </a:t>
            </a:r>
            <a:r>
              <a:rPr lang="es-ES_tradnl" altLang="it-IT" sz="1400" b="1" dirty="0">
                <a:latin typeface="American Typewriter" panose="02090604020004020304" pitchFamily="18" charset="77"/>
              </a:rPr>
              <a:t>u</a:t>
            </a:r>
            <a:r>
              <a:rPr lang="es-ES_tradnl" altLang="it-IT" sz="1400" b="1" baseline="30000" dirty="0">
                <a:latin typeface="American Typewriter" panose="02090604020004020304" pitchFamily="18" charset="77"/>
              </a:rPr>
              <a:t>F*</a:t>
            </a:r>
            <a:r>
              <a:rPr lang="es-ES_tradnl" altLang="it-IT" sz="1400" dirty="0">
                <a:latin typeface="American Typewriter" panose="02090604020004020304" pitchFamily="18" charset="77"/>
              </a:rPr>
              <a:t> = 4%.</a:t>
            </a:r>
          </a:p>
          <a:p>
            <a:pPr>
              <a:lnSpc>
                <a:spcPct val="114000"/>
              </a:lnSpc>
              <a:spcBef>
                <a:spcPts val="600"/>
              </a:spcBef>
              <a:buFont typeface="Courier New" panose="02070309020205020404" pitchFamily="49" charset="0"/>
              <a:buChar char="o"/>
            </a:pPr>
            <a:r>
              <a:rPr lang="it-IT" altLang="it-IT" sz="1600" b="1" dirty="0">
                <a:latin typeface="American Typewriter" panose="02090604020004020304" pitchFamily="18" charset="77"/>
              </a:rPr>
              <a:t>Ridurre </a:t>
            </a:r>
            <a:r>
              <a:rPr lang="it-IT" altLang="it-IT" sz="1600" dirty="0">
                <a:latin typeface="American Typewriter" panose="02090604020004020304" pitchFamily="18" charset="77"/>
              </a:rPr>
              <a:t>i</a:t>
            </a:r>
            <a:r>
              <a:rPr lang="it-IT" altLang="it-IT" sz="1600" b="1" dirty="0">
                <a:latin typeface="American Typewriter" panose="02090604020004020304" pitchFamily="18" charset="77"/>
              </a:rPr>
              <a:t> </a:t>
            </a:r>
            <a:r>
              <a:rPr lang="it-IT" altLang="it-IT" sz="1600" b="1" dirty="0">
                <a:solidFill>
                  <a:srgbClr val="000099"/>
                </a:solidFill>
                <a:latin typeface="American Typewriter" panose="02090604020004020304" pitchFamily="18" charset="77"/>
              </a:rPr>
              <a:t>costi sociali </a:t>
            </a:r>
            <a:r>
              <a:rPr lang="it-IT" altLang="it-IT" sz="1600" dirty="0">
                <a:latin typeface="American Typewriter" panose="02090604020004020304" pitchFamily="18" charset="77"/>
              </a:rPr>
              <a:t>dovuti alla disoccupazione .</a:t>
            </a:r>
          </a:p>
          <a:p>
            <a:pPr marL="0" indent="0">
              <a:lnSpc>
                <a:spcPct val="114000"/>
              </a:lnSpc>
              <a:spcBef>
                <a:spcPts val="1200"/>
              </a:spcBef>
              <a:buNone/>
            </a:pPr>
            <a:r>
              <a:rPr lang="es-ES_tradnl" altLang="it-IT" sz="1600" dirty="0">
                <a:latin typeface="American Typewriter" panose="02090604020004020304" pitchFamily="18" charset="77"/>
              </a:rPr>
              <a:t>Diverse politiche e incentivi possono essere adottate a questi scopi. </a:t>
            </a:r>
          </a:p>
          <a:p>
            <a:pPr marL="0" indent="0">
              <a:lnSpc>
                <a:spcPct val="114000"/>
              </a:lnSpc>
              <a:spcBef>
                <a:spcPts val="1200"/>
              </a:spcBef>
              <a:buNone/>
            </a:pPr>
            <a:r>
              <a:rPr lang="it-IT" altLang="it-IT" sz="1600" i="1" dirty="0">
                <a:latin typeface="American Typewriter" panose="02090604020004020304" pitchFamily="18" charset="77"/>
              </a:rPr>
              <a:t>Prima di studiare le politiche, </a:t>
            </a:r>
          </a:p>
          <a:p>
            <a:pPr marL="0" indent="0">
              <a:lnSpc>
                <a:spcPct val="114000"/>
              </a:lnSpc>
              <a:spcBef>
                <a:spcPts val="600"/>
              </a:spcBef>
              <a:buNone/>
            </a:pPr>
            <a:r>
              <a:rPr lang="it-IT" altLang="it-IT" sz="1600" i="1" dirty="0">
                <a:latin typeface="American Typewriter" panose="02090604020004020304" pitchFamily="18" charset="77"/>
              </a:rPr>
              <a:t>          dobbiamo però completare la definizione dei concetti di disoccupazione.</a:t>
            </a:r>
            <a:endParaRPr lang="it-IT" altLang="it-IT" sz="1600" dirty="0">
              <a:solidFill>
                <a:schemeClr val="tx2"/>
              </a:solidFill>
              <a:latin typeface="American Typewriter" panose="02090604020004020304" pitchFamily="18" charset="77"/>
            </a:endParaRPr>
          </a:p>
        </p:txBody>
      </p:sp>
      <p:sp>
        <p:nvSpPr>
          <p:cNvPr id="4" name="Segnaposto piè di pagina 3"/>
          <p:cNvSpPr>
            <a:spLocks noGrp="1"/>
          </p:cNvSpPr>
          <p:nvPr>
            <p:ph type="ftr" sz="quarter" idx="10"/>
          </p:nvPr>
        </p:nvSpPr>
        <p:spPr/>
        <p:txBody>
          <a:bodyPr/>
          <a:lstStyle/>
          <a:p>
            <a:pPr>
              <a:defRPr/>
            </a:pPr>
            <a:r>
              <a:rPr lang="it-IT"/>
              <a:t>Lez. 04: Lavoro e Disoccupazione</a:t>
            </a:r>
            <a:endParaRPr lang="it-IT" dirty="0"/>
          </a:p>
        </p:txBody>
      </p:sp>
      <p:sp>
        <p:nvSpPr>
          <p:cNvPr id="6" name="Rectangle 3"/>
          <p:cNvSpPr>
            <a:spLocks noGrp="1" noChangeArrowheads="1"/>
          </p:cNvSpPr>
          <p:nvPr>
            <p:ph type="title"/>
          </p:nvPr>
        </p:nvSpPr>
        <p:spPr>
          <a:xfrm>
            <a:off x="539552" y="332656"/>
            <a:ext cx="7869436" cy="598364"/>
          </a:xfrm>
          <a:solidFill>
            <a:schemeClr val="bg1">
              <a:lumMod val="95000"/>
            </a:schemeClr>
          </a:solidFill>
          <a:ln>
            <a:solidFill>
              <a:schemeClr val="accent1"/>
            </a:solidFill>
          </a:ln>
        </p:spPr>
        <p:txBody>
          <a:bodyPr/>
          <a:lstStyle/>
          <a:p>
            <a:pPr>
              <a:lnSpc>
                <a:spcPct val="90000"/>
              </a:lnSpc>
            </a:pPr>
            <a:r>
              <a:rPr lang="it-IT" altLang="it-IT" sz="2400" dirty="0">
                <a:latin typeface="American Typewriter" panose="02090604020004020304" pitchFamily="18" charset="77"/>
              </a:rPr>
              <a:t>Politiche per ridurre i costi della disoccupazione</a:t>
            </a:r>
          </a:p>
        </p:txBody>
      </p:sp>
    </p:spTree>
    <p:extLst>
      <p:ext uri="{BB962C8B-B14F-4D97-AF65-F5344CB8AC3E}">
        <p14:creationId xmlns:p14="http://schemas.microsoft.com/office/powerpoint/2010/main" val="4129074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6418">
                                            <p:txEl>
                                              <p:pRg st="0" end="0"/>
                                            </p:txEl>
                                          </p:spTgt>
                                        </p:tgtEl>
                                        <p:attrNameLst>
                                          <p:attrName>style.visibility</p:attrName>
                                        </p:attrNameLst>
                                      </p:cBhvr>
                                      <p:to>
                                        <p:strVal val="visible"/>
                                      </p:to>
                                    </p:set>
                                    <p:animEffect transition="in" filter="strips(downRight)">
                                      <p:cBhvr>
                                        <p:cTn id="7" dur="500"/>
                                        <p:tgtEl>
                                          <p:spTgt spid="316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6418">
                                            <p:txEl>
                                              <p:pRg st="1" end="1"/>
                                            </p:txEl>
                                          </p:spTgt>
                                        </p:tgtEl>
                                        <p:attrNameLst>
                                          <p:attrName>style.visibility</p:attrName>
                                        </p:attrNameLst>
                                      </p:cBhvr>
                                      <p:to>
                                        <p:strVal val="visible"/>
                                      </p:to>
                                    </p:set>
                                    <p:animEffect transition="in" filter="strips(downRight)">
                                      <p:cBhvr>
                                        <p:cTn id="12" dur="500"/>
                                        <p:tgtEl>
                                          <p:spTgt spid="316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16418">
                                            <p:txEl>
                                              <p:pRg st="2" end="2"/>
                                            </p:txEl>
                                          </p:spTgt>
                                        </p:tgtEl>
                                        <p:attrNameLst>
                                          <p:attrName>style.visibility</p:attrName>
                                        </p:attrNameLst>
                                      </p:cBhvr>
                                      <p:to>
                                        <p:strVal val="visible"/>
                                      </p:to>
                                    </p:set>
                                    <p:animEffect transition="in" filter="strips(downRight)">
                                      <p:cBhvr>
                                        <p:cTn id="17" dur="500"/>
                                        <p:tgtEl>
                                          <p:spTgt spid="3164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16418">
                                            <p:txEl>
                                              <p:pRg st="3" end="3"/>
                                            </p:txEl>
                                          </p:spTgt>
                                        </p:tgtEl>
                                        <p:attrNameLst>
                                          <p:attrName>style.visibility</p:attrName>
                                        </p:attrNameLst>
                                      </p:cBhvr>
                                      <p:to>
                                        <p:strVal val="visible"/>
                                      </p:to>
                                    </p:set>
                                    <p:animEffect transition="in" filter="strips(downRight)">
                                      <p:cBhvr>
                                        <p:cTn id="22" dur="500"/>
                                        <p:tgtEl>
                                          <p:spTgt spid="3164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16418">
                                            <p:txEl>
                                              <p:pRg st="4" end="4"/>
                                            </p:txEl>
                                          </p:spTgt>
                                        </p:tgtEl>
                                        <p:attrNameLst>
                                          <p:attrName>style.visibility</p:attrName>
                                        </p:attrNameLst>
                                      </p:cBhvr>
                                      <p:to>
                                        <p:strVal val="visible"/>
                                      </p:to>
                                    </p:set>
                                    <p:animEffect transition="in" filter="strips(downRight)">
                                      <p:cBhvr>
                                        <p:cTn id="27" dur="500"/>
                                        <p:tgtEl>
                                          <p:spTgt spid="3164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16418">
                                            <p:txEl>
                                              <p:pRg st="5" end="5"/>
                                            </p:txEl>
                                          </p:spTgt>
                                        </p:tgtEl>
                                        <p:attrNameLst>
                                          <p:attrName>style.visibility</p:attrName>
                                        </p:attrNameLst>
                                      </p:cBhvr>
                                      <p:to>
                                        <p:strVal val="visible"/>
                                      </p:to>
                                    </p:set>
                                    <p:animEffect transition="in" filter="strips(downRight)">
                                      <p:cBhvr>
                                        <p:cTn id="32" dur="500"/>
                                        <p:tgtEl>
                                          <p:spTgt spid="316418">
                                            <p:txEl>
                                              <p:pRg st="5" end="5"/>
                                            </p:txEl>
                                          </p:spTgt>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316418">
                                            <p:txEl>
                                              <p:pRg st="6" end="6"/>
                                            </p:txEl>
                                          </p:spTgt>
                                        </p:tgtEl>
                                        <p:attrNameLst>
                                          <p:attrName>style.visibility</p:attrName>
                                        </p:attrNameLst>
                                      </p:cBhvr>
                                      <p:to>
                                        <p:strVal val="visible"/>
                                      </p:to>
                                    </p:set>
                                    <p:animEffect transition="in" filter="strips(downRight)">
                                      <p:cBhvr>
                                        <p:cTn id="35" dur="500"/>
                                        <p:tgtEl>
                                          <p:spTgt spid="31641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316418">
                                            <p:txEl>
                                              <p:pRg st="7" end="7"/>
                                            </p:txEl>
                                          </p:spTgt>
                                        </p:tgtEl>
                                        <p:attrNameLst>
                                          <p:attrName>style.visibility</p:attrName>
                                        </p:attrNameLst>
                                      </p:cBhvr>
                                      <p:to>
                                        <p:strVal val="visible"/>
                                      </p:to>
                                    </p:set>
                                    <p:animEffect transition="in" filter="strips(downRight)">
                                      <p:cBhvr>
                                        <p:cTn id="40" dur="500"/>
                                        <p:tgtEl>
                                          <p:spTgt spid="316418">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316418">
                                            <p:txEl>
                                              <p:pRg st="8" end="8"/>
                                            </p:txEl>
                                          </p:spTgt>
                                        </p:tgtEl>
                                        <p:attrNameLst>
                                          <p:attrName>style.visibility</p:attrName>
                                        </p:attrNameLst>
                                      </p:cBhvr>
                                      <p:to>
                                        <p:strVal val="visible"/>
                                      </p:to>
                                    </p:set>
                                    <p:animEffect transition="in" filter="strips(downRight)">
                                      <p:cBhvr>
                                        <p:cTn id="45" dur="500"/>
                                        <p:tgtEl>
                                          <p:spTgt spid="31641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316418">
                                            <p:txEl>
                                              <p:pRg st="9" end="9"/>
                                            </p:txEl>
                                          </p:spTgt>
                                        </p:tgtEl>
                                        <p:attrNameLst>
                                          <p:attrName>style.visibility</p:attrName>
                                        </p:attrNameLst>
                                      </p:cBhvr>
                                      <p:to>
                                        <p:strVal val="visible"/>
                                      </p:to>
                                    </p:set>
                                    <p:animEffect transition="in" filter="strips(downRight)">
                                      <p:cBhvr>
                                        <p:cTn id="50" dur="500"/>
                                        <p:tgtEl>
                                          <p:spTgt spid="31641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316418">
                                            <p:txEl>
                                              <p:pRg st="10" end="10"/>
                                            </p:txEl>
                                          </p:spTgt>
                                        </p:tgtEl>
                                        <p:attrNameLst>
                                          <p:attrName>style.visibility</p:attrName>
                                        </p:attrNameLst>
                                      </p:cBhvr>
                                      <p:to>
                                        <p:strVal val="visible"/>
                                      </p:to>
                                    </p:set>
                                    <p:animEffect transition="in" filter="strips(downRight)">
                                      <p:cBhvr>
                                        <p:cTn id="55" dur="500"/>
                                        <p:tgtEl>
                                          <p:spTgt spid="3164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2" y="329853"/>
            <a:ext cx="8424167" cy="650875"/>
          </a:xfrm>
          <a:solidFill>
            <a:schemeClr val="bg1">
              <a:lumMod val="95000"/>
            </a:schemeClr>
          </a:solidFill>
          <a:ln>
            <a:solidFill>
              <a:schemeClr val="accent1"/>
            </a:solidFill>
          </a:ln>
        </p:spPr>
        <p:txBody>
          <a:bodyPr anchor="ctr"/>
          <a:lstStyle/>
          <a:p>
            <a:r>
              <a:rPr lang="it-IT" altLang="it-IT" sz="2400" b="1" dirty="0">
                <a:latin typeface="American Typewriter" panose="02090604020004020304" pitchFamily="18" charset="77"/>
              </a:rPr>
              <a:t>6. Disoccupazione: riepilogo ed esempi</a:t>
            </a:r>
            <a:endParaRPr lang="it-IT" altLang="it-IT" sz="2400" b="1" dirty="0">
              <a:solidFill>
                <a:srgbClr val="0066CC"/>
              </a:solidFill>
              <a:latin typeface="American Typewriter" panose="02090604020004020304" pitchFamily="18" charset="77"/>
            </a:endParaRPr>
          </a:p>
        </p:txBody>
      </p:sp>
      <p:sp>
        <p:nvSpPr>
          <p:cNvPr id="313347" name="Rectangle 3"/>
          <p:cNvSpPr>
            <a:spLocks noGrp="1" noChangeArrowheads="1"/>
          </p:cNvSpPr>
          <p:nvPr>
            <p:ph idx="1"/>
          </p:nvPr>
        </p:nvSpPr>
        <p:spPr>
          <a:xfrm>
            <a:off x="432048" y="980728"/>
            <a:ext cx="8820472" cy="5328592"/>
          </a:xfrm>
        </p:spPr>
        <p:txBody>
          <a:bodyPr/>
          <a:lstStyle/>
          <a:p>
            <a:pPr marL="0" indent="0">
              <a:buFont typeface="Wingdings" panose="05000000000000000000" pitchFamily="2" charset="2"/>
              <a:buNone/>
            </a:pPr>
            <a:r>
              <a:rPr lang="it-IT" altLang="it-IT" sz="1600" i="1" dirty="0">
                <a:latin typeface="American Typewriter" panose="02090604020004020304" pitchFamily="18" charset="77"/>
              </a:rPr>
              <a:t>Prima di affrontare  le politiche e i rimedi per la disoccupazione, riassumiamo le diverse situazioni e tipologie della disoccupazione:</a:t>
            </a:r>
          </a:p>
          <a:p>
            <a:pPr marL="0" indent="0">
              <a:spcBef>
                <a:spcPts val="1200"/>
              </a:spcBef>
              <a:buFont typeface="Wingdings" panose="05000000000000000000" pitchFamily="2" charset="2"/>
              <a:buNone/>
            </a:pPr>
            <a:r>
              <a:rPr lang="it-IT" altLang="it-IT" sz="1600" b="1" dirty="0">
                <a:latin typeface="American Typewriter" panose="02090604020004020304" pitchFamily="18" charset="77"/>
              </a:rPr>
              <a:t>Disoccupazione </a:t>
            </a:r>
            <a:r>
              <a:rPr lang="it-IT" altLang="it-IT" sz="1600" b="1" dirty="0">
                <a:solidFill>
                  <a:srgbClr val="000099"/>
                </a:solidFill>
                <a:latin typeface="American Typewriter" panose="02090604020004020304" pitchFamily="18" charset="77"/>
              </a:rPr>
              <a:t>strutturale</a:t>
            </a:r>
            <a:r>
              <a:rPr lang="it-IT" altLang="it-IT" sz="1600" dirty="0">
                <a:latin typeface="American Typewriter" panose="02090604020004020304" pitchFamily="18" charset="77"/>
              </a:rPr>
              <a:t>:</a:t>
            </a:r>
          </a:p>
          <a:p>
            <a:pPr>
              <a:spcBef>
                <a:spcPts val="600"/>
              </a:spcBef>
              <a:buFont typeface="Wingdings" panose="05000000000000000000" pitchFamily="2" charset="2"/>
              <a:buChar char="v"/>
            </a:pPr>
            <a:r>
              <a:rPr lang="it-IT" altLang="it-IT" sz="1600" dirty="0">
                <a:latin typeface="American Typewriter" panose="02090604020004020304" pitchFamily="18" charset="77"/>
              </a:rPr>
              <a:t> Al salario reale di equilibrio, c’è un eccesso di offerta di lavoro insoddisfatta</a:t>
            </a:r>
          </a:p>
          <a:p>
            <a:pPr marL="0" indent="0">
              <a:buNone/>
            </a:pPr>
            <a:r>
              <a:rPr lang="it-IT" altLang="it-IT" sz="1600" i="1" dirty="0">
                <a:latin typeface="American Typewriter" panose="02090604020004020304" pitchFamily="18" charset="77"/>
              </a:rPr>
              <a:t>Cause possibili: </a:t>
            </a:r>
          </a:p>
          <a:p>
            <a:pPr marL="396000">
              <a:buFont typeface="Wingdings" panose="05000000000000000000" pitchFamily="2" charset="2"/>
              <a:buChar char="§"/>
            </a:pPr>
            <a:r>
              <a:rPr lang="it-IT" altLang="it-IT" sz="1600" dirty="0">
                <a:latin typeface="American Typewriter" panose="02090604020004020304" pitchFamily="18" charset="77"/>
              </a:rPr>
              <a:t>Funzione di offerta collettiva differisce dalla somma delle offerte individuali</a:t>
            </a:r>
          </a:p>
          <a:p>
            <a:pPr marL="396000">
              <a:buFont typeface="Wingdings" panose="05000000000000000000" pitchFamily="2" charset="2"/>
              <a:buChar char="§"/>
            </a:pPr>
            <a:r>
              <a:rPr lang="it-IT" altLang="it-IT" sz="1600" dirty="0">
                <a:latin typeface="American Typewriter" panose="02090604020004020304" pitchFamily="18" charset="77"/>
              </a:rPr>
              <a:t>Salari di efficienza</a:t>
            </a:r>
          </a:p>
          <a:p>
            <a:pPr marL="396000">
              <a:buFont typeface="Wingdings" panose="05000000000000000000" pitchFamily="2" charset="2"/>
              <a:buChar char="§"/>
            </a:pPr>
            <a:r>
              <a:rPr lang="it-IT" altLang="it-IT" sz="1600" dirty="0">
                <a:latin typeface="American Typewriter" panose="02090604020004020304" pitchFamily="18" charset="77"/>
              </a:rPr>
              <a:t>Salari minimi eccessivamente elevati</a:t>
            </a:r>
          </a:p>
          <a:p>
            <a:pPr marL="0" indent="0">
              <a:spcBef>
                <a:spcPts val="1200"/>
              </a:spcBef>
              <a:buNone/>
            </a:pPr>
            <a:r>
              <a:rPr lang="it-IT" altLang="it-IT" sz="1600" b="1" dirty="0">
                <a:latin typeface="American Typewriter" panose="02090604020004020304" pitchFamily="18" charset="77"/>
              </a:rPr>
              <a:t>Disoccupazione </a:t>
            </a:r>
            <a:r>
              <a:rPr lang="it-IT" altLang="it-IT" sz="1600" b="1" dirty="0">
                <a:solidFill>
                  <a:srgbClr val="C00000"/>
                </a:solidFill>
                <a:latin typeface="American Typewriter" panose="02090604020004020304" pitchFamily="18" charset="77"/>
              </a:rPr>
              <a:t>frizionale</a:t>
            </a:r>
            <a:r>
              <a:rPr lang="it-IT" altLang="it-IT" sz="1600" b="1" dirty="0">
                <a:latin typeface="American Typewriter" panose="02090604020004020304" pitchFamily="18" charset="77"/>
              </a:rPr>
              <a:t>:</a:t>
            </a:r>
          </a:p>
          <a:p>
            <a:pPr>
              <a:lnSpc>
                <a:spcPct val="114000"/>
              </a:lnSpc>
              <a:spcBef>
                <a:spcPts val="600"/>
              </a:spcBef>
              <a:buFont typeface="Wingdings" panose="05000000000000000000" pitchFamily="2" charset="2"/>
              <a:buChar char="v"/>
            </a:pPr>
            <a:r>
              <a:rPr lang="it-IT" altLang="it-IT" sz="1600" dirty="0">
                <a:latin typeface="American Typewriter" panose="02090604020004020304" pitchFamily="18" charset="77"/>
              </a:rPr>
              <a:t>Dovuta al tempo necessario per trovare lavoro, per chi è disoccupato, </a:t>
            </a:r>
          </a:p>
          <a:p>
            <a:pPr marL="0" indent="0">
              <a:spcBef>
                <a:spcPts val="0"/>
              </a:spcBef>
              <a:buNone/>
            </a:pPr>
            <a:r>
              <a:rPr lang="it-IT" altLang="it-IT" sz="1600" dirty="0">
                <a:latin typeface="American Typewriter" panose="02090604020004020304" pitchFamily="18" charset="77"/>
              </a:rPr>
              <a:t>      e al flusso di nuovi disoccupati che si genera ogni periodo:</a:t>
            </a:r>
          </a:p>
          <a:p>
            <a:pPr>
              <a:spcBef>
                <a:spcPts val="600"/>
              </a:spcBef>
              <a:buFont typeface="Wingdings" panose="05000000000000000000" pitchFamily="2" charset="2"/>
              <a:buChar char="§"/>
            </a:pPr>
            <a:r>
              <a:rPr lang="it-IT" altLang="it-IT" sz="1600" dirty="0">
                <a:latin typeface="American Typewriter" panose="02090604020004020304" pitchFamily="18" charset="77"/>
              </a:rPr>
              <a:t>Componente </a:t>
            </a:r>
            <a:r>
              <a:rPr lang="it-IT" altLang="it-IT" sz="1600" b="1" dirty="0">
                <a:latin typeface="American Typewriter" panose="02090604020004020304" pitchFamily="18" charset="77"/>
              </a:rPr>
              <a:t>persistente</a:t>
            </a:r>
            <a:r>
              <a:rPr lang="it-IT" altLang="it-IT" sz="1600" dirty="0">
                <a:latin typeface="American Typewriter" panose="02090604020004020304" pitchFamily="18" charset="77"/>
              </a:rPr>
              <a:t> (in equilibrio): </a:t>
            </a:r>
            <a:r>
              <a:rPr lang="en-US" altLang="it-IT" sz="1600" b="1" dirty="0" err="1">
                <a:solidFill>
                  <a:srgbClr val="333399"/>
                </a:solidFill>
                <a:latin typeface="American Typewriter" panose="02090604020004020304" pitchFamily="18" charset="77"/>
                <a:sym typeface="Symbol" panose="05050102010706020507" pitchFamily="18" charset="2"/>
              </a:rPr>
              <a:t>u</a:t>
            </a:r>
            <a:r>
              <a:rPr lang="en-US" altLang="it-IT" sz="1600" b="1" baseline="30000" dirty="0" err="1">
                <a:solidFill>
                  <a:srgbClr val="333399"/>
                </a:solidFill>
                <a:latin typeface="American Typewriter" panose="02090604020004020304" pitchFamily="18" charset="77"/>
                <a:sym typeface="Symbol" panose="05050102010706020507" pitchFamily="18" charset="2"/>
              </a:rPr>
              <a:t>F</a:t>
            </a:r>
            <a:r>
              <a:rPr lang="en-US" altLang="it-IT" sz="1600" b="1" baseline="30000" dirty="0">
                <a:solidFill>
                  <a:srgbClr val="333399"/>
                </a:solidFill>
                <a:latin typeface="American Typewriter" panose="02090604020004020304" pitchFamily="18" charset="77"/>
                <a:sym typeface="Symbol" panose="05050102010706020507" pitchFamily="18" charset="2"/>
              </a:rPr>
              <a:t>*</a:t>
            </a:r>
            <a:r>
              <a:rPr lang="en-US" altLang="it-IT" sz="1600" b="1" dirty="0">
                <a:solidFill>
                  <a:srgbClr val="333399"/>
                </a:solidFill>
                <a:latin typeface="American Typewriter" panose="02090604020004020304" pitchFamily="18" charset="77"/>
                <a:sym typeface="Symbol" panose="05050102010706020507" pitchFamily="18" charset="2"/>
              </a:rPr>
              <a:t> = s/</a:t>
            </a:r>
            <a:r>
              <a:rPr lang="it-IT" altLang="it-IT" sz="1600" b="1" dirty="0">
                <a:latin typeface="American Typewriter" panose="02090604020004020304" pitchFamily="18" charset="77"/>
              </a:rPr>
              <a:t>(</a:t>
            </a:r>
            <a:r>
              <a:rPr lang="it-IT" altLang="it-IT" sz="1600" b="1" dirty="0">
                <a:solidFill>
                  <a:srgbClr val="000099"/>
                </a:solidFill>
                <a:latin typeface="American Typewriter" panose="02090604020004020304" pitchFamily="18" charset="77"/>
              </a:rPr>
              <a:t>f +</a:t>
            </a:r>
            <a:r>
              <a:rPr lang="it-IT" altLang="it-IT" sz="1600" b="1" dirty="0">
                <a:latin typeface="American Typewriter" panose="02090604020004020304" pitchFamily="18" charset="77"/>
              </a:rPr>
              <a:t> </a:t>
            </a:r>
            <a:r>
              <a:rPr lang="en-US" altLang="it-IT" sz="1600" b="1" dirty="0">
                <a:solidFill>
                  <a:srgbClr val="333399"/>
                </a:solidFill>
                <a:latin typeface="American Typewriter" panose="02090604020004020304" pitchFamily="18" charset="77"/>
              </a:rPr>
              <a:t>s</a:t>
            </a:r>
            <a:r>
              <a:rPr lang="en-US" altLang="it-IT" sz="1600" b="1" dirty="0">
                <a:latin typeface="American Typewriter" panose="02090604020004020304" pitchFamily="18" charset="77"/>
                <a:sym typeface="Symbol" panose="05050102010706020507" pitchFamily="18" charset="2"/>
              </a:rPr>
              <a:t>) </a:t>
            </a:r>
            <a:endParaRPr lang="it-IT" altLang="it-IT" sz="1600" dirty="0">
              <a:latin typeface="American Typewriter" panose="02090604020004020304" pitchFamily="18" charset="77"/>
            </a:endParaRPr>
          </a:p>
          <a:p>
            <a:pPr>
              <a:spcBef>
                <a:spcPts val="600"/>
              </a:spcBef>
              <a:buFont typeface="Wingdings" panose="05000000000000000000" pitchFamily="2" charset="2"/>
              <a:buChar char="§"/>
            </a:pPr>
            <a:r>
              <a:rPr lang="it-IT" altLang="it-IT" sz="1600" dirty="0">
                <a:latin typeface="American Typewriter" panose="02090604020004020304" pitchFamily="18" charset="77"/>
              </a:rPr>
              <a:t>Componente </a:t>
            </a:r>
            <a:r>
              <a:rPr lang="it-IT" altLang="it-IT" sz="1600" b="1" dirty="0">
                <a:latin typeface="American Typewriter" panose="02090604020004020304" pitchFamily="18" charset="77"/>
              </a:rPr>
              <a:t>temporanea</a:t>
            </a:r>
            <a:r>
              <a:rPr lang="it-IT" altLang="it-IT" sz="1600" dirty="0">
                <a:latin typeface="American Typewriter" panose="02090604020004020304" pitchFamily="18" charset="77"/>
              </a:rPr>
              <a:t> o </a:t>
            </a:r>
            <a:r>
              <a:rPr lang="it-IT" altLang="it-IT" sz="1600" b="1" dirty="0">
                <a:latin typeface="American Typewriter" panose="02090604020004020304" pitchFamily="18" charset="77"/>
              </a:rPr>
              <a:t>congiunturale</a:t>
            </a:r>
            <a:r>
              <a:rPr lang="it-IT" altLang="it-IT" sz="1600" dirty="0">
                <a:latin typeface="American Typewriter" panose="02090604020004020304" pitchFamily="18" charset="77"/>
              </a:rPr>
              <a:t>: temporanei scostamenti di </a:t>
            </a:r>
            <a:r>
              <a:rPr lang="en-US" altLang="it-IT" sz="1600" b="1" dirty="0" err="1">
                <a:solidFill>
                  <a:srgbClr val="333399"/>
                </a:solidFill>
                <a:latin typeface="American Typewriter" panose="02090604020004020304" pitchFamily="18" charset="77"/>
                <a:sym typeface="Symbol" panose="05050102010706020507" pitchFamily="18" charset="2"/>
              </a:rPr>
              <a:t>u</a:t>
            </a:r>
            <a:r>
              <a:rPr lang="en-US" altLang="it-IT" sz="1600" b="1" baseline="30000" dirty="0" err="1">
                <a:solidFill>
                  <a:srgbClr val="333399"/>
                </a:solidFill>
                <a:latin typeface="American Typewriter" panose="02090604020004020304" pitchFamily="18" charset="77"/>
                <a:sym typeface="Symbol" panose="05050102010706020507" pitchFamily="18" charset="2"/>
              </a:rPr>
              <a:t>F</a:t>
            </a:r>
            <a:r>
              <a:rPr lang="en-US" altLang="it-IT" sz="1600" b="1" dirty="0">
                <a:solidFill>
                  <a:srgbClr val="333399"/>
                </a:solidFill>
                <a:latin typeface="American Typewriter" panose="02090604020004020304" pitchFamily="18" charset="77"/>
                <a:sym typeface="Symbol" panose="05050102010706020507" pitchFamily="18" charset="2"/>
              </a:rPr>
              <a:t> </a:t>
            </a:r>
            <a:r>
              <a:rPr lang="en-US" altLang="it-IT" sz="1600" dirty="0">
                <a:latin typeface="American Typewriter" panose="02090604020004020304" pitchFamily="18" charset="77"/>
                <a:sym typeface="Symbol" panose="05050102010706020507" pitchFamily="18" charset="2"/>
              </a:rPr>
              <a:t>da</a:t>
            </a:r>
            <a:r>
              <a:rPr lang="en-US" altLang="it-IT" sz="1600" b="1" dirty="0">
                <a:latin typeface="American Typewriter" panose="02090604020004020304" pitchFamily="18" charset="77"/>
                <a:sym typeface="Symbol" panose="05050102010706020507" pitchFamily="18" charset="2"/>
              </a:rPr>
              <a:t> </a:t>
            </a:r>
            <a:r>
              <a:rPr lang="en-US" altLang="it-IT" sz="1600" b="1" dirty="0" err="1">
                <a:solidFill>
                  <a:srgbClr val="333399"/>
                </a:solidFill>
                <a:latin typeface="American Typewriter" panose="02090604020004020304" pitchFamily="18" charset="77"/>
                <a:sym typeface="Symbol" panose="05050102010706020507" pitchFamily="18" charset="2"/>
              </a:rPr>
              <a:t>u</a:t>
            </a:r>
            <a:r>
              <a:rPr lang="en-US" altLang="it-IT" sz="1600" b="1" baseline="30000" dirty="0" err="1">
                <a:solidFill>
                  <a:srgbClr val="333399"/>
                </a:solidFill>
                <a:latin typeface="American Typewriter" panose="02090604020004020304" pitchFamily="18" charset="77"/>
                <a:sym typeface="Symbol" panose="05050102010706020507" pitchFamily="18" charset="2"/>
              </a:rPr>
              <a:t>F</a:t>
            </a:r>
            <a:r>
              <a:rPr lang="en-US" altLang="it-IT" sz="1600" b="1" baseline="30000" dirty="0">
                <a:solidFill>
                  <a:srgbClr val="333399"/>
                </a:solidFill>
                <a:latin typeface="American Typewriter" panose="02090604020004020304" pitchFamily="18" charset="77"/>
                <a:sym typeface="Symbol" panose="05050102010706020507" pitchFamily="18" charset="2"/>
              </a:rPr>
              <a:t>*</a:t>
            </a:r>
            <a:r>
              <a:rPr lang="en-US" altLang="it-IT" sz="1600" dirty="0">
                <a:solidFill>
                  <a:srgbClr val="333399"/>
                </a:solidFill>
                <a:latin typeface="American Typewriter" panose="02090604020004020304" pitchFamily="18" charset="77"/>
                <a:sym typeface="Symbol" panose="05050102010706020507" pitchFamily="18" charset="2"/>
              </a:rPr>
              <a:t>, </a:t>
            </a:r>
          </a:p>
          <a:p>
            <a:pPr marL="400050" lvl="1" indent="0">
              <a:lnSpc>
                <a:spcPct val="114000"/>
              </a:lnSpc>
              <a:spcBef>
                <a:spcPts val="600"/>
              </a:spcBef>
              <a:buNone/>
            </a:pPr>
            <a:r>
              <a:rPr lang="en-US" altLang="it-IT" sz="1600" dirty="0" err="1">
                <a:latin typeface="American Typewriter" panose="02090604020004020304" pitchFamily="18" charset="77"/>
                <a:sym typeface="Symbol" panose="05050102010706020507" pitchFamily="18" charset="2"/>
              </a:rPr>
              <a:t>dovuti</a:t>
            </a:r>
            <a:r>
              <a:rPr lang="en-US" altLang="it-IT" sz="1600" dirty="0">
                <a:latin typeface="American Typewriter" panose="02090604020004020304" pitchFamily="18" charset="77"/>
                <a:sym typeface="Symbol" panose="05050102010706020507" pitchFamily="18" charset="2"/>
              </a:rPr>
              <a:t> a </a:t>
            </a:r>
            <a:r>
              <a:rPr lang="en-US" altLang="it-IT" sz="1600" b="1" dirty="0" err="1">
                <a:latin typeface="American Typewriter" panose="02090604020004020304" pitchFamily="18" charset="77"/>
                <a:sym typeface="Symbol" panose="05050102010706020507" pitchFamily="18" charset="2"/>
              </a:rPr>
              <a:t>variazioni</a:t>
            </a:r>
            <a:r>
              <a:rPr lang="en-US" altLang="it-IT" sz="1600" b="1" dirty="0">
                <a:latin typeface="American Typewriter" panose="02090604020004020304" pitchFamily="18" charset="77"/>
                <a:sym typeface="Symbol" panose="05050102010706020507" pitchFamily="18" charset="2"/>
              </a:rPr>
              <a:t> del </a:t>
            </a:r>
            <a:r>
              <a:rPr lang="en-US" altLang="it-IT" sz="1600" b="1" dirty="0" err="1">
                <a:latin typeface="American Typewriter" panose="02090604020004020304" pitchFamily="18" charset="77"/>
                <a:sym typeface="Symbol" panose="05050102010706020507" pitchFamily="18" charset="2"/>
              </a:rPr>
              <a:t>flusso</a:t>
            </a:r>
            <a:r>
              <a:rPr lang="en-US" altLang="it-IT" sz="1600" b="1" dirty="0">
                <a:latin typeface="American Typewriter" panose="02090604020004020304" pitchFamily="18" charset="77"/>
                <a:sym typeface="Symbol" panose="05050102010706020507" pitchFamily="18" charset="2"/>
              </a:rPr>
              <a:t> </a:t>
            </a:r>
            <a:r>
              <a:rPr lang="en-US" altLang="it-IT" sz="1600" b="1" dirty="0" err="1">
                <a:latin typeface="American Typewriter" panose="02090604020004020304" pitchFamily="18" charset="77"/>
                <a:sym typeface="Symbol" panose="05050102010706020507" pitchFamily="18" charset="2"/>
              </a:rPr>
              <a:t>normale</a:t>
            </a:r>
            <a:r>
              <a:rPr lang="en-US" altLang="it-IT" sz="1600" b="1" dirty="0">
                <a:latin typeface="American Typewriter" panose="02090604020004020304" pitchFamily="18" charset="77"/>
                <a:sym typeface="Symbol" panose="05050102010706020507" pitchFamily="18" charset="2"/>
              </a:rPr>
              <a:t> </a:t>
            </a:r>
            <a:r>
              <a:rPr lang="en-US" altLang="it-IT" sz="1600" dirty="0">
                <a:latin typeface="American Typewriter" panose="02090604020004020304" pitchFamily="18" charset="77"/>
                <a:sym typeface="Symbol" panose="05050102010706020507" pitchFamily="18" charset="2"/>
              </a:rPr>
              <a:t>di </a:t>
            </a:r>
            <a:r>
              <a:rPr lang="en-US" altLang="it-IT" sz="1600" dirty="0" err="1">
                <a:latin typeface="American Typewriter" panose="02090604020004020304" pitchFamily="18" charset="77"/>
                <a:sym typeface="Symbol" panose="05050102010706020507" pitchFamily="18" charset="2"/>
              </a:rPr>
              <a:t>separazioni</a:t>
            </a:r>
            <a:r>
              <a:rPr lang="en-US" altLang="it-IT" sz="1600" dirty="0">
                <a:latin typeface="American Typewriter" panose="02090604020004020304" pitchFamily="18" charset="77"/>
                <a:sym typeface="Symbol" panose="05050102010706020507" pitchFamily="18" charset="2"/>
              </a:rPr>
              <a:t> o di </a:t>
            </a:r>
            <a:r>
              <a:rPr lang="en-US" altLang="it-IT" sz="1600" dirty="0" err="1">
                <a:latin typeface="American Typewriter" panose="02090604020004020304" pitchFamily="18" charset="77"/>
                <a:sym typeface="Symbol" panose="05050102010706020507" pitchFamily="18" charset="2"/>
              </a:rPr>
              <a:t>assunzioni</a:t>
            </a:r>
            <a:r>
              <a:rPr lang="en-US" altLang="it-IT" sz="1600" dirty="0">
                <a:latin typeface="American Typewriter" panose="02090604020004020304" pitchFamily="18" charset="77"/>
                <a:sym typeface="Symbol" panose="05050102010706020507" pitchFamily="18" charset="2"/>
              </a:rPr>
              <a:t>, e al tempo </a:t>
            </a:r>
            <a:r>
              <a:rPr lang="en-US" altLang="it-IT" sz="1600" dirty="0" err="1">
                <a:latin typeface="American Typewriter" panose="02090604020004020304" pitchFamily="18" charset="77"/>
                <a:sym typeface="Symbol" panose="05050102010706020507" pitchFamily="18" charset="2"/>
              </a:rPr>
              <a:t>necessario</a:t>
            </a:r>
            <a:r>
              <a:rPr lang="en-US" altLang="it-IT" sz="1600" dirty="0">
                <a:latin typeface="American Typewriter" panose="02090604020004020304" pitchFamily="18" charset="77"/>
                <a:sym typeface="Symbol" panose="05050102010706020507" pitchFamily="18" charset="2"/>
              </a:rPr>
              <a:t> per </a:t>
            </a:r>
            <a:r>
              <a:rPr lang="en-US" altLang="it-IT" sz="1600" dirty="0" err="1">
                <a:latin typeface="American Typewriter" panose="02090604020004020304" pitchFamily="18" charset="77"/>
                <a:sym typeface="Symbol" panose="05050102010706020507" pitchFamily="18" charset="2"/>
              </a:rPr>
              <a:t>ri-convergere</a:t>
            </a:r>
            <a:r>
              <a:rPr lang="en-US" altLang="it-IT" sz="1600" dirty="0">
                <a:latin typeface="American Typewriter" panose="02090604020004020304" pitchFamily="18" charset="77"/>
                <a:sym typeface="Symbol" panose="05050102010706020507" pitchFamily="18" charset="2"/>
              </a:rPr>
              <a:t> verso </a:t>
            </a:r>
            <a:r>
              <a:rPr lang="en-US" altLang="it-IT" sz="1600" dirty="0" err="1">
                <a:latin typeface="American Typewriter" panose="02090604020004020304" pitchFamily="18" charset="77"/>
                <a:sym typeface="Symbol" panose="05050102010706020507" pitchFamily="18" charset="2"/>
              </a:rPr>
              <a:t>l’equilibrio</a:t>
            </a:r>
            <a:r>
              <a:rPr lang="en-US" altLang="it-IT" sz="1600" dirty="0">
                <a:latin typeface="American Typewriter" panose="02090604020004020304" pitchFamily="18" charset="77"/>
                <a:sym typeface="Symbol" panose="05050102010706020507" pitchFamily="18" charset="2"/>
              </a:rPr>
              <a:t>.</a:t>
            </a:r>
            <a:endParaRPr lang="it-IT" altLang="it-IT" sz="1600" dirty="0">
              <a:latin typeface="American Typewriter" panose="02090604020004020304" pitchFamily="18" charset="77"/>
            </a:endParaRP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strips(downRight)">
                                      <p:cBhvr>
                                        <p:cTn id="7" dur="500"/>
                                        <p:tgtEl>
                                          <p:spTgt spid="313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3347">
                                            <p:txEl>
                                              <p:pRg st="1" end="1"/>
                                            </p:txEl>
                                          </p:spTgt>
                                        </p:tgtEl>
                                        <p:attrNameLst>
                                          <p:attrName>style.visibility</p:attrName>
                                        </p:attrNameLst>
                                      </p:cBhvr>
                                      <p:to>
                                        <p:strVal val="visible"/>
                                      </p:to>
                                    </p:set>
                                    <p:animEffect transition="in" filter="strips(downRight)">
                                      <p:cBhvr>
                                        <p:cTn id="12" dur="500"/>
                                        <p:tgtEl>
                                          <p:spTgt spid="313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13347">
                                            <p:txEl>
                                              <p:pRg st="2" end="2"/>
                                            </p:txEl>
                                          </p:spTgt>
                                        </p:tgtEl>
                                        <p:attrNameLst>
                                          <p:attrName>style.visibility</p:attrName>
                                        </p:attrNameLst>
                                      </p:cBhvr>
                                      <p:to>
                                        <p:strVal val="visible"/>
                                      </p:to>
                                    </p:set>
                                    <p:animEffect transition="in" filter="strips(downRight)">
                                      <p:cBhvr>
                                        <p:cTn id="17" dur="500"/>
                                        <p:tgtEl>
                                          <p:spTgt spid="313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13347">
                                            <p:txEl>
                                              <p:pRg st="3" end="3"/>
                                            </p:txEl>
                                          </p:spTgt>
                                        </p:tgtEl>
                                        <p:attrNameLst>
                                          <p:attrName>style.visibility</p:attrName>
                                        </p:attrNameLst>
                                      </p:cBhvr>
                                      <p:to>
                                        <p:strVal val="visible"/>
                                      </p:to>
                                    </p:set>
                                    <p:animEffect transition="in" filter="strips(downRight)">
                                      <p:cBhvr>
                                        <p:cTn id="22" dur="500"/>
                                        <p:tgtEl>
                                          <p:spTgt spid="313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13347">
                                            <p:txEl>
                                              <p:pRg st="4" end="4"/>
                                            </p:txEl>
                                          </p:spTgt>
                                        </p:tgtEl>
                                        <p:attrNameLst>
                                          <p:attrName>style.visibility</p:attrName>
                                        </p:attrNameLst>
                                      </p:cBhvr>
                                      <p:to>
                                        <p:strVal val="visible"/>
                                      </p:to>
                                    </p:set>
                                    <p:animEffect transition="in" filter="strips(downRight)">
                                      <p:cBhvr>
                                        <p:cTn id="27" dur="500"/>
                                        <p:tgtEl>
                                          <p:spTgt spid="313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13347">
                                            <p:txEl>
                                              <p:pRg st="5" end="5"/>
                                            </p:txEl>
                                          </p:spTgt>
                                        </p:tgtEl>
                                        <p:attrNameLst>
                                          <p:attrName>style.visibility</p:attrName>
                                        </p:attrNameLst>
                                      </p:cBhvr>
                                      <p:to>
                                        <p:strVal val="visible"/>
                                      </p:to>
                                    </p:set>
                                    <p:animEffect transition="in" filter="strips(downRight)">
                                      <p:cBhvr>
                                        <p:cTn id="32" dur="500"/>
                                        <p:tgtEl>
                                          <p:spTgt spid="313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13347">
                                            <p:txEl>
                                              <p:pRg st="6" end="6"/>
                                            </p:txEl>
                                          </p:spTgt>
                                        </p:tgtEl>
                                        <p:attrNameLst>
                                          <p:attrName>style.visibility</p:attrName>
                                        </p:attrNameLst>
                                      </p:cBhvr>
                                      <p:to>
                                        <p:strVal val="visible"/>
                                      </p:to>
                                    </p:set>
                                    <p:animEffect transition="in" filter="strips(downRight)">
                                      <p:cBhvr>
                                        <p:cTn id="37" dur="500"/>
                                        <p:tgtEl>
                                          <p:spTgt spid="3133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13347">
                                            <p:txEl>
                                              <p:pRg st="7" end="7"/>
                                            </p:txEl>
                                          </p:spTgt>
                                        </p:tgtEl>
                                        <p:attrNameLst>
                                          <p:attrName>style.visibility</p:attrName>
                                        </p:attrNameLst>
                                      </p:cBhvr>
                                      <p:to>
                                        <p:strVal val="visible"/>
                                      </p:to>
                                    </p:set>
                                    <p:animEffect transition="in" filter="strips(downRight)">
                                      <p:cBhvr>
                                        <p:cTn id="42" dur="500"/>
                                        <p:tgtEl>
                                          <p:spTgt spid="3133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313347">
                                            <p:txEl>
                                              <p:pRg st="8" end="8"/>
                                            </p:txEl>
                                          </p:spTgt>
                                        </p:tgtEl>
                                        <p:attrNameLst>
                                          <p:attrName>style.visibility</p:attrName>
                                        </p:attrNameLst>
                                      </p:cBhvr>
                                      <p:to>
                                        <p:strVal val="visible"/>
                                      </p:to>
                                    </p:set>
                                    <p:animEffect transition="in" filter="strips(downRight)">
                                      <p:cBhvr>
                                        <p:cTn id="47" dur="500"/>
                                        <p:tgtEl>
                                          <p:spTgt spid="3133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313347">
                                            <p:txEl>
                                              <p:pRg st="9" end="9"/>
                                            </p:txEl>
                                          </p:spTgt>
                                        </p:tgtEl>
                                        <p:attrNameLst>
                                          <p:attrName>style.visibility</p:attrName>
                                        </p:attrNameLst>
                                      </p:cBhvr>
                                      <p:to>
                                        <p:strVal val="visible"/>
                                      </p:to>
                                    </p:set>
                                    <p:animEffect transition="in" filter="strips(downRight)">
                                      <p:cBhvr>
                                        <p:cTn id="52" dur="500"/>
                                        <p:tgtEl>
                                          <p:spTgt spid="31334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313347">
                                            <p:txEl>
                                              <p:pRg st="10" end="10"/>
                                            </p:txEl>
                                          </p:spTgt>
                                        </p:tgtEl>
                                        <p:attrNameLst>
                                          <p:attrName>style.visibility</p:attrName>
                                        </p:attrNameLst>
                                      </p:cBhvr>
                                      <p:to>
                                        <p:strVal val="visible"/>
                                      </p:to>
                                    </p:set>
                                    <p:animEffect transition="in" filter="strips(downRight)">
                                      <p:cBhvr>
                                        <p:cTn id="57" dur="500"/>
                                        <p:tgtEl>
                                          <p:spTgt spid="31334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313347">
                                            <p:txEl>
                                              <p:pRg st="11" end="11"/>
                                            </p:txEl>
                                          </p:spTgt>
                                        </p:tgtEl>
                                        <p:attrNameLst>
                                          <p:attrName>style.visibility</p:attrName>
                                        </p:attrNameLst>
                                      </p:cBhvr>
                                      <p:to>
                                        <p:strVal val="visible"/>
                                      </p:to>
                                    </p:set>
                                    <p:animEffect transition="in" filter="strips(downRight)">
                                      <p:cBhvr>
                                        <p:cTn id="62" dur="500"/>
                                        <p:tgtEl>
                                          <p:spTgt spid="31334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313347">
                                            <p:txEl>
                                              <p:pRg st="12" end="12"/>
                                            </p:txEl>
                                          </p:spTgt>
                                        </p:tgtEl>
                                        <p:attrNameLst>
                                          <p:attrName>style.visibility</p:attrName>
                                        </p:attrNameLst>
                                      </p:cBhvr>
                                      <p:to>
                                        <p:strVal val="visible"/>
                                      </p:to>
                                    </p:set>
                                    <p:animEffect transition="in" filter="strips(downRight)">
                                      <p:cBhvr>
                                        <p:cTn id="67" dur="500"/>
                                        <p:tgtEl>
                                          <p:spTgt spid="3133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2" y="329853"/>
            <a:ext cx="8424167" cy="650875"/>
          </a:xfrm>
          <a:solidFill>
            <a:schemeClr val="bg1">
              <a:lumMod val="95000"/>
            </a:schemeClr>
          </a:solidFill>
          <a:ln>
            <a:solidFill>
              <a:schemeClr val="accent1"/>
            </a:solidFill>
          </a:ln>
        </p:spPr>
        <p:txBody>
          <a:bodyPr anchor="ctr"/>
          <a:lstStyle/>
          <a:p>
            <a:r>
              <a:rPr lang="it-IT" altLang="it-IT" sz="2400" dirty="0">
                <a:latin typeface="American Typewriter" panose="02090604020004020304" pitchFamily="18" charset="77"/>
              </a:rPr>
              <a:t>Disoccupazione: riepilogo ed esempi (2)</a:t>
            </a:r>
            <a:endParaRPr lang="it-IT" altLang="it-IT" sz="2400" dirty="0">
              <a:solidFill>
                <a:srgbClr val="0066CC"/>
              </a:solidFill>
              <a:latin typeface="American Typewriter" panose="02090604020004020304" pitchFamily="18" charset="77"/>
            </a:endParaRPr>
          </a:p>
        </p:txBody>
      </p:sp>
      <p:sp>
        <p:nvSpPr>
          <p:cNvPr id="313347" name="Rectangle 3"/>
          <p:cNvSpPr>
            <a:spLocks noGrp="1" noChangeArrowheads="1"/>
          </p:cNvSpPr>
          <p:nvPr>
            <p:ph idx="1"/>
          </p:nvPr>
        </p:nvSpPr>
        <p:spPr>
          <a:xfrm>
            <a:off x="468312" y="1124744"/>
            <a:ext cx="8064128" cy="5328592"/>
          </a:xfrm>
        </p:spPr>
        <p:txBody>
          <a:bodyPr/>
          <a:lstStyle/>
          <a:p>
            <a:pPr marL="0" indent="0">
              <a:spcBef>
                <a:spcPts val="1200"/>
              </a:spcBef>
              <a:buNone/>
            </a:pPr>
            <a:r>
              <a:rPr lang="it-IT" altLang="it-IT" sz="1600" i="1" dirty="0">
                <a:latin typeface="American Typewriter" panose="02090604020004020304" pitchFamily="18" charset="77"/>
              </a:rPr>
              <a:t>Esempio:</a:t>
            </a:r>
          </a:p>
          <a:p>
            <a:pPr>
              <a:lnSpc>
                <a:spcPct val="125000"/>
              </a:lnSpc>
              <a:spcBef>
                <a:spcPts val="600"/>
              </a:spcBef>
              <a:buFont typeface="Arial" panose="020B0604020202020204" pitchFamily="34" charset="0"/>
              <a:buChar char="•"/>
            </a:pPr>
            <a:r>
              <a:rPr lang="it-IT" altLang="it-IT" sz="1600" dirty="0">
                <a:latin typeface="American Typewriter" panose="02090604020004020304" pitchFamily="18" charset="77"/>
              </a:rPr>
              <a:t>La forza lavoro comprende 20 milioni di persone</a:t>
            </a:r>
            <a:r>
              <a:rPr lang="it-IT" altLang="it-IT" sz="1600" b="1" dirty="0">
                <a:latin typeface="American Typewriter" panose="02090604020004020304" pitchFamily="18" charset="77"/>
              </a:rPr>
              <a:t> </a:t>
            </a:r>
          </a:p>
          <a:p>
            <a:pPr>
              <a:lnSpc>
                <a:spcPct val="125000"/>
              </a:lnSpc>
              <a:spcBef>
                <a:spcPts val="600"/>
              </a:spcBef>
              <a:buFont typeface="Arial" panose="020B0604020202020204" pitchFamily="34" charset="0"/>
              <a:buChar char="•"/>
            </a:pPr>
            <a:r>
              <a:rPr lang="it-IT" altLang="it-IT" sz="1600" b="1" dirty="0">
                <a:solidFill>
                  <a:srgbClr val="000099"/>
                </a:solidFill>
                <a:latin typeface="American Typewriter" panose="02090604020004020304" pitchFamily="18" charset="77"/>
              </a:rPr>
              <a:t>s = 0,01  </a:t>
            </a:r>
            <a:r>
              <a:rPr lang="it-IT" altLang="it-IT" sz="1600" dirty="0">
                <a:solidFill>
                  <a:srgbClr val="003399"/>
                </a:solidFill>
                <a:latin typeface="American Typewriter" panose="02090604020004020304" pitchFamily="18" charset="77"/>
              </a:rPr>
              <a:t>;   </a:t>
            </a:r>
            <a:r>
              <a:rPr lang="it-IT" altLang="it-IT" sz="1600" b="1" dirty="0">
                <a:solidFill>
                  <a:srgbClr val="CC3300"/>
                </a:solidFill>
                <a:latin typeface="American Typewriter" panose="02090604020004020304" pitchFamily="18" charset="77"/>
              </a:rPr>
              <a:t>f = 0,19</a:t>
            </a:r>
          </a:p>
          <a:p>
            <a:pPr>
              <a:lnSpc>
                <a:spcPct val="125000"/>
              </a:lnSpc>
              <a:spcBef>
                <a:spcPts val="600"/>
              </a:spcBef>
              <a:buFont typeface="Arial" panose="020B0604020202020204" pitchFamily="34" charset="0"/>
              <a:buChar char="•"/>
            </a:pPr>
            <a:r>
              <a:rPr lang="it-IT" altLang="it-IT" sz="1600" dirty="0">
                <a:latin typeface="American Typewriter" panose="02090604020004020304" pitchFamily="18" charset="77"/>
              </a:rPr>
              <a:t>Sappiamo che   </a:t>
            </a:r>
            <a:r>
              <a:rPr lang="it-IT" altLang="it-IT" sz="1600" b="1" dirty="0" err="1">
                <a:solidFill>
                  <a:srgbClr val="000099"/>
                </a:solidFill>
                <a:latin typeface="American Typewriter" panose="02090604020004020304" pitchFamily="18" charset="77"/>
              </a:rPr>
              <a:t>u</a:t>
            </a:r>
            <a:r>
              <a:rPr lang="it-IT" altLang="it-IT" sz="1600" b="1" baseline="30000" dirty="0" err="1">
                <a:solidFill>
                  <a:srgbClr val="000099"/>
                </a:solidFill>
                <a:latin typeface="American Typewriter" panose="02090604020004020304" pitchFamily="18" charset="77"/>
              </a:rPr>
              <a:t>F</a:t>
            </a:r>
            <a:r>
              <a:rPr lang="it-IT" altLang="it-IT" sz="1600" b="1" baseline="30000" dirty="0">
                <a:solidFill>
                  <a:srgbClr val="000099"/>
                </a:solidFill>
                <a:latin typeface="American Typewriter" panose="02090604020004020304" pitchFamily="18" charset="77"/>
              </a:rPr>
              <a:t>* </a:t>
            </a:r>
            <a:r>
              <a:rPr lang="it-IT" altLang="it-IT" sz="1600" b="1" dirty="0">
                <a:solidFill>
                  <a:srgbClr val="000099"/>
                </a:solidFill>
                <a:latin typeface="American Typewriter" panose="02090604020004020304" pitchFamily="18" charset="77"/>
              </a:rPr>
              <a:t>= 5 %   </a:t>
            </a:r>
            <a:r>
              <a:rPr lang="it-IT" altLang="it-IT" sz="1600" b="1" dirty="0">
                <a:latin typeface="American Typewriter" panose="02090604020004020304" pitchFamily="18" charset="77"/>
                <a:cs typeface="Calibri" panose="020F0502020204030204" pitchFamily="34" charset="0"/>
              </a:rPr>
              <a:t>→  </a:t>
            </a:r>
            <a:r>
              <a:rPr lang="it-IT" altLang="it-IT" sz="1600" b="1" dirty="0">
                <a:solidFill>
                  <a:srgbClr val="000099"/>
                </a:solidFill>
                <a:latin typeface="American Typewriter" panose="02090604020004020304" pitchFamily="18" charset="77"/>
                <a:cs typeface="Calibri" panose="020F0502020204030204" pitchFamily="34" charset="0"/>
              </a:rPr>
              <a:t> </a:t>
            </a:r>
            <a:r>
              <a:rPr lang="it-IT" altLang="it-IT" sz="1600" dirty="0">
                <a:latin typeface="American Typewriter" panose="02090604020004020304" pitchFamily="18" charset="77"/>
              </a:rPr>
              <a:t>i disoccupati sono in media </a:t>
            </a:r>
            <a:r>
              <a:rPr lang="it-IT" altLang="it-IT" sz="1600" b="1" dirty="0">
                <a:latin typeface="American Typewriter" panose="02090604020004020304" pitchFamily="18" charset="77"/>
              </a:rPr>
              <a:t>1 milione.</a:t>
            </a:r>
          </a:p>
          <a:p>
            <a:pPr marL="432000" indent="0">
              <a:lnSpc>
                <a:spcPct val="125000"/>
              </a:lnSpc>
              <a:spcBef>
                <a:spcPts val="600"/>
              </a:spcBef>
              <a:buNone/>
            </a:pPr>
            <a:r>
              <a:rPr lang="it-IT" altLang="it-IT" sz="1600" b="1" dirty="0">
                <a:latin typeface="American Typewriter" panose="02090604020004020304" pitchFamily="18" charset="77"/>
                <a:cs typeface="Calibri" panose="020F0502020204030204" pitchFamily="34" charset="0"/>
              </a:rPr>
              <a:t>→  </a:t>
            </a:r>
            <a:r>
              <a:rPr lang="it-IT" altLang="it-IT" sz="1600" b="1" dirty="0">
                <a:latin typeface="American Typewriter" panose="02090604020004020304" pitchFamily="18" charset="77"/>
              </a:rPr>
              <a:t>questa è la disoccupazione frizionale persistente (o d’equilibrio)</a:t>
            </a:r>
          </a:p>
          <a:p>
            <a:pPr>
              <a:lnSpc>
                <a:spcPct val="125000"/>
              </a:lnSpc>
              <a:spcBef>
                <a:spcPts val="600"/>
              </a:spcBef>
              <a:buFont typeface="Arial" panose="020B0604020202020204" pitchFamily="34" charset="0"/>
              <a:buChar char="•"/>
            </a:pPr>
            <a:r>
              <a:rPr lang="it-IT" altLang="it-IT" sz="1600" dirty="0">
                <a:latin typeface="American Typewriter" panose="02090604020004020304" pitchFamily="18" charset="77"/>
              </a:rPr>
              <a:t>Inoltre ogni anno:   </a:t>
            </a:r>
            <a:r>
              <a:rPr lang="it-IT" altLang="it-IT" sz="1600" b="1" dirty="0" err="1">
                <a:solidFill>
                  <a:srgbClr val="000099"/>
                </a:solidFill>
                <a:latin typeface="American Typewriter" panose="02090604020004020304" pitchFamily="18" charset="77"/>
              </a:rPr>
              <a:t>s</a:t>
            </a:r>
            <a:r>
              <a:rPr lang="it-IT" altLang="it-IT" sz="1600" b="1" dirty="0" err="1">
                <a:solidFill>
                  <a:srgbClr val="000099"/>
                </a:solidFill>
                <a:latin typeface="American Typewriter" panose="02090604020004020304" pitchFamily="18" charset="77"/>
                <a:cs typeface="Calibri" panose="020F0502020204030204" pitchFamily="34" charset="0"/>
              </a:rPr>
              <a:t>∙N</a:t>
            </a:r>
            <a:r>
              <a:rPr lang="it-IT" altLang="it-IT" sz="1600" b="1" dirty="0">
                <a:solidFill>
                  <a:srgbClr val="000099"/>
                </a:solidFill>
                <a:latin typeface="American Typewriter" panose="02090604020004020304" pitchFamily="18" charset="77"/>
                <a:cs typeface="Calibri" panose="020F0502020204030204" pitchFamily="34" charset="0"/>
              </a:rPr>
              <a:t> = 190.000   </a:t>
            </a:r>
            <a:r>
              <a:rPr lang="it-IT" altLang="it-IT" sz="1600" b="1" dirty="0">
                <a:latin typeface="American Typewriter" panose="02090604020004020304" pitchFamily="18" charset="77"/>
                <a:cs typeface="Calibri" panose="020F0502020204030204" pitchFamily="34" charset="0"/>
              </a:rPr>
              <a:t>;   </a:t>
            </a:r>
            <a:r>
              <a:rPr lang="it-IT" altLang="it-IT" sz="1600" b="1" dirty="0" err="1">
                <a:solidFill>
                  <a:srgbClr val="C00000"/>
                </a:solidFill>
                <a:latin typeface="American Typewriter" panose="02090604020004020304" pitchFamily="18" charset="77"/>
                <a:cs typeface="Calibri" panose="020F0502020204030204" pitchFamily="34" charset="0"/>
              </a:rPr>
              <a:t>f∙U</a:t>
            </a:r>
            <a:r>
              <a:rPr lang="it-IT" altLang="it-IT" sz="1600" b="1" dirty="0">
                <a:solidFill>
                  <a:srgbClr val="C00000"/>
                </a:solidFill>
                <a:latin typeface="American Typewriter" panose="02090604020004020304" pitchFamily="18" charset="77"/>
                <a:cs typeface="Calibri" panose="020F0502020204030204" pitchFamily="34" charset="0"/>
              </a:rPr>
              <a:t> = 190.000</a:t>
            </a:r>
            <a:endParaRPr lang="it-IT" altLang="it-IT" sz="1600" b="1" dirty="0">
              <a:solidFill>
                <a:srgbClr val="C00000"/>
              </a:solidFill>
              <a:latin typeface="American Typewriter" panose="02090604020004020304" pitchFamily="18" charset="77"/>
            </a:endParaRPr>
          </a:p>
          <a:p>
            <a:pPr marL="0" indent="0">
              <a:lnSpc>
                <a:spcPct val="125000"/>
              </a:lnSpc>
              <a:spcBef>
                <a:spcPts val="600"/>
              </a:spcBef>
              <a:buNone/>
            </a:pPr>
            <a:r>
              <a:rPr lang="it-IT" altLang="it-IT" sz="1600" dirty="0">
                <a:latin typeface="American Typewriter" panose="02090604020004020304" pitchFamily="18" charset="77"/>
              </a:rPr>
              <a:t>Supponiamo che, a partire dallo stato stazionario, in un </a:t>
            </a:r>
            <a:r>
              <a:rPr lang="it-IT" altLang="it-IT" sz="1600" b="1" dirty="0">
                <a:solidFill>
                  <a:srgbClr val="000099"/>
                </a:solidFill>
                <a:latin typeface="American Typewriter" panose="02090604020004020304" pitchFamily="18" charset="77"/>
              </a:rPr>
              <a:t>anno di recessione </a:t>
            </a:r>
            <a:r>
              <a:rPr lang="it-IT" altLang="it-IT" sz="1600" dirty="0">
                <a:latin typeface="American Typewriter" panose="02090604020004020304" pitchFamily="18" charset="77"/>
              </a:rPr>
              <a:t>ci sia un numero eccezionale (doppio) di licenziamenti: </a:t>
            </a:r>
            <a:r>
              <a:rPr lang="it-IT" altLang="it-IT" sz="1600" b="1" u="sng" dirty="0">
                <a:latin typeface="American Typewriter" panose="02090604020004020304" pitchFamily="18" charset="77"/>
              </a:rPr>
              <a:t>380.000</a:t>
            </a:r>
            <a:r>
              <a:rPr lang="it-IT" altLang="it-IT" sz="1600" b="1" dirty="0">
                <a:latin typeface="American Typewriter" panose="02090604020004020304" pitchFamily="18" charset="77"/>
              </a:rPr>
              <a:t>.</a:t>
            </a:r>
          </a:p>
          <a:p>
            <a:pPr marL="0" indent="0">
              <a:lnSpc>
                <a:spcPct val="125000"/>
              </a:lnSpc>
              <a:spcBef>
                <a:spcPts val="600"/>
              </a:spcBef>
              <a:buNone/>
            </a:pPr>
            <a:r>
              <a:rPr lang="it-IT" altLang="it-IT" sz="1600" dirty="0">
                <a:latin typeface="American Typewriter" panose="02090604020004020304" pitchFamily="18" charset="77"/>
              </a:rPr>
              <a:t>Possiamo calcolare l’</a:t>
            </a:r>
            <a:r>
              <a:rPr lang="it-IT" altLang="it-IT" sz="1600" b="1" dirty="0">
                <a:solidFill>
                  <a:srgbClr val="C00000"/>
                </a:solidFill>
                <a:latin typeface="American Typewriter" panose="02090604020004020304" pitchFamily="18" charset="77"/>
              </a:rPr>
              <a:t>evoluzione della disoccupazione</a:t>
            </a:r>
            <a:r>
              <a:rPr lang="it-IT" altLang="it-IT" sz="1600" dirty="0">
                <a:latin typeface="American Typewriter" panose="02090604020004020304" pitchFamily="18" charset="77"/>
              </a:rPr>
              <a:t>, </a:t>
            </a:r>
          </a:p>
          <a:p>
            <a:pPr marL="0" indent="0">
              <a:lnSpc>
                <a:spcPct val="125000"/>
              </a:lnSpc>
              <a:spcBef>
                <a:spcPts val="0"/>
              </a:spcBef>
              <a:buNone/>
            </a:pPr>
            <a:r>
              <a:rPr lang="it-IT" altLang="it-IT" sz="1600" dirty="0">
                <a:latin typeface="American Typewriter" panose="02090604020004020304" pitchFamily="18" charset="77"/>
              </a:rPr>
              <a:t>nell’ipotesi che </a:t>
            </a:r>
            <a:r>
              <a:rPr lang="it-IT" altLang="it-IT" sz="1600" b="1" dirty="0">
                <a:solidFill>
                  <a:srgbClr val="000099"/>
                </a:solidFill>
                <a:latin typeface="American Typewriter" panose="02090604020004020304" pitchFamily="18" charset="77"/>
              </a:rPr>
              <a:t>s</a:t>
            </a:r>
            <a:r>
              <a:rPr lang="it-IT" altLang="it-IT" sz="1600" dirty="0">
                <a:latin typeface="American Typewriter" panose="02090604020004020304" pitchFamily="18" charset="77"/>
              </a:rPr>
              <a:t> e </a:t>
            </a:r>
            <a:r>
              <a:rPr lang="it-IT" altLang="it-IT" sz="1600" b="1" dirty="0">
                <a:solidFill>
                  <a:srgbClr val="C00000"/>
                </a:solidFill>
                <a:latin typeface="American Typewriter" panose="02090604020004020304" pitchFamily="18" charset="77"/>
              </a:rPr>
              <a:t>f</a:t>
            </a:r>
            <a:r>
              <a:rPr lang="it-IT" altLang="it-IT" sz="1600" dirty="0">
                <a:latin typeface="American Typewriter" panose="02090604020004020304" pitchFamily="18" charset="77"/>
              </a:rPr>
              <a:t> ritornino (dall’anno successivo) ai valori precedenti …</a:t>
            </a:r>
          </a:p>
          <a:p>
            <a:pPr marL="0" indent="0" algn="r">
              <a:lnSpc>
                <a:spcPct val="125000"/>
              </a:lnSpc>
              <a:spcBef>
                <a:spcPts val="600"/>
              </a:spcBef>
              <a:buNone/>
            </a:pPr>
            <a:r>
              <a:rPr lang="it-IT" altLang="it-IT" sz="1400" i="1" dirty="0">
                <a:latin typeface="American Typewriter" panose="02090604020004020304" pitchFamily="18" charset="77"/>
              </a:rPr>
              <a:t>(continua</a:t>
            </a:r>
            <a:r>
              <a:rPr lang="it-IT" altLang="it-IT" sz="1600" i="1" dirty="0">
                <a:latin typeface="+mj-lt"/>
              </a:rPr>
              <a:t>)</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Tree>
    <p:extLst>
      <p:ext uri="{BB962C8B-B14F-4D97-AF65-F5344CB8AC3E}">
        <p14:creationId xmlns:p14="http://schemas.microsoft.com/office/powerpoint/2010/main" val="649948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strips(downRight)">
                                      <p:cBhvr>
                                        <p:cTn id="7" dur="500"/>
                                        <p:tgtEl>
                                          <p:spTgt spid="313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3347">
                                            <p:txEl>
                                              <p:pRg st="1" end="1"/>
                                            </p:txEl>
                                          </p:spTgt>
                                        </p:tgtEl>
                                        <p:attrNameLst>
                                          <p:attrName>style.visibility</p:attrName>
                                        </p:attrNameLst>
                                      </p:cBhvr>
                                      <p:to>
                                        <p:strVal val="visible"/>
                                      </p:to>
                                    </p:set>
                                    <p:animEffect transition="in" filter="strips(downRight)">
                                      <p:cBhvr>
                                        <p:cTn id="12" dur="500"/>
                                        <p:tgtEl>
                                          <p:spTgt spid="313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13347">
                                            <p:txEl>
                                              <p:pRg st="2" end="2"/>
                                            </p:txEl>
                                          </p:spTgt>
                                        </p:tgtEl>
                                        <p:attrNameLst>
                                          <p:attrName>style.visibility</p:attrName>
                                        </p:attrNameLst>
                                      </p:cBhvr>
                                      <p:to>
                                        <p:strVal val="visible"/>
                                      </p:to>
                                    </p:set>
                                    <p:animEffect transition="in" filter="strips(downRight)">
                                      <p:cBhvr>
                                        <p:cTn id="17" dur="500"/>
                                        <p:tgtEl>
                                          <p:spTgt spid="313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13347">
                                            <p:txEl>
                                              <p:pRg st="3" end="3"/>
                                            </p:txEl>
                                          </p:spTgt>
                                        </p:tgtEl>
                                        <p:attrNameLst>
                                          <p:attrName>style.visibility</p:attrName>
                                        </p:attrNameLst>
                                      </p:cBhvr>
                                      <p:to>
                                        <p:strVal val="visible"/>
                                      </p:to>
                                    </p:set>
                                    <p:animEffect transition="in" filter="strips(downRight)">
                                      <p:cBhvr>
                                        <p:cTn id="22" dur="500"/>
                                        <p:tgtEl>
                                          <p:spTgt spid="313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13347">
                                            <p:txEl>
                                              <p:pRg st="4" end="4"/>
                                            </p:txEl>
                                          </p:spTgt>
                                        </p:tgtEl>
                                        <p:attrNameLst>
                                          <p:attrName>style.visibility</p:attrName>
                                        </p:attrNameLst>
                                      </p:cBhvr>
                                      <p:to>
                                        <p:strVal val="visible"/>
                                      </p:to>
                                    </p:set>
                                    <p:animEffect transition="in" filter="strips(downRight)">
                                      <p:cBhvr>
                                        <p:cTn id="27" dur="500"/>
                                        <p:tgtEl>
                                          <p:spTgt spid="313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13347">
                                            <p:txEl>
                                              <p:pRg st="5" end="5"/>
                                            </p:txEl>
                                          </p:spTgt>
                                        </p:tgtEl>
                                        <p:attrNameLst>
                                          <p:attrName>style.visibility</p:attrName>
                                        </p:attrNameLst>
                                      </p:cBhvr>
                                      <p:to>
                                        <p:strVal val="visible"/>
                                      </p:to>
                                    </p:set>
                                    <p:animEffect transition="in" filter="strips(downRight)">
                                      <p:cBhvr>
                                        <p:cTn id="32" dur="500"/>
                                        <p:tgtEl>
                                          <p:spTgt spid="313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13347">
                                            <p:txEl>
                                              <p:pRg st="6" end="6"/>
                                            </p:txEl>
                                          </p:spTgt>
                                        </p:tgtEl>
                                        <p:attrNameLst>
                                          <p:attrName>style.visibility</p:attrName>
                                        </p:attrNameLst>
                                      </p:cBhvr>
                                      <p:to>
                                        <p:strVal val="visible"/>
                                      </p:to>
                                    </p:set>
                                    <p:animEffect transition="in" filter="strips(downRight)">
                                      <p:cBhvr>
                                        <p:cTn id="37" dur="500"/>
                                        <p:tgtEl>
                                          <p:spTgt spid="313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13347">
                                            <p:txEl>
                                              <p:pRg st="7" end="7"/>
                                            </p:txEl>
                                          </p:spTgt>
                                        </p:tgtEl>
                                        <p:attrNameLst>
                                          <p:attrName>style.visibility</p:attrName>
                                        </p:attrNameLst>
                                      </p:cBhvr>
                                      <p:to>
                                        <p:strVal val="visible"/>
                                      </p:to>
                                    </p:set>
                                    <p:animEffect transition="in" filter="strips(downRight)">
                                      <p:cBhvr>
                                        <p:cTn id="42" dur="500"/>
                                        <p:tgtEl>
                                          <p:spTgt spid="3133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313347">
                                            <p:txEl>
                                              <p:pRg st="8" end="8"/>
                                            </p:txEl>
                                          </p:spTgt>
                                        </p:tgtEl>
                                        <p:attrNameLst>
                                          <p:attrName>style.visibility</p:attrName>
                                        </p:attrNameLst>
                                      </p:cBhvr>
                                      <p:to>
                                        <p:strVal val="visible"/>
                                      </p:to>
                                    </p:set>
                                    <p:animEffect transition="in" filter="strips(downRight)">
                                      <p:cBhvr>
                                        <p:cTn id="47" dur="500"/>
                                        <p:tgtEl>
                                          <p:spTgt spid="3133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313347">
                                            <p:txEl>
                                              <p:pRg st="9" end="9"/>
                                            </p:txEl>
                                          </p:spTgt>
                                        </p:tgtEl>
                                        <p:attrNameLst>
                                          <p:attrName>style.visibility</p:attrName>
                                        </p:attrNameLst>
                                      </p:cBhvr>
                                      <p:to>
                                        <p:strVal val="visible"/>
                                      </p:to>
                                    </p:set>
                                    <p:animEffect transition="in" filter="strips(downRight)">
                                      <p:cBhvr>
                                        <p:cTn id="52" dur="500"/>
                                        <p:tgtEl>
                                          <p:spTgt spid="3133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400" b="1" dirty="0">
                <a:latin typeface="American Typewriter" panose="02090604020004020304" pitchFamily="18" charset="77"/>
              </a:rPr>
              <a:t> La scelta tra consumo e tempo libero</a:t>
            </a:r>
            <a:endParaRPr lang="it-IT" sz="16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771800"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000" dirty="0">
              <a:solidFill>
                <a:srgbClr val="000000"/>
              </a:solidFill>
              <a:latin typeface="American Typewriter" panose="02090604020004020304" pitchFamily="18" charset="77"/>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3" name="CasellaDiTesto 2"/>
          <p:cNvSpPr txBox="1"/>
          <p:nvPr/>
        </p:nvSpPr>
        <p:spPr>
          <a:xfrm>
            <a:off x="3056057" y="3284984"/>
            <a:ext cx="432426" cy="1080120"/>
          </a:xfrm>
          <a:prstGeom prst="rect">
            <a:avLst/>
          </a:prstGeom>
          <a:noFill/>
          <a:ln>
            <a:noFill/>
          </a:ln>
        </p:spPr>
        <p:txBody>
          <a:bodyPr vert="vert270" wrap="square" rtlCol="0">
            <a:spAutoFit/>
          </a:bodyPr>
          <a:lstStyle/>
          <a:p>
            <a:pPr>
              <a:lnSpc>
                <a:spcPct val="150000"/>
              </a:lnSpc>
            </a:pPr>
            <a:r>
              <a:rPr lang="it-IT" sz="1200" dirty="0">
                <a:solidFill>
                  <a:schemeClr val="tx2"/>
                </a:solidFill>
                <a:latin typeface="American Typewriter" panose="02090604020004020304" pitchFamily="18" charset="77"/>
              </a:rPr>
              <a:t>Consumo</a:t>
            </a:r>
            <a:endParaRPr lang="it-IT" sz="1400" dirty="0">
              <a:solidFill>
                <a:schemeClr val="tx2"/>
              </a:solidFill>
              <a:latin typeface="American Typewriter" panose="02090604020004020304" pitchFamily="18" charset="77"/>
            </a:endParaRPr>
          </a:p>
        </p:txBody>
      </p:sp>
      <p:cxnSp>
        <p:nvCxnSpPr>
          <p:cNvPr id="6" name="Connettore 1 5"/>
          <p:cNvCxnSpPr/>
          <p:nvPr/>
        </p:nvCxnSpPr>
        <p:spPr bwMode="auto">
          <a:xfrm>
            <a:off x="3563888" y="1700783"/>
            <a:ext cx="0" cy="2808337"/>
          </a:xfrm>
          <a:prstGeom prst="line">
            <a:avLst/>
          </a:prstGeom>
          <a:solidFill>
            <a:srgbClr val="FF0000"/>
          </a:solidFill>
          <a:ln w="12700" cap="flat" cmpd="sng" algn="ctr">
            <a:solidFill>
              <a:srgbClr val="000099"/>
            </a:solidFill>
            <a:prstDash val="solid"/>
            <a:round/>
            <a:headEnd type="none" w="med" len="med"/>
            <a:tailEnd type="none" w="med" len="med"/>
          </a:ln>
          <a:effectLst/>
        </p:spPr>
      </p:cxnSp>
      <p:cxnSp>
        <p:nvCxnSpPr>
          <p:cNvPr id="8" name="Connettore 1 7"/>
          <p:cNvCxnSpPr/>
          <p:nvPr/>
        </p:nvCxnSpPr>
        <p:spPr bwMode="auto">
          <a:xfrm>
            <a:off x="3563888" y="4509120"/>
            <a:ext cx="3744416" cy="0"/>
          </a:xfrm>
          <a:prstGeom prst="line">
            <a:avLst/>
          </a:prstGeom>
          <a:solidFill>
            <a:srgbClr val="FF0000"/>
          </a:solidFill>
          <a:ln w="12700" cap="flat" cmpd="sng" algn="ctr">
            <a:solidFill>
              <a:srgbClr val="000000"/>
            </a:solidFill>
            <a:prstDash val="solid"/>
            <a:round/>
            <a:headEnd type="none" w="med" len="med"/>
            <a:tailEnd type="none" w="med" len="med"/>
          </a:ln>
          <a:effectLst/>
        </p:spPr>
      </p:cxnSp>
      <p:sp>
        <p:nvSpPr>
          <p:cNvPr id="9" name="CasellaDiTesto 8"/>
          <p:cNvSpPr txBox="1"/>
          <p:nvPr/>
        </p:nvSpPr>
        <p:spPr>
          <a:xfrm>
            <a:off x="7380312" y="4293096"/>
            <a:ext cx="1296144" cy="338554"/>
          </a:xfrm>
          <a:prstGeom prst="rect">
            <a:avLst/>
          </a:prstGeom>
          <a:noFill/>
        </p:spPr>
        <p:txBody>
          <a:bodyPr wrap="square" rtlCol="0">
            <a:spAutoFit/>
          </a:bodyPr>
          <a:lstStyle/>
          <a:p>
            <a:r>
              <a:rPr lang="it-IT" sz="1600" dirty="0">
                <a:latin typeface="American Typewriter" panose="02090604020004020304" pitchFamily="18" charset="77"/>
              </a:rPr>
              <a:t>Tempo</a:t>
            </a:r>
            <a:endParaRPr lang="en-US" sz="1600" dirty="0">
              <a:latin typeface="American Typewriter" panose="02090604020004020304" pitchFamily="18" charset="77"/>
            </a:endParaRPr>
          </a:p>
        </p:txBody>
      </p:sp>
      <p:sp>
        <p:nvSpPr>
          <p:cNvPr id="10" name="CasellaDiTesto 9"/>
          <p:cNvSpPr txBox="1"/>
          <p:nvPr/>
        </p:nvSpPr>
        <p:spPr>
          <a:xfrm>
            <a:off x="2600276" y="1268760"/>
            <a:ext cx="1251644" cy="369332"/>
          </a:xfrm>
          <a:prstGeom prst="rect">
            <a:avLst/>
          </a:prstGeom>
          <a:noFill/>
        </p:spPr>
        <p:txBody>
          <a:bodyPr wrap="square" rtlCol="0">
            <a:spAutoFit/>
          </a:bodyPr>
          <a:lstStyle/>
          <a:p>
            <a:pPr algn="r"/>
            <a:r>
              <a:rPr lang="it-IT" dirty="0"/>
              <a:t>Consumo</a:t>
            </a:r>
            <a:endParaRPr lang="en-US" dirty="0"/>
          </a:p>
        </p:txBody>
      </p:sp>
      <p:cxnSp>
        <p:nvCxnSpPr>
          <p:cNvPr id="12" name="Connettore 1 11"/>
          <p:cNvCxnSpPr/>
          <p:nvPr/>
        </p:nvCxnSpPr>
        <p:spPr bwMode="auto">
          <a:xfrm>
            <a:off x="3563887" y="2060848"/>
            <a:ext cx="3240361" cy="2448272"/>
          </a:xfrm>
          <a:prstGeom prst="line">
            <a:avLst/>
          </a:prstGeom>
          <a:solidFill>
            <a:srgbClr val="FF0000"/>
          </a:solidFill>
          <a:ln w="12700" cap="flat" cmpd="sng" algn="ctr">
            <a:solidFill>
              <a:srgbClr val="C00000"/>
            </a:solidFill>
            <a:prstDash val="solid"/>
            <a:round/>
            <a:headEnd type="none" w="med" len="med"/>
            <a:tailEnd type="none" w="med" len="med"/>
          </a:ln>
          <a:effectLst/>
        </p:spPr>
      </p:cxnSp>
      <p:sp>
        <p:nvSpPr>
          <p:cNvPr id="15" name="Arco 14"/>
          <p:cNvSpPr/>
          <p:nvPr/>
        </p:nvSpPr>
        <p:spPr bwMode="auto">
          <a:xfrm flipH="1" flipV="1">
            <a:off x="4788024" y="1323063"/>
            <a:ext cx="2952328" cy="2321961"/>
          </a:xfrm>
          <a:prstGeom prst="arc">
            <a:avLst>
              <a:gd name="adj1" fmla="val 16267716"/>
              <a:gd name="adj2" fmla="val 21319529"/>
            </a:avLst>
          </a:prstGeom>
          <a:solidFill>
            <a:schemeClr val="bg1"/>
          </a:solidFill>
          <a:ln w="127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7" name="Connettore 1 16"/>
          <p:cNvCxnSpPr/>
          <p:nvPr/>
        </p:nvCxnSpPr>
        <p:spPr bwMode="auto">
          <a:xfrm>
            <a:off x="5220072" y="4509120"/>
            <a:ext cx="1584176" cy="0"/>
          </a:xfrm>
          <a:prstGeom prst="line">
            <a:avLst/>
          </a:prstGeom>
          <a:solidFill>
            <a:srgbClr val="FF0000"/>
          </a:solidFill>
          <a:ln w="38100" cap="flat" cmpd="sng" algn="ctr">
            <a:solidFill>
              <a:srgbClr val="C00000"/>
            </a:solidFill>
            <a:prstDash val="dash"/>
            <a:round/>
            <a:headEnd type="none" w="med" len="med"/>
            <a:tailEnd type="none" w="med" len="med"/>
          </a:ln>
          <a:effectLst/>
        </p:spPr>
      </p:cxnSp>
      <p:cxnSp>
        <p:nvCxnSpPr>
          <p:cNvPr id="20" name="Connettore 1 19"/>
          <p:cNvCxnSpPr/>
          <p:nvPr/>
        </p:nvCxnSpPr>
        <p:spPr bwMode="auto">
          <a:xfrm>
            <a:off x="3563887" y="4509120"/>
            <a:ext cx="1656185" cy="0"/>
          </a:xfrm>
          <a:prstGeom prst="line">
            <a:avLst/>
          </a:prstGeom>
          <a:solidFill>
            <a:srgbClr val="FF0000"/>
          </a:solidFill>
          <a:ln w="38100" cap="flat" cmpd="sng" algn="ctr">
            <a:solidFill>
              <a:srgbClr val="0070C0"/>
            </a:solidFill>
            <a:prstDash val="sysDash"/>
            <a:round/>
            <a:headEnd type="none" w="med" len="med"/>
            <a:tailEnd type="none" w="med" len="med"/>
          </a:ln>
          <a:effectLst/>
        </p:spPr>
      </p:cxnSp>
      <mc:AlternateContent xmlns:mc="http://schemas.openxmlformats.org/markup-compatibility/2006" xmlns:a14="http://schemas.microsoft.com/office/drawing/2010/main">
        <mc:Choice Requires="a14">
          <p:sp>
            <p:nvSpPr>
              <p:cNvPr id="23" name="CasellaDiTesto 22"/>
              <p:cNvSpPr txBox="1"/>
              <p:nvPr/>
            </p:nvSpPr>
            <p:spPr>
              <a:xfrm>
                <a:off x="3851920" y="4662428"/>
                <a:ext cx="2808312" cy="554254"/>
              </a:xfrm>
              <a:prstGeom prst="rect">
                <a:avLst/>
              </a:prstGeom>
              <a:noFill/>
            </p:spPr>
            <p:txBody>
              <a:bodyPr wrap="square" rtlCol="0">
                <a:spAutoFit/>
              </a:bodyPr>
              <a:lstStyle/>
              <a:p>
                <a:r>
                  <a:rPr lang="it-IT" sz="1200" dirty="0">
                    <a:solidFill>
                      <a:srgbClr val="0070C0"/>
                    </a:solidFill>
                    <a:latin typeface="American Typewriter" panose="02090604020004020304" pitchFamily="18" charset="77"/>
                  </a:rPr>
                  <a:t>T. Libero                     </a:t>
                </a:r>
                <a:r>
                  <a:rPr lang="it-IT" sz="1200" dirty="0">
                    <a:solidFill>
                      <a:srgbClr val="C00000"/>
                    </a:solidFill>
                    <a:latin typeface="American Typewriter" panose="02090604020004020304" pitchFamily="18" charset="77"/>
                  </a:rPr>
                  <a:t>Lavoro</a:t>
                </a:r>
              </a:p>
              <a:p>
                <a:r>
                  <a:rPr lang="it-IT" dirty="0">
                    <a:solidFill>
                      <a:srgbClr val="CC0000"/>
                    </a:solidFill>
                    <a:latin typeface="American Typewriter" panose="02090604020004020304" pitchFamily="18" charset="77"/>
                  </a:rPr>
                  <a:t>  </a:t>
                </a:r>
                <a14:m>
                  <m:oMath xmlns:m="http://schemas.openxmlformats.org/officeDocument/2006/math">
                    <m:acc>
                      <m:accPr>
                        <m:chr m:val="̅"/>
                        <m:ctrlPr>
                          <a:rPr lang="it-IT" b="1" i="1" dirty="0" smtClean="0">
                            <a:solidFill>
                              <a:srgbClr val="CC0000"/>
                            </a:solidFill>
                            <a:latin typeface="Cambria Math" panose="02040503050406030204" pitchFamily="18" charset="0"/>
                          </a:rPr>
                        </m:ctrlPr>
                      </m:accPr>
                      <m:e>
                        <m:r>
                          <m:rPr>
                            <m:nor/>
                          </m:rPr>
                          <a:rPr lang="it-IT" b="1" dirty="0">
                            <a:solidFill>
                              <a:srgbClr val="CC0000"/>
                            </a:solidFill>
                            <a:latin typeface="American Typewriter" panose="02090604020004020304" pitchFamily="18" charset="77"/>
                          </a:rPr>
                          <m:t>l</m:t>
                        </m:r>
                        <m:r>
                          <m:rPr>
                            <m:nor/>
                          </m:rPr>
                          <a:rPr lang="en-US" b="1" dirty="0">
                            <a:solidFill>
                              <a:srgbClr val="CC0000"/>
                            </a:solidFill>
                            <a:latin typeface="American Typewriter" panose="02090604020004020304" pitchFamily="18" charset="77"/>
                          </a:rPr>
                          <m:t> </m:t>
                        </m:r>
                      </m:e>
                    </m:acc>
                  </m:oMath>
                </a14:m>
                <a:r>
                  <a:rPr lang="en-US" dirty="0">
                    <a:solidFill>
                      <a:srgbClr val="CC0000"/>
                    </a:solidFill>
                    <a:latin typeface="American Typewriter" panose="02090604020004020304" pitchFamily="18" charset="77"/>
                  </a:rPr>
                  <a:t> </a:t>
                </a:r>
                <a:r>
                  <a:rPr lang="en-US" sz="1400" dirty="0">
                    <a:solidFill>
                      <a:srgbClr val="CC0000"/>
                    </a:solidFill>
                    <a:latin typeface="American Typewriter" panose="02090604020004020304" pitchFamily="18" charset="77"/>
                  </a:rPr>
                  <a:t>- h</a:t>
                </a:r>
                <a:r>
                  <a:rPr lang="en-US" dirty="0">
                    <a:solidFill>
                      <a:srgbClr val="CC0000"/>
                    </a:solidFill>
                    <a:latin typeface="American Typewriter" panose="02090604020004020304" pitchFamily="18" charset="77"/>
                  </a:rPr>
                  <a:t>                   </a:t>
                </a:r>
                <a:r>
                  <a:rPr lang="en-US" sz="1400" dirty="0" err="1">
                    <a:solidFill>
                      <a:srgbClr val="C00000"/>
                    </a:solidFill>
                    <a:latin typeface="American Typewriter" panose="02090604020004020304" pitchFamily="18" charset="77"/>
                  </a:rPr>
                  <a:t>h</a:t>
                </a:r>
                <a:endParaRPr lang="en-US" sz="1400" dirty="0">
                  <a:solidFill>
                    <a:srgbClr val="C00000"/>
                  </a:solidFill>
                  <a:latin typeface="American Typewriter" panose="02090604020004020304" pitchFamily="18" charset="77"/>
                </a:endParaRPr>
              </a:p>
            </p:txBody>
          </p:sp>
        </mc:Choice>
        <mc:Fallback xmlns="">
          <p:sp>
            <p:nvSpPr>
              <p:cNvPr id="23" name="CasellaDiTesto 22"/>
              <p:cNvSpPr txBox="1">
                <a:spLocks noRot="1" noChangeAspect="1" noMove="1" noResize="1" noEditPoints="1" noAdjustHandles="1" noChangeArrowheads="1" noChangeShapeType="1" noTextEdit="1"/>
              </p:cNvSpPr>
              <p:nvPr/>
            </p:nvSpPr>
            <p:spPr>
              <a:xfrm>
                <a:off x="3851920" y="4662428"/>
                <a:ext cx="2808312" cy="554254"/>
              </a:xfrm>
              <a:prstGeom prst="rect">
                <a:avLst/>
              </a:prstGeom>
              <a:blipFill>
                <a:blip r:embed="rId3"/>
                <a:stretch>
                  <a:fillRect b="-11364"/>
                </a:stretch>
              </a:blipFill>
            </p:spPr>
            <p:txBody>
              <a:bodyPr/>
              <a:lstStyle/>
              <a:p>
                <a:r>
                  <a:rPr lang="en-IT">
                    <a:noFill/>
                  </a:rPr>
                  <a:t> </a:t>
                </a:r>
              </a:p>
            </p:txBody>
          </p:sp>
        </mc:Fallback>
      </mc:AlternateContent>
      <p:cxnSp>
        <p:nvCxnSpPr>
          <p:cNvPr id="27" name="Connettore 1 26"/>
          <p:cNvCxnSpPr/>
          <p:nvPr/>
        </p:nvCxnSpPr>
        <p:spPr bwMode="auto">
          <a:xfrm>
            <a:off x="5200650" y="3343275"/>
            <a:ext cx="19422" cy="1165844"/>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33" name="Connettore 1 32"/>
          <p:cNvCxnSpPr/>
          <p:nvPr/>
        </p:nvCxnSpPr>
        <p:spPr bwMode="auto">
          <a:xfrm flipH="1" flipV="1">
            <a:off x="3563888" y="3284984"/>
            <a:ext cx="1647713" cy="21533"/>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17089" name="Connettore 1 217088"/>
          <p:cNvCxnSpPr/>
          <p:nvPr/>
        </p:nvCxnSpPr>
        <p:spPr bwMode="auto">
          <a:xfrm>
            <a:off x="3563888" y="3284984"/>
            <a:ext cx="0" cy="1224135"/>
          </a:xfrm>
          <a:prstGeom prst="line">
            <a:avLst/>
          </a:prstGeom>
          <a:solidFill>
            <a:srgbClr val="FF0000"/>
          </a:solidFill>
          <a:ln w="38100" cap="flat" cmpd="sng" algn="ctr">
            <a:solidFill>
              <a:schemeClr val="tx2"/>
            </a:solidFill>
            <a:prstDash val="dash"/>
            <a:round/>
            <a:headEnd type="none" w="med" len="med"/>
            <a:tailEnd type="none" w="med" len="med"/>
          </a:ln>
          <a:effectLst/>
        </p:spPr>
      </p:cxnSp>
      <p:sp>
        <p:nvSpPr>
          <p:cNvPr id="217093" name="CasellaDiTesto 217092"/>
          <p:cNvSpPr txBox="1"/>
          <p:nvPr/>
        </p:nvSpPr>
        <p:spPr>
          <a:xfrm>
            <a:off x="5220072" y="2924944"/>
            <a:ext cx="504056" cy="338554"/>
          </a:xfrm>
          <a:prstGeom prst="rect">
            <a:avLst/>
          </a:prstGeom>
          <a:noFill/>
        </p:spPr>
        <p:txBody>
          <a:bodyPr wrap="square" rtlCol="0">
            <a:spAutoFit/>
          </a:bodyPr>
          <a:lstStyle/>
          <a:p>
            <a:r>
              <a:rPr lang="it-IT" sz="1600" dirty="0">
                <a:latin typeface="American Typewriter" panose="02090604020004020304" pitchFamily="18" charset="77"/>
              </a:rPr>
              <a:t>R</a:t>
            </a:r>
            <a:endParaRPr lang="en-US" sz="1600" dirty="0">
              <a:latin typeface="American Typewriter" panose="02090604020004020304" pitchFamily="18" charset="77"/>
            </a:endParaRPr>
          </a:p>
        </p:txBody>
      </p:sp>
      <p:sp>
        <p:nvSpPr>
          <p:cNvPr id="217094" name="Arco 217093"/>
          <p:cNvSpPr/>
          <p:nvPr/>
        </p:nvSpPr>
        <p:spPr bwMode="auto">
          <a:xfrm rot="7840726" flipV="1">
            <a:off x="6159964" y="4118752"/>
            <a:ext cx="612042" cy="366027"/>
          </a:xfrm>
          <a:prstGeom prst="arc">
            <a:avLst/>
          </a:prstGeom>
          <a:noFill/>
          <a:ln w="127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merican Typewriter" panose="02090604020004020304" pitchFamily="18" charset="77"/>
            </a:endParaRPr>
          </a:p>
        </p:txBody>
      </p:sp>
      <p:sp>
        <p:nvSpPr>
          <p:cNvPr id="217095" name="CasellaDiTesto 217094"/>
          <p:cNvSpPr txBox="1"/>
          <p:nvPr/>
        </p:nvSpPr>
        <p:spPr>
          <a:xfrm>
            <a:off x="5948814" y="4077072"/>
            <a:ext cx="338554" cy="338554"/>
          </a:xfrm>
          <a:prstGeom prst="rect">
            <a:avLst/>
          </a:prstGeom>
          <a:noFill/>
        </p:spPr>
        <p:txBody>
          <a:bodyPr wrap="none" rtlCol="0">
            <a:spAutoFit/>
          </a:bodyPr>
          <a:lstStyle/>
          <a:p>
            <a:r>
              <a:rPr lang="el-GR" sz="1600" dirty="0">
                <a:solidFill>
                  <a:srgbClr val="C00000"/>
                </a:solidFill>
                <a:latin typeface="Cambria Math" panose="02040503050406030204" pitchFamily="18" charset="0"/>
                <a:ea typeface="Cambria Math" panose="02040503050406030204" pitchFamily="18" charset="0"/>
              </a:rPr>
              <a:t>ω</a:t>
            </a:r>
            <a:endParaRPr lang="en-US" sz="1600" dirty="0">
              <a:solidFill>
                <a:srgbClr val="C00000"/>
              </a:solidFill>
              <a:latin typeface="American Typewriter" panose="02090604020004020304" pitchFamily="18" charset="77"/>
            </a:endParaRPr>
          </a:p>
        </p:txBody>
      </p:sp>
      <mc:AlternateContent xmlns:mc="http://schemas.openxmlformats.org/markup-compatibility/2006" xmlns:a14="http://schemas.microsoft.com/office/drawing/2010/main">
        <mc:Choice Requires="a14">
          <p:sp>
            <p:nvSpPr>
              <p:cNvPr id="217096" name="CasellaDiTesto 217095"/>
              <p:cNvSpPr txBox="1"/>
              <p:nvPr/>
            </p:nvSpPr>
            <p:spPr>
              <a:xfrm>
                <a:off x="6660232" y="4606180"/>
                <a:ext cx="432048" cy="400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it-IT" sz="2000" b="1" i="1" dirty="0" smtClean="0">
                              <a:solidFill>
                                <a:srgbClr val="C00000"/>
                              </a:solidFill>
                              <a:latin typeface="Cambria Math" panose="02040503050406030204" pitchFamily="18" charset="0"/>
                            </a:rPr>
                          </m:ctrlPr>
                        </m:accPr>
                        <m:e>
                          <m:r>
                            <m:rPr>
                              <m:nor/>
                            </m:rPr>
                            <a:rPr lang="it-IT" sz="2000" b="1" dirty="0">
                              <a:solidFill>
                                <a:srgbClr val="C00000"/>
                              </a:solidFill>
                              <a:latin typeface="American Typewriter" panose="02090604020004020304" pitchFamily="18" charset="77"/>
                            </a:rPr>
                            <m:t>l</m:t>
                          </m:r>
                          <m:r>
                            <m:rPr>
                              <m:nor/>
                            </m:rPr>
                            <a:rPr lang="en-US" sz="2000" b="1" dirty="0">
                              <a:solidFill>
                                <a:srgbClr val="C00000"/>
                              </a:solidFill>
                              <a:latin typeface="American Typewriter" panose="02090604020004020304" pitchFamily="18" charset="77"/>
                            </a:rPr>
                            <m:t> </m:t>
                          </m:r>
                        </m:e>
                      </m:acc>
                    </m:oMath>
                  </m:oMathPara>
                </a14:m>
                <a:endParaRPr lang="en-US" sz="2000" b="1" dirty="0">
                  <a:solidFill>
                    <a:srgbClr val="C00000"/>
                  </a:solidFill>
                  <a:latin typeface="American Typewriter" panose="02090604020004020304" pitchFamily="18" charset="77"/>
                </a:endParaRPr>
              </a:p>
            </p:txBody>
          </p:sp>
        </mc:Choice>
        <mc:Fallback xmlns="">
          <p:sp>
            <p:nvSpPr>
              <p:cNvPr id="217096" name="CasellaDiTesto 217095"/>
              <p:cNvSpPr txBox="1">
                <a:spLocks noRot="1" noChangeAspect="1" noMove="1" noResize="1" noEditPoints="1" noAdjustHandles="1" noChangeArrowheads="1" noChangeShapeType="1" noTextEdit="1"/>
              </p:cNvSpPr>
              <p:nvPr/>
            </p:nvSpPr>
            <p:spPr>
              <a:xfrm>
                <a:off x="6660232" y="4606180"/>
                <a:ext cx="432048" cy="400494"/>
              </a:xfrm>
              <a:prstGeom prst="rect">
                <a:avLst/>
              </a:prstGeom>
              <a:blipFill>
                <a:blip r:embed="rId4"/>
                <a:stretch>
                  <a:fillRect t="-3030" b="-18182"/>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217097" name="CasellaDiTesto 217096"/>
              <p:cNvSpPr txBox="1"/>
              <p:nvPr/>
            </p:nvSpPr>
            <p:spPr>
              <a:xfrm>
                <a:off x="107504" y="2420888"/>
                <a:ext cx="2876545" cy="1231876"/>
              </a:xfrm>
              <a:prstGeom prst="rect">
                <a:avLst/>
              </a:prstGeom>
              <a:noFill/>
            </p:spPr>
            <p:txBody>
              <a:bodyPr wrap="square" rtlCol="0">
                <a:spAutoFit/>
              </a:bodyPr>
              <a:lstStyle/>
              <a:p>
                <a:r>
                  <a:rPr lang="it-IT" sz="1600" dirty="0">
                    <a:latin typeface="American Typewriter" panose="02090604020004020304" pitchFamily="18" charset="77"/>
                  </a:rPr>
                  <a:t>Ore disponibili: </a:t>
                </a:r>
                <a14:m>
                  <m:oMath xmlns:m="http://schemas.openxmlformats.org/officeDocument/2006/math">
                    <m:acc>
                      <m:accPr>
                        <m:chr m:val="̅"/>
                        <m:ctrlPr>
                          <a:rPr lang="it-IT" sz="2000" b="1" i="1" dirty="0">
                            <a:solidFill>
                              <a:srgbClr val="C00000"/>
                            </a:solidFill>
                            <a:latin typeface="Cambria Math" panose="02040503050406030204" pitchFamily="18" charset="0"/>
                          </a:rPr>
                        </m:ctrlPr>
                      </m:accPr>
                      <m:e>
                        <m:r>
                          <m:rPr>
                            <m:nor/>
                          </m:rPr>
                          <a:rPr lang="it-IT" sz="2000" b="1" dirty="0">
                            <a:solidFill>
                              <a:srgbClr val="C00000"/>
                            </a:solidFill>
                            <a:latin typeface="American Typewriter" panose="02090604020004020304" pitchFamily="18" charset="77"/>
                          </a:rPr>
                          <m:t>l</m:t>
                        </m:r>
                        <m:r>
                          <m:rPr>
                            <m:nor/>
                          </m:rPr>
                          <a:rPr lang="en-US" sz="2000" b="1" dirty="0">
                            <a:solidFill>
                              <a:srgbClr val="C00000"/>
                            </a:solidFill>
                            <a:latin typeface="American Typewriter" panose="02090604020004020304" pitchFamily="18" charset="77"/>
                          </a:rPr>
                          <m:t> </m:t>
                        </m:r>
                      </m:e>
                    </m:acc>
                  </m:oMath>
                </a14:m>
                <a:endParaRPr lang="it-IT" sz="2000" dirty="0">
                  <a:latin typeface="American Typewriter" panose="02090604020004020304" pitchFamily="18" charset="77"/>
                </a:endParaRPr>
              </a:p>
              <a:p>
                <a:r>
                  <a:rPr lang="it-IT" sz="1600" dirty="0">
                    <a:latin typeface="American Typewriter" panose="02090604020004020304" pitchFamily="18" charset="77"/>
                  </a:rPr>
                  <a:t>Ore lavorate  h</a:t>
                </a:r>
              </a:p>
              <a:p>
                <a:r>
                  <a:rPr lang="it-IT" sz="1600" dirty="0">
                    <a:latin typeface="American Typewriter" panose="02090604020004020304" pitchFamily="18" charset="77"/>
                  </a:rPr>
                  <a:t>Tempo libero</a:t>
                </a:r>
                <a:r>
                  <a:rPr lang="it-IT" sz="1600" dirty="0">
                    <a:solidFill>
                      <a:srgbClr val="CC0000"/>
                    </a:solidFill>
                    <a:latin typeface="American Typewriter" panose="02090604020004020304" pitchFamily="18" charset="77"/>
                  </a:rPr>
                  <a:t>: </a:t>
                </a:r>
                <a14:m>
                  <m:oMath xmlns:m="http://schemas.openxmlformats.org/officeDocument/2006/math">
                    <m:acc>
                      <m:accPr>
                        <m:chr m:val="̅"/>
                        <m:ctrlPr>
                          <a:rPr lang="it-IT" sz="2000" b="1" i="1" dirty="0" smtClean="0">
                            <a:solidFill>
                              <a:srgbClr val="CC0000"/>
                            </a:solidFill>
                            <a:latin typeface="Cambria Math" panose="02040503050406030204" pitchFamily="18" charset="0"/>
                          </a:rPr>
                        </m:ctrlPr>
                      </m:accPr>
                      <m:e>
                        <m:r>
                          <m:rPr>
                            <m:nor/>
                          </m:rPr>
                          <a:rPr lang="it-IT" sz="2000" b="1" dirty="0" smtClean="0">
                            <a:solidFill>
                              <a:srgbClr val="CC0000"/>
                            </a:solidFill>
                            <a:latin typeface="American Typewriter" panose="02090604020004020304" pitchFamily="18" charset="77"/>
                          </a:rPr>
                          <m:t>l</m:t>
                        </m:r>
                        <m:r>
                          <m:rPr>
                            <m:nor/>
                          </m:rPr>
                          <a:rPr lang="en-US" sz="2000" b="1" dirty="0" smtClean="0">
                            <a:solidFill>
                              <a:srgbClr val="CC0000"/>
                            </a:solidFill>
                            <a:latin typeface="American Typewriter" panose="02090604020004020304" pitchFamily="18" charset="77"/>
                          </a:rPr>
                          <m:t> </m:t>
                        </m:r>
                      </m:e>
                    </m:acc>
                  </m:oMath>
                </a14:m>
                <a:r>
                  <a:rPr lang="it-IT" sz="1600" dirty="0">
                    <a:solidFill>
                      <a:srgbClr val="CC0000"/>
                    </a:solidFill>
                    <a:latin typeface="American Typewriter" panose="02090604020004020304" pitchFamily="18" charset="77"/>
                  </a:rPr>
                  <a:t> - h</a:t>
                </a:r>
              </a:p>
              <a:p>
                <a:r>
                  <a:rPr lang="it-IT" sz="1600" dirty="0">
                    <a:latin typeface="American Typewriter" panose="02090604020004020304" pitchFamily="18" charset="77"/>
                  </a:rPr>
                  <a:t>Reddito = </a:t>
                </a:r>
                <a:r>
                  <a:rPr lang="el-GR" sz="1600" dirty="0">
                    <a:solidFill>
                      <a:srgbClr val="C00000"/>
                    </a:solidFill>
                    <a:latin typeface="Cambria Math" panose="02040503050406030204" pitchFamily="18" charset="0"/>
                    <a:ea typeface="Cambria Math" panose="02040503050406030204" pitchFamily="18" charset="0"/>
                  </a:rPr>
                  <a:t>ω</a:t>
                </a:r>
                <a:r>
                  <a:rPr lang="it-IT" sz="1600" dirty="0">
                    <a:solidFill>
                      <a:srgbClr val="C00000"/>
                    </a:solidFill>
                    <a:latin typeface="American Typewriter" panose="02090604020004020304" pitchFamily="18" charset="77"/>
                    <a:cs typeface="Calibri" panose="020F0502020204030204" pitchFamily="34" charset="0"/>
                  </a:rPr>
                  <a:t>∙h</a:t>
                </a:r>
                <a:r>
                  <a:rPr lang="it-IT" sz="1600" dirty="0">
                    <a:latin typeface="American Typewriter" panose="02090604020004020304" pitchFamily="18" charset="77"/>
                    <a:cs typeface="Calibri" panose="020F0502020204030204" pitchFamily="34" charset="0"/>
                  </a:rPr>
                  <a:t> </a:t>
                </a:r>
                <a:r>
                  <a:rPr lang="it-IT" sz="1600" dirty="0">
                    <a:latin typeface="American Typewriter" panose="02090604020004020304" pitchFamily="18" charset="77"/>
                  </a:rPr>
                  <a:t>= Consumo </a:t>
                </a:r>
                <a:endParaRPr lang="en-US" sz="1600" dirty="0">
                  <a:latin typeface="American Typewriter" panose="02090604020004020304" pitchFamily="18" charset="77"/>
                </a:endParaRPr>
              </a:p>
            </p:txBody>
          </p:sp>
        </mc:Choice>
        <mc:Fallback xmlns="">
          <p:sp>
            <p:nvSpPr>
              <p:cNvPr id="217097" name="CasellaDiTesto 217096"/>
              <p:cNvSpPr txBox="1">
                <a:spLocks noRot="1" noChangeAspect="1" noMove="1" noResize="1" noEditPoints="1" noAdjustHandles="1" noChangeArrowheads="1" noChangeShapeType="1" noTextEdit="1"/>
              </p:cNvSpPr>
              <p:nvPr/>
            </p:nvSpPr>
            <p:spPr>
              <a:xfrm>
                <a:off x="107504" y="2420888"/>
                <a:ext cx="2876545" cy="1231876"/>
              </a:xfrm>
              <a:prstGeom prst="rect">
                <a:avLst/>
              </a:prstGeom>
              <a:blipFill>
                <a:blip r:embed="rId5"/>
                <a:stretch>
                  <a:fillRect l="-1316" b="-2041"/>
                </a:stretch>
              </a:blipFill>
            </p:spPr>
            <p:txBody>
              <a:bodyPr/>
              <a:lstStyle/>
              <a:p>
                <a:r>
                  <a:rPr lang="en-IT">
                    <a:noFill/>
                  </a:rPr>
                  <a:t> </a:t>
                </a:r>
              </a:p>
            </p:txBody>
          </p:sp>
        </mc:Fallback>
      </mc:AlternateContent>
      <p:sp>
        <p:nvSpPr>
          <p:cNvPr id="217098" name="Callout 10 217097"/>
          <p:cNvSpPr/>
          <p:nvPr/>
        </p:nvSpPr>
        <p:spPr bwMode="auto">
          <a:xfrm>
            <a:off x="4860031" y="1268760"/>
            <a:ext cx="1944217" cy="864096"/>
          </a:xfrm>
          <a:prstGeom prst="callout2">
            <a:avLst/>
          </a:prstGeom>
          <a:solidFill>
            <a:schemeClr val="bg1"/>
          </a:solidFill>
          <a:ln w="127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a:ln>
                  <a:noFill/>
                </a:ln>
                <a:solidFill>
                  <a:schemeClr val="tx1"/>
                </a:solidFill>
                <a:effectLst/>
                <a:latin typeface="Arial" pitchFamily="34" charset="0"/>
              </a:rPr>
              <a:t>Vincolo di bilancio del lavoratore / consumatore</a:t>
            </a:r>
            <a:endParaRPr kumimoji="0" lang="en-US" sz="1600" b="0" i="1" u="none" strike="noStrike" cap="none" normalizeH="0" baseline="0" dirty="0">
              <a:ln>
                <a:noFill/>
              </a:ln>
              <a:solidFill>
                <a:schemeClr val="tx1"/>
              </a:solidFill>
              <a:effectLst/>
              <a:latin typeface="Arial" pitchFamily="34" charset="0"/>
            </a:endParaRPr>
          </a:p>
        </p:txBody>
      </p:sp>
      <p:sp>
        <p:nvSpPr>
          <p:cNvPr id="217099" name="Callout 10 217098"/>
          <p:cNvSpPr/>
          <p:nvPr/>
        </p:nvSpPr>
        <p:spPr bwMode="auto">
          <a:xfrm>
            <a:off x="6804248" y="2348880"/>
            <a:ext cx="2080146" cy="1008112"/>
          </a:xfrm>
          <a:prstGeom prst="callout2">
            <a:avLst>
              <a:gd name="adj1" fmla="val 15915"/>
              <a:gd name="adj2" fmla="val -6608"/>
              <a:gd name="adj3" fmla="val 15916"/>
              <a:gd name="adj4" fmla="val -18555"/>
              <a:gd name="adj5" fmla="val 107423"/>
              <a:gd name="adj6" fmla="val -48978"/>
            </a:avLst>
          </a:prstGeom>
          <a:noFill/>
          <a:ln w="127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400" b="0" i="1" u="none" strike="noStrike" cap="none" normalizeH="0" baseline="0" dirty="0">
                <a:ln>
                  <a:noFill/>
                </a:ln>
                <a:solidFill>
                  <a:schemeClr val="tx1"/>
                </a:solidFill>
                <a:effectLst/>
                <a:latin typeface="American Typewriter" panose="02090604020004020304" pitchFamily="18" charset="77"/>
              </a:rPr>
              <a:t>Curva di indifferenza</a:t>
            </a:r>
            <a:r>
              <a:rPr kumimoji="0" lang="it-IT" sz="1400" b="0" i="1" u="none" strike="noStrike" cap="none" normalizeH="0" dirty="0">
                <a:ln>
                  <a:noFill/>
                </a:ln>
                <a:solidFill>
                  <a:schemeClr val="tx1"/>
                </a:solidFill>
                <a:effectLst/>
                <a:latin typeface="American Typewriter" panose="02090604020004020304" pitchFamily="18" charset="77"/>
              </a:rPr>
              <a:t> tra consumo e tempo libero</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merican Typewriter" panose="02090604020004020304" pitchFamily="18" charset="77"/>
            </a:endParaRPr>
          </a:p>
        </p:txBody>
      </p:sp>
    </p:spTree>
    <p:extLst>
      <p:ext uri="{BB962C8B-B14F-4D97-AF65-F5344CB8AC3E}">
        <p14:creationId xmlns:p14="http://schemas.microsoft.com/office/powerpoint/2010/main" val="18113437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2" y="329853"/>
            <a:ext cx="8424167" cy="650875"/>
          </a:xfrm>
          <a:solidFill>
            <a:schemeClr val="bg1">
              <a:lumMod val="95000"/>
            </a:schemeClr>
          </a:solidFill>
          <a:ln>
            <a:solidFill>
              <a:schemeClr val="accent1"/>
            </a:solidFill>
          </a:ln>
        </p:spPr>
        <p:txBody>
          <a:bodyPr anchor="ctr"/>
          <a:lstStyle/>
          <a:p>
            <a:r>
              <a:rPr lang="it-IT" altLang="it-IT" sz="2400" dirty="0"/>
              <a:t>Disoccupazione: riepilogo ed esempi (3)</a:t>
            </a:r>
            <a:endParaRPr lang="it-IT" altLang="it-IT" sz="2400" dirty="0">
              <a:solidFill>
                <a:srgbClr val="0066CC"/>
              </a:solidFill>
            </a:endParaRPr>
          </a:p>
        </p:txBody>
      </p:sp>
      <p:graphicFrame>
        <p:nvGraphicFramePr>
          <p:cNvPr id="2" name="Segnaposto contenuto 1"/>
          <p:cNvGraphicFramePr>
            <a:graphicFrameLocks noGrp="1"/>
          </p:cNvGraphicFramePr>
          <p:nvPr>
            <p:ph idx="1"/>
            <p:extLst>
              <p:ext uri="{D42A27DB-BD31-4B8C-83A1-F6EECF244321}">
                <p14:modId xmlns:p14="http://schemas.microsoft.com/office/powerpoint/2010/main" val="359539109"/>
              </p:ext>
            </p:extLst>
          </p:nvPr>
        </p:nvGraphicFramePr>
        <p:xfrm>
          <a:off x="971600" y="1700808"/>
          <a:ext cx="7560072" cy="4400830"/>
        </p:xfrm>
        <a:graphic>
          <a:graphicData uri="http://schemas.openxmlformats.org/drawingml/2006/table">
            <a:tbl>
              <a:tblPr>
                <a:tableStyleId>{5C22544A-7EE6-4342-B048-85BDC9FD1C3A}</a:tableStyleId>
              </a:tblPr>
              <a:tblGrid>
                <a:gridCol w="1260012">
                  <a:extLst>
                    <a:ext uri="{9D8B030D-6E8A-4147-A177-3AD203B41FA5}">
                      <a16:colId xmlns:a16="http://schemas.microsoft.com/office/drawing/2014/main" val="20000"/>
                    </a:ext>
                  </a:extLst>
                </a:gridCol>
                <a:gridCol w="1260012">
                  <a:extLst>
                    <a:ext uri="{9D8B030D-6E8A-4147-A177-3AD203B41FA5}">
                      <a16:colId xmlns:a16="http://schemas.microsoft.com/office/drawing/2014/main" val="20001"/>
                    </a:ext>
                  </a:extLst>
                </a:gridCol>
                <a:gridCol w="1260012">
                  <a:extLst>
                    <a:ext uri="{9D8B030D-6E8A-4147-A177-3AD203B41FA5}">
                      <a16:colId xmlns:a16="http://schemas.microsoft.com/office/drawing/2014/main" val="20002"/>
                    </a:ext>
                  </a:extLst>
                </a:gridCol>
                <a:gridCol w="1260012">
                  <a:extLst>
                    <a:ext uri="{9D8B030D-6E8A-4147-A177-3AD203B41FA5}">
                      <a16:colId xmlns:a16="http://schemas.microsoft.com/office/drawing/2014/main" val="20003"/>
                    </a:ext>
                  </a:extLst>
                </a:gridCol>
                <a:gridCol w="1260012">
                  <a:extLst>
                    <a:ext uri="{9D8B030D-6E8A-4147-A177-3AD203B41FA5}">
                      <a16:colId xmlns:a16="http://schemas.microsoft.com/office/drawing/2014/main" val="20004"/>
                    </a:ext>
                  </a:extLst>
                </a:gridCol>
                <a:gridCol w="1260012">
                  <a:extLst>
                    <a:ext uri="{9D8B030D-6E8A-4147-A177-3AD203B41FA5}">
                      <a16:colId xmlns:a16="http://schemas.microsoft.com/office/drawing/2014/main" val="20005"/>
                    </a:ext>
                  </a:extLst>
                </a:gridCol>
              </a:tblGrid>
              <a:tr h="247272">
                <a:tc>
                  <a:txBody>
                    <a:bodyPr/>
                    <a:lstStyle/>
                    <a:p>
                      <a:pPr algn="l"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s = 1%</a:t>
                      </a:r>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r>
                        <a:rPr lang="en-US" sz="1400" u="none" strike="noStrike" dirty="0">
                          <a:effectLst/>
                          <a:latin typeface="American Typewriter" panose="02090604020004020304" pitchFamily="18" charset="77"/>
                        </a:rPr>
                        <a:t>f = 19%</a:t>
                      </a:r>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gridSpan="2">
                  <a:txBody>
                    <a:bodyPr/>
                    <a:lstStyle/>
                    <a:p>
                      <a:pPr algn="ctr" fontAlgn="b"/>
                      <a:r>
                        <a:rPr lang="en-US" sz="1400" u="none" strike="noStrike" dirty="0">
                          <a:effectLst/>
                          <a:latin typeface="American Typewriter" panose="02090604020004020304" pitchFamily="18" charset="77"/>
                        </a:rPr>
                        <a:t>A fine anno</a:t>
                      </a:r>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8879" marR="8879" marT="8879" marB="0" anchor="b"/>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00"/>
                  </a:ext>
                </a:extLst>
              </a:tr>
              <a:tr h="247272">
                <a:tc>
                  <a:txBody>
                    <a:bodyPr/>
                    <a:lstStyle/>
                    <a:p>
                      <a:pPr algn="l" fontAlgn="b"/>
                      <a:r>
                        <a:rPr lang="en-US" sz="1400" u="none" strike="noStrike" dirty="0">
                          <a:effectLst/>
                          <a:latin typeface="American Typewriter" panose="02090604020004020304" pitchFamily="18" charset="77"/>
                        </a:rPr>
                        <a:t>Anno</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l-GR" sz="1400" u="none" strike="noStrike" dirty="0">
                          <a:effectLst/>
                          <a:latin typeface="+mj-lt"/>
                        </a:rPr>
                        <a:t>Δ</a:t>
                      </a:r>
                      <a:r>
                        <a:rPr lang="it-IT" sz="1400" u="none" strike="noStrike" dirty="0">
                          <a:effectLst/>
                          <a:latin typeface="American Typewriter" panose="02090604020004020304" pitchFamily="18" charset="77"/>
                        </a:rPr>
                        <a:t>U</a:t>
                      </a:r>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r>
                        <a:rPr lang="el-GR" sz="1400" u="none" strike="noStrike" dirty="0">
                          <a:effectLst/>
                          <a:latin typeface="+mj-lt"/>
                        </a:rPr>
                        <a:t>Δ</a:t>
                      </a:r>
                      <a:r>
                        <a:rPr lang="it-IT" sz="1400" u="none" strike="noStrike" dirty="0">
                          <a:effectLst/>
                          <a:latin typeface="American Typewriter" panose="02090604020004020304" pitchFamily="18" charset="77"/>
                        </a:rPr>
                        <a:t>N</a:t>
                      </a:r>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r>
                        <a:rPr lang="it-IT" sz="1400" b="0" i="0" u="none" strike="noStrike" dirty="0">
                          <a:solidFill>
                            <a:srgbClr val="000000"/>
                          </a:solidFill>
                          <a:effectLst/>
                          <a:latin typeface="American Typewriter" panose="02090604020004020304" pitchFamily="18" charset="77"/>
                        </a:rPr>
                        <a:t>U </a:t>
                      </a:r>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r>
                        <a:rPr lang="it-IT" sz="1400" b="0" i="0" u="none" strike="noStrike" dirty="0">
                          <a:solidFill>
                            <a:srgbClr val="000000"/>
                          </a:solidFill>
                          <a:effectLst/>
                          <a:latin typeface="American Typewriter" panose="02090604020004020304" pitchFamily="18" charset="77"/>
                        </a:rPr>
                        <a:t>N</a:t>
                      </a:r>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err="1">
                          <a:effectLst/>
                          <a:latin typeface="American Typewriter" panose="02090604020004020304" pitchFamily="18" charset="77"/>
                        </a:rPr>
                        <a:t>u</a:t>
                      </a:r>
                      <a:r>
                        <a:rPr lang="en-US" sz="1400" u="none" strike="noStrike" baseline="30000" dirty="0" err="1">
                          <a:effectLst/>
                          <a:latin typeface="American Typewriter" panose="02090604020004020304" pitchFamily="18" charset="77"/>
                        </a:rPr>
                        <a:t>F</a:t>
                      </a:r>
                      <a:endParaRPr lang="en-US" sz="1400" b="0" i="0" u="none" strike="noStrike" baseline="30000"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01"/>
                  </a:ext>
                </a:extLst>
              </a:tr>
              <a:tr h="247272">
                <a:tc>
                  <a:txBody>
                    <a:bodyPr/>
                    <a:lstStyle/>
                    <a:p>
                      <a:pPr algn="l" fontAlgn="b"/>
                      <a:r>
                        <a:rPr lang="en-US" sz="1400" b="1" u="none" strike="noStrike" dirty="0">
                          <a:solidFill>
                            <a:srgbClr val="000099"/>
                          </a:solidFill>
                          <a:effectLst/>
                          <a:latin typeface="American Typewriter" panose="02090604020004020304" pitchFamily="18" charset="77"/>
                        </a:rPr>
                        <a:t>2000</a:t>
                      </a:r>
                      <a:endParaRPr lang="en-US" sz="1400" b="1" i="0" u="none" strike="noStrike" dirty="0">
                        <a:solidFill>
                          <a:srgbClr val="000099"/>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190000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190000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1000000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19000000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b="1" u="none" strike="noStrike" dirty="0">
                          <a:solidFill>
                            <a:srgbClr val="000099"/>
                          </a:solidFill>
                          <a:effectLst/>
                          <a:latin typeface="American Typewriter" panose="02090604020004020304" pitchFamily="18" charset="77"/>
                        </a:rPr>
                        <a:t>5,00</a:t>
                      </a:r>
                      <a:r>
                        <a:rPr lang="en-US" sz="1400" u="none" strike="noStrike" dirty="0">
                          <a:effectLst/>
                          <a:latin typeface="American Typewriter" panose="02090604020004020304" pitchFamily="18" charset="77"/>
                        </a:rPr>
                        <a:t>%</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02"/>
                  </a:ext>
                </a:extLst>
              </a:tr>
              <a:tr h="247272">
                <a:tc>
                  <a:txBody>
                    <a:bodyPr/>
                    <a:lstStyle/>
                    <a:p>
                      <a:pPr algn="l" fontAlgn="b"/>
                      <a:r>
                        <a:rPr lang="en-US" sz="1400" b="1" u="none" strike="noStrike" dirty="0">
                          <a:solidFill>
                            <a:srgbClr val="C00000"/>
                          </a:solidFill>
                          <a:effectLst/>
                          <a:latin typeface="American Typewriter" panose="02090604020004020304" pitchFamily="18" charset="77"/>
                        </a:rPr>
                        <a:t>2001</a:t>
                      </a:r>
                      <a:endParaRPr lang="en-US" sz="1400" b="1" i="0" u="none" strike="noStrike" dirty="0">
                        <a:solidFill>
                          <a:srgbClr val="C00000"/>
                        </a:solidFill>
                        <a:effectLst/>
                        <a:latin typeface="American Typewriter" panose="02090604020004020304" pitchFamily="18" charset="77"/>
                      </a:endParaRPr>
                    </a:p>
                  </a:txBody>
                  <a:tcPr marL="8879" marR="8879" marT="8879" marB="0" anchor="b"/>
                </a:tc>
                <a:tc>
                  <a:txBody>
                    <a:bodyPr/>
                    <a:lstStyle/>
                    <a:p>
                      <a:pPr algn="ctr" fontAlgn="b"/>
                      <a:r>
                        <a:rPr lang="en-US" sz="1400" b="1" u="none" strike="noStrike" dirty="0">
                          <a:solidFill>
                            <a:srgbClr val="C00000"/>
                          </a:solidFill>
                          <a:effectLst/>
                          <a:latin typeface="American Typewriter" panose="02090604020004020304" pitchFamily="18" charset="77"/>
                        </a:rPr>
                        <a:t>380000</a:t>
                      </a:r>
                      <a:endParaRPr lang="en-US" sz="1400" b="1" i="0" u="none" strike="noStrike" dirty="0">
                        <a:solidFill>
                          <a:srgbClr val="C00000"/>
                        </a:solidFill>
                        <a:effectLst/>
                        <a:latin typeface="American Typewriter" panose="02090604020004020304" pitchFamily="18" charset="77"/>
                      </a:endParaRPr>
                    </a:p>
                  </a:txBody>
                  <a:tcPr marL="8879" marR="8879" marT="8879" marB="0" anchor="b"/>
                </a:tc>
                <a:tc>
                  <a:txBody>
                    <a:bodyPr/>
                    <a:lstStyle/>
                    <a:p>
                      <a:pPr algn="ctr" fontAlgn="b"/>
                      <a:r>
                        <a:rPr lang="en-US" sz="1400" b="1" u="none" strike="noStrike" dirty="0">
                          <a:solidFill>
                            <a:srgbClr val="C00000"/>
                          </a:solidFill>
                          <a:effectLst/>
                          <a:latin typeface="American Typewriter" panose="02090604020004020304" pitchFamily="18" charset="77"/>
                        </a:rPr>
                        <a:t>190000</a:t>
                      </a:r>
                      <a:endParaRPr lang="en-US" sz="1400" b="1" i="0" u="none" strike="noStrike" dirty="0">
                        <a:solidFill>
                          <a:srgbClr val="C00000"/>
                        </a:solidFill>
                        <a:effectLst/>
                        <a:latin typeface="American Typewriter" panose="02090604020004020304" pitchFamily="18" charset="77"/>
                      </a:endParaRPr>
                    </a:p>
                  </a:txBody>
                  <a:tcPr marL="8879" marR="8879" marT="8879" marB="0" anchor="b"/>
                </a:tc>
                <a:tc>
                  <a:txBody>
                    <a:bodyPr/>
                    <a:lstStyle/>
                    <a:p>
                      <a:pPr algn="ctr" fontAlgn="b"/>
                      <a:r>
                        <a:rPr lang="en-US" sz="1400" b="1" u="none" strike="noStrike" dirty="0">
                          <a:solidFill>
                            <a:srgbClr val="C00000"/>
                          </a:solidFill>
                          <a:effectLst/>
                          <a:latin typeface="American Typewriter" panose="02090604020004020304" pitchFamily="18" charset="77"/>
                        </a:rPr>
                        <a:t>1190000</a:t>
                      </a:r>
                      <a:endParaRPr lang="en-US" sz="1400" b="1" i="0" u="none" strike="noStrike" dirty="0">
                        <a:solidFill>
                          <a:srgbClr val="C00000"/>
                        </a:solidFill>
                        <a:effectLst/>
                        <a:latin typeface="American Typewriter" panose="02090604020004020304" pitchFamily="18" charset="77"/>
                      </a:endParaRPr>
                    </a:p>
                  </a:txBody>
                  <a:tcPr marL="8879" marR="8879" marT="8879" marB="0" anchor="b"/>
                </a:tc>
                <a:tc>
                  <a:txBody>
                    <a:bodyPr/>
                    <a:lstStyle/>
                    <a:p>
                      <a:pPr algn="ctr" fontAlgn="b"/>
                      <a:r>
                        <a:rPr lang="en-US" sz="1400" b="1" u="none" strike="noStrike" dirty="0">
                          <a:solidFill>
                            <a:srgbClr val="C00000"/>
                          </a:solidFill>
                          <a:effectLst/>
                          <a:latin typeface="American Typewriter" panose="02090604020004020304" pitchFamily="18" charset="77"/>
                        </a:rPr>
                        <a:t>18810000</a:t>
                      </a:r>
                      <a:endParaRPr lang="en-US" sz="1400" b="1" i="0" u="none" strike="noStrike" dirty="0">
                        <a:solidFill>
                          <a:srgbClr val="C00000"/>
                        </a:solidFill>
                        <a:effectLst/>
                        <a:latin typeface="American Typewriter" panose="02090604020004020304" pitchFamily="18" charset="77"/>
                      </a:endParaRPr>
                    </a:p>
                  </a:txBody>
                  <a:tcPr marL="8879" marR="8879" marT="8879" marB="0" anchor="b"/>
                </a:tc>
                <a:tc>
                  <a:txBody>
                    <a:bodyPr/>
                    <a:lstStyle/>
                    <a:p>
                      <a:pPr algn="ctr" fontAlgn="b"/>
                      <a:r>
                        <a:rPr lang="en-US" sz="1400" b="1" u="none" strike="noStrike" dirty="0">
                          <a:solidFill>
                            <a:srgbClr val="C00000"/>
                          </a:solidFill>
                          <a:effectLst/>
                          <a:latin typeface="American Typewriter" panose="02090604020004020304" pitchFamily="18" charset="77"/>
                        </a:rPr>
                        <a:t>5,95</a:t>
                      </a:r>
                      <a:r>
                        <a:rPr lang="en-US" sz="1400" u="none" strike="noStrike" dirty="0">
                          <a:effectLst/>
                          <a:latin typeface="American Typewriter" panose="02090604020004020304" pitchFamily="18" charset="77"/>
                        </a:rPr>
                        <a:t>%</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03"/>
                  </a:ext>
                </a:extLst>
              </a:tr>
              <a:tr h="247272">
                <a:tc>
                  <a:txBody>
                    <a:bodyPr/>
                    <a:lstStyle/>
                    <a:p>
                      <a:pPr algn="l" fontAlgn="b"/>
                      <a:r>
                        <a:rPr lang="en-US" sz="1400" u="none" strike="noStrike" dirty="0">
                          <a:effectLst/>
                          <a:latin typeface="American Typewriter" panose="02090604020004020304" pitchFamily="18" charset="77"/>
                        </a:rPr>
                        <a:t>2002</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188100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226100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1152000</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18848000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5,76%</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04"/>
                  </a:ext>
                </a:extLst>
              </a:tr>
              <a:tr h="247272">
                <a:tc>
                  <a:txBody>
                    <a:bodyPr/>
                    <a:lstStyle/>
                    <a:p>
                      <a:pPr algn="l" fontAlgn="b"/>
                      <a:r>
                        <a:rPr lang="en-US" sz="1400" u="none" strike="noStrike" dirty="0">
                          <a:effectLst/>
                          <a:latin typeface="American Typewriter" panose="02090604020004020304" pitchFamily="18" charset="77"/>
                        </a:rPr>
                        <a:t>2003</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188480</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218880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1121600</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18878400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5,61%</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05"/>
                  </a:ext>
                </a:extLst>
              </a:tr>
              <a:tr h="247272">
                <a:tc>
                  <a:txBody>
                    <a:bodyPr/>
                    <a:lstStyle/>
                    <a:p>
                      <a:pPr algn="l" fontAlgn="b"/>
                      <a:r>
                        <a:rPr lang="en-US" sz="1400" u="none" strike="noStrike" dirty="0">
                          <a:effectLst/>
                          <a:latin typeface="American Typewriter" panose="02090604020004020304" pitchFamily="18" charset="77"/>
                        </a:rPr>
                        <a:t>2004</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188784</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213104</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1097280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18902720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5,49%</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06"/>
                  </a:ext>
                </a:extLst>
              </a:tr>
              <a:tr h="247272">
                <a:tc>
                  <a:txBody>
                    <a:bodyPr/>
                    <a:lstStyle/>
                    <a:p>
                      <a:pPr algn="l" fontAlgn="b"/>
                      <a:r>
                        <a:rPr lang="en-US" sz="1400" u="none" strike="noStrike" dirty="0">
                          <a:effectLst/>
                          <a:latin typeface="American Typewriter" panose="02090604020004020304" pitchFamily="18" charset="77"/>
                        </a:rPr>
                        <a:t>2005</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189027</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208483</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1077824</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18922176</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5,39%</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07"/>
                  </a:ext>
                </a:extLst>
              </a:tr>
              <a:tr h="108000">
                <a:tc>
                  <a:txBody>
                    <a:bodyPr/>
                    <a:lstStyle/>
                    <a:p>
                      <a:pPr algn="l" fontAlgn="b"/>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ctr"/>
                </a:tc>
                <a:extLst>
                  <a:ext uri="{0D108BD9-81ED-4DB2-BD59-A6C34878D82A}">
                    <a16:rowId xmlns:a16="http://schemas.microsoft.com/office/drawing/2014/main" val="10008"/>
                  </a:ext>
                </a:extLst>
              </a:tr>
              <a:tr h="247272">
                <a:tc>
                  <a:txBody>
                    <a:bodyPr/>
                    <a:lstStyle/>
                    <a:p>
                      <a:pPr algn="l" fontAlgn="b"/>
                      <a:r>
                        <a:rPr lang="en-US" sz="1400" u="none" strike="noStrike" dirty="0">
                          <a:effectLst/>
                          <a:latin typeface="American Typewriter" panose="02090604020004020304" pitchFamily="18" charset="77"/>
                        </a:rPr>
                        <a:t>2008</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189502</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199463</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1039846</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18960154</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5,20%</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09"/>
                  </a:ext>
                </a:extLst>
              </a:tr>
              <a:tr h="247272">
                <a:tc>
                  <a:txBody>
                    <a:bodyPr/>
                    <a:lstStyle/>
                    <a:p>
                      <a:pPr algn="l" fontAlgn="b"/>
                      <a:endParaRPr lang="en-US" sz="1400" b="0" i="0" u="none" strike="noStrike" dirty="0">
                        <a:solidFill>
                          <a:srgbClr val="000000"/>
                        </a:solidFill>
                        <a:effectLst/>
                        <a:latin typeface="American Typewriter" panose="02090604020004020304" pitchFamily="18" charset="77"/>
                      </a:endParaRPr>
                    </a:p>
                  </a:txBody>
                  <a:tcPr marL="8879" marR="8879" marT="8879" marB="0" anchor="ctr"/>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10"/>
                  </a:ext>
                </a:extLst>
              </a:tr>
              <a:tr h="247272">
                <a:tc>
                  <a:txBody>
                    <a:bodyPr/>
                    <a:lstStyle/>
                    <a:p>
                      <a:pPr algn="l" fontAlgn="b"/>
                      <a:r>
                        <a:rPr lang="en-US" sz="1400" u="none" strike="noStrike" dirty="0">
                          <a:effectLst/>
                          <a:latin typeface="American Typewriter" panose="02090604020004020304" pitchFamily="18" charset="77"/>
                        </a:rPr>
                        <a:t>2013</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189837</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193101</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1013057</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18986943</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5,07%</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11"/>
                  </a:ext>
                </a:extLst>
              </a:tr>
              <a:tr h="247272">
                <a:tc>
                  <a:txBody>
                    <a:bodyPr/>
                    <a:lstStyle/>
                    <a:p>
                      <a:pPr algn="l"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12"/>
                  </a:ext>
                </a:extLst>
              </a:tr>
              <a:tr h="247272">
                <a:tc>
                  <a:txBody>
                    <a:bodyPr/>
                    <a:lstStyle/>
                    <a:p>
                      <a:pPr algn="l" fontAlgn="b"/>
                      <a:r>
                        <a:rPr lang="en-US" sz="1400" u="none" strike="noStrike" dirty="0">
                          <a:effectLst/>
                          <a:latin typeface="American Typewriter" panose="02090604020004020304" pitchFamily="18" charset="77"/>
                        </a:rPr>
                        <a:t>2018</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189947</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191016</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1004278</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18995722</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5,02%</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13"/>
                  </a:ext>
                </a:extLst>
              </a:tr>
              <a:tr h="61535">
                <a:tc>
                  <a:txBody>
                    <a:bodyPr/>
                    <a:lstStyle/>
                    <a:p>
                      <a:pPr algn="l"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14"/>
                  </a:ext>
                </a:extLst>
              </a:tr>
              <a:tr h="247272">
                <a:tc>
                  <a:txBody>
                    <a:bodyPr/>
                    <a:lstStyle/>
                    <a:p>
                      <a:pPr algn="l" fontAlgn="b"/>
                      <a:r>
                        <a:rPr lang="en-US" sz="1400" u="none" strike="noStrike" dirty="0">
                          <a:effectLst/>
                          <a:latin typeface="American Typewriter" panose="02090604020004020304" pitchFamily="18" charset="77"/>
                        </a:rPr>
                        <a:t>2023</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189982</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190333</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1001402</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18998598</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5,01%</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15"/>
                  </a:ext>
                </a:extLst>
              </a:tr>
              <a:tr h="247272">
                <a:tc>
                  <a:txBody>
                    <a:bodyPr/>
                    <a:lstStyle/>
                    <a:p>
                      <a:pPr algn="l" fontAlgn="b"/>
                      <a:r>
                        <a:rPr lang="en-US" sz="1400" u="none" strike="noStrike" dirty="0">
                          <a:effectLst/>
                          <a:latin typeface="American Typewriter" panose="02090604020004020304" pitchFamily="18" charset="77"/>
                        </a:rPr>
                        <a:t>2024</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189986</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190266</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1001122</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18998878</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dirty="0">
                          <a:effectLst/>
                          <a:latin typeface="American Typewriter" panose="02090604020004020304" pitchFamily="18" charset="77"/>
                        </a:rPr>
                        <a:t>5,01%</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16"/>
                  </a:ext>
                </a:extLst>
              </a:tr>
              <a:tr h="247272">
                <a:tc>
                  <a:txBody>
                    <a:bodyPr/>
                    <a:lstStyle/>
                    <a:p>
                      <a:pPr algn="l" fontAlgn="b"/>
                      <a:r>
                        <a:rPr lang="en-US" sz="1400" b="1" u="none" strike="noStrike" dirty="0">
                          <a:solidFill>
                            <a:srgbClr val="C00000"/>
                          </a:solidFill>
                          <a:effectLst/>
                          <a:latin typeface="American Typewriter" panose="02090604020004020304" pitchFamily="18" charset="77"/>
                        </a:rPr>
                        <a:t>2025</a:t>
                      </a:r>
                      <a:endParaRPr lang="en-US" sz="1400" b="1" i="0" u="none" strike="noStrike" dirty="0">
                        <a:solidFill>
                          <a:srgbClr val="C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189989</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190213</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1000897</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u="none" strike="noStrike">
                          <a:effectLst/>
                          <a:latin typeface="American Typewriter" panose="02090604020004020304" pitchFamily="18" charset="77"/>
                        </a:rPr>
                        <a:t>18999103</a:t>
                      </a:r>
                      <a:endParaRPr lang="en-US" sz="1400" b="0" i="0" u="none" strike="noStrike">
                        <a:solidFill>
                          <a:srgbClr val="000000"/>
                        </a:solidFill>
                        <a:effectLst/>
                        <a:latin typeface="American Typewriter" panose="02090604020004020304" pitchFamily="18" charset="77"/>
                      </a:endParaRPr>
                    </a:p>
                  </a:txBody>
                  <a:tcPr marL="8879" marR="8879" marT="8879" marB="0" anchor="b"/>
                </a:tc>
                <a:tc>
                  <a:txBody>
                    <a:bodyPr/>
                    <a:lstStyle/>
                    <a:p>
                      <a:pPr algn="ctr" fontAlgn="b"/>
                      <a:r>
                        <a:rPr lang="en-US" sz="1400" b="1" u="none" strike="noStrike" dirty="0">
                          <a:solidFill>
                            <a:srgbClr val="C00000"/>
                          </a:solidFill>
                          <a:effectLst/>
                          <a:latin typeface="American Typewriter" panose="02090604020004020304" pitchFamily="18" charset="77"/>
                        </a:rPr>
                        <a:t>5,00</a:t>
                      </a:r>
                      <a:r>
                        <a:rPr lang="en-US" sz="1400" u="none" strike="noStrike" dirty="0">
                          <a:effectLst/>
                          <a:latin typeface="American Typewriter" panose="02090604020004020304" pitchFamily="18" charset="77"/>
                        </a:rPr>
                        <a:t>%</a:t>
                      </a:r>
                      <a:endParaRPr lang="en-US" sz="1400" b="0" i="0" u="none" strike="noStrike" dirty="0">
                        <a:solidFill>
                          <a:srgbClr val="000000"/>
                        </a:solidFill>
                        <a:effectLst/>
                        <a:latin typeface="American Typewriter" panose="02090604020004020304" pitchFamily="18" charset="77"/>
                      </a:endParaRPr>
                    </a:p>
                  </a:txBody>
                  <a:tcPr marL="8879" marR="8879" marT="8879" marB="0" anchor="b"/>
                </a:tc>
                <a:extLst>
                  <a:ext uri="{0D108BD9-81ED-4DB2-BD59-A6C34878D82A}">
                    <a16:rowId xmlns:a16="http://schemas.microsoft.com/office/drawing/2014/main" val="10017"/>
                  </a:ext>
                </a:extLst>
              </a:tr>
            </a:tbl>
          </a:graphicData>
        </a:graphic>
      </p:graphicFrame>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5" name="CasellaDiTesto 4"/>
          <p:cNvSpPr txBox="1"/>
          <p:nvPr/>
        </p:nvSpPr>
        <p:spPr>
          <a:xfrm>
            <a:off x="971600" y="1054477"/>
            <a:ext cx="7560072" cy="584775"/>
          </a:xfrm>
          <a:prstGeom prst="rect">
            <a:avLst/>
          </a:prstGeom>
          <a:noFill/>
        </p:spPr>
        <p:txBody>
          <a:bodyPr wrap="square" rtlCol="0">
            <a:spAutoFit/>
          </a:bodyPr>
          <a:lstStyle/>
          <a:p>
            <a:pPr algn="ctr"/>
            <a:r>
              <a:rPr lang="it-IT" sz="1600" dirty="0">
                <a:latin typeface="American Typewriter" panose="02090604020004020304" pitchFamily="18" charset="77"/>
              </a:rPr>
              <a:t>Un’eccezionale ondata di licenziamenti nel 2001:</a:t>
            </a:r>
          </a:p>
          <a:p>
            <a:pPr algn="ctr"/>
            <a:r>
              <a:rPr lang="it-IT" sz="1600" dirty="0">
                <a:latin typeface="American Typewriter" panose="02090604020004020304" pitchFamily="18" charset="77"/>
              </a:rPr>
              <a:t>quanto tempo per riassorbire l’eccesso di disoccupazione frizionale?</a:t>
            </a:r>
            <a:endParaRPr lang="en-US" sz="1600" dirty="0">
              <a:latin typeface="American Typewriter" panose="02090604020004020304" pitchFamily="18" charset="77"/>
            </a:endParaRPr>
          </a:p>
        </p:txBody>
      </p:sp>
    </p:spTree>
    <p:extLst>
      <p:ext uri="{BB962C8B-B14F-4D97-AF65-F5344CB8AC3E}">
        <p14:creationId xmlns:p14="http://schemas.microsoft.com/office/powerpoint/2010/main" val="129745227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2" y="329853"/>
            <a:ext cx="8424167" cy="650875"/>
          </a:xfrm>
          <a:solidFill>
            <a:schemeClr val="bg1">
              <a:lumMod val="95000"/>
            </a:schemeClr>
          </a:solidFill>
          <a:ln>
            <a:solidFill>
              <a:schemeClr val="accent1"/>
            </a:solidFill>
          </a:ln>
        </p:spPr>
        <p:txBody>
          <a:bodyPr anchor="ctr"/>
          <a:lstStyle/>
          <a:p>
            <a:r>
              <a:rPr lang="it-IT" altLang="it-IT" sz="2000" dirty="0">
                <a:latin typeface="American Typewriter" panose="02090604020004020304" pitchFamily="18" charset="77"/>
              </a:rPr>
              <a:t>Disoccupazione: riepilogo ed esempi (4)</a:t>
            </a:r>
            <a:endParaRPr lang="it-IT" altLang="it-IT" sz="2000" dirty="0">
              <a:solidFill>
                <a:schemeClr val="bg2"/>
              </a:solidFill>
              <a:latin typeface="American Typewriter" panose="02090604020004020304" pitchFamily="18" charset="77"/>
            </a:endParaRPr>
          </a:p>
        </p:txBody>
      </p:sp>
      <p:sp>
        <p:nvSpPr>
          <p:cNvPr id="313347" name="Rectangle 3"/>
          <p:cNvSpPr>
            <a:spLocks noGrp="1" noChangeArrowheads="1"/>
          </p:cNvSpPr>
          <p:nvPr>
            <p:ph idx="1"/>
          </p:nvPr>
        </p:nvSpPr>
        <p:spPr>
          <a:xfrm>
            <a:off x="468312" y="989658"/>
            <a:ext cx="8666214" cy="5328592"/>
          </a:xfrm>
        </p:spPr>
        <p:txBody>
          <a:bodyPr/>
          <a:lstStyle/>
          <a:p>
            <a:pPr marL="0" indent="0">
              <a:lnSpc>
                <a:spcPct val="125000"/>
              </a:lnSpc>
              <a:spcBef>
                <a:spcPts val="600"/>
              </a:spcBef>
              <a:buFont typeface="Wingdings" panose="05000000000000000000" pitchFamily="2" charset="2"/>
              <a:buNone/>
            </a:pPr>
            <a:r>
              <a:rPr lang="it-IT" altLang="it-IT" sz="1600" i="1" dirty="0">
                <a:latin typeface="American Typewriter" panose="02090604020004020304" pitchFamily="18" charset="77"/>
              </a:rPr>
              <a:t>In ogni periodo:</a:t>
            </a:r>
          </a:p>
          <a:p>
            <a:pPr marL="0" indent="0" algn="ctr">
              <a:lnSpc>
                <a:spcPct val="125000"/>
              </a:lnSpc>
              <a:spcBef>
                <a:spcPts val="0"/>
              </a:spcBef>
              <a:buFont typeface="Wingdings" panose="05000000000000000000" pitchFamily="2" charset="2"/>
              <a:buNone/>
            </a:pPr>
            <a:r>
              <a:rPr lang="it-IT" altLang="it-IT" sz="1600" b="1" dirty="0">
                <a:solidFill>
                  <a:schemeClr val="tx2"/>
                </a:solidFill>
                <a:latin typeface="American Typewriter" panose="02090604020004020304" pitchFamily="18" charset="77"/>
              </a:rPr>
              <a:t>Disoccupazione totale </a:t>
            </a:r>
            <a:r>
              <a:rPr lang="it-IT" altLang="it-IT" sz="1600" b="1" dirty="0">
                <a:latin typeface="American Typewriter" panose="02090604020004020304" pitchFamily="18" charset="77"/>
              </a:rPr>
              <a:t>=</a:t>
            </a:r>
          </a:p>
          <a:p>
            <a:pPr marL="0" indent="0" algn="ctr">
              <a:lnSpc>
                <a:spcPct val="125000"/>
              </a:lnSpc>
              <a:spcBef>
                <a:spcPts val="600"/>
              </a:spcBef>
              <a:buFont typeface="Wingdings" panose="05000000000000000000" pitchFamily="2" charset="2"/>
              <a:buNone/>
            </a:pPr>
            <a:r>
              <a:rPr lang="it-IT" altLang="it-IT" sz="1600" b="1" dirty="0">
                <a:solidFill>
                  <a:srgbClr val="000099"/>
                </a:solidFill>
                <a:latin typeface="American Typewriter" panose="02090604020004020304" pitchFamily="18" charset="77"/>
              </a:rPr>
              <a:t>Disoccupazione strutturale </a:t>
            </a:r>
            <a:r>
              <a:rPr lang="it-IT" altLang="it-IT" sz="1600" b="1" dirty="0">
                <a:latin typeface="American Typewriter" panose="02090604020004020304" pitchFamily="18" charset="77"/>
              </a:rPr>
              <a:t>+</a:t>
            </a:r>
          </a:p>
          <a:p>
            <a:pPr marL="0" indent="0" algn="ctr">
              <a:lnSpc>
                <a:spcPct val="125000"/>
              </a:lnSpc>
              <a:spcBef>
                <a:spcPts val="600"/>
              </a:spcBef>
              <a:buFont typeface="Wingdings" panose="05000000000000000000" pitchFamily="2" charset="2"/>
              <a:buNone/>
            </a:pPr>
            <a:r>
              <a:rPr lang="it-IT" altLang="it-IT" sz="1600" b="1" dirty="0">
                <a:latin typeface="American Typewriter" panose="02090604020004020304" pitchFamily="18" charset="77"/>
              </a:rPr>
              <a:t> </a:t>
            </a:r>
            <a:r>
              <a:rPr lang="it-IT" altLang="it-IT" sz="1600" b="1" dirty="0">
                <a:solidFill>
                  <a:srgbClr val="C00000"/>
                </a:solidFill>
                <a:latin typeface="American Typewriter" panose="02090604020004020304" pitchFamily="18" charset="77"/>
              </a:rPr>
              <a:t>Disoccupazione frizionale (temporanea + persistente)</a:t>
            </a:r>
          </a:p>
          <a:p>
            <a:pPr marL="0" indent="0">
              <a:lnSpc>
                <a:spcPct val="125000"/>
              </a:lnSpc>
              <a:spcBef>
                <a:spcPts val="600"/>
              </a:spcBef>
              <a:buFont typeface="Wingdings" panose="05000000000000000000" pitchFamily="2" charset="2"/>
              <a:buNone/>
            </a:pPr>
            <a:r>
              <a:rPr lang="it-IT" altLang="it-IT" sz="1600" i="1" dirty="0">
                <a:latin typeface="American Typewriter" panose="02090604020004020304" pitchFamily="18" charset="77"/>
              </a:rPr>
              <a:t>Nel lungo periodo (L.P.)</a:t>
            </a:r>
          </a:p>
          <a:p>
            <a:pPr marL="0" indent="0" algn="ctr">
              <a:lnSpc>
                <a:spcPct val="125000"/>
              </a:lnSpc>
              <a:spcBef>
                <a:spcPts val="0"/>
              </a:spcBef>
              <a:buNone/>
            </a:pPr>
            <a:r>
              <a:rPr lang="it-IT" altLang="it-IT" sz="1600" b="1" dirty="0">
                <a:solidFill>
                  <a:schemeClr val="tx2"/>
                </a:solidFill>
                <a:latin typeface="American Typewriter" panose="02090604020004020304" pitchFamily="18" charset="77"/>
              </a:rPr>
              <a:t>Disoccupazione di equilibrio di L.P. </a:t>
            </a:r>
            <a:r>
              <a:rPr lang="it-IT" altLang="it-IT" sz="1600" b="1" dirty="0">
                <a:latin typeface="American Typewriter" panose="02090604020004020304" pitchFamily="18" charset="77"/>
              </a:rPr>
              <a:t>=</a:t>
            </a:r>
          </a:p>
          <a:p>
            <a:pPr marL="0" indent="0" algn="ctr">
              <a:lnSpc>
                <a:spcPct val="125000"/>
              </a:lnSpc>
              <a:spcBef>
                <a:spcPts val="600"/>
              </a:spcBef>
              <a:buNone/>
            </a:pPr>
            <a:r>
              <a:rPr lang="it-IT" altLang="it-IT" sz="1600" b="1" dirty="0">
                <a:solidFill>
                  <a:srgbClr val="000099"/>
                </a:solidFill>
                <a:latin typeface="American Typewriter" panose="02090604020004020304" pitchFamily="18" charset="77"/>
              </a:rPr>
              <a:t>Disoccupazione strutturale </a:t>
            </a:r>
            <a:r>
              <a:rPr lang="it-IT" altLang="it-IT" sz="1600" b="1" dirty="0">
                <a:latin typeface="American Typewriter" panose="02090604020004020304" pitchFamily="18" charset="77"/>
              </a:rPr>
              <a:t>+</a:t>
            </a:r>
          </a:p>
          <a:p>
            <a:pPr marL="0" indent="0" algn="ctr">
              <a:lnSpc>
                <a:spcPct val="125000"/>
              </a:lnSpc>
              <a:spcBef>
                <a:spcPts val="600"/>
              </a:spcBef>
              <a:buNone/>
            </a:pPr>
            <a:r>
              <a:rPr lang="it-IT" altLang="it-IT" sz="1600" b="1" dirty="0">
                <a:latin typeface="American Typewriter" panose="02090604020004020304" pitchFamily="18" charset="77"/>
              </a:rPr>
              <a:t> </a:t>
            </a:r>
            <a:r>
              <a:rPr lang="it-IT" altLang="it-IT" sz="1600" b="1" dirty="0">
                <a:solidFill>
                  <a:srgbClr val="C00000"/>
                </a:solidFill>
                <a:latin typeface="American Typewriter" panose="02090604020004020304" pitchFamily="18" charset="77"/>
              </a:rPr>
              <a:t>Disoccupazione frizionale persistente</a:t>
            </a:r>
          </a:p>
          <a:p>
            <a:pPr marL="0" indent="0">
              <a:lnSpc>
                <a:spcPct val="125000"/>
              </a:lnSpc>
              <a:spcBef>
                <a:spcPts val="600"/>
              </a:spcBef>
              <a:buFont typeface="Wingdings" panose="05000000000000000000" pitchFamily="2" charset="2"/>
              <a:buNone/>
            </a:pPr>
            <a:r>
              <a:rPr lang="it-IT" altLang="it-IT" sz="1600" i="1" dirty="0">
                <a:latin typeface="American Typewriter" panose="02090604020004020304" pitchFamily="18" charset="77"/>
              </a:rPr>
              <a:t>Il </a:t>
            </a:r>
            <a:r>
              <a:rPr lang="it-IT" altLang="it-IT" sz="1600" b="1" i="1" dirty="0">
                <a:latin typeface="American Typewriter" panose="02090604020004020304" pitchFamily="18" charset="77"/>
              </a:rPr>
              <a:t>tasso di disoccupazione </a:t>
            </a:r>
            <a:r>
              <a:rPr lang="it-IT" altLang="it-IT" sz="1600" i="1" dirty="0">
                <a:latin typeface="American Typewriter" panose="02090604020004020304" pitchFamily="18" charset="77"/>
              </a:rPr>
              <a:t>che si osserva nell’equilibrio di L.P. è chiamato anche:</a:t>
            </a:r>
          </a:p>
          <a:p>
            <a:pPr marL="0" indent="0" algn="ctr">
              <a:lnSpc>
                <a:spcPct val="125000"/>
              </a:lnSpc>
              <a:spcBef>
                <a:spcPts val="600"/>
              </a:spcBef>
              <a:buFont typeface="Wingdings" panose="05000000000000000000" pitchFamily="2" charset="2"/>
              <a:buNone/>
            </a:pPr>
            <a:r>
              <a:rPr lang="it-IT" altLang="it-IT" sz="1600" b="1" dirty="0">
                <a:solidFill>
                  <a:schemeClr val="tx2"/>
                </a:solidFill>
                <a:latin typeface="American Typewriter" panose="02090604020004020304" pitchFamily="18" charset="77"/>
              </a:rPr>
              <a:t>Tasso naturale di disoccupazione </a:t>
            </a:r>
          </a:p>
          <a:p>
            <a:pPr marL="0" indent="0">
              <a:lnSpc>
                <a:spcPct val="125000"/>
              </a:lnSpc>
              <a:spcBef>
                <a:spcPts val="600"/>
              </a:spcBef>
              <a:buFont typeface="Wingdings" panose="05000000000000000000" pitchFamily="2" charset="2"/>
              <a:buNone/>
            </a:pPr>
            <a:r>
              <a:rPr lang="it-IT" altLang="it-IT" sz="1600" i="1" dirty="0">
                <a:latin typeface="American Typewriter" panose="02090604020004020304" pitchFamily="18" charset="77"/>
              </a:rPr>
              <a:t>Oppure</a:t>
            </a:r>
            <a:r>
              <a:rPr lang="it-IT" altLang="it-IT" sz="1400" i="1" dirty="0">
                <a:latin typeface="American Typewriter" panose="02090604020004020304" pitchFamily="18" charset="77"/>
              </a:rPr>
              <a:t> (per motivi che diverranno chiari  </a:t>
            </a:r>
            <a:r>
              <a:rPr lang="it-IT" altLang="it-IT" sz="1400" b="1" i="1" dirty="0">
                <a:solidFill>
                  <a:srgbClr val="00B0F0"/>
                </a:solidFill>
                <a:latin typeface="American Typewriter" panose="02090604020004020304" pitchFamily="18" charset="77"/>
              </a:rPr>
              <a:t>nella lezione 12 </a:t>
            </a:r>
            <a:r>
              <a:rPr lang="it-IT" altLang="it-IT" sz="1400" b="1" i="1" dirty="0">
                <a:solidFill>
                  <a:srgbClr val="00B0F0"/>
                </a:solidFill>
                <a:latin typeface="American Typewriter" panose="02090604020004020304" pitchFamily="18" charset="77"/>
                <a:cs typeface="Calibri" panose="020F0502020204030204" pitchFamily="34" charset="0"/>
              </a:rPr>
              <a:t>→</a:t>
            </a:r>
            <a:r>
              <a:rPr lang="it-IT" altLang="it-IT" sz="1400" i="1" dirty="0">
                <a:latin typeface="American Typewriter" panose="02090604020004020304" pitchFamily="18" charset="77"/>
              </a:rPr>
              <a:t>):</a:t>
            </a:r>
          </a:p>
          <a:p>
            <a:pPr marL="0" indent="0" algn="ctr">
              <a:lnSpc>
                <a:spcPct val="125000"/>
              </a:lnSpc>
              <a:spcBef>
                <a:spcPts val="600"/>
              </a:spcBef>
              <a:buFont typeface="Wingdings" panose="05000000000000000000" pitchFamily="2" charset="2"/>
              <a:buNone/>
            </a:pPr>
            <a:r>
              <a:rPr lang="it-IT" altLang="it-IT" sz="1600" b="1" dirty="0">
                <a:solidFill>
                  <a:schemeClr val="tx2"/>
                </a:solidFill>
                <a:latin typeface="American Typewriter" panose="02090604020004020304" pitchFamily="18" charset="77"/>
              </a:rPr>
              <a:t>Tasso di disoccupazione al quale l’inflazione non accelera</a:t>
            </a:r>
            <a:r>
              <a:rPr lang="it-IT" altLang="it-IT" sz="1600" b="1" dirty="0">
                <a:latin typeface="American Typewriter" panose="02090604020004020304" pitchFamily="18" charset="77"/>
              </a:rPr>
              <a:t>, </a:t>
            </a:r>
          </a:p>
          <a:p>
            <a:pPr marL="0" indent="0">
              <a:lnSpc>
                <a:spcPct val="125000"/>
              </a:lnSpc>
              <a:spcBef>
                <a:spcPts val="600"/>
              </a:spcBef>
              <a:buFont typeface="Wingdings" panose="05000000000000000000" pitchFamily="2" charset="2"/>
              <a:buNone/>
            </a:pPr>
            <a:r>
              <a:rPr lang="it-IT" altLang="it-IT" sz="1600" i="1" dirty="0">
                <a:latin typeface="American Typewriter" panose="02090604020004020304" pitchFamily="18" charset="77"/>
              </a:rPr>
              <a:t>ovvero </a:t>
            </a:r>
            <a:r>
              <a:rPr lang="it-IT" altLang="it-IT" sz="1600" b="1" dirty="0">
                <a:solidFill>
                  <a:schemeClr val="tx2"/>
                </a:solidFill>
                <a:latin typeface="American Typewriter" panose="02090604020004020304" pitchFamily="18" charset="77"/>
              </a:rPr>
              <a:t>NAIRU</a:t>
            </a:r>
            <a:r>
              <a:rPr lang="it-IT" altLang="it-IT" sz="1600" b="1" dirty="0">
                <a:latin typeface="American Typewriter" panose="02090604020004020304" pitchFamily="18" charset="77"/>
              </a:rPr>
              <a:t> </a:t>
            </a:r>
            <a:r>
              <a:rPr lang="it-IT" altLang="it-IT" sz="1600" i="1" dirty="0">
                <a:latin typeface="American Typewriter" panose="02090604020004020304" pitchFamily="18" charset="77"/>
              </a:rPr>
              <a:t>(sta per Non-</a:t>
            </a:r>
            <a:r>
              <a:rPr lang="it-IT" altLang="it-IT" sz="1600" i="1" dirty="0" err="1">
                <a:latin typeface="American Typewriter" panose="02090604020004020304" pitchFamily="18" charset="77"/>
              </a:rPr>
              <a:t>Accelerating</a:t>
            </a:r>
            <a:r>
              <a:rPr lang="it-IT" altLang="it-IT" sz="1600" i="1" dirty="0">
                <a:latin typeface="American Typewriter" panose="02090604020004020304" pitchFamily="18" charset="77"/>
              </a:rPr>
              <a:t> </a:t>
            </a:r>
            <a:r>
              <a:rPr lang="it-IT" altLang="it-IT" sz="1600" i="1" dirty="0" err="1">
                <a:latin typeface="American Typewriter" panose="02090604020004020304" pitchFamily="18" charset="77"/>
              </a:rPr>
              <a:t>Inflation</a:t>
            </a:r>
            <a:r>
              <a:rPr lang="it-IT" altLang="it-IT" sz="1600" i="1" dirty="0">
                <a:latin typeface="American Typewriter" panose="02090604020004020304" pitchFamily="18" charset="77"/>
              </a:rPr>
              <a:t> Rate of </a:t>
            </a:r>
            <a:r>
              <a:rPr lang="it-IT" altLang="it-IT" sz="1600" i="1" dirty="0" err="1">
                <a:latin typeface="American Typewriter" panose="02090604020004020304" pitchFamily="18" charset="77"/>
              </a:rPr>
              <a:t>Unemployment</a:t>
            </a:r>
            <a:r>
              <a:rPr lang="it-IT" altLang="it-IT" sz="1600" i="1" dirty="0">
                <a:latin typeface="American Typewriter" panose="02090604020004020304" pitchFamily="18" charset="77"/>
              </a:rPr>
              <a:t>)</a:t>
            </a:r>
            <a:r>
              <a:rPr lang="it-IT" altLang="it-IT" sz="1600" b="1" dirty="0">
                <a:latin typeface="American Typewriter" panose="02090604020004020304" pitchFamily="18" charset="77"/>
              </a:rPr>
              <a:t>.</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Tree>
    <p:extLst>
      <p:ext uri="{BB962C8B-B14F-4D97-AF65-F5344CB8AC3E}">
        <p14:creationId xmlns:p14="http://schemas.microsoft.com/office/powerpoint/2010/main" val="2405018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strips(downRight)">
                                      <p:cBhvr>
                                        <p:cTn id="7" dur="500"/>
                                        <p:tgtEl>
                                          <p:spTgt spid="313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3347">
                                            <p:txEl>
                                              <p:pRg st="1" end="1"/>
                                            </p:txEl>
                                          </p:spTgt>
                                        </p:tgtEl>
                                        <p:attrNameLst>
                                          <p:attrName>style.visibility</p:attrName>
                                        </p:attrNameLst>
                                      </p:cBhvr>
                                      <p:to>
                                        <p:strVal val="visible"/>
                                      </p:to>
                                    </p:set>
                                    <p:animEffect transition="in" filter="strips(downRight)">
                                      <p:cBhvr>
                                        <p:cTn id="12" dur="500"/>
                                        <p:tgtEl>
                                          <p:spTgt spid="313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13347">
                                            <p:txEl>
                                              <p:pRg st="2" end="2"/>
                                            </p:txEl>
                                          </p:spTgt>
                                        </p:tgtEl>
                                        <p:attrNameLst>
                                          <p:attrName>style.visibility</p:attrName>
                                        </p:attrNameLst>
                                      </p:cBhvr>
                                      <p:to>
                                        <p:strVal val="visible"/>
                                      </p:to>
                                    </p:set>
                                    <p:animEffect transition="in" filter="strips(downRight)">
                                      <p:cBhvr>
                                        <p:cTn id="17" dur="500"/>
                                        <p:tgtEl>
                                          <p:spTgt spid="313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13347">
                                            <p:txEl>
                                              <p:pRg st="3" end="3"/>
                                            </p:txEl>
                                          </p:spTgt>
                                        </p:tgtEl>
                                        <p:attrNameLst>
                                          <p:attrName>style.visibility</p:attrName>
                                        </p:attrNameLst>
                                      </p:cBhvr>
                                      <p:to>
                                        <p:strVal val="visible"/>
                                      </p:to>
                                    </p:set>
                                    <p:animEffect transition="in" filter="strips(downRight)">
                                      <p:cBhvr>
                                        <p:cTn id="22" dur="500"/>
                                        <p:tgtEl>
                                          <p:spTgt spid="313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13347">
                                            <p:txEl>
                                              <p:pRg st="4" end="4"/>
                                            </p:txEl>
                                          </p:spTgt>
                                        </p:tgtEl>
                                        <p:attrNameLst>
                                          <p:attrName>style.visibility</p:attrName>
                                        </p:attrNameLst>
                                      </p:cBhvr>
                                      <p:to>
                                        <p:strVal val="visible"/>
                                      </p:to>
                                    </p:set>
                                    <p:animEffect transition="in" filter="strips(downRight)">
                                      <p:cBhvr>
                                        <p:cTn id="27" dur="500"/>
                                        <p:tgtEl>
                                          <p:spTgt spid="313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13347">
                                            <p:txEl>
                                              <p:pRg st="5" end="5"/>
                                            </p:txEl>
                                          </p:spTgt>
                                        </p:tgtEl>
                                        <p:attrNameLst>
                                          <p:attrName>style.visibility</p:attrName>
                                        </p:attrNameLst>
                                      </p:cBhvr>
                                      <p:to>
                                        <p:strVal val="visible"/>
                                      </p:to>
                                    </p:set>
                                    <p:animEffect transition="in" filter="strips(downRight)">
                                      <p:cBhvr>
                                        <p:cTn id="32" dur="500"/>
                                        <p:tgtEl>
                                          <p:spTgt spid="313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13347">
                                            <p:txEl>
                                              <p:pRg st="6" end="6"/>
                                            </p:txEl>
                                          </p:spTgt>
                                        </p:tgtEl>
                                        <p:attrNameLst>
                                          <p:attrName>style.visibility</p:attrName>
                                        </p:attrNameLst>
                                      </p:cBhvr>
                                      <p:to>
                                        <p:strVal val="visible"/>
                                      </p:to>
                                    </p:set>
                                    <p:animEffect transition="in" filter="strips(downRight)">
                                      <p:cBhvr>
                                        <p:cTn id="37" dur="500"/>
                                        <p:tgtEl>
                                          <p:spTgt spid="313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13347">
                                            <p:txEl>
                                              <p:pRg st="7" end="7"/>
                                            </p:txEl>
                                          </p:spTgt>
                                        </p:tgtEl>
                                        <p:attrNameLst>
                                          <p:attrName>style.visibility</p:attrName>
                                        </p:attrNameLst>
                                      </p:cBhvr>
                                      <p:to>
                                        <p:strVal val="visible"/>
                                      </p:to>
                                    </p:set>
                                    <p:animEffect transition="in" filter="strips(downRight)">
                                      <p:cBhvr>
                                        <p:cTn id="42" dur="500"/>
                                        <p:tgtEl>
                                          <p:spTgt spid="3133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313347">
                                            <p:txEl>
                                              <p:pRg st="8" end="8"/>
                                            </p:txEl>
                                          </p:spTgt>
                                        </p:tgtEl>
                                        <p:attrNameLst>
                                          <p:attrName>style.visibility</p:attrName>
                                        </p:attrNameLst>
                                      </p:cBhvr>
                                      <p:to>
                                        <p:strVal val="visible"/>
                                      </p:to>
                                    </p:set>
                                    <p:animEffect transition="in" filter="strips(downRight)">
                                      <p:cBhvr>
                                        <p:cTn id="47" dur="500"/>
                                        <p:tgtEl>
                                          <p:spTgt spid="3133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313347">
                                            <p:txEl>
                                              <p:pRg st="9" end="9"/>
                                            </p:txEl>
                                          </p:spTgt>
                                        </p:tgtEl>
                                        <p:attrNameLst>
                                          <p:attrName>style.visibility</p:attrName>
                                        </p:attrNameLst>
                                      </p:cBhvr>
                                      <p:to>
                                        <p:strVal val="visible"/>
                                      </p:to>
                                    </p:set>
                                    <p:animEffect transition="in" filter="strips(downRight)">
                                      <p:cBhvr>
                                        <p:cTn id="52" dur="500"/>
                                        <p:tgtEl>
                                          <p:spTgt spid="31334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313347">
                                            <p:txEl>
                                              <p:pRg st="10" end="10"/>
                                            </p:txEl>
                                          </p:spTgt>
                                        </p:tgtEl>
                                        <p:attrNameLst>
                                          <p:attrName>style.visibility</p:attrName>
                                        </p:attrNameLst>
                                      </p:cBhvr>
                                      <p:to>
                                        <p:strVal val="visible"/>
                                      </p:to>
                                    </p:set>
                                    <p:animEffect transition="in" filter="strips(downRight)">
                                      <p:cBhvr>
                                        <p:cTn id="57" dur="500"/>
                                        <p:tgtEl>
                                          <p:spTgt spid="31334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313347">
                                            <p:txEl>
                                              <p:pRg st="11" end="11"/>
                                            </p:txEl>
                                          </p:spTgt>
                                        </p:tgtEl>
                                        <p:attrNameLst>
                                          <p:attrName>style.visibility</p:attrName>
                                        </p:attrNameLst>
                                      </p:cBhvr>
                                      <p:to>
                                        <p:strVal val="visible"/>
                                      </p:to>
                                    </p:set>
                                    <p:animEffect transition="in" filter="strips(downRight)">
                                      <p:cBhvr>
                                        <p:cTn id="62" dur="500"/>
                                        <p:tgtEl>
                                          <p:spTgt spid="31334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313347">
                                            <p:txEl>
                                              <p:pRg st="12" end="12"/>
                                            </p:txEl>
                                          </p:spTgt>
                                        </p:tgtEl>
                                        <p:attrNameLst>
                                          <p:attrName>style.visibility</p:attrName>
                                        </p:attrNameLst>
                                      </p:cBhvr>
                                      <p:to>
                                        <p:strVal val="visible"/>
                                      </p:to>
                                    </p:set>
                                    <p:animEffect transition="in" filter="strips(downRight)">
                                      <p:cBhvr>
                                        <p:cTn id="67" dur="500"/>
                                        <p:tgtEl>
                                          <p:spTgt spid="3133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1039424075"/>
              </p:ext>
            </p:extLst>
          </p:nvPr>
        </p:nvGraphicFramePr>
        <p:xfrm>
          <a:off x="1403648" y="1484784"/>
          <a:ext cx="7563879"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0483" name="Title 1"/>
          <p:cNvSpPr>
            <a:spLocks noGrp="1"/>
          </p:cNvSpPr>
          <p:nvPr>
            <p:ph type="title"/>
          </p:nvPr>
        </p:nvSpPr>
        <p:spPr>
          <a:xfrm>
            <a:off x="6444208" y="1608931"/>
            <a:ext cx="2160240" cy="443707"/>
          </a:xfrm>
        </p:spPr>
        <p:txBody>
          <a:bodyPr/>
          <a:lstStyle/>
          <a:p>
            <a:r>
              <a:rPr lang="en-US" altLang="it-IT" sz="2000" dirty="0"/>
              <a:t>USA 1960-2010</a:t>
            </a:r>
          </a:p>
        </p:txBody>
      </p:sp>
      <p:sp>
        <p:nvSpPr>
          <p:cNvPr id="20484" name="Text Box 68"/>
          <p:cNvSpPr txBox="1">
            <a:spLocks noChangeArrowheads="1"/>
          </p:cNvSpPr>
          <p:nvPr/>
        </p:nvSpPr>
        <p:spPr bwMode="auto">
          <a:xfrm rot="-5400000">
            <a:off x="-740302" y="3864253"/>
            <a:ext cx="3992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en-US" altLang="it-IT" sz="1800" dirty="0" err="1">
                <a:solidFill>
                  <a:srgbClr val="000000"/>
                </a:solidFill>
                <a:latin typeface="Arial" panose="020B0604020202020204" pitchFamily="34" charset="0"/>
              </a:rPr>
              <a:t>Percentuale</a:t>
            </a:r>
            <a:r>
              <a:rPr lang="en-US" altLang="it-IT" sz="1800" dirty="0">
                <a:solidFill>
                  <a:srgbClr val="000000"/>
                </a:solidFill>
                <a:latin typeface="Arial" panose="020B0604020202020204" pitchFamily="34" charset="0"/>
              </a:rPr>
              <a:t> </a:t>
            </a:r>
            <a:r>
              <a:rPr lang="en-US" altLang="it-IT" sz="1800" dirty="0" err="1">
                <a:solidFill>
                  <a:srgbClr val="000000"/>
                </a:solidFill>
                <a:latin typeface="Arial" panose="020B0604020202020204" pitchFamily="34" charset="0"/>
              </a:rPr>
              <a:t>della</a:t>
            </a:r>
            <a:r>
              <a:rPr lang="en-US" altLang="it-IT" sz="1800" dirty="0">
                <a:solidFill>
                  <a:srgbClr val="000000"/>
                </a:solidFill>
                <a:latin typeface="Arial" panose="020B0604020202020204" pitchFamily="34" charset="0"/>
              </a:rPr>
              <a:t> </a:t>
            </a:r>
            <a:r>
              <a:rPr lang="en-US" altLang="it-IT" sz="1800" dirty="0" err="1">
                <a:solidFill>
                  <a:srgbClr val="000000"/>
                </a:solidFill>
                <a:latin typeface="Arial" panose="020B0604020202020204" pitchFamily="34" charset="0"/>
              </a:rPr>
              <a:t>forza</a:t>
            </a:r>
            <a:r>
              <a:rPr lang="en-US" altLang="it-IT" sz="1800" dirty="0">
                <a:solidFill>
                  <a:srgbClr val="000000"/>
                </a:solidFill>
                <a:latin typeface="Arial" panose="020B0604020202020204" pitchFamily="34" charset="0"/>
              </a:rPr>
              <a:t> </a:t>
            </a:r>
            <a:r>
              <a:rPr lang="en-US" altLang="it-IT" sz="1800" dirty="0" err="1">
                <a:solidFill>
                  <a:srgbClr val="000000"/>
                </a:solidFill>
                <a:latin typeface="Arial" panose="020B0604020202020204" pitchFamily="34" charset="0"/>
              </a:rPr>
              <a:t>lavoro</a:t>
            </a:r>
            <a:endParaRPr lang="en-US" altLang="it-IT" sz="1800" dirty="0">
              <a:solidFill>
                <a:srgbClr val="000000"/>
              </a:solidFill>
              <a:latin typeface="Arial" panose="020B0604020202020204" pitchFamily="34" charset="0"/>
            </a:endParaRPr>
          </a:p>
        </p:txBody>
      </p:sp>
      <p:grpSp>
        <p:nvGrpSpPr>
          <p:cNvPr id="2" name="Group 69"/>
          <p:cNvGrpSpPr>
            <a:grpSpLocks/>
          </p:cNvGrpSpPr>
          <p:nvPr/>
        </p:nvGrpSpPr>
        <p:grpSpPr bwMode="auto">
          <a:xfrm>
            <a:off x="2959915" y="1911500"/>
            <a:ext cx="2018376" cy="851907"/>
            <a:chOff x="1831" y="988"/>
            <a:chExt cx="1320" cy="443"/>
          </a:xfrm>
        </p:grpSpPr>
        <p:sp>
          <p:nvSpPr>
            <p:cNvPr id="20489" name="Text Box 70"/>
            <p:cNvSpPr txBox="1">
              <a:spLocks noChangeArrowheads="1"/>
            </p:cNvSpPr>
            <p:nvPr/>
          </p:nvSpPr>
          <p:spPr bwMode="auto">
            <a:xfrm>
              <a:off x="1831" y="988"/>
              <a:ext cx="132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it-IT" altLang="it-IT" sz="1800" b="1" dirty="0">
                  <a:solidFill>
                    <a:schemeClr val="tx2"/>
                  </a:solidFill>
                  <a:latin typeface="Arial" panose="020B0604020202020204" pitchFamily="34" charset="0"/>
                </a:rPr>
                <a:t>Deviazioni temporanee</a:t>
              </a:r>
              <a:endParaRPr lang="en-US" altLang="it-IT" sz="1800" b="1" dirty="0">
                <a:solidFill>
                  <a:schemeClr val="tx2"/>
                </a:solidFill>
                <a:latin typeface="Arial" panose="020B0604020202020204" pitchFamily="34" charset="0"/>
              </a:endParaRPr>
            </a:p>
          </p:txBody>
        </p:sp>
        <p:sp>
          <p:nvSpPr>
            <p:cNvPr id="20490" name="Line 71"/>
            <p:cNvSpPr>
              <a:spLocks noChangeShapeType="1"/>
            </p:cNvSpPr>
            <p:nvPr/>
          </p:nvSpPr>
          <p:spPr bwMode="auto">
            <a:xfrm flipH="1" flipV="1">
              <a:off x="2830" y="1253"/>
              <a:ext cx="206" cy="1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3" name="Group 72"/>
          <p:cNvGrpSpPr>
            <a:grpSpLocks/>
          </p:cNvGrpSpPr>
          <p:nvPr/>
        </p:nvGrpSpPr>
        <p:grpSpPr bwMode="auto">
          <a:xfrm>
            <a:off x="3636019" y="3491780"/>
            <a:ext cx="4824413" cy="1389063"/>
            <a:chOff x="2437" y="2061"/>
            <a:chExt cx="3039" cy="875"/>
          </a:xfrm>
        </p:grpSpPr>
        <p:sp>
          <p:nvSpPr>
            <p:cNvPr id="20487" name="Text Box 73"/>
            <p:cNvSpPr txBox="1">
              <a:spLocks noChangeArrowheads="1"/>
            </p:cNvSpPr>
            <p:nvPr/>
          </p:nvSpPr>
          <p:spPr bwMode="auto">
            <a:xfrm>
              <a:off x="2437" y="2703"/>
              <a:ext cx="30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en-US" altLang="it-IT" sz="1800" b="1" dirty="0">
                  <a:solidFill>
                    <a:srgbClr val="82583E"/>
                  </a:solidFill>
                  <a:latin typeface="Arial" panose="020B0604020202020204" pitchFamily="34" charset="0"/>
                </a:rPr>
                <a:t>Tasso </a:t>
              </a:r>
              <a:r>
                <a:rPr lang="en-US" altLang="it-IT" sz="1800" b="1" dirty="0" err="1">
                  <a:solidFill>
                    <a:srgbClr val="82583E"/>
                  </a:solidFill>
                  <a:latin typeface="Arial" panose="020B0604020202020204" pitchFamily="34" charset="0"/>
                </a:rPr>
                <a:t>naturale</a:t>
              </a:r>
              <a:r>
                <a:rPr lang="en-US" altLang="it-IT" sz="1800" b="1" dirty="0">
                  <a:solidFill>
                    <a:srgbClr val="82583E"/>
                  </a:solidFill>
                  <a:latin typeface="Arial" panose="020B0604020202020204" pitchFamily="34" charset="0"/>
                </a:rPr>
                <a:t> di </a:t>
              </a:r>
              <a:r>
                <a:rPr lang="en-US" altLang="it-IT" sz="1800" b="1" dirty="0" err="1">
                  <a:solidFill>
                    <a:srgbClr val="82583E"/>
                  </a:solidFill>
                  <a:latin typeface="Arial" panose="020B0604020202020204" pitchFamily="34" charset="0"/>
                </a:rPr>
                <a:t>disoccupazione</a:t>
              </a:r>
              <a:endParaRPr lang="en-US" altLang="it-IT" sz="1800" b="1" dirty="0">
                <a:solidFill>
                  <a:srgbClr val="82583E"/>
                </a:solidFill>
                <a:latin typeface="Arial" panose="020B0604020202020204" pitchFamily="34" charset="0"/>
              </a:endParaRPr>
            </a:p>
          </p:txBody>
        </p:sp>
        <p:sp>
          <p:nvSpPr>
            <p:cNvPr id="20488" name="Line 74"/>
            <p:cNvSpPr>
              <a:spLocks noChangeShapeType="1"/>
            </p:cNvSpPr>
            <p:nvPr/>
          </p:nvSpPr>
          <p:spPr bwMode="auto">
            <a:xfrm>
              <a:off x="3126" y="2061"/>
              <a:ext cx="209" cy="6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2" name="Rectangle 2"/>
          <p:cNvSpPr txBox="1">
            <a:spLocks noChangeArrowheads="1"/>
          </p:cNvSpPr>
          <p:nvPr/>
        </p:nvSpPr>
        <p:spPr bwMode="auto">
          <a:xfrm>
            <a:off x="468312"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r>
              <a:rPr lang="it-IT" altLang="it-IT" sz="2400" dirty="0">
                <a:latin typeface="American Typewriter" panose="02090604020004020304" pitchFamily="18" charset="77"/>
              </a:rPr>
              <a:t>Disoccupazione: riepilogo ed esempi (5)</a:t>
            </a:r>
            <a:endParaRPr lang="it-IT" altLang="it-IT" sz="2400" kern="0" dirty="0">
              <a:solidFill>
                <a:schemeClr val="bg2"/>
              </a:solidFill>
              <a:latin typeface="American Typewriter" panose="02090604020004020304" pitchFamily="18" charset="7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idx="1"/>
          </p:nvPr>
        </p:nvSpPr>
        <p:spPr>
          <a:xfrm>
            <a:off x="497455" y="1212500"/>
            <a:ext cx="8395023" cy="4880796"/>
          </a:xfrm>
        </p:spPr>
        <p:txBody>
          <a:bodyPr/>
          <a:lstStyle/>
          <a:p>
            <a:pPr marL="0" indent="0">
              <a:lnSpc>
                <a:spcPct val="114000"/>
              </a:lnSpc>
              <a:spcBef>
                <a:spcPts val="1200"/>
              </a:spcBef>
              <a:buNone/>
            </a:pPr>
            <a:r>
              <a:rPr lang="es-ES_tradnl" altLang="it-IT" sz="1600" dirty="0">
                <a:latin typeface="American Typewriter" panose="02090604020004020304" pitchFamily="18" charset="77"/>
              </a:rPr>
              <a:t>Per la sua importanza (sia economica che sociale, e quindi politica) che per la delicatezza dei suoi meccanismi, il funzionamento del mercato del lavoro è regolato da numerose istituzioni e provvedimenti di politica economica.</a:t>
            </a:r>
          </a:p>
          <a:p>
            <a:pPr marL="0" indent="0">
              <a:lnSpc>
                <a:spcPct val="114000"/>
              </a:lnSpc>
              <a:spcBef>
                <a:spcPts val="1200"/>
              </a:spcBef>
              <a:buNone/>
            </a:pPr>
            <a:r>
              <a:rPr lang="es-ES_tradnl" altLang="it-IT" sz="1600" dirty="0">
                <a:latin typeface="American Typewriter" panose="02090604020004020304" pitchFamily="18" charset="77"/>
              </a:rPr>
              <a:t>Qui esaminiamo alcune istituzioni e politiche, che influenzano la </a:t>
            </a:r>
            <a:r>
              <a:rPr lang="es-ES_tradnl" altLang="it-IT" sz="1600" b="1" dirty="0">
                <a:solidFill>
                  <a:srgbClr val="000099"/>
                </a:solidFill>
                <a:latin typeface="American Typewriter" panose="02090604020004020304" pitchFamily="18" charset="77"/>
              </a:rPr>
              <a:t>partecipazione</a:t>
            </a:r>
            <a:r>
              <a:rPr lang="es-ES_tradnl" altLang="it-IT" sz="1600" dirty="0">
                <a:latin typeface="American Typewriter" panose="02090604020004020304" pitchFamily="18" charset="77"/>
              </a:rPr>
              <a:t> al mercato del lavoro, la </a:t>
            </a:r>
            <a:r>
              <a:rPr lang="es-ES_tradnl" altLang="it-IT" sz="1600" b="1" dirty="0">
                <a:solidFill>
                  <a:srgbClr val="000099"/>
                </a:solidFill>
                <a:latin typeface="American Typewriter" panose="02090604020004020304" pitchFamily="18" charset="77"/>
              </a:rPr>
              <a:t>domanda</a:t>
            </a:r>
            <a:r>
              <a:rPr lang="es-ES_tradnl" altLang="it-IT" sz="1600" dirty="0">
                <a:latin typeface="American Typewriter" panose="02090604020004020304" pitchFamily="18" charset="77"/>
              </a:rPr>
              <a:t> e/o l’</a:t>
            </a:r>
            <a:r>
              <a:rPr lang="es-ES_tradnl" altLang="it-IT" sz="1600" b="1" dirty="0">
                <a:solidFill>
                  <a:srgbClr val="000099"/>
                </a:solidFill>
                <a:latin typeface="American Typewriter" panose="02090604020004020304" pitchFamily="18" charset="77"/>
              </a:rPr>
              <a:t>offerta</a:t>
            </a:r>
            <a:r>
              <a:rPr lang="es-ES_tradnl" altLang="it-IT" sz="1600" dirty="0">
                <a:latin typeface="American Typewriter" panose="02090604020004020304" pitchFamily="18" charset="77"/>
              </a:rPr>
              <a:t> di lavoro ed il tasso di </a:t>
            </a:r>
            <a:r>
              <a:rPr lang="es-ES_tradnl" altLang="it-IT" sz="1600" b="1" dirty="0">
                <a:solidFill>
                  <a:srgbClr val="000099"/>
                </a:solidFill>
                <a:latin typeface="American Typewriter" panose="02090604020004020304" pitchFamily="18" charset="77"/>
              </a:rPr>
              <a:t>disoccupazione</a:t>
            </a:r>
            <a:r>
              <a:rPr lang="es-ES_tradnl" altLang="it-IT" sz="1600" b="1" dirty="0">
                <a:latin typeface="American Typewriter" panose="02090604020004020304" pitchFamily="18" charset="77"/>
              </a:rPr>
              <a:t>:</a:t>
            </a:r>
          </a:p>
          <a:p>
            <a:pPr>
              <a:lnSpc>
                <a:spcPct val="114000"/>
              </a:lnSpc>
              <a:spcBef>
                <a:spcPts val="600"/>
              </a:spcBef>
              <a:buFont typeface="+mj-lt"/>
              <a:buAutoNum type="alphaUcPeriod"/>
            </a:pPr>
            <a:r>
              <a:rPr lang="es-ES_tradnl" altLang="it-IT" sz="1600" b="1" dirty="0">
                <a:latin typeface="American Typewriter" panose="02090604020004020304" pitchFamily="18" charset="77"/>
              </a:rPr>
              <a:t>La contrattazione collettiva e il ruolo dei sindacati </a:t>
            </a:r>
          </a:p>
          <a:p>
            <a:pPr>
              <a:lnSpc>
                <a:spcPct val="114000"/>
              </a:lnSpc>
              <a:spcBef>
                <a:spcPts val="600"/>
              </a:spcBef>
              <a:buFont typeface="+mj-lt"/>
              <a:buAutoNum type="alphaUcPeriod"/>
            </a:pPr>
            <a:r>
              <a:rPr lang="es-ES_tradnl" altLang="it-IT" sz="1600" b="1" dirty="0">
                <a:latin typeface="American Typewriter" panose="02090604020004020304" pitchFamily="18" charset="77"/>
              </a:rPr>
              <a:t>Definizione delle forme e vincoli ai contratti di lavoro</a:t>
            </a:r>
          </a:p>
          <a:p>
            <a:pPr>
              <a:lnSpc>
                <a:spcPct val="114000"/>
              </a:lnSpc>
              <a:spcBef>
                <a:spcPts val="600"/>
              </a:spcBef>
              <a:buFont typeface="+mj-lt"/>
              <a:buAutoNum type="alphaUcPeriod"/>
            </a:pPr>
            <a:r>
              <a:rPr lang="es-ES_tradnl" altLang="it-IT" sz="1600" b="1" dirty="0">
                <a:latin typeface="American Typewriter" panose="02090604020004020304" pitchFamily="18" charset="77"/>
              </a:rPr>
              <a:t>Salario minimo legale</a:t>
            </a:r>
          </a:p>
          <a:p>
            <a:pPr>
              <a:lnSpc>
                <a:spcPct val="114000"/>
              </a:lnSpc>
              <a:spcBef>
                <a:spcPts val="600"/>
              </a:spcBef>
              <a:buFont typeface="+mj-lt"/>
              <a:buAutoNum type="alphaUcPeriod"/>
            </a:pPr>
            <a:r>
              <a:rPr lang="es-ES_tradnl" altLang="it-IT" sz="1600" b="1" dirty="0">
                <a:latin typeface="American Typewriter" panose="02090604020004020304" pitchFamily="18" charset="77"/>
              </a:rPr>
              <a:t>Indennità e sussidi di disoccupazione</a:t>
            </a:r>
          </a:p>
          <a:p>
            <a:pPr>
              <a:lnSpc>
                <a:spcPct val="114000"/>
              </a:lnSpc>
              <a:spcBef>
                <a:spcPts val="600"/>
              </a:spcBef>
              <a:buFont typeface="+mj-lt"/>
              <a:buAutoNum type="alphaUcPeriod"/>
            </a:pPr>
            <a:r>
              <a:rPr lang="es-ES_tradnl" altLang="it-IT" sz="1600" b="1" dirty="0">
                <a:latin typeface="American Typewriter" panose="02090604020004020304" pitchFamily="18" charset="77"/>
              </a:rPr>
              <a:t>Uffici pubblici e privati di collocamento</a:t>
            </a:r>
          </a:p>
          <a:p>
            <a:pPr>
              <a:lnSpc>
                <a:spcPct val="114000"/>
              </a:lnSpc>
              <a:spcBef>
                <a:spcPts val="600"/>
              </a:spcBef>
              <a:buFont typeface="+mj-lt"/>
              <a:buAutoNum type="alphaUcPeriod"/>
            </a:pPr>
            <a:r>
              <a:rPr lang="es-ES_tradnl" altLang="it-IT" sz="1600" b="1" dirty="0">
                <a:latin typeface="American Typewriter" panose="02090604020004020304" pitchFamily="18" charset="77"/>
              </a:rPr>
              <a:t>Programmi di formazione professionale</a:t>
            </a:r>
            <a:endParaRPr lang="it-IT" altLang="it-IT" sz="1600" b="1" dirty="0">
              <a:latin typeface="American Typewriter" panose="02090604020004020304" pitchFamily="18" charset="77"/>
            </a:endParaRP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8" name="Rectangle 2"/>
          <p:cNvSpPr txBox="1">
            <a:spLocks noChangeArrowheads="1"/>
          </p:cNvSpPr>
          <p:nvPr/>
        </p:nvSpPr>
        <p:spPr bwMode="auto">
          <a:xfrm>
            <a:off x="468312"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r>
              <a:rPr lang="it-IT" altLang="it-IT" sz="2000" b="1" dirty="0">
                <a:latin typeface="American Typewriter" panose="02090604020004020304" pitchFamily="18" charset="77"/>
              </a:rPr>
              <a:t>7. Istituzioni e politiche nel mercato del lavoro</a:t>
            </a:r>
            <a:endParaRPr lang="it-IT" altLang="it-IT" sz="2000" b="1" kern="0" dirty="0">
              <a:solidFill>
                <a:schemeClr val="bg2"/>
              </a:solidFill>
              <a:latin typeface="American Typewriter" panose="02090604020004020304" pitchFamily="18" charset="77"/>
            </a:endParaRPr>
          </a:p>
        </p:txBody>
      </p:sp>
    </p:spTree>
    <p:extLst>
      <p:ext uri="{BB962C8B-B14F-4D97-AF65-F5344CB8AC3E}">
        <p14:creationId xmlns:p14="http://schemas.microsoft.com/office/powerpoint/2010/main" val="269914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strips(downRight)">
                                      <p:cBhvr>
                                        <p:cTn id="7" dur="500"/>
                                        <p:tgtEl>
                                          <p:spTgt spid="318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8466">
                                            <p:txEl>
                                              <p:pRg st="1" end="1"/>
                                            </p:txEl>
                                          </p:spTgt>
                                        </p:tgtEl>
                                        <p:attrNameLst>
                                          <p:attrName>style.visibility</p:attrName>
                                        </p:attrNameLst>
                                      </p:cBhvr>
                                      <p:to>
                                        <p:strVal val="visible"/>
                                      </p:to>
                                    </p:set>
                                    <p:animEffect transition="in" filter="strips(downRight)">
                                      <p:cBhvr>
                                        <p:cTn id="12" dur="500"/>
                                        <p:tgtEl>
                                          <p:spTgt spid="318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18466">
                                            <p:txEl>
                                              <p:pRg st="2" end="2"/>
                                            </p:txEl>
                                          </p:spTgt>
                                        </p:tgtEl>
                                        <p:attrNameLst>
                                          <p:attrName>style.visibility</p:attrName>
                                        </p:attrNameLst>
                                      </p:cBhvr>
                                      <p:to>
                                        <p:strVal val="visible"/>
                                      </p:to>
                                    </p:set>
                                    <p:animEffect transition="in" filter="strips(downRight)">
                                      <p:cBhvr>
                                        <p:cTn id="17" dur="500"/>
                                        <p:tgtEl>
                                          <p:spTgt spid="318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18466">
                                            <p:txEl>
                                              <p:pRg st="3" end="3"/>
                                            </p:txEl>
                                          </p:spTgt>
                                        </p:tgtEl>
                                        <p:attrNameLst>
                                          <p:attrName>style.visibility</p:attrName>
                                        </p:attrNameLst>
                                      </p:cBhvr>
                                      <p:to>
                                        <p:strVal val="visible"/>
                                      </p:to>
                                    </p:set>
                                    <p:animEffect transition="in" filter="strips(downRight)">
                                      <p:cBhvr>
                                        <p:cTn id="22" dur="500"/>
                                        <p:tgtEl>
                                          <p:spTgt spid="318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18466">
                                            <p:txEl>
                                              <p:pRg st="4" end="4"/>
                                            </p:txEl>
                                          </p:spTgt>
                                        </p:tgtEl>
                                        <p:attrNameLst>
                                          <p:attrName>style.visibility</p:attrName>
                                        </p:attrNameLst>
                                      </p:cBhvr>
                                      <p:to>
                                        <p:strVal val="visible"/>
                                      </p:to>
                                    </p:set>
                                    <p:animEffect transition="in" filter="strips(downRight)">
                                      <p:cBhvr>
                                        <p:cTn id="27" dur="500"/>
                                        <p:tgtEl>
                                          <p:spTgt spid="3184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18466">
                                            <p:txEl>
                                              <p:pRg st="5" end="5"/>
                                            </p:txEl>
                                          </p:spTgt>
                                        </p:tgtEl>
                                        <p:attrNameLst>
                                          <p:attrName>style.visibility</p:attrName>
                                        </p:attrNameLst>
                                      </p:cBhvr>
                                      <p:to>
                                        <p:strVal val="visible"/>
                                      </p:to>
                                    </p:set>
                                    <p:animEffect transition="in" filter="strips(downRight)">
                                      <p:cBhvr>
                                        <p:cTn id="32" dur="500"/>
                                        <p:tgtEl>
                                          <p:spTgt spid="3184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18466">
                                            <p:txEl>
                                              <p:pRg st="6" end="6"/>
                                            </p:txEl>
                                          </p:spTgt>
                                        </p:tgtEl>
                                        <p:attrNameLst>
                                          <p:attrName>style.visibility</p:attrName>
                                        </p:attrNameLst>
                                      </p:cBhvr>
                                      <p:to>
                                        <p:strVal val="visible"/>
                                      </p:to>
                                    </p:set>
                                    <p:animEffect transition="in" filter="strips(downRight)">
                                      <p:cBhvr>
                                        <p:cTn id="37" dur="500"/>
                                        <p:tgtEl>
                                          <p:spTgt spid="3184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18466">
                                            <p:txEl>
                                              <p:pRg st="7" end="7"/>
                                            </p:txEl>
                                          </p:spTgt>
                                        </p:tgtEl>
                                        <p:attrNameLst>
                                          <p:attrName>style.visibility</p:attrName>
                                        </p:attrNameLst>
                                      </p:cBhvr>
                                      <p:to>
                                        <p:strVal val="visible"/>
                                      </p:to>
                                    </p:set>
                                    <p:animEffect transition="in" filter="strips(downRight)">
                                      <p:cBhvr>
                                        <p:cTn id="42" dur="500"/>
                                        <p:tgtEl>
                                          <p:spTgt spid="3184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idx="1"/>
          </p:nvPr>
        </p:nvSpPr>
        <p:spPr>
          <a:xfrm>
            <a:off x="399879" y="980728"/>
            <a:ext cx="8712968" cy="4968552"/>
          </a:xfrm>
        </p:spPr>
        <p:txBody>
          <a:bodyPr/>
          <a:lstStyle/>
          <a:p>
            <a:pPr algn="just">
              <a:lnSpc>
                <a:spcPct val="114000"/>
              </a:lnSpc>
              <a:spcBef>
                <a:spcPts val="600"/>
              </a:spcBef>
              <a:buFont typeface="Wingdings" panose="05000000000000000000" pitchFamily="2" charset="2"/>
              <a:buChar char="§"/>
            </a:pPr>
            <a:r>
              <a:rPr lang="es-ES_tradnl" altLang="it-IT" sz="1400" dirty="0">
                <a:latin typeface="American Typewriter" panose="02090604020004020304" pitchFamily="18" charset="77"/>
              </a:rPr>
              <a:t>La contrattazione collettiva (CC) aumenta il potere contrattuale dei lavoratori (= riduce la competizione dal lato dell’offerta di lavoro). Questo è un utile bilanciamento, se si ritiene che, altrimenti, la imprese tenderebbero in molti casi ad avere maggior forza contrattuale nei confronti dei lavoratori.</a:t>
            </a:r>
          </a:p>
          <a:p>
            <a:pPr>
              <a:lnSpc>
                <a:spcPct val="114000"/>
              </a:lnSpc>
              <a:spcBef>
                <a:spcPts val="600"/>
              </a:spcBef>
              <a:buFont typeface="Wingdings" panose="05000000000000000000" pitchFamily="2" charset="2"/>
              <a:buChar char="§"/>
            </a:pPr>
            <a:r>
              <a:rPr lang="es-ES_tradnl" altLang="it-IT" sz="1400" dirty="0">
                <a:latin typeface="American Typewriter" panose="02090604020004020304" pitchFamily="18" charset="77"/>
              </a:rPr>
              <a:t>In diversi casi, la CC può privilegiare e tutelare soprattutto gli </a:t>
            </a:r>
            <a:r>
              <a:rPr lang="es-ES_tradnl" altLang="it-IT" sz="1400" b="1" dirty="0">
                <a:latin typeface="American Typewriter" panose="02090604020004020304" pitchFamily="18" charset="77"/>
              </a:rPr>
              <a:t>insiders</a:t>
            </a:r>
            <a:r>
              <a:rPr lang="es-ES_tradnl" altLang="it-IT" sz="1400" dirty="0">
                <a:latin typeface="American Typewriter" panose="02090604020004020304" pitchFamily="18" charset="77"/>
              </a:rPr>
              <a:t> (già occupati), che ottengono </a:t>
            </a:r>
            <a:r>
              <a:rPr lang="es-ES_tradnl" altLang="it-IT" sz="1400" b="1" dirty="0">
                <a:latin typeface="American Typewriter" panose="02090604020004020304" pitchFamily="18" charset="77"/>
              </a:rPr>
              <a:t>incrementi salari </a:t>
            </a:r>
            <a:r>
              <a:rPr lang="es-ES_tradnl" altLang="it-IT" sz="1400" dirty="0">
                <a:latin typeface="American Typewriter" panose="02090604020004020304" pitchFamily="18" charset="77"/>
              </a:rPr>
              <a:t>al prezzo di minore aumento dell’occupazione ...</a:t>
            </a:r>
          </a:p>
          <a:p>
            <a:pPr>
              <a:lnSpc>
                <a:spcPct val="114000"/>
              </a:lnSpc>
              <a:spcBef>
                <a:spcPts val="600"/>
              </a:spcBef>
              <a:buFont typeface="Wingdings" panose="05000000000000000000" pitchFamily="2" charset="2"/>
              <a:buChar char="§"/>
            </a:pPr>
            <a:r>
              <a:rPr lang="es-ES_tradnl" altLang="it-IT" sz="1400" dirty="0">
                <a:latin typeface="American Typewriter" panose="02090604020004020304" pitchFamily="18" charset="77"/>
              </a:rPr>
              <a:t>... ma anche di sua maggiore stabilità (per gli insiders).</a:t>
            </a:r>
          </a:p>
          <a:p>
            <a:pPr>
              <a:lnSpc>
                <a:spcPct val="114000"/>
              </a:lnSpc>
              <a:spcBef>
                <a:spcPts val="600"/>
              </a:spcBef>
              <a:buFont typeface="Wingdings" panose="05000000000000000000" pitchFamily="2" charset="2"/>
              <a:buChar char="§"/>
            </a:pPr>
            <a:r>
              <a:rPr lang="es-ES_tradnl" altLang="it-IT" sz="1400" dirty="0">
                <a:latin typeface="American Typewriter" panose="02090604020004020304" pitchFamily="18" charset="77"/>
              </a:rPr>
              <a:t>In diversi paesi (Germania, Italia, Spagna. ...) la CC può contribuire ad aumentare la </a:t>
            </a:r>
            <a:r>
              <a:rPr lang="es-ES_tradnl" altLang="it-IT" sz="1400" b="1" dirty="0">
                <a:latin typeface="American Typewriter" panose="02090604020004020304" pitchFamily="18" charset="77"/>
              </a:rPr>
              <a:t>segmentazione</a:t>
            </a:r>
            <a:r>
              <a:rPr lang="es-ES_tradnl" altLang="it-IT" sz="1400" dirty="0">
                <a:latin typeface="American Typewriter" panose="02090604020004020304" pitchFamily="18" charset="77"/>
              </a:rPr>
              <a:t> del mercato del lavoro:</a:t>
            </a:r>
          </a:p>
          <a:p>
            <a:pPr lvl="1">
              <a:lnSpc>
                <a:spcPct val="114000"/>
              </a:lnSpc>
              <a:spcBef>
                <a:spcPts val="600"/>
              </a:spcBef>
              <a:buFont typeface="Wingdings" panose="05000000000000000000" pitchFamily="2" charset="2"/>
              <a:buChar char="Ø"/>
            </a:pPr>
            <a:r>
              <a:rPr lang="es-ES_tradnl" altLang="it-IT" sz="1400" b="1" dirty="0">
                <a:latin typeface="American Typewriter" panose="02090604020004020304" pitchFamily="18" charset="77"/>
              </a:rPr>
              <a:t>Insiders</a:t>
            </a:r>
            <a:r>
              <a:rPr lang="es-ES_tradnl" altLang="it-IT" sz="1400" dirty="0">
                <a:latin typeface="American Typewriter" panose="02090604020004020304" pitchFamily="18" charset="77"/>
              </a:rPr>
              <a:t>, a tempo indeterminato, con garanzie di occupazione nel tempo</a:t>
            </a:r>
          </a:p>
          <a:p>
            <a:pPr lvl="1">
              <a:lnSpc>
                <a:spcPct val="114000"/>
              </a:lnSpc>
              <a:spcBef>
                <a:spcPts val="600"/>
              </a:spcBef>
              <a:buFont typeface="Wingdings" panose="05000000000000000000" pitchFamily="2" charset="2"/>
              <a:buChar char="Ø"/>
            </a:pPr>
            <a:r>
              <a:rPr lang="es-ES_tradnl" altLang="it-IT" sz="1400" b="1" dirty="0">
                <a:latin typeface="American Typewriter" panose="02090604020004020304" pitchFamily="18" charset="77"/>
              </a:rPr>
              <a:t>Outsiders</a:t>
            </a:r>
            <a:r>
              <a:rPr lang="es-ES_tradnl" altLang="it-IT" sz="1400" dirty="0">
                <a:latin typeface="American Typewriter" panose="02090604020004020304" pitchFamily="18" charset="77"/>
              </a:rPr>
              <a:t>, a tempo determinato, con tutele molto minori.</a:t>
            </a:r>
          </a:p>
          <a:p>
            <a:pPr>
              <a:lnSpc>
                <a:spcPct val="114000"/>
              </a:lnSpc>
              <a:spcBef>
                <a:spcPts val="600"/>
              </a:spcBef>
              <a:buFont typeface="Wingdings" panose="05000000000000000000" pitchFamily="2" charset="2"/>
              <a:buChar char="Ø"/>
            </a:pPr>
            <a:r>
              <a:rPr lang="es-ES_tradnl" altLang="it-IT" sz="1400" dirty="0">
                <a:latin typeface="American Typewriter" panose="02090604020004020304" pitchFamily="18" charset="77"/>
              </a:rPr>
              <a:t>La CC può causare un aumento della disoccupazione strutturale, se aumenta la </a:t>
            </a:r>
            <a:r>
              <a:rPr lang="es-ES_tradnl" altLang="it-IT" sz="1400" b="1" dirty="0">
                <a:latin typeface="American Typewriter" panose="02090604020004020304" pitchFamily="18" charset="77"/>
              </a:rPr>
              <a:t>rigidità</a:t>
            </a:r>
            <a:r>
              <a:rPr lang="es-ES_tradnl" altLang="it-IT" sz="1400" dirty="0">
                <a:latin typeface="American Typewriter" panose="02090604020004020304" pitchFamily="18" charset="77"/>
              </a:rPr>
              <a:t> dei salari (verso il basso). Se portata all’estremo, può penalizzare la competitività delle imprese. Se invece è negoziata in modo “saggio”, può contribuire al miglioramento della competitività delle imprese ed assicurare al tempo stesso maggiori salari reali (“union premium”) e maggiore stabilità dell’occupazione.</a:t>
            </a:r>
          </a:p>
          <a:p>
            <a:pPr marL="0" indent="0" algn="r">
              <a:lnSpc>
                <a:spcPct val="114000"/>
              </a:lnSpc>
              <a:spcBef>
                <a:spcPts val="600"/>
              </a:spcBef>
              <a:buNone/>
            </a:pPr>
            <a:r>
              <a:rPr lang="es-ES_tradnl" altLang="it-IT" sz="1800" i="1" dirty="0">
                <a:solidFill>
                  <a:schemeClr val="accent1">
                    <a:lumMod val="75000"/>
                  </a:schemeClr>
                </a:solidFill>
              </a:rPr>
              <a:t>(come già visto in sez. 4.a, lucidi 28-32)</a:t>
            </a:r>
          </a:p>
          <a:p>
            <a:pPr marL="0" indent="0" algn="r">
              <a:lnSpc>
                <a:spcPct val="114000"/>
              </a:lnSpc>
              <a:spcBef>
                <a:spcPts val="600"/>
              </a:spcBef>
              <a:buNone/>
            </a:pPr>
            <a:endParaRPr lang="it-IT" altLang="it-IT" dirty="0"/>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8" name="Rectangle 2"/>
          <p:cNvSpPr txBox="1">
            <a:spLocks noChangeArrowheads="1"/>
          </p:cNvSpPr>
          <p:nvPr/>
        </p:nvSpPr>
        <p:spPr bwMode="auto">
          <a:xfrm>
            <a:off x="467544" y="188640"/>
            <a:ext cx="8424167" cy="792088"/>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a:lnSpc>
                <a:spcPct val="114000"/>
              </a:lnSpc>
              <a:spcBef>
                <a:spcPts val="600"/>
              </a:spcBef>
            </a:pPr>
            <a:r>
              <a:rPr lang="es-ES_tradnl" altLang="it-IT" sz="2000" dirty="0">
                <a:latin typeface="American Typewriter" panose="02090604020004020304" pitchFamily="18" charset="77"/>
              </a:rPr>
              <a:t>7.A -  La contrattazione collettiva e il ruolo dei sindacati </a:t>
            </a:r>
          </a:p>
        </p:txBody>
      </p:sp>
    </p:spTree>
    <p:extLst>
      <p:ext uri="{BB962C8B-B14F-4D97-AF65-F5344CB8AC3E}">
        <p14:creationId xmlns:p14="http://schemas.microsoft.com/office/powerpoint/2010/main" val="3710767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strips(downRight)">
                                      <p:cBhvr>
                                        <p:cTn id="7" dur="500"/>
                                        <p:tgtEl>
                                          <p:spTgt spid="318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8466">
                                            <p:txEl>
                                              <p:pRg st="1" end="1"/>
                                            </p:txEl>
                                          </p:spTgt>
                                        </p:tgtEl>
                                        <p:attrNameLst>
                                          <p:attrName>style.visibility</p:attrName>
                                        </p:attrNameLst>
                                      </p:cBhvr>
                                      <p:to>
                                        <p:strVal val="visible"/>
                                      </p:to>
                                    </p:set>
                                    <p:animEffect transition="in" filter="strips(downRight)">
                                      <p:cBhvr>
                                        <p:cTn id="12" dur="500"/>
                                        <p:tgtEl>
                                          <p:spTgt spid="318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18466">
                                            <p:txEl>
                                              <p:pRg st="2" end="2"/>
                                            </p:txEl>
                                          </p:spTgt>
                                        </p:tgtEl>
                                        <p:attrNameLst>
                                          <p:attrName>style.visibility</p:attrName>
                                        </p:attrNameLst>
                                      </p:cBhvr>
                                      <p:to>
                                        <p:strVal val="visible"/>
                                      </p:to>
                                    </p:set>
                                    <p:animEffect transition="in" filter="strips(downRight)">
                                      <p:cBhvr>
                                        <p:cTn id="17" dur="500"/>
                                        <p:tgtEl>
                                          <p:spTgt spid="318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18466">
                                            <p:txEl>
                                              <p:pRg st="3" end="3"/>
                                            </p:txEl>
                                          </p:spTgt>
                                        </p:tgtEl>
                                        <p:attrNameLst>
                                          <p:attrName>style.visibility</p:attrName>
                                        </p:attrNameLst>
                                      </p:cBhvr>
                                      <p:to>
                                        <p:strVal val="visible"/>
                                      </p:to>
                                    </p:set>
                                    <p:animEffect transition="in" filter="strips(downRight)">
                                      <p:cBhvr>
                                        <p:cTn id="22" dur="500"/>
                                        <p:tgtEl>
                                          <p:spTgt spid="318466">
                                            <p:txEl>
                                              <p:pRg st="3" end="3"/>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318466">
                                            <p:txEl>
                                              <p:pRg st="4" end="4"/>
                                            </p:txEl>
                                          </p:spTgt>
                                        </p:tgtEl>
                                        <p:attrNameLst>
                                          <p:attrName>style.visibility</p:attrName>
                                        </p:attrNameLst>
                                      </p:cBhvr>
                                      <p:to>
                                        <p:strVal val="visible"/>
                                      </p:to>
                                    </p:set>
                                    <p:animEffect transition="in" filter="strips(downRight)">
                                      <p:cBhvr>
                                        <p:cTn id="25" dur="500"/>
                                        <p:tgtEl>
                                          <p:spTgt spid="318466">
                                            <p:txEl>
                                              <p:pRg st="4" end="4"/>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318466">
                                            <p:txEl>
                                              <p:pRg st="5" end="5"/>
                                            </p:txEl>
                                          </p:spTgt>
                                        </p:tgtEl>
                                        <p:attrNameLst>
                                          <p:attrName>style.visibility</p:attrName>
                                        </p:attrNameLst>
                                      </p:cBhvr>
                                      <p:to>
                                        <p:strVal val="visible"/>
                                      </p:to>
                                    </p:set>
                                    <p:animEffect transition="in" filter="strips(downRight)">
                                      <p:cBhvr>
                                        <p:cTn id="28" dur="500"/>
                                        <p:tgtEl>
                                          <p:spTgt spid="31846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318466">
                                            <p:txEl>
                                              <p:pRg st="6" end="6"/>
                                            </p:txEl>
                                          </p:spTgt>
                                        </p:tgtEl>
                                        <p:attrNameLst>
                                          <p:attrName>style.visibility</p:attrName>
                                        </p:attrNameLst>
                                      </p:cBhvr>
                                      <p:to>
                                        <p:strVal val="visible"/>
                                      </p:to>
                                    </p:set>
                                    <p:animEffect transition="in" filter="strips(downRight)">
                                      <p:cBhvr>
                                        <p:cTn id="33" dur="500"/>
                                        <p:tgtEl>
                                          <p:spTgt spid="31846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318466">
                                            <p:txEl>
                                              <p:pRg st="7" end="7"/>
                                            </p:txEl>
                                          </p:spTgt>
                                        </p:tgtEl>
                                        <p:attrNameLst>
                                          <p:attrName>style.visibility</p:attrName>
                                        </p:attrNameLst>
                                      </p:cBhvr>
                                      <p:to>
                                        <p:strVal val="visible"/>
                                      </p:to>
                                    </p:set>
                                    <p:animEffect transition="in" filter="strips(downRight)">
                                      <p:cBhvr>
                                        <p:cTn id="38" dur="500"/>
                                        <p:tgtEl>
                                          <p:spTgt spid="3184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idx="1"/>
          </p:nvPr>
        </p:nvSpPr>
        <p:spPr>
          <a:xfrm>
            <a:off x="468923" y="1289696"/>
            <a:ext cx="8422788" cy="5328592"/>
          </a:xfrm>
        </p:spPr>
        <p:txBody>
          <a:bodyPr/>
          <a:lstStyle/>
          <a:p>
            <a:pPr marL="0" indent="0">
              <a:lnSpc>
                <a:spcPct val="114000"/>
              </a:lnSpc>
              <a:spcBef>
                <a:spcPts val="600"/>
              </a:spcBef>
              <a:buNone/>
            </a:pPr>
            <a:r>
              <a:rPr lang="es-ES_tradnl" altLang="it-IT" sz="1600" dirty="0">
                <a:latin typeface="American Typewriter" panose="02090604020004020304" pitchFamily="18" charset="77"/>
              </a:rPr>
              <a:t>In molti paesi, la legge distingue esplicitamente diverse </a:t>
            </a:r>
            <a:r>
              <a:rPr lang="es-ES_tradnl" altLang="it-IT" sz="1600" b="1" dirty="0">
                <a:solidFill>
                  <a:srgbClr val="C00000"/>
                </a:solidFill>
                <a:latin typeface="American Typewriter" panose="02090604020004020304" pitchFamily="18" charset="77"/>
              </a:rPr>
              <a:t>tipologie di contratto di lavoro.</a:t>
            </a:r>
            <a:endParaRPr lang="es-ES_tradnl" altLang="it-IT" sz="1600" dirty="0">
              <a:solidFill>
                <a:srgbClr val="C00000"/>
              </a:solidFill>
              <a:latin typeface="American Typewriter" panose="02090604020004020304" pitchFamily="18" charset="77"/>
            </a:endParaRPr>
          </a:p>
          <a:p>
            <a:pPr>
              <a:lnSpc>
                <a:spcPct val="114000"/>
              </a:lnSpc>
              <a:spcBef>
                <a:spcPts val="600"/>
              </a:spcBef>
              <a:buFont typeface="Wingdings" panose="05000000000000000000" pitchFamily="2" charset="2"/>
              <a:buChar char="§"/>
            </a:pPr>
            <a:r>
              <a:rPr lang="es-ES_tradnl" altLang="it-IT" sz="1600" dirty="0">
                <a:latin typeface="American Typewriter" panose="02090604020004020304" pitchFamily="18" charset="77"/>
              </a:rPr>
              <a:t>In particolare, le differenze riguardano la </a:t>
            </a:r>
            <a:r>
              <a:rPr lang="es-ES_tradnl" altLang="it-IT" sz="1600" b="1" dirty="0">
                <a:solidFill>
                  <a:srgbClr val="000099"/>
                </a:solidFill>
                <a:latin typeface="American Typewriter" panose="02090604020004020304" pitchFamily="18" charset="77"/>
              </a:rPr>
              <a:t>durata</a:t>
            </a:r>
            <a:r>
              <a:rPr lang="es-ES_tradnl" altLang="it-IT" sz="1600" dirty="0">
                <a:latin typeface="American Typewriter" panose="02090604020004020304" pitchFamily="18" charset="77"/>
              </a:rPr>
              <a:t> (e le condizioni di </a:t>
            </a:r>
            <a:r>
              <a:rPr lang="es-ES_tradnl" altLang="it-IT" sz="1600" b="1" dirty="0">
                <a:solidFill>
                  <a:srgbClr val="000099"/>
                </a:solidFill>
                <a:latin typeface="American Typewriter" panose="02090604020004020304" pitchFamily="18" charset="77"/>
              </a:rPr>
              <a:t>rescindibilità</a:t>
            </a:r>
            <a:r>
              <a:rPr lang="es-ES_tradnl" altLang="it-IT" sz="1600" dirty="0">
                <a:latin typeface="American Typewriter" panose="02090604020004020304" pitchFamily="18" charset="77"/>
              </a:rPr>
              <a:t>) del contratto, e le </a:t>
            </a:r>
            <a:r>
              <a:rPr lang="es-ES_tradnl" altLang="it-IT" sz="1600" b="1" dirty="0">
                <a:solidFill>
                  <a:srgbClr val="000099"/>
                </a:solidFill>
                <a:latin typeface="American Typewriter" panose="02090604020004020304" pitchFamily="18" charset="77"/>
              </a:rPr>
              <a:t>tutele</a:t>
            </a:r>
            <a:r>
              <a:rPr lang="es-ES_tradnl" altLang="it-IT" sz="1600" dirty="0">
                <a:latin typeface="American Typewriter" panose="02090604020004020304" pitchFamily="18" charset="77"/>
              </a:rPr>
              <a:t> di cui gode il lavoratore.</a:t>
            </a:r>
          </a:p>
          <a:p>
            <a:pPr>
              <a:lnSpc>
                <a:spcPct val="114000"/>
              </a:lnSpc>
              <a:spcBef>
                <a:spcPts val="600"/>
              </a:spcBef>
              <a:buFont typeface="Wingdings" panose="05000000000000000000" pitchFamily="2" charset="2"/>
              <a:buChar char="§"/>
            </a:pPr>
            <a:r>
              <a:rPr lang="es-ES_tradnl" altLang="it-IT" sz="1600" dirty="0">
                <a:latin typeface="American Typewriter" panose="02090604020004020304" pitchFamily="18" charset="77"/>
              </a:rPr>
              <a:t>La distinzione principale è tra contratti a </a:t>
            </a:r>
            <a:r>
              <a:rPr lang="es-ES_tradnl" altLang="it-IT" sz="1600" b="1" dirty="0">
                <a:solidFill>
                  <a:srgbClr val="C00000"/>
                </a:solidFill>
                <a:latin typeface="American Typewriter" panose="02090604020004020304" pitchFamily="18" charset="77"/>
              </a:rPr>
              <a:t>tempo indeterminato </a:t>
            </a:r>
            <a:r>
              <a:rPr lang="es-ES_tradnl" altLang="it-IT" sz="1600" dirty="0">
                <a:latin typeface="American Typewriter" panose="02090604020004020304" pitchFamily="18" charset="77"/>
              </a:rPr>
              <a:t>(che il datore di lavoro può terminare con difficoltà) e a </a:t>
            </a:r>
            <a:r>
              <a:rPr lang="es-ES_tradnl" altLang="it-IT" sz="1600" b="1" dirty="0">
                <a:solidFill>
                  <a:srgbClr val="C00000"/>
                </a:solidFill>
                <a:latin typeface="American Typewriter" panose="02090604020004020304" pitchFamily="18" charset="77"/>
              </a:rPr>
              <a:t>tempo determinato</a:t>
            </a:r>
            <a:r>
              <a:rPr lang="es-ES_tradnl" altLang="it-IT" sz="1600" dirty="0">
                <a:latin typeface="American Typewriter" panose="02090604020004020304" pitchFamily="18" charset="77"/>
              </a:rPr>
              <a:t>.</a:t>
            </a:r>
          </a:p>
          <a:p>
            <a:pPr>
              <a:lnSpc>
                <a:spcPct val="114000"/>
              </a:lnSpc>
              <a:spcBef>
                <a:spcPts val="600"/>
              </a:spcBef>
              <a:buFont typeface="Wingdings" panose="05000000000000000000" pitchFamily="2" charset="2"/>
              <a:buChar char="§"/>
            </a:pPr>
            <a:r>
              <a:rPr lang="es-ES_tradnl" altLang="it-IT" sz="1600" dirty="0">
                <a:latin typeface="American Typewriter" panose="02090604020004020304" pitchFamily="18" charset="77"/>
              </a:rPr>
              <a:t>A questa distinzione corrisponde quella tra diversi gruppi di lavoratori:  </a:t>
            </a:r>
            <a:r>
              <a:rPr lang="es-ES_tradnl" altLang="it-IT" sz="1600" b="1" dirty="0">
                <a:solidFill>
                  <a:srgbClr val="C00000"/>
                </a:solidFill>
                <a:latin typeface="American Typewriter" panose="02090604020004020304" pitchFamily="18" charset="77"/>
              </a:rPr>
              <a:t>insiders</a:t>
            </a:r>
            <a:r>
              <a:rPr lang="es-ES_tradnl" altLang="it-IT" sz="1600" dirty="0">
                <a:latin typeface="American Typewriter" panose="02090604020004020304" pitchFamily="18" charset="77"/>
              </a:rPr>
              <a:t> e </a:t>
            </a:r>
            <a:r>
              <a:rPr lang="es-ES_tradnl" altLang="it-IT" sz="1600" b="1" dirty="0">
                <a:solidFill>
                  <a:srgbClr val="C00000"/>
                </a:solidFill>
                <a:latin typeface="American Typewriter" panose="02090604020004020304" pitchFamily="18" charset="77"/>
              </a:rPr>
              <a:t>outsiders</a:t>
            </a:r>
            <a:r>
              <a:rPr lang="es-ES_tradnl" altLang="it-IT" sz="1600" dirty="0">
                <a:latin typeface="American Typewriter" panose="02090604020004020304" pitchFamily="18" charset="77"/>
              </a:rPr>
              <a:t> </a:t>
            </a:r>
          </a:p>
          <a:p>
            <a:pPr>
              <a:lnSpc>
                <a:spcPct val="114000"/>
              </a:lnSpc>
              <a:spcBef>
                <a:spcPts val="600"/>
              </a:spcBef>
              <a:buFont typeface="Wingdings" panose="05000000000000000000" pitchFamily="2" charset="2"/>
              <a:buChar char="§"/>
            </a:pPr>
            <a:r>
              <a:rPr lang="es-ES_tradnl" altLang="it-IT" sz="1600" dirty="0">
                <a:latin typeface="American Typewriter" panose="02090604020004020304" pitchFamily="18" charset="77"/>
              </a:rPr>
              <a:t>I </a:t>
            </a:r>
            <a:r>
              <a:rPr lang="es-ES_tradnl" altLang="it-IT" sz="1600" b="1" dirty="0">
                <a:latin typeface="American Typewriter" panose="02090604020004020304" pitchFamily="18" charset="77"/>
              </a:rPr>
              <a:t>vincoli di durata </a:t>
            </a:r>
            <a:r>
              <a:rPr lang="es-ES_tradnl" altLang="it-IT" sz="1600" dirty="0">
                <a:latin typeface="American Typewriter" panose="02090604020004020304" pitchFamily="18" charset="77"/>
              </a:rPr>
              <a:t>e </a:t>
            </a:r>
            <a:r>
              <a:rPr lang="es-ES_tradnl" altLang="it-IT" sz="1600" b="1" dirty="0">
                <a:latin typeface="American Typewriter" panose="02090604020004020304" pitchFamily="18" charset="77"/>
              </a:rPr>
              <a:t>limiti alla rescindibilità </a:t>
            </a:r>
            <a:r>
              <a:rPr lang="es-ES_tradnl" altLang="it-IT" sz="1600" dirty="0">
                <a:latin typeface="American Typewriter" panose="02090604020004020304" pitchFamily="18" charset="77"/>
              </a:rPr>
              <a:t>del rapporto di lavoro aumentano la </a:t>
            </a:r>
            <a:r>
              <a:rPr lang="es-ES_tradnl" altLang="it-IT" sz="1600" b="1" dirty="0">
                <a:latin typeface="American Typewriter" panose="02090604020004020304" pitchFamily="18" charset="77"/>
              </a:rPr>
              <a:t>stabilità</a:t>
            </a:r>
            <a:r>
              <a:rPr lang="es-ES_tradnl" altLang="it-IT" sz="1600" dirty="0">
                <a:latin typeface="American Typewriter" panose="02090604020004020304" pitchFamily="18" charset="77"/>
              </a:rPr>
              <a:t> dell’occupazione (per gli </a:t>
            </a:r>
            <a:r>
              <a:rPr lang="es-ES_tradnl" altLang="it-IT" sz="1600" b="1" dirty="0">
                <a:latin typeface="American Typewriter" panose="02090604020004020304" pitchFamily="18" charset="77"/>
              </a:rPr>
              <a:t>insiders</a:t>
            </a:r>
            <a:r>
              <a:rPr lang="es-ES_tradnl" altLang="it-IT" sz="1600" dirty="0">
                <a:latin typeface="American Typewriter" panose="02090604020004020304" pitchFamily="18" charset="77"/>
              </a:rPr>
              <a:t>), e </a:t>
            </a:r>
            <a:r>
              <a:rPr lang="es-ES_tradnl" altLang="it-IT" sz="1600" b="1" dirty="0">
                <a:solidFill>
                  <a:srgbClr val="C00000"/>
                </a:solidFill>
                <a:latin typeface="American Typewriter" panose="02090604020004020304" pitchFamily="18" charset="77"/>
              </a:rPr>
              <a:t>riducono il tasso di separazione  s</a:t>
            </a:r>
            <a:r>
              <a:rPr lang="es-ES_tradnl" altLang="it-IT" sz="1600" dirty="0">
                <a:latin typeface="American Typewriter" panose="02090604020004020304" pitchFamily="18" charset="77"/>
              </a:rPr>
              <a:t>  .</a:t>
            </a:r>
          </a:p>
          <a:p>
            <a:pPr marL="0" indent="0" algn="r">
              <a:lnSpc>
                <a:spcPct val="114000"/>
              </a:lnSpc>
              <a:spcBef>
                <a:spcPts val="600"/>
              </a:spcBef>
              <a:buNone/>
            </a:pPr>
            <a:r>
              <a:rPr lang="es-ES_tradnl" altLang="it-IT" sz="1600" i="1" dirty="0">
                <a:latin typeface="American Typewriter" panose="02090604020004020304" pitchFamily="18" charset="77"/>
              </a:rPr>
              <a:t>Tuttavia, la protezione accordata ai lavoratori </a:t>
            </a:r>
            <a:r>
              <a:rPr lang="es-ES_tradnl" altLang="it-IT" sz="1600" b="1" i="1" dirty="0">
                <a:latin typeface="American Typewriter" panose="02090604020004020304" pitchFamily="18" charset="77"/>
              </a:rPr>
              <a:t>insiders</a:t>
            </a:r>
            <a:r>
              <a:rPr lang="es-ES_tradnl" altLang="it-IT" sz="1600" i="1" dirty="0">
                <a:latin typeface="American Typewriter" panose="02090604020004020304" pitchFamily="18" charset="77"/>
              </a:rPr>
              <a:t> può avere diversi effetti negativi </a:t>
            </a:r>
            <a:r>
              <a:rPr lang="es-ES_tradnl" altLang="it-IT" sz="1800" i="1" dirty="0"/>
              <a:t>...</a:t>
            </a:r>
          </a:p>
        </p:txBody>
      </p:sp>
      <p:sp>
        <p:nvSpPr>
          <p:cNvPr id="4" name="Segnaposto piè di pagina 3"/>
          <p:cNvSpPr>
            <a:spLocks noGrp="1"/>
          </p:cNvSpPr>
          <p:nvPr>
            <p:ph type="ftr" sz="quarter" idx="10"/>
          </p:nvPr>
        </p:nvSpPr>
        <p:spPr/>
        <p:txBody>
          <a:bodyPr/>
          <a:lstStyle/>
          <a:p>
            <a:pPr>
              <a:defRPr/>
            </a:pPr>
            <a:r>
              <a:rPr lang="it-IT"/>
              <a:t>Lez. 04: Lavoro e Disoccupazione</a:t>
            </a:r>
            <a:endParaRPr lang="it-IT" dirty="0"/>
          </a:p>
        </p:txBody>
      </p:sp>
      <p:sp>
        <p:nvSpPr>
          <p:cNvPr id="8" name="Rectangle 2"/>
          <p:cNvSpPr txBox="1">
            <a:spLocks noChangeArrowheads="1"/>
          </p:cNvSpPr>
          <p:nvPr/>
        </p:nvSpPr>
        <p:spPr bwMode="auto">
          <a:xfrm>
            <a:off x="467544"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a:lnSpc>
                <a:spcPct val="114000"/>
              </a:lnSpc>
              <a:spcBef>
                <a:spcPts val="600"/>
              </a:spcBef>
            </a:pPr>
            <a:r>
              <a:rPr lang="es-ES_tradnl" altLang="it-IT" sz="2000" dirty="0">
                <a:latin typeface="American Typewriter" panose="02090604020004020304" pitchFamily="18" charset="77"/>
              </a:rPr>
              <a:t>7.B - Definizione delle forme e vincoli ai contratti di lavoro</a:t>
            </a:r>
          </a:p>
        </p:txBody>
      </p:sp>
    </p:spTree>
    <p:extLst>
      <p:ext uri="{BB962C8B-B14F-4D97-AF65-F5344CB8AC3E}">
        <p14:creationId xmlns:p14="http://schemas.microsoft.com/office/powerpoint/2010/main" val="4004287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strips(downRight)">
                                      <p:cBhvr>
                                        <p:cTn id="7" dur="500"/>
                                        <p:tgtEl>
                                          <p:spTgt spid="318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8466">
                                            <p:txEl>
                                              <p:pRg st="1" end="1"/>
                                            </p:txEl>
                                          </p:spTgt>
                                        </p:tgtEl>
                                        <p:attrNameLst>
                                          <p:attrName>style.visibility</p:attrName>
                                        </p:attrNameLst>
                                      </p:cBhvr>
                                      <p:to>
                                        <p:strVal val="visible"/>
                                      </p:to>
                                    </p:set>
                                    <p:animEffect transition="in" filter="strips(downRight)">
                                      <p:cBhvr>
                                        <p:cTn id="12" dur="500"/>
                                        <p:tgtEl>
                                          <p:spTgt spid="318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18466">
                                            <p:txEl>
                                              <p:pRg st="2" end="2"/>
                                            </p:txEl>
                                          </p:spTgt>
                                        </p:tgtEl>
                                        <p:attrNameLst>
                                          <p:attrName>style.visibility</p:attrName>
                                        </p:attrNameLst>
                                      </p:cBhvr>
                                      <p:to>
                                        <p:strVal val="visible"/>
                                      </p:to>
                                    </p:set>
                                    <p:animEffect transition="in" filter="strips(downRight)">
                                      <p:cBhvr>
                                        <p:cTn id="17" dur="500"/>
                                        <p:tgtEl>
                                          <p:spTgt spid="318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18466">
                                            <p:txEl>
                                              <p:pRg st="3" end="3"/>
                                            </p:txEl>
                                          </p:spTgt>
                                        </p:tgtEl>
                                        <p:attrNameLst>
                                          <p:attrName>style.visibility</p:attrName>
                                        </p:attrNameLst>
                                      </p:cBhvr>
                                      <p:to>
                                        <p:strVal val="visible"/>
                                      </p:to>
                                    </p:set>
                                    <p:animEffect transition="in" filter="strips(downRight)">
                                      <p:cBhvr>
                                        <p:cTn id="22" dur="500"/>
                                        <p:tgtEl>
                                          <p:spTgt spid="318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18466">
                                            <p:txEl>
                                              <p:pRg st="4" end="4"/>
                                            </p:txEl>
                                          </p:spTgt>
                                        </p:tgtEl>
                                        <p:attrNameLst>
                                          <p:attrName>style.visibility</p:attrName>
                                        </p:attrNameLst>
                                      </p:cBhvr>
                                      <p:to>
                                        <p:strVal val="visible"/>
                                      </p:to>
                                    </p:set>
                                    <p:animEffect transition="in" filter="strips(downRight)">
                                      <p:cBhvr>
                                        <p:cTn id="27" dur="500"/>
                                        <p:tgtEl>
                                          <p:spTgt spid="3184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18466">
                                            <p:txEl>
                                              <p:pRg st="5" end="5"/>
                                            </p:txEl>
                                          </p:spTgt>
                                        </p:tgtEl>
                                        <p:attrNameLst>
                                          <p:attrName>style.visibility</p:attrName>
                                        </p:attrNameLst>
                                      </p:cBhvr>
                                      <p:to>
                                        <p:strVal val="visible"/>
                                      </p:to>
                                    </p:set>
                                    <p:animEffect transition="in" filter="strips(downRight)">
                                      <p:cBhvr>
                                        <p:cTn id="32" dur="500"/>
                                        <p:tgtEl>
                                          <p:spTgt spid="3184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idx="1"/>
          </p:nvPr>
        </p:nvSpPr>
        <p:spPr>
          <a:xfrm>
            <a:off x="399935" y="1206295"/>
            <a:ext cx="8744065" cy="5256584"/>
          </a:xfrm>
        </p:spPr>
        <p:txBody>
          <a:bodyPr/>
          <a:lstStyle/>
          <a:p>
            <a:pPr marL="0" indent="0">
              <a:lnSpc>
                <a:spcPct val="114000"/>
              </a:lnSpc>
              <a:spcBef>
                <a:spcPts val="600"/>
              </a:spcBef>
              <a:buNone/>
            </a:pPr>
            <a:r>
              <a:rPr lang="es-ES_tradnl" altLang="it-IT" sz="1600" dirty="0">
                <a:latin typeface="American Typewriter" panose="02090604020004020304" pitchFamily="18" charset="77"/>
              </a:rPr>
              <a:t>Le regole di protezione a favore dei contratti a tempo indeterminato (e dei lavoratori </a:t>
            </a:r>
            <a:r>
              <a:rPr lang="es-ES_tradnl" altLang="it-IT" sz="1600" b="1" dirty="0">
                <a:latin typeface="American Typewriter" panose="02090604020004020304" pitchFamily="18" charset="77"/>
              </a:rPr>
              <a:t>insiders</a:t>
            </a:r>
            <a:r>
              <a:rPr lang="es-ES_tradnl" altLang="it-IT" sz="1600" dirty="0">
                <a:latin typeface="American Typewriter" panose="02090604020004020304" pitchFamily="18" charset="77"/>
              </a:rPr>
              <a:t>) possono avere diversi effetti negativi:</a:t>
            </a:r>
          </a:p>
          <a:p>
            <a:pPr>
              <a:lnSpc>
                <a:spcPct val="114000"/>
              </a:lnSpc>
              <a:spcBef>
                <a:spcPts val="600"/>
              </a:spcBef>
              <a:buFont typeface="Wingdings" panose="05000000000000000000" pitchFamily="2" charset="2"/>
              <a:buChar char="Ø"/>
            </a:pPr>
            <a:r>
              <a:rPr lang="es-ES_tradnl" altLang="it-IT" sz="1600" dirty="0">
                <a:latin typeface="American Typewriter" panose="02090604020004020304" pitchFamily="18" charset="77"/>
              </a:rPr>
              <a:t>Si consolida la </a:t>
            </a:r>
            <a:r>
              <a:rPr lang="es-ES_tradnl" altLang="it-IT" sz="1600" b="1" dirty="0">
                <a:solidFill>
                  <a:srgbClr val="C00000"/>
                </a:solidFill>
                <a:latin typeface="American Typewriter" panose="02090604020004020304" pitchFamily="18" charset="77"/>
              </a:rPr>
              <a:t>segmentazione</a:t>
            </a:r>
            <a:r>
              <a:rPr lang="es-ES_tradnl" altLang="it-IT" sz="1600" dirty="0">
                <a:latin typeface="American Typewriter" panose="02090604020004020304" pitchFamily="18" charset="77"/>
              </a:rPr>
              <a:t> del mercato del lavoro</a:t>
            </a:r>
          </a:p>
          <a:p>
            <a:pPr marL="720000" lvl="1">
              <a:lnSpc>
                <a:spcPct val="114000"/>
              </a:lnSpc>
              <a:spcBef>
                <a:spcPts val="600"/>
              </a:spcBef>
            </a:pPr>
            <a:r>
              <a:rPr lang="es-ES_tradnl" altLang="it-IT" sz="1200" dirty="0">
                <a:latin typeface="American Typewriter" panose="02090604020004020304" pitchFamily="18" charset="77"/>
              </a:rPr>
              <a:t>La segmentazione del mercato del lavoro è evidente anche in diversi paesi europei:</a:t>
            </a:r>
          </a:p>
          <a:p>
            <a:pPr marL="74250" lvl="1" indent="0">
              <a:lnSpc>
                <a:spcPct val="114000"/>
              </a:lnSpc>
              <a:spcBef>
                <a:spcPts val="0"/>
              </a:spcBef>
              <a:buNone/>
            </a:pPr>
            <a:r>
              <a:rPr lang="es-ES_tradnl" altLang="it-IT" sz="1200" dirty="0">
                <a:latin typeface="American Typewriter" panose="02090604020004020304" pitchFamily="18" charset="77"/>
              </a:rPr>
              <a:t>             Francia,Germania, Italia, Spagna.  </a:t>
            </a:r>
          </a:p>
          <a:p>
            <a:pPr marL="720000" lvl="1" indent="0">
              <a:lnSpc>
                <a:spcPct val="114000"/>
              </a:lnSpc>
              <a:spcBef>
                <a:spcPts val="0"/>
              </a:spcBef>
              <a:buNone/>
            </a:pPr>
            <a:r>
              <a:rPr lang="es-ES_tradnl" altLang="it-IT" sz="1100" i="1" dirty="0">
                <a:latin typeface="American Typewriter" panose="02090604020004020304" pitchFamily="18" charset="77"/>
              </a:rPr>
              <a:t>Vedi</a:t>
            </a:r>
            <a:r>
              <a:rPr lang="es-ES_tradnl" altLang="it-IT" sz="1100" dirty="0">
                <a:latin typeface="American Typewriter" panose="02090604020004020304" pitchFamily="18" charset="77"/>
              </a:rPr>
              <a:t>: </a:t>
            </a:r>
            <a:r>
              <a:rPr lang="es-ES_tradnl" altLang="it-IT" sz="1100" dirty="0">
                <a:latin typeface="American Typewriter" panose="02090604020004020304" pitchFamily="18" charset="77"/>
                <a:hlinkClick r:id="rId3"/>
              </a:rPr>
              <a:t>http://www.ilo.org/global/topics/employment-security/labour-market-segmentation/lang--en/index.htm</a:t>
            </a:r>
            <a:endParaRPr lang="es-ES_tradnl" altLang="it-IT" sz="1100" dirty="0">
              <a:latin typeface="American Typewriter" panose="02090604020004020304" pitchFamily="18" charset="77"/>
            </a:endParaRPr>
          </a:p>
          <a:p>
            <a:pPr marL="720000" lvl="1">
              <a:lnSpc>
                <a:spcPct val="114000"/>
              </a:lnSpc>
              <a:spcBef>
                <a:spcPts val="600"/>
              </a:spcBef>
            </a:pPr>
            <a:r>
              <a:rPr lang="es-ES_tradnl" altLang="it-IT" sz="1200" dirty="0">
                <a:latin typeface="American Typewriter" panose="02090604020004020304" pitchFamily="18" charset="77"/>
              </a:rPr>
              <a:t>La quota dei contratti a breve durata in questi paesi è attorno al 10% del totale, e in crescita.</a:t>
            </a:r>
            <a:endParaRPr lang="es-ES_tradnl" altLang="it-IT" sz="1600" dirty="0">
              <a:latin typeface="American Typewriter" panose="02090604020004020304" pitchFamily="18" charset="77"/>
            </a:endParaRPr>
          </a:p>
          <a:p>
            <a:pPr>
              <a:lnSpc>
                <a:spcPct val="114000"/>
              </a:lnSpc>
              <a:spcBef>
                <a:spcPts val="600"/>
              </a:spcBef>
              <a:buFont typeface="Wingdings" panose="05000000000000000000" pitchFamily="2" charset="2"/>
              <a:buChar char="Ø"/>
            </a:pPr>
            <a:r>
              <a:rPr lang="es-ES_tradnl" altLang="it-IT" sz="1600" dirty="0">
                <a:latin typeface="American Typewriter" panose="02090604020004020304" pitchFamily="18" charset="77"/>
              </a:rPr>
              <a:t>Aumenta </a:t>
            </a:r>
            <a:r>
              <a:rPr lang="es-ES_tradnl" altLang="it-IT" sz="1600" b="1" dirty="0">
                <a:solidFill>
                  <a:srgbClr val="C00000"/>
                </a:solidFill>
                <a:latin typeface="American Typewriter" panose="02090604020004020304" pitchFamily="18" charset="77"/>
              </a:rPr>
              <a:t>l’instabilità</a:t>
            </a:r>
            <a:r>
              <a:rPr lang="es-ES_tradnl" altLang="it-IT" sz="1600" dirty="0">
                <a:latin typeface="American Typewriter" panose="02090604020004020304" pitchFamily="18" charset="77"/>
              </a:rPr>
              <a:t> dei rapporti di lavoro che coinvolgono gli outsiders </a:t>
            </a:r>
          </a:p>
          <a:p>
            <a:pPr>
              <a:lnSpc>
                <a:spcPct val="114000"/>
              </a:lnSpc>
              <a:spcBef>
                <a:spcPts val="600"/>
              </a:spcBef>
              <a:buFont typeface="Wingdings" panose="05000000000000000000" pitchFamily="2" charset="2"/>
              <a:buChar char="Ø"/>
            </a:pPr>
            <a:r>
              <a:rPr lang="es-ES_tradnl" altLang="it-IT" sz="1600" dirty="0">
                <a:latin typeface="American Typewriter" panose="02090604020004020304" pitchFamily="18" charset="77"/>
              </a:rPr>
              <a:t>Aumenta il </a:t>
            </a:r>
            <a:r>
              <a:rPr lang="es-ES_tradnl" altLang="it-IT" sz="1600" b="1" dirty="0">
                <a:solidFill>
                  <a:srgbClr val="C00000"/>
                </a:solidFill>
                <a:latin typeface="American Typewriter" panose="02090604020004020304" pitchFamily="18" charset="77"/>
              </a:rPr>
              <a:t>peso relativo degli occupati a tempo determinato </a:t>
            </a:r>
            <a:r>
              <a:rPr lang="es-ES_tradnl" altLang="it-IT" sz="1600" dirty="0">
                <a:latin typeface="American Typewriter" panose="02090604020004020304" pitchFamily="18" charset="77"/>
              </a:rPr>
              <a:t>rispetto a quelli a tempo indeterminato</a:t>
            </a:r>
          </a:p>
          <a:p>
            <a:pPr>
              <a:lnSpc>
                <a:spcPct val="114000"/>
              </a:lnSpc>
              <a:spcBef>
                <a:spcPts val="600"/>
              </a:spcBef>
              <a:buFont typeface="Wingdings" panose="05000000000000000000" pitchFamily="2" charset="2"/>
              <a:buChar char="Ø"/>
            </a:pPr>
            <a:r>
              <a:rPr lang="es-ES_tradnl" altLang="it-IT" sz="1600" dirty="0">
                <a:latin typeface="American Typewriter" panose="02090604020004020304" pitchFamily="18" charset="77"/>
              </a:rPr>
              <a:t>Si riduce l’incentivo delle imprese ad assumere lavoratori a tempo indeterminato </a:t>
            </a:r>
          </a:p>
          <a:p>
            <a:pPr>
              <a:lnSpc>
                <a:spcPct val="114000"/>
              </a:lnSpc>
              <a:spcBef>
                <a:spcPts val="600"/>
              </a:spcBef>
              <a:buFont typeface="Wingdings" panose="05000000000000000000" pitchFamily="2" charset="2"/>
              <a:buChar char="Ø"/>
            </a:pPr>
            <a:r>
              <a:rPr lang="es-ES_tradnl" altLang="it-IT" sz="1600" dirty="0">
                <a:latin typeface="American Typewriter" panose="02090604020004020304" pitchFamily="18" charset="77"/>
              </a:rPr>
              <a:t>Nel complesso, </a:t>
            </a:r>
            <a:r>
              <a:rPr lang="es-ES_tradnl" altLang="it-IT" sz="1600" b="1" dirty="0">
                <a:solidFill>
                  <a:srgbClr val="C00000"/>
                </a:solidFill>
                <a:latin typeface="American Typewriter" panose="02090604020004020304" pitchFamily="18" charset="77"/>
              </a:rPr>
              <a:t>può diminuire il tasso  f  al quale i disoccupati trovano lavoro</a:t>
            </a:r>
          </a:p>
          <a:p>
            <a:pPr marL="720000" lvl="1">
              <a:lnSpc>
                <a:spcPct val="114000"/>
              </a:lnSpc>
              <a:spcBef>
                <a:spcPts val="600"/>
              </a:spcBef>
            </a:pPr>
            <a:r>
              <a:rPr lang="es-ES_tradnl" altLang="it-IT" sz="1200" dirty="0">
                <a:latin typeface="American Typewriter" panose="02090604020004020304" pitchFamily="18" charset="77"/>
              </a:rPr>
              <a:t>In Italia, l’abolizione dell’art</a:t>
            </a:r>
            <a:r>
              <a:rPr lang="es-ES_tradnl" altLang="it-IT" sz="1400" dirty="0"/>
              <a:t>.18 dello Statuto dei Lavoratori si propone di ridurre tali effetti negativi. </a:t>
            </a:r>
            <a:endParaRPr lang="es-ES_tradnl" altLang="it-IT" sz="1800" dirty="0"/>
          </a:p>
        </p:txBody>
      </p:sp>
      <p:sp>
        <p:nvSpPr>
          <p:cNvPr id="4" name="Segnaposto piè di pagina 3"/>
          <p:cNvSpPr>
            <a:spLocks noGrp="1"/>
          </p:cNvSpPr>
          <p:nvPr>
            <p:ph type="ftr" sz="quarter" idx="10"/>
          </p:nvPr>
        </p:nvSpPr>
        <p:spPr/>
        <p:txBody>
          <a:bodyPr/>
          <a:lstStyle/>
          <a:p>
            <a:pPr>
              <a:defRPr/>
            </a:pPr>
            <a:r>
              <a:rPr lang="it-IT"/>
              <a:t>Lez. 04: Lavoro e Disoccupazione</a:t>
            </a:r>
            <a:endParaRPr lang="it-IT" dirty="0"/>
          </a:p>
        </p:txBody>
      </p:sp>
      <p:sp>
        <p:nvSpPr>
          <p:cNvPr id="8" name="Rectangle 2"/>
          <p:cNvSpPr txBox="1">
            <a:spLocks noChangeArrowheads="1"/>
          </p:cNvSpPr>
          <p:nvPr/>
        </p:nvSpPr>
        <p:spPr bwMode="auto">
          <a:xfrm>
            <a:off x="467544"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a:lnSpc>
                <a:spcPct val="114000"/>
              </a:lnSpc>
              <a:spcBef>
                <a:spcPts val="600"/>
              </a:spcBef>
            </a:pPr>
            <a:r>
              <a:rPr lang="es-ES_tradnl" altLang="it-IT" sz="2000" dirty="0">
                <a:latin typeface="American Typewriter" panose="02090604020004020304" pitchFamily="18" charset="77"/>
              </a:rPr>
              <a:t>Definizione delle forme e vincoli ai contratti di lavoro (2)</a:t>
            </a:r>
          </a:p>
        </p:txBody>
      </p:sp>
    </p:spTree>
    <p:extLst>
      <p:ext uri="{BB962C8B-B14F-4D97-AF65-F5344CB8AC3E}">
        <p14:creationId xmlns:p14="http://schemas.microsoft.com/office/powerpoint/2010/main" val="932132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strips(downRight)">
                                      <p:cBhvr>
                                        <p:cTn id="7" dur="500"/>
                                        <p:tgtEl>
                                          <p:spTgt spid="318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8466">
                                            <p:txEl>
                                              <p:pRg st="1" end="1"/>
                                            </p:txEl>
                                          </p:spTgt>
                                        </p:tgtEl>
                                        <p:attrNameLst>
                                          <p:attrName>style.visibility</p:attrName>
                                        </p:attrNameLst>
                                      </p:cBhvr>
                                      <p:to>
                                        <p:strVal val="visible"/>
                                      </p:to>
                                    </p:set>
                                    <p:animEffect transition="in" filter="strips(downRight)">
                                      <p:cBhvr>
                                        <p:cTn id="12" dur="500"/>
                                        <p:tgtEl>
                                          <p:spTgt spid="318466">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18466">
                                            <p:txEl>
                                              <p:pRg st="2" end="2"/>
                                            </p:txEl>
                                          </p:spTgt>
                                        </p:tgtEl>
                                        <p:attrNameLst>
                                          <p:attrName>style.visibility</p:attrName>
                                        </p:attrNameLst>
                                      </p:cBhvr>
                                      <p:to>
                                        <p:strVal val="visible"/>
                                      </p:to>
                                    </p:set>
                                    <p:animEffect transition="in" filter="strips(downRight)">
                                      <p:cBhvr>
                                        <p:cTn id="15" dur="500"/>
                                        <p:tgtEl>
                                          <p:spTgt spid="318466">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18466">
                                            <p:txEl>
                                              <p:pRg st="3" end="3"/>
                                            </p:txEl>
                                          </p:spTgt>
                                        </p:tgtEl>
                                        <p:attrNameLst>
                                          <p:attrName>style.visibility</p:attrName>
                                        </p:attrNameLst>
                                      </p:cBhvr>
                                      <p:to>
                                        <p:strVal val="visible"/>
                                      </p:to>
                                    </p:set>
                                    <p:animEffect transition="in" filter="strips(downRight)">
                                      <p:cBhvr>
                                        <p:cTn id="18" dur="500"/>
                                        <p:tgtEl>
                                          <p:spTgt spid="318466">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318466">
                                            <p:txEl>
                                              <p:pRg st="4" end="4"/>
                                            </p:txEl>
                                          </p:spTgt>
                                        </p:tgtEl>
                                        <p:attrNameLst>
                                          <p:attrName>style.visibility</p:attrName>
                                        </p:attrNameLst>
                                      </p:cBhvr>
                                      <p:to>
                                        <p:strVal val="visible"/>
                                      </p:to>
                                    </p:set>
                                    <p:animEffect transition="in" filter="strips(downRight)">
                                      <p:cBhvr>
                                        <p:cTn id="21" dur="500"/>
                                        <p:tgtEl>
                                          <p:spTgt spid="318466">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318466">
                                            <p:txEl>
                                              <p:pRg st="5" end="5"/>
                                            </p:txEl>
                                          </p:spTgt>
                                        </p:tgtEl>
                                        <p:attrNameLst>
                                          <p:attrName>style.visibility</p:attrName>
                                        </p:attrNameLst>
                                      </p:cBhvr>
                                      <p:to>
                                        <p:strVal val="visible"/>
                                      </p:to>
                                    </p:set>
                                    <p:animEffect transition="in" filter="strips(downRight)">
                                      <p:cBhvr>
                                        <p:cTn id="24" dur="500"/>
                                        <p:tgtEl>
                                          <p:spTgt spid="31846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318466">
                                            <p:txEl>
                                              <p:pRg st="6" end="6"/>
                                            </p:txEl>
                                          </p:spTgt>
                                        </p:tgtEl>
                                        <p:attrNameLst>
                                          <p:attrName>style.visibility</p:attrName>
                                        </p:attrNameLst>
                                      </p:cBhvr>
                                      <p:to>
                                        <p:strVal val="visible"/>
                                      </p:to>
                                    </p:set>
                                    <p:animEffect transition="in" filter="strips(downRight)">
                                      <p:cBhvr>
                                        <p:cTn id="29" dur="500"/>
                                        <p:tgtEl>
                                          <p:spTgt spid="31846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318466">
                                            <p:txEl>
                                              <p:pRg st="7" end="7"/>
                                            </p:txEl>
                                          </p:spTgt>
                                        </p:tgtEl>
                                        <p:attrNameLst>
                                          <p:attrName>style.visibility</p:attrName>
                                        </p:attrNameLst>
                                      </p:cBhvr>
                                      <p:to>
                                        <p:strVal val="visible"/>
                                      </p:to>
                                    </p:set>
                                    <p:animEffect transition="in" filter="strips(downRight)">
                                      <p:cBhvr>
                                        <p:cTn id="34" dur="500"/>
                                        <p:tgtEl>
                                          <p:spTgt spid="31846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318466">
                                            <p:txEl>
                                              <p:pRg st="8" end="8"/>
                                            </p:txEl>
                                          </p:spTgt>
                                        </p:tgtEl>
                                        <p:attrNameLst>
                                          <p:attrName>style.visibility</p:attrName>
                                        </p:attrNameLst>
                                      </p:cBhvr>
                                      <p:to>
                                        <p:strVal val="visible"/>
                                      </p:to>
                                    </p:set>
                                    <p:animEffect transition="in" filter="strips(downRight)">
                                      <p:cBhvr>
                                        <p:cTn id="39" dur="500"/>
                                        <p:tgtEl>
                                          <p:spTgt spid="31846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318466">
                                            <p:txEl>
                                              <p:pRg st="9" end="9"/>
                                            </p:txEl>
                                          </p:spTgt>
                                        </p:tgtEl>
                                        <p:attrNameLst>
                                          <p:attrName>style.visibility</p:attrName>
                                        </p:attrNameLst>
                                      </p:cBhvr>
                                      <p:to>
                                        <p:strVal val="visible"/>
                                      </p:to>
                                    </p:set>
                                    <p:animEffect transition="in" filter="strips(downRight)">
                                      <p:cBhvr>
                                        <p:cTn id="44" dur="500"/>
                                        <p:tgtEl>
                                          <p:spTgt spid="318466">
                                            <p:txEl>
                                              <p:pRg st="9" end="9"/>
                                            </p:txEl>
                                          </p:spTgt>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318466">
                                            <p:txEl>
                                              <p:pRg st="10" end="10"/>
                                            </p:txEl>
                                          </p:spTgt>
                                        </p:tgtEl>
                                        <p:attrNameLst>
                                          <p:attrName>style.visibility</p:attrName>
                                        </p:attrNameLst>
                                      </p:cBhvr>
                                      <p:to>
                                        <p:strVal val="visible"/>
                                      </p:to>
                                    </p:set>
                                    <p:animEffect transition="in" filter="strips(downRight)">
                                      <p:cBhvr>
                                        <p:cTn id="47" dur="500"/>
                                        <p:tgtEl>
                                          <p:spTgt spid="3184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idx="1"/>
          </p:nvPr>
        </p:nvSpPr>
        <p:spPr>
          <a:xfrm>
            <a:off x="3131840" y="1268760"/>
            <a:ext cx="5112568" cy="1440160"/>
          </a:xfrm>
        </p:spPr>
        <p:txBody>
          <a:bodyPr/>
          <a:lstStyle/>
          <a:p>
            <a:pPr marL="0" indent="0" algn="ctr">
              <a:lnSpc>
                <a:spcPct val="114000"/>
              </a:lnSpc>
              <a:spcBef>
                <a:spcPts val="600"/>
              </a:spcBef>
              <a:buNone/>
            </a:pPr>
            <a:r>
              <a:rPr lang="es-ES_tradnl" altLang="it-IT" sz="1800" i="1" dirty="0">
                <a:solidFill>
                  <a:schemeClr val="accent1">
                    <a:lumMod val="75000"/>
                  </a:schemeClr>
                </a:solidFill>
              </a:rPr>
              <a:t>(vedi lucidi 37-39)</a:t>
            </a:r>
          </a:p>
          <a:p>
            <a:pPr>
              <a:lnSpc>
                <a:spcPct val="114000"/>
              </a:lnSpc>
              <a:spcBef>
                <a:spcPts val="600"/>
              </a:spcBef>
              <a:buFont typeface="Wingdings" panose="05000000000000000000" pitchFamily="2" charset="2"/>
              <a:buChar char="Ø"/>
            </a:pPr>
            <a:endParaRPr lang="it-IT" altLang="it-IT" dirty="0"/>
          </a:p>
        </p:txBody>
      </p:sp>
      <p:sp>
        <p:nvSpPr>
          <p:cNvPr id="4" name="Segnaposto piè di pagina 3"/>
          <p:cNvSpPr>
            <a:spLocks noGrp="1"/>
          </p:cNvSpPr>
          <p:nvPr>
            <p:ph type="ftr" sz="quarter" idx="10"/>
          </p:nvPr>
        </p:nvSpPr>
        <p:spPr/>
        <p:txBody>
          <a:bodyPr/>
          <a:lstStyle/>
          <a:p>
            <a:pPr>
              <a:defRPr/>
            </a:pPr>
            <a:r>
              <a:rPr lang="it-IT"/>
              <a:t>Lez. 04: Lavoro e Disoccupazione</a:t>
            </a:r>
            <a:endParaRPr lang="it-IT" dirty="0"/>
          </a:p>
        </p:txBody>
      </p:sp>
      <p:sp>
        <p:nvSpPr>
          <p:cNvPr id="8" name="Rectangle 2"/>
          <p:cNvSpPr txBox="1">
            <a:spLocks noChangeArrowheads="1"/>
          </p:cNvSpPr>
          <p:nvPr/>
        </p:nvSpPr>
        <p:spPr bwMode="auto">
          <a:xfrm>
            <a:off x="467544"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a:lnSpc>
                <a:spcPct val="114000"/>
              </a:lnSpc>
              <a:spcBef>
                <a:spcPts val="600"/>
              </a:spcBef>
            </a:pPr>
            <a:r>
              <a:rPr lang="es-ES_tradnl" altLang="it-IT" sz="2400" dirty="0"/>
              <a:t>7.C - Salario minimo legale</a:t>
            </a:r>
          </a:p>
        </p:txBody>
      </p:sp>
    </p:spTree>
    <p:extLst>
      <p:ext uri="{BB962C8B-B14F-4D97-AF65-F5344CB8AC3E}">
        <p14:creationId xmlns:p14="http://schemas.microsoft.com/office/powerpoint/2010/main" val="3354656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strips(downRight)">
                                      <p:cBhvr>
                                        <p:cTn id="7" dur="500"/>
                                        <p:tgtEl>
                                          <p:spTgt spid="3184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idx="1"/>
          </p:nvPr>
        </p:nvSpPr>
        <p:spPr>
          <a:xfrm>
            <a:off x="467544" y="1124744"/>
            <a:ext cx="8064500" cy="5112568"/>
          </a:xfrm>
        </p:spPr>
        <p:txBody>
          <a:bodyPr/>
          <a:lstStyle/>
          <a:p>
            <a:pPr marL="180000" lvl="1">
              <a:lnSpc>
                <a:spcPct val="114000"/>
              </a:lnSpc>
              <a:spcBef>
                <a:spcPts val="600"/>
              </a:spcBef>
            </a:pPr>
            <a:r>
              <a:rPr lang="es-ES_tradnl" altLang="it-IT" sz="1600" dirty="0">
                <a:latin typeface="American Typewriter" panose="02090604020004020304" pitchFamily="18" charset="77"/>
              </a:rPr>
              <a:t>Riducono i costi economici sociali della disoccupazione (durante il periodo di ricerca di un lavoro da parte dei disoccupati)</a:t>
            </a:r>
          </a:p>
          <a:p>
            <a:pPr marL="180000" lvl="1">
              <a:lnSpc>
                <a:spcPct val="114000"/>
              </a:lnSpc>
              <a:spcBef>
                <a:spcPts val="600"/>
              </a:spcBef>
            </a:pPr>
            <a:r>
              <a:rPr lang="es-ES_tradnl" altLang="it-IT" sz="1600" dirty="0">
                <a:latin typeface="American Typewriter" panose="02090604020004020304" pitchFamily="18" charset="77"/>
              </a:rPr>
              <a:t>... Ma devono essere calibrati in modo da:</a:t>
            </a:r>
          </a:p>
          <a:p>
            <a:pPr marL="540000" lvl="2">
              <a:lnSpc>
                <a:spcPct val="114000"/>
              </a:lnSpc>
              <a:spcBef>
                <a:spcPts val="600"/>
              </a:spcBef>
              <a:buFont typeface="Wingdings" panose="05000000000000000000" pitchFamily="2" charset="2"/>
              <a:buChar char="§"/>
            </a:pPr>
            <a:r>
              <a:rPr lang="es-ES_tradnl" altLang="it-IT" sz="1600" dirty="0">
                <a:solidFill>
                  <a:srgbClr val="000099"/>
                </a:solidFill>
                <a:latin typeface="American Typewriter" panose="02090604020004020304" pitchFamily="18" charset="77"/>
              </a:rPr>
              <a:t>Incentivare la ricerca </a:t>
            </a:r>
            <a:r>
              <a:rPr lang="es-ES_tradnl" altLang="it-IT" sz="1600" dirty="0">
                <a:latin typeface="American Typewriter" panose="02090604020004020304" pitchFamily="18" charset="77"/>
              </a:rPr>
              <a:t>e </a:t>
            </a:r>
            <a:r>
              <a:rPr lang="es-ES_tradnl" altLang="it-IT" sz="1600" dirty="0">
                <a:solidFill>
                  <a:srgbClr val="000099"/>
                </a:solidFill>
                <a:latin typeface="American Typewriter" panose="02090604020004020304" pitchFamily="18" charset="77"/>
              </a:rPr>
              <a:t>l’accettazione</a:t>
            </a:r>
            <a:r>
              <a:rPr lang="es-ES_tradnl" altLang="it-IT" sz="1600" dirty="0">
                <a:latin typeface="American Typewriter" panose="02090604020004020304" pitchFamily="18" charset="77"/>
              </a:rPr>
              <a:t> di un nuovo lavoro</a:t>
            </a:r>
          </a:p>
          <a:p>
            <a:pPr marL="720000" lvl="3" indent="-285750">
              <a:lnSpc>
                <a:spcPct val="114000"/>
              </a:lnSpc>
              <a:spcBef>
                <a:spcPts val="600"/>
              </a:spcBef>
              <a:buFont typeface="Wingdings" panose="05000000000000000000" pitchFamily="2" charset="2"/>
              <a:buChar char="ü"/>
            </a:pPr>
            <a:r>
              <a:rPr lang="es-ES_tradnl" altLang="it-IT" sz="1400" dirty="0">
                <a:latin typeface="American Typewriter" panose="02090604020004020304" pitchFamily="18" charset="77"/>
              </a:rPr>
              <a:t>Prevedono il pagamento di una frazione del precedente salario, spesso decrescente nel corso del tempo, e comunque per un periodo limitato, e condizionatamente alla ricerca attiva di un nuovo lavoro.</a:t>
            </a:r>
          </a:p>
          <a:p>
            <a:pPr marL="540000" lvl="2">
              <a:lnSpc>
                <a:spcPct val="114000"/>
              </a:lnSpc>
              <a:spcBef>
                <a:spcPts val="600"/>
              </a:spcBef>
              <a:buFont typeface="Wingdings" panose="05000000000000000000" pitchFamily="2" charset="2"/>
              <a:buChar char="§"/>
            </a:pPr>
            <a:r>
              <a:rPr lang="es-ES_tradnl" altLang="it-IT" sz="1600" dirty="0">
                <a:latin typeface="American Typewriter" panose="02090604020004020304" pitchFamily="18" charset="77"/>
              </a:rPr>
              <a:t>In molti casi </a:t>
            </a:r>
            <a:r>
              <a:rPr lang="es-ES_tradnl" altLang="it-IT" sz="1400" dirty="0">
                <a:latin typeface="American Typewriter" panose="02090604020004020304" pitchFamily="18" charset="77"/>
              </a:rPr>
              <a:t>(</a:t>
            </a:r>
            <a:r>
              <a:rPr lang="es-ES_tradnl" altLang="it-IT" sz="1400" i="1" dirty="0">
                <a:latin typeface="American Typewriter" panose="02090604020004020304" pitchFamily="18" charset="77"/>
              </a:rPr>
              <a:t>per es., </a:t>
            </a:r>
            <a:r>
              <a:rPr lang="es-ES_tradnl" altLang="it-IT" sz="1400" dirty="0">
                <a:latin typeface="American Typewriter" panose="02090604020004020304" pitchFamily="18" charset="77"/>
              </a:rPr>
              <a:t>nel caso di licenziamenti a seguito di crisi che investono un intero settore) </a:t>
            </a:r>
            <a:r>
              <a:rPr lang="es-ES_tradnl" altLang="it-IT" sz="1600" dirty="0">
                <a:latin typeface="American Typewriter" panose="02090604020004020304" pitchFamily="18" charset="77"/>
              </a:rPr>
              <a:t>favorire o consentire la </a:t>
            </a:r>
            <a:r>
              <a:rPr lang="es-ES_tradnl" altLang="it-IT" sz="1600" dirty="0">
                <a:solidFill>
                  <a:srgbClr val="000099"/>
                </a:solidFill>
                <a:latin typeface="American Typewriter" panose="02090604020004020304" pitchFamily="18" charset="77"/>
              </a:rPr>
              <a:t>riqualificazione professionale </a:t>
            </a:r>
            <a:r>
              <a:rPr lang="es-ES_tradnl" altLang="it-IT" sz="1600" dirty="0">
                <a:latin typeface="American Typewriter" panose="02090604020004020304" pitchFamily="18" charset="77"/>
              </a:rPr>
              <a:t>dei disoccupati</a:t>
            </a:r>
          </a:p>
          <a:p>
            <a:pPr marL="720000" lvl="2" indent="-288000">
              <a:lnSpc>
                <a:spcPct val="114000"/>
              </a:lnSpc>
              <a:spcBef>
                <a:spcPts val="600"/>
              </a:spcBef>
              <a:buFont typeface="Wingdings" panose="05000000000000000000" pitchFamily="2" charset="2"/>
              <a:buChar char="ü"/>
            </a:pPr>
            <a:r>
              <a:rPr lang="es-ES_tradnl" altLang="it-IT" sz="1400" dirty="0">
                <a:latin typeface="American Typewriter" panose="02090604020004020304" pitchFamily="18" charset="77"/>
              </a:rPr>
              <a:t>Prevedono la frequenza di corsi di formazione / aggiornamento / qualificazione professionale (“politiche attive del lavoro”) </a:t>
            </a:r>
            <a:r>
              <a:rPr lang="es-ES_tradnl" altLang="it-IT" sz="1400" dirty="0">
                <a:solidFill>
                  <a:schemeClr val="accent1">
                    <a:lumMod val="75000"/>
                  </a:schemeClr>
                </a:solidFill>
                <a:latin typeface="American Typewriter" panose="02090604020004020304" pitchFamily="18" charset="77"/>
              </a:rPr>
              <a:t>(</a:t>
            </a:r>
            <a:r>
              <a:rPr lang="es-ES_tradnl" altLang="it-IT" sz="1400" i="1" dirty="0">
                <a:solidFill>
                  <a:schemeClr val="accent1">
                    <a:lumMod val="75000"/>
                  </a:schemeClr>
                </a:solidFill>
                <a:latin typeface="American Typewriter" panose="02090604020004020304" pitchFamily="18" charset="77"/>
              </a:rPr>
              <a:t>vedi avanti </a:t>
            </a:r>
            <a:r>
              <a:rPr lang="es-ES_tradnl" altLang="it-IT" sz="1400" dirty="0">
                <a:solidFill>
                  <a:schemeClr val="accent1">
                    <a:lumMod val="75000"/>
                  </a:schemeClr>
                </a:solidFill>
                <a:latin typeface="American Typewriter" panose="02090604020004020304" pitchFamily="18" charset="77"/>
              </a:rPr>
              <a:t>7.F)</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8" name="Rectangle 2"/>
          <p:cNvSpPr txBox="1">
            <a:spLocks noChangeArrowheads="1"/>
          </p:cNvSpPr>
          <p:nvPr/>
        </p:nvSpPr>
        <p:spPr bwMode="auto">
          <a:xfrm>
            <a:off x="468312"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r>
              <a:rPr lang="it-IT" altLang="it-IT" sz="2400" dirty="0"/>
              <a:t>Istituzioni e politiche nel mercato del lavoro (3)</a:t>
            </a:r>
            <a:endParaRPr lang="it-IT" altLang="it-IT" sz="2400" kern="0" dirty="0">
              <a:solidFill>
                <a:schemeClr val="bg2"/>
              </a:solidFill>
            </a:endParaRPr>
          </a:p>
        </p:txBody>
      </p:sp>
      <p:sp>
        <p:nvSpPr>
          <p:cNvPr id="6" name="Rectangle 2"/>
          <p:cNvSpPr txBox="1">
            <a:spLocks noChangeArrowheads="1"/>
          </p:cNvSpPr>
          <p:nvPr/>
        </p:nvSpPr>
        <p:spPr bwMode="auto">
          <a:xfrm>
            <a:off x="467544"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a:lnSpc>
                <a:spcPct val="114000"/>
              </a:lnSpc>
              <a:spcBef>
                <a:spcPts val="600"/>
              </a:spcBef>
            </a:pPr>
            <a:r>
              <a:rPr lang="es-ES_tradnl" altLang="it-IT" sz="2400" dirty="0">
                <a:latin typeface="American Typewriter" panose="02090604020004020304" pitchFamily="18" charset="77"/>
              </a:rPr>
              <a:t>7.D </a:t>
            </a:r>
            <a:r>
              <a:rPr lang="es-ES_tradnl" altLang="it-IT" sz="2400" dirty="0">
                <a:solidFill>
                  <a:schemeClr val="tx2"/>
                </a:solidFill>
                <a:latin typeface="American Typewriter" panose="02090604020004020304" pitchFamily="18" charset="77"/>
              </a:rPr>
              <a:t>- Indennità e sussidi di disoccupazione</a:t>
            </a:r>
          </a:p>
        </p:txBody>
      </p:sp>
    </p:spTree>
    <p:extLst>
      <p:ext uri="{BB962C8B-B14F-4D97-AF65-F5344CB8AC3E}">
        <p14:creationId xmlns:p14="http://schemas.microsoft.com/office/powerpoint/2010/main" val="1621996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strips(downRight)">
                                      <p:cBhvr>
                                        <p:cTn id="7" dur="500"/>
                                        <p:tgtEl>
                                          <p:spTgt spid="318466">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18466">
                                            <p:txEl>
                                              <p:pRg st="1" end="1"/>
                                            </p:txEl>
                                          </p:spTgt>
                                        </p:tgtEl>
                                        <p:attrNameLst>
                                          <p:attrName>style.visibility</p:attrName>
                                        </p:attrNameLst>
                                      </p:cBhvr>
                                      <p:to>
                                        <p:strVal val="visible"/>
                                      </p:to>
                                    </p:set>
                                    <p:animEffect transition="in" filter="strips(downRight)">
                                      <p:cBhvr>
                                        <p:cTn id="10" dur="500"/>
                                        <p:tgtEl>
                                          <p:spTgt spid="318466">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18466">
                                            <p:txEl>
                                              <p:pRg st="2" end="2"/>
                                            </p:txEl>
                                          </p:spTgt>
                                        </p:tgtEl>
                                        <p:attrNameLst>
                                          <p:attrName>style.visibility</p:attrName>
                                        </p:attrNameLst>
                                      </p:cBhvr>
                                      <p:to>
                                        <p:strVal val="visible"/>
                                      </p:to>
                                    </p:set>
                                    <p:animEffect transition="in" filter="strips(downRight)">
                                      <p:cBhvr>
                                        <p:cTn id="13" dur="500"/>
                                        <p:tgtEl>
                                          <p:spTgt spid="318466">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18466">
                                            <p:txEl>
                                              <p:pRg st="3" end="3"/>
                                            </p:txEl>
                                          </p:spTgt>
                                        </p:tgtEl>
                                        <p:attrNameLst>
                                          <p:attrName>style.visibility</p:attrName>
                                        </p:attrNameLst>
                                      </p:cBhvr>
                                      <p:to>
                                        <p:strVal val="visible"/>
                                      </p:to>
                                    </p:set>
                                    <p:animEffect transition="in" filter="strips(downRight)">
                                      <p:cBhvr>
                                        <p:cTn id="16" dur="500"/>
                                        <p:tgtEl>
                                          <p:spTgt spid="318466">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318466">
                                            <p:txEl>
                                              <p:pRg st="4" end="4"/>
                                            </p:txEl>
                                          </p:spTgt>
                                        </p:tgtEl>
                                        <p:attrNameLst>
                                          <p:attrName>style.visibility</p:attrName>
                                        </p:attrNameLst>
                                      </p:cBhvr>
                                      <p:to>
                                        <p:strVal val="visible"/>
                                      </p:to>
                                    </p:set>
                                    <p:animEffect transition="in" filter="strips(downRight)">
                                      <p:cBhvr>
                                        <p:cTn id="19" dur="500"/>
                                        <p:tgtEl>
                                          <p:spTgt spid="318466">
                                            <p:txEl>
                                              <p:pRg st="4" end="4"/>
                                            </p:txEl>
                                          </p:spTgt>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318466">
                                            <p:txEl>
                                              <p:pRg st="5" end="5"/>
                                            </p:txEl>
                                          </p:spTgt>
                                        </p:tgtEl>
                                        <p:attrNameLst>
                                          <p:attrName>style.visibility</p:attrName>
                                        </p:attrNameLst>
                                      </p:cBhvr>
                                      <p:to>
                                        <p:strVal val="visible"/>
                                      </p:to>
                                    </p:set>
                                    <p:animEffect transition="in" filter="strips(downRight)">
                                      <p:cBhvr>
                                        <p:cTn id="22" dur="500"/>
                                        <p:tgtEl>
                                          <p:spTgt spid="3184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idx="1"/>
          </p:nvPr>
        </p:nvSpPr>
        <p:spPr>
          <a:xfrm>
            <a:off x="468312" y="1340768"/>
            <a:ext cx="8063732" cy="4896544"/>
          </a:xfrm>
        </p:spPr>
        <p:txBody>
          <a:bodyPr/>
          <a:lstStyle/>
          <a:p>
            <a:pPr marL="254250" lvl="1" indent="0">
              <a:lnSpc>
                <a:spcPct val="114000"/>
              </a:lnSpc>
              <a:spcBef>
                <a:spcPts val="600"/>
              </a:spcBef>
              <a:buNone/>
            </a:pPr>
            <a:r>
              <a:rPr lang="es-ES_tradnl" altLang="it-IT" sz="1600" dirty="0">
                <a:latin typeface="American Typewriter" panose="02090604020004020304" pitchFamily="18" charset="77"/>
              </a:rPr>
              <a:t>Sussidi di disoccupazione mal disegnati:</a:t>
            </a:r>
          </a:p>
          <a:p>
            <a:pPr marL="540000" lvl="1">
              <a:lnSpc>
                <a:spcPct val="114000"/>
              </a:lnSpc>
              <a:spcBef>
                <a:spcPts val="600"/>
              </a:spcBef>
            </a:pPr>
            <a:r>
              <a:rPr lang="es-ES_tradnl" altLang="it-IT" sz="1600" dirty="0">
                <a:latin typeface="American Typewriter" panose="02090604020004020304" pitchFamily="18" charset="77"/>
              </a:rPr>
              <a:t>possono scoraggiare la ricerca di  un nuovo lavoro</a:t>
            </a:r>
          </a:p>
          <a:p>
            <a:pPr marL="540000" lvl="1">
              <a:lnSpc>
                <a:spcPct val="114000"/>
              </a:lnSpc>
              <a:spcBef>
                <a:spcPts val="600"/>
              </a:spcBef>
            </a:pPr>
            <a:r>
              <a:rPr lang="es-ES_tradnl" altLang="it-IT" sz="1600" dirty="0">
                <a:latin typeface="American Typewriter" panose="02090604020004020304" pitchFamily="18" charset="77"/>
              </a:rPr>
              <a:t>... o incentivare l’occupazione nell’economia sommersa</a:t>
            </a:r>
          </a:p>
          <a:p>
            <a:pPr marL="540000" lvl="1">
              <a:lnSpc>
                <a:spcPct val="114000"/>
              </a:lnSpc>
              <a:spcBef>
                <a:spcPts val="600"/>
              </a:spcBef>
            </a:pPr>
            <a:r>
              <a:rPr lang="es-ES_tradnl" altLang="it-IT" sz="1600" dirty="0">
                <a:latin typeface="American Typewriter" panose="02090604020004020304" pitchFamily="18" charset="77"/>
              </a:rPr>
              <a:t>... imponendo comunque un aggravio ai conti pubblici e/o sulla fiscalità delle imprese</a:t>
            </a:r>
          </a:p>
          <a:p>
            <a:pPr marL="324000">
              <a:lnSpc>
                <a:spcPct val="114000"/>
              </a:lnSpc>
              <a:spcBef>
                <a:spcPts val="600"/>
              </a:spcBef>
              <a:buFont typeface="Wingdings" panose="05000000000000000000" pitchFamily="2" charset="2"/>
              <a:buChar char="q"/>
            </a:pPr>
            <a:r>
              <a:rPr lang="es-ES_tradnl" altLang="it-IT" sz="1600" dirty="0">
                <a:latin typeface="American Typewriter" panose="02090604020004020304" pitchFamily="18" charset="77"/>
              </a:rPr>
              <a:t>In generale i sussidi di disoccupazione influenzano il parametro “</a:t>
            </a:r>
            <a:r>
              <a:rPr lang="es-ES_tradnl" altLang="it-IT" sz="1600" b="1" dirty="0">
                <a:solidFill>
                  <a:srgbClr val="FF0000"/>
                </a:solidFill>
                <a:latin typeface="American Typewriter" panose="02090604020004020304" pitchFamily="18" charset="77"/>
              </a:rPr>
              <a:t>f</a:t>
            </a:r>
            <a:r>
              <a:rPr lang="es-ES_tradnl" altLang="it-IT" sz="1600" dirty="0">
                <a:latin typeface="American Typewriter" panose="02090604020004020304" pitchFamily="18" charset="77"/>
              </a:rPr>
              <a:t>”, 	 ossia la probabilità ed il tempo di ottenimento di un nuovo lavoro:</a:t>
            </a:r>
          </a:p>
          <a:p>
            <a:pPr marL="540000" lvl="1">
              <a:lnSpc>
                <a:spcPct val="114000"/>
              </a:lnSpc>
              <a:spcBef>
                <a:spcPts val="600"/>
              </a:spcBef>
              <a:buFont typeface="Wingdings" panose="05000000000000000000" pitchFamily="2" charset="2"/>
              <a:buChar char="v"/>
            </a:pPr>
            <a:r>
              <a:rPr lang="es-ES_tradnl" altLang="it-IT" sz="1600" dirty="0">
                <a:latin typeface="American Typewriter" panose="02090604020004020304" pitchFamily="18" charset="77"/>
              </a:rPr>
              <a:t>Un buon sistema di sussidi </a:t>
            </a:r>
            <a:r>
              <a:rPr lang="es-ES_tradnl" altLang="it-IT" sz="1600" b="1" dirty="0">
                <a:solidFill>
                  <a:srgbClr val="FF0000"/>
                </a:solidFill>
                <a:latin typeface="American Typewriter" panose="02090604020004020304" pitchFamily="18" charset="77"/>
              </a:rPr>
              <a:t>aumenta</a:t>
            </a:r>
            <a:r>
              <a:rPr lang="es-ES_tradnl" altLang="it-IT" sz="1600" dirty="0">
                <a:latin typeface="American Typewriter" panose="02090604020004020304" pitchFamily="18" charset="77"/>
              </a:rPr>
              <a:t>  </a:t>
            </a:r>
            <a:r>
              <a:rPr lang="es-ES_tradnl" altLang="it-IT" sz="1600" b="1" dirty="0">
                <a:solidFill>
                  <a:srgbClr val="C00000"/>
                </a:solidFill>
                <a:latin typeface="American Typewriter" panose="02090604020004020304" pitchFamily="18" charset="77"/>
              </a:rPr>
              <a:t>f</a:t>
            </a:r>
            <a:r>
              <a:rPr lang="es-ES_tradnl" altLang="it-IT" sz="1600" dirty="0">
                <a:latin typeface="American Typewriter" panose="02090604020004020304" pitchFamily="18" charset="77"/>
              </a:rPr>
              <a:t> : </a:t>
            </a:r>
          </a:p>
          <a:p>
            <a:pPr marL="254250" lvl="1" indent="0">
              <a:lnSpc>
                <a:spcPct val="114000"/>
              </a:lnSpc>
              <a:spcBef>
                <a:spcPts val="600"/>
              </a:spcBef>
              <a:buNone/>
            </a:pPr>
            <a:r>
              <a:rPr lang="es-ES_tradnl" altLang="it-IT" sz="1600" dirty="0">
                <a:latin typeface="American Typewriter" panose="02090604020004020304" pitchFamily="18" charset="77"/>
                <a:cs typeface="Calibri" panose="020F0502020204030204" pitchFamily="34" charset="0"/>
              </a:rPr>
              <a:t>	→   </a:t>
            </a:r>
            <a:r>
              <a:rPr lang="es-ES_tradnl" altLang="it-IT" sz="1600" dirty="0">
                <a:latin typeface="American Typewriter" panose="02090604020004020304" pitchFamily="18" charset="77"/>
              </a:rPr>
              <a:t>riduce il tasso di disoccupazione frizionale di equilibrio.</a:t>
            </a:r>
          </a:p>
          <a:p>
            <a:pPr marL="540000" lvl="1">
              <a:lnSpc>
                <a:spcPct val="114000"/>
              </a:lnSpc>
              <a:spcBef>
                <a:spcPts val="600"/>
              </a:spcBef>
              <a:buFont typeface="Wingdings" panose="05000000000000000000" pitchFamily="2" charset="2"/>
              <a:buChar char="v"/>
            </a:pPr>
            <a:r>
              <a:rPr lang="es-ES_tradnl" altLang="it-IT" sz="1600" dirty="0">
                <a:latin typeface="American Typewriter" panose="02090604020004020304" pitchFamily="18" charset="77"/>
              </a:rPr>
              <a:t>Un cattivo sistema, al contrario, può </a:t>
            </a:r>
            <a:r>
              <a:rPr lang="es-ES_tradnl" altLang="it-IT" sz="1600" b="1" dirty="0">
                <a:solidFill>
                  <a:srgbClr val="FF0000"/>
                </a:solidFill>
                <a:latin typeface="American Typewriter" panose="02090604020004020304" pitchFamily="18" charset="77"/>
              </a:rPr>
              <a:t>ridurre  f </a:t>
            </a:r>
            <a:r>
              <a:rPr lang="es-ES_tradnl" altLang="it-IT" sz="1600" dirty="0">
                <a:latin typeface="American Typewriter" panose="02090604020004020304" pitchFamily="18" charset="77"/>
              </a:rPr>
              <a:t>:</a:t>
            </a:r>
          </a:p>
          <a:p>
            <a:pPr marL="254250" lvl="1" indent="0">
              <a:lnSpc>
                <a:spcPct val="114000"/>
              </a:lnSpc>
              <a:spcBef>
                <a:spcPts val="600"/>
              </a:spcBef>
              <a:buNone/>
            </a:pPr>
            <a:r>
              <a:rPr lang="es-ES_tradnl" altLang="it-IT" sz="1600" dirty="0">
                <a:latin typeface="American Typewriter" panose="02090604020004020304" pitchFamily="18" charset="77"/>
                <a:cs typeface="Calibri" panose="020F0502020204030204" pitchFamily="34" charset="0"/>
              </a:rPr>
              <a:t>	→   </a:t>
            </a:r>
            <a:r>
              <a:rPr lang="es-ES_tradnl" altLang="it-IT" sz="1600" dirty="0">
                <a:latin typeface="American Typewriter" panose="02090604020004020304" pitchFamily="18" charset="77"/>
              </a:rPr>
              <a:t>aumenta il tasso di disoccupazione frizionale permanente.</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8" name="Rectangle 2"/>
          <p:cNvSpPr txBox="1">
            <a:spLocks noChangeArrowheads="1"/>
          </p:cNvSpPr>
          <p:nvPr/>
        </p:nvSpPr>
        <p:spPr bwMode="auto">
          <a:xfrm>
            <a:off x="468312"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a:lnSpc>
                <a:spcPct val="114000"/>
              </a:lnSpc>
              <a:spcBef>
                <a:spcPts val="600"/>
              </a:spcBef>
            </a:pPr>
            <a:r>
              <a:rPr lang="es-ES_tradnl" altLang="it-IT" sz="2400" dirty="0">
                <a:solidFill>
                  <a:schemeClr val="tx2"/>
                </a:solidFill>
                <a:latin typeface="American Typewriter" panose="02090604020004020304" pitchFamily="18" charset="77"/>
              </a:rPr>
              <a:t>Indennità e sussidi di disoccupazione (2)</a:t>
            </a:r>
          </a:p>
        </p:txBody>
      </p:sp>
    </p:spTree>
    <p:extLst>
      <p:ext uri="{BB962C8B-B14F-4D97-AF65-F5344CB8AC3E}">
        <p14:creationId xmlns:p14="http://schemas.microsoft.com/office/powerpoint/2010/main" val="3796407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strips(downRight)">
                                      <p:cBhvr>
                                        <p:cTn id="7" dur="500"/>
                                        <p:tgtEl>
                                          <p:spTgt spid="318466">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18466">
                                            <p:txEl>
                                              <p:pRg st="1" end="1"/>
                                            </p:txEl>
                                          </p:spTgt>
                                        </p:tgtEl>
                                        <p:attrNameLst>
                                          <p:attrName>style.visibility</p:attrName>
                                        </p:attrNameLst>
                                      </p:cBhvr>
                                      <p:to>
                                        <p:strVal val="visible"/>
                                      </p:to>
                                    </p:set>
                                    <p:animEffect transition="in" filter="strips(downRight)">
                                      <p:cBhvr>
                                        <p:cTn id="10" dur="500"/>
                                        <p:tgtEl>
                                          <p:spTgt spid="318466">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18466">
                                            <p:txEl>
                                              <p:pRg st="2" end="2"/>
                                            </p:txEl>
                                          </p:spTgt>
                                        </p:tgtEl>
                                        <p:attrNameLst>
                                          <p:attrName>style.visibility</p:attrName>
                                        </p:attrNameLst>
                                      </p:cBhvr>
                                      <p:to>
                                        <p:strVal val="visible"/>
                                      </p:to>
                                    </p:set>
                                    <p:animEffect transition="in" filter="strips(downRight)">
                                      <p:cBhvr>
                                        <p:cTn id="13" dur="500"/>
                                        <p:tgtEl>
                                          <p:spTgt spid="318466">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18466">
                                            <p:txEl>
                                              <p:pRg st="3" end="3"/>
                                            </p:txEl>
                                          </p:spTgt>
                                        </p:tgtEl>
                                        <p:attrNameLst>
                                          <p:attrName>style.visibility</p:attrName>
                                        </p:attrNameLst>
                                      </p:cBhvr>
                                      <p:to>
                                        <p:strVal val="visible"/>
                                      </p:to>
                                    </p:set>
                                    <p:animEffect transition="in" filter="strips(downRight)">
                                      <p:cBhvr>
                                        <p:cTn id="16" dur="500"/>
                                        <p:tgtEl>
                                          <p:spTgt spid="31846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18466">
                                            <p:txEl>
                                              <p:pRg st="4" end="4"/>
                                            </p:txEl>
                                          </p:spTgt>
                                        </p:tgtEl>
                                        <p:attrNameLst>
                                          <p:attrName>style.visibility</p:attrName>
                                        </p:attrNameLst>
                                      </p:cBhvr>
                                      <p:to>
                                        <p:strVal val="visible"/>
                                      </p:to>
                                    </p:set>
                                    <p:animEffect transition="in" filter="strips(downRight)">
                                      <p:cBhvr>
                                        <p:cTn id="21" dur="500"/>
                                        <p:tgtEl>
                                          <p:spTgt spid="318466">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318466">
                                            <p:txEl>
                                              <p:pRg st="5" end="5"/>
                                            </p:txEl>
                                          </p:spTgt>
                                        </p:tgtEl>
                                        <p:attrNameLst>
                                          <p:attrName>style.visibility</p:attrName>
                                        </p:attrNameLst>
                                      </p:cBhvr>
                                      <p:to>
                                        <p:strVal val="visible"/>
                                      </p:to>
                                    </p:set>
                                    <p:animEffect transition="in" filter="strips(downRight)">
                                      <p:cBhvr>
                                        <p:cTn id="24" dur="500"/>
                                        <p:tgtEl>
                                          <p:spTgt spid="318466">
                                            <p:txEl>
                                              <p:pRg st="5" end="5"/>
                                            </p:txEl>
                                          </p:spTgt>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318466">
                                            <p:txEl>
                                              <p:pRg st="6" end="6"/>
                                            </p:txEl>
                                          </p:spTgt>
                                        </p:tgtEl>
                                        <p:attrNameLst>
                                          <p:attrName>style.visibility</p:attrName>
                                        </p:attrNameLst>
                                      </p:cBhvr>
                                      <p:to>
                                        <p:strVal val="visible"/>
                                      </p:to>
                                    </p:set>
                                    <p:animEffect transition="in" filter="strips(downRight)">
                                      <p:cBhvr>
                                        <p:cTn id="27" dur="500"/>
                                        <p:tgtEl>
                                          <p:spTgt spid="318466">
                                            <p:txEl>
                                              <p:pRg st="6" end="6"/>
                                            </p:txEl>
                                          </p:spTgt>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318466">
                                            <p:txEl>
                                              <p:pRg st="7" end="7"/>
                                            </p:txEl>
                                          </p:spTgt>
                                        </p:tgtEl>
                                        <p:attrNameLst>
                                          <p:attrName>style.visibility</p:attrName>
                                        </p:attrNameLst>
                                      </p:cBhvr>
                                      <p:to>
                                        <p:strVal val="visible"/>
                                      </p:to>
                                    </p:set>
                                    <p:animEffect transition="in" filter="strips(downRight)">
                                      <p:cBhvr>
                                        <p:cTn id="30" dur="500"/>
                                        <p:tgtEl>
                                          <p:spTgt spid="318466">
                                            <p:txEl>
                                              <p:pRg st="7" end="7"/>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318466">
                                            <p:txEl>
                                              <p:pRg st="8" end="8"/>
                                            </p:txEl>
                                          </p:spTgt>
                                        </p:tgtEl>
                                        <p:attrNameLst>
                                          <p:attrName>style.visibility</p:attrName>
                                        </p:attrNameLst>
                                      </p:cBhvr>
                                      <p:to>
                                        <p:strVal val="visible"/>
                                      </p:to>
                                    </p:set>
                                    <p:animEffect transition="in" filter="strips(downRight)">
                                      <p:cBhvr>
                                        <p:cTn id="33" dur="500"/>
                                        <p:tgtEl>
                                          <p:spTgt spid="3184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b="1" dirty="0">
                <a:latin typeface="American Typewriter" panose="02090604020004020304" pitchFamily="18" charset="77"/>
              </a:rPr>
              <a:t>Un aumento del salario reale</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771800"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mc:AlternateContent xmlns:mc="http://schemas.openxmlformats.org/markup-compatibility/2006" xmlns:a14="http://schemas.microsoft.com/office/drawing/2010/main">
        <mc:Choice Requires="a14">
          <p:sp>
            <p:nvSpPr>
              <p:cNvPr id="4" name="CasellaDiTesto 3"/>
              <p:cNvSpPr txBox="1"/>
              <p:nvPr/>
            </p:nvSpPr>
            <p:spPr>
              <a:xfrm>
                <a:off x="504030" y="1412776"/>
                <a:ext cx="8280401" cy="4375044"/>
              </a:xfrm>
              <a:prstGeom prst="rect">
                <a:avLst/>
              </a:prstGeom>
              <a:noFill/>
            </p:spPr>
            <p:txBody>
              <a:bodyPr wrap="square" rtlCol="0">
                <a:spAutoFit/>
              </a:bodyPr>
              <a:lstStyle/>
              <a:p>
                <a:pPr>
                  <a:lnSpc>
                    <a:spcPct val="125000"/>
                  </a:lnSpc>
                  <a:spcBef>
                    <a:spcPts val="600"/>
                  </a:spcBef>
                </a:pPr>
                <a:r>
                  <a:rPr lang="it-IT" sz="1600" dirty="0">
                    <a:latin typeface="American Typewriter" panose="02090604020004020304" pitchFamily="18" charset="77"/>
                  </a:rPr>
                  <a:t>Nel grafico precedente, il punto R rappresenta l’equilibrio individuale di un consumatore/lavoratore.</a:t>
                </a:r>
              </a:p>
              <a:p>
                <a:pPr>
                  <a:lnSpc>
                    <a:spcPct val="125000"/>
                  </a:lnSpc>
                  <a:spcBef>
                    <a:spcPts val="600"/>
                  </a:spcBef>
                </a:pPr>
                <a:r>
                  <a:rPr lang="it-IT" sz="1600" dirty="0">
                    <a:latin typeface="American Typewriter" panose="02090604020004020304" pitchFamily="18" charset="77"/>
                  </a:rPr>
                  <a:t>Cosa succede quando (ad es.) </a:t>
                </a:r>
                <a:r>
                  <a:rPr lang="it-IT" sz="1600" b="1" dirty="0">
                    <a:solidFill>
                      <a:srgbClr val="C00000"/>
                    </a:solidFill>
                    <a:latin typeface="American Typewriter" panose="02090604020004020304" pitchFamily="18" charset="77"/>
                  </a:rPr>
                  <a:t>aumenta il salario </a:t>
                </a:r>
                <a:r>
                  <a:rPr lang="it-IT" sz="1600" dirty="0">
                    <a:latin typeface="American Typewriter" panose="02090604020004020304" pitchFamily="18" charset="77"/>
                  </a:rPr>
                  <a:t>pagato per 1 ora di lavoro? </a:t>
                </a:r>
              </a:p>
              <a:p>
                <a:pPr marL="28575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Il vincolo di bilancio ruota attorno al punto  </a:t>
                </a:r>
                <a14:m>
                  <m:oMath xmlns:m="http://schemas.openxmlformats.org/officeDocument/2006/math">
                    <m:acc>
                      <m:accPr>
                        <m:chr m:val="̅"/>
                        <m:ctrlPr>
                          <a:rPr lang="it-IT" sz="1600" b="1" i="1" dirty="0">
                            <a:solidFill>
                              <a:srgbClr val="C00000"/>
                            </a:solidFill>
                            <a:latin typeface="Cambria Math" panose="02040503050406030204" pitchFamily="18" charset="0"/>
                          </a:rPr>
                        </m:ctrlPr>
                      </m:accPr>
                      <m:e>
                        <m:r>
                          <m:rPr>
                            <m:nor/>
                          </m:rPr>
                          <a:rPr lang="it-IT" sz="1600" b="1" dirty="0">
                            <a:solidFill>
                              <a:srgbClr val="C00000"/>
                            </a:solidFill>
                            <a:latin typeface="American Typewriter" panose="02090604020004020304" pitchFamily="18" charset="77"/>
                          </a:rPr>
                          <m:t>l</m:t>
                        </m:r>
                        <m:r>
                          <m:rPr>
                            <m:nor/>
                          </m:rPr>
                          <a:rPr lang="en-US" sz="1600" b="1" dirty="0">
                            <a:solidFill>
                              <a:srgbClr val="C00000"/>
                            </a:solidFill>
                            <a:latin typeface="American Typewriter" panose="02090604020004020304" pitchFamily="18" charset="77"/>
                          </a:rPr>
                          <m:t> </m:t>
                        </m:r>
                      </m:e>
                    </m:acc>
                  </m:oMath>
                </a14:m>
                <a:r>
                  <a:rPr lang="it-IT" sz="1600" dirty="0">
                    <a:latin typeface="American Typewriter" panose="02090604020004020304" pitchFamily="18" charset="77"/>
                  </a:rPr>
                  <a:t> , e diventa più ripido</a:t>
                </a:r>
              </a:p>
              <a:p>
                <a:pPr marL="28575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Il lavoratore potrà scegliere un punto sul nuovo vincolo di bilancio, corrispondente ad una curva di indifferenza più elevata</a:t>
                </a:r>
              </a:p>
              <a:p>
                <a:pPr marL="28575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Seguendo  aumenti successivi del salario orario, possiamo tracciare la curva di </a:t>
                </a:r>
                <a:r>
                  <a:rPr lang="it-IT" sz="1600" b="1" dirty="0">
                    <a:solidFill>
                      <a:srgbClr val="C00000"/>
                    </a:solidFill>
                    <a:latin typeface="American Typewriter" panose="02090604020004020304" pitchFamily="18" charset="77"/>
                  </a:rPr>
                  <a:t>offerta individuale di lavoro. </a:t>
                </a:r>
                <a:r>
                  <a:rPr lang="it-IT" sz="1600" dirty="0">
                    <a:latin typeface="American Typewriter" panose="02090604020004020304" pitchFamily="18" charset="77"/>
                  </a:rPr>
                  <a:t> Essa descrive come, al variare del salario, variano le ore lavorate.</a:t>
                </a:r>
              </a:p>
              <a:p>
                <a:pPr marL="285750" indent="-285750">
                  <a:lnSpc>
                    <a:spcPct val="125000"/>
                  </a:lnSpc>
                  <a:spcBef>
                    <a:spcPts val="600"/>
                  </a:spcBef>
                  <a:buFont typeface="Arial" panose="020B0604020202020204" pitchFamily="34" charset="0"/>
                  <a:buChar char="•"/>
                </a:pPr>
                <a:r>
                  <a:rPr lang="it-IT" sz="1600" dirty="0">
                    <a:latin typeface="American Typewriter" panose="02090604020004020304" pitchFamily="18" charset="77"/>
                  </a:rPr>
                  <a:t>La domanda centrale è: se il </a:t>
                </a:r>
                <a:r>
                  <a:rPr lang="it-IT" sz="1600" b="1" dirty="0">
                    <a:solidFill>
                      <a:schemeClr val="tx2"/>
                    </a:solidFill>
                    <a:latin typeface="American Typewriter" panose="02090604020004020304" pitchFamily="18" charset="77"/>
                  </a:rPr>
                  <a:t>salario aumenta</a:t>
                </a:r>
                <a:r>
                  <a:rPr lang="it-IT" sz="1600" dirty="0">
                    <a:latin typeface="American Typewriter" panose="02090604020004020304" pitchFamily="18" charset="77"/>
                  </a:rPr>
                  <a:t>, lavorerò </a:t>
                </a:r>
                <a:r>
                  <a:rPr lang="it-IT" sz="1600" b="1" dirty="0">
                    <a:solidFill>
                      <a:srgbClr val="C00000"/>
                    </a:solidFill>
                    <a:latin typeface="American Typewriter" panose="02090604020004020304" pitchFamily="18" charset="77"/>
                  </a:rPr>
                  <a:t>di più </a:t>
                </a:r>
                <a:r>
                  <a:rPr lang="it-IT" sz="1600" dirty="0">
                    <a:latin typeface="American Typewriter" panose="02090604020004020304" pitchFamily="18" charset="77"/>
                  </a:rPr>
                  <a:t>o </a:t>
                </a:r>
                <a:r>
                  <a:rPr lang="it-IT" sz="1600" b="1" dirty="0">
                    <a:solidFill>
                      <a:srgbClr val="000099"/>
                    </a:solidFill>
                    <a:latin typeface="American Typewriter" panose="02090604020004020304" pitchFamily="18" charset="77"/>
                  </a:rPr>
                  <a:t>di meno</a:t>
                </a:r>
                <a:r>
                  <a:rPr lang="it-IT" sz="1600" dirty="0">
                    <a:latin typeface="American Typewriter" panose="02090604020004020304" pitchFamily="18" charset="77"/>
                  </a:rPr>
                  <a:t>? </a:t>
                </a:r>
              </a:p>
              <a:p>
                <a:pPr marL="285750" indent="-285750">
                  <a:lnSpc>
                    <a:spcPct val="125000"/>
                  </a:lnSpc>
                  <a:spcBef>
                    <a:spcPts val="600"/>
                  </a:spcBef>
                  <a:buFont typeface="Arial" panose="020B0604020202020204" pitchFamily="34" charset="0"/>
                  <a:buChar char="•"/>
                </a:pPr>
                <a:endParaRPr lang="it-IT" sz="1600" dirty="0">
                  <a:latin typeface="American Typewriter" panose="02090604020004020304" pitchFamily="18" charset="77"/>
                </a:endParaRPr>
              </a:p>
              <a:p>
                <a:pPr marL="285750" indent="-285750">
                  <a:lnSpc>
                    <a:spcPct val="125000"/>
                  </a:lnSpc>
                  <a:spcBef>
                    <a:spcPts val="600"/>
                  </a:spcBef>
                  <a:buFont typeface="Arial" panose="020B0604020202020204" pitchFamily="34" charset="0"/>
                  <a:buChar char="•"/>
                </a:pPr>
                <a:endParaRPr lang="en-US" sz="1600" dirty="0">
                  <a:latin typeface="American Typewriter" panose="02090604020004020304" pitchFamily="18" charset="77"/>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504030" y="1412776"/>
                <a:ext cx="8280401" cy="4375044"/>
              </a:xfrm>
              <a:prstGeom prst="rect">
                <a:avLst/>
              </a:prstGeom>
              <a:blipFill>
                <a:blip r:embed="rId3"/>
                <a:stretch>
                  <a:fillRect l="-459"/>
                </a:stretch>
              </a:blipFill>
            </p:spPr>
            <p:txBody>
              <a:bodyPr/>
              <a:lstStyle/>
              <a:p>
                <a:r>
                  <a:rPr lang="en-IT">
                    <a:noFill/>
                  </a:rPr>
                  <a:t> </a:t>
                </a:r>
              </a:p>
            </p:txBody>
          </p:sp>
        </mc:Fallback>
      </mc:AlternateContent>
    </p:spTree>
    <p:extLst>
      <p:ext uri="{BB962C8B-B14F-4D97-AF65-F5344CB8AC3E}">
        <p14:creationId xmlns:p14="http://schemas.microsoft.com/office/powerpoint/2010/main" val="19104778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a:xfrm>
            <a:off x="534988" y="1052513"/>
            <a:ext cx="8609012" cy="5545137"/>
          </a:xfrm>
        </p:spPr>
        <p:txBody>
          <a:bodyPr/>
          <a:lstStyle/>
          <a:p>
            <a:pPr marL="404813" lvl="1" indent="-290513">
              <a:lnSpc>
                <a:spcPct val="105000"/>
              </a:lnSpc>
              <a:spcBef>
                <a:spcPts val="1800"/>
              </a:spcBef>
              <a:buFont typeface="Wingdings" panose="05000000000000000000" pitchFamily="2" charset="2"/>
              <a:buNone/>
            </a:pPr>
            <a:r>
              <a:rPr lang="it-IT" altLang="it-IT" sz="1600" dirty="0">
                <a:solidFill>
                  <a:srgbClr val="003399"/>
                </a:solidFill>
                <a:latin typeface="American Typewriter" panose="02090604020004020304" pitchFamily="18" charset="77"/>
              </a:rPr>
              <a:t>In Italia ci sono diversi tipi di indennità di disoccupazione, erogate dall’INPS. Le tre principali sono:</a:t>
            </a:r>
          </a:p>
          <a:p>
            <a:pPr marL="404813" lvl="1" indent="-290513">
              <a:lnSpc>
                <a:spcPct val="105000"/>
              </a:lnSpc>
              <a:spcBef>
                <a:spcPts val="1800"/>
              </a:spcBef>
              <a:buFont typeface="Wingdings" panose="05000000000000000000" pitchFamily="2" charset="2"/>
              <a:buNone/>
            </a:pPr>
            <a:r>
              <a:rPr lang="it-IT" altLang="it-IT" sz="1600" b="1" dirty="0">
                <a:solidFill>
                  <a:srgbClr val="003399"/>
                </a:solidFill>
                <a:latin typeface="American Typewriter" panose="02090604020004020304" pitchFamily="18" charset="77"/>
              </a:rPr>
              <a:t>CIGO</a:t>
            </a:r>
            <a:r>
              <a:rPr lang="it-IT" altLang="it-IT" sz="1600" dirty="0">
                <a:solidFill>
                  <a:srgbClr val="003399"/>
                </a:solidFill>
                <a:latin typeface="American Typewriter" panose="02090604020004020304" pitchFamily="18" charset="77"/>
              </a:rPr>
              <a:t>: Cassa Integrazione Ordinaria</a:t>
            </a:r>
          </a:p>
          <a:p>
            <a:pPr marL="857250" lvl="2" indent="-342900">
              <a:lnSpc>
                <a:spcPct val="105000"/>
              </a:lnSpc>
              <a:spcBef>
                <a:spcPts val="600"/>
              </a:spcBef>
              <a:buFont typeface="Wingdings" panose="05000000000000000000" pitchFamily="2" charset="2"/>
              <a:buChar char="Ø"/>
            </a:pPr>
            <a:r>
              <a:rPr lang="it-IT" altLang="it-IT" sz="1600" dirty="0">
                <a:latin typeface="American Typewriter" panose="02090604020004020304" pitchFamily="18" charset="77"/>
              </a:rPr>
              <a:t>In caso di sospensione o riduzione </a:t>
            </a:r>
            <a:r>
              <a:rPr lang="it-IT" altLang="it-IT" sz="1600" b="1" dirty="0">
                <a:solidFill>
                  <a:srgbClr val="000099"/>
                </a:solidFill>
                <a:latin typeface="American Typewriter" panose="02090604020004020304" pitchFamily="18" charset="77"/>
              </a:rPr>
              <a:t>temporanea</a:t>
            </a:r>
            <a:r>
              <a:rPr lang="it-IT" altLang="it-IT" sz="1600" dirty="0">
                <a:latin typeface="American Typewriter" panose="02090604020004020304" pitchFamily="18" charset="77"/>
              </a:rPr>
              <a:t> dell’attività lavorativa</a:t>
            </a:r>
          </a:p>
          <a:p>
            <a:pPr marL="857250" lvl="2" indent="-342900">
              <a:lnSpc>
                <a:spcPct val="105000"/>
              </a:lnSpc>
              <a:spcBef>
                <a:spcPts val="600"/>
              </a:spcBef>
              <a:buFont typeface="Wingdings" panose="05000000000000000000" pitchFamily="2" charset="2"/>
              <a:buChar char="Ø"/>
            </a:pPr>
            <a:r>
              <a:rPr lang="it-IT" altLang="it-IT" sz="1600" dirty="0">
                <a:latin typeface="American Typewriter" panose="02090604020004020304" pitchFamily="18" charset="77"/>
              </a:rPr>
              <a:t>A favore dei lavoratori industriali</a:t>
            </a:r>
          </a:p>
          <a:p>
            <a:pPr marL="857250" lvl="2" indent="-342900">
              <a:lnSpc>
                <a:spcPct val="105000"/>
              </a:lnSpc>
              <a:spcBef>
                <a:spcPts val="600"/>
              </a:spcBef>
              <a:buFont typeface="Wingdings" panose="05000000000000000000" pitchFamily="2" charset="2"/>
              <a:buChar char="Ø"/>
            </a:pPr>
            <a:r>
              <a:rPr lang="it-IT" altLang="it-IT" sz="1600" dirty="0">
                <a:latin typeface="American Typewriter" panose="02090604020004020304" pitchFamily="18" charset="77"/>
              </a:rPr>
              <a:t>Indennità pari a 80% dello stipendio, fino a </a:t>
            </a:r>
            <a:r>
              <a:rPr lang="it-IT" altLang="it-IT" sz="1600" dirty="0" err="1">
                <a:latin typeface="American Typewriter" panose="02090604020004020304" pitchFamily="18" charset="77"/>
              </a:rPr>
              <a:t>max</a:t>
            </a:r>
            <a:r>
              <a:rPr lang="it-IT" altLang="it-IT" sz="1600" dirty="0">
                <a:latin typeface="American Typewriter" panose="02090604020004020304" pitchFamily="18" charset="77"/>
              </a:rPr>
              <a:t> 12 mesi</a:t>
            </a:r>
          </a:p>
          <a:p>
            <a:pPr marL="404813" lvl="1" indent="-290513">
              <a:lnSpc>
                <a:spcPct val="105000"/>
              </a:lnSpc>
              <a:spcBef>
                <a:spcPts val="1800"/>
              </a:spcBef>
              <a:buNone/>
            </a:pPr>
            <a:r>
              <a:rPr lang="it-IT" altLang="it-IT" sz="1600" b="1" dirty="0">
                <a:solidFill>
                  <a:srgbClr val="003399"/>
                </a:solidFill>
                <a:latin typeface="American Typewriter" panose="02090604020004020304" pitchFamily="18" charset="77"/>
              </a:rPr>
              <a:t>CIGS</a:t>
            </a:r>
            <a:r>
              <a:rPr lang="it-IT" altLang="it-IT" sz="1600" dirty="0">
                <a:solidFill>
                  <a:srgbClr val="003399"/>
                </a:solidFill>
                <a:latin typeface="American Typewriter" panose="02090604020004020304" pitchFamily="18" charset="77"/>
              </a:rPr>
              <a:t>: Cassa Integrazione Straordinaria</a:t>
            </a:r>
          </a:p>
          <a:p>
            <a:pPr marL="857250" lvl="2" indent="-342900">
              <a:lnSpc>
                <a:spcPct val="105000"/>
              </a:lnSpc>
              <a:spcBef>
                <a:spcPts val="600"/>
              </a:spcBef>
              <a:buClr>
                <a:srgbClr val="006666"/>
              </a:buClr>
              <a:buFont typeface="Wingdings" panose="05000000000000000000" pitchFamily="2" charset="2"/>
              <a:buChar char="Ø"/>
            </a:pPr>
            <a:r>
              <a:rPr lang="it-IT" altLang="it-IT" sz="1600" dirty="0">
                <a:solidFill>
                  <a:srgbClr val="000000"/>
                </a:solidFill>
                <a:latin typeface="American Typewriter" panose="02090604020004020304" pitchFamily="18" charset="77"/>
              </a:rPr>
              <a:t>In caso di sospensione o riduzione dell’attività lavorativa dovuta a </a:t>
            </a:r>
            <a:r>
              <a:rPr lang="it-IT" altLang="it-IT" sz="1600" b="1" dirty="0">
                <a:solidFill>
                  <a:srgbClr val="000099"/>
                </a:solidFill>
                <a:latin typeface="American Typewriter" panose="02090604020004020304" pitchFamily="18" charset="77"/>
              </a:rPr>
              <a:t>crisi</a:t>
            </a:r>
            <a:r>
              <a:rPr lang="it-IT" altLang="it-IT" sz="1600" dirty="0">
                <a:solidFill>
                  <a:srgbClr val="000000"/>
                </a:solidFill>
                <a:latin typeface="American Typewriter" panose="02090604020004020304" pitchFamily="18" charset="77"/>
              </a:rPr>
              <a:t> o riconversione/ristrutturazione o </a:t>
            </a:r>
            <a:r>
              <a:rPr lang="it-IT" altLang="it-IT" sz="1600" b="1" dirty="0">
                <a:solidFill>
                  <a:srgbClr val="000099"/>
                </a:solidFill>
                <a:latin typeface="American Typewriter" panose="02090604020004020304" pitchFamily="18" charset="77"/>
              </a:rPr>
              <a:t>fallimento</a:t>
            </a:r>
          </a:p>
          <a:p>
            <a:pPr marL="857250" lvl="2" indent="-342900">
              <a:lnSpc>
                <a:spcPct val="105000"/>
              </a:lnSpc>
              <a:spcBef>
                <a:spcPts val="600"/>
              </a:spcBef>
              <a:buFont typeface="Wingdings" panose="05000000000000000000" pitchFamily="2" charset="2"/>
              <a:buChar char="Ø"/>
            </a:pPr>
            <a:r>
              <a:rPr lang="it-IT" altLang="it-IT" sz="1600" dirty="0">
                <a:latin typeface="American Typewriter" panose="02090604020004020304" pitchFamily="18" charset="77"/>
              </a:rPr>
              <a:t>A favore dei lavoratori industriali</a:t>
            </a:r>
          </a:p>
          <a:p>
            <a:pPr marL="857250" lvl="2" indent="-342900">
              <a:lnSpc>
                <a:spcPct val="105000"/>
              </a:lnSpc>
              <a:spcBef>
                <a:spcPts val="600"/>
              </a:spcBef>
              <a:buFont typeface="Wingdings" panose="05000000000000000000" pitchFamily="2" charset="2"/>
              <a:buChar char="Ø"/>
            </a:pPr>
            <a:r>
              <a:rPr lang="it-IT" altLang="it-IT" sz="1600" dirty="0">
                <a:latin typeface="American Typewriter" panose="02090604020004020304" pitchFamily="18" charset="77"/>
              </a:rPr>
              <a:t>Indennità pari a 80% dello stipendio, fino a </a:t>
            </a:r>
            <a:r>
              <a:rPr lang="it-IT" altLang="it-IT" sz="1600" dirty="0" err="1">
                <a:latin typeface="American Typewriter" panose="02090604020004020304" pitchFamily="18" charset="77"/>
              </a:rPr>
              <a:t>max</a:t>
            </a:r>
            <a:r>
              <a:rPr lang="it-IT" altLang="it-IT" sz="1600" dirty="0">
                <a:latin typeface="American Typewriter" panose="02090604020004020304" pitchFamily="18" charset="77"/>
              </a:rPr>
              <a:t> 36 mesi</a:t>
            </a:r>
          </a:p>
          <a:p>
            <a:pPr marL="971550" lvl="3" indent="0" algn="r">
              <a:lnSpc>
                <a:spcPct val="105000"/>
              </a:lnSpc>
              <a:spcBef>
                <a:spcPts val="600"/>
              </a:spcBef>
              <a:buNone/>
            </a:pPr>
            <a:r>
              <a:rPr lang="it-IT" altLang="it-IT" sz="1600" dirty="0">
                <a:latin typeface="American Typewriter" panose="02090604020004020304" pitchFamily="18" charset="77"/>
              </a:rPr>
              <a:t>(</a:t>
            </a:r>
            <a:r>
              <a:rPr lang="it-IT" altLang="it-IT" sz="1400" i="1" dirty="0">
                <a:latin typeface="American Typewriter" panose="02090604020004020304" pitchFamily="18" charset="77"/>
              </a:rPr>
              <a:t>continua</a:t>
            </a:r>
            <a:r>
              <a:rPr lang="it-IT" altLang="it-IT" sz="1600" i="1" dirty="0">
                <a:latin typeface="American Typewriter" panose="02090604020004020304" pitchFamily="18" charset="77"/>
              </a:rPr>
              <a:t>)       </a:t>
            </a:r>
            <a:r>
              <a:rPr lang="it-IT" altLang="it-IT" i="1" dirty="0"/>
              <a:t>.</a:t>
            </a:r>
            <a:endParaRPr lang="it-IT" altLang="it-IT" dirty="0"/>
          </a:p>
        </p:txBody>
      </p:sp>
      <p:sp>
        <p:nvSpPr>
          <p:cNvPr id="2" name="Segnaposto piè di pagina 1"/>
          <p:cNvSpPr>
            <a:spLocks noGrp="1"/>
          </p:cNvSpPr>
          <p:nvPr>
            <p:ph type="ftr" sz="quarter" idx="10"/>
          </p:nvPr>
        </p:nvSpPr>
        <p:spPr/>
        <p:txBody>
          <a:bodyPr/>
          <a:lstStyle/>
          <a:p>
            <a:pPr>
              <a:defRPr/>
            </a:pPr>
            <a:r>
              <a:rPr lang="it-IT"/>
              <a:t>Lez. 04: Lavoro e Disoccupazione</a:t>
            </a:r>
          </a:p>
        </p:txBody>
      </p:sp>
      <p:sp>
        <p:nvSpPr>
          <p:cNvPr id="5" name="Rectangle 2"/>
          <p:cNvSpPr txBox="1">
            <a:spLocks noChangeArrowheads="1"/>
          </p:cNvSpPr>
          <p:nvPr/>
        </p:nvSpPr>
        <p:spPr bwMode="auto">
          <a:xfrm>
            <a:off x="576917"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pPr>
              <a:lnSpc>
                <a:spcPct val="114000"/>
              </a:lnSpc>
              <a:spcBef>
                <a:spcPts val="600"/>
              </a:spcBef>
            </a:pPr>
            <a:r>
              <a:rPr lang="es-ES_tradnl" altLang="it-IT" sz="2400" dirty="0">
                <a:solidFill>
                  <a:schemeClr val="tx2"/>
                </a:solidFill>
              </a:rPr>
              <a:t>Indennità e sussidi di disoccupazione: Italia</a:t>
            </a:r>
          </a:p>
        </p:txBody>
      </p:sp>
    </p:spTree>
    <p:extLst>
      <p:ext uri="{BB962C8B-B14F-4D97-AF65-F5344CB8AC3E}">
        <p14:creationId xmlns:p14="http://schemas.microsoft.com/office/powerpoint/2010/main" val="13733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strips(downRight)">
                                      <p:cBhvr>
                                        <p:cTn id="7" dur="500"/>
                                        <p:tgtEl>
                                          <p:spTgt spid="17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strips(downRight)">
                                      <p:cBhvr>
                                        <p:cTn id="12" dur="500"/>
                                        <p:tgtEl>
                                          <p:spTgt spid="17408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animEffect transition="in" filter="strips(downRight)">
                                      <p:cBhvr>
                                        <p:cTn id="15" dur="500"/>
                                        <p:tgtEl>
                                          <p:spTgt spid="174083">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4083">
                                            <p:txEl>
                                              <p:pRg st="3" end="3"/>
                                            </p:txEl>
                                          </p:spTgt>
                                        </p:tgtEl>
                                        <p:attrNameLst>
                                          <p:attrName>style.visibility</p:attrName>
                                        </p:attrNameLst>
                                      </p:cBhvr>
                                      <p:to>
                                        <p:strVal val="visible"/>
                                      </p:to>
                                    </p:set>
                                    <p:animEffect transition="in" filter="strips(downRight)">
                                      <p:cBhvr>
                                        <p:cTn id="18" dur="500"/>
                                        <p:tgtEl>
                                          <p:spTgt spid="174083">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74083">
                                            <p:txEl>
                                              <p:pRg st="4" end="4"/>
                                            </p:txEl>
                                          </p:spTgt>
                                        </p:tgtEl>
                                        <p:attrNameLst>
                                          <p:attrName>style.visibility</p:attrName>
                                        </p:attrNameLst>
                                      </p:cBhvr>
                                      <p:to>
                                        <p:strVal val="visible"/>
                                      </p:to>
                                    </p:set>
                                    <p:animEffect transition="in" filter="strips(downRight)">
                                      <p:cBhvr>
                                        <p:cTn id="21" dur="500"/>
                                        <p:tgtEl>
                                          <p:spTgt spid="17408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74083">
                                            <p:txEl>
                                              <p:pRg st="5" end="5"/>
                                            </p:txEl>
                                          </p:spTgt>
                                        </p:tgtEl>
                                        <p:attrNameLst>
                                          <p:attrName>style.visibility</p:attrName>
                                        </p:attrNameLst>
                                      </p:cBhvr>
                                      <p:to>
                                        <p:strVal val="visible"/>
                                      </p:to>
                                    </p:set>
                                    <p:animEffect transition="in" filter="strips(downRight)">
                                      <p:cBhvr>
                                        <p:cTn id="26" dur="500"/>
                                        <p:tgtEl>
                                          <p:spTgt spid="174083">
                                            <p:txEl>
                                              <p:pRg st="5" end="5"/>
                                            </p:txEl>
                                          </p:spTgt>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74083">
                                            <p:txEl>
                                              <p:pRg st="6" end="6"/>
                                            </p:txEl>
                                          </p:spTgt>
                                        </p:tgtEl>
                                        <p:attrNameLst>
                                          <p:attrName>style.visibility</p:attrName>
                                        </p:attrNameLst>
                                      </p:cBhvr>
                                      <p:to>
                                        <p:strVal val="visible"/>
                                      </p:to>
                                    </p:set>
                                    <p:animEffect transition="in" filter="strips(downRight)">
                                      <p:cBhvr>
                                        <p:cTn id="29" dur="500"/>
                                        <p:tgtEl>
                                          <p:spTgt spid="174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a:xfrm>
            <a:off x="467544" y="980728"/>
            <a:ext cx="8676456" cy="5616922"/>
          </a:xfrm>
        </p:spPr>
        <p:txBody>
          <a:bodyPr/>
          <a:lstStyle/>
          <a:p>
            <a:pPr marL="404813" lvl="1" indent="-290513">
              <a:lnSpc>
                <a:spcPct val="105000"/>
              </a:lnSpc>
              <a:spcBef>
                <a:spcPts val="1800"/>
              </a:spcBef>
              <a:buNone/>
            </a:pPr>
            <a:r>
              <a:rPr lang="it-IT" altLang="it-IT" sz="1600" b="1" dirty="0">
                <a:solidFill>
                  <a:srgbClr val="003399"/>
                </a:solidFill>
                <a:latin typeface="American Typewriter" panose="02090604020004020304" pitchFamily="18" charset="77"/>
              </a:rPr>
              <a:t>NASPI</a:t>
            </a:r>
            <a:r>
              <a:rPr lang="it-IT" altLang="it-IT" sz="1600" dirty="0">
                <a:solidFill>
                  <a:srgbClr val="003399"/>
                </a:solidFill>
                <a:latin typeface="American Typewriter" panose="02090604020004020304" pitchFamily="18" charset="77"/>
              </a:rPr>
              <a:t>: Nuova Assicurazione Sociale per l’Impiego (2015)</a:t>
            </a:r>
            <a:endParaRPr lang="it-IT" altLang="it-IT" sz="1600" b="1" dirty="0">
              <a:solidFill>
                <a:srgbClr val="003399"/>
              </a:solidFill>
              <a:latin typeface="American Typewriter" panose="02090604020004020304" pitchFamily="18" charset="77"/>
            </a:endParaRPr>
          </a:p>
          <a:p>
            <a:pPr marL="247950" lvl="1" indent="-342900">
              <a:lnSpc>
                <a:spcPct val="105000"/>
              </a:lnSpc>
              <a:spcBef>
                <a:spcPts val="600"/>
              </a:spcBef>
              <a:buClr>
                <a:srgbClr val="006666"/>
              </a:buClr>
              <a:buFont typeface="Wingdings" panose="05000000000000000000" pitchFamily="2" charset="2"/>
              <a:buChar char="Ø"/>
            </a:pPr>
            <a:r>
              <a:rPr lang="it-IT" altLang="it-IT" sz="1600" dirty="0">
                <a:solidFill>
                  <a:srgbClr val="000000"/>
                </a:solidFill>
                <a:latin typeface="American Typewriter" panose="02090604020004020304" pitchFamily="18" charset="77"/>
              </a:rPr>
              <a:t>Per lavoratori con contratti di lavoro </a:t>
            </a:r>
            <a:r>
              <a:rPr lang="it-IT" altLang="it-IT" sz="1600" b="1" dirty="0">
                <a:solidFill>
                  <a:srgbClr val="000000"/>
                </a:solidFill>
                <a:latin typeface="American Typewriter" panose="02090604020004020304" pitchFamily="18" charset="77"/>
              </a:rPr>
              <a:t>subordinato</a:t>
            </a:r>
            <a:r>
              <a:rPr lang="it-IT" altLang="it-IT" sz="1600" dirty="0">
                <a:solidFill>
                  <a:srgbClr val="000000"/>
                </a:solidFill>
                <a:latin typeface="American Typewriter" panose="02090604020004020304" pitchFamily="18" charset="77"/>
              </a:rPr>
              <a:t> a tempo </a:t>
            </a:r>
            <a:r>
              <a:rPr lang="it-IT" altLang="it-IT" sz="1600" b="1" dirty="0">
                <a:solidFill>
                  <a:srgbClr val="000000"/>
                </a:solidFill>
                <a:latin typeface="American Typewriter" panose="02090604020004020304" pitchFamily="18" charset="77"/>
              </a:rPr>
              <a:t>indeterminato</a:t>
            </a:r>
            <a:r>
              <a:rPr lang="it-IT" altLang="it-IT" sz="1600" dirty="0">
                <a:solidFill>
                  <a:srgbClr val="000000"/>
                </a:solidFill>
                <a:latin typeface="American Typewriter" panose="02090604020004020304" pitchFamily="18" charset="77"/>
              </a:rPr>
              <a:t> o </a:t>
            </a:r>
            <a:r>
              <a:rPr lang="it-IT" altLang="it-IT" sz="1600" b="1" dirty="0">
                <a:solidFill>
                  <a:srgbClr val="000000"/>
                </a:solidFill>
                <a:latin typeface="American Typewriter" panose="02090604020004020304" pitchFamily="18" charset="77"/>
              </a:rPr>
              <a:t>determinato</a:t>
            </a:r>
            <a:r>
              <a:rPr lang="it-IT" altLang="it-IT" sz="1600" dirty="0">
                <a:solidFill>
                  <a:srgbClr val="000000"/>
                </a:solidFill>
                <a:latin typeface="American Typewriter" panose="02090604020004020304" pitchFamily="18" charset="77"/>
              </a:rPr>
              <a:t> nel settore </a:t>
            </a:r>
            <a:r>
              <a:rPr lang="it-IT" altLang="it-IT" sz="1600" b="1" dirty="0">
                <a:solidFill>
                  <a:srgbClr val="000000"/>
                </a:solidFill>
                <a:latin typeface="American Typewriter" panose="02090604020004020304" pitchFamily="18" charset="77"/>
              </a:rPr>
              <a:t>privato  </a:t>
            </a:r>
          </a:p>
          <a:p>
            <a:pPr marL="762300" lvl="3" indent="0">
              <a:lnSpc>
                <a:spcPct val="105000"/>
              </a:lnSpc>
              <a:spcBef>
                <a:spcPts val="600"/>
              </a:spcBef>
              <a:buClr>
                <a:srgbClr val="006666"/>
              </a:buClr>
              <a:buNone/>
            </a:pPr>
            <a:r>
              <a:rPr lang="it-IT" altLang="it-IT" sz="1200" dirty="0">
                <a:solidFill>
                  <a:srgbClr val="000000"/>
                </a:solidFill>
                <a:latin typeface="American Typewriter" panose="02090604020004020304" pitchFamily="18" charset="77"/>
              </a:rPr>
              <a:t>(esclusi</a:t>
            </a:r>
            <a:r>
              <a:rPr lang="it-IT" altLang="it-IT" sz="1200" b="1" dirty="0">
                <a:solidFill>
                  <a:srgbClr val="000000"/>
                </a:solidFill>
                <a:latin typeface="American Typewriter" panose="02090604020004020304" pitchFamily="18" charset="77"/>
              </a:rPr>
              <a:t> </a:t>
            </a:r>
            <a:r>
              <a:rPr lang="it-IT" altLang="it-IT" sz="1200" dirty="0">
                <a:solidFill>
                  <a:srgbClr val="000000"/>
                </a:solidFill>
                <a:latin typeface="American Typewriter" panose="02090604020004020304" pitchFamily="18" charset="77"/>
              </a:rPr>
              <a:t>operai agricoli &amp; extracomunitari con permesso stagionale)</a:t>
            </a:r>
            <a:r>
              <a:rPr lang="it-IT" altLang="it-IT" sz="1200" dirty="0">
                <a:solidFill>
                  <a:schemeClr val="bg1"/>
                </a:solidFill>
                <a:latin typeface="American Typewriter" panose="02090604020004020304" pitchFamily="18" charset="77"/>
              </a:rPr>
              <a:t>.</a:t>
            </a:r>
          </a:p>
          <a:p>
            <a:pPr marL="463950" lvl="1" indent="-342900">
              <a:lnSpc>
                <a:spcPct val="105000"/>
              </a:lnSpc>
              <a:spcBef>
                <a:spcPts val="600"/>
              </a:spcBef>
              <a:buClr>
                <a:srgbClr val="006666"/>
              </a:buClr>
              <a:buFont typeface="Arial" panose="020B0604020202020204" pitchFamily="34" charset="0"/>
              <a:buChar char="•"/>
            </a:pPr>
            <a:r>
              <a:rPr lang="it-IT" altLang="it-IT" sz="1200" dirty="0">
                <a:solidFill>
                  <a:srgbClr val="000000"/>
                </a:solidFill>
                <a:latin typeface="American Typewriter" panose="02090604020004020304" pitchFamily="18" charset="77"/>
              </a:rPr>
              <a:t>Disoccupati </a:t>
            </a:r>
            <a:r>
              <a:rPr lang="it-IT" altLang="it-IT" sz="1200" b="1" dirty="0">
                <a:solidFill>
                  <a:srgbClr val="000000"/>
                </a:solidFill>
                <a:latin typeface="American Typewriter" panose="02090604020004020304" pitchFamily="18" charset="77"/>
              </a:rPr>
              <a:t>involontari</a:t>
            </a:r>
            <a:r>
              <a:rPr lang="it-IT" altLang="it-IT" sz="1200" dirty="0">
                <a:solidFill>
                  <a:srgbClr val="000000"/>
                </a:solidFill>
                <a:latin typeface="American Typewriter" panose="02090604020004020304" pitchFamily="18" charset="77"/>
              </a:rPr>
              <a:t>, che abbiano lavorato almeno 30 gg nei 12 mesi precedenti,</a:t>
            </a:r>
          </a:p>
          <a:p>
            <a:pPr marL="463950" lvl="1" indent="-342900">
              <a:lnSpc>
                <a:spcPct val="105000"/>
              </a:lnSpc>
              <a:spcBef>
                <a:spcPts val="600"/>
              </a:spcBef>
              <a:buClr>
                <a:srgbClr val="006666"/>
              </a:buClr>
              <a:buFont typeface="Arial" panose="020B0604020202020204" pitchFamily="34" charset="0"/>
              <a:buChar char="•"/>
            </a:pPr>
            <a:r>
              <a:rPr lang="it-IT" altLang="it-IT" sz="1200" dirty="0">
                <a:solidFill>
                  <a:srgbClr val="000000"/>
                </a:solidFill>
                <a:latin typeface="American Typewriter" panose="02090604020004020304" pitchFamily="18" charset="77"/>
              </a:rPr>
              <a:t>abbiano </a:t>
            </a:r>
            <a:r>
              <a:rPr lang="it-IT" altLang="it-IT" sz="1200" b="1" dirty="0">
                <a:solidFill>
                  <a:srgbClr val="000000"/>
                </a:solidFill>
                <a:latin typeface="American Typewriter" panose="02090604020004020304" pitchFamily="18" charset="77"/>
              </a:rPr>
              <a:t>pagato contributi </a:t>
            </a:r>
            <a:r>
              <a:rPr lang="it-IT" altLang="it-IT" sz="1200" dirty="0">
                <a:solidFill>
                  <a:srgbClr val="000000"/>
                </a:solidFill>
                <a:latin typeface="American Typewriter" panose="02090604020004020304" pitchFamily="18" charset="77"/>
              </a:rPr>
              <a:t>contro la disoccupazione per almeno 13 sett. negli ultimi 48 m.</a:t>
            </a:r>
          </a:p>
          <a:p>
            <a:pPr marL="463950" lvl="1" indent="-342900">
              <a:lnSpc>
                <a:spcPct val="105000"/>
              </a:lnSpc>
              <a:spcBef>
                <a:spcPts val="600"/>
              </a:spcBef>
              <a:buClr>
                <a:srgbClr val="006666"/>
              </a:buClr>
              <a:buFont typeface="Arial" panose="020B0604020202020204" pitchFamily="34" charset="0"/>
              <a:buChar char="•"/>
            </a:pPr>
            <a:r>
              <a:rPr lang="it-IT" altLang="it-IT" sz="1200" dirty="0">
                <a:solidFill>
                  <a:srgbClr val="000000"/>
                </a:solidFill>
                <a:latin typeface="American Typewriter" panose="02090604020004020304" pitchFamily="18" charset="77"/>
              </a:rPr>
              <a:t>Indennità pari al </a:t>
            </a:r>
            <a:r>
              <a:rPr lang="it-IT" altLang="it-IT" sz="1200" b="1" dirty="0">
                <a:solidFill>
                  <a:srgbClr val="000000"/>
                </a:solidFill>
                <a:latin typeface="American Typewriter" panose="02090604020004020304" pitchFamily="18" charset="77"/>
              </a:rPr>
              <a:t>75% della retribuzione</a:t>
            </a:r>
            <a:r>
              <a:rPr lang="it-IT" altLang="it-IT" sz="1200" dirty="0">
                <a:solidFill>
                  <a:srgbClr val="000000"/>
                </a:solidFill>
                <a:latin typeface="American Typewriter" panose="02090604020004020304" pitchFamily="18" charset="77"/>
              </a:rPr>
              <a:t>, percentuale che decresce oltre € 1195 e comunque </a:t>
            </a:r>
            <a:r>
              <a:rPr lang="it-IT" altLang="it-IT" sz="1200" b="1" dirty="0">
                <a:solidFill>
                  <a:srgbClr val="000000"/>
                </a:solidFill>
                <a:latin typeface="American Typewriter" panose="02090604020004020304" pitchFamily="18" charset="77"/>
              </a:rPr>
              <a:t>non supera € 1300 </a:t>
            </a:r>
            <a:r>
              <a:rPr lang="it-IT" altLang="it-IT" sz="1200" dirty="0">
                <a:solidFill>
                  <a:srgbClr val="000000"/>
                </a:solidFill>
                <a:latin typeface="American Typewriter" panose="02090604020004020304" pitchFamily="18" charset="77"/>
              </a:rPr>
              <a:t>mensili. </a:t>
            </a:r>
            <a:r>
              <a:rPr lang="it-IT" altLang="it-IT" sz="1200" b="1" dirty="0">
                <a:solidFill>
                  <a:srgbClr val="000000"/>
                </a:solidFill>
                <a:latin typeface="American Typewriter" panose="02090604020004020304" pitchFamily="18" charset="77"/>
              </a:rPr>
              <a:t>Decresce del 3% al mese </a:t>
            </a:r>
            <a:r>
              <a:rPr lang="it-IT" altLang="it-IT" sz="1200" dirty="0">
                <a:solidFill>
                  <a:srgbClr val="000000"/>
                </a:solidFill>
                <a:latin typeface="American Typewriter" panose="02090604020004020304" pitchFamily="18" charset="77"/>
              </a:rPr>
              <a:t>dal 4° mese, </a:t>
            </a:r>
          </a:p>
          <a:p>
            <a:pPr marL="463950" lvl="1" indent="-342900">
              <a:lnSpc>
                <a:spcPct val="105000"/>
              </a:lnSpc>
              <a:spcBef>
                <a:spcPts val="600"/>
              </a:spcBef>
              <a:buClr>
                <a:srgbClr val="006666"/>
              </a:buClr>
              <a:buFont typeface="Arial" panose="020B0604020202020204" pitchFamily="34" charset="0"/>
              <a:buChar char="•"/>
            </a:pPr>
            <a:r>
              <a:rPr lang="it-IT" altLang="it-IT" sz="1200" dirty="0">
                <a:solidFill>
                  <a:srgbClr val="000000"/>
                </a:solidFill>
                <a:latin typeface="American Typewriter" panose="02090604020004020304" pitchFamily="18" charset="77"/>
              </a:rPr>
              <a:t>Durata: per un numero di settimane pari alla </a:t>
            </a:r>
            <a:r>
              <a:rPr lang="it-IT" altLang="it-IT" sz="1200" b="1" dirty="0">
                <a:solidFill>
                  <a:srgbClr val="000000"/>
                </a:solidFill>
                <a:latin typeface="American Typewriter" panose="02090604020004020304" pitchFamily="18" charset="77"/>
              </a:rPr>
              <a:t>metà</a:t>
            </a:r>
            <a:r>
              <a:rPr lang="it-IT" altLang="it-IT" sz="1200" dirty="0">
                <a:solidFill>
                  <a:srgbClr val="000000"/>
                </a:solidFill>
                <a:latin typeface="American Typewriter" panose="02090604020004020304" pitchFamily="18" charset="77"/>
              </a:rPr>
              <a:t> di quelle per cui si sono versati contributi, negli ultimi 4 anni (</a:t>
            </a:r>
            <a:r>
              <a:rPr lang="it-IT" altLang="it-IT" sz="1200" i="1" dirty="0">
                <a:solidFill>
                  <a:srgbClr val="000000"/>
                </a:solidFill>
                <a:latin typeface="American Typewriter" panose="02090604020004020304" pitchFamily="18" charset="77"/>
              </a:rPr>
              <a:t>quindi</a:t>
            </a:r>
            <a:r>
              <a:rPr lang="it-IT" altLang="it-IT" sz="1200" dirty="0">
                <a:solidFill>
                  <a:srgbClr val="000000"/>
                </a:solidFill>
                <a:latin typeface="American Typewriter" panose="02090604020004020304" pitchFamily="18" charset="77"/>
              </a:rPr>
              <a:t>: durata max: 2 anni)</a:t>
            </a:r>
            <a:endParaRPr lang="it-IT" altLang="it-IT" sz="1200" dirty="0">
              <a:solidFill>
                <a:srgbClr val="003399"/>
              </a:solidFill>
              <a:latin typeface="American Typewriter" panose="02090604020004020304" pitchFamily="18" charset="77"/>
            </a:endParaRPr>
          </a:p>
          <a:p>
            <a:pPr marL="404813" lvl="1" indent="-290513">
              <a:lnSpc>
                <a:spcPct val="105000"/>
              </a:lnSpc>
              <a:spcBef>
                <a:spcPts val="600"/>
              </a:spcBef>
              <a:buNone/>
            </a:pPr>
            <a:r>
              <a:rPr lang="it-IT" altLang="it-IT" sz="1600" b="1" dirty="0">
                <a:solidFill>
                  <a:srgbClr val="FF0000"/>
                </a:solidFill>
                <a:latin typeface="American Typewriter" panose="02090604020004020304" pitchFamily="18" charset="77"/>
              </a:rPr>
              <a:t>Emergenza Covid-19 (2020-2021)</a:t>
            </a:r>
          </a:p>
          <a:p>
            <a:pPr marL="404813" lvl="1" indent="-290513">
              <a:lnSpc>
                <a:spcPct val="105000"/>
              </a:lnSpc>
              <a:spcBef>
                <a:spcPts val="600"/>
              </a:spcBef>
            </a:pPr>
            <a:r>
              <a:rPr lang="it-IT" altLang="it-IT" sz="1200" dirty="0">
                <a:solidFill>
                  <a:srgbClr val="000000"/>
                </a:solidFill>
                <a:latin typeface="American Typewriter" panose="02090604020004020304" pitchFamily="18" charset="77"/>
              </a:rPr>
              <a:t>Cassa Integrazione in Deroga : estensione a tutti i lavoratori dipendenti</a:t>
            </a:r>
          </a:p>
          <a:p>
            <a:pPr marL="804863" lvl="2" indent="-290513">
              <a:lnSpc>
                <a:spcPct val="105000"/>
              </a:lnSpc>
              <a:spcBef>
                <a:spcPts val="600"/>
              </a:spcBef>
            </a:pPr>
            <a:r>
              <a:rPr lang="it-IT" altLang="it-IT" sz="1050" dirty="0">
                <a:solidFill>
                  <a:srgbClr val="000000"/>
                </a:solidFill>
                <a:latin typeface="American Typewriter" panose="02090604020004020304" pitchFamily="18" charset="77"/>
              </a:rPr>
              <a:t>Modifica nel sistema dei pagamenti, per accelerarlo</a:t>
            </a:r>
          </a:p>
          <a:p>
            <a:pPr marL="404813" lvl="1" indent="-290513">
              <a:lnSpc>
                <a:spcPct val="105000"/>
              </a:lnSpc>
              <a:spcBef>
                <a:spcPts val="600"/>
              </a:spcBef>
            </a:pPr>
            <a:r>
              <a:rPr lang="it-IT" altLang="it-IT" sz="1200" dirty="0">
                <a:solidFill>
                  <a:srgbClr val="000000"/>
                </a:solidFill>
                <a:latin typeface="American Typewriter" panose="02090604020004020304" pitchFamily="18" charset="77"/>
              </a:rPr>
              <a:t>Proroga periodo Naspi e per lavoratori </a:t>
            </a:r>
            <a:r>
              <a:rPr lang="it-IT" altLang="it-IT" sz="1200" dirty="0" err="1">
                <a:solidFill>
                  <a:srgbClr val="000000"/>
                </a:solidFill>
                <a:latin typeface="American Typewriter" panose="02090604020004020304" pitchFamily="18" charset="77"/>
              </a:rPr>
              <a:t>Co.Co.Co.</a:t>
            </a:r>
            <a:r>
              <a:rPr lang="it-IT" altLang="it-IT" sz="1200" dirty="0">
                <a:solidFill>
                  <a:srgbClr val="000000"/>
                </a:solidFill>
                <a:latin typeface="American Typewriter" panose="02090604020004020304" pitchFamily="18" charset="77"/>
              </a:rPr>
              <a:t>(DISCOLL)</a:t>
            </a:r>
          </a:p>
          <a:p>
            <a:pPr marL="404813" lvl="1" indent="-290513">
              <a:lnSpc>
                <a:spcPct val="105000"/>
              </a:lnSpc>
              <a:spcBef>
                <a:spcPts val="600"/>
              </a:spcBef>
            </a:pPr>
            <a:r>
              <a:rPr lang="it-IT" altLang="it-IT" sz="1200" dirty="0">
                <a:solidFill>
                  <a:srgbClr val="000000"/>
                </a:solidFill>
                <a:latin typeface="American Typewriter" panose="02090604020004020304" pitchFamily="18" charset="77"/>
              </a:rPr>
              <a:t>Nuove Indennità per categoria particolari / Reddito di emergenza</a:t>
            </a:r>
          </a:p>
          <a:p>
            <a:pPr marL="404813" lvl="1" indent="-290513">
              <a:lnSpc>
                <a:spcPct val="105000"/>
              </a:lnSpc>
              <a:spcBef>
                <a:spcPts val="600"/>
              </a:spcBef>
            </a:pPr>
            <a:r>
              <a:rPr lang="it-IT" altLang="it-IT" sz="1200" dirty="0">
                <a:solidFill>
                  <a:srgbClr val="000000"/>
                </a:solidFill>
                <a:latin typeface="American Typewriter" panose="02090604020004020304" pitchFamily="18" charset="77"/>
              </a:rPr>
              <a:t>Reddito di ultima istanza per esclusi da indennizzi / «Ristori» per lavoratori aut. – partite IVA</a:t>
            </a:r>
          </a:p>
          <a:p>
            <a:pPr marL="404813" lvl="1" indent="-290513">
              <a:lnSpc>
                <a:spcPct val="105000"/>
              </a:lnSpc>
              <a:spcBef>
                <a:spcPts val="600"/>
              </a:spcBef>
            </a:pPr>
            <a:r>
              <a:rPr lang="it-IT" altLang="it-IT" sz="1200" dirty="0">
                <a:solidFill>
                  <a:srgbClr val="000000"/>
                </a:solidFill>
                <a:latin typeface="American Typewriter" panose="02090604020004020304" pitchFamily="18" charset="77"/>
              </a:rPr>
              <a:t>Sospensione procedure di licenziamento</a:t>
            </a:r>
          </a:p>
          <a:p>
            <a:pPr marL="514350" lvl="2" indent="0">
              <a:lnSpc>
                <a:spcPct val="105000"/>
              </a:lnSpc>
              <a:spcBef>
                <a:spcPts val="600"/>
              </a:spcBef>
              <a:buNone/>
            </a:pPr>
            <a:r>
              <a:rPr lang="it-IT" altLang="it-IT" sz="1050" dirty="0">
                <a:solidFill>
                  <a:srgbClr val="000000"/>
                </a:solidFill>
                <a:latin typeface="American Typewriter" panose="02090604020004020304" pitchFamily="18" charset="77"/>
              </a:rPr>
              <a:t>Vedi: </a:t>
            </a:r>
            <a:r>
              <a:rPr lang="it-IT" altLang="it-IT" sz="1050" dirty="0">
                <a:solidFill>
                  <a:srgbClr val="000000"/>
                </a:solidFill>
                <a:latin typeface="American Typewriter" panose="02090604020004020304" pitchFamily="18" charset="77"/>
                <a:hlinkClick r:id="rId3"/>
              </a:rPr>
              <a:t>https://www.mef.gov.it/covid-19/Le-misure-del-Governo-a-sostegno-delle-famiglie-italiane/</a:t>
            </a:r>
            <a:r>
              <a:rPr lang="it-IT" altLang="it-IT" sz="1050" dirty="0">
                <a:solidFill>
                  <a:srgbClr val="000000"/>
                </a:solidFill>
                <a:latin typeface="American Typewriter" panose="02090604020004020304" pitchFamily="18" charset="77"/>
              </a:rPr>
              <a:t> e </a:t>
            </a:r>
            <a:r>
              <a:rPr lang="it-IT" altLang="it-IT" sz="1050" i="1" dirty="0">
                <a:solidFill>
                  <a:srgbClr val="FF0000"/>
                </a:solidFill>
                <a:latin typeface="American Typewriter" panose="02090604020004020304" pitchFamily="18" charset="77"/>
              </a:rPr>
              <a:t>Lezioni finali</a:t>
            </a:r>
          </a:p>
          <a:p>
            <a:pPr marL="514350" lvl="2" indent="0">
              <a:lnSpc>
                <a:spcPct val="105000"/>
              </a:lnSpc>
              <a:spcBef>
                <a:spcPts val="600"/>
              </a:spcBef>
              <a:buNone/>
            </a:pPr>
            <a:endParaRPr lang="it-IT" altLang="it-IT" sz="1100" dirty="0">
              <a:solidFill>
                <a:srgbClr val="000000"/>
              </a:solidFill>
            </a:endParaRPr>
          </a:p>
          <a:p>
            <a:pPr marL="404813" lvl="1" indent="-290513">
              <a:lnSpc>
                <a:spcPct val="105000"/>
              </a:lnSpc>
              <a:spcBef>
                <a:spcPts val="600"/>
              </a:spcBef>
            </a:pPr>
            <a:endParaRPr lang="it-IT" altLang="it-IT" sz="1400" dirty="0">
              <a:solidFill>
                <a:srgbClr val="000000"/>
              </a:solidFill>
            </a:endParaRPr>
          </a:p>
          <a:p>
            <a:pPr marL="804863" lvl="2" indent="-290513">
              <a:lnSpc>
                <a:spcPct val="105000"/>
              </a:lnSpc>
              <a:spcBef>
                <a:spcPts val="600"/>
              </a:spcBef>
            </a:pPr>
            <a:endParaRPr lang="it-IT" altLang="it-IT" sz="1100" dirty="0">
              <a:solidFill>
                <a:srgbClr val="000000"/>
              </a:solidFill>
            </a:endParaRPr>
          </a:p>
          <a:p>
            <a:pPr marL="804863" lvl="2" indent="-290513">
              <a:lnSpc>
                <a:spcPct val="105000"/>
              </a:lnSpc>
              <a:spcBef>
                <a:spcPts val="600"/>
              </a:spcBef>
            </a:pPr>
            <a:endParaRPr lang="it-IT" altLang="it-IT" sz="1100" dirty="0">
              <a:solidFill>
                <a:srgbClr val="000000"/>
              </a:solidFill>
            </a:endParaRPr>
          </a:p>
          <a:p>
            <a:pPr marL="404813" lvl="1" indent="-290513">
              <a:lnSpc>
                <a:spcPct val="105000"/>
              </a:lnSpc>
              <a:spcBef>
                <a:spcPts val="600"/>
              </a:spcBef>
            </a:pPr>
            <a:endParaRPr lang="it-IT" altLang="it-IT" sz="1400" dirty="0">
              <a:solidFill>
                <a:srgbClr val="000000"/>
              </a:solidFill>
            </a:endParaRPr>
          </a:p>
          <a:p>
            <a:pPr marL="971550" lvl="3" indent="0" algn="r">
              <a:lnSpc>
                <a:spcPct val="105000"/>
              </a:lnSpc>
              <a:spcBef>
                <a:spcPts val="600"/>
              </a:spcBef>
              <a:buNone/>
            </a:pPr>
            <a:r>
              <a:rPr lang="it-IT" altLang="it-IT" i="1" dirty="0"/>
              <a:t>      .</a:t>
            </a:r>
            <a:endParaRPr lang="it-IT" altLang="it-IT" dirty="0"/>
          </a:p>
        </p:txBody>
      </p:sp>
      <p:sp>
        <p:nvSpPr>
          <p:cNvPr id="2" name="Segnaposto piè di pagina 1"/>
          <p:cNvSpPr>
            <a:spLocks noGrp="1"/>
          </p:cNvSpPr>
          <p:nvPr>
            <p:ph type="ftr" sz="quarter" idx="10"/>
          </p:nvPr>
        </p:nvSpPr>
        <p:spPr/>
        <p:txBody>
          <a:bodyPr/>
          <a:lstStyle/>
          <a:p>
            <a:pPr>
              <a:defRPr/>
            </a:pPr>
            <a:r>
              <a:rPr lang="it-IT"/>
              <a:t>Lez. 04: Lavoro e Disoccupazione</a:t>
            </a:r>
          </a:p>
        </p:txBody>
      </p:sp>
      <p:sp>
        <p:nvSpPr>
          <p:cNvPr id="5" name="Rectangle 2"/>
          <p:cNvSpPr txBox="1">
            <a:spLocks noChangeArrowheads="1"/>
          </p:cNvSpPr>
          <p:nvPr/>
        </p:nvSpPr>
        <p:spPr bwMode="auto">
          <a:xfrm>
            <a:off x="576917"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r>
              <a:rPr lang="es-ES_tradnl" altLang="it-IT" sz="2400" dirty="0">
                <a:solidFill>
                  <a:schemeClr val="tx2"/>
                </a:solidFill>
              </a:rPr>
              <a:t>Indennità e sussidi di disoccupazione: Italia (2)</a:t>
            </a:r>
            <a:endParaRPr lang="it-IT" altLang="it-IT" sz="2400" kern="0" dirty="0">
              <a:solidFill>
                <a:schemeClr val="tx2"/>
              </a:solidFill>
            </a:endParaRPr>
          </a:p>
        </p:txBody>
      </p:sp>
    </p:spTree>
    <p:extLst>
      <p:ext uri="{BB962C8B-B14F-4D97-AF65-F5344CB8AC3E}">
        <p14:creationId xmlns:p14="http://schemas.microsoft.com/office/powerpoint/2010/main" val="305040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strips(downRight)">
                                      <p:cBhvr>
                                        <p:cTn id="7" dur="500"/>
                                        <p:tgtEl>
                                          <p:spTgt spid="174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idx="1"/>
          </p:nvPr>
        </p:nvSpPr>
        <p:spPr>
          <a:xfrm>
            <a:off x="251521" y="1124744"/>
            <a:ext cx="8640958" cy="5112568"/>
          </a:xfrm>
        </p:spPr>
        <p:txBody>
          <a:bodyPr/>
          <a:lstStyle/>
          <a:p>
            <a:pPr marL="540000" lvl="1">
              <a:lnSpc>
                <a:spcPct val="114000"/>
              </a:lnSpc>
              <a:spcBef>
                <a:spcPts val="600"/>
              </a:spcBef>
            </a:pPr>
            <a:r>
              <a:rPr lang="it-IT" altLang="it-IT" sz="1600" dirty="0">
                <a:latin typeface="American Typewriter" panose="02090604020004020304" pitchFamily="18" charset="77"/>
              </a:rPr>
              <a:t>Forniscono informazioni sui lavori disponibili («</a:t>
            </a:r>
            <a:r>
              <a:rPr lang="it-IT" altLang="it-IT" sz="1600" i="1" dirty="0" err="1">
                <a:latin typeface="American Typewriter" panose="02090604020004020304" pitchFamily="18" charset="77"/>
              </a:rPr>
              <a:t>vacancies</a:t>
            </a:r>
            <a:r>
              <a:rPr lang="it-IT" altLang="it-IT" sz="1600" dirty="0">
                <a:latin typeface="American Typewriter" panose="02090604020004020304" pitchFamily="18" charset="77"/>
              </a:rPr>
              <a:t>»)</a:t>
            </a:r>
          </a:p>
          <a:p>
            <a:pPr marL="540000" lvl="1">
              <a:lnSpc>
                <a:spcPct val="114000"/>
              </a:lnSpc>
              <a:spcBef>
                <a:spcPts val="600"/>
              </a:spcBef>
            </a:pPr>
            <a:r>
              <a:rPr lang="it-IT" altLang="it-IT" sz="1600" dirty="0">
                <a:latin typeface="American Typewriter" panose="02090604020004020304" pitchFamily="18" charset="77"/>
              </a:rPr>
              <a:t>Favoriscono l’incontro tra lavoratori e imprese. </a:t>
            </a:r>
          </a:p>
          <a:p>
            <a:pPr marL="540000" lvl="1">
              <a:lnSpc>
                <a:spcPct val="114000"/>
              </a:lnSpc>
              <a:spcBef>
                <a:spcPts val="600"/>
              </a:spcBef>
              <a:buFont typeface="Wingdings" panose="05000000000000000000" pitchFamily="2" charset="2"/>
              <a:buChar char="v"/>
            </a:pPr>
            <a:r>
              <a:rPr lang="es-ES_tradnl" altLang="it-IT" sz="1600" dirty="0">
                <a:latin typeface="American Typewriter" panose="02090604020004020304" pitchFamily="18" charset="77"/>
              </a:rPr>
              <a:t>Un buon sistema di collocamento aumenta </a:t>
            </a:r>
            <a:r>
              <a:rPr lang="es-ES_tradnl" altLang="it-IT" sz="1600" b="1" dirty="0">
                <a:solidFill>
                  <a:srgbClr val="C00000"/>
                </a:solidFill>
                <a:latin typeface="American Typewriter" panose="02090604020004020304" pitchFamily="18" charset="77"/>
              </a:rPr>
              <a:t>f</a:t>
            </a:r>
            <a:r>
              <a:rPr lang="es-ES_tradnl" altLang="it-IT" sz="1600" dirty="0">
                <a:latin typeface="American Typewriter" panose="02090604020004020304" pitchFamily="18" charset="77"/>
              </a:rPr>
              <a:t> : </a:t>
            </a:r>
          </a:p>
          <a:p>
            <a:pPr marL="254250" lvl="1" indent="0">
              <a:lnSpc>
                <a:spcPct val="114000"/>
              </a:lnSpc>
              <a:spcBef>
                <a:spcPts val="600"/>
              </a:spcBef>
              <a:buNone/>
            </a:pPr>
            <a:r>
              <a:rPr lang="es-ES_tradnl" altLang="it-IT" sz="1600" dirty="0">
                <a:latin typeface="American Typewriter" panose="02090604020004020304" pitchFamily="18" charset="77"/>
                <a:cs typeface="Calibri" panose="020F0502020204030204" pitchFamily="34" charset="0"/>
              </a:rPr>
              <a:t>	→   </a:t>
            </a:r>
            <a:r>
              <a:rPr lang="es-ES_tradnl" altLang="it-IT" sz="1600" dirty="0">
                <a:latin typeface="American Typewriter" panose="02090604020004020304" pitchFamily="18" charset="77"/>
              </a:rPr>
              <a:t>riduce il tasso di disoccupazione frizionale di equilibrio.</a:t>
            </a:r>
          </a:p>
          <a:p>
            <a:pPr marL="900000" lvl="1">
              <a:lnSpc>
                <a:spcPct val="114000"/>
              </a:lnSpc>
              <a:spcBef>
                <a:spcPts val="600"/>
              </a:spcBef>
              <a:buFont typeface="Wingdings" panose="05000000000000000000" pitchFamily="2" charset="2"/>
              <a:buChar char="§"/>
            </a:pPr>
            <a:r>
              <a:rPr lang="es-ES_tradnl" altLang="it-IT" sz="1600" dirty="0">
                <a:latin typeface="American Typewriter" panose="02090604020004020304" pitchFamily="18" charset="77"/>
              </a:rPr>
              <a:t>In molti casi, in particolare in Italia, si lamenta l’inefficienza o l’inutilità soprattutto degli uffici pubblici di collocamento.</a:t>
            </a:r>
          </a:p>
          <a:p>
            <a:pPr marL="900000" lvl="1">
              <a:lnSpc>
                <a:spcPct val="114000"/>
              </a:lnSpc>
              <a:spcBef>
                <a:spcPts val="600"/>
              </a:spcBef>
              <a:buFont typeface="Wingdings" panose="05000000000000000000" pitchFamily="2" charset="2"/>
              <a:buChar char="§"/>
            </a:pPr>
            <a:r>
              <a:rPr lang="es-ES_tradnl" altLang="it-IT" sz="1600" dirty="0">
                <a:latin typeface="American Typewriter" panose="02090604020004020304" pitchFamily="18" charset="77"/>
              </a:rPr>
              <a:t>Il sistema degli uffici pubblici di collocamento, che tra l’altro prevedeva la cosidetta “chiamata numerica”, ossia l’impossibilità per il datore di lavoro di “scegliere” chi assumere, fu progressivamente liberalizzato dal 1987 al 1996 (Riforma Treu) </a:t>
            </a:r>
          </a:p>
          <a:p>
            <a:pPr marL="900000" lvl="1">
              <a:lnSpc>
                <a:spcPct val="114000"/>
              </a:lnSpc>
              <a:spcBef>
                <a:spcPts val="600"/>
              </a:spcBef>
              <a:buFont typeface="Wingdings" panose="05000000000000000000" pitchFamily="2" charset="2"/>
              <a:buChar char="§"/>
            </a:pPr>
            <a:r>
              <a:rPr lang="es-ES_tradnl" altLang="it-IT" sz="1600" dirty="0">
                <a:latin typeface="American Typewriter" panose="02090604020004020304" pitchFamily="18" charset="77"/>
              </a:rPr>
              <a:t>Nel 2003 (Legge Biagi) la liberalizzazione è proseguita in direzione della privatizzazione, con l’introduzione delle Agenzie per il lavoro e i Centri per l’impiego (pubblici ma a </a:t>
            </a:r>
            <a:r>
              <a:rPr lang="es-ES_tradnl" altLang="it-IT" sz="1600" dirty="0" err="1">
                <a:latin typeface="American Typewriter" panose="02090604020004020304" pitchFamily="18" charset="77"/>
              </a:rPr>
              <a:t>livello</a:t>
            </a:r>
            <a:r>
              <a:rPr lang="es-ES_tradnl" altLang="it-IT" sz="1600" dirty="0">
                <a:latin typeface="American Typewriter" panose="02090604020004020304" pitchFamily="18" charset="77"/>
              </a:rPr>
              <a:t> </a:t>
            </a:r>
            <a:r>
              <a:rPr lang="es-ES_tradnl" altLang="it-IT" sz="1600" dirty="0" err="1">
                <a:latin typeface="American Typewriter" panose="02090604020004020304" pitchFamily="18" charset="77"/>
              </a:rPr>
              <a:t>locale</a:t>
            </a:r>
            <a:r>
              <a:rPr lang="es-ES_tradnl" altLang="it-IT" sz="1600" dirty="0">
                <a:latin typeface="American Typewriter" panose="02090604020004020304" pitchFamily="18" charset="77"/>
              </a:rPr>
              <a:t>).  </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8" name="Rectangle 2"/>
          <p:cNvSpPr txBox="1">
            <a:spLocks noChangeArrowheads="1"/>
          </p:cNvSpPr>
          <p:nvPr/>
        </p:nvSpPr>
        <p:spPr bwMode="auto">
          <a:xfrm>
            <a:off x="468312" y="329853"/>
            <a:ext cx="8424167" cy="650875"/>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r>
              <a:rPr lang="it-IT" altLang="it-IT" sz="2400" dirty="0">
                <a:latin typeface="American Typewriter" panose="02090604020004020304" pitchFamily="18" charset="77"/>
              </a:rPr>
              <a:t>7.E </a:t>
            </a:r>
            <a:r>
              <a:rPr lang="it-IT" altLang="it-IT" sz="2400" dirty="0">
                <a:solidFill>
                  <a:schemeClr val="tx2"/>
                </a:solidFill>
                <a:latin typeface="American Typewriter" panose="02090604020004020304" pitchFamily="18" charset="77"/>
              </a:rPr>
              <a:t>- Uffici pubblici &amp; privati di collocamento</a:t>
            </a:r>
            <a:endParaRPr lang="it-IT" altLang="it-IT" sz="2400" kern="0" dirty="0">
              <a:solidFill>
                <a:schemeClr val="tx2"/>
              </a:solidFill>
              <a:latin typeface="American Typewriter" panose="02090604020004020304" pitchFamily="18" charset="77"/>
            </a:endParaRPr>
          </a:p>
        </p:txBody>
      </p:sp>
    </p:spTree>
    <p:extLst>
      <p:ext uri="{BB962C8B-B14F-4D97-AF65-F5344CB8AC3E}">
        <p14:creationId xmlns:p14="http://schemas.microsoft.com/office/powerpoint/2010/main" val="2745204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strips(downRight)">
                                      <p:cBhvr>
                                        <p:cTn id="7" dur="500"/>
                                        <p:tgtEl>
                                          <p:spTgt spid="318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8466">
                                            <p:txEl>
                                              <p:pRg st="1" end="1"/>
                                            </p:txEl>
                                          </p:spTgt>
                                        </p:tgtEl>
                                        <p:attrNameLst>
                                          <p:attrName>style.visibility</p:attrName>
                                        </p:attrNameLst>
                                      </p:cBhvr>
                                      <p:to>
                                        <p:strVal val="visible"/>
                                      </p:to>
                                    </p:set>
                                    <p:animEffect transition="in" filter="strips(downRight)">
                                      <p:cBhvr>
                                        <p:cTn id="12" dur="500"/>
                                        <p:tgtEl>
                                          <p:spTgt spid="318466">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18466">
                                            <p:txEl>
                                              <p:pRg st="2" end="2"/>
                                            </p:txEl>
                                          </p:spTgt>
                                        </p:tgtEl>
                                        <p:attrNameLst>
                                          <p:attrName>style.visibility</p:attrName>
                                        </p:attrNameLst>
                                      </p:cBhvr>
                                      <p:to>
                                        <p:strVal val="visible"/>
                                      </p:to>
                                    </p:set>
                                    <p:animEffect transition="in" filter="strips(downRight)">
                                      <p:cBhvr>
                                        <p:cTn id="15" dur="500"/>
                                        <p:tgtEl>
                                          <p:spTgt spid="318466">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18466">
                                            <p:txEl>
                                              <p:pRg st="3" end="3"/>
                                            </p:txEl>
                                          </p:spTgt>
                                        </p:tgtEl>
                                        <p:attrNameLst>
                                          <p:attrName>style.visibility</p:attrName>
                                        </p:attrNameLst>
                                      </p:cBhvr>
                                      <p:to>
                                        <p:strVal val="visible"/>
                                      </p:to>
                                    </p:set>
                                    <p:animEffect transition="in" filter="strips(downRight)">
                                      <p:cBhvr>
                                        <p:cTn id="18" dur="500"/>
                                        <p:tgtEl>
                                          <p:spTgt spid="318466">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318466">
                                            <p:txEl>
                                              <p:pRg st="4" end="4"/>
                                            </p:txEl>
                                          </p:spTgt>
                                        </p:tgtEl>
                                        <p:attrNameLst>
                                          <p:attrName>style.visibility</p:attrName>
                                        </p:attrNameLst>
                                      </p:cBhvr>
                                      <p:to>
                                        <p:strVal val="visible"/>
                                      </p:to>
                                    </p:set>
                                    <p:animEffect transition="in" filter="strips(downRight)">
                                      <p:cBhvr>
                                        <p:cTn id="21" dur="500"/>
                                        <p:tgtEl>
                                          <p:spTgt spid="318466">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318466">
                                            <p:txEl>
                                              <p:pRg st="5" end="5"/>
                                            </p:txEl>
                                          </p:spTgt>
                                        </p:tgtEl>
                                        <p:attrNameLst>
                                          <p:attrName>style.visibility</p:attrName>
                                        </p:attrNameLst>
                                      </p:cBhvr>
                                      <p:to>
                                        <p:strVal val="visible"/>
                                      </p:to>
                                    </p:set>
                                    <p:animEffect transition="in" filter="strips(downRight)">
                                      <p:cBhvr>
                                        <p:cTn id="24" dur="500"/>
                                        <p:tgtEl>
                                          <p:spTgt spid="318466">
                                            <p:txEl>
                                              <p:pRg st="5" end="5"/>
                                            </p:txEl>
                                          </p:spTgt>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318466">
                                            <p:txEl>
                                              <p:pRg st="6" end="6"/>
                                            </p:txEl>
                                          </p:spTgt>
                                        </p:tgtEl>
                                        <p:attrNameLst>
                                          <p:attrName>style.visibility</p:attrName>
                                        </p:attrNameLst>
                                      </p:cBhvr>
                                      <p:to>
                                        <p:strVal val="visible"/>
                                      </p:to>
                                    </p:set>
                                    <p:animEffect transition="in" filter="strips(downRight)">
                                      <p:cBhvr>
                                        <p:cTn id="27" dur="500"/>
                                        <p:tgtEl>
                                          <p:spTgt spid="3184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1560" y="332656"/>
            <a:ext cx="7632848" cy="642938"/>
          </a:xfrm>
          <a:solidFill>
            <a:schemeClr val="bg1">
              <a:lumMod val="95000"/>
            </a:schemeClr>
          </a:solidFill>
          <a:ln>
            <a:solidFill>
              <a:schemeClr val="accent1"/>
            </a:solidFill>
          </a:ln>
        </p:spPr>
        <p:txBody>
          <a:bodyPr anchor="ctr"/>
          <a:lstStyle/>
          <a:p>
            <a:r>
              <a:rPr lang="it-IT" altLang="it-IT" sz="2400" dirty="0">
                <a:latin typeface="American Typewriter" panose="02090604020004020304" pitchFamily="18" charset="77"/>
              </a:rPr>
              <a:t>7.F – </a:t>
            </a:r>
            <a:r>
              <a:rPr lang="it-IT" altLang="it-IT" sz="2400" dirty="0">
                <a:solidFill>
                  <a:schemeClr val="tx2"/>
                </a:solidFill>
                <a:latin typeface="American Typewriter" panose="02090604020004020304" pitchFamily="18" charset="77"/>
              </a:rPr>
              <a:t>Programmi di formazione professionale</a:t>
            </a:r>
          </a:p>
        </p:txBody>
      </p:sp>
      <p:sp>
        <p:nvSpPr>
          <p:cNvPr id="39939" name="Rectangle 3"/>
          <p:cNvSpPr>
            <a:spLocks noGrp="1" noChangeArrowheads="1"/>
          </p:cNvSpPr>
          <p:nvPr>
            <p:ph idx="1"/>
          </p:nvPr>
        </p:nvSpPr>
        <p:spPr>
          <a:xfrm>
            <a:off x="425450" y="1124744"/>
            <a:ext cx="8382000" cy="5193506"/>
          </a:xfrm>
        </p:spPr>
        <p:txBody>
          <a:bodyPr/>
          <a:lstStyle/>
          <a:p>
            <a:pPr>
              <a:lnSpc>
                <a:spcPct val="114000"/>
              </a:lnSpc>
              <a:spcBef>
                <a:spcPts val="600"/>
              </a:spcBef>
            </a:pPr>
            <a:r>
              <a:rPr lang="it-IT" altLang="it-IT" sz="1600" dirty="0">
                <a:latin typeface="American Typewriter" panose="02090604020004020304" pitchFamily="18" charset="77"/>
              </a:rPr>
              <a:t>Spesso la perdita di un posto di lavoro è dovuta al fatto che la funzione in precedente svolta dal lavoratore:</a:t>
            </a:r>
          </a:p>
          <a:p>
            <a:pPr lvl="1">
              <a:lnSpc>
                <a:spcPct val="114000"/>
              </a:lnSpc>
              <a:spcBef>
                <a:spcPts val="600"/>
              </a:spcBef>
            </a:pPr>
            <a:r>
              <a:rPr lang="it-IT" altLang="it-IT" sz="1600" dirty="0">
                <a:latin typeface="American Typewriter" panose="02090604020004020304" pitchFamily="18" charset="77"/>
              </a:rPr>
              <a:t>È stata automatizzata, </a:t>
            </a:r>
            <a:r>
              <a:rPr lang="it-IT" altLang="it-IT" sz="1600" i="1" dirty="0">
                <a:latin typeface="American Typewriter" panose="02090604020004020304" pitchFamily="18" charset="77"/>
              </a:rPr>
              <a:t>oppure</a:t>
            </a:r>
            <a:endParaRPr lang="it-IT" altLang="it-IT" sz="1600" dirty="0">
              <a:latin typeface="American Typewriter" panose="02090604020004020304" pitchFamily="18" charset="77"/>
            </a:endParaRPr>
          </a:p>
          <a:p>
            <a:pPr lvl="1">
              <a:lnSpc>
                <a:spcPct val="114000"/>
              </a:lnSpc>
              <a:spcBef>
                <a:spcPts val="600"/>
              </a:spcBef>
            </a:pPr>
            <a:r>
              <a:rPr lang="it-IT" altLang="it-IT" sz="1600" dirty="0">
                <a:latin typeface="American Typewriter" panose="02090604020004020304" pitchFamily="18" charset="77"/>
              </a:rPr>
              <a:t>In conseguenza del progresso tecnologico, richiede l’impiego di lavoratori più qualificati, </a:t>
            </a:r>
            <a:r>
              <a:rPr lang="it-IT" altLang="it-IT" sz="1600" i="1" dirty="0">
                <a:latin typeface="American Typewriter" panose="02090604020004020304" pitchFamily="18" charset="77"/>
              </a:rPr>
              <a:t> oppure</a:t>
            </a:r>
            <a:endParaRPr lang="it-IT" altLang="it-IT" sz="1600" dirty="0">
              <a:latin typeface="American Typewriter" panose="02090604020004020304" pitchFamily="18" charset="77"/>
            </a:endParaRPr>
          </a:p>
          <a:p>
            <a:pPr lvl="1">
              <a:lnSpc>
                <a:spcPct val="114000"/>
              </a:lnSpc>
              <a:spcBef>
                <a:spcPts val="600"/>
              </a:spcBef>
            </a:pPr>
            <a:r>
              <a:rPr lang="it-IT" altLang="it-IT" sz="1600" dirty="0">
                <a:latin typeface="American Typewriter" panose="02090604020004020304" pitchFamily="18" charset="77"/>
              </a:rPr>
              <a:t>Viene svolta in modo meno costoso da altre imprese in altre paesi.</a:t>
            </a:r>
          </a:p>
          <a:p>
            <a:pPr>
              <a:lnSpc>
                <a:spcPct val="114000"/>
              </a:lnSpc>
              <a:spcBef>
                <a:spcPts val="600"/>
              </a:spcBef>
            </a:pPr>
            <a:r>
              <a:rPr lang="it-IT" altLang="it-IT" sz="1600" dirty="0">
                <a:latin typeface="American Typewriter" panose="02090604020004020304" pitchFamily="18" charset="77"/>
              </a:rPr>
              <a:t>In questi casi, perché il lavoratore disoccupato sia nuovamente occupabile, è necessaria la sua riqualificazione, attraverso </a:t>
            </a:r>
            <a:r>
              <a:rPr lang="it-IT" altLang="it-IT" sz="1600" b="1" dirty="0">
                <a:solidFill>
                  <a:srgbClr val="CC0000"/>
                </a:solidFill>
                <a:latin typeface="American Typewriter" panose="02090604020004020304" pitchFamily="18" charset="77"/>
              </a:rPr>
              <a:t>programmi di formazione professionale</a:t>
            </a:r>
          </a:p>
          <a:p>
            <a:pPr>
              <a:lnSpc>
                <a:spcPct val="114000"/>
              </a:lnSpc>
              <a:spcBef>
                <a:spcPts val="600"/>
              </a:spcBef>
            </a:pPr>
            <a:r>
              <a:rPr lang="it-IT" altLang="it-IT" sz="1600" dirty="0">
                <a:latin typeface="American Typewriter" panose="02090604020004020304" pitchFamily="18" charset="77"/>
              </a:rPr>
              <a:t>In particolare, questi programmi aiutano i lavoratori delle industrie in declino ad acquisire le professionalità richiesta nei settori emergenti, spesso a maggior contenuto tecnologico.</a:t>
            </a:r>
          </a:p>
          <a:p>
            <a:pPr lvl="1">
              <a:lnSpc>
                <a:spcPct val="114000"/>
              </a:lnSpc>
              <a:spcBef>
                <a:spcPts val="600"/>
              </a:spcBef>
              <a:buFont typeface="Wingdings" panose="05000000000000000000" pitchFamily="2" charset="2"/>
              <a:buChar char="§"/>
            </a:pPr>
            <a:r>
              <a:rPr lang="it-IT" altLang="it-IT" sz="1400" dirty="0">
                <a:latin typeface="American Typewriter" panose="02090604020004020304" pitchFamily="18" charset="77"/>
              </a:rPr>
              <a:t>Spesso la partecipazione a tali programmi è richiesta come condizione obbligatoria, per il godimento di un sussidio di disoccupazione.</a:t>
            </a:r>
          </a:p>
          <a:p>
            <a:pPr lvl="1">
              <a:lnSpc>
                <a:spcPct val="114000"/>
              </a:lnSpc>
              <a:spcBef>
                <a:spcPts val="600"/>
              </a:spcBef>
              <a:buFont typeface="Wingdings" panose="05000000000000000000" pitchFamily="2" charset="2"/>
              <a:buChar char="§"/>
            </a:pPr>
            <a:r>
              <a:rPr lang="it-IT" altLang="it-IT" sz="1400" dirty="0">
                <a:latin typeface="American Typewriter" panose="02090604020004020304" pitchFamily="18" charset="77"/>
              </a:rPr>
              <a:t>Molti programmi di questo tipo sono finanziati con fondi dell’UE.</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Righ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strips(downRigh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strips(downRigh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strips(downRight)">
                                      <p:cBhvr>
                                        <p:cTn id="22" dur="5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strips(downRight)">
                                      <p:cBhvr>
                                        <p:cTn id="27" dur="500"/>
                                        <p:tgtEl>
                                          <p:spTgt spid="399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strips(downRight)">
                                      <p:cBhvr>
                                        <p:cTn id="32" dur="500"/>
                                        <p:tgtEl>
                                          <p:spTgt spid="399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strips(downRight)">
                                      <p:cBhvr>
                                        <p:cTn id="37" dur="500"/>
                                        <p:tgtEl>
                                          <p:spTgt spid="399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strips(downRight)">
                                      <p:cBhvr>
                                        <p:cTn id="42"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a:xfrm>
            <a:off x="611189" y="1557338"/>
            <a:ext cx="7849244" cy="4760912"/>
          </a:xfrm>
        </p:spPr>
        <p:txBody>
          <a:bodyPr/>
          <a:lstStyle/>
          <a:p>
            <a:pPr>
              <a:lnSpc>
                <a:spcPct val="114000"/>
              </a:lnSpc>
              <a:spcBef>
                <a:spcPts val="600"/>
              </a:spcBef>
              <a:buFont typeface="Wingdings" panose="05000000000000000000" pitchFamily="2" charset="2"/>
              <a:buNone/>
            </a:pPr>
            <a:r>
              <a:rPr lang="it-IT" altLang="it-IT" sz="1600" dirty="0">
                <a:latin typeface="American Typewriter" panose="02090604020004020304" pitchFamily="18" charset="77"/>
              </a:rPr>
              <a:t>L’ </a:t>
            </a:r>
            <a:r>
              <a:rPr lang="it-IT" altLang="it-IT" sz="1600" b="1" dirty="0">
                <a:latin typeface="American Typewriter" panose="02090604020004020304" pitchFamily="18" charset="77"/>
              </a:rPr>
              <a:t>innovazione tecnologica </a:t>
            </a:r>
            <a:r>
              <a:rPr lang="it-IT" altLang="it-IT" sz="1600" dirty="0">
                <a:latin typeface="American Typewriter" panose="02090604020004020304" pitchFamily="18" charset="77"/>
              </a:rPr>
              <a:t>e l’ </a:t>
            </a:r>
            <a:r>
              <a:rPr lang="it-IT" altLang="it-IT" sz="1600" b="1" dirty="0">
                <a:latin typeface="American Typewriter" panose="02090604020004020304" pitchFamily="18" charset="77"/>
              </a:rPr>
              <a:t>evoluzione della domanda </a:t>
            </a:r>
            <a:r>
              <a:rPr lang="it-IT" altLang="it-IT" sz="1600" dirty="0">
                <a:latin typeface="American Typewriter" panose="02090604020004020304" pitchFamily="18" charset="77"/>
              </a:rPr>
              <a:t>finale cambiano in continuazione la domanda di lavoro, in tre dimensioni:</a:t>
            </a:r>
          </a:p>
          <a:p>
            <a:pPr>
              <a:lnSpc>
                <a:spcPct val="114000"/>
              </a:lnSpc>
              <a:spcBef>
                <a:spcPts val="1200"/>
              </a:spcBef>
              <a:buFont typeface="Wingdings" panose="05000000000000000000" pitchFamily="2" charset="2"/>
              <a:buChar char="q"/>
            </a:pPr>
            <a:r>
              <a:rPr lang="it-IT" altLang="it-IT" sz="1600" b="1" dirty="0">
                <a:solidFill>
                  <a:srgbClr val="000099"/>
                </a:solidFill>
                <a:latin typeface="American Typewriter" panose="02090604020004020304" pitchFamily="18" charset="77"/>
              </a:rPr>
              <a:t>Cambiamenti settoriali</a:t>
            </a:r>
            <a:r>
              <a:rPr lang="it-IT" altLang="it-IT" sz="1600" dirty="0">
                <a:latin typeface="American Typewriter" panose="02090604020004020304" pitchFamily="18" charset="77"/>
              </a:rPr>
              <a:t>: </a:t>
            </a:r>
          </a:p>
          <a:p>
            <a:pPr marL="685800" lvl="1">
              <a:lnSpc>
                <a:spcPct val="114000"/>
              </a:lnSpc>
              <a:spcBef>
                <a:spcPts val="600"/>
              </a:spcBef>
            </a:pPr>
            <a:r>
              <a:rPr lang="it-IT" altLang="it-IT" sz="1600" dirty="0">
                <a:latin typeface="American Typewriter" panose="02090604020004020304" pitchFamily="18" charset="77"/>
              </a:rPr>
              <a:t>tra i grandi settori (agricoltura – industria – servizi)   </a:t>
            </a:r>
          </a:p>
          <a:p>
            <a:pPr marL="685800" lvl="1">
              <a:lnSpc>
                <a:spcPct val="114000"/>
              </a:lnSpc>
              <a:spcBef>
                <a:spcPts val="600"/>
              </a:spcBef>
            </a:pPr>
            <a:r>
              <a:rPr lang="it-IT" altLang="it-IT" sz="1600" dirty="0">
                <a:latin typeface="American Typewriter" panose="02090604020004020304" pitchFamily="18" charset="77"/>
              </a:rPr>
              <a:t>all’interno di ciascun settore</a:t>
            </a:r>
          </a:p>
          <a:p>
            <a:pPr>
              <a:lnSpc>
                <a:spcPct val="114000"/>
              </a:lnSpc>
              <a:spcBef>
                <a:spcPts val="1200"/>
              </a:spcBef>
              <a:buFont typeface="Wingdings" panose="05000000000000000000" pitchFamily="2" charset="2"/>
              <a:buChar char="q"/>
            </a:pPr>
            <a:r>
              <a:rPr lang="it-IT" altLang="it-IT" sz="1600" b="1" dirty="0">
                <a:solidFill>
                  <a:srgbClr val="CC0000"/>
                </a:solidFill>
                <a:latin typeface="American Typewriter" panose="02090604020004020304" pitchFamily="18" charset="77"/>
              </a:rPr>
              <a:t>Cambiamenti territoriali</a:t>
            </a:r>
            <a:r>
              <a:rPr lang="it-IT" altLang="it-IT" sz="1600" dirty="0">
                <a:solidFill>
                  <a:srgbClr val="CC0000"/>
                </a:solidFill>
                <a:latin typeface="American Typewriter" panose="02090604020004020304" pitchFamily="18" charset="77"/>
              </a:rPr>
              <a:t>: </a:t>
            </a:r>
          </a:p>
          <a:p>
            <a:pPr marL="685800" lvl="1">
              <a:lnSpc>
                <a:spcPct val="114000"/>
              </a:lnSpc>
              <a:spcBef>
                <a:spcPts val="600"/>
              </a:spcBef>
            </a:pPr>
            <a:r>
              <a:rPr lang="it-IT" altLang="it-IT" sz="1600" dirty="0">
                <a:latin typeface="American Typewriter" panose="02090604020004020304" pitchFamily="18" charset="77"/>
              </a:rPr>
              <a:t>nella localizzazione delle attività produttive tra diverse regioni</a:t>
            </a:r>
          </a:p>
          <a:p>
            <a:pPr>
              <a:lnSpc>
                <a:spcPct val="114000"/>
              </a:lnSpc>
              <a:spcBef>
                <a:spcPts val="600"/>
              </a:spcBef>
              <a:buFont typeface="Wingdings" panose="05000000000000000000" pitchFamily="2" charset="2"/>
              <a:buChar char="q"/>
            </a:pPr>
            <a:r>
              <a:rPr lang="it-IT" altLang="it-IT" sz="1600" b="1" dirty="0">
                <a:solidFill>
                  <a:schemeClr val="tx2"/>
                </a:solidFill>
                <a:latin typeface="American Typewriter" panose="02090604020004020304" pitchFamily="18" charset="77"/>
              </a:rPr>
              <a:t>Cambiamenti nelle competenze professionali / tecnologiche</a:t>
            </a:r>
          </a:p>
          <a:p>
            <a:pPr marL="685800" lvl="1">
              <a:lnSpc>
                <a:spcPct val="114000"/>
              </a:lnSpc>
              <a:spcBef>
                <a:spcPts val="600"/>
              </a:spcBef>
            </a:pPr>
            <a:r>
              <a:rPr lang="it-IT" altLang="it-IT" sz="1600" dirty="0">
                <a:latin typeface="American Typewriter" panose="02090604020004020304" pitchFamily="18" charset="77"/>
              </a:rPr>
              <a:t>Richiesta di maggior capitale umano e di specifiche specializzazioni nei settori a più avanzato contenuto tecnologico / informatico.</a:t>
            </a:r>
          </a:p>
          <a:p>
            <a:pPr marL="685800" lvl="1">
              <a:lnSpc>
                <a:spcPct val="114000"/>
              </a:lnSpc>
              <a:spcBef>
                <a:spcPts val="600"/>
              </a:spcBef>
            </a:pPr>
            <a:endParaRPr lang="it-IT" altLang="it-IT" sz="1600" dirty="0">
              <a:latin typeface="American Typewriter" panose="02090604020004020304" pitchFamily="18" charset="77"/>
            </a:endParaRPr>
          </a:p>
          <a:p>
            <a:pPr marL="400050" lvl="1" indent="0" algn="ctr">
              <a:lnSpc>
                <a:spcPct val="114000"/>
              </a:lnSpc>
              <a:spcBef>
                <a:spcPts val="600"/>
              </a:spcBef>
              <a:buNone/>
            </a:pPr>
            <a:r>
              <a:rPr lang="it-IT" altLang="it-IT" sz="1600" i="1" dirty="0">
                <a:latin typeface="American Typewriter" panose="02090604020004020304" pitchFamily="18" charset="77"/>
              </a:rPr>
              <a:t>Di seguito osserviamo alcuni dati sui cambiamenti settoriali  </a:t>
            </a:r>
            <a:r>
              <a:rPr lang="it-IT" altLang="it-IT" sz="1600" dirty="0">
                <a:latin typeface="American Typewriter" panose="02090604020004020304" pitchFamily="18" charset="77"/>
                <a:cs typeface="Calibri" panose="020F0502020204030204" pitchFamily="34" charset="0"/>
              </a:rPr>
              <a:t>→</a:t>
            </a:r>
            <a:endParaRPr lang="it-IT" altLang="it-IT" sz="1600"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04: Lavoro e Disoccupazione</a:t>
            </a:r>
          </a:p>
        </p:txBody>
      </p:sp>
      <p:sp>
        <p:nvSpPr>
          <p:cNvPr id="6" name="Rectangle 2"/>
          <p:cNvSpPr>
            <a:spLocks noGrp="1" noChangeArrowheads="1"/>
          </p:cNvSpPr>
          <p:nvPr>
            <p:ph type="title"/>
          </p:nvPr>
        </p:nvSpPr>
        <p:spPr>
          <a:xfrm>
            <a:off x="611560" y="332655"/>
            <a:ext cx="7632848" cy="1080121"/>
          </a:xfrm>
          <a:solidFill>
            <a:schemeClr val="bg1">
              <a:lumMod val="95000"/>
            </a:schemeClr>
          </a:solidFill>
          <a:ln>
            <a:solidFill>
              <a:schemeClr val="accent1"/>
            </a:solidFill>
          </a:ln>
        </p:spPr>
        <p:txBody>
          <a:bodyPr anchor="ctr"/>
          <a:lstStyle/>
          <a:p>
            <a:r>
              <a:rPr lang="it-IT" altLang="it-IT" sz="2400" b="1" dirty="0">
                <a:latin typeface="American Typewriter" panose="02090604020004020304" pitchFamily="18" charset="77"/>
              </a:rPr>
              <a:t>8. Approfondimenti: </a:t>
            </a:r>
            <a:br>
              <a:rPr lang="it-IT" altLang="it-IT" sz="2400" b="1" dirty="0">
                <a:latin typeface="American Typewriter" panose="02090604020004020304" pitchFamily="18" charset="77"/>
              </a:rPr>
            </a:br>
            <a:r>
              <a:rPr lang="it-IT" altLang="it-IT" sz="2400" b="1" dirty="0">
                <a:latin typeface="American Typewriter" panose="02090604020004020304" pitchFamily="18" charset="77"/>
              </a:rPr>
              <a:t>    </a:t>
            </a:r>
            <a:r>
              <a:rPr lang="it-IT" altLang="it-IT" sz="2400" dirty="0">
                <a:latin typeface="American Typewriter" panose="02090604020004020304" pitchFamily="18" charset="77"/>
              </a:rPr>
              <a:t>a - La struttura dell’occupazione</a:t>
            </a:r>
            <a:endParaRPr lang="it-IT" altLang="it-IT" sz="2400" dirty="0">
              <a:solidFill>
                <a:schemeClr val="tx2"/>
              </a:solidFill>
              <a:latin typeface="American Typewriter" panose="02090604020004020304" pitchFamily="18" charset="7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strips(downRight)">
                                      <p:cBhvr>
                                        <p:cTn id="7" dur="500"/>
                                        <p:tgtEl>
                                          <p:spTgt spid="172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strips(downRight)">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strips(downRight)">
                                      <p:cBhvr>
                                        <p:cTn id="17" dur="500"/>
                                        <p:tgtEl>
                                          <p:spTgt spid="172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2035">
                                            <p:txEl>
                                              <p:pRg st="3" end="3"/>
                                            </p:txEl>
                                          </p:spTgt>
                                        </p:tgtEl>
                                        <p:attrNameLst>
                                          <p:attrName>style.visibility</p:attrName>
                                        </p:attrNameLst>
                                      </p:cBhvr>
                                      <p:to>
                                        <p:strVal val="visible"/>
                                      </p:to>
                                    </p:set>
                                    <p:animEffect transition="in" filter="strips(downRight)">
                                      <p:cBhvr>
                                        <p:cTn id="22" dur="500"/>
                                        <p:tgtEl>
                                          <p:spTgt spid="172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72035">
                                            <p:txEl>
                                              <p:pRg st="4" end="4"/>
                                            </p:txEl>
                                          </p:spTgt>
                                        </p:tgtEl>
                                        <p:attrNameLst>
                                          <p:attrName>style.visibility</p:attrName>
                                        </p:attrNameLst>
                                      </p:cBhvr>
                                      <p:to>
                                        <p:strVal val="visible"/>
                                      </p:to>
                                    </p:set>
                                    <p:animEffect transition="in" filter="strips(downRight)">
                                      <p:cBhvr>
                                        <p:cTn id="27" dur="500"/>
                                        <p:tgtEl>
                                          <p:spTgt spid="172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72035">
                                            <p:txEl>
                                              <p:pRg st="5" end="5"/>
                                            </p:txEl>
                                          </p:spTgt>
                                        </p:tgtEl>
                                        <p:attrNameLst>
                                          <p:attrName>style.visibility</p:attrName>
                                        </p:attrNameLst>
                                      </p:cBhvr>
                                      <p:to>
                                        <p:strVal val="visible"/>
                                      </p:to>
                                    </p:set>
                                    <p:animEffect transition="in" filter="strips(downRight)">
                                      <p:cBhvr>
                                        <p:cTn id="32" dur="500"/>
                                        <p:tgtEl>
                                          <p:spTgt spid="172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72035">
                                            <p:txEl>
                                              <p:pRg st="6" end="6"/>
                                            </p:txEl>
                                          </p:spTgt>
                                        </p:tgtEl>
                                        <p:attrNameLst>
                                          <p:attrName>style.visibility</p:attrName>
                                        </p:attrNameLst>
                                      </p:cBhvr>
                                      <p:to>
                                        <p:strVal val="visible"/>
                                      </p:to>
                                    </p:set>
                                    <p:animEffect transition="in" filter="strips(downRight)">
                                      <p:cBhvr>
                                        <p:cTn id="37" dur="500"/>
                                        <p:tgtEl>
                                          <p:spTgt spid="172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72035">
                                            <p:txEl>
                                              <p:pRg st="7" end="7"/>
                                            </p:txEl>
                                          </p:spTgt>
                                        </p:tgtEl>
                                        <p:attrNameLst>
                                          <p:attrName>style.visibility</p:attrName>
                                        </p:attrNameLst>
                                      </p:cBhvr>
                                      <p:to>
                                        <p:strVal val="visible"/>
                                      </p:to>
                                    </p:set>
                                    <p:animEffect transition="in" filter="strips(downRight)">
                                      <p:cBhvr>
                                        <p:cTn id="42" dur="500"/>
                                        <p:tgtEl>
                                          <p:spTgt spid="1720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72035">
                                            <p:txEl>
                                              <p:pRg st="9" end="9"/>
                                            </p:txEl>
                                          </p:spTgt>
                                        </p:tgtEl>
                                        <p:attrNameLst>
                                          <p:attrName>style.visibility</p:attrName>
                                        </p:attrNameLst>
                                      </p:cBhvr>
                                      <p:to>
                                        <p:strVal val="visible"/>
                                      </p:to>
                                    </p:set>
                                    <p:animEffect transition="in" filter="strips(downRight)">
                                      <p:cBhvr>
                                        <p:cTn id="47" dur="500"/>
                                        <p:tgtEl>
                                          <p:spTgt spid="1720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483146" y="404664"/>
            <a:ext cx="7313612" cy="508149"/>
          </a:xfrm>
        </p:spPr>
        <p:txBody>
          <a:bodyPr/>
          <a:lstStyle/>
          <a:p>
            <a:r>
              <a:rPr lang="en-US" altLang="it-IT" sz="2400" dirty="0" err="1">
                <a:ea typeface="ＭＳ Ｐゴシック" panose="020B0600070205080204" pitchFamily="34" charset="-128"/>
              </a:rPr>
              <a:t>Cambiamento</a:t>
            </a:r>
            <a:r>
              <a:rPr lang="en-US" altLang="it-IT" sz="2400" dirty="0">
                <a:ea typeface="ＭＳ Ｐゴシック" panose="020B0600070205080204" pitchFamily="34" charset="-128"/>
              </a:rPr>
              <a:t> </a:t>
            </a:r>
            <a:r>
              <a:rPr lang="en-US" altLang="it-IT" sz="2400" dirty="0" err="1">
                <a:ea typeface="ＭＳ Ｐゴシック" panose="020B0600070205080204" pitchFamily="34" charset="-128"/>
              </a:rPr>
              <a:t>Strutturale</a:t>
            </a:r>
            <a:r>
              <a:rPr lang="en-US" altLang="it-IT" sz="2400" dirty="0">
                <a:ea typeface="ＭＳ Ｐゴシック" panose="020B0600070205080204" pitchFamily="34" charset="-128"/>
              </a:rPr>
              <a:t> 1960-2013, Italia</a:t>
            </a:r>
            <a:endParaRPr lang="de-DE" altLang="de-DE" sz="2400" dirty="0"/>
          </a:p>
        </p:txBody>
      </p:sp>
      <p:graphicFrame>
        <p:nvGraphicFramePr>
          <p:cNvPr id="3" name="Diagramm 2"/>
          <p:cNvGraphicFramePr>
            <a:graphicFrameLocks/>
          </p:cNvGraphicFramePr>
          <p:nvPr>
            <p:extLst>
              <p:ext uri="{D42A27DB-BD31-4B8C-83A1-F6EECF244321}">
                <p14:modId xmlns:p14="http://schemas.microsoft.com/office/powerpoint/2010/main" val="605541148"/>
              </p:ext>
            </p:extLst>
          </p:nvPr>
        </p:nvGraphicFramePr>
        <p:xfrm>
          <a:off x="395536" y="1988840"/>
          <a:ext cx="3744416"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34821" name="Textfeld 4"/>
          <p:cNvSpPr txBox="1">
            <a:spLocks noChangeArrowheads="1"/>
          </p:cNvSpPr>
          <p:nvPr/>
        </p:nvSpPr>
        <p:spPr bwMode="auto">
          <a:xfrm>
            <a:off x="5651500" y="1989138"/>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de-DE" altLang="de-DE" sz="1800" dirty="0">
                <a:latin typeface="Arial" panose="020B0604020202020204" pitchFamily="34" charset="0"/>
              </a:rPr>
              <a:t>      </a:t>
            </a:r>
            <a:r>
              <a:rPr lang="de-DE" altLang="de-DE" sz="1800" b="1" dirty="0">
                <a:latin typeface="Arial" panose="020B0604020202020204" pitchFamily="34" charset="0"/>
              </a:rPr>
              <a:t>2013</a:t>
            </a:r>
          </a:p>
        </p:txBody>
      </p:sp>
      <p:graphicFrame>
        <p:nvGraphicFramePr>
          <p:cNvPr id="34822" name="Objekt 1">
            <a:hlinkClick r:id="" action="ppaction://ole?verb=0"/>
          </p:cNvPr>
          <p:cNvGraphicFramePr>
            <a:graphicFrameLocks noChangeAspect="1"/>
          </p:cNvGraphicFramePr>
          <p:nvPr>
            <p:extLst>
              <p:ext uri="{D42A27DB-BD31-4B8C-83A1-F6EECF244321}">
                <p14:modId xmlns:p14="http://schemas.microsoft.com/office/powerpoint/2010/main" val="126720819"/>
              </p:ext>
            </p:extLst>
          </p:nvPr>
        </p:nvGraphicFramePr>
        <p:xfrm>
          <a:off x="7235825" y="912813"/>
          <a:ext cx="1276350" cy="1076325"/>
        </p:xfrm>
        <a:graphic>
          <a:graphicData uri="http://schemas.openxmlformats.org/presentationml/2006/ole">
            <mc:AlternateContent xmlns:mc="http://schemas.openxmlformats.org/markup-compatibility/2006">
              <mc:Choice xmlns:v="urn:schemas-microsoft-com:vml" Requires="v">
                <p:oleObj name="Presentation" showAsIcon="1" r:id="rId4" imgW="914400" imgH="771480" progId="PowerPoint.Show.12">
                  <p:embed/>
                </p:oleObj>
              </mc:Choice>
              <mc:Fallback>
                <p:oleObj name="Presentation" showAsIcon="1" r:id="rId4" imgW="914400" imgH="771480" progId="PowerPoint.Show.12">
                  <p:embed/>
                  <p:pic>
                    <p:nvPicPr>
                      <p:cNvPr id="0" name="Objekt 1"/>
                      <p:cNvPicPr>
                        <a:picLocks noChangeAspect="1" noChangeArrowheads="1"/>
                      </p:cNvPicPr>
                      <p:nvPr/>
                    </p:nvPicPr>
                    <p:blipFill>
                      <a:blip r:embed="rId5"/>
                      <a:srcRect/>
                      <a:stretch>
                        <a:fillRect/>
                      </a:stretch>
                    </p:blipFill>
                    <p:spPr bwMode="auto">
                      <a:xfrm>
                        <a:off x="7235825" y="912813"/>
                        <a:ext cx="1276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48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1153" y="2329960"/>
            <a:ext cx="4570413" cy="365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6156176" y="2998693"/>
            <a:ext cx="1424533" cy="523220"/>
          </a:xfrm>
          <a:prstGeom prst="rect">
            <a:avLst/>
          </a:prstGeom>
          <a:noFill/>
        </p:spPr>
        <p:txBody>
          <a:bodyPr wrap="square" rtlCol="0">
            <a:spAutoFit/>
          </a:bodyPr>
          <a:lstStyle/>
          <a:p>
            <a:r>
              <a:rPr lang="it-IT" sz="1400" dirty="0"/>
              <a:t>Industria: 27,3%</a:t>
            </a:r>
            <a:endParaRPr lang="en-US" sz="1400" dirty="0"/>
          </a:p>
        </p:txBody>
      </p:sp>
      <p:sp>
        <p:nvSpPr>
          <p:cNvPr id="6" name="Rettangolo 5"/>
          <p:cNvSpPr/>
          <p:nvPr/>
        </p:nvSpPr>
        <p:spPr>
          <a:xfrm>
            <a:off x="7099589" y="4009279"/>
            <a:ext cx="1548822" cy="307777"/>
          </a:xfrm>
          <a:prstGeom prst="rect">
            <a:avLst/>
          </a:prstGeom>
        </p:spPr>
        <p:txBody>
          <a:bodyPr wrap="none">
            <a:spAutoFit/>
          </a:bodyPr>
          <a:lstStyle/>
          <a:p>
            <a:r>
              <a:rPr lang="it-IT" sz="1400" dirty="0"/>
              <a:t>Agricoltura: 3,6%</a:t>
            </a:r>
            <a:endParaRPr lang="en-US" dirty="0"/>
          </a:p>
        </p:txBody>
      </p:sp>
      <p:sp>
        <p:nvSpPr>
          <p:cNvPr id="5" name="Rettangolo 4"/>
          <p:cNvSpPr/>
          <p:nvPr/>
        </p:nvSpPr>
        <p:spPr>
          <a:xfrm>
            <a:off x="5325529" y="4502995"/>
            <a:ext cx="822661" cy="523220"/>
          </a:xfrm>
          <a:prstGeom prst="rect">
            <a:avLst/>
          </a:prstGeom>
        </p:spPr>
        <p:txBody>
          <a:bodyPr wrap="none">
            <a:spAutoFit/>
          </a:bodyPr>
          <a:lstStyle/>
          <a:p>
            <a:r>
              <a:rPr lang="it-IT" sz="1400" dirty="0"/>
              <a:t>Servizi: </a:t>
            </a:r>
          </a:p>
          <a:p>
            <a:r>
              <a:rPr lang="it-IT" sz="1400" dirty="0"/>
              <a:t>69,1%</a:t>
            </a:r>
            <a:endParaRPr lang="en-US" sz="1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6725" y="236538"/>
            <a:ext cx="8404225" cy="620712"/>
          </a:xfrm>
        </p:spPr>
        <p:txBody>
          <a:bodyPr/>
          <a:lstStyle/>
          <a:p>
            <a:r>
              <a:rPr lang="en-US" altLang="it-IT" sz="2400">
                <a:ea typeface="ＭＳ Ｐゴシック" panose="020B0600070205080204" pitchFamily="34" charset="-128"/>
              </a:rPr>
              <a:t>Cambiamento Strutturale 1960-2000, U.S.</a:t>
            </a:r>
            <a:endParaRPr lang="en-US" altLang="it-IT" sz="2400" dirty="0">
              <a:ea typeface="ＭＳ Ｐゴシック" panose="020B0600070205080204" pitchFamily="34" charset="-128"/>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3150143695"/>
              </p:ext>
            </p:extLst>
          </p:nvPr>
        </p:nvGraphicFramePr>
        <p:xfrm>
          <a:off x="317886" y="1124744"/>
          <a:ext cx="8553063" cy="5684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1173645675"/>
              </p:ext>
            </p:extLst>
          </p:nvPr>
        </p:nvGraphicFramePr>
        <p:xfrm>
          <a:off x="4211960" y="1138237"/>
          <a:ext cx="5243512" cy="57197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568325"/>
            <a:ext cx="7313613" cy="422275"/>
          </a:xfrm>
          <a:noFill/>
        </p:spPr>
        <p:txBody>
          <a:bodyPr/>
          <a:lstStyle/>
          <a:p>
            <a:r>
              <a:rPr lang="it-IT" altLang="it-IT" sz="2400" dirty="0"/>
              <a:t>Cambiamento strutturale in Italia (1990-2015)</a:t>
            </a:r>
          </a:p>
        </p:txBody>
      </p:sp>
      <p:sp>
        <p:nvSpPr>
          <p:cNvPr id="2" name="Segnaposto piè di pagina 1"/>
          <p:cNvSpPr>
            <a:spLocks noGrp="1"/>
          </p:cNvSpPr>
          <p:nvPr>
            <p:ph type="ftr" sz="quarter" idx="10"/>
          </p:nvPr>
        </p:nvSpPr>
        <p:spPr/>
        <p:txBody>
          <a:bodyPr/>
          <a:lstStyle/>
          <a:p>
            <a:pPr>
              <a:defRPr/>
            </a:pPr>
            <a:r>
              <a:rPr lang="it-IT"/>
              <a:t>Lez. 04: Lavoro e Disoccupazione</a:t>
            </a:r>
          </a:p>
        </p:txBody>
      </p:sp>
      <p:graphicFrame>
        <p:nvGraphicFramePr>
          <p:cNvPr id="3" name="Tabella 2"/>
          <p:cNvGraphicFramePr>
            <a:graphicFrameLocks noGrp="1"/>
          </p:cNvGraphicFramePr>
          <p:nvPr>
            <p:extLst>
              <p:ext uri="{D42A27DB-BD31-4B8C-83A1-F6EECF244321}">
                <p14:modId xmlns:p14="http://schemas.microsoft.com/office/powerpoint/2010/main" val="3113383817"/>
              </p:ext>
            </p:extLst>
          </p:nvPr>
        </p:nvGraphicFramePr>
        <p:xfrm>
          <a:off x="216416" y="2060848"/>
          <a:ext cx="8892088" cy="3240361"/>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1620000">
                  <a:extLst>
                    <a:ext uri="{9D8B030D-6E8A-4147-A177-3AD203B41FA5}">
                      <a16:colId xmlns:a16="http://schemas.microsoft.com/office/drawing/2014/main" val="20002"/>
                    </a:ext>
                  </a:extLst>
                </a:gridCol>
                <a:gridCol w="1620000">
                  <a:extLst>
                    <a:ext uri="{9D8B030D-6E8A-4147-A177-3AD203B41FA5}">
                      <a16:colId xmlns:a16="http://schemas.microsoft.com/office/drawing/2014/main" val="20003"/>
                    </a:ext>
                  </a:extLst>
                </a:gridCol>
                <a:gridCol w="1620000">
                  <a:extLst>
                    <a:ext uri="{9D8B030D-6E8A-4147-A177-3AD203B41FA5}">
                      <a16:colId xmlns:a16="http://schemas.microsoft.com/office/drawing/2014/main" val="20004"/>
                    </a:ext>
                  </a:extLst>
                </a:gridCol>
                <a:gridCol w="1620000">
                  <a:extLst>
                    <a:ext uri="{9D8B030D-6E8A-4147-A177-3AD203B41FA5}">
                      <a16:colId xmlns:a16="http://schemas.microsoft.com/office/drawing/2014/main" val="20005"/>
                    </a:ext>
                  </a:extLst>
                </a:gridCol>
              </a:tblGrid>
              <a:tr h="576065">
                <a:tc>
                  <a:txBody>
                    <a:bodyPr/>
                    <a:lstStyle/>
                    <a:p>
                      <a:endParaRPr lang="it-IT" i="1" dirty="0">
                        <a:latin typeface="+mj-lt"/>
                      </a:endParaRPr>
                    </a:p>
                  </a:txBody>
                  <a:tcPr anchor="ctr"/>
                </a:tc>
                <a:tc>
                  <a:txBody>
                    <a:bodyPr/>
                    <a:lstStyle/>
                    <a:p>
                      <a:r>
                        <a:rPr lang="it-IT" sz="1800" dirty="0">
                          <a:solidFill>
                            <a:schemeClr val="tx1"/>
                          </a:solidFill>
                          <a:latin typeface="+mj-lt"/>
                        </a:rPr>
                        <a:t>Occupati</a:t>
                      </a:r>
                    </a:p>
                  </a:txBody>
                  <a:tcPr anchor="ctr">
                    <a:solidFill>
                      <a:schemeClr val="bg2">
                        <a:lumMod val="40000"/>
                        <a:lumOff val="60000"/>
                      </a:schemeClr>
                    </a:solidFill>
                  </a:tcPr>
                </a:tc>
                <a:tc>
                  <a:txBody>
                    <a:bodyPr/>
                    <a:lstStyle/>
                    <a:p>
                      <a:r>
                        <a:rPr lang="it-IT" sz="1800" dirty="0">
                          <a:solidFill>
                            <a:schemeClr val="tx1"/>
                          </a:solidFill>
                          <a:latin typeface="+mj-lt"/>
                        </a:rPr>
                        <a:t>Agricoltura</a:t>
                      </a:r>
                      <a:endParaRPr lang="en-US" sz="1800" dirty="0">
                        <a:solidFill>
                          <a:schemeClr val="tx1"/>
                        </a:solidFill>
                        <a:latin typeface="+mj-lt"/>
                      </a:endParaRPr>
                    </a:p>
                  </a:txBody>
                  <a:tcPr anchor="ctr"/>
                </a:tc>
                <a:tc>
                  <a:txBody>
                    <a:bodyPr/>
                    <a:lstStyle/>
                    <a:p>
                      <a:r>
                        <a:rPr lang="it-IT" sz="1800" dirty="0">
                          <a:solidFill>
                            <a:schemeClr val="tx1"/>
                          </a:solidFill>
                          <a:latin typeface="+mj-lt"/>
                        </a:rPr>
                        <a:t>Costruzioni</a:t>
                      </a:r>
                      <a:endParaRPr lang="en-US" sz="1800" dirty="0">
                        <a:solidFill>
                          <a:schemeClr val="tx1"/>
                        </a:solidFill>
                        <a:latin typeface="+mj-lt"/>
                      </a:endParaRPr>
                    </a:p>
                  </a:txBody>
                  <a:tcPr anchor="ctr"/>
                </a:tc>
                <a:tc>
                  <a:txBody>
                    <a:bodyPr/>
                    <a:lstStyle/>
                    <a:p>
                      <a:r>
                        <a:rPr lang="it-IT" sz="1800" dirty="0">
                          <a:solidFill>
                            <a:schemeClr val="tx1"/>
                          </a:solidFill>
                          <a:latin typeface="+mj-lt"/>
                        </a:rPr>
                        <a:t>Industria </a:t>
                      </a:r>
                      <a:r>
                        <a:rPr lang="it-IT" sz="1800" dirty="0" err="1">
                          <a:solidFill>
                            <a:schemeClr val="tx1"/>
                          </a:solidFill>
                          <a:latin typeface="+mj-lt"/>
                        </a:rPr>
                        <a:t>s.s.</a:t>
                      </a:r>
                      <a:endParaRPr lang="en-US" sz="1800" dirty="0">
                        <a:solidFill>
                          <a:schemeClr val="tx1"/>
                        </a:solidFill>
                        <a:latin typeface="+mj-lt"/>
                      </a:endParaRPr>
                    </a:p>
                  </a:txBody>
                  <a:tcPr anchor="ctr"/>
                </a:tc>
                <a:tc>
                  <a:txBody>
                    <a:bodyPr/>
                    <a:lstStyle/>
                    <a:p>
                      <a:r>
                        <a:rPr lang="it-IT" sz="1800" dirty="0">
                          <a:solidFill>
                            <a:schemeClr val="tx1"/>
                          </a:solidFill>
                          <a:latin typeface="+mj-lt"/>
                        </a:rPr>
                        <a:t>Servizi</a:t>
                      </a:r>
                      <a:endParaRPr lang="en-US" sz="1800" dirty="0">
                        <a:solidFill>
                          <a:schemeClr val="tx1"/>
                        </a:solidFill>
                        <a:latin typeface="+mj-lt"/>
                      </a:endParaRPr>
                    </a:p>
                  </a:txBody>
                  <a:tcPr anchor="ctr"/>
                </a:tc>
                <a:extLst>
                  <a:ext uri="{0D108BD9-81ED-4DB2-BD59-A6C34878D82A}">
                    <a16:rowId xmlns:a16="http://schemas.microsoft.com/office/drawing/2014/main" val="10000"/>
                  </a:ext>
                </a:extLst>
              </a:tr>
              <a:tr h="672254">
                <a:tc>
                  <a:txBody>
                    <a:bodyPr/>
                    <a:lstStyle/>
                    <a:p>
                      <a:pPr algn="l"/>
                      <a:r>
                        <a:rPr lang="it-IT" i="0" dirty="0">
                          <a:latin typeface="+mj-lt"/>
                        </a:rPr>
                        <a:t>1990</a:t>
                      </a:r>
                      <a:endParaRPr lang="en-US" i="0" dirty="0">
                        <a:latin typeface="+mj-lt"/>
                      </a:endParaRPr>
                    </a:p>
                  </a:txBody>
                  <a:tcPr/>
                </a:tc>
                <a:tc>
                  <a:txBody>
                    <a:bodyPr/>
                    <a:lstStyle/>
                    <a:p>
                      <a:r>
                        <a:rPr lang="it-IT" b="1" dirty="0">
                          <a:latin typeface="+mj-lt"/>
                        </a:rPr>
                        <a:t>21304</a:t>
                      </a:r>
                    </a:p>
                    <a:p>
                      <a:pPr algn="r"/>
                      <a:r>
                        <a:rPr lang="it-IT" i="1" dirty="0">
                          <a:latin typeface="+mj-lt"/>
                        </a:rPr>
                        <a:t>(100,0)</a:t>
                      </a:r>
                      <a:endParaRPr lang="en-US" i="1" dirty="0">
                        <a:latin typeface="+mj-lt"/>
                      </a:endParaRPr>
                    </a:p>
                  </a:txBody>
                  <a:tcPr>
                    <a:solidFill>
                      <a:schemeClr val="bg2">
                        <a:lumMod val="40000"/>
                        <a:lumOff val="60000"/>
                      </a:schemeClr>
                    </a:solidFill>
                  </a:tcPr>
                </a:tc>
                <a:tc>
                  <a:txBody>
                    <a:bodyPr/>
                    <a:lstStyle/>
                    <a:p>
                      <a:pPr algn="l"/>
                      <a:r>
                        <a:rPr lang="it-IT" b="1" i="0" dirty="0">
                          <a:latin typeface="+mj-lt"/>
                        </a:rPr>
                        <a:t>1895</a:t>
                      </a:r>
                    </a:p>
                    <a:p>
                      <a:pPr algn="r"/>
                      <a:r>
                        <a:rPr lang="it-IT" i="1" dirty="0">
                          <a:latin typeface="+mj-lt"/>
                        </a:rPr>
                        <a:t>  (8,9)</a:t>
                      </a:r>
                      <a:endParaRPr lang="en-US" i="1" dirty="0">
                        <a:latin typeface="+mj-lt"/>
                      </a:endParaRPr>
                    </a:p>
                  </a:txBody>
                  <a:tcPr/>
                </a:tc>
                <a:tc>
                  <a:txBody>
                    <a:bodyPr/>
                    <a:lstStyle/>
                    <a:p>
                      <a:r>
                        <a:rPr lang="it-IT" sz="1800" b="1" i="0" kern="1200" dirty="0">
                          <a:solidFill>
                            <a:schemeClr val="dk1"/>
                          </a:solidFill>
                          <a:latin typeface="+mj-lt"/>
                          <a:ea typeface="+mn-ea"/>
                          <a:cs typeface="+mn-cs"/>
                        </a:rPr>
                        <a:t>1859</a:t>
                      </a:r>
                    </a:p>
                    <a:p>
                      <a:pPr algn="r"/>
                      <a:r>
                        <a:rPr lang="it-IT" i="1" dirty="0">
                          <a:latin typeface="+mj-lt"/>
                        </a:rPr>
                        <a:t>(8,7)</a:t>
                      </a:r>
                      <a:endParaRPr lang="en-US" i="1" dirty="0">
                        <a:latin typeface="+mj-lt"/>
                      </a:endParaRPr>
                    </a:p>
                  </a:txBody>
                  <a:tcPr/>
                </a:tc>
                <a:tc>
                  <a:txBody>
                    <a:bodyPr/>
                    <a:lstStyle/>
                    <a:p>
                      <a:r>
                        <a:rPr lang="it-IT" sz="1800" b="1" i="0" kern="1200" dirty="0">
                          <a:solidFill>
                            <a:schemeClr val="dk1"/>
                          </a:solidFill>
                          <a:latin typeface="+mj-lt"/>
                          <a:ea typeface="+mn-ea"/>
                          <a:cs typeface="+mn-cs"/>
                        </a:rPr>
                        <a:t>4986</a:t>
                      </a:r>
                    </a:p>
                    <a:p>
                      <a:pPr algn="r"/>
                      <a:r>
                        <a:rPr lang="it-IT" i="1" dirty="0">
                          <a:latin typeface="+mj-lt"/>
                        </a:rPr>
                        <a:t>(23,4)</a:t>
                      </a:r>
                      <a:endParaRPr lang="en-US" i="1" dirty="0">
                        <a:latin typeface="+mj-lt"/>
                      </a:endParaRPr>
                    </a:p>
                  </a:txBody>
                  <a:tcPr/>
                </a:tc>
                <a:tc>
                  <a:txBody>
                    <a:bodyPr/>
                    <a:lstStyle/>
                    <a:p>
                      <a:r>
                        <a:rPr lang="it-IT" sz="1800" b="1" i="0" kern="1200" dirty="0">
                          <a:solidFill>
                            <a:schemeClr val="dk1"/>
                          </a:solidFill>
                          <a:latin typeface="+mj-lt"/>
                          <a:ea typeface="+mn-ea"/>
                          <a:cs typeface="+mn-cs"/>
                        </a:rPr>
                        <a:t>12564</a:t>
                      </a:r>
                    </a:p>
                    <a:p>
                      <a:pPr algn="r"/>
                      <a:r>
                        <a:rPr lang="it-IT" i="1" dirty="0">
                          <a:latin typeface="+mj-lt"/>
                        </a:rPr>
                        <a:t>(59,0)</a:t>
                      </a:r>
                      <a:endParaRPr lang="en-US" i="1" dirty="0">
                        <a:latin typeface="+mj-lt"/>
                      </a:endParaRPr>
                    </a:p>
                  </a:txBody>
                  <a:tcPr/>
                </a:tc>
                <a:extLst>
                  <a:ext uri="{0D108BD9-81ED-4DB2-BD59-A6C34878D82A}">
                    <a16:rowId xmlns:a16="http://schemas.microsoft.com/office/drawing/2014/main" val="10001"/>
                  </a:ext>
                </a:extLst>
              </a:tr>
              <a:tr h="672254">
                <a:tc>
                  <a:txBody>
                    <a:bodyPr/>
                    <a:lstStyle/>
                    <a:p>
                      <a:pPr algn="l"/>
                      <a:r>
                        <a:rPr lang="it-IT" i="0" dirty="0">
                          <a:latin typeface="+mj-lt"/>
                        </a:rPr>
                        <a:t>1999</a:t>
                      </a:r>
                      <a:endParaRPr lang="en-US" i="0" dirty="0">
                        <a:latin typeface="+mj-lt"/>
                      </a:endParaRPr>
                    </a:p>
                  </a:txBody>
                  <a:tcPr/>
                </a:tc>
                <a:tc>
                  <a:txBody>
                    <a:bodyPr/>
                    <a:lstStyle/>
                    <a:p>
                      <a:r>
                        <a:rPr lang="it-IT" b="1" dirty="0">
                          <a:latin typeface="+mj-lt"/>
                        </a:rPr>
                        <a:t>20692</a:t>
                      </a:r>
                    </a:p>
                    <a:p>
                      <a:pPr marL="0" marR="0" lvl="0" indent="0" algn="r" defTabSz="914400" rtl="0" eaLnBrk="1" fontAlgn="auto" latinLnBrk="0" hangingPunct="1">
                        <a:lnSpc>
                          <a:spcPct val="100000"/>
                        </a:lnSpc>
                        <a:spcBef>
                          <a:spcPts val="0"/>
                        </a:spcBef>
                        <a:spcAft>
                          <a:spcPts val="0"/>
                        </a:spcAft>
                        <a:buClrTx/>
                        <a:buSzTx/>
                        <a:buFontTx/>
                        <a:buNone/>
                        <a:tabLst/>
                        <a:defRPr/>
                      </a:pPr>
                      <a:r>
                        <a:rPr lang="it-IT" i="1" dirty="0">
                          <a:latin typeface="+mj-lt"/>
                        </a:rPr>
                        <a:t>(100,0)</a:t>
                      </a:r>
                      <a:endParaRPr lang="en-US" i="1" dirty="0">
                        <a:latin typeface="+mj-lt"/>
                      </a:endParaRPr>
                    </a:p>
                  </a:txBody>
                  <a:tcPr>
                    <a:solidFill>
                      <a:schemeClr val="bg2">
                        <a:lumMod val="40000"/>
                        <a:lumOff val="60000"/>
                      </a:schemeClr>
                    </a:solidFill>
                  </a:tcPr>
                </a:tc>
                <a:tc>
                  <a:txBody>
                    <a:bodyPr/>
                    <a:lstStyle/>
                    <a:p>
                      <a:r>
                        <a:rPr lang="it-IT" sz="1800" b="1" i="0" kern="1200" dirty="0">
                          <a:solidFill>
                            <a:schemeClr val="dk1"/>
                          </a:solidFill>
                          <a:latin typeface="+mj-lt"/>
                          <a:ea typeface="+mn-ea"/>
                          <a:cs typeface="+mn-cs"/>
                        </a:rPr>
                        <a:t>1134</a:t>
                      </a:r>
                    </a:p>
                    <a:p>
                      <a:pPr algn="r"/>
                      <a:r>
                        <a:rPr lang="it-IT" i="1" dirty="0">
                          <a:latin typeface="+mj-lt"/>
                        </a:rPr>
                        <a:t>(5,5)</a:t>
                      </a:r>
                      <a:endParaRPr lang="en-US" i="1" dirty="0">
                        <a:latin typeface="+mj-lt"/>
                      </a:endParaRPr>
                    </a:p>
                  </a:txBody>
                  <a:tcPr/>
                </a:tc>
                <a:tc>
                  <a:txBody>
                    <a:bodyPr/>
                    <a:lstStyle/>
                    <a:p>
                      <a:r>
                        <a:rPr lang="it-IT" sz="1800" b="1" i="0" kern="1200" dirty="0">
                          <a:solidFill>
                            <a:schemeClr val="dk1"/>
                          </a:solidFill>
                          <a:latin typeface="+mj-lt"/>
                          <a:ea typeface="+mn-ea"/>
                          <a:cs typeface="+mn-cs"/>
                        </a:rPr>
                        <a:t>1575</a:t>
                      </a:r>
                    </a:p>
                    <a:p>
                      <a:pPr algn="r"/>
                      <a:r>
                        <a:rPr lang="it-IT" i="1" dirty="0">
                          <a:latin typeface="+mj-lt"/>
                        </a:rPr>
                        <a:t>(7,6)</a:t>
                      </a:r>
                      <a:endParaRPr lang="en-US" i="1" dirty="0">
                        <a:latin typeface="+mj-lt"/>
                      </a:endParaRPr>
                    </a:p>
                  </a:txBody>
                  <a:tcPr/>
                </a:tc>
                <a:tc>
                  <a:txBody>
                    <a:bodyPr/>
                    <a:lstStyle/>
                    <a:p>
                      <a:r>
                        <a:rPr lang="it-IT" sz="1800" b="1" i="0" kern="1200" dirty="0">
                          <a:solidFill>
                            <a:schemeClr val="dk1"/>
                          </a:solidFill>
                          <a:latin typeface="+mj-lt"/>
                          <a:ea typeface="+mn-ea"/>
                          <a:cs typeface="+mn-cs"/>
                        </a:rPr>
                        <a:t>5175</a:t>
                      </a:r>
                    </a:p>
                    <a:p>
                      <a:pPr algn="r"/>
                      <a:r>
                        <a:rPr lang="it-IT" i="1" dirty="0">
                          <a:latin typeface="+mj-lt"/>
                        </a:rPr>
                        <a:t>(25,0)</a:t>
                      </a:r>
                      <a:endParaRPr lang="en-US" i="1" dirty="0">
                        <a:latin typeface="+mj-lt"/>
                      </a:endParaRPr>
                    </a:p>
                  </a:txBody>
                  <a:tcPr/>
                </a:tc>
                <a:tc>
                  <a:txBody>
                    <a:bodyPr/>
                    <a:lstStyle/>
                    <a:p>
                      <a:r>
                        <a:rPr lang="it-IT" sz="1800" b="1" i="0" kern="1200" dirty="0">
                          <a:solidFill>
                            <a:schemeClr val="dk1"/>
                          </a:solidFill>
                          <a:latin typeface="+mj-lt"/>
                          <a:ea typeface="+mn-ea"/>
                          <a:cs typeface="+mn-cs"/>
                        </a:rPr>
                        <a:t>12807</a:t>
                      </a:r>
                    </a:p>
                    <a:p>
                      <a:pPr algn="r"/>
                      <a:r>
                        <a:rPr lang="it-IT" i="1" dirty="0">
                          <a:latin typeface="+mj-lt"/>
                        </a:rPr>
                        <a:t>(61,9)</a:t>
                      </a:r>
                      <a:endParaRPr lang="en-US" i="1" dirty="0">
                        <a:latin typeface="+mj-lt"/>
                      </a:endParaRPr>
                    </a:p>
                  </a:txBody>
                  <a:tcPr/>
                </a:tc>
                <a:extLst>
                  <a:ext uri="{0D108BD9-81ED-4DB2-BD59-A6C34878D82A}">
                    <a16:rowId xmlns:a16="http://schemas.microsoft.com/office/drawing/2014/main" val="10002"/>
                  </a:ext>
                </a:extLst>
              </a:tr>
              <a:tr h="672254">
                <a:tc>
                  <a:txBody>
                    <a:bodyPr/>
                    <a:lstStyle/>
                    <a:p>
                      <a:pPr algn="l"/>
                      <a:r>
                        <a:rPr lang="it-IT" i="0" dirty="0">
                          <a:latin typeface="+mj-lt"/>
                        </a:rPr>
                        <a:t>2008</a:t>
                      </a:r>
                      <a:endParaRPr lang="en-US" i="0" dirty="0">
                        <a:latin typeface="+mj-lt"/>
                      </a:endParaRPr>
                    </a:p>
                  </a:txBody>
                  <a:tcPr/>
                </a:tc>
                <a:tc>
                  <a:txBody>
                    <a:bodyPr/>
                    <a:lstStyle/>
                    <a:p>
                      <a:r>
                        <a:rPr lang="it-IT" b="1" dirty="0">
                          <a:latin typeface="+mj-lt"/>
                        </a:rPr>
                        <a:t>23090</a:t>
                      </a:r>
                    </a:p>
                    <a:p>
                      <a:pPr marL="0" marR="0" lvl="0" indent="0" algn="r" defTabSz="914400" rtl="0" eaLnBrk="1" fontAlgn="auto" latinLnBrk="0" hangingPunct="1">
                        <a:lnSpc>
                          <a:spcPct val="100000"/>
                        </a:lnSpc>
                        <a:spcBef>
                          <a:spcPts val="0"/>
                        </a:spcBef>
                        <a:spcAft>
                          <a:spcPts val="0"/>
                        </a:spcAft>
                        <a:buClrTx/>
                        <a:buSzTx/>
                        <a:buFontTx/>
                        <a:buNone/>
                        <a:tabLst/>
                        <a:defRPr/>
                      </a:pPr>
                      <a:r>
                        <a:rPr lang="it-IT" i="1" dirty="0">
                          <a:latin typeface="+mj-lt"/>
                        </a:rPr>
                        <a:t>(100,0)</a:t>
                      </a:r>
                      <a:endParaRPr lang="en-US" i="1" dirty="0">
                        <a:latin typeface="+mj-lt"/>
                      </a:endParaRPr>
                    </a:p>
                  </a:txBody>
                  <a:tcPr>
                    <a:solidFill>
                      <a:schemeClr val="bg2">
                        <a:lumMod val="40000"/>
                        <a:lumOff val="60000"/>
                      </a:schemeClr>
                    </a:solidFill>
                  </a:tcPr>
                </a:tc>
                <a:tc>
                  <a:txBody>
                    <a:bodyPr/>
                    <a:lstStyle/>
                    <a:p>
                      <a:r>
                        <a:rPr lang="it-IT" sz="1800" b="1" i="0" kern="1200" dirty="0">
                          <a:solidFill>
                            <a:schemeClr val="dk1"/>
                          </a:solidFill>
                          <a:latin typeface="+mj-lt"/>
                          <a:ea typeface="+mn-ea"/>
                          <a:cs typeface="+mn-cs"/>
                        </a:rPr>
                        <a:t>854</a:t>
                      </a:r>
                    </a:p>
                    <a:p>
                      <a:pPr algn="r"/>
                      <a:r>
                        <a:rPr lang="it-IT" i="1" dirty="0">
                          <a:latin typeface="+mj-lt"/>
                        </a:rPr>
                        <a:t>(3,7)</a:t>
                      </a:r>
                      <a:endParaRPr lang="en-US" i="1" dirty="0">
                        <a:latin typeface="+mj-lt"/>
                      </a:endParaRPr>
                    </a:p>
                  </a:txBody>
                  <a:tcPr/>
                </a:tc>
                <a:tc>
                  <a:txBody>
                    <a:bodyPr/>
                    <a:lstStyle/>
                    <a:p>
                      <a:r>
                        <a:rPr lang="it-IT" sz="1800" b="1" i="0" kern="1200" dirty="0">
                          <a:solidFill>
                            <a:schemeClr val="dk1"/>
                          </a:solidFill>
                          <a:latin typeface="+mj-lt"/>
                          <a:ea typeface="+mn-ea"/>
                          <a:cs typeface="+mn-cs"/>
                        </a:rPr>
                        <a:t>1952</a:t>
                      </a:r>
                    </a:p>
                    <a:p>
                      <a:pPr algn="r"/>
                      <a:r>
                        <a:rPr lang="it-IT" i="1" dirty="0">
                          <a:latin typeface="+mj-lt"/>
                        </a:rPr>
                        <a:t>(8,5)</a:t>
                      </a:r>
                      <a:endParaRPr lang="en-US" i="1" dirty="0">
                        <a:latin typeface="+mj-lt"/>
                      </a:endParaRPr>
                    </a:p>
                  </a:txBody>
                  <a:tcPr/>
                </a:tc>
                <a:tc>
                  <a:txBody>
                    <a:bodyPr/>
                    <a:lstStyle/>
                    <a:p>
                      <a:r>
                        <a:rPr lang="it-IT" sz="1800" b="1" i="0" kern="1200" dirty="0">
                          <a:solidFill>
                            <a:schemeClr val="dk1"/>
                          </a:solidFill>
                          <a:latin typeface="+mj-lt"/>
                          <a:ea typeface="+mn-ea"/>
                          <a:cs typeface="+mn-cs"/>
                        </a:rPr>
                        <a:t>4929</a:t>
                      </a:r>
                    </a:p>
                    <a:p>
                      <a:pPr algn="r"/>
                      <a:r>
                        <a:rPr lang="it-IT" i="1" dirty="0">
                          <a:latin typeface="+mj-lt"/>
                        </a:rPr>
                        <a:t>(21,3)</a:t>
                      </a:r>
                      <a:endParaRPr lang="en-US" i="1" dirty="0">
                        <a:latin typeface="+mj-lt"/>
                      </a:endParaRPr>
                    </a:p>
                  </a:txBody>
                  <a:tcPr/>
                </a:tc>
                <a:tc>
                  <a:txBody>
                    <a:bodyPr/>
                    <a:lstStyle/>
                    <a:p>
                      <a:r>
                        <a:rPr lang="it-IT" sz="1800" b="1" i="0" kern="1200" dirty="0">
                          <a:solidFill>
                            <a:schemeClr val="dk1"/>
                          </a:solidFill>
                          <a:latin typeface="+mj-lt"/>
                          <a:ea typeface="+mn-ea"/>
                          <a:cs typeface="+mn-cs"/>
                        </a:rPr>
                        <a:t>15355</a:t>
                      </a:r>
                    </a:p>
                    <a:p>
                      <a:pPr algn="r"/>
                      <a:r>
                        <a:rPr lang="it-IT" i="1" dirty="0">
                          <a:latin typeface="+mj-lt"/>
                        </a:rPr>
                        <a:t>(66,5)</a:t>
                      </a:r>
                      <a:endParaRPr lang="en-US" i="1" dirty="0">
                        <a:latin typeface="+mj-lt"/>
                      </a:endParaRPr>
                    </a:p>
                  </a:txBody>
                  <a:tcPr/>
                </a:tc>
                <a:extLst>
                  <a:ext uri="{0D108BD9-81ED-4DB2-BD59-A6C34878D82A}">
                    <a16:rowId xmlns:a16="http://schemas.microsoft.com/office/drawing/2014/main" val="10003"/>
                  </a:ext>
                </a:extLst>
              </a:tr>
              <a:tr h="647534">
                <a:tc>
                  <a:txBody>
                    <a:bodyPr/>
                    <a:lstStyle/>
                    <a:p>
                      <a:pPr algn="l"/>
                      <a:r>
                        <a:rPr lang="it-IT" i="0" dirty="0">
                          <a:latin typeface="+mj-lt"/>
                        </a:rPr>
                        <a:t>2015</a:t>
                      </a:r>
                      <a:endParaRPr lang="en-US" i="0" dirty="0">
                        <a:latin typeface="+mj-lt"/>
                      </a:endParaRPr>
                    </a:p>
                  </a:txBody>
                  <a:tcPr/>
                </a:tc>
                <a:tc>
                  <a:txBody>
                    <a:bodyPr/>
                    <a:lstStyle/>
                    <a:p>
                      <a:r>
                        <a:rPr lang="it-IT" b="1" dirty="0">
                          <a:latin typeface="+mj-lt"/>
                        </a:rPr>
                        <a:t>22465</a:t>
                      </a:r>
                    </a:p>
                    <a:p>
                      <a:pPr marL="0" marR="0" lvl="0" indent="0" algn="r" defTabSz="914400" rtl="0" eaLnBrk="1" fontAlgn="auto" latinLnBrk="0" hangingPunct="1">
                        <a:lnSpc>
                          <a:spcPct val="100000"/>
                        </a:lnSpc>
                        <a:spcBef>
                          <a:spcPts val="0"/>
                        </a:spcBef>
                        <a:spcAft>
                          <a:spcPts val="0"/>
                        </a:spcAft>
                        <a:buClrTx/>
                        <a:buSzTx/>
                        <a:buFontTx/>
                        <a:buNone/>
                        <a:tabLst/>
                        <a:defRPr/>
                      </a:pPr>
                      <a:r>
                        <a:rPr lang="it-IT" i="1" dirty="0">
                          <a:latin typeface="+mj-lt"/>
                        </a:rPr>
                        <a:t>(100,0)</a:t>
                      </a:r>
                      <a:endParaRPr lang="en-US" i="1" dirty="0">
                        <a:latin typeface="+mj-lt"/>
                      </a:endParaRPr>
                    </a:p>
                  </a:txBody>
                  <a:tcPr>
                    <a:solidFill>
                      <a:schemeClr val="bg2">
                        <a:lumMod val="40000"/>
                        <a:lumOff val="60000"/>
                      </a:schemeClr>
                    </a:solidFill>
                  </a:tcPr>
                </a:tc>
                <a:tc>
                  <a:txBody>
                    <a:bodyPr/>
                    <a:lstStyle/>
                    <a:p>
                      <a:r>
                        <a:rPr lang="it-IT" sz="1800" b="1" i="0" kern="1200" dirty="0">
                          <a:solidFill>
                            <a:schemeClr val="dk1"/>
                          </a:solidFill>
                          <a:latin typeface="+mj-lt"/>
                          <a:ea typeface="+mn-ea"/>
                          <a:cs typeface="+mn-cs"/>
                        </a:rPr>
                        <a:t>843</a:t>
                      </a:r>
                    </a:p>
                    <a:p>
                      <a:pPr algn="r"/>
                      <a:r>
                        <a:rPr lang="it-IT" i="1" dirty="0">
                          <a:latin typeface="+mj-lt"/>
                        </a:rPr>
                        <a:t>(3,8)</a:t>
                      </a:r>
                      <a:endParaRPr lang="en-US" i="1" dirty="0">
                        <a:latin typeface="+mj-lt"/>
                      </a:endParaRPr>
                    </a:p>
                  </a:txBody>
                  <a:tcPr/>
                </a:tc>
                <a:tc>
                  <a:txBody>
                    <a:bodyPr/>
                    <a:lstStyle/>
                    <a:p>
                      <a:r>
                        <a:rPr lang="it-IT" sz="1800" b="1" i="0" kern="1200" dirty="0">
                          <a:solidFill>
                            <a:schemeClr val="dk1"/>
                          </a:solidFill>
                          <a:latin typeface="+mj-lt"/>
                          <a:ea typeface="+mn-ea"/>
                          <a:cs typeface="+mn-cs"/>
                        </a:rPr>
                        <a:t>1469</a:t>
                      </a:r>
                    </a:p>
                    <a:p>
                      <a:pPr algn="r"/>
                      <a:r>
                        <a:rPr lang="it-IT" i="1" dirty="0">
                          <a:latin typeface="+mj-lt"/>
                        </a:rPr>
                        <a:t>(6,5)</a:t>
                      </a:r>
                      <a:endParaRPr lang="en-US" i="1" dirty="0">
                        <a:latin typeface="+mj-lt"/>
                      </a:endParaRPr>
                    </a:p>
                  </a:txBody>
                  <a:tcPr/>
                </a:tc>
                <a:tc>
                  <a:txBody>
                    <a:bodyPr/>
                    <a:lstStyle/>
                    <a:p>
                      <a:r>
                        <a:rPr lang="it-IT" sz="1800" b="1" i="0" kern="1200" dirty="0">
                          <a:solidFill>
                            <a:schemeClr val="dk1"/>
                          </a:solidFill>
                          <a:latin typeface="+mj-lt"/>
                          <a:ea typeface="+mn-ea"/>
                          <a:cs typeface="+mn-cs"/>
                        </a:rPr>
                        <a:t>4507</a:t>
                      </a:r>
                    </a:p>
                    <a:p>
                      <a:pPr algn="r"/>
                      <a:r>
                        <a:rPr lang="it-IT" i="1" dirty="0">
                          <a:latin typeface="+mj-lt"/>
                        </a:rPr>
                        <a:t>(20,1)</a:t>
                      </a:r>
                      <a:endParaRPr lang="en-US" i="1" dirty="0">
                        <a:latin typeface="+mj-lt"/>
                      </a:endParaRPr>
                    </a:p>
                  </a:txBody>
                  <a:tcPr/>
                </a:tc>
                <a:tc>
                  <a:txBody>
                    <a:bodyPr/>
                    <a:lstStyle/>
                    <a:p>
                      <a:r>
                        <a:rPr lang="it-IT" sz="1800" b="1" i="0" kern="1200" dirty="0">
                          <a:solidFill>
                            <a:schemeClr val="dk1"/>
                          </a:solidFill>
                          <a:latin typeface="+mj-lt"/>
                          <a:ea typeface="+mn-ea"/>
                          <a:cs typeface="+mn-cs"/>
                        </a:rPr>
                        <a:t>15646</a:t>
                      </a:r>
                    </a:p>
                    <a:p>
                      <a:pPr algn="r"/>
                      <a:r>
                        <a:rPr lang="it-IT" i="1" dirty="0">
                          <a:latin typeface="+mj-lt"/>
                        </a:rPr>
                        <a:t>(69,6)</a:t>
                      </a:r>
                      <a:endParaRPr lang="en-US" i="1" dirty="0">
                        <a:latin typeface="+mj-lt"/>
                      </a:endParaRPr>
                    </a:p>
                  </a:txBody>
                  <a:tcPr/>
                </a:tc>
                <a:extLst>
                  <a:ext uri="{0D108BD9-81ED-4DB2-BD59-A6C34878D82A}">
                    <a16:rowId xmlns:a16="http://schemas.microsoft.com/office/drawing/2014/main" val="10004"/>
                  </a:ext>
                </a:extLst>
              </a:tr>
            </a:tbl>
          </a:graphicData>
        </a:graphic>
      </p:graphicFrame>
      <p:sp>
        <p:nvSpPr>
          <p:cNvPr id="4" name="CasellaDiTesto 3"/>
          <p:cNvSpPr txBox="1"/>
          <p:nvPr/>
        </p:nvSpPr>
        <p:spPr>
          <a:xfrm>
            <a:off x="1115616" y="1340768"/>
            <a:ext cx="6552728" cy="369332"/>
          </a:xfrm>
          <a:prstGeom prst="rect">
            <a:avLst/>
          </a:prstGeom>
          <a:noFill/>
        </p:spPr>
        <p:txBody>
          <a:bodyPr wrap="square" rtlCol="0">
            <a:spAutoFit/>
          </a:bodyPr>
          <a:lstStyle/>
          <a:p>
            <a:r>
              <a:rPr lang="it-IT" b="1" dirty="0"/>
              <a:t>Occupati totali in Italia (migliaia e percentuale del totale</a:t>
            </a:r>
            <a:r>
              <a:rPr lang="it-IT" dirty="0"/>
              <a:t>)</a:t>
            </a:r>
            <a:endParaRPr lang="en-US" dirty="0"/>
          </a:p>
        </p:txBody>
      </p:sp>
      <p:sp>
        <p:nvSpPr>
          <p:cNvPr id="5" name="CasellaDiTesto 4"/>
          <p:cNvSpPr txBox="1"/>
          <p:nvPr/>
        </p:nvSpPr>
        <p:spPr>
          <a:xfrm>
            <a:off x="2555776" y="5507359"/>
            <a:ext cx="6205032" cy="584775"/>
          </a:xfrm>
          <a:prstGeom prst="rect">
            <a:avLst/>
          </a:prstGeom>
          <a:noFill/>
        </p:spPr>
        <p:txBody>
          <a:bodyPr wrap="none" rtlCol="0">
            <a:spAutoFit/>
          </a:bodyPr>
          <a:lstStyle/>
          <a:p>
            <a:pPr algn="r"/>
            <a:r>
              <a:rPr lang="it-IT" sz="1400" i="1" dirty="0"/>
              <a:t>Fonte</a:t>
            </a:r>
            <a:r>
              <a:rPr lang="it-IT" sz="1400" dirty="0"/>
              <a:t>: Banca d’Italia, Relazione Annuale per il 2000 e per il 2015, Appendici</a:t>
            </a:r>
          </a:p>
          <a:p>
            <a:pPr algn="r"/>
            <a:r>
              <a:rPr lang="en-US" sz="1400" dirty="0">
                <a:hlinkClick r:id="rId3"/>
              </a:rPr>
              <a:t>http://www.bancaditalia.it/pubblicazioni/relazione-annuale</a:t>
            </a:r>
            <a:r>
              <a:rPr lang="en-US" dirty="0">
                <a:hlinkClick r:id="rId3"/>
              </a:rPr>
              <a:t>/</a:t>
            </a:r>
            <a:endParaRPr lang="en-US"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636098" y="1141972"/>
            <a:ext cx="7850187" cy="5176278"/>
          </a:xfrm>
        </p:spPr>
        <p:txBody>
          <a:bodyPr/>
          <a:lstStyle/>
          <a:p>
            <a:pPr marL="287338" indent="-287338">
              <a:lnSpc>
                <a:spcPct val="114000"/>
              </a:lnSpc>
              <a:spcBef>
                <a:spcPts val="600"/>
              </a:spcBef>
              <a:buFont typeface="Wingdings" panose="05000000000000000000" pitchFamily="2" charset="2"/>
              <a:buNone/>
            </a:pPr>
            <a:r>
              <a:rPr lang="it-IT" altLang="it-IT" sz="1600" dirty="0">
                <a:latin typeface="American Typewriter" panose="02090604020004020304" pitchFamily="18" charset="77"/>
                <a:ea typeface="MS Mincho" panose="02020609040205080304" pitchFamily="49" charset="-128"/>
              </a:rPr>
              <a:t>Un</a:t>
            </a:r>
            <a:r>
              <a:rPr lang="it-IT" altLang="it-IT" sz="2000" dirty="0">
                <a:latin typeface="American Typewriter" panose="02090604020004020304" pitchFamily="18" charset="77"/>
                <a:ea typeface="MS Mincho" panose="02020609040205080304" pitchFamily="49" charset="-128"/>
              </a:rPr>
              <a:t> </a:t>
            </a:r>
            <a:r>
              <a:rPr lang="it-IT" altLang="it-IT" sz="1600" dirty="0">
                <a:latin typeface="American Typewriter" panose="02090604020004020304" pitchFamily="18" charset="77"/>
                <a:ea typeface="MS Mincho" panose="02020609040205080304" pitchFamily="49" charset="-128"/>
              </a:rPr>
              <a:t>esempio:</a:t>
            </a:r>
            <a:endParaRPr lang="it-IT" altLang="it-IT" sz="1600" b="1" dirty="0">
              <a:solidFill>
                <a:srgbClr val="000099"/>
              </a:solidFill>
              <a:latin typeface="American Typewriter" panose="02090604020004020304" pitchFamily="18" charset="77"/>
              <a:ea typeface="MS Mincho" panose="02020609040205080304" pitchFamily="49" charset="-128"/>
            </a:endParaRPr>
          </a:p>
          <a:p>
            <a:pPr>
              <a:lnSpc>
                <a:spcPct val="114000"/>
              </a:lnSpc>
              <a:spcBef>
                <a:spcPts val="600"/>
              </a:spcBef>
              <a:buFont typeface="Wingdings" panose="05000000000000000000" pitchFamily="2" charset="2"/>
              <a:buChar char="q"/>
            </a:pPr>
            <a:r>
              <a:rPr lang="it-IT" altLang="it-IT" sz="1600" dirty="0">
                <a:latin typeface="American Typewriter" panose="02090604020004020304" pitchFamily="18" charset="77"/>
                <a:ea typeface="MS Mincho" panose="02020609040205080304" pitchFamily="49" charset="-128"/>
              </a:rPr>
              <a:t> Se </a:t>
            </a:r>
            <a:r>
              <a:rPr lang="it-IT" altLang="it-IT" sz="1600" b="1" dirty="0">
                <a:latin typeface="American Typewriter" panose="02090604020004020304" pitchFamily="18" charset="77"/>
                <a:ea typeface="MS Mincho" panose="02020609040205080304" pitchFamily="49" charset="-128"/>
              </a:rPr>
              <a:t>10</a:t>
            </a:r>
            <a:r>
              <a:rPr lang="it-IT" altLang="it-IT" sz="1600" dirty="0">
                <a:latin typeface="American Typewriter" panose="02090604020004020304" pitchFamily="18" charset="77"/>
                <a:ea typeface="MS Mincho" panose="02020609040205080304" pitchFamily="49" charset="-128"/>
              </a:rPr>
              <a:t> lavoratori sono disoccupati:</a:t>
            </a:r>
          </a:p>
          <a:p>
            <a:pPr marL="687388" lvl="1" indent="-287338">
              <a:lnSpc>
                <a:spcPct val="114000"/>
              </a:lnSpc>
              <a:spcBef>
                <a:spcPts val="600"/>
              </a:spcBef>
            </a:pPr>
            <a:r>
              <a:rPr lang="it-IT" altLang="it-IT" sz="1600" dirty="0">
                <a:latin typeface="American Typewriter" panose="02090604020004020304" pitchFamily="18" charset="77"/>
                <a:ea typeface="MS Mincho" panose="02020609040205080304" pitchFamily="49" charset="-128"/>
              </a:rPr>
              <a:t> 8 lavoratori per un mese  </a:t>
            </a:r>
          </a:p>
          <a:p>
            <a:pPr marL="687388" lvl="1" indent="-287338">
              <a:lnSpc>
                <a:spcPct val="114000"/>
              </a:lnSpc>
              <a:spcBef>
                <a:spcPts val="600"/>
              </a:spcBef>
            </a:pPr>
            <a:r>
              <a:rPr lang="it-IT" altLang="it-IT" sz="1600" dirty="0">
                <a:latin typeface="American Typewriter" panose="02090604020004020304" pitchFamily="18" charset="77"/>
                <a:ea typeface="MS Mincho" panose="02020609040205080304" pitchFamily="49" charset="-128"/>
              </a:rPr>
              <a:t> 2 lavoratori per 12 mesi</a:t>
            </a:r>
          </a:p>
          <a:p>
            <a:pPr>
              <a:lnSpc>
                <a:spcPct val="114000"/>
              </a:lnSpc>
              <a:spcBef>
                <a:spcPts val="600"/>
              </a:spcBef>
              <a:buFont typeface="Wingdings" panose="05000000000000000000" pitchFamily="2" charset="2"/>
              <a:buChar char="q"/>
            </a:pPr>
            <a:r>
              <a:rPr lang="it-IT" altLang="it-IT" sz="1600" dirty="0">
                <a:latin typeface="American Typewriter" panose="02090604020004020304" pitchFamily="18" charset="77"/>
                <a:ea typeface="MS Mincho" panose="02020609040205080304" pitchFamily="49" charset="-128"/>
              </a:rPr>
              <a:t> Totale mesi disoccupazione: </a:t>
            </a:r>
            <a:r>
              <a:rPr lang="it-IT" altLang="it-IT" sz="1600" b="1" dirty="0">
                <a:latin typeface="American Typewriter" panose="02090604020004020304" pitchFamily="18" charset="77"/>
                <a:ea typeface="MS Mincho" panose="02020609040205080304" pitchFamily="49" charset="-128"/>
              </a:rPr>
              <a:t>32</a:t>
            </a:r>
          </a:p>
          <a:p>
            <a:pPr>
              <a:lnSpc>
                <a:spcPct val="114000"/>
              </a:lnSpc>
              <a:spcBef>
                <a:spcPts val="600"/>
              </a:spcBef>
              <a:buFont typeface="Wingdings" panose="05000000000000000000" pitchFamily="2" charset="2"/>
              <a:buChar char="q"/>
            </a:pPr>
            <a:r>
              <a:rPr lang="it-IT" altLang="it-IT" sz="2000" dirty="0">
                <a:latin typeface="American Typewriter" panose="02090604020004020304" pitchFamily="18" charset="77"/>
                <a:ea typeface="MS Mincho" panose="02020609040205080304" pitchFamily="49" charset="-128"/>
              </a:rPr>
              <a:t> </a:t>
            </a:r>
            <a:r>
              <a:rPr lang="it-IT" altLang="it-IT" sz="1600" dirty="0">
                <a:latin typeface="American Typewriter" panose="02090604020004020304" pitchFamily="18" charset="77"/>
                <a:ea typeface="MS Mincho" panose="02020609040205080304" pitchFamily="49" charset="-128"/>
              </a:rPr>
              <a:t>Il </a:t>
            </a:r>
            <a:r>
              <a:rPr lang="it-IT" altLang="it-IT" sz="1600" b="1" dirty="0">
                <a:latin typeface="American Typewriter" panose="02090604020004020304" pitchFamily="18" charset="77"/>
                <a:ea typeface="MS Mincho" panose="02020609040205080304" pitchFamily="49" charset="-128"/>
              </a:rPr>
              <a:t>75</a:t>
            </a:r>
            <a:r>
              <a:rPr lang="it-IT" altLang="it-IT" sz="1600" dirty="0">
                <a:latin typeface="American Typewriter" panose="02090604020004020304" pitchFamily="18" charset="77"/>
                <a:ea typeface="MS Mincho" panose="02020609040205080304" pitchFamily="49" charset="-128"/>
              </a:rPr>
              <a:t>% dei mesi, 24 su 32, è a carico dei 2 disoccupati di lunga durata.</a:t>
            </a:r>
          </a:p>
          <a:p>
            <a:pPr marL="0" indent="0">
              <a:lnSpc>
                <a:spcPct val="114000"/>
              </a:lnSpc>
              <a:spcBef>
                <a:spcPts val="600"/>
              </a:spcBef>
              <a:buNone/>
            </a:pPr>
            <a:r>
              <a:rPr lang="it-IT" altLang="it-IT" sz="1600" b="1" i="1" dirty="0">
                <a:solidFill>
                  <a:srgbClr val="000099"/>
                </a:solidFill>
                <a:latin typeface="American Typewriter" panose="02090604020004020304" pitchFamily="18" charset="77"/>
                <a:ea typeface="MS Mincho" panose="02020609040205080304" pitchFamily="49" charset="-128"/>
              </a:rPr>
              <a:t>Ha importanza? Certamente!</a:t>
            </a:r>
          </a:p>
          <a:p>
            <a:pPr>
              <a:lnSpc>
                <a:spcPct val="114000"/>
              </a:lnSpc>
              <a:spcBef>
                <a:spcPts val="600"/>
              </a:spcBef>
              <a:buFont typeface="Wingdings" panose="05000000000000000000" pitchFamily="2" charset="2"/>
              <a:buChar char="Ø"/>
            </a:pPr>
            <a:r>
              <a:rPr lang="it-IT" altLang="it-IT" sz="1600" dirty="0">
                <a:latin typeface="American Typewriter" panose="02090604020004020304" pitchFamily="18" charset="77"/>
                <a:ea typeface="MS Mincho" panose="02020609040205080304" pitchFamily="49" charset="-128"/>
              </a:rPr>
              <a:t>I costi individuali della disoccupazione </a:t>
            </a:r>
            <a:r>
              <a:rPr lang="it-IT" altLang="it-IT" sz="1600" b="1" dirty="0">
                <a:solidFill>
                  <a:srgbClr val="000099"/>
                </a:solidFill>
                <a:latin typeface="American Typewriter" panose="02090604020004020304" pitchFamily="18" charset="77"/>
                <a:ea typeface="MS Mincho" panose="02020609040205080304" pitchFamily="49" charset="-128"/>
              </a:rPr>
              <a:t>crescono più che proporzionalmente </a:t>
            </a:r>
            <a:r>
              <a:rPr lang="it-IT" altLang="it-IT" sz="1600" dirty="0">
                <a:latin typeface="American Typewriter" panose="02090604020004020304" pitchFamily="18" charset="77"/>
                <a:ea typeface="MS Mincho" panose="02020609040205080304" pitchFamily="49" charset="-128"/>
              </a:rPr>
              <a:t>al passare del tempo: </a:t>
            </a:r>
          </a:p>
          <a:p>
            <a:pPr lvl="1">
              <a:lnSpc>
                <a:spcPct val="114000"/>
              </a:lnSpc>
              <a:spcBef>
                <a:spcPts val="0"/>
              </a:spcBef>
              <a:buFont typeface="Wingdings" panose="05000000000000000000" pitchFamily="2" charset="2"/>
              <a:buChar char="ü"/>
            </a:pPr>
            <a:r>
              <a:rPr lang="it-IT" altLang="it-IT" sz="1600" dirty="0">
                <a:latin typeface="American Typewriter" panose="02090604020004020304" pitchFamily="18" charset="77"/>
                <a:ea typeface="MS Mincho" panose="02020609040205080304" pitchFamily="49" charset="-128"/>
              </a:rPr>
              <a:t>Disagio psicologico e sociale</a:t>
            </a:r>
          </a:p>
          <a:p>
            <a:pPr lvl="1">
              <a:lnSpc>
                <a:spcPct val="114000"/>
              </a:lnSpc>
              <a:spcBef>
                <a:spcPts val="0"/>
              </a:spcBef>
              <a:buFont typeface="Wingdings" panose="05000000000000000000" pitchFamily="2" charset="2"/>
              <a:buChar char="ü"/>
            </a:pPr>
            <a:r>
              <a:rPr lang="it-IT" altLang="it-IT" sz="1600" dirty="0">
                <a:latin typeface="American Typewriter" panose="02090604020004020304" pitchFamily="18" charset="77"/>
                <a:ea typeface="MS Mincho" panose="02020609040205080304" pitchFamily="49" charset="-128"/>
              </a:rPr>
              <a:t>Deperimento del capitale umano </a:t>
            </a:r>
          </a:p>
          <a:p>
            <a:pPr lvl="1">
              <a:lnSpc>
                <a:spcPct val="114000"/>
              </a:lnSpc>
              <a:spcBef>
                <a:spcPts val="0"/>
              </a:spcBef>
              <a:buFont typeface="Wingdings" panose="05000000000000000000" pitchFamily="2" charset="2"/>
              <a:buChar char="ü"/>
            </a:pPr>
            <a:r>
              <a:rPr lang="it-IT" altLang="it-IT" sz="1600" dirty="0" err="1">
                <a:latin typeface="American Typewriter" panose="02090604020004020304" pitchFamily="18" charset="77"/>
                <a:ea typeface="MS Mincho" panose="02020609040205080304" pitchFamily="49" charset="-128"/>
              </a:rPr>
              <a:t>Decumulo</a:t>
            </a:r>
            <a:r>
              <a:rPr lang="it-IT" altLang="it-IT" sz="1600" dirty="0">
                <a:latin typeface="American Typewriter" panose="02090604020004020304" pitchFamily="18" charset="77"/>
                <a:ea typeface="MS Mincho" panose="02020609040205080304" pitchFamily="49" charset="-128"/>
              </a:rPr>
              <a:t> dei risparmi</a:t>
            </a:r>
          </a:p>
          <a:p>
            <a:pPr lvl="1">
              <a:lnSpc>
                <a:spcPct val="114000"/>
              </a:lnSpc>
              <a:spcBef>
                <a:spcPts val="0"/>
              </a:spcBef>
              <a:buFont typeface="Wingdings" panose="05000000000000000000" pitchFamily="2" charset="2"/>
              <a:buChar char="ü"/>
            </a:pPr>
            <a:r>
              <a:rPr lang="it-IT" altLang="it-IT" sz="1600" dirty="0">
                <a:latin typeface="American Typewriter" panose="02090604020004020304" pitchFamily="18" charset="77"/>
                <a:ea typeface="MS Mincho" panose="02020609040205080304" pitchFamily="49" charset="-128"/>
              </a:rPr>
              <a:t>Incertezza sul futuro</a:t>
            </a:r>
          </a:p>
          <a:p>
            <a:pPr lvl="1">
              <a:lnSpc>
                <a:spcPct val="114000"/>
              </a:lnSpc>
              <a:spcBef>
                <a:spcPts val="0"/>
              </a:spcBef>
              <a:buFont typeface="Wingdings" panose="05000000000000000000" pitchFamily="2" charset="2"/>
              <a:buChar char="ü"/>
            </a:pPr>
            <a:r>
              <a:rPr lang="it-IT" altLang="it-IT" sz="1600" dirty="0">
                <a:latin typeface="American Typewriter" panose="02090604020004020304" pitchFamily="18" charset="77"/>
                <a:ea typeface="MS Mincho" panose="02020609040205080304" pitchFamily="49" charset="-128"/>
              </a:rPr>
              <a:t>Minore </a:t>
            </a:r>
            <a:r>
              <a:rPr lang="it-IT" altLang="it-IT" sz="1600" dirty="0" err="1">
                <a:latin typeface="American Typewriter" panose="02090604020004020304" pitchFamily="18" charset="77"/>
                <a:ea typeface="MS Mincho" panose="02020609040205080304" pitchFamily="49" charset="-128"/>
              </a:rPr>
              <a:t>occupabilità</a:t>
            </a:r>
            <a:r>
              <a:rPr lang="it-IT" altLang="it-IT" sz="1600" dirty="0">
                <a:latin typeface="American Typewriter" panose="02090604020004020304" pitchFamily="18" charset="77"/>
                <a:ea typeface="MS Mincho" panose="02020609040205080304" pitchFamily="49" charset="-128"/>
              </a:rPr>
              <a:t> futura.</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6" name="Rectangle 2"/>
          <p:cNvSpPr>
            <a:spLocks noGrp="1" noChangeArrowheads="1"/>
          </p:cNvSpPr>
          <p:nvPr>
            <p:ph type="title"/>
          </p:nvPr>
        </p:nvSpPr>
        <p:spPr>
          <a:xfrm>
            <a:off x="611560" y="44623"/>
            <a:ext cx="7632848" cy="1080121"/>
          </a:xfrm>
          <a:solidFill>
            <a:schemeClr val="bg1">
              <a:lumMod val="95000"/>
            </a:schemeClr>
          </a:solidFill>
          <a:ln>
            <a:solidFill>
              <a:schemeClr val="accent1"/>
            </a:solidFill>
          </a:ln>
        </p:spPr>
        <p:txBody>
          <a:bodyPr anchor="ctr"/>
          <a:lstStyle/>
          <a:p>
            <a:r>
              <a:rPr lang="it-IT" altLang="it-IT" sz="2400" b="1" dirty="0"/>
              <a:t>    </a:t>
            </a:r>
            <a:r>
              <a:rPr lang="it-IT" altLang="it-IT" sz="2400" b="1" dirty="0">
                <a:latin typeface="American Typewriter" panose="02090604020004020304" pitchFamily="18" charset="77"/>
              </a:rPr>
              <a:t>Approfondimenti: </a:t>
            </a:r>
            <a:br>
              <a:rPr lang="it-IT" altLang="it-IT" sz="2400" b="1" dirty="0">
                <a:latin typeface="American Typewriter" panose="02090604020004020304" pitchFamily="18" charset="77"/>
              </a:rPr>
            </a:br>
            <a:r>
              <a:rPr lang="it-IT" altLang="it-IT" sz="2400" b="1" dirty="0">
                <a:latin typeface="American Typewriter" panose="02090604020004020304" pitchFamily="18" charset="77"/>
              </a:rPr>
              <a:t>    </a:t>
            </a:r>
            <a:r>
              <a:rPr lang="it-IT" altLang="it-IT" sz="2400" dirty="0">
                <a:latin typeface="American Typewriter" panose="02090604020004020304" pitchFamily="18" charset="77"/>
              </a:rPr>
              <a:t>b - La durata dell’occupazione</a:t>
            </a:r>
            <a:endParaRPr lang="it-IT" altLang="it-IT" sz="2400" dirty="0">
              <a:solidFill>
                <a:schemeClr val="tx2"/>
              </a:solidFill>
              <a:latin typeface="American Typewriter" panose="02090604020004020304" pitchFamily="18" charset="7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strips(downRight)">
                                      <p:cBhvr>
                                        <p:cTn id="7" dur="500"/>
                                        <p:tgtEl>
                                          <p:spTgt spid="23245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2451">
                                            <p:txEl>
                                              <p:pRg st="1" end="1"/>
                                            </p:txEl>
                                          </p:spTgt>
                                        </p:tgtEl>
                                        <p:attrNameLst>
                                          <p:attrName>style.visibility</p:attrName>
                                        </p:attrNameLst>
                                      </p:cBhvr>
                                      <p:to>
                                        <p:strVal val="visible"/>
                                      </p:to>
                                    </p:set>
                                    <p:animEffect transition="in" filter="strips(downRight)">
                                      <p:cBhvr>
                                        <p:cTn id="10" dur="500"/>
                                        <p:tgtEl>
                                          <p:spTgt spid="23245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animEffect transition="in" filter="strips(downRight)">
                                      <p:cBhvr>
                                        <p:cTn id="13" dur="500"/>
                                        <p:tgtEl>
                                          <p:spTgt spid="232451">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32451">
                                            <p:txEl>
                                              <p:pRg st="3" end="3"/>
                                            </p:txEl>
                                          </p:spTgt>
                                        </p:tgtEl>
                                        <p:attrNameLst>
                                          <p:attrName>style.visibility</p:attrName>
                                        </p:attrNameLst>
                                      </p:cBhvr>
                                      <p:to>
                                        <p:strVal val="visible"/>
                                      </p:to>
                                    </p:set>
                                    <p:animEffect transition="in" filter="strips(downRight)">
                                      <p:cBhvr>
                                        <p:cTn id="16" dur="500"/>
                                        <p:tgtEl>
                                          <p:spTgt spid="2324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32451">
                                            <p:txEl>
                                              <p:pRg st="4" end="4"/>
                                            </p:txEl>
                                          </p:spTgt>
                                        </p:tgtEl>
                                        <p:attrNameLst>
                                          <p:attrName>style.visibility</p:attrName>
                                        </p:attrNameLst>
                                      </p:cBhvr>
                                      <p:to>
                                        <p:strVal val="visible"/>
                                      </p:to>
                                    </p:set>
                                    <p:animEffect transition="in" filter="strips(downRight)">
                                      <p:cBhvr>
                                        <p:cTn id="21" dur="500"/>
                                        <p:tgtEl>
                                          <p:spTgt spid="2324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232451">
                                            <p:txEl>
                                              <p:pRg st="5" end="5"/>
                                            </p:txEl>
                                          </p:spTgt>
                                        </p:tgtEl>
                                        <p:attrNameLst>
                                          <p:attrName>style.visibility</p:attrName>
                                        </p:attrNameLst>
                                      </p:cBhvr>
                                      <p:to>
                                        <p:strVal val="visible"/>
                                      </p:to>
                                    </p:set>
                                    <p:animEffect transition="in" filter="strips(downRight)">
                                      <p:cBhvr>
                                        <p:cTn id="26" dur="500"/>
                                        <p:tgtEl>
                                          <p:spTgt spid="2324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232451">
                                            <p:txEl>
                                              <p:pRg st="6" end="6"/>
                                            </p:txEl>
                                          </p:spTgt>
                                        </p:tgtEl>
                                        <p:attrNameLst>
                                          <p:attrName>style.visibility</p:attrName>
                                        </p:attrNameLst>
                                      </p:cBhvr>
                                      <p:to>
                                        <p:strVal val="visible"/>
                                      </p:to>
                                    </p:set>
                                    <p:animEffect transition="in" filter="strips(downRight)">
                                      <p:cBhvr>
                                        <p:cTn id="31" dur="500"/>
                                        <p:tgtEl>
                                          <p:spTgt spid="2324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232451">
                                            <p:txEl>
                                              <p:pRg st="7" end="7"/>
                                            </p:txEl>
                                          </p:spTgt>
                                        </p:tgtEl>
                                        <p:attrNameLst>
                                          <p:attrName>style.visibility</p:attrName>
                                        </p:attrNameLst>
                                      </p:cBhvr>
                                      <p:to>
                                        <p:strVal val="visible"/>
                                      </p:to>
                                    </p:set>
                                    <p:animEffect transition="in" filter="strips(downRight)">
                                      <p:cBhvr>
                                        <p:cTn id="36" dur="500"/>
                                        <p:tgtEl>
                                          <p:spTgt spid="232451">
                                            <p:txEl>
                                              <p:pRg st="7" end="7"/>
                                            </p:txEl>
                                          </p:spTgt>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232451">
                                            <p:txEl>
                                              <p:pRg st="8" end="8"/>
                                            </p:txEl>
                                          </p:spTgt>
                                        </p:tgtEl>
                                        <p:attrNameLst>
                                          <p:attrName>style.visibility</p:attrName>
                                        </p:attrNameLst>
                                      </p:cBhvr>
                                      <p:to>
                                        <p:strVal val="visible"/>
                                      </p:to>
                                    </p:set>
                                    <p:animEffect transition="in" filter="strips(downRight)">
                                      <p:cBhvr>
                                        <p:cTn id="39" dur="500"/>
                                        <p:tgtEl>
                                          <p:spTgt spid="232451">
                                            <p:txEl>
                                              <p:pRg st="8" end="8"/>
                                            </p:txEl>
                                          </p:spTgt>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232451">
                                            <p:txEl>
                                              <p:pRg st="9" end="9"/>
                                            </p:txEl>
                                          </p:spTgt>
                                        </p:tgtEl>
                                        <p:attrNameLst>
                                          <p:attrName>style.visibility</p:attrName>
                                        </p:attrNameLst>
                                      </p:cBhvr>
                                      <p:to>
                                        <p:strVal val="visible"/>
                                      </p:to>
                                    </p:set>
                                    <p:animEffect transition="in" filter="strips(downRight)">
                                      <p:cBhvr>
                                        <p:cTn id="42" dur="500"/>
                                        <p:tgtEl>
                                          <p:spTgt spid="232451">
                                            <p:txEl>
                                              <p:pRg st="9" end="9"/>
                                            </p:txEl>
                                          </p:spTgt>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232451">
                                            <p:txEl>
                                              <p:pRg st="10" end="10"/>
                                            </p:txEl>
                                          </p:spTgt>
                                        </p:tgtEl>
                                        <p:attrNameLst>
                                          <p:attrName>style.visibility</p:attrName>
                                        </p:attrNameLst>
                                      </p:cBhvr>
                                      <p:to>
                                        <p:strVal val="visible"/>
                                      </p:to>
                                    </p:set>
                                    <p:animEffect transition="in" filter="strips(downRight)">
                                      <p:cBhvr>
                                        <p:cTn id="45" dur="500"/>
                                        <p:tgtEl>
                                          <p:spTgt spid="232451">
                                            <p:txEl>
                                              <p:pRg st="10" end="10"/>
                                            </p:txEl>
                                          </p:spTgt>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232451">
                                            <p:txEl>
                                              <p:pRg st="11" end="11"/>
                                            </p:txEl>
                                          </p:spTgt>
                                        </p:tgtEl>
                                        <p:attrNameLst>
                                          <p:attrName>style.visibility</p:attrName>
                                        </p:attrNameLst>
                                      </p:cBhvr>
                                      <p:to>
                                        <p:strVal val="visible"/>
                                      </p:to>
                                    </p:set>
                                    <p:animEffect transition="in" filter="strips(downRight)">
                                      <p:cBhvr>
                                        <p:cTn id="48" dur="500"/>
                                        <p:tgtEl>
                                          <p:spTgt spid="232451">
                                            <p:txEl>
                                              <p:pRg st="11" end="11"/>
                                            </p:txEl>
                                          </p:spTgt>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232451">
                                            <p:txEl>
                                              <p:pRg st="12" end="12"/>
                                            </p:txEl>
                                          </p:spTgt>
                                        </p:tgtEl>
                                        <p:attrNameLst>
                                          <p:attrName>style.visibility</p:attrName>
                                        </p:attrNameLst>
                                      </p:cBhvr>
                                      <p:to>
                                        <p:strVal val="visible"/>
                                      </p:to>
                                    </p:set>
                                    <p:animEffect transition="in" filter="strips(downRight)">
                                      <p:cBhvr>
                                        <p:cTn id="51" dur="500"/>
                                        <p:tgtEl>
                                          <p:spTgt spid="2324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5"/>
          <p:cNvSpPr>
            <a:spLocks noGrp="1" noChangeArrowheads="1"/>
          </p:cNvSpPr>
          <p:nvPr>
            <p:ph type="title"/>
          </p:nvPr>
        </p:nvSpPr>
        <p:spPr>
          <a:xfrm>
            <a:off x="539750" y="517525"/>
            <a:ext cx="7992690" cy="823243"/>
          </a:xfrm>
          <a:noFill/>
        </p:spPr>
        <p:txBody>
          <a:bodyPr/>
          <a:lstStyle/>
          <a:p>
            <a:r>
              <a:rPr lang="it-IT" altLang="it-IT" sz="2400" dirty="0">
                <a:solidFill>
                  <a:schemeClr val="tx1"/>
                </a:solidFill>
                <a:latin typeface="American Typewriter" panose="02090604020004020304" pitchFamily="18" charset="77"/>
              </a:rPr>
              <a:t>Durata media della disoccupazione negli Stati Uniti (1993-2000)</a:t>
            </a:r>
          </a:p>
        </p:txBody>
      </p:sp>
      <p:sp>
        <p:nvSpPr>
          <p:cNvPr id="31" name="Segnaposto piè di pagina 3"/>
          <p:cNvSpPr>
            <a:spLocks noGrp="1"/>
          </p:cNvSpPr>
          <p:nvPr>
            <p:ph type="ftr" sz="quarter" idx="10"/>
          </p:nvPr>
        </p:nvSpPr>
        <p:spPr/>
        <p:txBody>
          <a:bodyPr/>
          <a:lstStyle/>
          <a:p>
            <a:pPr>
              <a:defRPr/>
            </a:pPr>
            <a:r>
              <a:rPr lang="it-IT"/>
              <a:t>Lez. 04: Lavoro e Disoccupazione</a:t>
            </a:r>
          </a:p>
        </p:txBody>
      </p:sp>
      <p:graphicFrame>
        <p:nvGraphicFramePr>
          <p:cNvPr id="5" name="Group 115"/>
          <p:cNvGraphicFramePr>
            <a:graphicFrameLocks noGrp="1"/>
          </p:cNvGraphicFramePr>
          <p:nvPr>
            <p:extLst>
              <p:ext uri="{D42A27DB-BD31-4B8C-83A1-F6EECF244321}">
                <p14:modId xmlns:p14="http://schemas.microsoft.com/office/powerpoint/2010/main" val="1402969663"/>
              </p:ext>
            </p:extLst>
          </p:nvPr>
        </p:nvGraphicFramePr>
        <p:xfrm>
          <a:off x="429767" y="1988840"/>
          <a:ext cx="8534721" cy="2486160"/>
        </p:xfrm>
        <a:graphic>
          <a:graphicData uri="http://schemas.openxmlformats.org/drawingml/2006/table">
            <a:tbl>
              <a:tblPr/>
              <a:tblGrid>
                <a:gridCol w="2369678">
                  <a:extLst>
                    <a:ext uri="{9D8B030D-6E8A-4147-A177-3AD203B41FA5}">
                      <a16:colId xmlns:a16="http://schemas.microsoft.com/office/drawing/2014/main" val="20000"/>
                    </a:ext>
                  </a:extLst>
                </a:gridCol>
                <a:gridCol w="2848140">
                  <a:extLst>
                    <a:ext uri="{9D8B030D-6E8A-4147-A177-3AD203B41FA5}">
                      <a16:colId xmlns:a16="http://schemas.microsoft.com/office/drawing/2014/main" val="20001"/>
                    </a:ext>
                  </a:extLst>
                </a:gridCol>
                <a:gridCol w="3316903">
                  <a:extLst>
                    <a:ext uri="{9D8B030D-6E8A-4147-A177-3AD203B41FA5}">
                      <a16:colId xmlns:a16="http://schemas.microsoft.com/office/drawing/2014/main" val="20002"/>
                    </a:ext>
                  </a:extLst>
                </a:gridCol>
              </a:tblGrid>
              <a:tr h="1112337">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chemeClr val="tx1"/>
                          </a:solidFill>
                          <a:effectLst/>
                          <a:latin typeface="Arial" panose="020B0604020202020204" pitchFamily="34" charset="0"/>
                        </a:rPr>
                        <a:t>Numero di </a:t>
                      </a:r>
                      <a:r>
                        <a:rPr kumimoji="0" lang="it-IT" sz="1800" b="0" i="0" u="none" strike="noStrike" cap="none" normalizeH="0" baseline="0" dirty="0">
                          <a:ln>
                            <a:noFill/>
                          </a:ln>
                          <a:solidFill>
                            <a:srgbClr val="000099"/>
                          </a:solidFill>
                          <a:effectLst/>
                          <a:latin typeface="Arial" panose="020B0604020202020204" pitchFamily="34" charset="0"/>
                        </a:rPr>
                        <a:t>settimane</a:t>
                      </a:r>
                      <a:r>
                        <a:rPr kumimoji="0" lang="it-IT" sz="1800" b="0" i="0" u="none" strike="noStrike" cap="none" normalizeH="0" baseline="0" dirty="0">
                          <a:ln>
                            <a:noFill/>
                          </a:ln>
                          <a:solidFill>
                            <a:schemeClr val="tx1"/>
                          </a:solidFill>
                          <a:effectLst/>
                          <a:latin typeface="Arial" panose="020B0604020202020204" pitchFamily="34" charset="0"/>
                        </a:rPr>
                        <a:t> da disoccupati</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chemeClr val="tx1"/>
                          </a:solidFill>
                          <a:effectLst/>
                          <a:latin typeface="Arial" panose="020B0604020202020204" pitchFamily="34" charset="0"/>
                        </a:rPr>
                        <a:t>rispetto al </a:t>
                      </a:r>
                      <a:r>
                        <a:rPr kumimoji="0" lang="it-IT" sz="1800" b="0" i="0" u="none" strike="noStrike" cap="none" normalizeH="0" baseline="0" dirty="0">
                          <a:ln>
                            <a:noFill/>
                          </a:ln>
                          <a:solidFill>
                            <a:srgbClr val="000099"/>
                          </a:solidFill>
                          <a:effectLst/>
                          <a:latin typeface="Arial" panose="020B0604020202020204" pitchFamily="34" charset="0"/>
                        </a:rPr>
                        <a:t>totale</a:t>
                      </a:r>
                      <a:r>
                        <a:rPr kumimoji="0" lang="it-IT" sz="1800" b="0" i="0" u="none" strike="noStrike" cap="none" normalizeH="0" baseline="0" dirty="0">
                          <a:ln>
                            <a:noFill/>
                          </a:ln>
                          <a:solidFill>
                            <a:schemeClr val="tx1"/>
                          </a:solidFill>
                          <a:effectLst/>
                          <a:latin typeface="Arial" panose="020B0604020202020204" pitchFamily="34" charset="0"/>
                        </a:rPr>
                        <a:t> di disoccupati (%)</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rgbClr val="000099"/>
                          </a:solidFill>
                          <a:effectLst/>
                          <a:latin typeface="Arial" panose="020B0604020202020204" pitchFamily="34" charset="0"/>
                        </a:rPr>
                        <a:t>rispetto alle settimane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chemeClr val="tx1"/>
                          </a:solidFill>
                          <a:effectLst/>
                          <a:latin typeface="Arial" panose="020B0604020202020204" pitchFamily="34" charset="0"/>
                        </a:rPr>
                        <a:t>di tutti i disoccupati (%)</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794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rgbClr val="000099"/>
                          </a:solidFill>
                          <a:effectLst/>
                          <a:latin typeface="Arial" panose="020B0604020202020204" pitchFamily="34" charset="0"/>
                        </a:rPr>
                        <a:t>1-4</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chemeClr val="tx1"/>
                          </a:solidFill>
                          <a:effectLst/>
                          <a:latin typeface="Arial" panose="020B0604020202020204" pitchFamily="34" charset="0"/>
                        </a:rPr>
                        <a:t>39%</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chemeClr val="tx1"/>
                          </a:solidFill>
                          <a:effectLst/>
                          <a:latin typeface="Arial" panose="020B0604020202020204" pitchFamily="34" charset="0"/>
                        </a:rPr>
                        <a:t>6,5%</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794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rgbClr val="000099"/>
                          </a:solidFill>
                          <a:effectLst/>
                          <a:latin typeface="Arial" panose="020B0604020202020204" pitchFamily="34" charset="0"/>
                        </a:rPr>
                        <a:t>5-14</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chemeClr val="tx1"/>
                          </a:solidFill>
                          <a:effectLst/>
                          <a:latin typeface="Arial" panose="020B0604020202020204" pitchFamily="34" charset="0"/>
                        </a:rPr>
                        <a:t>31%</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chemeClr val="tx1"/>
                          </a:solidFill>
                          <a:effectLst/>
                          <a:latin typeface="Arial" panose="020B0604020202020204" pitchFamily="34" charset="0"/>
                        </a:rPr>
                        <a:t>20,5%</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5794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rgbClr val="000099"/>
                          </a:solidFill>
                          <a:effectLst/>
                          <a:latin typeface="Arial" panose="020B0604020202020204" pitchFamily="34" charset="0"/>
                        </a:rPr>
                        <a:t>15 o più</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chemeClr val="tx1"/>
                          </a:solidFill>
                          <a:effectLst/>
                          <a:latin typeface="Arial" panose="020B0604020202020204" pitchFamily="34" charset="0"/>
                        </a:rPr>
                        <a:t>30%</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it-IT" sz="1800" b="0" i="0" u="none" strike="noStrike" cap="none" normalizeH="0" baseline="0" dirty="0">
                          <a:ln>
                            <a:noFill/>
                          </a:ln>
                          <a:solidFill>
                            <a:schemeClr val="tx1"/>
                          </a:solidFill>
                          <a:effectLst/>
                          <a:latin typeface="Arial" panose="020B0604020202020204" pitchFamily="34" charset="0"/>
                        </a:rPr>
                        <a:t>73,0%</a:t>
                      </a:r>
                    </a:p>
                  </a:txBody>
                  <a:tcPr marT="45727" marB="457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dirty="0">
                <a:latin typeface="American Typewriter" panose="02090604020004020304" pitchFamily="18" charset="77"/>
              </a:rPr>
              <a:t>Un aumento del salario reale (2)</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771800"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3" name="CasellaDiTesto 2"/>
          <p:cNvSpPr txBox="1"/>
          <p:nvPr/>
        </p:nvSpPr>
        <p:spPr>
          <a:xfrm>
            <a:off x="3056057" y="3284984"/>
            <a:ext cx="467885" cy="1080120"/>
          </a:xfrm>
          <a:prstGeom prst="rect">
            <a:avLst/>
          </a:prstGeom>
          <a:noFill/>
          <a:ln>
            <a:noFill/>
          </a:ln>
        </p:spPr>
        <p:txBody>
          <a:bodyPr vert="vert270" wrap="square" rtlCol="0">
            <a:spAutoFit/>
          </a:bodyPr>
          <a:lstStyle/>
          <a:p>
            <a:pPr>
              <a:lnSpc>
                <a:spcPct val="150000"/>
              </a:lnSpc>
            </a:pPr>
            <a:r>
              <a:rPr lang="it-IT" sz="1400" dirty="0">
                <a:solidFill>
                  <a:schemeClr val="tx2"/>
                </a:solidFill>
              </a:rPr>
              <a:t>Consumo</a:t>
            </a:r>
            <a:endParaRPr lang="it-IT" sz="1600" dirty="0">
              <a:solidFill>
                <a:schemeClr val="tx2"/>
              </a:solidFill>
            </a:endParaRPr>
          </a:p>
        </p:txBody>
      </p:sp>
      <p:cxnSp>
        <p:nvCxnSpPr>
          <p:cNvPr id="6" name="Connettore 1 5"/>
          <p:cNvCxnSpPr/>
          <p:nvPr/>
        </p:nvCxnSpPr>
        <p:spPr bwMode="auto">
          <a:xfrm>
            <a:off x="3563887" y="1124744"/>
            <a:ext cx="1" cy="3384376"/>
          </a:xfrm>
          <a:prstGeom prst="line">
            <a:avLst/>
          </a:prstGeom>
          <a:solidFill>
            <a:srgbClr val="FF0000"/>
          </a:solidFill>
          <a:ln w="12700" cap="flat" cmpd="sng" algn="ctr">
            <a:solidFill>
              <a:srgbClr val="000099"/>
            </a:solidFill>
            <a:prstDash val="solid"/>
            <a:round/>
            <a:headEnd type="none" w="med" len="med"/>
            <a:tailEnd type="none" w="med" len="med"/>
          </a:ln>
          <a:effectLst/>
        </p:spPr>
      </p:cxnSp>
      <p:cxnSp>
        <p:nvCxnSpPr>
          <p:cNvPr id="8" name="Connettore 1 7"/>
          <p:cNvCxnSpPr/>
          <p:nvPr/>
        </p:nvCxnSpPr>
        <p:spPr bwMode="auto">
          <a:xfrm>
            <a:off x="3563888" y="4509120"/>
            <a:ext cx="3744416" cy="0"/>
          </a:xfrm>
          <a:prstGeom prst="line">
            <a:avLst/>
          </a:prstGeom>
          <a:solidFill>
            <a:srgbClr val="FF0000"/>
          </a:solidFill>
          <a:ln w="12700" cap="flat" cmpd="sng" algn="ctr">
            <a:solidFill>
              <a:srgbClr val="000000"/>
            </a:solidFill>
            <a:prstDash val="solid"/>
            <a:round/>
            <a:headEnd type="none" w="med" len="med"/>
            <a:tailEnd type="none" w="med" len="med"/>
          </a:ln>
          <a:effectLst/>
        </p:spPr>
      </p:cxnSp>
      <p:sp>
        <p:nvSpPr>
          <p:cNvPr id="9" name="CasellaDiTesto 8"/>
          <p:cNvSpPr txBox="1"/>
          <p:nvPr/>
        </p:nvSpPr>
        <p:spPr>
          <a:xfrm>
            <a:off x="7380312" y="4293096"/>
            <a:ext cx="1296144" cy="369332"/>
          </a:xfrm>
          <a:prstGeom prst="rect">
            <a:avLst/>
          </a:prstGeom>
          <a:noFill/>
        </p:spPr>
        <p:txBody>
          <a:bodyPr wrap="square" rtlCol="0">
            <a:spAutoFit/>
          </a:bodyPr>
          <a:lstStyle/>
          <a:p>
            <a:r>
              <a:rPr lang="it-IT" dirty="0"/>
              <a:t>Tempo</a:t>
            </a:r>
            <a:endParaRPr lang="en-US" dirty="0"/>
          </a:p>
        </p:txBody>
      </p:sp>
      <p:cxnSp>
        <p:nvCxnSpPr>
          <p:cNvPr id="12" name="Connettore 1 11"/>
          <p:cNvCxnSpPr/>
          <p:nvPr/>
        </p:nvCxnSpPr>
        <p:spPr bwMode="auto">
          <a:xfrm>
            <a:off x="3563887" y="2060848"/>
            <a:ext cx="3240361" cy="2448272"/>
          </a:xfrm>
          <a:prstGeom prst="line">
            <a:avLst/>
          </a:prstGeom>
          <a:solidFill>
            <a:srgbClr val="FF0000"/>
          </a:solidFill>
          <a:ln w="12700" cap="flat" cmpd="sng" algn="ctr">
            <a:solidFill>
              <a:srgbClr val="C00000"/>
            </a:solidFill>
            <a:prstDash val="solid"/>
            <a:round/>
            <a:headEnd type="none" w="med" len="med"/>
            <a:tailEnd type="none" w="med" len="med"/>
          </a:ln>
          <a:effectLst/>
        </p:spPr>
      </p:cxnSp>
      <p:sp>
        <p:nvSpPr>
          <p:cNvPr id="15" name="Arco 14"/>
          <p:cNvSpPr/>
          <p:nvPr/>
        </p:nvSpPr>
        <p:spPr bwMode="auto">
          <a:xfrm flipH="1" flipV="1">
            <a:off x="4788024" y="1323063"/>
            <a:ext cx="2952328" cy="2321961"/>
          </a:xfrm>
          <a:prstGeom prst="arc">
            <a:avLst>
              <a:gd name="adj1" fmla="val 16267716"/>
              <a:gd name="adj2" fmla="val 21319529"/>
            </a:avLst>
          </a:prstGeom>
          <a:solidFill>
            <a:schemeClr val="bg1"/>
          </a:solidFill>
          <a:ln w="127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endParaRPr>
          </a:p>
        </p:txBody>
      </p:sp>
      <p:cxnSp>
        <p:nvCxnSpPr>
          <p:cNvPr id="17" name="Connettore 1 16"/>
          <p:cNvCxnSpPr/>
          <p:nvPr/>
        </p:nvCxnSpPr>
        <p:spPr bwMode="auto">
          <a:xfrm>
            <a:off x="5220072" y="4509120"/>
            <a:ext cx="1584176" cy="0"/>
          </a:xfrm>
          <a:prstGeom prst="line">
            <a:avLst/>
          </a:prstGeom>
          <a:solidFill>
            <a:srgbClr val="FF0000"/>
          </a:solidFill>
          <a:ln w="38100" cap="flat" cmpd="sng" algn="ctr">
            <a:solidFill>
              <a:srgbClr val="C00000"/>
            </a:solidFill>
            <a:prstDash val="dash"/>
            <a:round/>
            <a:headEnd type="none" w="med" len="med"/>
            <a:tailEnd type="none" w="med" len="med"/>
          </a:ln>
          <a:effectLst/>
        </p:spPr>
      </p:cxnSp>
      <p:cxnSp>
        <p:nvCxnSpPr>
          <p:cNvPr id="20" name="Connettore 1 19"/>
          <p:cNvCxnSpPr/>
          <p:nvPr/>
        </p:nvCxnSpPr>
        <p:spPr bwMode="auto">
          <a:xfrm>
            <a:off x="3563887" y="4509120"/>
            <a:ext cx="1656185" cy="0"/>
          </a:xfrm>
          <a:prstGeom prst="line">
            <a:avLst/>
          </a:prstGeom>
          <a:solidFill>
            <a:srgbClr val="FF0000"/>
          </a:solidFill>
          <a:ln w="38100" cap="flat" cmpd="sng" algn="ctr">
            <a:solidFill>
              <a:srgbClr val="0070C0"/>
            </a:solidFill>
            <a:prstDash val="sysDash"/>
            <a:round/>
            <a:headEnd type="none" w="med" len="med"/>
            <a:tailEnd type="none" w="med" len="med"/>
          </a:ln>
          <a:effectLst/>
        </p:spPr>
      </p:cxnSp>
      <p:sp>
        <p:nvSpPr>
          <p:cNvPr id="23" name="CasellaDiTesto 22"/>
          <p:cNvSpPr txBox="1"/>
          <p:nvPr/>
        </p:nvSpPr>
        <p:spPr>
          <a:xfrm>
            <a:off x="3851920" y="4662428"/>
            <a:ext cx="2808312" cy="338554"/>
          </a:xfrm>
          <a:prstGeom prst="rect">
            <a:avLst/>
          </a:prstGeom>
          <a:noFill/>
        </p:spPr>
        <p:txBody>
          <a:bodyPr wrap="square" rtlCol="0">
            <a:spAutoFit/>
          </a:bodyPr>
          <a:lstStyle/>
          <a:p>
            <a:r>
              <a:rPr lang="en-US" sz="1600" dirty="0">
                <a:solidFill>
                  <a:srgbClr val="C00000"/>
                </a:solidFill>
              </a:rPr>
              <a:t>          </a:t>
            </a:r>
            <a:r>
              <a:rPr lang="en-US" sz="1600" dirty="0" err="1">
                <a:solidFill>
                  <a:srgbClr val="C00000"/>
                </a:solidFill>
              </a:rPr>
              <a:t>h</a:t>
            </a:r>
            <a:r>
              <a:rPr lang="en-US" sz="1600" baseline="-25000" dirty="0" err="1">
                <a:solidFill>
                  <a:srgbClr val="C00000"/>
                </a:solidFill>
              </a:rPr>
              <a:t>S</a:t>
            </a:r>
            <a:r>
              <a:rPr lang="en-US" sz="1600" dirty="0">
                <a:solidFill>
                  <a:srgbClr val="C00000"/>
                </a:solidFill>
              </a:rPr>
              <a:t>        </a:t>
            </a:r>
            <a:r>
              <a:rPr lang="en-US" sz="1600" dirty="0" err="1">
                <a:solidFill>
                  <a:srgbClr val="C00000"/>
                </a:solidFill>
              </a:rPr>
              <a:t>h</a:t>
            </a:r>
            <a:r>
              <a:rPr lang="en-US" sz="1600" baseline="-25000" dirty="0" err="1">
                <a:solidFill>
                  <a:srgbClr val="C00000"/>
                </a:solidFill>
              </a:rPr>
              <a:t>R</a:t>
            </a:r>
            <a:endParaRPr lang="en-US" sz="1600" dirty="0">
              <a:solidFill>
                <a:srgbClr val="C00000"/>
              </a:solidFill>
            </a:endParaRPr>
          </a:p>
        </p:txBody>
      </p:sp>
      <p:cxnSp>
        <p:nvCxnSpPr>
          <p:cNvPr id="27" name="Connettore 1 26"/>
          <p:cNvCxnSpPr/>
          <p:nvPr/>
        </p:nvCxnSpPr>
        <p:spPr bwMode="auto">
          <a:xfrm>
            <a:off x="5200650" y="3343275"/>
            <a:ext cx="19422" cy="1165844"/>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33" name="Connettore 1 32"/>
          <p:cNvCxnSpPr/>
          <p:nvPr/>
        </p:nvCxnSpPr>
        <p:spPr bwMode="auto">
          <a:xfrm flipH="1" flipV="1">
            <a:off x="3563888" y="3284984"/>
            <a:ext cx="1647713" cy="21533"/>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17089" name="Connettore 1 217088"/>
          <p:cNvCxnSpPr/>
          <p:nvPr/>
        </p:nvCxnSpPr>
        <p:spPr bwMode="auto">
          <a:xfrm>
            <a:off x="3563888" y="3284984"/>
            <a:ext cx="0" cy="1224135"/>
          </a:xfrm>
          <a:prstGeom prst="line">
            <a:avLst/>
          </a:prstGeom>
          <a:solidFill>
            <a:srgbClr val="FF0000"/>
          </a:solidFill>
          <a:ln w="38100" cap="flat" cmpd="sng" algn="ctr">
            <a:solidFill>
              <a:schemeClr val="tx2"/>
            </a:solidFill>
            <a:prstDash val="dash"/>
            <a:round/>
            <a:headEnd type="none" w="med" len="med"/>
            <a:tailEnd type="none" w="med" len="med"/>
          </a:ln>
          <a:effectLst/>
        </p:spPr>
      </p:cxnSp>
      <p:sp>
        <p:nvSpPr>
          <p:cNvPr id="217093" name="CasellaDiTesto 217092"/>
          <p:cNvSpPr txBox="1"/>
          <p:nvPr/>
        </p:nvSpPr>
        <p:spPr>
          <a:xfrm>
            <a:off x="5220072" y="2924944"/>
            <a:ext cx="504056" cy="369332"/>
          </a:xfrm>
          <a:prstGeom prst="rect">
            <a:avLst/>
          </a:prstGeom>
          <a:noFill/>
        </p:spPr>
        <p:txBody>
          <a:bodyPr wrap="square" rtlCol="0">
            <a:spAutoFit/>
          </a:bodyPr>
          <a:lstStyle/>
          <a:p>
            <a:r>
              <a:rPr lang="it-IT" dirty="0"/>
              <a:t>R</a:t>
            </a:r>
            <a:endParaRPr lang="en-US" dirty="0"/>
          </a:p>
        </p:txBody>
      </p:sp>
      <p:sp>
        <p:nvSpPr>
          <p:cNvPr id="217094" name="Arco 217093"/>
          <p:cNvSpPr/>
          <p:nvPr/>
        </p:nvSpPr>
        <p:spPr bwMode="auto">
          <a:xfrm rot="7840726" flipV="1">
            <a:off x="6159964" y="4118752"/>
            <a:ext cx="612042" cy="366027"/>
          </a:xfrm>
          <a:prstGeom prst="arc">
            <a:avLst/>
          </a:prstGeom>
          <a:noFill/>
          <a:ln w="127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endParaRPr>
          </a:p>
        </p:txBody>
      </p:sp>
      <p:sp>
        <p:nvSpPr>
          <p:cNvPr id="217095" name="CasellaDiTesto 217094"/>
          <p:cNvSpPr txBox="1"/>
          <p:nvPr/>
        </p:nvSpPr>
        <p:spPr>
          <a:xfrm>
            <a:off x="5948814" y="4077072"/>
            <a:ext cx="357790" cy="369332"/>
          </a:xfrm>
          <a:prstGeom prst="rect">
            <a:avLst/>
          </a:prstGeom>
          <a:noFill/>
        </p:spPr>
        <p:txBody>
          <a:bodyPr wrap="none" rtlCol="0">
            <a:spAutoFit/>
          </a:bodyPr>
          <a:lstStyle/>
          <a:p>
            <a:r>
              <a:rPr lang="el-GR" dirty="0">
                <a:solidFill>
                  <a:srgbClr val="C00000"/>
                </a:solidFill>
                <a:latin typeface="Cambria Math" panose="02040503050406030204" pitchFamily="18" charset="0"/>
                <a:ea typeface="Cambria Math" panose="02040503050406030204" pitchFamily="18" charset="0"/>
              </a:rPr>
              <a:t>ω</a:t>
            </a:r>
            <a:endParaRPr lang="en-US" dirty="0">
              <a:solidFill>
                <a:srgbClr val="C00000"/>
              </a:solidFill>
            </a:endParaRPr>
          </a:p>
        </p:txBody>
      </p:sp>
      <mc:AlternateContent xmlns:mc="http://schemas.openxmlformats.org/markup-compatibility/2006" xmlns:a14="http://schemas.microsoft.com/office/drawing/2010/main">
        <mc:Choice Requires="a14">
          <p:sp>
            <p:nvSpPr>
              <p:cNvPr id="217096" name="CasellaDiTesto 217095"/>
              <p:cNvSpPr txBox="1"/>
              <p:nvPr/>
            </p:nvSpPr>
            <p:spPr>
              <a:xfrm>
                <a:off x="6660232" y="4606180"/>
                <a:ext cx="5760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solidFill>
                                <a:srgbClr val="C00000"/>
                              </a:solidFill>
                              <a:latin typeface="Cambria Math" panose="02040503050406030204" pitchFamily="18" charset="0"/>
                            </a:rPr>
                          </m:ctrlPr>
                        </m:accPr>
                        <m:e>
                          <m:r>
                            <m:rPr>
                              <m:nor/>
                            </m:rPr>
                            <a:rPr lang="it-IT" sz="2400" b="1" dirty="0">
                              <a:solidFill>
                                <a:srgbClr val="C00000"/>
                              </a:solidFill>
                              <a:latin typeface="French Script MT" panose="03020402040607040605" pitchFamily="66" charset="0"/>
                            </a:rPr>
                            <m:t>l</m:t>
                          </m:r>
                          <m:r>
                            <m:rPr>
                              <m:nor/>
                            </m:rPr>
                            <a:rPr lang="en-US" sz="2400" b="1" dirty="0">
                              <a:solidFill>
                                <a:srgbClr val="C00000"/>
                              </a:solidFill>
                              <a:latin typeface="French Script MT" panose="03020402040607040605" pitchFamily="66" charset="0"/>
                            </a:rPr>
                            <m:t> </m:t>
                          </m:r>
                        </m:e>
                      </m:acc>
                    </m:oMath>
                  </m:oMathPara>
                </a14:m>
                <a:endParaRPr lang="en-US" sz="2400" b="1" dirty="0">
                  <a:solidFill>
                    <a:srgbClr val="C00000"/>
                  </a:solidFill>
                  <a:latin typeface="French Script MT" panose="03020402040607040605" pitchFamily="66" charset="0"/>
                </a:endParaRPr>
              </a:p>
            </p:txBody>
          </p:sp>
        </mc:Choice>
        <mc:Fallback xmlns="">
          <p:sp>
            <p:nvSpPr>
              <p:cNvPr id="217096" name="CasellaDiTesto 217095"/>
              <p:cNvSpPr txBox="1">
                <a:spLocks noRot="1" noChangeAspect="1" noMove="1" noResize="1" noEditPoints="1" noAdjustHandles="1" noChangeArrowheads="1" noChangeShapeType="1" noTextEdit="1"/>
              </p:cNvSpPr>
              <p:nvPr/>
            </p:nvSpPr>
            <p:spPr>
              <a:xfrm>
                <a:off x="6660232" y="4606180"/>
                <a:ext cx="576064" cy="461665"/>
              </a:xfrm>
              <a:prstGeom prst="rect">
                <a:avLst/>
              </a:prstGeom>
              <a:blipFill>
                <a:blip r:embed="rId3"/>
                <a:stretch>
                  <a:fillRect t="-2703" b="-27027"/>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323528" y="1844824"/>
                <a:ext cx="2732529" cy="3093154"/>
              </a:xfrm>
              <a:prstGeom prst="rect">
                <a:avLst/>
              </a:prstGeom>
              <a:noFill/>
            </p:spPr>
            <p:txBody>
              <a:bodyPr wrap="square" rtlCol="0">
                <a:spAutoFit/>
              </a:bodyPr>
              <a:lstStyle/>
              <a:p>
                <a:r>
                  <a:rPr lang="it-IT" dirty="0"/>
                  <a:t>Cosa succede se aumenta il salario reale unitario </a:t>
                </a:r>
                <a:r>
                  <a:rPr lang="el-GR" dirty="0">
                    <a:solidFill>
                      <a:srgbClr val="C00000"/>
                    </a:solidFill>
                    <a:latin typeface="Cambria Math" panose="02040503050406030204" pitchFamily="18" charset="0"/>
                    <a:ea typeface="Cambria Math" panose="02040503050406030204" pitchFamily="18" charset="0"/>
                  </a:rPr>
                  <a:t>ω</a:t>
                </a:r>
                <a:r>
                  <a:rPr lang="it-IT" dirty="0"/>
                  <a:t> ?</a:t>
                </a:r>
              </a:p>
              <a:p>
                <a:pPr marL="285750" indent="-285750">
                  <a:spcBef>
                    <a:spcPts val="600"/>
                  </a:spcBef>
                  <a:buFont typeface="Arial" panose="020B0604020202020204" pitchFamily="34" charset="0"/>
                  <a:buChar char="•"/>
                </a:pPr>
                <a:r>
                  <a:rPr lang="it-IT" dirty="0"/>
                  <a:t>Se l’effetto </a:t>
                </a:r>
                <a:r>
                  <a:rPr lang="it-IT" b="1" dirty="0"/>
                  <a:t>sostituzione</a:t>
                </a:r>
                <a:r>
                  <a:rPr lang="it-IT" dirty="0"/>
                  <a:t> prevale sull’effetto </a:t>
                </a:r>
                <a:r>
                  <a:rPr lang="it-IT" b="1" dirty="0"/>
                  <a:t>reddito</a:t>
                </a:r>
                <a:r>
                  <a:rPr lang="it-IT" dirty="0"/>
                  <a:t>, lavorerò di più!</a:t>
                </a:r>
              </a:p>
              <a:p>
                <a:pPr algn="ctr">
                  <a:spcBef>
                    <a:spcPts val="600"/>
                  </a:spcBef>
                </a:pPr>
                <a:r>
                  <a:rPr lang="en-US" b="1" dirty="0" err="1">
                    <a:solidFill>
                      <a:srgbClr val="C00000"/>
                    </a:solidFill>
                  </a:rPr>
                  <a:t>h</a:t>
                </a:r>
                <a:r>
                  <a:rPr lang="en-US" b="1" baseline="-25000" dirty="0" err="1">
                    <a:solidFill>
                      <a:srgbClr val="C00000"/>
                    </a:solidFill>
                  </a:rPr>
                  <a:t>S</a:t>
                </a:r>
                <a:r>
                  <a:rPr lang="en-US" b="1" dirty="0">
                    <a:solidFill>
                      <a:srgbClr val="C00000"/>
                    </a:solidFill>
                  </a:rPr>
                  <a:t> &gt;  </a:t>
                </a:r>
                <a:r>
                  <a:rPr lang="en-US" b="1" dirty="0" err="1">
                    <a:solidFill>
                      <a:srgbClr val="C00000"/>
                    </a:solidFill>
                  </a:rPr>
                  <a:t>h</a:t>
                </a:r>
                <a:r>
                  <a:rPr lang="en-US" b="1" baseline="-25000" dirty="0" err="1">
                    <a:solidFill>
                      <a:srgbClr val="C00000"/>
                    </a:solidFill>
                  </a:rPr>
                  <a:t>R</a:t>
                </a:r>
                <a:r>
                  <a:rPr lang="en-US" b="1" dirty="0">
                    <a:solidFill>
                      <a:srgbClr val="C00000"/>
                    </a:solidFill>
                  </a:rPr>
                  <a:t> </a:t>
                </a:r>
              </a:p>
              <a:p>
                <a:pPr>
                  <a:spcBef>
                    <a:spcPts val="600"/>
                  </a:spcBef>
                </a:pPr>
                <a:r>
                  <a:rPr lang="en-US" dirty="0"/>
                  <a:t>(</a:t>
                </a:r>
                <a:r>
                  <a:rPr lang="en-US" dirty="0" err="1"/>
                  <a:t>misurate</a:t>
                </a:r>
                <a:r>
                  <a:rPr lang="en-US" dirty="0"/>
                  <a:t> a </a:t>
                </a:r>
                <a:r>
                  <a:rPr lang="en-US" dirty="0" err="1"/>
                  <a:t>partire</a:t>
                </a:r>
                <a:r>
                  <a:rPr lang="en-US" dirty="0"/>
                  <a:t> da</a:t>
                </a:r>
                <a:r>
                  <a:rPr lang="en-US" dirty="0">
                    <a:solidFill>
                      <a:srgbClr val="C00000"/>
                    </a:solidFill>
                  </a:rPr>
                  <a:t> </a:t>
                </a:r>
                <a14:m>
                  <m:oMath xmlns:m="http://schemas.openxmlformats.org/officeDocument/2006/math">
                    <m:acc>
                      <m:accPr>
                        <m:chr m:val="̅"/>
                        <m:ctrlPr>
                          <a:rPr lang="it-IT" b="1" i="1" dirty="0">
                            <a:solidFill>
                              <a:srgbClr val="C00000"/>
                            </a:solidFill>
                            <a:latin typeface="Cambria Math" panose="02040503050406030204" pitchFamily="18" charset="0"/>
                          </a:rPr>
                        </m:ctrlPr>
                      </m:accPr>
                      <m:e>
                        <m:r>
                          <m:rPr>
                            <m:nor/>
                          </m:rPr>
                          <a:rPr lang="it-IT" b="1" dirty="0">
                            <a:solidFill>
                              <a:srgbClr val="C00000"/>
                            </a:solidFill>
                            <a:latin typeface="French Script MT" panose="03020402040607040605" pitchFamily="66" charset="0"/>
                          </a:rPr>
                          <m:t>l</m:t>
                        </m:r>
                        <m:r>
                          <m:rPr>
                            <m:nor/>
                          </m:rPr>
                          <a:rPr lang="en-US" b="1" dirty="0">
                            <a:solidFill>
                              <a:srgbClr val="C00000"/>
                            </a:solidFill>
                            <a:latin typeface="French Script MT" panose="03020402040607040605" pitchFamily="66" charset="0"/>
                          </a:rPr>
                          <m:t> </m:t>
                        </m:r>
                      </m:e>
                    </m:acc>
                    <m:r>
                      <m:rPr>
                        <m:nor/>
                      </m:rPr>
                      <a:rPr lang="en-US" b="1" dirty="0">
                        <a:solidFill>
                          <a:srgbClr val="C00000"/>
                        </a:solidFill>
                        <a:latin typeface="French Script MT" panose="03020402040607040605" pitchFamily="66" charset="0"/>
                      </a:rPr>
                      <m:t> </m:t>
                    </m:r>
                  </m:oMath>
                </a14:m>
                <a:r>
                  <a:rPr lang="en-US" dirty="0"/>
                  <a:t>)</a:t>
                </a:r>
              </a:p>
              <a:p>
                <a:pPr marL="285750" indent="-285750">
                  <a:buFont typeface="Arial" panose="020B0604020202020204" pitchFamily="34" charset="0"/>
                  <a:buChar char="•"/>
                </a:pPr>
                <a:endParaRPr lang="en-US"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23528" y="1844824"/>
                <a:ext cx="2732529" cy="3093154"/>
              </a:xfrm>
              <a:prstGeom prst="rect">
                <a:avLst/>
              </a:prstGeom>
              <a:blipFill>
                <a:blip r:embed="rId4"/>
                <a:stretch>
                  <a:fillRect l="-1852" t="-820"/>
                </a:stretch>
              </a:blipFill>
            </p:spPr>
            <p:txBody>
              <a:bodyPr/>
              <a:lstStyle/>
              <a:p>
                <a:r>
                  <a:rPr lang="en-IT">
                    <a:noFill/>
                  </a:rPr>
                  <a:t> </a:t>
                </a:r>
              </a:p>
            </p:txBody>
          </p:sp>
        </mc:Fallback>
      </mc:AlternateContent>
      <p:cxnSp>
        <p:nvCxnSpPr>
          <p:cNvPr id="28" name="Connettore 1 27"/>
          <p:cNvCxnSpPr/>
          <p:nvPr/>
        </p:nvCxnSpPr>
        <p:spPr bwMode="auto">
          <a:xfrm>
            <a:off x="4427984" y="1268760"/>
            <a:ext cx="2376264" cy="3240359"/>
          </a:xfrm>
          <a:prstGeom prst="line">
            <a:avLst/>
          </a:prstGeom>
          <a:solidFill>
            <a:srgbClr val="FF0000"/>
          </a:solidFill>
          <a:ln w="12700" cap="flat" cmpd="sng" algn="ctr">
            <a:solidFill>
              <a:srgbClr val="C00000"/>
            </a:solidFill>
            <a:prstDash val="solid"/>
            <a:round/>
            <a:headEnd type="none" w="med" len="med"/>
            <a:tailEnd type="none" w="med" len="med"/>
          </a:ln>
          <a:effectLst/>
        </p:spPr>
      </p:cxnSp>
      <p:sp>
        <p:nvSpPr>
          <p:cNvPr id="30" name="Arco 29"/>
          <p:cNvSpPr/>
          <p:nvPr/>
        </p:nvSpPr>
        <p:spPr bwMode="auto">
          <a:xfrm flipH="1" flipV="1">
            <a:off x="4499992" y="-117097"/>
            <a:ext cx="2952328" cy="2321961"/>
          </a:xfrm>
          <a:prstGeom prst="arc">
            <a:avLst>
              <a:gd name="adj1" fmla="val 16267716"/>
              <a:gd name="adj2" fmla="val 21319529"/>
            </a:avLst>
          </a:prstGeom>
          <a:solidFill>
            <a:schemeClr val="bg1"/>
          </a:solidFill>
          <a:ln w="127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2" name="CasellaDiTesto 31"/>
          <p:cNvSpPr txBox="1"/>
          <p:nvPr/>
        </p:nvSpPr>
        <p:spPr>
          <a:xfrm>
            <a:off x="4572000" y="1187460"/>
            <a:ext cx="504056" cy="369332"/>
          </a:xfrm>
          <a:prstGeom prst="rect">
            <a:avLst/>
          </a:prstGeom>
          <a:noFill/>
        </p:spPr>
        <p:txBody>
          <a:bodyPr wrap="square" rtlCol="0">
            <a:spAutoFit/>
          </a:bodyPr>
          <a:lstStyle/>
          <a:p>
            <a:r>
              <a:rPr lang="it-IT" dirty="0"/>
              <a:t>S</a:t>
            </a:r>
            <a:endParaRPr lang="en-US" dirty="0"/>
          </a:p>
        </p:txBody>
      </p:sp>
      <p:cxnSp>
        <p:nvCxnSpPr>
          <p:cNvPr id="34" name="Connettore 1 33"/>
          <p:cNvCxnSpPr/>
          <p:nvPr/>
        </p:nvCxnSpPr>
        <p:spPr bwMode="auto">
          <a:xfrm>
            <a:off x="4644008" y="1556792"/>
            <a:ext cx="26293" cy="2909639"/>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35" name="Connettore 1 34"/>
          <p:cNvCxnSpPr/>
          <p:nvPr/>
        </p:nvCxnSpPr>
        <p:spPr bwMode="auto">
          <a:xfrm flipH="1">
            <a:off x="3563886" y="1556792"/>
            <a:ext cx="1030339"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spTree>
    <p:extLst>
      <p:ext uri="{BB962C8B-B14F-4D97-AF65-F5344CB8AC3E}">
        <p14:creationId xmlns:p14="http://schemas.microsoft.com/office/powerpoint/2010/main" val="28672814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611560" y="1133358"/>
            <a:ext cx="7850187" cy="1359538"/>
          </a:xfrm>
        </p:spPr>
        <p:txBody>
          <a:bodyPr/>
          <a:lstStyle/>
          <a:p>
            <a:pPr marL="287338" indent="-287338">
              <a:lnSpc>
                <a:spcPct val="114000"/>
              </a:lnSpc>
              <a:spcBef>
                <a:spcPts val="600"/>
              </a:spcBef>
              <a:buFont typeface="Wingdings" panose="05000000000000000000" pitchFamily="2" charset="2"/>
              <a:buNone/>
            </a:pPr>
            <a:endParaRPr lang="it-IT" altLang="it-IT" sz="1800" dirty="0">
              <a:ea typeface="MS Mincho" panose="02020609040205080304" pitchFamily="49" charset="-128"/>
            </a:endParaRPr>
          </a:p>
          <a:p>
            <a:pPr marL="287338" indent="-287338">
              <a:lnSpc>
                <a:spcPct val="114000"/>
              </a:lnSpc>
              <a:spcBef>
                <a:spcPts val="600"/>
              </a:spcBef>
              <a:buFont typeface="Wingdings" panose="05000000000000000000" pitchFamily="2" charset="2"/>
              <a:buNone/>
            </a:pPr>
            <a:r>
              <a:rPr lang="it-IT" altLang="it-IT" sz="1800" dirty="0">
                <a:ea typeface="MS Mincho" panose="02020609040205080304" pitchFamily="49" charset="-128"/>
              </a:rPr>
              <a:t>La </a:t>
            </a:r>
            <a:r>
              <a:rPr lang="it-IT" altLang="it-IT" sz="1800" b="1" dirty="0">
                <a:solidFill>
                  <a:srgbClr val="0070C0"/>
                </a:solidFill>
                <a:ea typeface="MS Mincho" panose="02020609040205080304" pitchFamily="49" charset="-128"/>
              </a:rPr>
              <a:t>forza lavoro </a:t>
            </a:r>
            <a:r>
              <a:rPr lang="it-IT" altLang="it-IT" sz="1800" dirty="0">
                <a:ea typeface="MS Mincho" panose="02020609040205080304" pitchFamily="49" charset="-128"/>
              </a:rPr>
              <a:t>è la «popolazione attiva»: </a:t>
            </a:r>
            <a:r>
              <a:rPr lang="it-IT" altLang="it-IT" sz="1800" b="1" dirty="0">
                <a:solidFill>
                  <a:srgbClr val="0070C0"/>
                </a:solidFill>
                <a:ea typeface="MS Mincho" panose="02020609040205080304" pitchFamily="49" charset="-128"/>
              </a:rPr>
              <a:t>L = N + U</a:t>
            </a:r>
            <a:endParaRPr lang="it-IT" altLang="it-IT" sz="1800" dirty="0">
              <a:solidFill>
                <a:srgbClr val="0070C0"/>
              </a:solidFill>
              <a:ea typeface="MS Mincho" panose="02020609040205080304" pitchFamily="49" charset="-128"/>
            </a:endParaRPr>
          </a:p>
          <a:p>
            <a:pPr marL="0" indent="0">
              <a:lnSpc>
                <a:spcPct val="114000"/>
              </a:lnSpc>
              <a:spcBef>
                <a:spcPts val="600"/>
              </a:spcBef>
              <a:buNone/>
            </a:pPr>
            <a:r>
              <a:rPr lang="it-IT" altLang="it-IT" sz="1800" dirty="0">
                <a:ea typeface="MS Mincho" panose="02020609040205080304" pitchFamily="49" charset="-128"/>
              </a:rPr>
              <a:t>       </a:t>
            </a:r>
            <a:r>
              <a:rPr lang="it-IT" altLang="it-IT" sz="1800" i="1" dirty="0">
                <a:ea typeface="MS Mincho" panose="02020609040205080304" pitchFamily="49" charset="-128"/>
              </a:rPr>
              <a:t>Come rapportarla al resto della popolazione?</a:t>
            </a:r>
            <a:endParaRPr lang="it-IT" altLang="it-IT" sz="1800" dirty="0">
              <a:ea typeface="MS Mincho" panose="02020609040205080304" pitchFamily="49" charset="-128"/>
            </a:endParaRP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6" name="Rectangle 2"/>
          <p:cNvSpPr>
            <a:spLocks noGrp="1" noChangeArrowheads="1"/>
          </p:cNvSpPr>
          <p:nvPr>
            <p:ph type="title"/>
          </p:nvPr>
        </p:nvSpPr>
        <p:spPr>
          <a:xfrm>
            <a:off x="611560" y="44623"/>
            <a:ext cx="7632848" cy="1080121"/>
          </a:xfrm>
          <a:solidFill>
            <a:schemeClr val="bg1">
              <a:lumMod val="95000"/>
            </a:schemeClr>
          </a:solidFill>
          <a:ln>
            <a:solidFill>
              <a:schemeClr val="accent1"/>
            </a:solidFill>
          </a:ln>
        </p:spPr>
        <p:txBody>
          <a:bodyPr anchor="ctr"/>
          <a:lstStyle/>
          <a:p>
            <a:r>
              <a:rPr lang="it-IT" altLang="it-IT" sz="2400" b="1" dirty="0"/>
              <a:t>    Approfondimenti: </a:t>
            </a:r>
            <a:br>
              <a:rPr lang="it-IT" altLang="it-IT" sz="2400" b="1" dirty="0"/>
            </a:br>
            <a:r>
              <a:rPr lang="it-IT" altLang="it-IT" sz="2400" b="1" dirty="0"/>
              <a:t>    </a:t>
            </a:r>
            <a:r>
              <a:rPr lang="it-IT" altLang="it-IT" sz="2400" dirty="0"/>
              <a:t>c – Il tasso di partecipazione (Activity rate)</a:t>
            </a:r>
            <a:endParaRPr lang="it-IT" altLang="it-IT" sz="2400" dirty="0">
              <a:solidFill>
                <a:schemeClr val="tx2"/>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1915357695"/>
              </p:ext>
            </p:extLst>
          </p:nvPr>
        </p:nvGraphicFramePr>
        <p:xfrm>
          <a:off x="539551" y="2420888"/>
          <a:ext cx="7992889" cy="374441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064132">
                  <a:extLst>
                    <a:ext uri="{9D8B030D-6E8A-4147-A177-3AD203B41FA5}">
                      <a16:colId xmlns:a16="http://schemas.microsoft.com/office/drawing/2014/main" val="20001"/>
                    </a:ext>
                  </a:extLst>
                </a:gridCol>
                <a:gridCol w="1251367">
                  <a:extLst>
                    <a:ext uri="{9D8B030D-6E8A-4147-A177-3AD203B41FA5}">
                      <a16:colId xmlns:a16="http://schemas.microsoft.com/office/drawing/2014/main" val="20002"/>
                    </a:ext>
                  </a:extLst>
                </a:gridCol>
                <a:gridCol w="883318">
                  <a:extLst>
                    <a:ext uri="{9D8B030D-6E8A-4147-A177-3AD203B41FA5}">
                      <a16:colId xmlns:a16="http://schemas.microsoft.com/office/drawing/2014/main" val="20003"/>
                    </a:ext>
                  </a:extLst>
                </a:gridCol>
                <a:gridCol w="1251367">
                  <a:extLst>
                    <a:ext uri="{9D8B030D-6E8A-4147-A177-3AD203B41FA5}">
                      <a16:colId xmlns:a16="http://schemas.microsoft.com/office/drawing/2014/main" val="20004"/>
                    </a:ext>
                  </a:extLst>
                </a:gridCol>
                <a:gridCol w="1030537">
                  <a:extLst>
                    <a:ext uri="{9D8B030D-6E8A-4147-A177-3AD203B41FA5}">
                      <a16:colId xmlns:a16="http://schemas.microsoft.com/office/drawing/2014/main" val="20005"/>
                    </a:ext>
                  </a:extLst>
                </a:gridCol>
              </a:tblGrid>
              <a:tr h="448396">
                <a:tc>
                  <a:txBody>
                    <a:bodyPr/>
                    <a:lstStyle/>
                    <a:p>
                      <a:r>
                        <a:rPr lang="it-IT" dirty="0">
                          <a:latin typeface="+mj-lt"/>
                        </a:rPr>
                        <a:t>Italia</a:t>
                      </a:r>
                      <a:endParaRPr lang="en-US" dirty="0">
                        <a:latin typeface="+mj-lt"/>
                      </a:endParaRPr>
                    </a:p>
                  </a:txBody>
                  <a:tcPr/>
                </a:tc>
                <a:tc>
                  <a:txBody>
                    <a:bodyPr/>
                    <a:lstStyle/>
                    <a:p>
                      <a:r>
                        <a:rPr lang="it-IT" sz="1600" dirty="0">
                          <a:latin typeface="+mj-lt"/>
                        </a:rPr>
                        <a:t>Migliaia di persone</a:t>
                      </a:r>
                      <a:endParaRPr lang="en-US" sz="1600" dirty="0">
                        <a:latin typeface="+mj-lt"/>
                      </a:endParaRPr>
                    </a:p>
                  </a:txBody>
                  <a:tcPr/>
                </a:tc>
                <a:tc>
                  <a:txBody>
                    <a:bodyPr/>
                    <a:lstStyle/>
                    <a:p>
                      <a:r>
                        <a:rPr lang="it-IT" dirty="0">
                          <a:latin typeface="+mj-lt"/>
                        </a:rPr>
                        <a:t>2005</a:t>
                      </a:r>
                      <a:endParaRPr lang="en-US" dirty="0">
                        <a:latin typeface="+mj-lt"/>
                      </a:endParaRPr>
                    </a:p>
                  </a:txBody>
                  <a:tcPr/>
                </a:tc>
                <a:tc>
                  <a:txBody>
                    <a:bodyPr/>
                    <a:lstStyle/>
                    <a:p>
                      <a:endParaRPr lang="en-US" dirty="0">
                        <a:latin typeface="+mj-lt"/>
                      </a:endParaRPr>
                    </a:p>
                  </a:txBody>
                  <a:tcPr/>
                </a:tc>
                <a:tc>
                  <a:txBody>
                    <a:bodyPr/>
                    <a:lstStyle/>
                    <a:p>
                      <a:r>
                        <a:rPr lang="it-IT" dirty="0">
                          <a:latin typeface="+mj-lt"/>
                        </a:rPr>
                        <a:t>2015</a:t>
                      </a:r>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0"/>
                  </a:ext>
                </a:extLst>
              </a:tr>
              <a:tr h="448396">
                <a:tc>
                  <a:txBody>
                    <a:bodyPr/>
                    <a:lstStyle/>
                    <a:p>
                      <a:r>
                        <a:rPr lang="it-IT" dirty="0">
                          <a:latin typeface="+mj-lt"/>
                        </a:rPr>
                        <a:t>Popolazione</a:t>
                      </a:r>
                      <a:endParaRPr lang="en-US" dirty="0">
                        <a:latin typeface="+mj-lt"/>
                      </a:endParaRPr>
                    </a:p>
                  </a:txBody>
                  <a:tcPr>
                    <a:solidFill>
                      <a:schemeClr val="accent2"/>
                    </a:solidFill>
                  </a:tcPr>
                </a:tc>
                <a:tc>
                  <a:txBody>
                    <a:bodyPr/>
                    <a:lstStyle/>
                    <a:p>
                      <a:r>
                        <a:rPr lang="it-IT" dirty="0">
                          <a:latin typeface="+mj-lt"/>
                        </a:rPr>
                        <a:t>Totale</a:t>
                      </a:r>
                      <a:endParaRPr lang="en-US" dirty="0">
                        <a:latin typeface="+mj-lt"/>
                      </a:endParaRPr>
                    </a:p>
                  </a:txBody>
                  <a:tcPr>
                    <a:solidFill>
                      <a:schemeClr val="accent2"/>
                    </a:solidFill>
                  </a:tcPr>
                </a:tc>
                <a:tc>
                  <a:txBody>
                    <a:bodyPr/>
                    <a:lstStyle/>
                    <a:p>
                      <a:r>
                        <a:rPr lang="it-IT" dirty="0">
                          <a:latin typeface="+mj-lt"/>
                        </a:rPr>
                        <a:t>57716</a:t>
                      </a:r>
                      <a:endParaRPr lang="en-US" dirty="0">
                        <a:latin typeface="+mj-lt"/>
                      </a:endParaRPr>
                    </a:p>
                  </a:txBody>
                  <a:tcPr>
                    <a:solidFill>
                      <a:schemeClr val="accent2"/>
                    </a:solidFill>
                  </a:tcPr>
                </a:tc>
                <a:tc>
                  <a:txBody>
                    <a:bodyPr/>
                    <a:lstStyle/>
                    <a:p>
                      <a:pPr algn="ctr" rtl="0" fontAlgn="ctr"/>
                      <a:r>
                        <a:rPr lang="en-US" sz="1600" b="1" i="0" u="none" strike="noStrike" dirty="0">
                          <a:solidFill>
                            <a:srgbClr val="C00000"/>
                          </a:solidFill>
                          <a:effectLst/>
                          <a:latin typeface="Arial" panose="020B0604020202020204" pitchFamily="34" charset="0"/>
                        </a:rPr>
                        <a:t>100,0%</a:t>
                      </a:r>
                    </a:p>
                  </a:txBody>
                  <a:tcPr marL="9525" marR="9525" marT="9525" marB="0" anchor="ctr">
                    <a:solidFill>
                      <a:schemeClr val="accent2"/>
                    </a:solidFill>
                  </a:tcPr>
                </a:tc>
                <a:tc>
                  <a:txBody>
                    <a:bodyPr/>
                    <a:lstStyle/>
                    <a:p>
                      <a:r>
                        <a:rPr lang="it-IT" dirty="0">
                          <a:latin typeface="+mj-lt"/>
                        </a:rPr>
                        <a:t>60441</a:t>
                      </a:r>
                      <a:endParaRPr lang="en-US" dirty="0">
                        <a:latin typeface="+mj-lt"/>
                      </a:endParaRPr>
                    </a:p>
                  </a:txBody>
                  <a:tcPr>
                    <a:solidFill>
                      <a:schemeClr val="accent2"/>
                    </a:solidFill>
                  </a:tcPr>
                </a:tc>
                <a:tc>
                  <a:txBody>
                    <a:bodyPr/>
                    <a:lstStyle/>
                    <a:p>
                      <a:pPr algn="ctr" rtl="0" fontAlgn="ctr"/>
                      <a:r>
                        <a:rPr lang="en-US" sz="1600" b="1" i="0" u="none" strike="noStrike" dirty="0">
                          <a:solidFill>
                            <a:srgbClr val="C00000"/>
                          </a:solidFill>
                          <a:effectLst/>
                          <a:latin typeface="Arial" panose="020B0604020202020204" pitchFamily="34" charset="0"/>
                        </a:rPr>
                        <a:t>100,0%</a:t>
                      </a:r>
                    </a:p>
                  </a:txBody>
                  <a:tcPr marL="9525" marR="9525" marT="9525" marB="0" anchor="ctr">
                    <a:solidFill>
                      <a:schemeClr val="accent2"/>
                    </a:solidFill>
                  </a:tcPr>
                </a:tc>
                <a:extLst>
                  <a:ext uri="{0D108BD9-81ED-4DB2-BD59-A6C34878D82A}">
                    <a16:rowId xmlns:a16="http://schemas.microsoft.com/office/drawing/2014/main" val="10001"/>
                  </a:ext>
                </a:extLst>
              </a:tr>
              <a:tr h="448396">
                <a:tc>
                  <a:txBody>
                    <a:bodyPr/>
                    <a:lstStyle/>
                    <a:p>
                      <a:endParaRPr lang="en-US" dirty="0">
                        <a:latin typeface="+mj-lt"/>
                      </a:endParaRPr>
                    </a:p>
                  </a:txBody>
                  <a:tcPr>
                    <a:solidFill>
                      <a:schemeClr val="accent2"/>
                    </a:solidFill>
                  </a:tcPr>
                </a:tc>
                <a:tc>
                  <a:txBody>
                    <a:bodyPr/>
                    <a:lstStyle/>
                    <a:p>
                      <a:r>
                        <a:rPr lang="it-IT" dirty="0">
                          <a:latin typeface="+mj-lt"/>
                        </a:rPr>
                        <a:t>0-14 anni</a:t>
                      </a:r>
                      <a:endParaRPr lang="en-US" dirty="0">
                        <a:latin typeface="+mj-lt"/>
                      </a:endParaRPr>
                    </a:p>
                  </a:txBody>
                  <a:tcPr/>
                </a:tc>
                <a:tc>
                  <a:txBody>
                    <a:bodyPr/>
                    <a:lstStyle/>
                    <a:p>
                      <a:r>
                        <a:rPr lang="it-IT" dirty="0">
                          <a:latin typeface="+mj-lt"/>
                        </a:rPr>
                        <a:t>8210</a:t>
                      </a:r>
                      <a:endParaRPr lang="en-US" dirty="0">
                        <a:latin typeface="+mj-lt"/>
                      </a:endParaRPr>
                    </a:p>
                  </a:txBody>
                  <a:tcPr/>
                </a:tc>
                <a:tc>
                  <a:txBody>
                    <a:bodyPr/>
                    <a:lstStyle/>
                    <a:p>
                      <a:pPr algn="ctr" rtl="0" fontAlgn="ctr"/>
                      <a:r>
                        <a:rPr lang="en-US" sz="1600" b="1" i="0" u="none" strike="noStrike" dirty="0">
                          <a:solidFill>
                            <a:srgbClr val="C00000"/>
                          </a:solidFill>
                          <a:effectLst/>
                          <a:latin typeface="Arial" panose="020B0604020202020204" pitchFamily="34" charset="0"/>
                        </a:rPr>
                        <a:t>14,2%</a:t>
                      </a:r>
                    </a:p>
                  </a:txBody>
                  <a:tcPr marL="9525" marR="9525" marT="9525" marB="0" anchor="ctr"/>
                </a:tc>
                <a:tc>
                  <a:txBody>
                    <a:bodyPr/>
                    <a:lstStyle/>
                    <a:p>
                      <a:r>
                        <a:rPr lang="it-IT" dirty="0">
                          <a:latin typeface="+mj-lt"/>
                        </a:rPr>
                        <a:t>8371</a:t>
                      </a:r>
                      <a:endParaRPr lang="en-US" dirty="0">
                        <a:latin typeface="+mj-lt"/>
                      </a:endParaRPr>
                    </a:p>
                  </a:txBody>
                  <a:tcPr/>
                </a:tc>
                <a:tc>
                  <a:txBody>
                    <a:bodyPr/>
                    <a:lstStyle/>
                    <a:p>
                      <a:pPr algn="ctr" rtl="0" fontAlgn="ctr"/>
                      <a:r>
                        <a:rPr lang="en-US" sz="1600" b="1" i="0" u="none" strike="noStrike" dirty="0">
                          <a:solidFill>
                            <a:srgbClr val="C00000"/>
                          </a:solidFill>
                          <a:effectLst/>
                          <a:latin typeface="Arial" panose="020B0604020202020204" pitchFamily="34" charset="0"/>
                        </a:rPr>
                        <a:t>13,8%</a:t>
                      </a:r>
                    </a:p>
                  </a:txBody>
                  <a:tcPr marL="9525" marR="9525" marT="9525" marB="0" anchor="ctr"/>
                </a:tc>
                <a:extLst>
                  <a:ext uri="{0D108BD9-81ED-4DB2-BD59-A6C34878D82A}">
                    <a16:rowId xmlns:a16="http://schemas.microsoft.com/office/drawing/2014/main" val="10002"/>
                  </a:ext>
                </a:extLst>
              </a:tr>
              <a:tr h="448396">
                <a:tc>
                  <a:txBody>
                    <a:bodyPr/>
                    <a:lstStyle/>
                    <a:p>
                      <a:endParaRPr lang="en-US" dirty="0">
                        <a:latin typeface="+mj-lt"/>
                      </a:endParaRPr>
                    </a:p>
                  </a:txBody>
                  <a:tcPr>
                    <a:solidFill>
                      <a:schemeClr val="accent2"/>
                    </a:solidFill>
                  </a:tcPr>
                </a:tc>
                <a:tc>
                  <a:txBody>
                    <a:bodyPr/>
                    <a:lstStyle/>
                    <a:p>
                      <a:r>
                        <a:rPr lang="it-IT" dirty="0">
                          <a:latin typeface="+mj-lt"/>
                        </a:rPr>
                        <a:t>15-64 anni</a:t>
                      </a:r>
                      <a:endParaRPr lang="en-US" dirty="0">
                        <a:latin typeface="+mj-lt"/>
                      </a:endParaRPr>
                    </a:p>
                  </a:txBody>
                  <a:tcPr/>
                </a:tc>
                <a:tc>
                  <a:txBody>
                    <a:bodyPr/>
                    <a:lstStyle/>
                    <a:p>
                      <a:r>
                        <a:rPr lang="it-IT" dirty="0">
                          <a:latin typeface="+mj-lt"/>
                        </a:rPr>
                        <a:t>38371</a:t>
                      </a:r>
                      <a:endParaRPr lang="en-US" dirty="0">
                        <a:latin typeface="+mj-lt"/>
                      </a:endParaRPr>
                    </a:p>
                  </a:txBody>
                  <a:tcPr/>
                </a:tc>
                <a:tc>
                  <a:txBody>
                    <a:bodyPr/>
                    <a:lstStyle/>
                    <a:p>
                      <a:pPr algn="ctr" rtl="0" fontAlgn="ctr"/>
                      <a:r>
                        <a:rPr lang="en-US" sz="1600" b="1" i="0" u="none" strike="noStrike" dirty="0">
                          <a:solidFill>
                            <a:srgbClr val="C00000"/>
                          </a:solidFill>
                          <a:effectLst/>
                          <a:latin typeface="Arial" panose="020B0604020202020204" pitchFamily="34" charset="0"/>
                        </a:rPr>
                        <a:t>66,5%</a:t>
                      </a:r>
                    </a:p>
                  </a:txBody>
                  <a:tcPr marL="9525" marR="9525" marT="9525" marB="0" anchor="ctr"/>
                </a:tc>
                <a:tc>
                  <a:txBody>
                    <a:bodyPr/>
                    <a:lstStyle/>
                    <a:p>
                      <a:r>
                        <a:rPr lang="it-IT" dirty="0">
                          <a:latin typeface="+mj-lt"/>
                        </a:rPr>
                        <a:t>39035</a:t>
                      </a:r>
                      <a:endParaRPr lang="en-US" dirty="0">
                        <a:latin typeface="+mj-lt"/>
                      </a:endParaRPr>
                    </a:p>
                  </a:txBody>
                  <a:tcPr/>
                </a:tc>
                <a:tc>
                  <a:txBody>
                    <a:bodyPr/>
                    <a:lstStyle/>
                    <a:p>
                      <a:pPr algn="ctr" rtl="0" fontAlgn="ctr"/>
                      <a:r>
                        <a:rPr lang="en-US" sz="1600" b="1" i="0" u="none" strike="noStrike" dirty="0">
                          <a:solidFill>
                            <a:srgbClr val="C00000"/>
                          </a:solidFill>
                          <a:effectLst/>
                          <a:latin typeface="Arial" panose="020B0604020202020204" pitchFamily="34" charset="0"/>
                        </a:rPr>
                        <a:t>64,6%</a:t>
                      </a:r>
                    </a:p>
                  </a:txBody>
                  <a:tcPr marL="9525" marR="9525" marT="9525" marB="0" anchor="ctr"/>
                </a:tc>
                <a:extLst>
                  <a:ext uri="{0D108BD9-81ED-4DB2-BD59-A6C34878D82A}">
                    <a16:rowId xmlns:a16="http://schemas.microsoft.com/office/drawing/2014/main" val="10003"/>
                  </a:ext>
                </a:extLst>
              </a:tr>
              <a:tr h="448396">
                <a:tc>
                  <a:txBody>
                    <a:bodyPr/>
                    <a:lstStyle/>
                    <a:p>
                      <a:endParaRPr lang="en-US" dirty="0">
                        <a:latin typeface="+mj-lt"/>
                      </a:endParaRPr>
                    </a:p>
                  </a:txBody>
                  <a:tcPr>
                    <a:solidFill>
                      <a:schemeClr val="accent2"/>
                    </a:solidFill>
                  </a:tcPr>
                </a:tc>
                <a:tc>
                  <a:txBody>
                    <a:bodyPr/>
                    <a:lstStyle/>
                    <a:p>
                      <a:r>
                        <a:rPr lang="it-IT" dirty="0">
                          <a:latin typeface="+mj-lt"/>
                        </a:rPr>
                        <a:t>65 anni e oltre</a:t>
                      </a:r>
                      <a:endParaRPr lang="en-US" dirty="0">
                        <a:latin typeface="+mj-lt"/>
                      </a:endParaRPr>
                    </a:p>
                  </a:txBody>
                  <a:tcPr/>
                </a:tc>
                <a:tc>
                  <a:txBody>
                    <a:bodyPr/>
                    <a:lstStyle/>
                    <a:p>
                      <a:r>
                        <a:rPr lang="it-IT" dirty="0">
                          <a:latin typeface="+mj-lt"/>
                        </a:rPr>
                        <a:t>11135</a:t>
                      </a:r>
                      <a:endParaRPr lang="en-US" dirty="0">
                        <a:latin typeface="+mj-lt"/>
                      </a:endParaRPr>
                    </a:p>
                  </a:txBody>
                  <a:tcPr/>
                </a:tc>
                <a:tc>
                  <a:txBody>
                    <a:bodyPr/>
                    <a:lstStyle/>
                    <a:p>
                      <a:pPr algn="ctr" rtl="0" fontAlgn="ctr"/>
                      <a:r>
                        <a:rPr lang="en-US" sz="1600" b="1" i="0" u="none" strike="noStrike" dirty="0">
                          <a:solidFill>
                            <a:srgbClr val="C00000"/>
                          </a:solidFill>
                          <a:effectLst/>
                          <a:latin typeface="Arial" panose="020B0604020202020204" pitchFamily="34" charset="0"/>
                        </a:rPr>
                        <a:t>19,3%</a:t>
                      </a:r>
                    </a:p>
                  </a:txBody>
                  <a:tcPr marL="9525" marR="9525" marT="9525" marB="0" anchor="ctr"/>
                </a:tc>
                <a:tc>
                  <a:txBody>
                    <a:bodyPr/>
                    <a:lstStyle/>
                    <a:p>
                      <a:r>
                        <a:rPr lang="it-IT" dirty="0">
                          <a:latin typeface="+mj-lt"/>
                        </a:rPr>
                        <a:t>13035</a:t>
                      </a:r>
                      <a:endParaRPr lang="en-US" dirty="0">
                        <a:latin typeface="+mj-lt"/>
                      </a:endParaRPr>
                    </a:p>
                  </a:txBody>
                  <a:tcPr/>
                </a:tc>
                <a:tc>
                  <a:txBody>
                    <a:bodyPr/>
                    <a:lstStyle/>
                    <a:p>
                      <a:pPr algn="ctr" rtl="0" fontAlgn="ctr"/>
                      <a:r>
                        <a:rPr lang="en-US" sz="1600" b="1" i="0" u="none" strike="noStrike" dirty="0">
                          <a:solidFill>
                            <a:srgbClr val="C00000"/>
                          </a:solidFill>
                          <a:effectLst/>
                          <a:latin typeface="Arial" panose="020B0604020202020204" pitchFamily="34" charset="0"/>
                        </a:rPr>
                        <a:t>21,6%</a:t>
                      </a:r>
                    </a:p>
                  </a:txBody>
                  <a:tcPr marL="9525" marR="9525" marT="9525" marB="0" anchor="ctr"/>
                </a:tc>
                <a:extLst>
                  <a:ext uri="{0D108BD9-81ED-4DB2-BD59-A6C34878D82A}">
                    <a16:rowId xmlns:a16="http://schemas.microsoft.com/office/drawing/2014/main" val="10004"/>
                  </a:ext>
                </a:extLst>
              </a:tr>
              <a:tr h="448396">
                <a:tc rowSpan="3">
                  <a:txBody>
                    <a:bodyPr/>
                    <a:lstStyle/>
                    <a:p>
                      <a:r>
                        <a:rPr lang="it-IT" dirty="0">
                          <a:latin typeface="+mj-lt"/>
                        </a:rPr>
                        <a:t>Forza di lavoro</a:t>
                      </a:r>
                      <a:endParaRPr lang="en-US" dirty="0">
                        <a:latin typeface="+mj-lt"/>
                      </a:endParaRPr>
                    </a:p>
                  </a:txBody>
                  <a:tcPr>
                    <a:solidFill>
                      <a:srgbClr val="FFC000"/>
                    </a:solidFill>
                  </a:tcPr>
                </a:tc>
                <a:tc>
                  <a:txBody>
                    <a:bodyPr/>
                    <a:lstStyle/>
                    <a:p>
                      <a:r>
                        <a:rPr lang="it-IT" dirty="0">
                          <a:latin typeface="+mj-lt"/>
                        </a:rPr>
                        <a:t>Totale</a:t>
                      </a:r>
                      <a:endParaRPr lang="en-US" dirty="0">
                        <a:latin typeface="+mj-lt"/>
                      </a:endParaRPr>
                    </a:p>
                  </a:txBody>
                  <a:tcPr>
                    <a:solidFill>
                      <a:srgbClr val="FFC000"/>
                    </a:solidFill>
                  </a:tcPr>
                </a:tc>
                <a:tc>
                  <a:txBody>
                    <a:bodyPr/>
                    <a:lstStyle/>
                    <a:p>
                      <a:r>
                        <a:rPr lang="it-IT" dirty="0">
                          <a:latin typeface="+mj-lt"/>
                        </a:rPr>
                        <a:t>24284</a:t>
                      </a:r>
                      <a:endParaRPr lang="en-US" dirty="0">
                        <a:latin typeface="+mj-lt"/>
                      </a:endParaRPr>
                    </a:p>
                  </a:txBody>
                  <a:tcPr>
                    <a:solidFill>
                      <a:srgbClr val="FFC000"/>
                    </a:solidFill>
                  </a:tcPr>
                </a:tc>
                <a:tc>
                  <a:txBody>
                    <a:bodyPr/>
                    <a:lstStyle/>
                    <a:p>
                      <a:pPr algn="ctr" rtl="0" fontAlgn="ctr"/>
                      <a:r>
                        <a:rPr lang="en-US" sz="1600" b="1" i="0" u="none" strike="noStrike" dirty="0">
                          <a:solidFill>
                            <a:srgbClr val="C00000"/>
                          </a:solidFill>
                          <a:effectLst/>
                          <a:latin typeface="Arial" panose="020B0604020202020204" pitchFamily="34" charset="0"/>
                        </a:rPr>
                        <a:t>100,0%</a:t>
                      </a:r>
                    </a:p>
                  </a:txBody>
                  <a:tcPr marL="9525" marR="9525" marT="9525" marB="0" anchor="ctr">
                    <a:solidFill>
                      <a:srgbClr val="FFC000"/>
                    </a:solidFill>
                  </a:tcPr>
                </a:tc>
                <a:tc>
                  <a:txBody>
                    <a:bodyPr/>
                    <a:lstStyle/>
                    <a:p>
                      <a:r>
                        <a:rPr lang="it-IT" dirty="0">
                          <a:latin typeface="+mj-lt"/>
                        </a:rPr>
                        <a:t>25498</a:t>
                      </a:r>
                      <a:endParaRPr lang="en-US" dirty="0">
                        <a:latin typeface="+mj-lt"/>
                      </a:endParaRPr>
                    </a:p>
                  </a:txBody>
                  <a:tcPr>
                    <a:solidFill>
                      <a:srgbClr val="FFC000"/>
                    </a:solidFill>
                  </a:tcPr>
                </a:tc>
                <a:tc>
                  <a:txBody>
                    <a:bodyPr/>
                    <a:lstStyle/>
                    <a:p>
                      <a:pPr algn="ctr" rtl="0" fontAlgn="ctr"/>
                      <a:r>
                        <a:rPr lang="en-US" sz="1600" b="1" i="0" u="none" strike="noStrike" dirty="0">
                          <a:solidFill>
                            <a:srgbClr val="C00000"/>
                          </a:solidFill>
                          <a:effectLst/>
                          <a:latin typeface="Arial" panose="020B0604020202020204" pitchFamily="34" charset="0"/>
                        </a:rPr>
                        <a:t>100,0%</a:t>
                      </a:r>
                    </a:p>
                  </a:txBody>
                  <a:tcPr marL="9525" marR="9525" marT="9525" marB="0" anchor="ctr">
                    <a:solidFill>
                      <a:srgbClr val="FFC000"/>
                    </a:solidFill>
                  </a:tcPr>
                </a:tc>
                <a:extLst>
                  <a:ext uri="{0D108BD9-81ED-4DB2-BD59-A6C34878D82A}">
                    <a16:rowId xmlns:a16="http://schemas.microsoft.com/office/drawing/2014/main" val="10005"/>
                  </a:ext>
                </a:extLst>
              </a:tr>
              <a:tr h="448396">
                <a:tc vMerge="1">
                  <a:txBody>
                    <a:bodyPr/>
                    <a:lstStyle/>
                    <a:p>
                      <a:endParaRPr lang="en-US" dirty="0">
                        <a:latin typeface="+mj-lt"/>
                      </a:endParaRPr>
                    </a:p>
                  </a:txBody>
                  <a:tcPr>
                    <a:solidFill>
                      <a:srgbClr val="FFC000"/>
                    </a:solidFill>
                  </a:tcPr>
                </a:tc>
                <a:tc>
                  <a:txBody>
                    <a:bodyPr/>
                    <a:lstStyle/>
                    <a:p>
                      <a:r>
                        <a:rPr lang="it-IT" dirty="0">
                          <a:latin typeface="+mj-lt"/>
                        </a:rPr>
                        <a:t>Occupati</a:t>
                      </a:r>
                      <a:endParaRPr lang="en-US" dirty="0">
                        <a:latin typeface="+mj-lt"/>
                      </a:endParaRPr>
                    </a:p>
                  </a:txBody>
                  <a:tcPr>
                    <a:solidFill>
                      <a:srgbClr val="FFFF95"/>
                    </a:solidFill>
                  </a:tcPr>
                </a:tc>
                <a:tc>
                  <a:txBody>
                    <a:bodyPr/>
                    <a:lstStyle/>
                    <a:p>
                      <a:r>
                        <a:rPr lang="it-IT" dirty="0">
                          <a:latin typeface="+mj-lt"/>
                        </a:rPr>
                        <a:t>22407</a:t>
                      </a:r>
                      <a:endParaRPr lang="en-US" dirty="0">
                        <a:latin typeface="+mj-lt"/>
                      </a:endParaRPr>
                    </a:p>
                  </a:txBody>
                  <a:tcPr>
                    <a:solidFill>
                      <a:srgbClr val="FFFF95"/>
                    </a:solidFill>
                  </a:tcPr>
                </a:tc>
                <a:tc>
                  <a:txBody>
                    <a:bodyPr/>
                    <a:lstStyle/>
                    <a:p>
                      <a:pPr algn="ctr" rtl="0" fontAlgn="ctr"/>
                      <a:r>
                        <a:rPr lang="en-US" sz="1600" b="1" i="0" u="none" strike="noStrike" dirty="0">
                          <a:solidFill>
                            <a:srgbClr val="C00000"/>
                          </a:solidFill>
                          <a:effectLst/>
                          <a:latin typeface="Arial" panose="020B0604020202020204" pitchFamily="34" charset="0"/>
                        </a:rPr>
                        <a:t>92,3%</a:t>
                      </a:r>
                    </a:p>
                  </a:txBody>
                  <a:tcPr marL="9525" marR="9525" marT="9525" marB="0" anchor="ctr">
                    <a:solidFill>
                      <a:srgbClr val="FFFF95"/>
                    </a:solidFill>
                  </a:tcPr>
                </a:tc>
                <a:tc>
                  <a:txBody>
                    <a:bodyPr/>
                    <a:lstStyle/>
                    <a:p>
                      <a:r>
                        <a:rPr lang="it-IT" dirty="0">
                          <a:latin typeface="+mj-lt"/>
                        </a:rPr>
                        <a:t>22465</a:t>
                      </a:r>
                      <a:endParaRPr lang="en-US" dirty="0">
                        <a:latin typeface="+mj-lt"/>
                      </a:endParaRPr>
                    </a:p>
                  </a:txBody>
                  <a:tcPr>
                    <a:solidFill>
                      <a:srgbClr val="FFFF95"/>
                    </a:solidFill>
                  </a:tcPr>
                </a:tc>
                <a:tc>
                  <a:txBody>
                    <a:bodyPr/>
                    <a:lstStyle/>
                    <a:p>
                      <a:pPr algn="ctr" rtl="0" fontAlgn="ctr"/>
                      <a:r>
                        <a:rPr lang="en-US" sz="1600" b="1" i="0" u="none" strike="noStrike" dirty="0">
                          <a:solidFill>
                            <a:srgbClr val="C00000"/>
                          </a:solidFill>
                          <a:effectLst/>
                          <a:latin typeface="Arial" panose="020B0604020202020204" pitchFamily="34" charset="0"/>
                        </a:rPr>
                        <a:t>88,1%</a:t>
                      </a:r>
                    </a:p>
                  </a:txBody>
                  <a:tcPr marL="9525" marR="9525" marT="9525" marB="0" anchor="ctr">
                    <a:solidFill>
                      <a:srgbClr val="FFFF95"/>
                    </a:solidFill>
                  </a:tcPr>
                </a:tc>
                <a:extLst>
                  <a:ext uri="{0D108BD9-81ED-4DB2-BD59-A6C34878D82A}">
                    <a16:rowId xmlns:a16="http://schemas.microsoft.com/office/drawing/2014/main" val="10006"/>
                  </a:ext>
                </a:extLst>
              </a:tr>
              <a:tr h="605642">
                <a:tc vMerge="1">
                  <a:txBody>
                    <a:bodyPr/>
                    <a:lstStyle/>
                    <a:p>
                      <a:endParaRPr lang="en-US" dirty="0">
                        <a:latin typeface="+mj-lt"/>
                      </a:endParaRPr>
                    </a:p>
                  </a:txBody>
                  <a:tcPr>
                    <a:solidFill>
                      <a:srgbClr val="FFC000"/>
                    </a:solidFill>
                  </a:tcPr>
                </a:tc>
                <a:tc>
                  <a:txBody>
                    <a:bodyPr/>
                    <a:lstStyle/>
                    <a:p>
                      <a:r>
                        <a:rPr lang="it-IT" dirty="0">
                          <a:latin typeface="+mj-lt"/>
                        </a:rPr>
                        <a:t>In cerca di lavoro</a:t>
                      </a:r>
                      <a:endParaRPr lang="en-US" dirty="0">
                        <a:latin typeface="+mj-lt"/>
                      </a:endParaRPr>
                    </a:p>
                  </a:txBody>
                  <a:tcPr>
                    <a:solidFill>
                      <a:srgbClr val="F8E04E"/>
                    </a:solidFill>
                  </a:tcPr>
                </a:tc>
                <a:tc>
                  <a:txBody>
                    <a:bodyPr/>
                    <a:lstStyle/>
                    <a:p>
                      <a:r>
                        <a:rPr lang="it-IT" dirty="0">
                          <a:latin typeface="+mj-lt"/>
                        </a:rPr>
                        <a:t>1877</a:t>
                      </a:r>
                      <a:endParaRPr lang="en-US" dirty="0">
                        <a:latin typeface="+mj-lt"/>
                      </a:endParaRPr>
                    </a:p>
                  </a:txBody>
                  <a:tcPr>
                    <a:solidFill>
                      <a:srgbClr val="F8E04E"/>
                    </a:solidFill>
                  </a:tcPr>
                </a:tc>
                <a:tc>
                  <a:txBody>
                    <a:bodyPr/>
                    <a:lstStyle/>
                    <a:p>
                      <a:pPr algn="ctr" rtl="0" fontAlgn="ctr"/>
                      <a:r>
                        <a:rPr lang="en-US" sz="1600" b="1" i="0" u="none" strike="noStrike" dirty="0">
                          <a:solidFill>
                            <a:srgbClr val="C00000"/>
                          </a:solidFill>
                          <a:effectLst/>
                          <a:latin typeface="Arial" panose="020B0604020202020204" pitchFamily="34" charset="0"/>
                        </a:rPr>
                        <a:t>7,7%</a:t>
                      </a:r>
                    </a:p>
                  </a:txBody>
                  <a:tcPr marL="9525" marR="9525" marT="9525" marB="0" anchor="ctr">
                    <a:solidFill>
                      <a:srgbClr val="F8E04E"/>
                    </a:solidFill>
                  </a:tcPr>
                </a:tc>
                <a:tc>
                  <a:txBody>
                    <a:bodyPr/>
                    <a:lstStyle/>
                    <a:p>
                      <a:r>
                        <a:rPr lang="it-IT" dirty="0">
                          <a:latin typeface="+mj-lt"/>
                        </a:rPr>
                        <a:t>3033</a:t>
                      </a:r>
                      <a:endParaRPr lang="en-US" dirty="0">
                        <a:latin typeface="+mj-lt"/>
                      </a:endParaRPr>
                    </a:p>
                  </a:txBody>
                  <a:tcPr>
                    <a:solidFill>
                      <a:srgbClr val="F8E04E"/>
                    </a:solidFill>
                  </a:tcPr>
                </a:tc>
                <a:tc>
                  <a:txBody>
                    <a:bodyPr/>
                    <a:lstStyle/>
                    <a:p>
                      <a:pPr algn="ctr" rtl="0" fontAlgn="ctr"/>
                      <a:r>
                        <a:rPr lang="en-US" sz="1600" b="1" i="0" u="none" strike="noStrike" dirty="0">
                          <a:solidFill>
                            <a:srgbClr val="C00000"/>
                          </a:solidFill>
                          <a:effectLst/>
                          <a:latin typeface="Arial" panose="020B0604020202020204" pitchFamily="34" charset="0"/>
                        </a:rPr>
                        <a:t>11,9%</a:t>
                      </a:r>
                    </a:p>
                  </a:txBody>
                  <a:tcPr marL="9525" marR="9525" marT="9525" marB="0" anchor="ctr">
                    <a:solidFill>
                      <a:srgbClr val="F8E04E"/>
                    </a:solidFill>
                  </a:tcPr>
                </a:tc>
                <a:extLst>
                  <a:ext uri="{0D108BD9-81ED-4DB2-BD59-A6C34878D82A}">
                    <a16:rowId xmlns:a16="http://schemas.microsoft.com/office/drawing/2014/main" val="10007"/>
                  </a:ext>
                </a:extLst>
              </a:tr>
            </a:tbl>
          </a:graphicData>
        </a:graphic>
      </p:graphicFrame>
      <p:sp>
        <p:nvSpPr>
          <p:cNvPr id="3" name="Rettangolo 2"/>
          <p:cNvSpPr/>
          <p:nvPr/>
        </p:nvSpPr>
        <p:spPr>
          <a:xfrm>
            <a:off x="2394011" y="6135687"/>
            <a:ext cx="5706381" cy="461665"/>
          </a:xfrm>
          <a:prstGeom prst="rect">
            <a:avLst/>
          </a:prstGeom>
        </p:spPr>
        <p:txBody>
          <a:bodyPr wrap="square">
            <a:spAutoFit/>
          </a:bodyPr>
          <a:lstStyle/>
          <a:p>
            <a:pPr algn="r"/>
            <a:r>
              <a:rPr lang="it-IT" sz="1200" i="1" dirty="0"/>
              <a:t>Fonte</a:t>
            </a:r>
            <a:r>
              <a:rPr lang="it-IT" sz="1200" dirty="0"/>
              <a:t>: Banca d’Italia, Relazione Annuale per il 2015, Appendice</a:t>
            </a:r>
          </a:p>
          <a:p>
            <a:pPr algn="r"/>
            <a:r>
              <a:rPr lang="en-US" sz="1200" dirty="0">
                <a:hlinkClick r:id="rId3"/>
              </a:rPr>
              <a:t>http://www.bancaditalia.it/pubblicazioni/relazione-annuale</a:t>
            </a:r>
            <a:endParaRPr lang="en-US" sz="1200" dirty="0"/>
          </a:p>
        </p:txBody>
      </p:sp>
    </p:spTree>
    <p:extLst>
      <p:ext uri="{BB962C8B-B14F-4D97-AF65-F5344CB8AC3E}">
        <p14:creationId xmlns:p14="http://schemas.microsoft.com/office/powerpoint/2010/main" val="820556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2451">
                                            <p:txEl>
                                              <p:pRg st="1" end="1"/>
                                            </p:txEl>
                                          </p:spTgt>
                                        </p:tgtEl>
                                        <p:attrNameLst>
                                          <p:attrName>style.visibility</p:attrName>
                                        </p:attrNameLst>
                                      </p:cBhvr>
                                      <p:to>
                                        <p:strVal val="visible"/>
                                      </p:to>
                                    </p:set>
                                    <p:animEffect transition="in" filter="strips(downRight)">
                                      <p:cBhvr>
                                        <p:cTn id="7" dur="500"/>
                                        <p:tgtEl>
                                          <p:spTgt spid="232451">
                                            <p:txEl>
                                              <p:pRg st="1" end="1"/>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2451">
                                            <p:txEl>
                                              <p:pRg st="2" end="2"/>
                                            </p:txEl>
                                          </p:spTgt>
                                        </p:tgtEl>
                                        <p:attrNameLst>
                                          <p:attrName>style.visibility</p:attrName>
                                        </p:attrNameLst>
                                      </p:cBhvr>
                                      <p:to>
                                        <p:strVal val="visible"/>
                                      </p:to>
                                    </p:set>
                                    <p:animEffect transition="in" filter="strips(downRight)">
                                      <p:cBhvr>
                                        <p:cTn id="10" dur="500"/>
                                        <p:tgtEl>
                                          <p:spTgt spid="232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624809" y="1412776"/>
            <a:ext cx="7850187" cy="2736304"/>
          </a:xfrm>
        </p:spPr>
        <p:txBody>
          <a:bodyPr/>
          <a:lstStyle/>
          <a:p>
            <a:pPr marL="287338" indent="-287338">
              <a:lnSpc>
                <a:spcPct val="114000"/>
              </a:lnSpc>
              <a:spcBef>
                <a:spcPts val="600"/>
              </a:spcBef>
              <a:buFont typeface="Wingdings" panose="05000000000000000000" pitchFamily="2" charset="2"/>
              <a:buNone/>
            </a:pPr>
            <a:r>
              <a:rPr lang="it-IT" altLang="it-IT" sz="1800" b="1" dirty="0">
                <a:ea typeface="MS Mincho" panose="02020609040205080304" pitchFamily="49" charset="-128"/>
              </a:rPr>
              <a:t> </a:t>
            </a:r>
            <a:r>
              <a:rPr lang="it-IT" altLang="it-IT" sz="1600" dirty="0">
                <a:latin typeface="American Typewriter" panose="02090604020004020304" pitchFamily="18" charset="77"/>
                <a:ea typeface="MS Mincho" panose="02020609040205080304" pitchFamily="49" charset="-128"/>
              </a:rPr>
              <a:t>La forza lavoro è la «popolazione attiva»: </a:t>
            </a:r>
            <a:r>
              <a:rPr lang="it-IT" altLang="it-IT" sz="1600" b="1" dirty="0">
                <a:latin typeface="American Typewriter" panose="02090604020004020304" pitchFamily="18" charset="77"/>
                <a:ea typeface="MS Mincho" panose="02020609040205080304" pitchFamily="49" charset="-128"/>
              </a:rPr>
              <a:t>L = N + U</a:t>
            </a:r>
            <a:endParaRPr lang="it-IT" altLang="it-IT" sz="1600" b="1" dirty="0">
              <a:solidFill>
                <a:srgbClr val="000099"/>
              </a:solidFill>
              <a:latin typeface="American Typewriter" panose="02090604020004020304" pitchFamily="18" charset="77"/>
              <a:ea typeface="MS Mincho" panose="02020609040205080304" pitchFamily="49" charset="-128"/>
            </a:endParaRPr>
          </a:p>
          <a:p>
            <a:pPr marL="0" indent="0">
              <a:lnSpc>
                <a:spcPct val="114000"/>
              </a:lnSpc>
              <a:spcBef>
                <a:spcPts val="600"/>
              </a:spcBef>
              <a:buNone/>
            </a:pPr>
            <a:r>
              <a:rPr lang="it-IT" altLang="it-IT" sz="1600" dirty="0">
                <a:latin typeface="American Typewriter" panose="02090604020004020304" pitchFamily="18" charset="77"/>
                <a:ea typeface="MS Mincho" panose="02020609040205080304" pitchFamily="49" charset="-128"/>
              </a:rPr>
              <a:t>     </a:t>
            </a:r>
            <a:r>
              <a:rPr lang="it-IT" altLang="it-IT" sz="1600" i="1" dirty="0">
                <a:latin typeface="American Typewriter" panose="02090604020004020304" pitchFamily="18" charset="77"/>
                <a:ea typeface="MS Mincho" panose="02020609040205080304" pitchFamily="49" charset="-128"/>
              </a:rPr>
              <a:t>Come rapportarla al resto della popolazione?</a:t>
            </a:r>
          </a:p>
          <a:p>
            <a:pPr marL="0" indent="0">
              <a:lnSpc>
                <a:spcPct val="114000"/>
              </a:lnSpc>
              <a:spcBef>
                <a:spcPts val="600"/>
              </a:spcBef>
              <a:buNone/>
            </a:pPr>
            <a:r>
              <a:rPr lang="it-IT" altLang="it-IT" sz="1600" dirty="0">
                <a:latin typeface="American Typewriter" panose="02090604020004020304" pitchFamily="18" charset="77"/>
                <a:ea typeface="MS Mincho" panose="02020609040205080304" pitchFamily="49" charset="-128"/>
              </a:rPr>
              <a:t>La tabella precedente mostra già il tasso di disoccupazione:</a:t>
            </a:r>
          </a:p>
          <a:p>
            <a:pPr>
              <a:lnSpc>
                <a:spcPct val="114000"/>
              </a:lnSpc>
              <a:spcBef>
                <a:spcPts val="600"/>
              </a:spcBef>
              <a:buFont typeface="Wingdings" panose="05000000000000000000" pitchFamily="2" charset="2"/>
              <a:buChar char="Ø"/>
            </a:pPr>
            <a:r>
              <a:rPr lang="it-IT" altLang="it-IT" sz="1600" b="1" dirty="0">
                <a:solidFill>
                  <a:srgbClr val="C00000"/>
                </a:solidFill>
                <a:latin typeface="American Typewriter" panose="02090604020004020304" pitchFamily="18" charset="77"/>
                <a:ea typeface="MS Mincho" panose="02020609040205080304" pitchFamily="49" charset="-128"/>
              </a:rPr>
              <a:t>Tasso di disoccupazione = In cerca di lavoro / Totale forza lavoro</a:t>
            </a:r>
          </a:p>
          <a:p>
            <a:pPr marL="0" indent="0">
              <a:lnSpc>
                <a:spcPct val="114000"/>
              </a:lnSpc>
              <a:spcBef>
                <a:spcPts val="600"/>
              </a:spcBef>
              <a:buNone/>
            </a:pPr>
            <a:r>
              <a:rPr lang="it-IT" altLang="it-IT" sz="1600" dirty="0">
                <a:latin typeface="American Typewriter" panose="02090604020004020304" pitchFamily="18" charset="77"/>
                <a:ea typeface="MS Mincho" panose="02020609040205080304" pitchFamily="49" charset="-128"/>
              </a:rPr>
              <a:t>In aggiunta, possiamo calcolare:   			</a:t>
            </a:r>
            <a:r>
              <a:rPr lang="it-IT" altLang="it-IT" sz="1400" i="1" dirty="0">
                <a:solidFill>
                  <a:srgbClr val="00B0F0"/>
                </a:solidFill>
                <a:latin typeface="American Typewriter" panose="02090604020004020304" pitchFamily="18" charset="77"/>
                <a:ea typeface="MS Mincho" panose="02020609040205080304" pitchFamily="49" charset="-128"/>
              </a:rPr>
              <a:t>(</a:t>
            </a:r>
            <a:r>
              <a:rPr lang="it-IT" altLang="it-IT" sz="1400" i="1" dirty="0">
                <a:solidFill>
                  <a:srgbClr val="00B0F0"/>
                </a:solidFill>
                <a:latin typeface="American Typewriter" panose="02090604020004020304" pitchFamily="18" charset="77"/>
                <a:ea typeface="MS Mincho" panose="02020609040205080304" pitchFamily="49" charset="-128"/>
                <a:cs typeface="Calibri" panose="020F0502020204030204" pitchFamily="34" charset="0"/>
              </a:rPr>
              <a:t>→ </a:t>
            </a:r>
            <a:r>
              <a:rPr lang="it-IT" altLang="it-IT" sz="1400" i="1" dirty="0">
                <a:solidFill>
                  <a:srgbClr val="00B0F0"/>
                </a:solidFill>
                <a:latin typeface="American Typewriter" panose="02090604020004020304" pitchFamily="18" charset="77"/>
                <a:ea typeface="MS Mincho" panose="02020609040205080304" pitchFamily="49" charset="-128"/>
              </a:rPr>
              <a:t>vedi lezione 2)</a:t>
            </a:r>
          </a:p>
          <a:p>
            <a:pPr>
              <a:lnSpc>
                <a:spcPct val="114000"/>
              </a:lnSpc>
              <a:spcBef>
                <a:spcPts val="600"/>
              </a:spcBef>
              <a:buFont typeface="Wingdings" panose="05000000000000000000" pitchFamily="2" charset="2"/>
              <a:buChar char="Ø"/>
            </a:pPr>
            <a:r>
              <a:rPr lang="it-IT" altLang="it-IT" sz="1600" b="1" dirty="0">
                <a:solidFill>
                  <a:schemeClr val="tx2"/>
                </a:solidFill>
                <a:latin typeface="American Typewriter" panose="02090604020004020304" pitchFamily="18" charset="77"/>
                <a:ea typeface="MS Mincho" panose="02020609040205080304" pitchFamily="49" charset="-128"/>
              </a:rPr>
              <a:t>Tasso di partecipazione = Totale forza lavoro / Pop. 15-64</a:t>
            </a:r>
          </a:p>
          <a:p>
            <a:pPr>
              <a:lnSpc>
                <a:spcPct val="114000"/>
              </a:lnSpc>
              <a:spcBef>
                <a:spcPts val="600"/>
              </a:spcBef>
              <a:buFont typeface="Wingdings" panose="05000000000000000000" pitchFamily="2" charset="2"/>
              <a:buChar char="Ø"/>
            </a:pPr>
            <a:r>
              <a:rPr lang="it-IT" altLang="it-IT" sz="1600" b="1" dirty="0">
                <a:solidFill>
                  <a:srgbClr val="0070C0"/>
                </a:solidFill>
                <a:latin typeface="American Typewriter" panose="02090604020004020304" pitchFamily="18" charset="77"/>
                <a:ea typeface="MS Mincho" panose="02020609040205080304" pitchFamily="49" charset="-128"/>
              </a:rPr>
              <a:t>Tasso di dipendenza = (Pop. 0-14 + Pop. 65 e oltre ) / Pop. 15-64</a:t>
            </a:r>
          </a:p>
          <a:p>
            <a:pPr marL="0" indent="0">
              <a:lnSpc>
                <a:spcPct val="114000"/>
              </a:lnSpc>
              <a:spcBef>
                <a:spcPts val="600"/>
              </a:spcBef>
              <a:buNone/>
            </a:pPr>
            <a:endParaRPr lang="it-IT" altLang="it-IT" sz="1800" dirty="0">
              <a:ea typeface="MS Mincho" panose="02020609040205080304" pitchFamily="49" charset="-128"/>
            </a:endParaRPr>
          </a:p>
        </p:txBody>
      </p:sp>
      <p:sp>
        <p:nvSpPr>
          <p:cNvPr id="4" name="Segnaposto piè di pagina 3"/>
          <p:cNvSpPr>
            <a:spLocks noGrp="1"/>
          </p:cNvSpPr>
          <p:nvPr>
            <p:ph type="ftr" sz="quarter" idx="10"/>
          </p:nvPr>
        </p:nvSpPr>
        <p:spPr/>
        <p:txBody>
          <a:bodyPr/>
          <a:lstStyle/>
          <a:p>
            <a:pPr>
              <a:defRPr/>
            </a:pPr>
            <a:r>
              <a:rPr lang="it-IT"/>
              <a:t>Lez. 04: Lavoro e Disoccupazione</a:t>
            </a:r>
            <a:endParaRPr lang="it-IT" dirty="0"/>
          </a:p>
        </p:txBody>
      </p:sp>
      <p:sp>
        <p:nvSpPr>
          <p:cNvPr id="6" name="Rectangle 2"/>
          <p:cNvSpPr>
            <a:spLocks noGrp="1" noChangeArrowheads="1"/>
          </p:cNvSpPr>
          <p:nvPr>
            <p:ph type="title"/>
          </p:nvPr>
        </p:nvSpPr>
        <p:spPr>
          <a:xfrm>
            <a:off x="611560" y="44623"/>
            <a:ext cx="7632848" cy="1080121"/>
          </a:xfrm>
          <a:solidFill>
            <a:schemeClr val="bg1">
              <a:lumMod val="95000"/>
            </a:schemeClr>
          </a:solidFill>
          <a:ln>
            <a:solidFill>
              <a:schemeClr val="accent1"/>
            </a:solidFill>
          </a:ln>
        </p:spPr>
        <p:txBody>
          <a:bodyPr anchor="ctr"/>
          <a:lstStyle/>
          <a:p>
            <a:br>
              <a:rPr lang="it-IT" altLang="it-IT" sz="2000" b="1" dirty="0">
                <a:latin typeface="American Typewriter" panose="02090604020004020304" pitchFamily="18" charset="77"/>
              </a:rPr>
            </a:br>
            <a:r>
              <a:rPr lang="it-IT" altLang="it-IT" sz="2000" dirty="0">
                <a:latin typeface="American Typewriter" panose="02090604020004020304" pitchFamily="18" charset="77"/>
              </a:rPr>
              <a:t>Il tasso di partecipazione (2)</a:t>
            </a:r>
            <a:endParaRPr lang="it-IT" altLang="it-IT" sz="2000" dirty="0">
              <a:solidFill>
                <a:schemeClr val="tx2"/>
              </a:solidFill>
              <a:latin typeface="American Typewriter" panose="02090604020004020304" pitchFamily="18" charset="77"/>
            </a:endParaRPr>
          </a:p>
        </p:txBody>
      </p:sp>
      <p:graphicFrame>
        <p:nvGraphicFramePr>
          <p:cNvPr id="7" name="Tabella 6"/>
          <p:cNvGraphicFramePr>
            <a:graphicFrameLocks noGrp="1"/>
          </p:cNvGraphicFramePr>
          <p:nvPr>
            <p:extLst>
              <p:ext uri="{D42A27DB-BD31-4B8C-83A1-F6EECF244321}">
                <p14:modId xmlns:p14="http://schemas.microsoft.com/office/powerpoint/2010/main" val="4158917375"/>
              </p:ext>
            </p:extLst>
          </p:nvPr>
        </p:nvGraphicFramePr>
        <p:xfrm>
          <a:off x="1259632" y="4149080"/>
          <a:ext cx="5976666" cy="1800000"/>
        </p:xfrm>
        <a:graphic>
          <a:graphicData uri="http://schemas.openxmlformats.org/drawingml/2006/table">
            <a:tbl>
              <a:tblPr firstRow="1" bandRow="1">
                <a:tableStyleId>{5C22544A-7EE6-4342-B048-85BDC9FD1C3A}</a:tableStyleId>
              </a:tblPr>
              <a:tblGrid>
                <a:gridCol w="2681121">
                  <a:extLst>
                    <a:ext uri="{9D8B030D-6E8A-4147-A177-3AD203B41FA5}">
                      <a16:colId xmlns:a16="http://schemas.microsoft.com/office/drawing/2014/main" val="20000"/>
                    </a:ext>
                  </a:extLst>
                </a:gridCol>
                <a:gridCol w="815863">
                  <a:extLst>
                    <a:ext uri="{9D8B030D-6E8A-4147-A177-3AD203B41FA5}">
                      <a16:colId xmlns:a16="http://schemas.microsoft.com/office/drawing/2014/main" val="20001"/>
                    </a:ext>
                  </a:extLst>
                </a:gridCol>
                <a:gridCol w="381489">
                  <a:extLst>
                    <a:ext uri="{9D8B030D-6E8A-4147-A177-3AD203B41FA5}">
                      <a16:colId xmlns:a16="http://schemas.microsoft.com/office/drawing/2014/main" val="20002"/>
                    </a:ext>
                  </a:extLst>
                </a:gridCol>
                <a:gridCol w="2098193">
                  <a:extLst>
                    <a:ext uri="{9D8B030D-6E8A-4147-A177-3AD203B41FA5}">
                      <a16:colId xmlns:a16="http://schemas.microsoft.com/office/drawing/2014/main" val="20003"/>
                    </a:ext>
                  </a:extLst>
                </a:gridCol>
              </a:tblGrid>
              <a:tr h="360000">
                <a:tc>
                  <a:txBody>
                    <a:bodyPr/>
                    <a:lstStyle/>
                    <a:p>
                      <a:pPr algn="l" fontAlgn="b"/>
                      <a:endParaRPr lang="en-US" sz="1600" b="0" i="0" u="none" strike="noStrike" dirty="0">
                        <a:effectLst/>
                        <a:latin typeface="American Typewriter" panose="02090604020004020304" pitchFamily="18" charset="77"/>
                      </a:endParaRPr>
                    </a:p>
                  </a:txBody>
                  <a:tcPr marL="9525" marR="9525" marT="9525" marB="0" anchor="b"/>
                </a:tc>
                <a:tc>
                  <a:txBody>
                    <a:bodyPr/>
                    <a:lstStyle/>
                    <a:p>
                      <a:pPr algn="l" rtl="0" fontAlgn="ctr"/>
                      <a:r>
                        <a:rPr lang="en-US" sz="1600" u="none" strike="noStrike" dirty="0">
                          <a:effectLst/>
                          <a:latin typeface="American Typewriter" panose="02090604020004020304" pitchFamily="18" charset="77"/>
                        </a:rPr>
                        <a:t> 2005</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dirty="0">
                          <a:effectLst/>
                          <a:latin typeface="American Typewriter" panose="02090604020004020304" pitchFamily="18" charset="77"/>
                        </a:rPr>
                        <a:t> </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dirty="0">
                          <a:effectLst/>
                          <a:latin typeface="American Typewriter" panose="02090604020004020304" pitchFamily="18" charset="77"/>
                        </a:rPr>
                        <a:t>2015 </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0"/>
                  </a:ext>
                </a:extLst>
              </a:tr>
              <a:tr h="360000">
                <a:tc>
                  <a:txBody>
                    <a:bodyPr/>
                    <a:lstStyle/>
                    <a:p>
                      <a:pPr algn="l" fontAlgn="b"/>
                      <a:r>
                        <a:rPr lang="en-US" sz="1600" u="none" strike="noStrike" dirty="0">
                          <a:effectLst/>
                          <a:latin typeface="American Typewriter" panose="02090604020004020304" pitchFamily="18" charset="77"/>
                        </a:rPr>
                        <a:t>Tasso di </a:t>
                      </a:r>
                      <a:r>
                        <a:rPr lang="en-US" sz="1600" u="none" strike="noStrike" dirty="0" err="1">
                          <a:effectLst/>
                          <a:latin typeface="American Typewriter" panose="02090604020004020304" pitchFamily="18" charset="77"/>
                        </a:rPr>
                        <a:t>dipendenza</a:t>
                      </a:r>
                      <a:endParaRPr lang="en-US" sz="1600" b="0" i="0" u="none" strike="noStrike" dirty="0">
                        <a:effectLst/>
                        <a:latin typeface="American Typewriter" panose="02090604020004020304" pitchFamily="18" charset="77"/>
                      </a:endParaRPr>
                    </a:p>
                  </a:txBody>
                  <a:tcPr marL="9525" marR="9525" marT="9525" marB="0" anchor="b"/>
                </a:tc>
                <a:tc>
                  <a:txBody>
                    <a:bodyPr/>
                    <a:lstStyle/>
                    <a:p>
                      <a:pPr algn="l" rtl="0" fontAlgn="ctr"/>
                      <a:r>
                        <a:rPr lang="en-US" sz="1600" u="none" strike="noStrike" dirty="0">
                          <a:effectLst/>
                          <a:latin typeface="American Typewriter" panose="02090604020004020304" pitchFamily="18" charset="77"/>
                        </a:rPr>
                        <a:t>50,4%</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dirty="0">
                          <a:effectLst/>
                          <a:latin typeface="American Typewriter" panose="02090604020004020304" pitchFamily="18" charset="77"/>
                        </a:rPr>
                        <a:t> </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dirty="0">
                          <a:effectLst/>
                          <a:latin typeface="American Typewriter" panose="02090604020004020304" pitchFamily="18" charset="77"/>
                        </a:rPr>
                        <a:t>54,8%</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1"/>
                  </a:ext>
                </a:extLst>
              </a:tr>
              <a:tr h="360000">
                <a:tc>
                  <a:txBody>
                    <a:bodyPr/>
                    <a:lstStyle/>
                    <a:p>
                      <a:pPr algn="l" fontAlgn="b"/>
                      <a:r>
                        <a:rPr lang="en-US" sz="1600" u="none" strike="noStrike" dirty="0">
                          <a:effectLst/>
                          <a:latin typeface="American Typewriter" panose="02090604020004020304" pitchFamily="18" charset="77"/>
                        </a:rPr>
                        <a:t>Tasso di </a:t>
                      </a:r>
                      <a:r>
                        <a:rPr lang="en-US" sz="1600" u="none" strike="noStrike" dirty="0" err="1">
                          <a:effectLst/>
                          <a:latin typeface="American Typewriter" panose="02090604020004020304" pitchFamily="18" charset="77"/>
                        </a:rPr>
                        <a:t>partecipazione</a:t>
                      </a:r>
                      <a:endParaRPr lang="en-US" sz="1600" b="0" i="0" u="none" strike="noStrike" dirty="0">
                        <a:effectLst/>
                        <a:latin typeface="American Typewriter" panose="02090604020004020304" pitchFamily="18" charset="77"/>
                      </a:endParaRPr>
                    </a:p>
                  </a:txBody>
                  <a:tcPr marL="9525" marR="9525" marT="9525" marB="0" anchor="b"/>
                </a:tc>
                <a:tc>
                  <a:txBody>
                    <a:bodyPr/>
                    <a:lstStyle/>
                    <a:p>
                      <a:pPr algn="l" rtl="0" fontAlgn="ctr"/>
                      <a:r>
                        <a:rPr lang="en-US" sz="1600" u="none" strike="noStrike">
                          <a:effectLst/>
                          <a:latin typeface="American Typewriter" panose="02090604020004020304" pitchFamily="18" charset="77"/>
                        </a:rPr>
                        <a:t>63,3%</a:t>
                      </a:r>
                      <a:endParaRPr lang="en-US" sz="1600" b="1" i="0" u="none" strike="noStrike">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a:effectLst/>
                          <a:latin typeface="American Typewriter" panose="02090604020004020304" pitchFamily="18" charset="77"/>
                        </a:rPr>
                        <a:t> </a:t>
                      </a:r>
                      <a:endParaRPr lang="en-US" sz="1600" b="1" i="0" u="none" strike="noStrike">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dirty="0">
                          <a:effectLst/>
                          <a:latin typeface="American Typewriter" panose="02090604020004020304" pitchFamily="18" charset="77"/>
                        </a:rPr>
                        <a:t>65,3%</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2"/>
                  </a:ext>
                </a:extLst>
              </a:tr>
              <a:tr h="360000">
                <a:tc>
                  <a:txBody>
                    <a:bodyPr/>
                    <a:lstStyle/>
                    <a:p>
                      <a:pPr algn="l" fontAlgn="b"/>
                      <a:r>
                        <a:rPr lang="en-US" sz="1600" u="none" strike="noStrike" dirty="0">
                          <a:effectLst/>
                          <a:latin typeface="American Typewriter" panose="02090604020004020304" pitchFamily="18" charset="77"/>
                        </a:rPr>
                        <a:t>Tasso di </a:t>
                      </a:r>
                      <a:r>
                        <a:rPr lang="en-US" sz="1600" u="none" strike="noStrike" dirty="0" err="1">
                          <a:effectLst/>
                          <a:latin typeface="American Typewriter" panose="02090604020004020304" pitchFamily="18" charset="77"/>
                        </a:rPr>
                        <a:t>occupazione</a:t>
                      </a:r>
                      <a:endParaRPr lang="en-US" sz="1600" b="0" i="0" u="none" strike="noStrike" dirty="0">
                        <a:effectLst/>
                        <a:latin typeface="American Typewriter" panose="02090604020004020304" pitchFamily="18" charset="77"/>
                      </a:endParaRPr>
                    </a:p>
                  </a:txBody>
                  <a:tcPr marL="9525" marR="9525" marT="9525" marB="0" anchor="b"/>
                </a:tc>
                <a:tc>
                  <a:txBody>
                    <a:bodyPr/>
                    <a:lstStyle/>
                    <a:p>
                      <a:pPr algn="l" rtl="0" fontAlgn="ctr"/>
                      <a:r>
                        <a:rPr lang="en-US" sz="1600" u="none" strike="noStrike">
                          <a:effectLst/>
                          <a:latin typeface="American Typewriter" panose="02090604020004020304" pitchFamily="18" charset="77"/>
                        </a:rPr>
                        <a:t>92,3%</a:t>
                      </a:r>
                      <a:endParaRPr lang="en-US" sz="1600" b="1" i="0" u="none" strike="noStrike">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a:effectLst/>
                          <a:latin typeface="American Typewriter" panose="02090604020004020304" pitchFamily="18" charset="77"/>
                        </a:rPr>
                        <a:t> </a:t>
                      </a:r>
                      <a:endParaRPr lang="en-US" sz="1600" b="1" i="0" u="none" strike="noStrike">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dirty="0">
                          <a:effectLst/>
                          <a:latin typeface="American Typewriter" panose="02090604020004020304" pitchFamily="18" charset="77"/>
                        </a:rPr>
                        <a:t>88,1%</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3"/>
                  </a:ext>
                </a:extLst>
              </a:tr>
              <a:tr h="360000">
                <a:tc>
                  <a:txBody>
                    <a:bodyPr/>
                    <a:lstStyle/>
                    <a:p>
                      <a:pPr algn="l" fontAlgn="b"/>
                      <a:r>
                        <a:rPr lang="en-US" sz="1600" u="none" strike="noStrike" dirty="0">
                          <a:effectLst/>
                          <a:latin typeface="American Typewriter" panose="02090604020004020304" pitchFamily="18" charset="77"/>
                        </a:rPr>
                        <a:t>Tasso di </a:t>
                      </a:r>
                      <a:r>
                        <a:rPr lang="en-US" sz="1600" u="none" strike="noStrike" dirty="0" err="1">
                          <a:effectLst/>
                          <a:latin typeface="American Typewriter" panose="02090604020004020304" pitchFamily="18" charset="77"/>
                        </a:rPr>
                        <a:t>disoccupazione</a:t>
                      </a:r>
                      <a:endParaRPr lang="en-US" sz="1600" b="0" i="0" u="none" strike="noStrike" dirty="0">
                        <a:effectLst/>
                        <a:latin typeface="American Typewriter" panose="02090604020004020304" pitchFamily="18" charset="77"/>
                      </a:endParaRPr>
                    </a:p>
                  </a:txBody>
                  <a:tcPr marL="9525" marR="9525" marT="9525" marB="0" anchor="b"/>
                </a:tc>
                <a:tc>
                  <a:txBody>
                    <a:bodyPr/>
                    <a:lstStyle/>
                    <a:p>
                      <a:pPr algn="l" rtl="0" fontAlgn="ctr"/>
                      <a:r>
                        <a:rPr lang="en-US" sz="1600" u="none" strike="noStrike" dirty="0">
                          <a:effectLst/>
                          <a:latin typeface="American Typewriter" panose="02090604020004020304" pitchFamily="18" charset="77"/>
                        </a:rPr>
                        <a:t>7,7%</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dirty="0">
                          <a:effectLst/>
                          <a:latin typeface="American Typewriter" panose="02090604020004020304" pitchFamily="18" charset="77"/>
                        </a:rPr>
                        <a:t> </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tc>
                  <a:txBody>
                    <a:bodyPr/>
                    <a:lstStyle/>
                    <a:p>
                      <a:pPr algn="l" rtl="0" fontAlgn="ctr"/>
                      <a:r>
                        <a:rPr lang="en-US" sz="1600" u="none" strike="noStrike" dirty="0">
                          <a:effectLst/>
                          <a:latin typeface="American Typewriter" panose="02090604020004020304" pitchFamily="18" charset="77"/>
                        </a:rPr>
                        <a:t>11,9%</a:t>
                      </a:r>
                      <a:endParaRPr lang="en-US" sz="1600" b="1" i="0" u="none" strike="noStrike" dirty="0">
                        <a:solidFill>
                          <a:srgbClr val="C00000"/>
                        </a:solidFill>
                        <a:effectLst/>
                        <a:latin typeface="American Typewriter" panose="02090604020004020304" pitchFamily="18" charset="77"/>
                      </a:endParaRP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9868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strips(downRight)">
                                      <p:cBhvr>
                                        <p:cTn id="7" dur="500"/>
                                        <p:tgtEl>
                                          <p:spTgt spid="23245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2451">
                                            <p:txEl>
                                              <p:pRg st="1" end="1"/>
                                            </p:txEl>
                                          </p:spTgt>
                                        </p:tgtEl>
                                        <p:attrNameLst>
                                          <p:attrName>style.visibility</p:attrName>
                                        </p:attrNameLst>
                                      </p:cBhvr>
                                      <p:to>
                                        <p:strVal val="visible"/>
                                      </p:to>
                                    </p:set>
                                    <p:animEffect transition="in" filter="strips(downRight)">
                                      <p:cBhvr>
                                        <p:cTn id="10" dur="500"/>
                                        <p:tgtEl>
                                          <p:spTgt spid="2324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32451">
                                            <p:txEl>
                                              <p:pRg st="2" end="2"/>
                                            </p:txEl>
                                          </p:spTgt>
                                        </p:tgtEl>
                                        <p:attrNameLst>
                                          <p:attrName>style.visibility</p:attrName>
                                        </p:attrNameLst>
                                      </p:cBhvr>
                                      <p:to>
                                        <p:strVal val="visible"/>
                                      </p:to>
                                    </p:set>
                                    <p:animEffect transition="in" filter="strips(downRight)">
                                      <p:cBhvr>
                                        <p:cTn id="15" dur="500"/>
                                        <p:tgtEl>
                                          <p:spTgt spid="2324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32451">
                                            <p:txEl>
                                              <p:pRg st="3" end="3"/>
                                            </p:txEl>
                                          </p:spTgt>
                                        </p:tgtEl>
                                        <p:attrNameLst>
                                          <p:attrName>style.visibility</p:attrName>
                                        </p:attrNameLst>
                                      </p:cBhvr>
                                      <p:to>
                                        <p:strVal val="visible"/>
                                      </p:to>
                                    </p:set>
                                    <p:animEffect transition="in" filter="strips(downRight)">
                                      <p:cBhvr>
                                        <p:cTn id="20" dur="500"/>
                                        <p:tgtEl>
                                          <p:spTgt spid="2324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32451">
                                            <p:txEl>
                                              <p:pRg st="4" end="4"/>
                                            </p:txEl>
                                          </p:spTgt>
                                        </p:tgtEl>
                                        <p:attrNameLst>
                                          <p:attrName>style.visibility</p:attrName>
                                        </p:attrNameLst>
                                      </p:cBhvr>
                                      <p:to>
                                        <p:strVal val="visible"/>
                                      </p:to>
                                    </p:set>
                                    <p:animEffect transition="in" filter="strips(downRight)">
                                      <p:cBhvr>
                                        <p:cTn id="25" dur="500"/>
                                        <p:tgtEl>
                                          <p:spTgt spid="2324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32451">
                                            <p:txEl>
                                              <p:pRg st="5" end="5"/>
                                            </p:txEl>
                                          </p:spTgt>
                                        </p:tgtEl>
                                        <p:attrNameLst>
                                          <p:attrName>style.visibility</p:attrName>
                                        </p:attrNameLst>
                                      </p:cBhvr>
                                      <p:to>
                                        <p:strVal val="visible"/>
                                      </p:to>
                                    </p:set>
                                    <p:animEffect transition="in" filter="strips(downRight)">
                                      <p:cBhvr>
                                        <p:cTn id="30" dur="500"/>
                                        <p:tgtEl>
                                          <p:spTgt spid="2324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32451">
                                            <p:txEl>
                                              <p:pRg st="6" end="6"/>
                                            </p:txEl>
                                          </p:spTgt>
                                        </p:tgtEl>
                                        <p:attrNameLst>
                                          <p:attrName>style.visibility</p:attrName>
                                        </p:attrNameLst>
                                      </p:cBhvr>
                                      <p:to>
                                        <p:strVal val="visible"/>
                                      </p:to>
                                    </p:set>
                                    <p:animEffect transition="in" filter="strips(downRight)">
                                      <p:cBhvr>
                                        <p:cTn id="35" dur="500"/>
                                        <p:tgtEl>
                                          <p:spTgt spid="232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title"/>
          </p:nvPr>
        </p:nvSpPr>
        <p:spPr>
          <a:xfrm>
            <a:off x="539750" y="446088"/>
            <a:ext cx="7993063" cy="462632"/>
          </a:xfrm>
          <a:noFill/>
        </p:spPr>
        <p:txBody>
          <a:bodyPr/>
          <a:lstStyle/>
          <a:p>
            <a:r>
              <a:rPr lang="it-IT" altLang="it-IT" sz="2400" dirty="0"/>
              <a:t>La </a:t>
            </a:r>
            <a:r>
              <a:rPr lang="it-IT" altLang="it-IT" sz="2400" b="1" dirty="0"/>
              <a:t>partecipazione</a:t>
            </a:r>
            <a:r>
              <a:rPr lang="it-IT" altLang="it-IT" sz="2400" dirty="0"/>
              <a:t> alla forza lavoro: </a:t>
            </a:r>
            <a:r>
              <a:rPr lang="it-IT" altLang="it-IT" sz="2400" b="1" dirty="0"/>
              <a:t>Stati Uniti</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graphicFrame>
        <p:nvGraphicFramePr>
          <p:cNvPr id="2" name="Object 0"/>
          <p:cNvGraphicFramePr>
            <a:graphicFrameLocks noChangeAspect="1"/>
          </p:cNvGraphicFramePr>
          <p:nvPr/>
        </p:nvGraphicFramePr>
        <p:xfrm>
          <a:off x="-201613" y="1822450"/>
          <a:ext cx="9618663" cy="45799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p:nvPr>
        </p:nvSpPr>
        <p:spPr>
          <a:xfrm>
            <a:off x="539750" y="446088"/>
            <a:ext cx="7993063" cy="462632"/>
          </a:xfrm>
          <a:noFill/>
        </p:spPr>
        <p:txBody>
          <a:bodyPr/>
          <a:lstStyle/>
          <a:p>
            <a:br>
              <a:rPr lang="it-IT" altLang="it-IT" sz="1800" dirty="0"/>
            </a:br>
            <a:r>
              <a:rPr lang="it-IT" altLang="it-IT" sz="2400" dirty="0"/>
              <a:t>La </a:t>
            </a:r>
            <a:r>
              <a:rPr lang="it-IT" altLang="it-IT" sz="2400" b="1" dirty="0"/>
              <a:t>partecipazione</a:t>
            </a:r>
            <a:r>
              <a:rPr lang="it-IT" altLang="it-IT" sz="2400" dirty="0"/>
              <a:t> alla forza lavoro: </a:t>
            </a:r>
            <a:r>
              <a:rPr lang="it-IT" altLang="it-IT" sz="2400" b="1" dirty="0"/>
              <a:t>Italia</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graphicFrame>
        <p:nvGraphicFramePr>
          <p:cNvPr id="2" name="Object 0"/>
          <p:cNvGraphicFramePr>
            <a:graphicFrameLocks noChangeAspect="1"/>
          </p:cNvGraphicFramePr>
          <p:nvPr/>
        </p:nvGraphicFramePr>
        <p:xfrm>
          <a:off x="-346075" y="1535113"/>
          <a:ext cx="9115425" cy="47958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8313" y="44450"/>
            <a:ext cx="8228012" cy="792163"/>
          </a:xfrm>
          <a:noFill/>
        </p:spPr>
        <p:txBody>
          <a:bodyPr/>
          <a:lstStyle/>
          <a:p>
            <a:r>
              <a:rPr lang="it-IT" altLang="it-IT" sz="2400" dirty="0"/>
              <a:t>Tassi di partecipazione</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pic>
        <p:nvPicPr>
          <p:cNvPr id="80900" name="Picture 9" descr="http://www.ideemarginali.org/wp-content/uploads/2011/05/partecipazione-alla-forza-lavo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80728"/>
            <a:ext cx="8497887" cy="511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8313" y="44450"/>
            <a:ext cx="8228012" cy="792163"/>
          </a:xfrm>
          <a:noFill/>
        </p:spPr>
        <p:txBody>
          <a:bodyPr/>
          <a:lstStyle/>
          <a:p>
            <a:r>
              <a:rPr lang="it-IT" altLang="it-IT" sz="2400" dirty="0"/>
              <a:t>Tassi di partecipazione per alcuni paesi UE</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graphicFrame>
        <p:nvGraphicFramePr>
          <p:cNvPr id="2" name="Tabella 1"/>
          <p:cNvGraphicFramePr>
            <a:graphicFrameLocks noGrp="1"/>
          </p:cNvGraphicFramePr>
          <p:nvPr>
            <p:extLst>
              <p:ext uri="{D42A27DB-BD31-4B8C-83A1-F6EECF244321}">
                <p14:modId xmlns:p14="http://schemas.microsoft.com/office/powerpoint/2010/main" val="3659293745"/>
              </p:ext>
            </p:extLst>
          </p:nvPr>
        </p:nvGraphicFramePr>
        <p:xfrm>
          <a:off x="683570" y="908721"/>
          <a:ext cx="7776864" cy="4703063"/>
        </p:xfrm>
        <a:graphic>
          <a:graphicData uri="http://schemas.openxmlformats.org/drawingml/2006/table">
            <a:tbl>
              <a:tblPr>
                <a:tableStyleId>{5C22544A-7EE6-4342-B048-85BDC9FD1C3A}</a:tableStyleId>
              </a:tblPr>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tblGrid>
              <a:tr h="395858">
                <a:tc gridSpan="6">
                  <a:txBody>
                    <a:bodyPr/>
                    <a:lstStyle/>
                    <a:p>
                      <a:pPr algn="ctr" fontAlgn="b"/>
                      <a:r>
                        <a:rPr lang="en-US" sz="1800" b="1" u="none" strike="noStrike" dirty="0">
                          <a:solidFill>
                            <a:srgbClr val="000099"/>
                          </a:solidFill>
                          <a:effectLst/>
                          <a:latin typeface="+mj-lt"/>
                        </a:rPr>
                        <a:t>Activity rate – % of total population aged 15-64</a:t>
                      </a:r>
                      <a:endParaRPr lang="en-US" sz="1800" b="1" i="0" u="none" strike="noStrike" dirty="0">
                        <a:solidFill>
                          <a:srgbClr val="000099"/>
                        </a:solidFill>
                        <a:effectLst/>
                        <a:latin typeface="+mj-lt"/>
                      </a:endParaRPr>
                    </a:p>
                  </a:txBody>
                  <a:tcPr marL="9525" marR="9525" marT="9525" marB="0" anchor="c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61925">
                <a:tc>
                  <a:txBody>
                    <a:bodyPr/>
                    <a:lstStyle/>
                    <a:p>
                      <a:pPr algn="r" fontAlgn="b"/>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i="1" u="none" strike="noStrike" dirty="0">
                          <a:effectLst/>
                          <a:latin typeface="+mj-lt"/>
                        </a:rPr>
                        <a:t>1995</a:t>
                      </a:r>
                      <a:endParaRPr lang="en-US" sz="1600" b="0" i="1"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i="1" u="none" strike="noStrike" dirty="0">
                          <a:effectLst/>
                          <a:latin typeface="+mj-lt"/>
                        </a:rPr>
                        <a:t>2000</a:t>
                      </a:r>
                      <a:endParaRPr lang="en-US" sz="1600" b="0" i="1"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i="1" u="none" strike="noStrike" dirty="0">
                          <a:effectLst/>
                          <a:latin typeface="+mj-lt"/>
                        </a:rPr>
                        <a:t>2005</a:t>
                      </a:r>
                      <a:endParaRPr lang="en-US" sz="1600" b="0" i="1"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i="1" u="none" strike="noStrike" dirty="0">
                          <a:effectLst/>
                          <a:latin typeface="+mj-lt"/>
                        </a:rPr>
                        <a:t>2010</a:t>
                      </a:r>
                      <a:endParaRPr lang="en-US" sz="1600" b="0" i="1"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i="1" u="none" strike="noStrike" dirty="0">
                          <a:effectLst/>
                          <a:latin typeface="+mj-lt"/>
                        </a:rPr>
                        <a:t>2015</a:t>
                      </a:r>
                      <a:endParaRPr lang="en-US" sz="1600" b="0" i="1" u="none" strike="noStrike" dirty="0">
                        <a:effectLst/>
                        <a:latin typeface="+mj-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1"/>
                  </a:ext>
                </a:extLst>
              </a:tr>
              <a:tr h="161925">
                <a:tc>
                  <a:txBody>
                    <a:bodyPr/>
                    <a:lstStyle/>
                    <a:p>
                      <a:pPr algn="l" fontAlgn="b"/>
                      <a:r>
                        <a:rPr lang="en-US" sz="1600" u="none" strike="noStrike" dirty="0">
                          <a:effectLst/>
                          <a:latin typeface="+mj-lt"/>
                        </a:rPr>
                        <a:t>Denmark</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79,5</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80,0</a:t>
                      </a:r>
                      <a:endParaRPr lang="en-US" sz="1600" b="0" i="0" u="none" strike="noStrike" dirty="0">
                        <a:effectLst/>
                        <a:latin typeface="+mj-lt"/>
                      </a:endParaRPr>
                    </a:p>
                  </a:txBody>
                  <a:tcPr marL="9525" marR="9525" marT="9525" marB="0" anchor="b"/>
                </a:tc>
                <a:tc>
                  <a:txBody>
                    <a:bodyPr/>
                    <a:lstStyle/>
                    <a:p>
                      <a:pPr algn="r" fontAlgn="b"/>
                      <a:r>
                        <a:rPr lang="en-US" sz="1600" u="none" strike="noStrike">
                          <a:effectLst/>
                          <a:latin typeface="+mj-lt"/>
                        </a:rPr>
                        <a:t>79,8</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79,4</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78,5</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02"/>
                  </a:ext>
                </a:extLst>
              </a:tr>
              <a:tr h="161925">
                <a:tc>
                  <a:txBody>
                    <a:bodyPr/>
                    <a:lstStyle/>
                    <a:p>
                      <a:pPr algn="l" fontAlgn="b"/>
                      <a:r>
                        <a:rPr lang="en-US" sz="1600" u="none" strike="noStrike" dirty="0">
                          <a:effectLst/>
                          <a:latin typeface="+mj-lt"/>
                        </a:rPr>
                        <a:t>Germany</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dirty="0">
                          <a:effectLst/>
                          <a:latin typeface="+mj-lt"/>
                        </a:rPr>
                        <a:t>70,6</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71,1</a:t>
                      </a:r>
                      <a:endParaRPr lang="en-US" sz="1600" b="0" i="0" u="none" strike="noStrike" dirty="0">
                        <a:effectLst/>
                        <a:latin typeface="+mj-lt"/>
                      </a:endParaRPr>
                    </a:p>
                  </a:txBody>
                  <a:tcPr marL="9525" marR="9525" marT="9525" marB="0" anchor="b"/>
                </a:tc>
                <a:tc>
                  <a:txBody>
                    <a:bodyPr/>
                    <a:lstStyle/>
                    <a:p>
                      <a:pPr algn="r" fontAlgn="b"/>
                      <a:r>
                        <a:rPr lang="en-US" sz="1600" u="none" strike="noStrike">
                          <a:effectLst/>
                          <a:latin typeface="+mj-lt"/>
                        </a:rPr>
                        <a:t>73,8</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76,7</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77,6</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03"/>
                  </a:ext>
                </a:extLst>
              </a:tr>
              <a:tr h="161925">
                <a:tc>
                  <a:txBody>
                    <a:bodyPr/>
                    <a:lstStyle/>
                    <a:p>
                      <a:pPr algn="l" fontAlgn="b"/>
                      <a:r>
                        <a:rPr lang="en-US" sz="1600" u="none" strike="noStrike" dirty="0">
                          <a:effectLst/>
                          <a:latin typeface="+mj-lt"/>
                        </a:rPr>
                        <a:t>Greece</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60,2</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63,8</a:t>
                      </a:r>
                      <a:endParaRPr lang="en-US" sz="1600" b="0" i="0" u="none" strike="noStrike" dirty="0">
                        <a:effectLst/>
                        <a:latin typeface="+mj-lt"/>
                      </a:endParaRPr>
                    </a:p>
                  </a:txBody>
                  <a:tcPr marL="9525" marR="9525" marT="9525" marB="0" anchor="b"/>
                </a:tc>
                <a:tc>
                  <a:txBody>
                    <a:bodyPr/>
                    <a:lstStyle/>
                    <a:p>
                      <a:pPr algn="r" fontAlgn="b"/>
                      <a:r>
                        <a:rPr lang="en-US" sz="1600" u="none" strike="noStrike">
                          <a:effectLst/>
                          <a:latin typeface="+mj-lt"/>
                        </a:rPr>
                        <a:t>66,4</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67,8</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67,8</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04"/>
                  </a:ext>
                </a:extLst>
              </a:tr>
              <a:tr h="161925">
                <a:tc>
                  <a:txBody>
                    <a:bodyPr/>
                    <a:lstStyle/>
                    <a:p>
                      <a:pPr algn="l" fontAlgn="b"/>
                      <a:r>
                        <a:rPr lang="en-US" sz="1600" u="none" strike="noStrike" dirty="0">
                          <a:effectLst/>
                          <a:latin typeface="+mj-lt"/>
                        </a:rPr>
                        <a:t>Spain</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60,9</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65,4</a:t>
                      </a:r>
                      <a:endParaRPr lang="en-US" sz="1600" b="0" i="0" u="none" strike="noStrike" dirty="0">
                        <a:effectLst/>
                        <a:latin typeface="+mj-lt"/>
                      </a:endParaRPr>
                    </a:p>
                  </a:txBody>
                  <a:tcPr marL="9525" marR="9525" marT="9525" marB="0" anchor="b"/>
                </a:tc>
                <a:tc>
                  <a:txBody>
                    <a:bodyPr/>
                    <a:lstStyle/>
                    <a:p>
                      <a:pPr algn="r" fontAlgn="b"/>
                      <a:r>
                        <a:rPr lang="en-US" sz="1600" u="none" strike="noStrike">
                          <a:effectLst/>
                          <a:latin typeface="+mj-lt"/>
                        </a:rPr>
                        <a:t>70,0</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73,5</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74,3</a:t>
                      </a:r>
                      <a:endParaRPr lang="en-US" sz="1600" b="0" i="0" u="none" strike="noStrike">
                        <a:effectLst/>
                        <a:latin typeface="+mj-lt"/>
                      </a:endParaRPr>
                    </a:p>
                  </a:txBody>
                  <a:tcPr marL="9525" marR="9525" marT="9525" marB="0" anchor="b"/>
                </a:tc>
                <a:extLst>
                  <a:ext uri="{0D108BD9-81ED-4DB2-BD59-A6C34878D82A}">
                    <a16:rowId xmlns:a16="http://schemas.microsoft.com/office/drawing/2014/main" val="10005"/>
                  </a:ext>
                </a:extLst>
              </a:tr>
              <a:tr h="161925">
                <a:tc>
                  <a:txBody>
                    <a:bodyPr/>
                    <a:lstStyle/>
                    <a:p>
                      <a:pPr algn="l" fontAlgn="b"/>
                      <a:r>
                        <a:rPr lang="en-US" sz="1600" u="none" strike="noStrike" dirty="0">
                          <a:effectLst/>
                          <a:latin typeface="+mj-lt"/>
                        </a:rPr>
                        <a:t>France </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67,9</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68,7</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69,7</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70,3</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71,5</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06"/>
                  </a:ext>
                </a:extLst>
              </a:tr>
              <a:tr h="161925">
                <a:tc>
                  <a:txBody>
                    <a:bodyPr/>
                    <a:lstStyle/>
                    <a:p>
                      <a:pPr algn="l" fontAlgn="b"/>
                      <a:r>
                        <a:rPr lang="en-US" sz="1600" u="none" strike="noStrike" dirty="0">
                          <a:solidFill>
                            <a:srgbClr val="C00000"/>
                          </a:solidFill>
                          <a:effectLst/>
                          <a:latin typeface="+mj-lt"/>
                        </a:rPr>
                        <a:t>Italy</a:t>
                      </a:r>
                      <a:endParaRPr lang="en-US" sz="1600" b="0" i="0" u="none" strike="noStrike" dirty="0">
                        <a:solidFill>
                          <a:srgbClr val="C00000"/>
                        </a:solidFill>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dirty="0">
                          <a:solidFill>
                            <a:srgbClr val="C00000"/>
                          </a:solidFill>
                          <a:effectLst/>
                          <a:latin typeface="+mj-lt"/>
                        </a:rPr>
                        <a:t>57,7</a:t>
                      </a:r>
                      <a:endParaRPr lang="en-US" sz="1600" b="0" i="0" u="none" strike="noStrike" dirty="0">
                        <a:solidFill>
                          <a:srgbClr val="C00000"/>
                        </a:solidFill>
                        <a:effectLst/>
                        <a:latin typeface="+mj-lt"/>
                      </a:endParaRPr>
                    </a:p>
                  </a:txBody>
                  <a:tcPr marL="9525" marR="9525" marT="9525" marB="0" anchor="b"/>
                </a:tc>
                <a:tc>
                  <a:txBody>
                    <a:bodyPr/>
                    <a:lstStyle/>
                    <a:p>
                      <a:pPr algn="r" fontAlgn="b"/>
                      <a:r>
                        <a:rPr lang="en-US" sz="1600" u="none" strike="noStrike" dirty="0">
                          <a:solidFill>
                            <a:srgbClr val="C00000"/>
                          </a:solidFill>
                          <a:effectLst/>
                          <a:latin typeface="+mj-lt"/>
                        </a:rPr>
                        <a:t>60,1</a:t>
                      </a:r>
                      <a:endParaRPr lang="en-US" sz="1600" b="0" i="0" u="none" strike="noStrike" dirty="0">
                        <a:solidFill>
                          <a:srgbClr val="C00000"/>
                        </a:solidFill>
                        <a:effectLst/>
                        <a:latin typeface="+mj-lt"/>
                      </a:endParaRPr>
                    </a:p>
                  </a:txBody>
                  <a:tcPr marL="9525" marR="9525" marT="9525" marB="0" anchor="b"/>
                </a:tc>
                <a:tc>
                  <a:txBody>
                    <a:bodyPr/>
                    <a:lstStyle/>
                    <a:p>
                      <a:pPr algn="r" fontAlgn="b"/>
                      <a:r>
                        <a:rPr lang="en-US" sz="1600" u="none" strike="noStrike" dirty="0">
                          <a:solidFill>
                            <a:srgbClr val="C00000"/>
                          </a:solidFill>
                          <a:effectLst/>
                          <a:latin typeface="+mj-lt"/>
                        </a:rPr>
                        <a:t>62,5</a:t>
                      </a:r>
                      <a:endParaRPr lang="en-US" sz="1600" b="0" i="0" u="none" strike="noStrike" dirty="0">
                        <a:solidFill>
                          <a:srgbClr val="C00000"/>
                        </a:solidFill>
                        <a:effectLst/>
                        <a:latin typeface="+mj-lt"/>
                      </a:endParaRPr>
                    </a:p>
                  </a:txBody>
                  <a:tcPr marL="9525" marR="9525" marT="9525" marB="0" anchor="b"/>
                </a:tc>
                <a:tc>
                  <a:txBody>
                    <a:bodyPr/>
                    <a:lstStyle/>
                    <a:p>
                      <a:pPr algn="r" fontAlgn="b"/>
                      <a:r>
                        <a:rPr lang="en-US" sz="1600" u="none" strike="noStrike" dirty="0">
                          <a:solidFill>
                            <a:srgbClr val="C00000"/>
                          </a:solidFill>
                          <a:effectLst/>
                          <a:latin typeface="+mj-lt"/>
                        </a:rPr>
                        <a:t>62,0</a:t>
                      </a:r>
                      <a:endParaRPr lang="en-US" sz="1600" b="0" i="0" u="none" strike="noStrike" dirty="0">
                        <a:solidFill>
                          <a:srgbClr val="C00000"/>
                        </a:solidFill>
                        <a:effectLst/>
                        <a:latin typeface="+mj-lt"/>
                      </a:endParaRPr>
                    </a:p>
                  </a:txBody>
                  <a:tcPr marL="9525" marR="9525" marT="9525" marB="0" anchor="b"/>
                </a:tc>
                <a:tc>
                  <a:txBody>
                    <a:bodyPr/>
                    <a:lstStyle/>
                    <a:p>
                      <a:pPr algn="r" fontAlgn="b"/>
                      <a:r>
                        <a:rPr lang="en-US" sz="1600" b="1" u="none" strike="noStrike" dirty="0">
                          <a:solidFill>
                            <a:srgbClr val="C00000"/>
                          </a:solidFill>
                          <a:effectLst/>
                          <a:latin typeface="+mj-lt"/>
                        </a:rPr>
                        <a:t>64,0</a:t>
                      </a:r>
                      <a:endParaRPr lang="en-US" sz="1600" b="1" i="0" u="none" strike="noStrike" dirty="0">
                        <a:solidFill>
                          <a:srgbClr val="C00000"/>
                        </a:solidFill>
                        <a:effectLst/>
                        <a:latin typeface="+mj-lt"/>
                      </a:endParaRPr>
                    </a:p>
                  </a:txBody>
                  <a:tcPr marL="9525" marR="9525" marT="9525" marB="0" anchor="b"/>
                </a:tc>
                <a:extLst>
                  <a:ext uri="{0D108BD9-81ED-4DB2-BD59-A6C34878D82A}">
                    <a16:rowId xmlns:a16="http://schemas.microsoft.com/office/drawing/2014/main" val="10007"/>
                  </a:ext>
                </a:extLst>
              </a:tr>
              <a:tr h="161925">
                <a:tc>
                  <a:txBody>
                    <a:bodyPr/>
                    <a:lstStyle/>
                    <a:p>
                      <a:pPr algn="l" fontAlgn="b"/>
                      <a:r>
                        <a:rPr lang="en-US" sz="1600" u="none" strike="noStrike" dirty="0">
                          <a:effectLst/>
                          <a:latin typeface="+mj-lt"/>
                        </a:rPr>
                        <a:t>Netherlands</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69,4</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75,2</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76,9</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78,2</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79,6</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08"/>
                  </a:ext>
                </a:extLst>
              </a:tr>
              <a:tr h="161925">
                <a:tc>
                  <a:txBody>
                    <a:bodyPr/>
                    <a:lstStyle/>
                    <a:p>
                      <a:pPr algn="l" fontAlgn="b"/>
                      <a:r>
                        <a:rPr lang="en-US" sz="1600" u="none" strike="noStrike" dirty="0">
                          <a:effectLst/>
                          <a:latin typeface="+mj-lt"/>
                        </a:rPr>
                        <a:t>Austria</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71,6</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71,0</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71,4</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74,4</a:t>
                      </a:r>
                      <a:endParaRPr lang="en-US" sz="1600" b="0" i="0" u="none" strike="noStrike" dirty="0">
                        <a:effectLst/>
                        <a:latin typeface="+mj-lt"/>
                      </a:endParaRPr>
                    </a:p>
                  </a:txBody>
                  <a:tcPr marL="9525" marR="9525" marT="9525" marB="0" anchor="b"/>
                </a:tc>
                <a:tc>
                  <a:txBody>
                    <a:bodyPr/>
                    <a:lstStyle/>
                    <a:p>
                      <a:pPr algn="r" fontAlgn="b"/>
                      <a:r>
                        <a:rPr lang="en-US" sz="1600" u="none" strike="noStrike">
                          <a:effectLst/>
                          <a:latin typeface="+mj-lt"/>
                        </a:rPr>
                        <a:t>75,5</a:t>
                      </a:r>
                      <a:endParaRPr lang="en-US" sz="1600" b="0" i="0" u="none" strike="noStrike">
                        <a:effectLst/>
                        <a:latin typeface="+mj-lt"/>
                      </a:endParaRPr>
                    </a:p>
                  </a:txBody>
                  <a:tcPr marL="9525" marR="9525" marT="9525" marB="0" anchor="b"/>
                </a:tc>
                <a:extLst>
                  <a:ext uri="{0D108BD9-81ED-4DB2-BD59-A6C34878D82A}">
                    <a16:rowId xmlns:a16="http://schemas.microsoft.com/office/drawing/2014/main" val="10009"/>
                  </a:ext>
                </a:extLst>
              </a:tr>
              <a:tr h="161925">
                <a:tc>
                  <a:txBody>
                    <a:bodyPr/>
                    <a:lstStyle/>
                    <a:p>
                      <a:pPr algn="l" fontAlgn="b"/>
                      <a:r>
                        <a:rPr lang="en-US" sz="1600" u="none" strike="noStrike" dirty="0">
                          <a:effectLst/>
                          <a:latin typeface="+mj-lt"/>
                        </a:rPr>
                        <a:t>Poland</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65,8</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64,4</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65,3</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68,1</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10"/>
                  </a:ext>
                </a:extLst>
              </a:tr>
              <a:tr h="161925">
                <a:tc>
                  <a:txBody>
                    <a:bodyPr/>
                    <a:lstStyle/>
                    <a:p>
                      <a:pPr algn="l" fontAlgn="b"/>
                      <a:r>
                        <a:rPr lang="en-US" sz="1600" u="none" strike="noStrike" dirty="0">
                          <a:effectLst/>
                          <a:latin typeface="+mj-lt"/>
                        </a:rPr>
                        <a:t>Portugal</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67,5</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71,4</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73,2</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73,7</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73,4</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11"/>
                  </a:ext>
                </a:extLst>
              </a:tr>
              <a:tr h="161925">
                <a:tc>
                  <a:txBody>
                    <a:bodyPr/>
                    <a:lstStyle/>
                    <a:p>
                      <a:pPr algn="l" fontAlgn="b"/>
                      <a:r>
                        <a:rPr lang="en-US" sz="1600" u="none" strike="noStrike" dirty="0">
                          <a:effectLst/>
                          <a:latin typeface="+mj-lt"/>
                        </a:rPr>
                        <a:t>Romania</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68,4</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62,3</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64,9</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66,1</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12"/>
                  </a:ext>
                </a:extLst>
              </a:tr>
              <a:tr h="161925">
                <a:tc>
                  <a:txBody>
                    <a:bodyPr/>
                    <a:lstStyle/>
                    <a:p>
                      <a:pPr algn="l" fontAlgn="b"/>
                      <a:r>
                        <a:rPr lang="en-US" sz="1600" u="none" strike="noStrike" dirty="0">
                          <a:effectLst/>
                          <a:latin typeface="+mj-lt"/>
                        </a:rPr>
                        <a:t>Slovenia</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67,5</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70,7</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71,5</a:t>
                      </a:r>
                      <a:endParaRPr lang="en-US" sz="1600" b="0" i="0" u="none" strike="noStrike" dirty="0">
                        <a:effectLst/>
                        <a:latin typeface="+mj-lt"/>
                      </a:endParaRPr>
                    </a:p>
                  </a:txBody>
                  <a:tcPr marL="9525" marR="9525" marT="9525" marB="0" anchor="b"/>
                </a:tc>
                <a:tc>
                  <a:txBody>
                    <a:bodyPr/>
                    <a:lstStyle/>
                    <a:p>
                      <a:pPr algn="r" fontAlgn="b"/>
                      <a:r>
                        <a:rPr lang="en-US" sz="1600" u="none" strike="noStrike" dirty="0">
                          <a:effectLst/>
                          <a:latin typeface="+mj-lt"/>
                        </a:rPr>
                        <a:t>71,8</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13"/>
                  </a:ext>
                </a:extLst>
              </a:tr>
              <a:tr h="161925">
                <a:tc>
                  <a:txBody>
                    <a:bodyPr/>
                    <a:lstStyle/>
                    <a:p>
                      <a:pPr algn="l" fontAlgn="b"/>
                      <a:r>
                        <a:rPr lang="en-US" sz="1600" u="none" strike="noStrike" dirty="0">
                          <a:effectLst/>
                          <a:latin typeface="+mj-lt"/>
                        </a:rPr>
                        <a:t>Slovakia</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69,9</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68,9</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68,7</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70,9</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14"/>
                  </a:ext>
                </a:extLst>
              </a:tr>
              <a:tr h="161925">
                <a:tc>
                  <a:txBody>
                    <a:bodyPr/>
                    <a:lstStyle/>
                    <a:p>
                      <a:pPr algn="l" fontAlgn="b"/>
                      <a:r>
                        <a:rPr lang="en-US" sz="1600" u="none" strike="noStrike" dirty="0">
                          <a:effectLst/>
                          <a:latin typeface="+mj-lt"/>
                        </a:rPr>
                        <a:t>Finland</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74,5</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74,7</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74,5</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75,8</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15"/>
                  </a:ext>
                </a:extLst>
              </a:tr>
              <a:tr h="161925">
                <a:tc>
                  <a:txBody>
                    <a:bodyPr/>
                    <a:lstStyle/>
                    <a:p>
                      <a:pPr algn="l" fontAlgn="b"/>
                      <a:r>
                        <a:rPr lang="en-US" sz="1600" u="none" strike="noStrike" dirty="0">
                          <a:effectLst/>
                          <a:latin typeface="+mj-lt"/>
                        </a:rPr>
                        <a:t>Sweden</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76,1</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78,2</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79,1</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81,7</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16"/>
                  </a:ext>
                </a:extLst>
              </a:tr>
              <a:tr h="161925">
                <a:tc>
                  <a:txBody>
                    <a:bodyPr/>
                    <a:lstStyle/>
                    <a:p>
                      <a:pPr algn="l" fontAlgn="b"/>
                      <a:r>
                        <a:rPr lang="en-US" sz="1600" u="none" strike="noStrike" dirty="0">
                          <a:effectLst/>
                          <a:latin typeface="+mj-lt"/>
                        </a:rPr>
                        <a:t>UK</a:t>
                      </a:r>
                      <a:endParaRPr lang="en-US" sz="1600" b="0" i="0" u="none" strike="noStrike" dirty="0">
                        <a:effectLst/>
                        <a:latin typeface="+mj-lt"/>
                      </a:endParaRPr>
                    </a:p>
                  </a:txBody>
                  <a:tcPr marL="9525" marR="9525" marT="9525" marB="0" anchor="b">
                    <a:solidFill>
                      <a:schemeClr val="accent2">
                        <a:lumMod val="40000"/>
                        <a:lumOff val="60000"/>
                      </a:schemeClr>
                    </a:solidFill>
                  </a:tcPr>
                </a:tc>
                <a:tc>
                  <a:txBody>
                    <a:bodyPr/>
                    <a:lstStyle/>
                    <a:p>
                      <a:pPr algn="r" fontAlgn="b"/>
                      <a:r>
                        <a:rPr lang="en-US" sz="1600" u="none" strike="noStrike">
                          <a:effectLst/>
                          <a:latin typeface="+mj-lt"/>
                        </a:rPr>
                        <a:t>75,1</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75,5</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75,4</a:t>
                      </a:r>
                      <a:endParaRPr lang="en-US" sz="1600" b="0" i="0" u="none" strike="noStrike">
                        <a:effectLst/>
                        <a:latin typeface="+mj-lt"/>
                      </a:endParaRPr>
                    </a:p>
                  </a:txBody>
                  <a:tcPr marL="9525" marR="9525" marT="9525" marB="0" anchor="b"/>
                </a:tc>
                <a:tc>
                  <a:txBody>
                    <a:bodyPr/>
                    <a:lstStyle/>
                    <a:p>
                      <a:pPr algn="r" fontAlgn="b"/>
                      <a:r>
                        <a:rPr lang="en-US" sz="1600" u="none" strike="noStrike">
                          <a:effectLst/>
                          <a:latin typeface="+mj-lt"/>
                        </a:rPr>
                        <a:t>75,4</a:t>
                      </a:r>
                      <a:endParaRPr lang="en-US" sz="1600" b="0" i="0" u="none" strike="noStrike">
                        <a:effectLst/>
                        <a:latin typeface="+mj-lt"/>
                      </a:endParaRPr>
                    </a:p>
                  </a:txBody>
                  <a:tcPr marL="9525" marR="9525" marT="9525" marB="0" anchor="b"/>
                </a:tc>
                <a:tc>
                  <a:txBody>
                    <a:bodyPr/>
                    <a:lstStyle/>
                    <a:p>
                      <a:pPr algn="r" fontAlgn="b"/>
                      <a:r>
                        <a:rPr lang="en-US" sz="1600" u="none" strike="noStrike" dirty="0">
                          <a:effectLst/>
                          <a:latin typeface="+mj-lt"/>
                        </a:rPr>
                        <a:t>76,9</a:t>
                      </a:r>
                      <a:endParaRPr lang="en-US" sz="1600" b="0" i="0" u="none" strike="noStrike" dirty="0">
                        <a:effectLst/>
                        <a:latin typeface="+mj-lt"/>
                      </a:endParaRPr>
                    </a:p>
                  </a:txBody>
                  <a:tcPr marL="9525" marR="9525" marT="9525" marB="0" anchor="b"/>
                </a:tc>
                <a:extLst>
                  <a:ext uri="{0D108BD9-81ED-4DB2-BD59-A6C34878D82A}">
                    <a16:rowId xmlns:a16="http://schemas.microsoft.com/office/drawing/2014/main" val="10017"/>
                  </a:ext>
                </a:extLst>
              </a:tr>
            </a:tbl>
          </a:graphicData>
        </a:graphic>
      </p:graphicFrame>
      <p:sp>
        <p:nvSpPr>
          <p:cNvPr id="3" name="Rettangolo 2"/>
          <p:cNvSpPr/>
          <p:nvPr/>
        </p:nvSpPr>
        <p:spPr>
          <a:xfrm>
            <a:off x="1331640" y="5805264"/>
            <a:ext cx="7272808" cy="276999"/>
          </a:xfrm>
          <a:prstGeom prst="rect">
            <a:avLst/>
          </a:prstGeom>
        </p:spPr>
        <p:txBody>
          <a:bodyPr wrap="square">
            <a:spAutoFit/>
          </a:bodyPr>
          <a:lstStyle/>
          <a:p>
            <a:r>
              <a:rPr lang="en-US" sz="1200" i="1" dirty="0"/>
              <a:t>Fonte</a:t>
            </a:r>
            <a:r>
              <a:rPr lang="en-US" sz="1200" dirty="0"/>
              <a:t>: </a:t>
            </a:r>
            <a:r>
              <a:rPr lang="en-US" sz="1200" dirty="0">
                <a:hlinkClick r:id="rId3"/>
              </a:rPr>
              <a:t>http://ec.europa.eu/eurostat/tgm/download.do?tab=table&amp;plugin=1&amp;language=en&amp;pcode=tipslm60</a:t>
            </a:r>
            <a:endParaRPr lang="en-US" sz="1200" dirty="0"/>
          </a:p>
        </p:txBody>
      </p:sp>
    </p:spTree>
    <p:extLst>
      <p:ext uri="{BB962C8B-B14F-4D97-AF65-F5344CB8AC3E}">
        <p14:creationId xmlns:p14="http://schemas.microsoft.com/office/powerpoint/2010/main" val="355571106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1252888"/>
            <a:ext cx="7632848" cy="4927600"/>
          </a:xfrm>
        </p:spPr>
        <p:txBody>
          <a:bodyPr>
            <a:noAutofit/>
          </a:bodyPr>
          <a:lstStyle/>
          <a:p>
            <a:pPr>
              <a:lnSpc>
                <a:spcPct val="114000"/>
              </a:lnSpc>
              <a:spcBef>
                <a:spcPts val="600"/>
              </a:spcBef>
              <a:defRPr/>
            </a:pPr>
            <a:r>
              <a:rPr lang="it-IT" sz="1600" dirty="0">
                <a:latin typeface="American Typewriter" panose="02090604020004020304" pitchFamily="18" charset="77"/>
              </a:rPr>
              <a:t>La disoccupazione giovanile è parte della disoccupazione strutturale.</a:t>
            </a:r>
          </a:p>
          <a:p>
            <a:pPr>
              <a:lnSpc>
                <a:spcPct val="114000"/>
              </a:lnSpc>
              <a:spcBef>
                <a:spcPts val="600"/>
              </a:spcBef>
              <a:defRPr/>
            </a:pPr>
            <a:r>
              <a:rPr lang="it-IT" sz="1600" dirty="0">
                <a:latin typeface="American Typewriter" panose="02090604020004020304" pitchFamily="18" charset="77"/>
              </a:rPr>
              <a:t>E’ un problema particolarmente evidente e difficile da risolvere nei paesi EU mediterranei </a:t>
            </a:r>
          </a:p>
          <a:p>
            <a:pPr marL="457200" indent="-457200">
              <a:lnSpc>
                <a:spcPct val="114000"/>
              </a:lnSpc>
              <a:spcBef>
                <a:spcPts val="600"/>
              </a:spcBef>
              <a:defRPr/>
            </a:pPr>
            <a:r>
              <a:rPr lang="it-IT" sz="1600" dirty="0">
                <a:latin typeface="American Typewriter" panose="02090604020004020304" pitchFamily="18" charset="77"/>
              </a:rPr>
              <a:t>Due misure della disoccupazione giovanile:</a:t>
            </a:r>
          </a:p>
          <a:p>
            <a:pPr marL="400050" lvl="1" indent="0">
              <a:lnSpc>
                <a:spcPct val="114000"/>
              </a:lnSpc>
              <a:spcBef>
                <a:spcPts val="1200"/>
              </a:spcBef>
              <a:buNone/>
              <a:defRPr/>
            </a:pPr>
            <a:r>
              <a:rPr lang="it-IT" sz="1600" dirty="0">
                <a:latin typeface="American Typewriter" panose="02090604020004020304" pitchFamily="18" charset="77"/>
                <a:sym typeface="Symbol"/>
              </a:rPr>
              <a:t>  </a:t>
            </a:r>
            <a:r>
              <a:rPr lang="it-IT" sz="1600" b="1" dirty="0">
                <a:solidFill>
                  <a:schemeClr val="tx2"/>
                </a:solidFill>
                <a:latin typeface="American Typewriter" panose="02090604020004020304" pitchFamily="18" charset="77"/>
              </a:rPr>
              <a:t>Tasso di disoccupazione tradizionale (TUR)</a:t>
            </a:r>
          </a:p>
          <a:p>
            <a:pPr marL="400050" lvl="1" indent="0">
              <a:lnSpc>
                <a:spcPct val="114000"/>
              </a:lnSpc>
              <a:spcBef>
                <a:spcPts val="600"/>
              </a:spcBef>
              <a:buNone/>
              <a:defRPr/>
            </a:pPr>
            <a:r>
              <a:rPr lang="it-IT" sz="1600" b="1" dirty="0">
                <a:solidFill>
                  <a:schemeClr val="tx2"/>
                </a:solidFill>
                <a:latin typeface="American Typewriter" panose="02090604020004020304" pitchFamily="18" charset="77"/>
              </a:rPr>
              <a:t>	       Disoccupati giovani / FL giovanile</a:t>
            </a:r>
          </a:p>
          <a:p>
            <a:pPr marL="982800" lvl="2" indent="0">
              <a:lnSpc>
                <a:spcPct val="114000"/>
              </a:lnSpc>
              <a:spcBef>
                <a:spcPts val="600"/>
              </a:spcBef>
              <a:buNone/>
              <a:defRPr/>
            </a:pPr>
            <a:r>
              <a:rPr lang="it-IT" sz="1400" dirty="0">
                <a:latin typeface="American Typewriter" panose="02090604020004020304" pitchFamily="18" charset="77"/>
              </a:rPr>
              <a:t>E’ la misura tradizionale, ma in questo caso è meno rilevante, perché solo una </a:t>
            </a:r>
            <a:r>
              <a:rPr lang="it-IT" sz="1400" b="1" dirty="0">
                <a:latin typeface="American Typewriter" panose="02090604020004020304" pitchFamily="18" charset="77"/>
              </a:rPr>
              <a:t>bassa percentuale </a:t>
            </a:r>
            <a:r>
              <a:rPr lang="it-IT" sz="1400" dirty="0">
                <a:latin typeface="American Typewriter" panose="02090604020004020304" pitchFamily="18" charset="77"/>
              </a:rPr>
              <a:t>dei giovani fa parte della forza lavoro      (in Europa ≈10 %)</a:t>
            </a:r>
          </a:p>
          <a:p>
            <a:pPr marL="800100" lvl="2" indent="-457200">
              <a:lnSpc>
                <a:spcPct val="114000"/>
              </a:lnSpc>
              <a:spcBef>
                <a:spcPts val="1200"/>
              </a:spcBef>
              <a:buFont typeface="Wingdings" panose="05000000000000000000" pitchFamily="2" charset="2"/>
              <a:buNone/>
              <a:defRPr/>
            </a:pPr>
            <a:r>
              <a:rPr lang="it-IT" sz="1600" dirty="0">
                <a:latin typeface="American Typewriter" panose="02090604020004020304" pitchFamily="18" charset="77"/>
                <a:sym typeface="Symbol"/>
              </a:rPr>
              <a:t>    </a:t>
            </a:r>
            <a:r>
              <a:rPr lang="it-IT" sz="1600" b="1" dirty="0">
                <a:solidFill>
                  <a:srgbClr val="000099"/>
                </a:solidFill>
                <a:latin typeface="American Typewriter" panose="02090604020004020304" pitchFamily="18" charset="77"/>
                <a:sym typeface="Symbol"/>
              </a:rPr>
              <a:t>Youth </a:t>
            </a:r>
            <a:r>
              <a:rPr lang="it-IT" sz="1600" b="1" dirty="0" err="1">
                <a:solidFill>
                  <a:srgbClr val="000099"/>
                </a:solidFill>
                <a:latin typeface="American Typewriter" panose="02090604020004020304" pitchFamily="18" charset="77"/>
                <a:sym typeface="Symbol"/>
              </a:rPr>
              <a:t>unemployment</a:t>
            </a:r>
            <a:r>
              <a:rPr lang="it-IT" sz="1600" b="1" dirty="0">
                <a:solidFill>
                  <a:srgbClr val="000099"/>
                </a:solidFill>
                <a:latin typeface="American Typewriter" panose="02090604020004020304" pitchFamily="18" charset="77"/>
                <a:sym typeface="Symbol"/>
              </a:rPr>
              <a:t> ratio (YUR)</a:t>
            </a:r>
            <a:r>
              <a:rPr lang="it-IT" sz="1600" dirty="0">
                <a:latin typeface="American Typewriter" panose="02090604020004020304" pitchFamily="18" charset="77"/>
                <a:sym typeface="Symbol"/>
              </a:rPr>
              <a:t>:</a:t>
            </a:r>
          </a:p>
          <a:p>
            <a:pPr marL="800100" lvl="2" indent="-457200">
              <a:lnSpc>
                <a:spcPct val="114000"/>
              </a:lnSpc>
              <a:spcBef>
                <a:spcPts val="600"/>
              </a:spcBef>
              <a:buFont typeface="Wingdings" panose="05000000000000000000" pitchFamily="2" charset="2"/>
              <a:buNone/>
              <a:defRPr/>
            </a:pPr>
            <a:r>
              <a:rPr lang="it-IT" sz="1600" b="1" dirty="0">
                <a:solidFill>
                  <a:srgbClr val="000099"/>
                </a:solidFill>
                <a:latin typeface="American Typewriter" panose="02090604020004020304" pitchFamily="18" charset="77"/>
              </a:rPr>
              <a:t>		        Disoccupati giovani / Popolazione giovanile</a:t>
            </a:r>
          </a:p>
          <a:p>
            <a:pPr marL="0" indent="0" algn="ctr">
              <a:lnSpc>
                <a:spcPct val="114000"/>
              </a:lnSpc>
              <a:spcBef>
                <a:spcPts val="600"/>
              </a:spcBef>
              <a:buFont typeface="Wingdings" panose="05000000000000000000" pitchFamily="2" charset="2"/>
              <a:buNone/>
              <a:defRPr/>
            </a:pPr>
            <a:r>
              <a:rPr lang="it-IT" sz="1800" dirty="0"/>
              <a:t> </a:t>
            </a:r>
            <a:endParaRPr lang="it-IT" sz="1800" dirty="0">
              <a:solidFill>
                <a:srgbClr val="FF0000"/>
              </a:solidFill>
            </a:endParaRP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6" name="Rectangle 2"/>
          <p:cNvSpPr>
            <a:spLocks noGrp="1" noChangeArrowheads="1"/>
          </p:cNvSpPr>
          <p:nvPr>
            <p:ph type="title"/>
          </p:nvPr>
        </p:nvSpPr>
        <p:spPr>
          <a:xfrm>
            <a:off x="611560" y="44623"/>
            <a:ext cx="7632848" cy="1080121"/>
          </a:xfrm>
          <a:solidFill>
            <a:schemeClr val="bg1">
              <a:lumMod val="95000"/>
            </a:schemeClr>
          </a:solidFill>
          <a:ln>
            <a:solidFill>
              <a:schemeClr val="accent1"/>
            </a:solidFill>
          </a:ln>
        </p:spPr>
        <p:txBody>
          <a:bodyPr anchor="ctr"/>
          <a:lstStyle/>
          <a:p>
            <a:r>
              <a:rPr lang="it-IT" altLang="it-IT" sz="2400" b="1" dirty="0"/>
              <a:t>    </a:t>
            </a:r>
            <a:r>
              <a:rPr lang="it-IT" altLang="it-IT" sz="2000" b="1" dirty="0">
                <a:latin typeface="American Typewriter" panose="02090604020004020304" pitchFamily="18" charset="77"/>
              </a:rPr>
              <a:t>Approfondimenti: </a:t>
            </a:r>
            <a:br>
              <a:rPr lang="it-IT" altLang="it-IT" sz="2000" b="1" dirty="0">
                <a:latin typeface="American Typewriter" panose="02090604020004020304" pitchFamily="18" charset="77"/>
              </a:rPr>
            </a:br>
            <a:r>
              <a:rPr lang="it-IT" altLang="it-IT" sz="2000" b="1" dirty="0">
                <a:latin typeface="American Typewriter" panose="02090604020004020304" pitchFamily="18" charset="77"/>
              </a:rPr>
              <a:t>    </a:t>
            </a:r>
            <a:r>
              <a:rPr lang="it-IT" altLang="it-IT" sz="2000" dirty="0">
                <a:latin typeface="American Typewriter" panose="02090604020004020304" pitchFamily="18" charset="77"/>
              </a:rPr>
              <a:t>d – La disoccupazione giovanile</a:t>
            </a:r>
            <a:endParaRPr lang="it-IT" altLang="it-IT" sz="2400" dirty="0">
              <a:solidFill>
                <a:schemeClr val="tx2"/>
              </a:solidFill>
              <a:latin typeface="American Typewriter" panose="02090604020004020304" pitchFamily="18" charset="77"/>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45418"/>
            <a:ext cx="7313612" cy="895350"/>
          </a:xfrm>
        </p:spPr>
        <p:txBody>
          <a:bodyPr>
            <a:normAutofit fontScale="90000"/>
          </a:bodyPr>
          <a:lstStyle/>
          <a:p>
            <a:pPr>
              <a:defRPr/>
            </a:pPr>
            <a:r>
              <a:rPr lang="it-IT" sz="2800" dirty="0"/>
              <a:t>Tasso di disoccupazione giovanile (15-24): </a:t>
            </a:r>
            <a:br>
              <a:rPr lang="it-IT" sz="2800" dirty="0"/>
            </a:br>
            <a:r>
              <a:rPr lang="it-IT" sz="2800" dirty="0"/>
              <a:t>paesi mediterranei </a:t>
            </a:r>
          </a:p>
        </p:txBody>
      </p:sp>
      <p:pic>
        <p:nvPicPr>
          <p:cNvPr id="962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844675"/>
            <a:ext cx="8345487" cy="4105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piè di pagina 2"/>
          <p:cNvSpPr>
            <a:spLocks noGrp="1"/>
          </p:cNvSpPr>
          <p:nvPr>
            <p:ph type="ftr" sz="quarter" idx="10"/>
          </p:nvPr>
        </p:nvSpPr>
        <p:spPr/>
        <p:txBody>
          <a:bodyPr/>
          <a:lstStyle/>
          <a:p>
            <a:pPr>
              <a:defRPr/>
            </a:pPr>
            <a:r>
              <a:rPr lang="it-IT"/>
              <a:t>Lez. 04: Lavoro e Disoccupazione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76672"/>
            <a:ext cx="8229600" cy="854670"/>
          </a:xfrm>
        </p:spPr>
        <p:txBody>
          <a:bodyPr>
            <a:normAutofit/>
          </a:bodyPr>
          <a:lstStyle/>
          <a:p>
            <a:pPr>
              <a:defRPr/>
            </a:pPr>
            <a:r>
              <a:rPr lang="it-IT" sz="2400" dirty="0"/>
              <a:t>Tasso di disoccupazione giovanile – controesempi:</a:t>
            </a:r>
            <a:br>
              <a:rPr lang="it-IT" sz="2400" dirty="0"/>
            </a:br>
            <a:r>
              <a:rPr lang="it-IT" sz="2400" dirty="0"/>
              <a:t>           </a:t>
            </a:r>
            <a:r>
              <a:rPr lang="it-IT" sz="2400" dirty="0">
                <a:solidFill>
                  <a:srgbClr val="000099"/>
                </a:solidFill>
              </a:rPr>
              <a:t>EU 27, Germania, Francia, Stati Uniti</a:t>
            </a:r>
          </a:p>
        </p:txBody>
      </p:sp>
      <p:pic>
        <p:nvPicPr>
          <p:cNvPr id="972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692275"/>
            <a:ext cx="7464425" cy="4689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piè di pagina 2"/>
          <p:cNvSpPr>
            <a:spLocks noGrp="1"/>
          </p:cNvSpPr>
          <p:nvPr>
            <p:ph type="ftr" sz="quarter" idx="10"/>
          </p:nvPr>
        </p:nvSpPr>
        <p:spPr/>
        <p:txBody>
          <a:bodyPr/>
          <a:lstStyle/>
          <a:p>
            <a:pPr>
              <a:defRPr/>
            </a:pPr>
            <a:r>
              <a:rPr lang="it-IT"/>
              <a:t>Lez. 04: Lavoro e Disoccupazione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45418"/>
            <a:ext cx="7313612" cy="895350"/>
          </a:xfrm>
        </p:spPr>
        <p:txBody>
          <a:bodyPr>
            <a:normAutofit/>
          </a:bodyPr>
          <a:lstStyle/>
          <a:p>
            <a:pPr>
              <a:defRPr/>
            </a:pPr>
            <a:r>
              <a:rPr lang="it-IT" sz="2400" dirty="0"/>
              <a:t>YUR: Rapporto fra disoccupati giovanili e popolazione giovanile</a:t>
            </a:r>
          </a:p>
        </p:txBody>
      </p:sp>
      <p:pic>
        <p:nvPicPr>
          <p:cNvPr id="993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465287"/>
            <a:ext cx="6985000" cy="4772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piè di pagina 2"/>
          <p:cNvSpPr>
            <a:spLocks noGrp="1"/>
          </p:cNvSpPr>
          <p:nvPr>
            <p:ph type="ftr" sz="quarter" idx="10"/>
          </p:nvPr>
        </p:nvSpPr>
        <p:spPr/>
        <p:txBody>
          <a:bodyPr/>
          <a:lstStyle/>
          <a:p>
            <a:pPr>
              <a:defRPr/>
            </a:pPr>
            <a:r>
              <a:rPr lang="it-IT"/>
              <a:t>Lez. 04: Lavoro e Disoccupazione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504031" y="296824"/>
            <a:ext cx="828040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dirty="0">
                <a:latin typeface="American Typewriter" panose="02090604020004020304" pitchFamily="18" charset="77"/>
              </a:rPr>
              <a:t>Un aumento del salario reale (3)</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771800" y="1268761"/>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17092" name="Rectangle 4"/>
          <p:cNvSpPr>
            <a:spLocks noChangeArrowheads="1"/>
          </p:cNvSpPr>
          <p:nvPr/>
        </p:nvSpPr>
        <p:spPr bwMode="auto">
          <a:xfrm>
            <a:off x="971550" y="1628775"/>
            <a:ext cx="7245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4" name="CasellaDiTesto 3"/>
          <p:cNvSpPr txBox="1"/>
          <p:nvPr/>
        </p:nvSpPr>
        <p:spPr>
          <a:xfrm>
            <a:off x="504030" y="1329997"/>
            <a:ext cx="8280401" cy="4259243"/>
          </a:xfrm>
          <a:prstGeom prst="rect">
            <a:avLst/>
          </a:prstGeom>
          <a:noFill/>
        </p:spPr>
        <p:txBody>
          <a:bodyPr wrap="square" rtlCol="0">
            <a:spAutoFit/>
          </a:bodyPr>
          <a:lstStyle/>
          <a:p>
            <a:pPr>
              <a:lnSpc>
                <a:spcPct val="125000"/>
              </a:lnSpc>
              <a:spcBef>
                <a:spcPts val="600"/>
              </a:spcBef>
            </a:pPr>
            <a:r>
              <a:rPr lang="it-IT" sz="1600" b="1" i="1" dirty="0">
                <a:latin typeface="American Typewriter" panose="02090604020004020304" pitchFamily="18" charset="77"/>
              </a:rPr>
              <a:t>Spiegazione</a:t>
            </a:r>
          </a:p>
          <a:p>
            <a:pPr>
              <a:lnSpc>
                <a:spcPct val="125000"/>
              </a:lnSpc>
              <a:spcBef>
                <a:spcPts val="600"/>
              </a:spcBef>
            </a:pPr>
            <a:r>
              <a:rPr lang="it-IT" sz="1600" dirty="0">
                <a:latin typeface="American Typewriter" panose="02090604020004020304" pitchFamily="18" charset="77"/>
              </a:rPr>
              <a:t>Se il salario aumenta da €20 a € 25 all’ora, e già lavoro 8 ore, il mio reddito giornaliero aumenterebbe da €160 a € 200. </a:t>
            </a:r>
          </a:p>
          <a:p>
            <a:pPr>
              <a:lnSpc>
                <a:spcPct val="125000"/>
              </a:lnSpc>
              <a:spcBef>
                <a:spcPts val="600"/>
              </a:spcBef>
            </a:pPr>
            <a:r>
              <a:rPr lang="it-IT" sz="1600" dirty="0">
                <a:latin typeface="American Typewriter" panose="02090604020004020304" pitchFamily="18" charset="77"/>
              </a:rPr>
              <a:t>Sono più ricco! Cosa farò? Tre possibilità:</a:t>
            </a:r>
          </a:p>
          <a:p>
            <a:pPr marL="285750" indent="-285750">
              <a:lnSpc>
                <a:spcPct val="125000"/>
              </a:lnSpc>
              <a:spcBef>
                <a:spcPts val="600"/>
              </a:spcBef>
              <a:buFont typeface="Arial" panose="020B0604020202020204" pitchFamily="34" charset="0"/>
              <a:buChar char="•"/>
            </a:pPr>
            <a:r>
              <a:rPr lang="it-IT" sz="1600" b="1" dirty="0">
                <a:latin typeface="American Typewriter" panose="02090604020004020304" pitchFamily="18" charset="77"/>
              </a:rPr>
              <a:t>Lavoro come prima </a:t>
            </a:r>
            <a:r>
              <a:rPr lang="it-IT" sz="1600" dirty="0">
                <a:latin typeface="American Typewriter" panose="02090604020004020304" pitchFamily="18" charset="77"/>
              </a:rPr>
              <a:t>(8 ore): utilizzo il maggior reddito per consumare, e spenderò € 40 in beni di consumo aggiuntivi</a:t>
            </a:r>
          </a:p>
          <a:p>
            <a:pPr marL="285750" indent="-285750">
              <a:lnSpc>
                <a:spcPct val="125000"/>
              </a:lnSpc>
              <a:spcBef>
                <a:spcPts val="600"/>
              </a:spcBef>
              <a:buFont typeface="Arial" panose="020B0604020202020204" pitchFamily="34" charset="0"/>
              <a:buChar char="•"/>
            </a:pPr>
            <a:r>
              <a:rPr lang="it-IT" sz="1600" b="1" dirty="0">
                <a:solidFill>
                  <a:schemeClr val="tx2"/>
                </a:solidFill>
                <a:latin typeface="American Typewriter" panose="02090604020004020304" pitchFamily="18" charset="77"/>
              </a:rPr>
              <a:t>Lavoro meno di prima </a:t>
            </a:r>
            <a:r>
              <a:rPr lang="it-IT" sz="1600" dirty="0">
                <a:latin typeface="American Typewriter" panose="02090604020004020304" pitchFamily="18" charset="77"/>
              </a:rPr>
              <a:t>(7 ore): è come se utilizzassi il maggior reddito in parte per «acquistare» 1 ora in più di tempo libero, in parte per acquistare maggiori beni di consumo (7 </a:t>
            </a:r>
            <a:r>
              <a:rPr lang="it-IT" sz="1600" dirty="0">
                <a:latin typeface="American Typewriter" panose="02090604020004020304" pitchFamily="18" charset="77"/>
                <a:cs typeface="Calibri" panose="020F0502020204030204" pitchFamily="34" charset="0"/>
              </a:rPr>
              <a:t>∙ </a:t>
            </a:r>
            <a:r>
              <a:rPr lang="it-IT" sz="1600" dirty="0">
                <a:latin typeface="American Typewriter" panose="02090604020004020304" pitchFamily="18" charset="77"/>
              </a:rPr>
              <a:t>25 = 175 &gt; 160)</a:t>
            </a:r>
          </a:p>
          <a:p>
            <a:pPr marL="285750" indent="-285750">
              <a:lnSpc>
                <a:spcPct val="125000"/>
              </a:lnSpc>
              <a:spcBef>
                <a:spcPts val="600"/>
              </a:spcBef>
              <a:buFont typeface="Arial" panose="020B0604020202020204" pitchFamily="34" charset="0"/>
              <a:buChar char="•"/>
            </a:pPr>
            <a:r>
              <a:rPr lang="it-IT" sz="1600" b="1" dirty="0">
                <a:solidFill>
                  <a:srgbClr val="000099"/>
                </a:solidFill>
                <a:latin typeface="American Typewriter" panose="02090604020004020304" pitchFamily="18" charset="77"/>
              </a:rPr>
              <a:t>Lavoro più di prima </a:t>
            </a:r>
            <a:r>
              <a:rPr lang="it-IT" sz="1600" dirty="0">
                <a:latin typeface="American Typewriter" panose="02090604020004020304" pitchFamily="18" charset="77"/>
              </a:rPr>
              <a:t>(9 ore): poiché ora il tempo vale di più (€ 25 all’ora) decido che è troppo costoso godermi 16 ore di tempo libero. Invece, lavoro 1 ora in più per poter consumare € 255 ogni giorno </a:t>
            </a:r>
            <a:endParaRPr lang="en-US" sz="1600" dirty="0">
              <a:latin typeface="American Typewriter" panose="02090604020004020304" pitchFamily="18" charset="77"/>
            </a:endParaRPr>
          </a:p>
        </p:txBody>
      </p:sp>
    </p:spTree>
    <p:extLst>
      <p:ext uri="{BB962C8B-B14F-4D97-AF65-F5344CB8AC3E}">
        <p14:creationId xmlns:p14="http://schemas.microsoft.com/office/powerpoint/2010/main" val="12053532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217092">
                                            <p:txEl>
                                              <p:pRg st="0" end="0"/>
                                            </p:txEl>
                                          </p:spTgt>
                                        </p:tgtEl>
                                        <p:attrNameLst>
                                          <p:attrName>style.visibility</p:attrName>
                                        </p:attrNameLst>
                                      </p:cBhvr>
                                      <p:to>
                                        <p:strVal val="visible"/>
                                      </p:to>
                                    </p:set>
                                    <p:animEffect transition="in" filter="strips(downRight)">
                                      <p:cBhvr>
                                        <p:cTn id="12"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P spid="21709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1124744"/>
            <a:ext cx="8229600" cy="4927600"/>
          </a:xfrm>
        </p:spPr>
        <p:txBody>
          <a:bodyPr>
            <a:noAutofit/>
          </a:bodyPr>
          <a:lstStyle/>
          <a:p>
            <a:pPr>
              <a:lnSpc>
                <a:spcPct val="114000"/>
              </a:lnSpc>
              <a:spcBef>
                <a:spcPts val="600"/>
              </a:spcBef>
              <a:buFont typeface="Wingdings" panose="05000000000000000000" pitchFamily="2" charset="2"/>
              <a:buChar char="v"/>
              <a:defRPr/>
            </a:pPr>
            <a:r>
              <a:rPr lang="it-IT" sz="1600" dirty="0">
                <a:latin typeface="American Typewriter" panose="02090604020004020304" pitchFamily="18" charset="77"/>
              </a:rPr>
              <a:t>I giovani si dividono in due gruppi:</a:t>
            </a:r>
          </a:p>
          <a:p>
            <a:pPr marL="540000" lvl="1" indent="-457200">
              <a:lnSpc>
                <a:spcPct val="114000"/>
              </a:lnSpc>
              <a:spcBef>
                <a:spcPts val="600"/>
              </a:spcBef>
              <a:defRPr/>
            </a:pPr>
            <a:r>
              <a:rPr lang="it-IT" sz="1600" dirty="0">
                <a:latin typeface="American Typewriter" panose="02090604020004020304" pitchFamily="18" charset="77"/>
              </a:rPr>
              <a:t>“</a:t>
            </a:r>
            <a:r>
              <a:rPr lang="it-IT" sz="1600" b="1" dirty="0">
                <a:latin typeface="American Typewriter" panose="02090604020004020304" pitchFamily="18" charset="77"/>
              </a:rPr>
              <a:t>teenagers</a:t>
            </a:r>
            <a:r>
              <a:rPr lang="it-IT" sz="1600" dirty="0">
                <a:latin typeface="American Typewriter" panose="02090604020004020304" pitchFamily="18" charset="77"/>
              </a:rPr>
              <a:t>“ (15-19): molti sono nell’educazione secondaria. </a:t>
            </a:r>
          </a:p>
          <a:p>
            <a:pPr marL="936000" lvl="3" indent="0">
              <a:lnSpc>
                <a:spcPct val="114000"/>
              </a:lnSpc>
              <a:spcBef>
                <a:spcPts val="600"/>
              </a:spcBef>
              <a:buNone/>
              <a:defRPr/>
            </a:pPr>
            <a:r>
              <a:rPr lang="it-IT" sz="1600" dirty="0">
                <a:latin typeface="American Typewriter" panose="02090604020004020304" pitchFamily="18" charset="77"/>
              </a:rPr>
              <a:t>Se sono nella forza lavoro, hanno bassa qualificazione ed è difficile per loro trovare un lavoro.</a:t>
            </a:r>
          </a:p>
          <a:p>
            <a:pPr marL="540000" lvl="1" indent="-457200">
              <a:lnSpc>
                <a:spcPct val="114000"/>
              </a:lnSpc>
              <a:spcBef>
                <a:spcPts val="600"/>
              </a:spcBef>
              <a:defRPr/>
            </a:pPr>
            <a:r>
              <a:rPr lang="it-IT" sz="1600" dirty="0">
                <a:latin typeface="American Typewriter" panose="02090604020004020304" pitchFamily="18" charset="77"/>
              </a:rPr>
              <a:t>“</a:t>
            </a:r>
            <a:r>
              <a:rPr lang="it-IT" sz="1600" b="1" dirty="0" err="1">
                <a:latin typeface="American Typewriter" panose="02090604020004020304" pitchFamily="18" charset="77"/>
              </a:rPr>
              <a:t>twens</a:t>
            </a:r>
            <a:r>
              <a:rPr lang="it-IT" sz="1600" dirty="0">
                <a:latin typeface="American Typewriter" panose="02090604020004020304" pitchFamily="18" charset="77"/>
              </a:rPr>
              <a:t>“  (20-24): molti sono nell’educazione terziaria. </a:t>
            </a:r>
          </a:p>
          <a:p>
            <a:pPr marL="936000" lvl="1" indent="0">
              <a:lnSpc>
                <a:spcPct val="114000"/>
              </a:lnSpc>
              <a:spcBef>
                <a:spcPts val="600"/>
              </a:spcBef>
              <a:buNone/>
              <a:defRPr/>
            </a:pPr>
            <a:r>
              <a:rPr lang="it-IT" sz="1600" dirty="0">
                <a:latin typeface="American Typewriter" panose="02090604020004020304" pitchFamily="18" charset="77"/>
              </a:rPr>
              <a:t>Se sono nella forza lavoro, in parte hanno ottenuto un diploma o sono neo-laureati e cercano un lavoro a tempo pieno.</a:t>
            </a:r>
          </a:p>
          <a:p>
            <a:pPr>
              <a:lnSpc>
                <a:spcPct val="114000"/>
              </a:lnSpc>
              <a:spcBef>
                <a:spcPts val="600"/>
              </a:spcBef>
              <a:buFont typeface="Wingdings" panose="05000000000000000000" pitchFamily="2" charset="2"/>
              <a:buChar char="v"/>
              <a:defRPr/>
            </a:pPr>
            <a:r>
              <a:rPr lang="it-IT" sz="1600" dirty="0">
                <a:latin typeface="American Typewriter" panose="02090604020004020304" pitchFamily="18" charset="77"/>
              </a:rPr>
              <a:t>Esiste un altro gruppo, trasversale a questi</a:t>
            </a:r>
            <a:r>
              <a:rPr lang="it-IT" sz="2000" dirty="0">
                <a:latin typeface="American Typewriter" panose="02090604020004020304" pitchFamily="18" charset="77"/>
              </a:rPr>
              <a:t>: </a:t>
            </a:r>
          </a:p>
          <a:p>
            <a:pPr marL="540000" lvl="1" indent="-457200">
              <a:lnSpc>
                <a:spcPct val="114000"/>
              </a:lnSpc>
              <a:spcBef>
                <a:spcPts val="600"/>
              </a:spcBef>
              <a:defRPr/>
            </a:pPr>
            <a:r>
              <a:rPr lang="it-IT" sz="1600" b="1" dirty="0">
                <a:solidFill>
                  <a:srgbClr val="000099"/>
                </a:solidFill>
                <a:latin typeface="American Typewriter" panose="02090604020004020304" pitchFamily="18" charset="77"/>
              </a:rPr>
              <a:t> NEET</a:t>
            </a:r>
            <a:r>
              <a:rPr lang="it-IT" sz="1600" dirty="0">
                <a:solidFill>
                  <a:srgbClr val="000099"/>
                </a:solidFill>
                <a:latin typeface="American Typewriter" panose="02090604020004020304" pitchFamily="18" charset="77"/>
              </a:rPr>
              <a:t>: </a:t>
            </a:r>
            <a:r>
              <a:rPr lang="it-IT" sz="1600" i="1" dirty="0" err="1">
                <a:solidFill>
                  <a:srgbClr val="000099"/>
                </a:solidFill>
                <a:latin typeface="American Typewriter" panose="02090604020004020304" pitchFamily="18" charset="77"/>
              </a:rPr>
              <a:t>not</a:t>
            </a:r>
            <a:r>
              <a:rPr lang="it-IT" sz="1600" i="1" dirty="0">
                <a:solidFill>
                  <a:srgbClr val="000099"/>
                </a:solidFill>
                <a:latin typeface="American Typewriter" panose="02090604020004020304" pitchFamily="18" charset="77"/>
              </a:rPr>
              <a:t> in </a:t>
            </a:r>
            <a:r>
              <a:rPr lang="it-IT" sz="1600" i="1" dirty="0" err="1">
                <a:solidFill>
                  <a:srgbClr val="000099"/>
                </a:solidFill>
                <a:latin typeface="American Typewriter" panose="02090604020004020304" pitchFamily="18" charset="77"/>
              </a:rPr>
              <a:t>employment</a:t>
            </a:r>
            <a:r>
              <a:rPr lang="it-IT" sz="1600" i="1" dirty="0">
                <a:solidFill>
                  <a:srgbClr val="000099"/>
                </a:solidFill>
                <a:latin typeface="American Typewriter" panose="02090604020004020304" pitchFamily="18" charset="77"/>
              </a:rPr>
              <a:t>, </a:t>
            </a:r>
            <a:r>
              <a:rPr lang="it-IT" sz="1600" i="1" dirty="0" err="1">
                <a:solidFill>
                  <a:srgbClr val="000099"/>
                </a:solidFill>
                <a:latin typeface="American Typewriter" panose="02090604020004020304" pitchFamily="18" charset="77"/>
              </a:rPr>
              <a:t>education</a:t>
            </a:r>
            <a:r>
              <a:rPr lang="it-IT" sz="1600" i="1" dirty="0">
                <a:solidFill>
                  <a:srgbClr val="000099"/>
                </a:solidFill>
                <a:latin typeface="American Typewriter" panose="02090604020004020304" pitchFamily="18" charset="77"/>
              </a:rPr>
              <a:t> or training</a:t>
            </a:r>
            <a:r>
              <a:rPr lang="it-IT" sz="1600" dirty="0">
                <a:latin typeface="American Typewriter" panose="02090604020004020304" pitchFamily="18" charset="77"/>
              </a:rPr>
              <a:t>.</a:t>
            </a:r>
          </a:p>
          <a:p>
            <a:pPr marL="936000" lvl="1" indent="0">
              <a:lnSpc>
                <a:spcPct val="114000"/>
              </a:lnSpc>
              <a:spcBef>
                <a:spcPts val="600"/>
              </a:spcBef>
              <a:buNone/>
              <a:defRPr/>
            </a:pPr>
            <a:r>
              <a:rPr lang="it-IT" sz="1600" dirty="0">
                <a:latin typeface="American Typewriter" panose="02090604020004020304" pitchFamily="18" charset="77"/>
              </a:rPr>
              <a:t>Questi non sono nella forza lavoro e neppure a scuola o nell’università. </a:t>
            </a:r>
          </a:p>
          <a:p>
            <a:pPr marL="936000" lvl="1" indent="0">
              <a:lnSpc>
                <a:spcPct val="114000"/>
              </a:lnSpc>
              <a:spcBef>
                <a:spcPts val="600"/>
              </a:spcBef>
              <a:buNone/>
              <a:defRPr/>
            </a:pPr>
            <a:r>
              <a:rPr lang="it-IT" sz="1600" dirty="0">
                <a:latin typeface="American Typewriter" panose="02090604020004020304" pitchFamily="18" charset="77"/>
              </a:rPr>
              <a:t>Il loro futuro sembra privo di prospettive: non hanno lavoro, e non stanno neppure investendo nella formazione del loro capitale umano.</a:t>
            </a:r>
            <a:endParaRPr lang="it-IT" sz="1600" b="1" dirty="0">
              <a:latin typeface="American Typewriter" panose="02090604020004020304" pitchFamily="18" charset="77"/>
            </a:endParaRP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
        <p:nvSpPr>
          <p:cNvPr id="6" name="Rectangle 2"/>
          <p:cNvSpPr>
            <a:spLocks noGrp="1" noChangeArrowheads="1"/>
          </p:cNvSpPr>
          <p:nvPr>
            <p:ph type="title"/>
          </p:nvPr>
        </p:nvSpPr>
        <p:spPr>
          <a:xfrm>
            <a:off x="611560" y="260648"/>
            <a:ext cx="7632848" cy="720080"/>
          </a:xfrm>
          <a:solidFill>
            <a:schemeClr val="bg1">
              <a:lumMod val="95000"/>
            </a:schemeClr>
          </a:solidFill>
          <a:ln>
            <a:solidFill>
              <a:schemeClr val="accent1"/>
            </a:solidFill>
          </a:ln>
        </p:spPr>
        <p:txBody>
          <a:bodyPr anchor="ctr"/>
          <a:lstStyle/>
          <a:p>
            <a:r>
              <a:rPr lang="it-IT" altLang="it-IT" sz="2400" dirty="0">
                <a:latin typeface="American Typewriter" panose="02090604020004020304" pitchFamily="18" charset="77"/>
              </a:rPr>
              <a:t>La disoccupazione giovanile e i NEET</a:t>
            </a:r>
            <a:endParaRPr lang="it-IT" altLang="it-IT" sz="2400" dirty="0">
              <a:solidFill>
                <a:schemeClr val="tx2"/>
              </a:solidFill>
              <a:latin typeface="American Typewriter" panose="02090604020004020304" pitchFamily="18" charset="77"/>
            </a:endParaRPr>
          </a:p>
        </p:txBody>
      </p:sp>
    </p:spTree>
    <p:extLst>
      <p:ext uri="{BB962C8B-B14F-4D97-AF65-F5344CB8AC3E}">
        <p14:creationId xmlns:p14="http://schemas.microsoft.com/office/powerpoint/2010/main" val="37617654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DE" sz="2800"/>
              <a:t>Tasso di NEET (15-24)</a:t>
            </a:r>
            <a:br>
              <a:rPr lang="de-DE" sz="2800"/>
            </a:br>
            <a:r>
              <a:rPr lang="de-DE" sz="2800"/>
              <a:t>(NEET=not in employment, education or training)</a:t>
            </a:r>
            <a:endParaRPr lang="de-DE" sz="2800" dirty="0"/>
          </a:p>
        </p:txBody>
      </p:sp>
      <p:pic>
        <p:nvPicPr>
          <p:cNvPr id="1003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3568" y="1268760"/>
            <a:ext cx="7405097" cy="460042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piè di pagina 2"/>
          <p:cNvSpPr>
            <a:spLocks noGrp="1"/>
          </p:cNvSpPr>
          <p:nvPr>
            <p:ph type="ftr" sz="quarter" idx="10"/>
          </p:nvPr>
        </p:nvSpPr>
        <p:spPr/>
        <p:txBody>
          <a:bodyPr/>
          <a:lstStyle/>
          <a:p>
            <a:pPr>
              <a:defRPr/>
            </a:pPr>
            <a:r>
              <a:rPr lang="it-IT"/>
              <a:t>Lez. 04: Lavoro e Disoccupazione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39750" y="188913"/>
            <a:ext cx="8496300" cy="612775"/>
          </a:xfrm>
        </p:spPr>
        <p:txBody>
          <a:bodyPr/>
          <a:lstStyle/>
          <a:p>
            <a:r>
              <a:rPr lang="es-ES_tradnl" altLang="it-IT" sz="2400" dirty="0">
                <a:latin typeface="American Typewriter" panose="02090604020004020304" pitchFamily="18" charset="77"/>
              </a:rPr>
              <a:t>La disoccupazione giovanile: fattori di precarietà</a:t>
            </a:r>
            <a:endParaRPr lang="it-IT" altLang="it-IT" sz="2400" dirty="0">
              <a:latin typeface="American Typewriter" panose="02090604020004020304" pitchFamily="18" charset="77"/>
            </a:endParaRPr>
          </a:p>
        </p:txBody>
      </p:sp>
      <p:sp>
        <p:nvSpPr>
          <p:cNvPr id="93187" name="Rectangle 3"/>
          <p:cNvSpPr>
            <a:spLocks noGrp="1" noChangeArrowheads="1"/>
          </p:cNvSpPr>
          <p:nvPr>
            <p:ph idx="1"/>
          </p:nvPr>
        </p:nvSpPr>
        <p:spPr>
          <a:xfrm>
            <a:off x="539750" y="1031875"/>
            <a:ext cx="8496300" cy="5111750"/>
          </a:xfrm>
        </p:spPr>
        <p:txBody>
          <a:bodyPr/>
          <a:lstStyle/>
          <a:p>
            <a:pPr>
              <a:lnSpc>
                <a:spcPct val="114000"/>
              </a:lnSpc>
              <a:spcBef>
                <a:spcPts val="600"/>
              </a:spcBef>
              <a:spcAft>
                <a:spcPts val="300"/>
              </a:spcAft>
              <a:defRPr/>
            </a:pPr>
            <a:r>
              <a:rPr lang="es-ES_tradnl" altLang="it-IT" sz="1800" dirty="0">
                <a:latin typeface="American Typewriter" panose="02090604020004020304" pitchFamily="18" charset="77"/>
              </a:rPr>
              <a:t>In media, i lavoratori pi</a:t>
            </a:r>
            <a:r>
              <a:rPr lang="it-IT" sz="1800" dirty="0">
                <a:latin typeface="American Typewriter" panose="02090604020004020304" pitchFamily="18" charset="77"/>
              </a:rPr>
              <a:t>ù</a:t>
            </a:r>
            <a:r>
              <a:rPr lang="es-ES_tradnl" altLang="it-IT" sz="1800" dirty="0">
                <a:latin typeface="American Typewriter" panose="02090604020004020304" pitchFamily="18" charset="77"/>
              </a:rPr>
              <a:t> giovani hanno </a:t>
            </a:r>
            <a:r>
              <a:rPr lang="es-ES_tradnl" altLang="it-IT" sz="1800" b="1" dirty="0">
                <a:solidFill>
                  <a:srgbClr val="000099"/>
                </a:solidFill>
                <a:latin typeface="American Typewriter" panose="02090604020004020304" pitchFamily="18" charset="77"/>
              </a:rPr>
              <a:t>meno esperienza lavorativa </a:t>
            </a:r>
            <a:r>
              <a:rPr lang="es-ES_tradnl" altLang="it-IT" sz="1800" dirty="0">
                <a:latin typeface="American Typewriter" panose="02090604020004020304" pitchFamily="18" charset="77"/>
              </a:rPr>
              <a:t>e </a:t>
            </a:r>
            <a:r>
              <a:rPr lang="es-ES_tradnl" altLang="it-IT" sz="1800" b="1" dirty="0">
                <a:solidFill>
                  <a:srgbClr val="000099"/>
                </a:solidFill>
                <a:latin typeface="American Typewriter" panose="02090604020004020304" pitchFamily="18" charset="77"/>
              </a:rPr>
              <a:t>competenze</a:t>
            </a:r>
            <a:r>
              <a:rPr lang="es-ES_tradnl" altLang="it-IT" sz="1800" dirty="0">
                <a:latin typeface="American Typewriter" panose="02090604020004020304" pitchFamily="18" charset="77"/>
              </a:rPr>
              <a:t> (</a:t>
            </a:r>
            <a:r>
              <a:rPr lang="es-ES_tradnl" altLang="it-IT" sz="1800" i="1" dirty="0">
                <a:solidFill>
                  <a:srgbClr val="000099"/>
                </a:solidFill>
                <a:latin typeface="American Typewriter" panose="02090604020004020304" pitchFamily="18" charset="77"/>
              </a:rPr>
              <a:t>skills</a:t>
            </a:r>
            <a:r>
              <a:rPr lang="es-ES_tradnl" altLang="it-IT" sz="1800" dirty="0">
                <a:latin typeface="American Typewriter" panose="02090604020004020304" pitchFamily="18" charset="77"/>
              </a:rPr>
              <a:t>):            </a:t>
            </a:r>
          </a:p>
          <a:p>
            <a:pPr lvl="1">
              <a:lnSpc>
                <a:spcPct val="114000"/>
              </a:lnSpc>
              <a:spcBef>
                <a:spcPts val="600"/>
              </a:spcBef>
              <a:defRPr/>
            </a:pPr>
            <a:r>
              <a:rPr lang="es-ES_tradnl" altLang="it-IT" sz="1800" dirty="0">
                <a:latin typeface="American Typewriter" panose="02090604020004020304" pitchFamily="18" charset="77"/>
              </a:rPr>
              <a:t>In tempi di recessione, sono pi</a:t>
            </a:r>
            <a:r>
              <a:rPr lang="it-IT" sz="1800" dirty="0">
                <a:latin typeface="American Typewriter" panose="02090604020004020304" pitchFamily="18" charset="77"/>
              </a:rPr>
              <a:t>ù </a:t>
            </a:r>
            <a:r>
              <a:rPr lang="es-ES_tradnl" altLang="it-IT" sz="1800" dirty="0">
                <a:latin typeface="American Typewriter" panose="02090604020004020304" pitchFamily="18" charset="77"/>
              </a:rPr>
              <a:t>esposti al </a:t>
            </a:r>
            <a:r>
              <a:rPr lang="es-ES_tradnl" altLang="it-IT" sz="1800" b="1" dirty="0">
                <a:solidFill>
                  <a:srgbClr val="000099"/>
                </a:solidFill>
                <a:latin typeface="American Typewriter" panose="02090604020004020304" pitchFamily="18" charset="77"/>
              </a:rPr>
              <a:t>rischio di perdere lavoro</a:t>
            </a:r>
          </a:p>
          <a:p>
            <a:pPr lvl="1">
              <a:lnSpc>
                <a:spcPct val="114000"/>
              </a:lnSpc>
              <a:spcBef>
                <a:spcPts val="600"/>
              </a:spcBef>
              <a:defRPr/>
            </a:pPr>
            <a:r>
              <a:rPr lang="es-ES_tradnl" altLang="it-IT" sz="1800" dirty="0">
                <a:latin typeface="American Typewriter" panose="02090604020004020304" pitchFamily="18" charset="77"/>
              </a:rPr>
              <a:t>In un mercato del lavoro duale (ossia con contratti a tempo determinato e indeterminato, e con diverso grado di protezione a seconda del contratto). </a:t>
            </a:r>
          </a:p>
          <a:p>
            <a:pPr marL="1080000" lvl="1" indent="-457200">
              <a:lnSpc>
                <a:spcPct val="114000"/>
              </a:lnSpc>
              <a:spcBef>
                <a:spcPts val="600"/>
              </a:spcBef>
              <a:buNone/>
              <a:defRPr/>
            </a:pPr>
            <a:r>
              <a:rPr lang="es-ES_tradnl" altLang="it-IT" sz="1800" dirty="0">
                <a:latin typeface="American Typewriter" panose="02090604020004020304" pitchFamily="18" charset="77"/>
                <a:sym typeface="Symbol"/>
              </a:rPr>
              <a:t>   P</a:t>
            </a:r>
            <a:r>
              <a:rPr lang="es-ES_tradnl" altLang="it-IT" sz="1800" dirty="0">
                <a:latin typeface="American Typewriter" panose="02090604020004020304" pitchFamily="18" charset="77"/>
              </a:rPr>
              <a:t>er il datore di lavoro </a:t>
            </a:r>
            <a:r>
              <a:rPr lang="es-ES_tradnl" altLang="it-IT" sz="1800" b="1" dirty="0">
                <a:solidFill>
                  <a:srgbClr val="000099"/>
                </a:solidFill>
                <a:latin typeface="American Typewriter" panose="02090604020004020304" pitchFamily="18" charset="77"/>
              </a:rPr>
              <a:t>non è</a:t>
            </a:r>
            <a:r>
              <a:rPr lang="es-ES_tradnl" altLang="it-IT" sz="1800" b="1" dirty="0">
                <a:solidFill>
                  <a:srgbClr val="000099"/>
                </a:solidFill>
                <a:latin typeface="American Typewriter" panose="02090604020004020304" pitchFamily="18" charset="77"/>
                <a:sym typeface="Symbol"/>
              </a:rPr>
              <a:t> conveniente </a:t>
            </a:r>
            <a:r>
              <a:rPr lang="es-ES_tradnl" altLang="it-IT" sz="1800" b="1" dirty="0">
                <a:solidFill>
                  <a:srgbClr val="000099"/>
                </a:solidFill>
                <a:latin typeface="American Typewriter" panose="02090604020004020304" pitchFamily="18" charset="77"/>
              </a:rPr>
              <a:t>trasformare contratti a tempo determinato</a:t>
            </a:r>
            <a:r>
              <a:rPr lang="es-ES_tradnl" altLang="it-IT" sz="1800" dirty="0">
                <a:latin typeface="American Typewriter" panose="02090604020004020304" pitchFamily="18" charset="77"/>
              </a:rPr>
              <a:t> in posizioni permanenti.</a:t>
            </a:r>
          </a:p>
          <a:p>
            <a:pPr lvl="1">
              <a:lnSpc>
                <a:spcPct val="114000"/>
              </a:lnSpc>
              <a:spcBef>
                <a:spcPts val="600"/>
              </a:spcBef>
              <a:defRPr/>
            </a:pPr>
            <a:r>
              <a:rPr lang="es-ES_tradnl" altLang="it-IT" sz="1800" dirty="0">
                <a:latin typeface="American Typewriter" panose="02090604020004020304" pitchFamily="18" charset="77"/>
              </a:rPr>
              <a:t>Una possibile via d’uscita: </a:t>
            </a:r>
          </a:p>
          <a:p>
            <a:pPr marL="1080000" lvl="1" indent="-457200">
              <a:lnSpc>
                <a:spcPct val="114000"/>
              </a:lnSpc>
              <a:spcBef>
                <a:spcPts val="600"/>
              </a:spcBef>
              <a:buNone/>
              <a:defRPr/>
            </a:pPr>
            <a:r>
              <a:rPr lang="es-ES_tradnl" altLang="it-IT" sz="1800" dirty="0">
                <a:latin typeface="American Typewriter" panose="02090604020004020304" pitchFamily="18" charset="77"/>
                <a:sym typeface="Symbol"/>
              </a:rPr>
              <a:t>   L</a:t>
            </a:r>
            <a:r>
              <a:rPr lang="es-ES_tradnl" altLang="it-IT" sz="1800" dirty="0">
                <a:latin typeface="American Typewriter" panose="02090604020004020304" pitchFamily="18" charset="77"/>
              </a:rPr>
              <a:t>a </a:t>
            </a:r>
            <a:r>
              <a:rPr lang="es-ES_tradnl" altLang="it-IT" sz="1800" b="1" dirty="0">
                <a:solidFill>
                  <a:srgbClr val="000099"/>
                </a:solidFill>
                <a:latin typeface="American Typewriter" panose="02090604020004020304" pitchFamily="18" charset="77"/>
              </a:rPr>
              <a:t>formazione professionale </a:t>
            </a:r>
            <a:r>
              <a:rPr lang="es-ES_tradnl" altLang="it-IT" sz="1800" b="1" i="1" dirty="0">
                <a:solidFill>
                  <a:srgbClr val="000099"/>
                </a:solidFill>
                <a:latin typeface="American Typewriter" panose="02090604020004020304" pitchFamily="18" charset="77"/>
              </a:rPr>
              <a:t>enterprise-based</a:t>
            </a:r>
          </a:p>
          <a:p>
            <a:pPr marL="1080000" lvl="1" indent="-457200">
              <a:lnSpc>
                <a:spcPct val="114000"/>
              </a:lnSpc>
              <a:spcBef>
                <a:spcPts val="600"/>
              </a:spcBef>
              <a:buNone/>
              <a:defRPr/>
            </a:pPr>
            <a:r>
              <a:rPr lang="es-ES_tradnl" altLang="it-IT" sz="1800" i="1" dirty="0">
                <a:latin typeface="American Typewriter" panose="02090604020004020304" pitchFamily="18" charset="77"/>
              </a:rPr>
              <a:t>	</a:t>
            </a:r>
            <a:r>
              <a:rPr lang="es-ES_tradnl" altLang="it-IT" sz="1800" dirty="0">
                <a:latin typeface="American Typewriter" panose="02090604020004020304" pitchFamily="18" charset="77"/>
              </a:rPr>
              <a:t>(in Italia,è quasi interamente </a:t>
            </a:r>
            <a:r>
              <a:rPr lang="es-ES_tradnl" altLang="it-IT" sz="1800" i="1" dirty="0">
                <a:latin typeface="American Typewriter" panose="02090604020004020304" pitchFamily="18" charset="77"/>
              </a:rPr>
              <a:t>school-based).</a:t>
            </a:r>
            <a:endParaRPr lang="es-ES_tradnl" altLang="it-IT" sz="2400" dirty="0">
              <a:latin typeface="American Typewriter" panose="02090604020004020304" pitchFamily="18" charset="77"/>
            </a:endParaRPr>
          </a:p>
          <a:p>
            <a:pPr>
              <a:defRPr/>
            </a:pPr>
            <a:endParaRPr lang="es-ES_tradnl" altLang="it-IT" sz="2400" dirty="0"/>
          </a:p>
          <a:p>
            <a:pPr marL="0" indent="0">
              <a:buFont typeface="Wingdings" pitchFamily="2" charset="2"/>
              <a:buNone/>
              <a:defRPr/>
            </a:pPr>
            <a:endParaRPr lang="it-IT" altLang="it-IT" sz="2400" dirty="0">
              <a:solidFill>
                <a:srgbClr val="010101"/>
              </a:solidFill>
              <a:sym typeface="Times New Roman" pitchFamily="18" charset="0"/>
            </a:endParaRPr>
          </a:p>
        </p:txBody>
      </p:sp>
      <p:sp>
        <p:nvSpPr>
          <p:cNvPr id="2" name="Segnaposto piè di pagina 1"/>
          <p:cNvSpPr>
            <a:spLocks noGrp="1"/>
          </p:cNvSpPr>
          <p:nvPr>
            <p:ph type="ftr" sz="quarter" idx="10"/>
          </p:nvPr>
        </p:nvSpPr>
        <p:spPr/>
        <p:txBody>
          <a:bodyPr/>
          <a:lstStyle/>
          <a:p>
            <a:pPr>
              <a:defRPr/>
            </a:pPr>
            <a:r>
              <a:rPr lang="it-IT"/>
              <a:t>Lez. 04: Lavoro e Disoccupazione</a:t>
            </a:r>
          </a:p>
        </p:txBody>
      </p:sp>
    </p:spTree>
    <p:extLst>
      <p:ext uri="{BB962C8B-B14F-4D97-AF65-F5344CB8AC3E}">
        <p14:creationId xmlns:p14="http://schemas.microsoft.com/office/powerpoint/2010/main" val="136430999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539552" y="346086"/>
            <a:ext cx="8496300" cy="562634"/>
          </a:xfrm>
        </p:spPr>
        <p:txBody>
          <a:bodyPr/>
          <a:lstStyle/>
          <a:p>
            <a:r>
              <a:rPr lang="es-ES_tradnl" altLang="it-IT" sz="2400" dirty="0">
                <a:latin typeface="American Typewriter" panose="02090604020004020304" pitchFamily="18" charset="77"/>
              </a:rPr>
              <a:t>La disoccupazione giovanile: transizione scuola/lavoro</a:t>
            </a:r>
            <a:endParaRPr lang="it-IT" altLang="it-IT" sz="2400" dirty="0">
              <a:latin typeface="American Typewriter" panose="02090604020004020304" pitchFamily="18" charset="77"/>
            </a:endParaRPr>
          </a:p>
        </p:txBody>
      </p:sp>
      <p:sp>
        <p:nvSpPr>
          <p:cNvPr id="93187" name="Rectangle 3"/>
          <p:cNvSpPr>
            <a:spLocks noGrp="1" noChangeArrowheads="1"/>
          </p:cNvSpPr>
          <p:nvPr>
            <p:ph idx="1"/>
          </p:nvPr>
        </p:nvSpPr>
        <p:spPr>
          <a:xfrm>
            <a:off x="755576" y="1268760"/>
            <a:ext cx="7704212" cy="3168352"/>
          </a:xfrm>
        </p:spPr>
        <p:txBody>
          <a:bodyPr/>
          <a:lstStyle/>
          <a:p>
            <a:pPr marL="0" indent="0">
              <a:buFont typeface="Wingdings" pitchFamily="2" charset="2"/>
              <a:buNone/>
              <a:defRPr/>
            </a:pPr>
            <a:r>
              <a:rPr lang="es-ES_tradnl" altLang="it-IT" sz="1800" dirty="0">
                <a:solidFill>
                  <a:srgbClr val="0070C0"/>
                </a:solidFill>
                <a:latin typeface="American Typewriter" panose="02090604020004020304" pitchFamily="18" charset="77"/>
              </a:rPr>
              <a:t>Diverse caratteristiche del sistema educativo e formativo </a:t>
            </a:r>
          </a:p>
          <a:p>
            <a:pPr marL="0" indent="0">
              <a:buFont typeface="Wingdings" pitchFamily="2" charset="2"/>
              <a:buNone/>
              <a:defRPr/>
            </a:pPr>
            <a:r>
              <a:rPr lang="es-ES_tradnl" altLang="it-IT" sz="1800" dirty="0">
                <a:solidFill>
                  <a:srgbClr val="0070C0"/>
                </a:solidFill>
                <a:latin typeface="American Typewriter" panose="02090604020004020304" pitchFamily="18" charset="77"/>
              </a:rPr>
              <a:t>rendono difficile la transizione:</a:t>
            </a:r>
          </a:p>
          <a:p>
            <a:pPr>
              <a:spcBef>
                <a:spcPts val="1200"/>
              </a:spcBef>
              <a:buFont typeface="Wingdings" panose="05000000000000000000" pitchFamily="2" charset="2"/>
              <a:buChar char="§"/>
              <a:defRPr/>
            </a:pPr>
            <a:r>
              <a:rPr lang="es-ES_tradnl" altLang="it-IT" sz="1800" dirty="0">
                <a:latin typeface="American Typewriter" panose="02090604020004020304" pitchFamily="18" charset="77"/>
              </a:rPr>
              <a:t>E’ rigido e sequenziale.</a:t>
            </a:r>
          </a:p>
          <a:p>
            <a:pPr>
              <a:spcBef>
                <a:spcPts val="1200"/>
              </a:spcBef>
              <a:buFont typeface="Wingdings" panose="05000000000000000000" pitchFamily="2" charset="2"/>
              <a:buChar char="§"/>
              <a:defRPr/>
            </a:pPr>
            <a:r>
              <a:rPr lang="es-ES_tradnl" altLang="it-IT" sz="1800" dirty="0">
                <a:latin typeface="American Typewriter" panose="02090604020004020304" pitchFamily="18" charset="77"/>
              </a:rPr>
              <a:t>Non fornisce esperienze pratiche rilevanti. </a:t>
            </a:r>
          </a:p>
          <a:p>
            <a:pPr>
              <a:spcBef>
                <a:spcPts val="1200"/>
              </a:spcBef>
              <a:buFont typeface="Wingdings" panose="05000000000000000000" pitchFamily="2" charset="2"/>
              <a:buChar char="§"/>
              <a:defRPr/>
            </a:pPr>
            <a:r>
              <a:rPr lang="es-ES_tradnl" altLang="it-IT" sz="1800" dirty="0">
                <a:latin typeface="American Typewriter" panose="02090604020004020304" pitchFamily="18" charset="77"/>
              </a:rPr>
              <a:t>Sono minime le opportunità di alternare esperienze di studio e di lavoro.</a:t>
            </a:r>
          </a:p>
          <a:p>
            <a:pPr>
              <a:spcBef>
                <a:spcPts val="1200"/>
              </a:spcBef>
              <a:buFont typeface="Wingdings" panose="05000000000000000000" pitchFamily="2" charset="2"/>
              <a:buChar char="§"/>
              <a:defRPr/>
            </a:pPr>
            <a:r>
              <a:rPr lang="es-ES_tradnl" altLang="it-IT" sz="1800" dirty="0">
                <a:latin typeface="American Typewriter" panose="02090604020004020304" pitchFamily="18" charset="77"/>
              </a:rPr>
              <a:t>Anche le competenze formali offerte non sempre corrispondono alle richieste delle imprese.</a:t>
            </a:r>
          </a:p>
        </p:txBody>
      </p:sp>
      <p:sp>
        <p:nvSpPr>
          <p:cNvPr id="4" name="Segnaposto piè di pagina 3"/>
          <p:cNvSpPr>
            <a:spLocks noGrp="1"/>
          </p:cNvSpPr>
          <p:nvPr>
            <p:ph type="ftr" sz="quarter" idx="10"/>
          </p:nvPr>
        </p:nvSpPr>
        <p:spPr/>
        <p:txBody>
          <a:bodyPr/>
          <a:lstStyle/>
          <a:p>
            <a:pPr>
              <a:defRPr/>
            </a:pPr>
            <a:r>
              <a:rPr lang="it-IT"/>
              <a:t>Lez. 04: Lavoro e Disoccupazione</a:t>
            </a:r>
          </a:p>
        </p:txBody>
      </p:sp>
    </p:spTree>
    <p:extLst>
      <p:ext uri="{BB962C8B-B14F-4D97-AF65-F5344CB8AC3E}">
        <p14:creationId xmlns:p14="http://schemas.microsoft.com/office/powerpoint/2010/main" val="193053354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55638" y="0"/>
            <a:ext cx="8496300" cy="946150"/>
          </a:xfrm>
        </p:spPr>
        <p:txBody>
          <a:bodyPr/>
          <a:lstStyle/>
          <a:p>
            <a:r>
              <a:rPr lang="es-ES_tradnl" altLang="it-IT" sz="2000" dirty="0">
                <a:latin typeface="American Typewriter" panose="02090604020004020304" pitchFamily="18" charset="77"/>
              </a:rPr>
              <a:t>La disoccupazione giovanile è bassa in </a:t>
            </a:r>
            <a:br>
              <a:rPr lang="es-ES_tradnl" altLang="it-IT" sz="2000" dirty="0">
                <a:latin typeface="American Typewriter" panose="02090604020004020304" pitchFamily="18" charset="77"/>
              </a:rPr>
            </a:br>
            <a:r>
              <a:rPr lang="es-ES_tradnl" altLang="it-IT" sz="2000" dirty="0">
                <a:latin typeface="American Typewriter" panose="02090604020004020304" pitchFamily="18" charset="77"/>
              </a:rPr>
              <a:t>Austria, Danimarca, Germania e Svizzera ... </a:t>
            </a:r>
            <a:endParaRPr lang="it-IT" altLang="it-IT" sz="2000" dirty="0">
              <a:latin typeface="American Typewriter" panose="02090604020004020304" pitchFamily="18" charset="77"/>
            </a:endParaRPr>
          </a:p>
        </p:txBody>
      </p:sp>
      <p:sp>
        <p:nvSpPr>
          <p:cNvPr id="93187" name="Rectangle 3"/>
          <p:cNvSpPr>
            <a:spLocks noGrp="1" noChangeArrowheads="1"/>
          </p:cNvSpPr>
          <p:nvPr>
            <p:ph idx="1"/>
          </p:nvPr>
        </p:nvSpPr>
        <p:spPr>
          <a:xfrm>
            <a:off x="539552" y="1196752"/>
            <a:ext cx="8280598" cy="5421536"/>
          </a:xfrm>
        </p:spPr>
        <p:txBody>
          <a:bodyPr/>
          <a:lstStyle/>
          <a:p>
            <a:pPr marL="0" indent="0">
              <a:lnSpc>
                <a:spcPct val="114000"/>
              </a:lnSpc>
              <a:spcBef>
                <a:spcPts val="600"/>
              </a:spcBef>
              <a:buNone/>
              <a:defRPr/>
            </a:pPr>
            <a:r>
              <a:rPr lang="es-ES_tradnl" altLang="it-IT" sz="1600" i="1" dirty="0">
                <a:solidFill>
                  <a:srgbClr val="000099"/>
                </a:solidFill>
                <a:latin typeface="American Typewriter" panose="02090604020004020304" pitchFamily="18" charset="77"/>
              </a:rPr>
              <a:t>Perché</a:t>
            </a:r>
            <a:r>
              <a:rPr lang="es-ES_tradnl" altLang="it-IT" sz="1600" dirty="0">
                <a:solidFill>
                  <a:srgbClr val="000099"/>
                </a:solidFill>
                <a:latin typeface="American Typewriter" panose="02090604020004020304" pitchFamily="18" charset="77"/>
              </a:rPr>
              <a:t>?</a:t>
            </a:r>
            <a:endParaRPr lang="es-ES_tradnl" altLang="it-IT" sz="1600" dirty="0">
              <a:latin typeface="American Typewriter" panose="02090604020004020304" pitchFamily="18" charset="77"/>
            </a:endParaRPr>
          </a:p>
          <a:p>
            <a:pPr>
              <a:lnSpc>
                <a:spcPct val="114000"/>
              </a:lnSpc>
              <a:spcBef>
                <a:spcPts val="600"/>
              </a:spcBef>
              <a:buFont typeface="Wingdings" panose="05000000000000000000" pitchFamily="2" charset="2"/>
              <a:buChar char="Ø"/>
              <a:defRPr/>
            </a:pPr>
            <a:r>
              <a:rPr lang="es-ES_tradnl" altLang="it-IT" sz="1600" b="1" dirty="0">
                <a:solidFill>
                  <a:schemeClr val="tx2"/>
                </a:solidFill>
                <a:latin typeface="American Typewriter" panose="02090604020004020304" pitchFamily="18" charset="77"/>
              </a:rPr>
              <a:t>Concertazione</a:t>
            </a:r>
            <a:r>
              <a:rPr lang="es-ES_tradnl" altLang="it-IT" sz="1600" dirty="0">
                <a:latin typeface="American Typewriter" panose="02090604020004020304" pitchFamily="18" charset="77"/>
              </a:rPr>
              <a:t>, guidata da governi forti, tra sindacati e associazioni delle imprese per colmare il gap di esperienza fra giovani ed anziani </a:t>
            </a:r>
          </a:p>
          <a:p>
            <a:pPr>
              <a:lnSpc>
                <a:spcPct val="114000"/>
              </a:lnSpc>
              <a:spcBef>
                <a:spcPts val="600"/>
              </a:spcBef>
              <a:buFont typeface="Wingdings" panose="05000000000000000000" pitchFamily="2" charset="2"/>
              <a:buChar char="Ø"/>
              <a:defRPr/>
            </a:pPr>
            <a:r>
              <a:rPr lang="es-ES_tradnl" altLang="it-IT" sz="1600" b="1" dirty="0">
                <a:solidFill>
                  <a:schemeClr val="tx2"/>
                </a:solidFill>
                <a:latin typeface="American Typewriter" panose="02090604020004020304" pitchFamily="18" charset="77"/>
              </a:rPr>
              <a:t>Sistema educativo duale</a:t>
            </a:r>
            <a:r>
              <a:rPr lang="es-ES_tradnl" altLang="it-IT" sz="1600" dirty="0">
                <a:latin typeface="American Typewriter" panose="02090604020004020304" pitchFamily="18" charset="77"/>
              </a:rPr>
              <a:t>: scuole professionali, formazione all’interno delle imprese e contratti di apprendistato.  </a:t>
            </a:r>
          </a:p>
          <a:p>
            <a:pPr marL="0" indent="0">
              <a:lnSpc>
                <a:spcPct val="114000"/>
              </a:lnSpc>
              <a:spcBef>
                <a:spcPts val="600"/>
              </a:spcBef>
              <a:buNone/>
              <a:defRPr/>
            </a:pPr>
            <a:r>
              <a:rPr lang="es-ES_tradnl" altLang="it-IT" sz="1600" dirty="0">
                <a:latin typeface="American Typewriter" panose="02090604020004020304" pitchFamily="18" charset="77"/>
                <a:sym typeface="Symbol"/>
              </a:rPr>
              <a:t>        I lavoratori acquisiscono le competenze richieste dalle imprese</a:t>
            </a:r>
          </a:p>
          <a:p>
            <a:pPr lvl="1">
              <a:lnSpc>
                <a:spcPct val="114000"/>
              </a:lnSpc>
              <a:spcBef>
                <a:spcPts val="600"/>
              </a:spcBef>
              <a:defRPr/>
            </a:pPr>
            <a:r>
              <a:rPr lang="es-ES_tradnl" altLang="it-IT" sz="1600" dirty="0">
                <a:solidFill>
                  <a:srgbClr val="000099"/>
                </a:solidFill>
                <a:latin typeface="American Typewriter" panose="02090604020004020304" pitchFamily="18" charset="77"/>
                <a:sym typeface="Symbol"/>
              </a:rPr>
              <a:t>In Germania il 40% degli studenti sceglie di fare un apprendistato</a:t>
            </a:r>
          </a:p>
          <a:p>
            <a:pPr>
              <a:lnSpc>
                <a:spcPct val="114000"/>
              </a:lnSpc>
              <a:spcBef>
                <a:spcPts val="600"/>
              </a:spcBef>
              <a:buFont typeface="Wingdings" panose="05000000000000000000" pitchFamily="2" charset="2"/>
              <a:buChar char="Ø"/>
              <a:defRPr/>
            </a:pPr>
            <a:r>
              <a:rPr lang="es-ES_tradnl" altLang="it-IT" sz="1600" b="1" dirty="0">
                <a:solidFill>
                  <a:schemeClr val="tx2"/>
                </a:solidFill>
                <a:latin typeface="American Typewriter" panose="02090604020004020304" pitchFamily="18" charset="77"/>
                <a:sym typeface="Symbol"/>
              </a:rPr>
              <a:t>Transizione verso contratti permanenti </a:t>
            </a:r>
            <a:r>
              <a:rPr lang="es-ES_tradnl" altLang="it-IT" sz="1600" dirty="0">
                <a:latin typeface="American Typewriter" panose="02090604020004020304" pitchFamily="18" charset="77"/>
                <a:sym typeface="Symbol"/>
              </a:rPr>
              <a:t>è semplice: </a:t>
            </a:r>
          </a:p>
          <a:p>
            <a:pPr lvl="1">
              <a:lnSpc>
                <a:spcPct val="114000"/>
              </a:lnSpc>
              <a:spcBef>
                <a:spcPts val="600"/>
              </a:spcBef>
              <a:defRPr/>
            </a:pPr>
            <a:r>
              <a:rPr lang="es-ES_tradnl" altLang="it-IT" sz="1600" dirty="0">
                <a:solidFill>
                  <a:srgbClr val="000099"/>
                </a:solidFill>
                <a:latin typeface="American Typewriter" panose="02090604020004020304" pitchFamily="18" charset="77"/>
                <a:sym typeface="Symbol"/>
              </a:rPr>
              <a:t>In Germania al 90% degli apprendisti viene offerto un contratto stabile</a:t>
            </a:r>
          </a:p>
          <a:p>
            <a:pPr lvl="1">
              <a:lnSpc>
                <a:spcPct val="114000"/>
              </a:lnSpc>
              <a:spcBef>
                <a:spcPts val="600"/>
              </a:spcBef>
              <a:defRPr/>
            </a:pPr>
            <a:r>
              <a:rPr lang="es-ES_tradnl" altLang="it-IT" sz="1600" dirty="0">
                <a:solidFill>
                  <a:srgbClr val="000099"/>
                </a:solidFill>
                <a:latin typeface="American Typewriter" panose="02090604020004020304" pitchFamily="18" charset="77"/>
                <a:sym typeface="Symbol"/>
              </a:rPr>
              <a:t>In Italia il “</a:t>
            </a:r>
            <a:r>
              <a:rPr lang="es-ES_tradnl" altLang="it-IT" sz="1600" i="1" dirty="0">
                <a:solidFill>
                  <a:srgbClr val="000099"/>
                </a:solidFill>
                <a:latin typeface="American Typewriter" panose="02090604020004020304" pitchFamily="18" charset="77"/>
                <a:sym typeface="Symbol"/>
              </a:rPr>
              <a:t>Jobs Act</a:t>
            </a:r>
            <a:r>
              <a:rPr lang="es-ES_tradnl" altLang="it-IT" sz="1600" dirty="0">
                <a:solidFill>
                  <a:srgbClr val="000099"/>
                </a:solidFill>
                <a:latin typeface="American Typewriter" panose="02090604020004020304" pitchFamily="18" charset="77"/>
                <a:sym typeface="Symbol"/>
              </a:rPr>
              <a:t>” si propne di dare continuità alle carriere lavorative, superando la segmentazione fra lavoratori a tempo determinato (</a:t>
            </a:r>
            <a:r>
              <a:rPr lang="es-ES_tradnl" altLang="it-IT" sz="1600" i="1" dirty="0">
                <a:solidFill>
                  <a:srgbClr val="000099"/>
                </a:solidFill>
                <a:latin typeface="American Typewriter" panose="02090604020004020304" pitchFamily="18" charset="77"/>
                <a:sym typeface="Symbol"/>
              </a:rPr>
              <a:t>outsiders</a:t>
            </a:r>
            <a:r>
              <a:rPr lang="es-ES_tradnl" altLang="it-IT" sz="1600" dirty="0">
                <a:solidFill>
                  <a:srgbClr val="000099"/>
                </a:solidFill>
                <a:latin typeface="American Typewriter" panose="02090604020004020304" pitchFamily="18" charset="77"/>
                <a:sym typeface="Symbol"/>
              </a:rPr>
              <a:t>) e indeterminato (</a:t>
            </a:r>
            <a:r>
              <a:rPr lang="es-ES_tradnl" altLang="it-IT" sz="1600" i="1" dirty="0">
                <a:solidFill>
                  <a:srgbClr val="000099"/>
                </a:solidFill>
                <a:latin typeface="American Typewriter" panose="02090604020004020304" pitchFamily="18" charset="77"/>
                <a:sym typeface="Symbol"/>
              </a:rPr>
              <a:t>insiders</a:t>
            </a:r>
            <a:r>
              <a:rPr lang="es-ES_tradnl" altLang="it-IT" sz="1600" dirty="0">
                <a:solidFill>
                  <a:srgbClr val="000099"/>
                </a:solidFill>
                <a:latin typeface="American Typewriter" panose="02090604020004020304" pitchFamily="18" charset="77"/>
                <a:sym typeface="Symbol"/>
              </a:rPr>
              <a:t>).</a:t>
            </a:r>
            <a:endParaRPr lang="es-ES_tradnl" altLang="it-IT" sz="1600" dirty="0">
              <a:latin typeface="American Typewriter" panose="02090604020004020304" pitchFamily="18" charset="77"/>
            </a:endParaRPr>
          </a:p>
          <a:p>
            <a:pPr>
              <a:lnSpc>
                <a:spcPct val="114000"/>
              </a:lnSpc>
              <a:spcBef>
                <a:spcPts val="600"/>
              </a:spcBef>
              <a:buFont typeface="Wingdings" panose="05000000000000000000" pitchFamily="2" charset="2"/>
              <a:buChar char="Ø"/>
              <a:defRPr/>
            </a:pPr>
            <a:r>
              <a:rPr lang="es-ES_tradnl" altLang="it-IT" sz="1600" dirty="0">
                <a:latin typeface="American Typewriter" panose="02090604020004020304" pitchFamily="18" charset="77"/>
                <a:sym typeface="Symbol"/>
              </a:rPr>
              <a:t>In generale, questo assetto istituzionale riduce la disoccupazione giovanile </a:t>
            </a:r>
          </a:p>
          <a:p>
            <a:pPr lvl="1">
              <a:lnSpc>
                <a:spcPct val="114000"/>
              </a:lnSpc>
              <a:spcBef>
                <a:spcPts val="600"/>
              </a:spcBef>
              <a:defRPr/>
            </a:pPr>
            <a:r>
              <a:rPr lang="es-ES_tradnl" altLang="it-IT" sz="1600" dirty="0">
                <a:latin typeface="American Typewriter" panose="02090604020004020304" pitchFamily="18" charset="77"/>
                <a:sym typeface="Symbol"/>
              </a:rPr>
              <a:t>... e al tempo stesso aumenta la qualificazione media della forza lavoro.</a:t>
            </a:r>
          </a:p>
        </p:txBody>
      </p:sp>
      <p:sp>
        <p:nvSpPr>
          <p:cNvPr id="2" name="Segnaposto piè di pagina 1"/>
          <p:cNvSpPr>
            <a:spLocks noGrp="1"/>
          </p:cNvSpPr>
          <p:nvPr>
            <p:ph type="ftr" sz="quarter" idx="10"/>
          </p:nvPr>
        </p:nvSpPr>
        <p:spPr/>
        <p:txBody>
          <a:bodyPr/>
          <a:lstStyle/>
          <a:p>
            <a:pPr>
              <a:defRPr/>
            </a:pPr>
            <a:r>
              <a:rPr lang="it-IT"/>
              <a:t>Lez. 04: Lavoro e Disoccupazione</a:t>
            </a:r>
          </a:p>
        </p:txBody>
      </p:sp>
    </p:spTree>
    <p:extLst>
      <p:ext uri="{BB962C8B-B14F-4D97-AF65-F5344CB8AC3E}">
        <p14:creationId xmlns:p14="http://schemas.microsoft.com/office/powerpoint/2010/main" val="210020315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294967295"/>
          </p:nvPr>
        </p:nvSpPr>
        <p:spPr>
          <a:xfrm>
            <a:off x="7764406" y="1079047"/>
            <a:ext cx="628649" cy="575765"/>
          </a:xfrm>
          <a:prstGeom prst="rect">
            <a:avLst/>
          </a:prstGeom>
        </p:spPr>
        <p:txBody>
          <a:bodyPr/>
          <a:lstStyle/>
          <a:p>
            <a:fld id="{9FF96B15-8338-45D5-A943-561235072D66}" type="slidenum">
              <a:rPr lang="it-IT" smtClean="0">
                <a:solidFill>
                  <a:prstClr val="white"/>
                </a:solidFill>
              </a:rPr>
              <a:pPr/>
              <a:t>85</a:t>
            </a:fld>
            <a:endParaRPr lang="it-IT" dirty="0">
              <a:solidFill>
                <a:prstClr val="white"/>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val="420347294"/>
              </p:ext>
            </p:extLst>
          </p:nvPr>
        </p:nvGraphicFramePr>
        <p:xfrm>
          <a:off x="1027610" y="1879308"/>
          <a:ext cx="7162132" cy="3493908"/>
        </p:xfrm>
        <a:graphic>
          <a:graphicData uri="http://schemas.openxmlformats.org/drawingml/2006/table">
            <a:tbl>
              <a:tblPr firstRow="1" bandRow="1">
                <a:tableStyleId>{5C22544A-7EE6-4342-B048-85BDC9FD1C3A}</a:tableStyleId>
              </a:tblPr>
              <a:tblGrid>
                <a:gridCol w="3597554">
                  <a:extLst>
                    <a:ext uri="{9D8B030D-6E8A-4147-A177-3AD203B41FA5}">
                      <a16:colId xmlns:a16="http://schemas.microsoft.com/office/drawing/2014/main" val="20000"/>
                    </a:ext>
                  </a:extLst>
                </a:gridCol>
                <a:gridCol w="1236035">
                  <a:extLst>
                    <a:ext uri="{9D8B030D-6E8A-4147-A177-3AD203B41FA5}">
                      <a16:colId xmlns:a16="http://schemas.microsoft.com/office/drawing/2014/main" val="20001"/>
                    </a:ext>
                  </a:extLst>
                </a:gridCol>
                <a:gridCol w="1084521">
                  <a:extLst>
                    <a:ext uri="{9D8B030D-6E8A-4147-A177-3AD203B41FA5}">
                      <a16:colId xmlns:a16="http://schemas.microsoft.com/office/drawing/2014/main" val="20002"/>
                    </a:ext>
                  </a:extLst>
                </a:gridCol>
                <a:gridCol w="685813">
                  <a:extLst>
                    <a:ext uri="{9D8B030D-6E8A-4147-A177-3AD203B41FA5}">
                      <a16:colId xmlns:a16="http://schemas.microsoft.com/office/drawing/2014/main" val="20003"/>
                    </a:ext>
                  </a:extLst>
                </a:gridCol>
                <a:gridCol w="558209">
                  <a:extLst>
                    <a:ext uri="{9D8B030D-6E8A-4147-A177-3AD203B41FA5}">
                      <a16:colId xmlns:a16="http://schemas.microsoft.com/office/drawing/2014/main" val="20004"/>
                    </a:ext>
                  </a:extLst>
                </a:gridCol>
              </a:tblGrid>
              <a:tr h="594360">
                <a:tc>
                  <a:txBody>
                    <a:bodyPr/>
                    <a:lstStyle/>
                    <a:p>
                      <a:pPr algn="l"/>
                      <a:r>
                        <a:rPr lang="en-GB" sz="2100" kern="1200" dirty="0" err="1">
                          <a:solidFill>
                            <a:schemeClr val="dk1"/>
                          </a:solidFill>
                          <a:latin typeface="American Typewriter" panose="02090604020004020304" pitchFamily="18" charset="77"/>
                          <a:ea typeface="+mn-ea"/>
                          <a:cs typeface="+mn-cs"/>
                        </a:rPr>
                        <a:t>Popolazione</a:t>
                      </a:r>
                      <a:r>
                        <a:rPr lang="en-GB" sz="2100" kern="1200" dirty="0">
                          <a:solidFill>
                            <a:schemeClr val="dk1"/>
                          </a:solidFill>
                          <a:latin typeface="American Typewriter" panose="02090604020004020304" pitchFamily="18" charset="77"/>
                          <a:ea typeface="+mn-ea"/>
                          <a:cs typeface="+mn-cs"/>
                        </a:rPr>
                        <a:t> </a:t>
                      </a:r>
                      <a:r>
                        <a:rPr lang="en-GB" sz="2100" kern="1200" dirty="0" err="1">
                          <a:solidFill>
                            <a:schemeClr val="dk1"/>
                          </a:solidFill>
                          <a:latin typeface="American Typewriter" panose="02090604020004020304" pitchFamily="18" charset="77"/>
                          <a:ea typeface="+mn-ea"/>
                          <a:cs typeface="+mn-cs"/>
                        </a:rPr>
                        <a:t>residente</a:t>
                      </a:r>
                      <a:r>
                        <a:rPr lang="en-GB" sz="2100" kern="1200" dirty="0">
                          <a:solidFill>
                            <a:schemeClr val="dk1"/>
                          </a:solidFill>
                          <a:latin typeface="American Typewriter" panose="02090604020004020304" pitchFamily="18" charset="77"/>
                          <a:ea typeface="+mn-ea"/>
                          <a:cs typeface="+mn-cs"/>
                        </a:rPr>
                        <a:t>     </a:t>
                      </a:r>
                      <a:r>
                        <a:rPr lang="en-GB" sz="1400" kern="1200" dirty="0">
                          <a:solidFill>
                            <a:schemeClr val="dk1"/>
                          </a:solidFill>
                          <a:latin typeface="American Typewriter" panose="02090604020004020304" pitchFamily="18" charset="77"/>
                          <a:ea typeface="+mn-ea"/>
                          <a:cs typeface="+mn-cs"/>
                        </a:rPr>
                        <a:t>(01.01.2019 - </a:t>
                      </a:r>
                      <a:r>
                        <a:rPr lang="en-GB" sz="1400" kern="1200" dirty="0" err="1">
                          <a:solidFill>
                            <a:schemeClr val="dk1"/>
                          </a:solidFill>
                          <a:latin typeface="American Typewriter" panose="02090604020004020304" pitchFamily="18" charset="77"/>
                          <a:ea typeface="+mn-ea"/>
                          <a:cs typeface="+mn-cs"/>
                        </a:rPr>
                        <a:t>migliaia</a:t>
                      </a:r>
                      <a:r>
                        <a:rPr lang="en-GB" sz="1400" kern="1200" dirty="0">
                          <a:solidFill>
                            <a:schemeClr val="dk1"/>
                          </a:solidFill>
                          <a:latin typeface="American Typewriter" panose="02090604020004020304" pitchFamily="18" charset="77"/>
                          <a:ea typeface="+mn-ea"/>
                          <a:cs typeface="+mn-cs"/>
                        </a:rPr>
                        <a:t>)</a:t>
                      </a:r>
                    </a:p>
                  </a:txBody>
                  <a:tcPr marL="68580" marR="68580" marT="34290" marB="34290" anchor="ctr">
                    <a:solidFill>
                      <a:schemeClr val="accent2"/>
                    </a:solidFill>
                  </a:tcPr>
                </a:tc>
                <a:tc>
                  <a:txBody>
                    <a:bodyPr/>
                    <a:lstStyle/>
                    <a:p>
                      <a:pPr algn="r" fontAlgn="ctr"/>
                      <a:r>
                        <a:rPr lang="en-US" sz="2100" b="1" kern="1200" dirty="0">
                          <a:solidFill>
                            <a:schemeClr val="dk1"/>
                          </a:solidFill>
                          <a:latin typeface="American Typewriter" panose="02090604020004020304" pitchFamily="18" charset="77"/>
                          <a:ea typeface="+mn-ea"/>
                          <a:cs typeface="+mn-cs"/>
                        </a:rPr>
                        <a:t>60.360</a:t>
                      </a:r>
                    </a:p>
                  </a:txBody>
                  <a:tcPr marL="68580" marR="68580" marT="34290" marB="34290" anchor="ctr">
                    <a:solidFill>
                      <a:schemeClr val="accent2"/>
                    </a:solidFill>
                  </a:tcPr>
                </a:tc>
                <a:tc>
                  <a:txBody>
                    <a:bodyPr/>
                    <a:lstStyle/>
                    <a:p>
                      <a:pPr algn="ctr" fontAlgn="ctr"/>
                      <a:r>
                        <a:rPr lang="en-US" sz="1800" b="0" i="1" u="none" strike="noStrike" kern="1200" dirty="0">
                          <a:solidFill>
                            <a:srgbClr val="000000"/>
                          </a:solidFill>
                          <a:effectLst/>
                          <a:latin typeface="American Typewriter" panose="02090604020004020304" pitchFamily="18" charset="77"/>
                          <a:ea typeface="+mn-ea"/>
                          <a:cs typeface="+mn-cs"/>
                        </a:rPr>
                        <a:t>100,0%</a:t>
                      </a:r>
                    </a:p>
                  </a:txBody>
                  <a:tcPr marL="7144" marR="7144" marT="7144" marB="0" anchor="ctr">
                    <a:solidFill>
                      <a:schemeClr val="accent2"/>
                    </a:solidFill>
                  </a:tcPr>
                </a:tc>
                <a:tc>
                  <a:txBody>
                    <a:bodyPr/>
                    <a:lstStyle/>
                    <a:p>
                      <a:pPr algn="r" fontAlgn="ctr"/>
                      <a:endParaRPr lang="en-US" sz="1800" b="1" kern="1200" dirty="0">
                        <a:solidFill>
                          <a:schemeClr val="dk1"/>
                        </a:solidFill>
                        <a:latin typeface="American Typewriter" panose="02090604020004020304" pitchFamily="18" charset="77"/>
                        <a:ea typeface="+mn-ea"/>
                        <a:cs typeface="+mn-cs"/>
                      </a:endParaRPr>
                    </a:p>
                  </a:txBody>
                  <a:tcPr marL="7144" marR="7144" marT="7144" marB="0" anchor="ctr">
                    <a:solidFill>
                      <a:schemeClr val="accent2"/>
                    </a:solidFill>
                  </a:tcPr>
                </a:tc>
                <a:tc>
                  <a:txBody>
                    <a:bodyPr/>
                    <a:lstStyle/>
                    <a:p>
                      <a:pPr algn="r" fontAlgn="ctr"/>
                      <a:endParaRPr lang="en-US" sz="1800" b="1" kern="1200" dirty="0">
                        <a:solidFill>
                          <a:schemeClr val="dk1"/>
                        </a:solidFill>
                        <a:latin typeface="American Typewriter" panose="02090604020004020304" pitchFamily="18" charset="77"/>
                        <a:ea typeface="+mn-ea"/>
                        <a:cs typeface="+mn-cs"/>
                      </a:endParaRPr>
                    </a:p>
                  </a:txBody>
                  <a:tcPr marL="7144" marR="7144" marT="7144" marB="0" anchor="ctr">
                    <a:solidFill>
                      <a:schemeClr val="accent2"/>
                    </a:solidFill>
                  </a:tcPr>
                </a:tc>
                <a:extLst>
                  <a:ext uri="{0D108BD9-81ED-4DB2-BD59-A6C34878D82A}">
                    <a16:rowId xmlns:a16="http://schemas.microsoft.com/office/drawing/2014/main" val="10000"/>
                  </a:ext>
                </a:extLst>
              </a:tr>
              <a:tr h="481988">
                <a:tc>
                  <a:txBody>
                    <a:bodyPr/>
                    <a:lstStyle/>
                    <a:p>
                      <a:pPr marL="285750" indent="-285750" algn="l">
                        <a:buFont typeface="Arial" panose="020B0604020202020204" pitchFamily="34" charset="0"/>
                        <a:buChar char="•"/>
                      </a:pPr>
                      <a:r>
                        <a:rPr lang="en-GB" sz="2100" dirty="0">
                          <a:latin typeface="American Typewriter" panose="02090604020004020304" pitchFamily="18" charset="77"/>
                        </a:rPr>
                        <a:t> </a:t>
                      </a:r>
                      <a:r>
                        <a:rPr lang="en-GB" sz="2100" dirty="0" err="1">
                          <a:latin typeface="American Typewriter" panose="02090604020004020304" pitchFamily="18" charset="77"/>
                        </a:rPr>
                        <a:t>Cittadini</a:t>
                      </a:r>
                      <a:r>
                        <a:rPr lang="en-GB" sz="2100" dirty="0">
                          <a:latin typeface="American Typewriter" panose="02090604020004020304" pitchFamily="18" charset="77"/>
                        </a:rPr>
                        <a:t> </a:t>
                      </a:r>
                      <a:r>
                        <a:rPr lang="en-GB" sz="2100" dirty="0" err="1">
                          <a:latin typeface="American Typewriter" panose="02090604020004020304" pitchFamily="18" charset="77"/>
                        </a:rPr>
                        <a:t>italiani</a:t>
                      </a:r>
                      <a:r>
                        <a:rPr lang="en-GB" sz="2100" dirty="0">
                          <a:latin typeface="American Typewriter" panose="02090604020004020304" pitchFamily="18" charset="77"/>
                        </a:rPr>
                        <a:t> </a:t>
                      </a:r>
                      <a:r>
                        <a:rPr lang="en-GB" sz="2100" dirty="0">
                          <a:solidFill>
                            <a:srgbClr val="C00000"/>
                          </a:solidFill>
                          <a:latin typeface="American Typewriter" panose="02090604020004020304" pitchFamily="18" charset="77"/>
                          <a:ea typeface="MS PGothic" panose="020B0600070205080204" pitchFamily="34" charset="-128"/>
                        </a:rPr>
                        <a:t>⋆</a:t>
                      </a:r>
                      <a:endParaRPr lang="en-GB" sz="2100" dirty="0">
                        <a:solidFill>
                          <a:srgbClr val="C00000"/>
                        </a:solidFill>
                        <a:latin typeface="American Typewriter" panose="02090604020004020304" pitchFamily="18" charset="77"/>
                      </a:endParaRPr>
                    </a:p>
                  </a:txBody>
                  <a:tcPr marL="68580" marR="68580" marT="34290" marB="34290" anchor="ctr"/>
                </a:tc>
                <a:tc>
                  <a:txBody>
                    <a:bodyPr/>
                    <a:lstStyle/>
                    <a:p>
                      <a:pPr algn="r" fontAlgn="b"/>
                      <a:r>
                        <a:rPr lang="en-US" sz="2100" b="0" kern="1200" baseline="0" dirty="0">
                          <a:solidFill>
                            <a:schemeClr val="dk1"/>
                          </a:solidFill>
                          <a:latin typeface="American Typewriter" panose="02090604020004020304" pitchFamily="18" charset="77"/>
                          <a:ea typeface="+mn-ea"/>
                          <a:cs typeface="+mn-cs"/>
                        </a:rPr>
                        <a:t>55.104</a:t>
                      </a:r>
                    </a:p>
                  </a:txBody>
                  <a:tcPr marL="68580" marR="68580" marT="34290" marB="34290" anchor="ctr"/>
                </a:tc>
                <a:tc>
                  <a:txBody>
                    <a:bodyPr/>
                    <a:lstStyle/>
                    <a:p>
                      <a:pPr algn="ctr" fontAlgn="ctr"/>
                      <a:r>
                        <a:rPr lang="en-US" sz="1800" b="0" i="1" u="none" strike="noStrike" dirty="0">
                          <a:solidFill>
                            <a:srgbClr val="000000"/>
                          </a:solidFill>
                          <a:effectLst/>
                          <a:latin typeface="American Typewriter" panose="02090604020004020304" pitchFamily="18" charset="77"/>
                        </a:rPr>
                        <a:t>91,3%</a:t>
                      </a:r>
                    </a:p>
                  </a:txBody>
                  <a:tcPr marL="7144" marR="7144" marT="7144" marB="0" anchor="ctr"/>
                </a:tc>
                <a:tc>
                  <a:txBody>
                    <a:bodyPr/>
                    <a:lstStyle/>
                    <a:p>
                      <a:pPr algn="ctr" fontAlgn="ctr"/>
                      <a:endParaRPr lang="en-US" sz="1800" b="0" i="1" u="none" strike="noStrike" dirty="0">
                        <a:solidFill>
                          <a:srgbClr val="000000"/>
                        </a:solidFill>
                        <a:effectLst/>
                        <a:latin typeface="American Typewriter" panose="02090604020004020304" pitchFamily="18" charset="77"/>
                      </a:endParaRPr>
                    </a:p>
                  </a:txBody>
                  <a:tcPr marL="7144" marR="7144" marT="7144" marB="0" anchor="ctr"/>
                </a:tc>
                <a:tc>
                  <a:txBody>
                    <a:bodyPr/>
                    <a:lstStyle/>
                    <a:p>
                      <a:pPr algn="ctr" fontAlgn="ctr"/>
                      <a:endParaRPr lang="en-US" sz="1800" b="0" i="1" u="none" strike="noStrike" dirty="0">
                        <a:solidFill>
                          <a:srgbClr val="000000"/>
                        </a:solidFill>
                        <a:effectLst/>
                        <a:latin typeface="American Typewriter" panose="02090604020004020304" pitchFamily="18" charset="77"/>
                      </a:endParaRPr>
                    </a:p>
                  </a:txBody>
                  <a:tcPr marL="7144" marR="7144" marT="7144" marB="0" anchor="ctr"/>
                </a:tc>
                <a:extLst>
                  <a:ext uri="{0D108BD9-81ED-4DB2-BD59-A6C34878D82A}">
                    <a16:rowId xmlns:a16="http://schemas.microsoft.com/office/drawing/2014/main" val="10001"/>
                  </a:ext>
                </a:extLst>
              </a:tr>
              <a:tr h="481988">
                <a:tc>
                  <a:txBody>
                    <a:bodyPr/>
                    <a:lstStyle/>
                    <a:p>
                      <a:pPr marL="285750" indent="-285750" algn="l">
                        <a:buFont typeface="Arial" panose="020B0604020202020204" pitchFamily="34" charset="0"/>
                        <a:buChar char="•"/>
                      </a:pPr>
                      <a:r>
                        <a:rPr lang="en-GB" sz="2100" dirty="0">
                          <a:latin typeface="American Typewriter" panose="02090604020004020304" pitchFamily="18" charset="77"/>
                        </a:rPr>
                        <a:t> </a:t>
                      </a:r>
                      <a:r>
                        <a:rPr lang="en-GB" sz="2100" dirty="0" err="1">
                          <a:latin typeface="American Typewriter" panose="02090604020004020304" pitchFamily="18" charset="77"/>
                        </a:rPr>
                        <a:t>Stranieri</a:t>
                      </a:r>
                      <a:endParaRPr lang="en-GB" sz="2100" dirty="0">
                        <a:latin typeface="American Typewriter" panose="02090604020004020304" pitchFamily="18" charset="77"/>
                      </a:endParaRPr>
                    </a:p>
                  </a:txBody>
                  <a:tcPr marL="68580" marR="68580" marT="34290" marB="34290" anchor="ctr">
                    <a:solidFill>
                      <a:schemeClr val="accent3">
                        <a:lumMod val="20000"/>
                        <a:lumOff val="80000"/>
                      </a:schemeClr>
                    </a:solidFill>
                  </a:tcPr>
                </a:tc>
                <a:tc>
                  <a:txBody>
                    <a:bodyPr/>
                    <a:lstStyle/>
                    <a:p>
                      <a:pPr algn="r"/>
                      <a:r>
                        <a:rPr lang="en-US" sz="2100" b="0" kern="1200" dirty="0">
                          <a:solidFill>
                            <a:schemeClr val="dk1"/>
                          </a:solidFill>
                          <a:latin typeface="American Typewriter" panose="02090604020004020304" pitchFamily="18" charset="77"/>
                          <a:ea typeface="+mn-ea"/>
                          <a:cs typeface="+mn-cs"/>
                        </a:rPr>
                        <a:t>5.256</a:t>
                      </a:r>
                      <a:endParaRPr lang="en-GB" sz="2100" b="0" kern="1200" dirty="0">
                        <a:solidFill>
                          <a:schemeClr val="dk1"/>
                        </a:solidFill>
                        <a:latin typeface="American Typewriter" panose="02090604020004020304" pitchFamily="18" charset="77"/>
                        <a:ea typeface="+mn-ea"/>
                        <a:cs typeface="+mn-cs"/>
                      </a:endParaRPr>
                    </a:p>
                  </a:txBody>
                  <a:tcPr marL="68580" marR="68580" marT="34290" marB="34290" anchor="ctr">
                    <a:solidFill>
                      <a:schemeClr val="accent3">
                        <a:lumMod val="20000"/>
                        <a:lumOff val="80000"/>
                      </a:schemeClr>
                    </a:solidFill>
                  </a:tcPr>
                </a:tc>
                <a:tc>
                  <a:txBody>
                    <a:bodyPr/>
                    <a:lstStyle/>
                    <a:p>
                      <a:pPr algn="ctr" fontAlgn="ctr"/>
                      <a:r>
                        <a:rPr lang="en-US" sz="1800" b="0" i="1" u="none" strike="noStrike" dirty="0">
                          <a:solidFill>
                            <a:srgbClr val="000000"/>
                          </a:solidFill>
                          <a:effectLst/>
                          <a:latin typeface="American Typewriter" panose="02090604020004020304" pitchFamily="18" charset="77"/>
                        </a:rPr>
                        <a:t>8,7%</a:t>
                      </a:r>
                    </a:p>
                  </a:txBody>
                  <a:tcPr marL="7144" marR="7144" marT="7144" marB="0" anchor="ctr">
                    <a:solidFill>
                      <a:schemeClr val="accent3">
                        <a:lumMod val="20000"/>
                        <a:lumOff val="80000"/>
                      </a:schemeClr>
                    </a:solidFill>
                  </a:tcPr>
                </a:tc>
                <a:tc rowSpan="5">
                  <a:txBody>
                    <a:bodyPr/>
                    <a:lstStyle/>
                    <a:p>
                      <a:pPr algn="ctr" fontAlgn="ctr"/>
                      <a:r>
                        <a:rPr lang="en-US" sz="1400" b="1" i="0" u="none" strike="noStrike" dirty="0">
                          <a:solidFill>
                            <a:srgbClr val="000000"/>
                          </a:solidFill>
                          <a:effectLst/>
                          <a:latin typeface="American Typewriter" panose="02090604020004020304" pitchFamily="18" charset="77"/>
                        </a:rPr>
                        <a:t>IMMIGRATI</a:t>
                      </a:r>
                    </a:p>
                  </a:txBody>
                  <a:tcPr marL="34290" marR="34290" marT="0" marB="0" vert="wordArtVert" anchor="ctr">
                    <a:solidFill>
                      <a:srgbClr val="C00000"/>
                    </a:solidFill>
                  </a:tcPr>
                </a:tc>
                <a:tc rowSpan="5">
                  <a:txBody>
                    <a:bodyPr/>
                    <a:lstStyle/>
                    <a:p>
                      <a:pPr algn="ctr" fontAlgn="ctr"/>
                      <a:endParaRPr lang="en-US" sz="1400" b="1" i="0" u="none" strike="noStrike" dirty="0">
                        <a:solidFill>
                          <a:srgbClr val="000000"/>
                        </a:solidFill>
                        <a:effectLst/>
                        <a:latin typeface="American Typewriter" panose="02090604020004020304" pitchFamily="18" charset="77"/>
                      </a:endParaRPr>
                    </a:p>
                    <a:p>
                      <a:pPr algn="ctr" fontAlgn="ctr"/>
                      <a:r>
                        <a:rPr lang="en-US" sz="1800" b="0" i="1" u="none" strike="noStrike" kern="1200" dirty="0">
                          <a:solidFill>
                            <a:srgbClr val="000000"/>
                          </a:solidFill>
                          <a:effectLst/>
                          <a:latin typeface="American Typewriter" panose="02090604020004020304" pitchFamily="18" charset="77"/>
                          <a:ea typeface="+mn-ea"/>
                          <a:cs typeface="+mn-cs"/>
                        </a:rPr>
                        <a:t>10,5%</a:t>
                      </a:r>
                    </a:p>
                  </a:txBody>
                  <a:tcPr marL="34290" marR="34290" marT="0" marB="0">
                    <a:solidFill>
                      <a:srgbClr val="C00000"/>
                    </a:solidFill>
                  </a:tcPr>
                </a:tc>
                <a:extLst>
                  <a:ext uri="{0D108BD9-81ED-4DB2-BD59-A6C34878D82A}">
                    <a16:rowId xmlns:a16="http://schemas.microsoft.com/office/drawing/2014/main" val="10002"/>
                  </a:ext>
                </a:extLst>
              </a:tr>
              <a:tr h="481988">
                <a:tc>
                  <a:txBody>
                    <a:bodyPr/>
                    <a:lstStyle/>
                    <a:p>
                      <a:pPr marL="0" indent="0" algn="l">
                        <a:buFont typeface="Arial" panose="020B0604020202020204" pitchFamily="34" charset="0"/>
                        <a:buNone/>
                      </a:pPr>
                      <a:r>
                        <a:rPr lang="en-GB" sz="2100" b="1" kern="1200" dirty="0">
                          <a:solidFill>
                            <a:schemeClr val="dk1"/>
                          </a:solidFill>
                          <a:latin typeface="American Typewriter" panose="02090604020004020304" pitchFamily="18" charset="77"/>
                          <a:ea typeface="+mn-ea"/>
                          <a:cs typeface="+mn-cs"/>
                        </a:rPr>
                        <a:t>Non </a:t>
                      </a:r>
                      <a:r>
                        <a:rPr lang="en-GB" sz="2100" b="1" kern="1200" dirty="0" err="1">
                          <a:solidFill>
                            <a:schemeClr val="dk1"/>
                          </a:solidFill>
                          <a:latin typeface="American Typewriter" panose="02090604020004020304" pitchFamily="18" charset="77"/>
                          <a:ea typeface="+mn-ea"/>
                          <a:cs typeface="+mn-cs"/>
                        </a:rPr>
                        <a:t>residenti</a:t>
                      </a:r>
                      <a:r>
                        <a:rPr lang="en-GB" sz="2100" b="1" kern="1200" dirty="0">
                          <a:solidFill>
                            <a:schemeClr val="dk1"/>
                          </a:solidFill>
                          <a:latin typeface="American Typewriter" panose="02090604020004020304" pitchFamily="18" charset="77"/>
                          <a:ea typeface="+mn-ea"/>
                          <a:cs typeface="+mn-cs"/>
                        </a:rPr>
                        <a:t> (</a:t>
                      </a:r>
                      <a:r>
                        <a:rPr lang="en-GB" sz="2100" b="1" kern="1200" dirty="0" err="1">
                          <a:solidFill>
                            <a:schemeClr val="dk1"/>
                          </a:solidFill>
                          <a:latin typeface="American Typewriter" panose="02090604020004020304" pitchFamily="18" charset="77"/>
                          <a:ea typeface="+mn-ea"/>
                          <a:cs typeface="+mn-cs"/>
                        </a:rPr>
                        <a:t>stime</a:t>
                      </a:r>
                      <a:r>
                        <a:rPr lang="en-GB" sz="2100" b="1" kern="1200" dirty="0">
                          <a:solidFill>
                            <a:schemeClr val="dk1"/>
                          </a:solidFill>
                          <a:latin typeface="American Typewriter" panose="02090604020004020304" pitchFamily="18" charset="77"/>
                          <a:ea typeface="+mn-ea"/>
                          <a:cs typeface="+mn-cs"/>
                        </a:rPr>
                        <a:t>)</a:t>
                      </a:r>
                    </a:p>
                  </a:txBody>
                  <a:tcPr marL="68580" marR="68580" marT="34290" marB="34290" anchor="ctr">
                    <a:solidFill>
                      <a:schemeClr val="accent2"/>
                    </a:solidFill>
                  </a:tcPr>
                </a:tc>
                <a:tc>
                  <a:txBody>
                    <a:bodyPr/>
                    <a:lstStyle/>
                    <a:p>
                      <a:pPr algn="r"/>
                      <a:r>
                        <a:rPr lang="en-GB" sz="2100" b="1" kern="1200" dirty="0">
                          <a:solidFill>
                            <a:schemeClr val="dk1"/>
                          </a:solidFill>
                          <a:latin typeface="American Typewriter" panose="02090604020004020304" pitchFamily="18" charset="77"/>
                          <a:ea typeface="+mn-ea"/>
                          <a:cs typeface="+mn-cs"/>
                        </a:rPr>
                        <a:t>1.062</a:t>
                      </a:r>
                    </a:p>
                  </a:txBody>
                  <a:tcPr marL="68580" marR="68580" marT="34290" marB="34290" anchor="ctr">
                    <a:solidFill>
                      <a:schemeClr val="accent2"/>
                    </a:solidFill>
                  </a:tcPr>
                </a:tc>
                <a:tc>
                  <a:txBody>
                    <a:bodyPr/>
                    <a:lstStyle/>
                    <a:p>
                      <a:pPr algn="ctr" fontAlgn="ctr"/>
                      <a:r>
                        <a:rPr lang="en-US" sz="1800" b="0" i="1" u="none" strike="noStrike" dirty="0">
                          <a:solidFill>
                            <a:srgbClr val="000000"/>
                          </a:solidFill>
                          <a:effectLst/>
                          <a:latin typeface="American Typewriter" panose="02090604020004020304" pitchFamily="18" charset="77"/>
                        </a:rPr>
                        <a:t>1,8%</a:t>
                      </a:r>
                    </a:p>
                  </a:txBody>
                  <a:tcPr marL="7144" marR="7144" marT="7144" marB="0" anchor="ctr">
                    <a:solidFill>
                      <a:schemeClr val="accent2"/>
                    </a:solidFill>
                  </a:tcPr>
                </a:tc>
                <a:tc vMerge="1">
                  <a:txBody>
                    <a:bodyPr/>
                    <a:lstStyle/>
                    <a:p>
                      <a:pPr algn="ctr" fontAlgn="ctr"/>
                      <a:endParaRPr lang="en-US" sz="2400" b="0" i="1" u="none" strike="noStrike" dirty="0">
                        <a:solidFill>
                          <a:srgbClr val="000000"/>
                        </a:solidFill>
                        <a:effectLst/>
                        <a:latin typeface="Arial" panose="020B0604020202020204" pitchFamily="34" charset="0"/>
                      </a:endParaRPr>
                    </a:p>
                  </a:txBody>
                  <a:tcPr marL="9525" marR="9525" marT="9525" marB="0" anchor="ctr">
                    <a:solidFill>
                      <a:srgbClr val="C00000"/>
                    </a:solidFill>
                  </a:tcPr>
                </a:tc>
                <a:tc vMerge="1">
                  <a:txBody>
                    <a:bodyPr/>
                    <a:lstStyle/>
                    <a:p>
                      <a:endParaRPr lang="en-GB"/>
                    </a:p>
                  </a:txBody>
                  <a:tcPr/>
                </a:tc>
                <a:extLst>
                  <a:ext uri="{0D108BD9-81ED-4DB2-BD59-A6C34878D82A}">
                    <a16:rowId xmlns:a16="http://schemas.microsoft.com/office/drawing/2014/main" val="10003"/>
                  </a:ext>
                </a:extLst>
              </a:tr>
              <a:tr h="481988">
                <a:tc>
                  <a:txBody>
                    <a:bodyPr/>
                    <a:lstStyle/>
                    <a:p>
                      <a:pPr marL="457200" indent="-457200" algn="l">
                        <a:buFont typeface="Arial" panose="020B0604020202020204" pitchFamily="34" charset="0"/>
                        <a:buChar char="•"/>
                      </a:pPr>
                      <a:r>
                        <a:rPr lang="en-GB" sz="2100" dirty="0">
                          <a:latin typeface="American Typewriter" panose="02090604020004020304" pitchFamily="18" charset="77"/>
                        </a:rPr>
                        <a:t>“</a:t>
                      </a:r>
                      <a:r>
                        <a:rPr lang="en-GB" sz="2100" dirty="0" err="1">
                          <a:latin typeface="American Typewriter" panose="02090604020004020304" pitchFamily="18" charset="77"/>
                        </a:rPr>
                        <a:t>Regolari</a:t>
                      </a:r>
                      <a:r>
                        <a:rPr lang="en-GB" sz="2100" dirty="0">
                          <a:latin typeface="American Typewriter" panose="02090604020004020304" pitchFamily="18" charset="77"/>
                        </a:rPr>
                        <a:t>”</a:t>
                      </a:r>
                    </a:p>
                  </a:txBody>
                  <a:tcPr marL="68580" marR="68580" marT="34290" marB="34290" anchor="ctr">
                    <a:solidFill>
                      <a:schemeClr val="accent3">
                        <a:lumMod val="40000"/>
                        <a:lumOff val="60000"/>
                      </a:schemeClr>
                    </a:solidFill>
                  </a:tcPr>
                </a:tc>
                <a:tc>
                  <a:txBody>
                    <a:bodyPr/>
                    <a:lstStyle/>
                    <a:p>
                      <a:pPr algn="r"/>
                      <a:r>
                        <a:rPr lang="en-GB" sz="2100" b="0" kern="1200" dirty="0">
                          <a:solidFill>
                            <a:schemeClr val="dk1"/>
                          </a:solidFill>
                          <a:latin typeface="American Typewriter" panose="02090604020004020304" pitchFamily="18" charset="77"/>
                          <a:ea typeface="+mn-ea"/>
                          <a:cs typeface="+mn-cs"/>
                        </a:rPr>
                        <a:t>400</a:t>
                      </a:r>
                    </a:p>
                  </a:txBody>
                  <a:tcPr marL="68580" marR="68580" marT="34290" marB="34290" anchor="ctr">
                    <a:solidFill>
                      <a:schemeClr val="accent3">
                        <a:lumMod val="40000"/>
                        <a:lumOff val="60000"/>
                      </a:schemeClr>
                    </a:solidFill>
                  </a:tcPr>
                </a:tc>
                <a:tc>
                  <a:txBody>
                    <a:bodyPr/>
                    <a:lstStyle/>
                    <a:p>
                      <a:pPr algn="ctr" fontAlgn="ctr"/>
                      <a:endParaRPr lang="en-US" sz="1800" b="0" i="1" u="none" strike="noStrike" dirty="0">
                        <a:solidFill>
                          <a:srgbClr val="000000"/>
                        </a:solidFill>
                        <a:effectLst/>
                        <a:latin typeface="American Typewriter" panose="02090604020004020304" pitchFamily="18" charset="77"/>
                      </a:endParaRPr>
                    </a:p>
                  </a:txBody>
                  <a:tcPr marL="7144" marR="7144" marT="7144" marB="0" anchor="ctr">
                    <a:solidFill>
                      <a:schemeClr val="accent3">
                        <a:lumMod val="40000"/>
                        <a:lumOff val="60000"/>
                      </a:schemeClr>
                    </a:solidFill>
                  </a:tcPr>
                </a:tc>
                <a:tc vMerge="1">
                  <a:txBody>
                    <a:bodyPr/>
                    <a:lstStyle/>
                    <a:p>
                      <a:pPr algn="ctr" fontAlgn="ctr"/>
                      <a:endParaRPr lang="en-US" sz="2400" b="0" i="1" u="none" strike="noStrike" dirty="0">
                        <a:solidFill>
                          <a:srgbClr val="000000"/>
                        </a:solidFill>
                        <a:effectLst/>
                        <a:latin typeface="Arial" panose="020B0604020202020204" pitchFamily="34" charset="0"/>
                      </a:endParaRPr>
                    </a:p>
                  </a:txBody>
                  <a:tcPr marL="9525" marR="9525" marT="9525" marB="0" anchor="ctr">
                    <a:solidFill>
                      <a:srgbClr val="C00000"/>
                    </a:solidFill>
                  </a:tcPr>
                </a:tc>
                <a:tc vMerge="1">
                  <a:txBody>
                    <a:bodyPr/>
                    <a:lstStyle/>
                    <a:p>
                      <a:endParaRPr lang="en-GB"/>
                    </a:p>
                  </a:txBody>
                  <a:tcPr/>
                </a:tc>
                <a:extLst>
                  <a:ext uri="{0D108BD9-81ED-4DB2-BD59-A6C34878D82A}">
                    <a16:rowId xmlns:a16="http://schemas.microsoft.com/office/drawing/2014/main" val="10004"/>
                  </a:ext>
                </a:extLst>
              </a:tr>
              <a:tr h="481988">
                <a:tc>
                  <a:txBody>
                    <a:bodyPr/>
                    <a:lstStyle/>
                    <a:p>
                      <a:pPr marL="457200" indent="-457200" algn="l">
                        <a:buFont typeface="Arial" panose="020B0604020202020204" pitchFamily="34" charset="0"/>
                        <a:buChar char="•"/>
                      </a:pPr>
                      <a:r>
                        <a:rPr lang="en-GB" sz="2100" dirty="0" err="1">
                          <a:latin typeface="American Typewriter" panose="02090604020004020304" pitchFamily="18" charset="77"/>
                        </a:rPr>
                        <a:t>Richiedenti</a:t>
                      </a:r>
                      <a:r>
                        <a:rPr lang="en-GB" sz="2100" dirty="0">
                          <a:latin typeface="American Typewriter" panose="02090604020004020304" pitchFamily="18" charset="77"/>
                        </a:rPr>
                        <a:t> </a:t>
                      </a:r>
                      <a:r>
                        <a:rPr lang="en-GB" sz="2100" dirty="0" err="1">
                          <a:latin typeface="American Typewriter" panose="02090604020004020304" pitchFamily="18" charset="77"/>
                        </a:rPr>
                        <a:t>asilo</a:t>
                      </a:r>
                      <a:endParaRPr lang="en-GB" sz="2100" dirty="0">
                        <a:latin typeface="American Typewriter" panose="02090604020004020304" pitchFamily="18" charset="77"/>
                      </a:endParaRPr>
                    </a:p>
                  </a:txBody>
                  <a:tcPr marL="68580" marR="68580" marT="34290" marB="34290" anchor="ctr">
                    <a:solidFill>
                      <a:schemeClr val="accent3">
                        <a:lumMod val="60000"/>
                        <a:lumOff val="40000"/>
                      </a:schemeClr>
                    </a:solidFill>
                  </a:tcPr>
                </a:tc>
                <a:tc>
                  <a:txBody>
                    <a:bodyPr/>
                    <a:lstStyle/>
                    <a:p>
                      <a:pPr algn="r"/>
                      <a:r>
                        <a:rPr lang="en-GB" sz="2100" b="0" kern="1200" dirty="0">
                          <a:solidFill>
                            <a:schemeClr val="dk1"/>
                          </a:solidFill>
                          <a:latin typeface="American Typewriter" panose="02090604020004020304" pitchFamily="18" charset="77"/>
                          <a:ea typeface="+mn-ea"/>
                          <a:cs typeface="+mn-cs"/>
                        </a:rPr>
                        <a:t>100</a:t>
                      </a:r>
                    </a:p>
                  </a:txBody>
                  <a:tcPr marL="68580" marR="68580" marT="34290" marB="34290" anchor="ctr">
                    <a:solidFill>
                      <a:schemeClr val="accent3">
                        <a:lumMod val="60000"/>
                        <a:lumOff val="40000"/>
                      </a:schemeClr>
                    </a:solidFill>
                  </a:tcPr>
                </a:tc>
                <a:tc>
                  <a:txBody>
                    <a:bodyPr/>
                    <a:lstStyle/>
                    <a:p>
                      <a:pPr algn="ctr" fontAlgn="ctr"/>
                      <a:endParaRPr lang="en-US" sz="1800" b="0" i="1" u="none" strike="noStrike" dirty="0">
                        <a:solidFill>
                          <a:srgbClr val="000000"/>
                        </a:solidFill>
                        <a:effectLst/>
                        <a:latin typeface="American Typewriter" panose="02090604020004020304" pitchFamily="18" charset="77"/>
                      </a:endParaRPr>
                    </a:p>
                  </a:txBody>
                  <a:tcPr marL="7144" marR="7144" marT="7144" marB="0" anchor="ctr">
                    <a:solidFill>
                      <a:schemeClr val="accent3">
                        <a:lumMod val="60000"/>
                        <a:lumOff val="40000"/>
                      </a:schemeClr>
                    </a:solidFill>
                  </a:tcPr>
                </a:tc>
                <a:tc vMerge="1">
                  <a:txBody>
                    <a:bodyPr/>
                    <a:lstStyle/>
                    <a:p>
                      <a:pPr algn="ctr" fontAlgn="ctr"/>
                      <a:endParaRPr lang="en-US" sz="2400" b="0" i="1" u="none" strike="noStrike" dirty="0">
                        <a:solidFill>
                          <a:srgbClr val="000000"/>
                        </a:solidFill>
                        <a:effectLst/>
                        <a:latin typeface="Arial" panose="020B0604020202020204" pitchFamily="34" charset="0"/>
                      </a:endParaRPr>
                    </a:p>
                  </a:txBody>
                  <a:tcPr marL="9525" marR="9525" marT="9525" marB="0" anchor="ctr">
                    <a:solidFill>
                      <a:srgbClr val="C00000"/>
                    </a:solidFill>
                  </a:tcPr>
                </a:tc>
                <a:tc vMerge="1">
                  <a:txBody>
                    <a:bodyPr/>
                    <a:lstStyle/>
                    <a:p>
                      <a:endParaRPr lang="en-GB"/>
                    </a:p>
                  </a:txBody>
                  <a:tcPr/>
                </a:tc>
                <a:extLst>
                  <a:ext uri="{0D108BD9-81ED-4DB2-BD59-A6C34878D82A}">
                    <a16:rowId xmlns:a16="http://schemas.microsoft.com/office/drawing/2014/main" val="10005"/>
                  </a:ext>
                </a:extLst>
              </a:tr>
              <a:tr h="481988">
                <a:tc>
                  <a:txBody>
                    <a:bodyPr/>
                    <a:lstStyle/>
                    <a:p>
                      <a:pPr marL="457200" indent="-457200" algn="l">
                        <a:buFont typeface="Arial" panose="020B0604020202020204" pitchFamily="34" charset="0"/>
                        <a:buChar char="•"/>
                      </a:pPr>
                      <a:r>
                        <a:rPr lang="en-GB" sz="2100" dirty="0" err="1">
                          <a:latin typeface="American Typewriter" panose="02090604020004020304" pitchFamily="18" charset="77"/>
                        </a:rPr>
                        <a:t>Irregolari</a:t>
                      </a:r>
                      <a:endParaRPr lang="en-GB" sz="2100" dirty="0">
                        <a:latin typeface="American Typewriter" panose="02090604020004020304" pitchFamily="18" charset="77"/>
                      </a:endParaRPr>
                    </a:p>
                  </a:txBody>
                  <a:tcPr marL="68580" marR="68580" marT="34290" marB="34290" anchor="ctr">
                    <a:solidFill>
                      <a:schemeClr val="accent3"/>
                    </a:solidFill>
                  </a:tcPr>
                </a:tc>
                <a:tc>
                  <a:txBody>
                    <a:bodyPr/>
                    <a:lstStyle/>
                    <a:p>
                      <a:pPr algn="r"/>
                      <a:r>
                        <a:rPr lang="en-GB" sz="2100" b="0" kern="1200" dirty="0">
                          <a:solidFill>
                            <a:schemeClr val="dk1"/>
                          </a:solidFill>
                          <a:latin typeface="American Typewriter" panose="02090604020004020304" pitchFamily="18" charset="77"/>
                          <a:ea typeface="+mn-ea"/>
                          <a:cs typeface="+mn-cs"/>
                        </a:rPr>
                        <a:t>562</a:t>
                      </a:r>
                    </a:p>
                  </a:txBody>
                  <a:tcPr marL="68580" marR="68580" marT="34290" marB="34290" anchor="ctr">
                    <a:solidFill>
                      <a:schemeClr val="accent3"/>
                    </a:solidFill>
                  </a:tcPr>
                </a:tc>
                <a:tc>
                  <a:txBody>
                    <a:bodyPr/>
                    <a:lstStyle/>
                    <a:p>
                      <a:pPr algn="ctr" fontAlgn="ctr"/>
                      <a:endParaRPr lang="en-US" sz="1800" b="0" i="1" u="none" strike="noStrike" dirty="0">
                        <a:solidFill>
                          <a:srgbClr val="000000"/>
                        </a:solidFill>
                        <a:effectLst/>
                        <a:latin typeface="American Typewriter" panose="02090604020004020304" pitchFamily="18" charset="77"/>
                      </a:endParaRPr>
                    </a:p>
                  </a:txBody>
                  <a:tcPr marL="7144" marR="7144" marT="7144" marB="0" anchor="ctr">
                    <a:solidFill>
                      <a:schemeClr val="accent3"/>
                    </a:solidFill>
                  </a:tcPr>
                </a:tc>
                <a:tc vMerge="1">
                  <a:txBody>
                    <a:bodyPr/>
                    <a:lstStyle/>
                    <a:p>
                      <a:pPr algn="ctr" fontAlgn="ctr"/>
                      <a:endParaRPr lang="en-US" sz="2400" b="0" i="1" u="none" strike="noStrike" dirty="0">
                        <a:solidFill>
                          <a:srgbClr val="000000"/>
                        </a:solidFill>
                        <a:effectLst/>
                        <a:latin typeface="Arial" panose="020B0604020202020204" pitchFamily="34" charset="0"/>
                      </a:endParaRPr>
                    </a:p>
                  </a:txBody>
                  <a:tcPr marL="9525" marR="9525" marT="9525" marB="0" anchor="ctr">
                    <a:solidFill>
                      <a:srgbClr val="C00000"/>
                    </a:solidFill>
                  </a:tcPr>
                </a:tc>
                <a:tc vMerge="1">
                  <a:txBody>
                    <a:bodyPr/>
                    <a:lstStyle/>
                    <a:p>
                      <a:endParaRPr lang="en-GB"/>
                    </a:p>
                  </a:txBody>
                  <a:tcPr/>
                </a:tc>
                <a:extLst>
                  <a:ext uri="{0D108BD9-81ED-4DB2-BD59-A6C34878D82A}">
                    <a16:rowId xmlns:a16="http://schemas.microsoft.com/office/drawing/2014/main" val="10006"/>
                  </a:ext>
                </a:extLst>
              </a:tr>
            </a:tbl>
          </a:graphicData>
        </a:graphic>
      </p:graphicFrame>
      <p:sp>
        <p:nvSpPr>
          <p:cNvPr id="5" name="Rectangle 2"/>
          <p:cNvSpPr txBox="1">
            <a:spLocks noChangeArrowheads="1"/>
          </p:cNvSpPr>
          <p:nvPr/>
        </p:nvSpPr>
        <p:spPr bwMode="auto">
          <a:xfrm>
            <a:off x="395536" y="116632"/>
            <a:ext cx="8748464" cy="1296144"/>
          </a:xfrm>
          <a:prstGeom prst="rect">
            <a:avLst/>
          </a:prstGeom>
          <a:solidFill>
            <a:schemeClr val="bg1">
              <a:lumMod val="95000"/>
            </a:schemeClr>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5A58"/>
                </a:solidFill>
                <a:latin typeface="Arial" panose="020B0604020202020204" pitchFamily="34" charset="0"/>
                <a:ea typeface="+mj-ea"/>
                <a:cs typeface="+mj-cs"/>
              </a:defRPr>
            </a:lvl1pPr>
            <a:lvl2pPr algn="l" rtl="0" eaLnBrk="0" fontAlgn="base" hangingPunct="0">
              <a:spcBef>
                <a:spcPct val="0"/>
              </a:spcBef>
              <a:spcAft>
                <a:spcPct val="0"/>
              </a:spcAft>
              <a:defRPr sz="3600">
                <a:solidFill>
                  <a:srgbClr val="005A58"/>
                </a:solidFill>
                <a:latin typeface="Arial" pitchFamily="34" charset="0"/>
              </a:defRPr>
            </a:lvl2pPr>
            <a:lvl3pPr algn="l" rtl="0" eaLnBrk="0" fontAlgn="base" hangingPunct="0">
              <a:spcBef>
                <a:spcPct val="0"/>
              </a:spcBef>
              <a:spcAft>
                <a:spcPct val="0"/>
              </a:spcAft>
              <a:defRPr sz="3600">
                <a:solidFill>
                  <a:srgbClr val="005A58"/>
                </a:solidFill>
                <a:latin typeface="Arial" pitchFamily="34" charset="0"/>
              </a:defRPr>
            </a:lvl3pPr>
            <a:lvl4pPr algn="l" rtl="0" eaLnBrk="0" fontAlgn="base" hangingPunct="0">
              <a:spcBef>
                <a:spcPct val="0"/>
              </a:spcBef>
              <a:spcAft>
                <a:spcPct val="0"/>
              </a:spcAft>
              <a:defRPr sz="3600">
                <a:solidFill>
                  <a:srgbClr val="005A58"/>
                </a:solidFill>
                <a:latin typeface="Arial" pitchFamily="34" charset="0"/>
              </a:defRPr>
            </a:lvl4pPr>
            <a:lvl5pPr algn="l" rtl="0" eaLnBrk="0" fontAlgn="base" hangingPunct="0">
              <a:spcBef>
                <a:spcPct val="0"/>
              </a:spcBef>
              <a:spcAft>
                <a:spcPct val="0"/>
              </a:spcAft>
              <a:defRPr sz="3600">
                <a:solidFill>
                  <a:srgbClr val="005A58"/>
                </a:solidFill>
                <a:latin typeface="Arial" pitchFamily="34" charset="0"/>
              </a:defRPr>
            </a:lvl5pPr>
            <a:lvl6pPr marL="457200" algn="l" rtl="0" fontAlgn="base">
              <a:spcBef>
                <a:spcPct val="0"/>
              </a:spcBef>
              <a:spcAft>
                <a:spcPct val="0"/>
              </a:spcAft>
              <a:defRPr sz="3600">
                <a:solidFill>
                  <a:srgbClr val="005A58"/>
                </a:solidFill>
                <a:latin typeface="Arial" pitchFamily="34" charset="0"/>
              </a:defRPr>
            </a:lvl6pPr>
            <a:lvl7pPr marL="914400" algn="l" rtl="0" fontAlgn="base">
              <a:spcBef>
                <a:spcPct val="0"/>
              </a:spcBef>
              <a:spcAft>
                <a:spcPct val="0"/>
              </a:spcAft>
              <a:defRPr sz="3600">
                <a:solidFill>
                  <a:srgbClr val="005A58"/>
                </a:solidFill>
                <a:latin typeface="Arial" pitchFamily="34" charset="0"/>
              </a:defRPr>
            </a:lvl7pPr>
            <a:lvl8pPr marL="1371600" algn="l" rtl="0" fontAlgn="base">
              <a:spcBef>
                <a:spcPct val="0"/>
              </a:spcBef>
              <a:spcAft>
                <a:spcPct val="0"/>
              </a:spcAft>
              <a:defRPr sz="3600">
                <a:solidFill>
                  <a:srgbClr val="005A58"/>
                </a:solidFill>
                <a:latin typeface="Arial" pitchFamily="34" charset="0"/>
              </a:defRPr>
            </a:lvl8pPr>
            <a:lvl9pPr marL="1828800" algn="l" rtl="0" fontAlgn="base">
              <a:spcBef>
                <a:spcPct val="0"/>
              </a:spcBef>
              <a:spcAft>
                <a:spcPct val="0"/>
              </a:spcAft>
              <a:defRPr sz="3600">
                <a:solidFill>
                  <a:srgbClr val="005A58"/>
                </a:solidFill>
                <a:latin typeface="Arial" pitchFamily="34" charset="0"/>
              </a:defRPr>
            </a:lvl9pPr>
          </a:lstStyle>
          <a:p>
            <a:r>
              <a:rPr lang="it-IT" altLang="it-IT" sz="2400" b="1" dirty="0">
                <a:latin typeface="American Typewriter" panose="02090604020004020304" pitchFamily="18" charset="77"/>
              </a:rPr>
              <a:t>Approfondimenti: </a:t>
            </a:r>
          </a:p>
          <a:p>
            <a:r>
              <a:rPr lang="it-IT" altLang="it-IT" sz="2400" kern="0" dirty="0">
                <a:latin typeface="American Typewriter" panose="02090604020004020304" pitchFamily="18" charset="77"/>
              </a:rPr>
              <a:t> e - Gli stranieri nella popolazione </a:t>
            </a:r>
          </a:p>
          <a:p>
            <a:r>
              <a:rPr lang="it-IT" altLang="it-IT" sz="2400" kern="0" dirty="0">
                <a:latin typeface="American Typewriter" panose="02090604020004020304" pitchFamily="18" charset="77"/>
              </a:rPr>
              <a:t>      e nel mercato del lavoro in Italia</a:t>
            </a:r>
            <a:endParaRPr lang="it-IT" altLang="it-IT" sz="2400" kern="0" dirty="0">
              <a:solidFill>
                <a:schemeClr val="tx2"/>
              </a:solidFill>
              <a:latin typeface="American Typewriter" panose="02090604020004020304" pitchFamily="18" charset="77"/>
            </a:endParaRPr>
          </a:p>
        </p:txBody>
      </p:sp>
      <p:sp>
        <p:nvSpPr>
          <p:cNvPr id="7" name="CasellaDiTesto 6"/>
          <p:cNvSpPr txBox="1"/>
          <p:nvPr/>
        </p:nvSpPr>
        <p:spPr>
          <a:xfrm>
            <a:off x="323528" y="5805264"/>
            <a:ext cx="8299067" cy="369332"/>
          </a:xfrm>
          <a:prstGeom prst="rect">
            <a:avLst/>
          </a:prstGeom>
          <a:noFill/>
        </p:spPr>
        <p:txBody>
          <a:bodyPr wrap="none" rtlCol="0">
            <a:spAutoFit/>
          </a:bodyPr>
          <a:lstStyle/>
          <a:p>
            <a:r>
              <a:rPr lang="en-GB" dirty="0">
                <a:solidFill>
                  <a:srgbClr val="C00000"/>
                </a:solidFill>
                <a:latin typeface="MS PGothic" panose="020B0600070205080204" pitchFamily="34" charset="-128"/>
                <a:ea typeface="MS PGothic" panose="020B0600070205080204" pitchFamily="34" charset="-128"/>
              </a:rPr>
              <a:t>⋆ Di cui un </a:t>
            </a:r>
            <a:r>
              <a:rPr lang="en-GB" dirty="0" err="1">
                <a:solidFill>
                  <a:srgbClr val="C00000"/>
                </a:solidFill>
                <a:latin typeface="MS PGothic" panose="020B0600070205080204" pitchFamily="34" charset="-128"/>
                <a:ea typeface="MS PGothic" panose="020B0600070205080204" pitchFamily="34" charset="-128"/>
              </a:rPr>
              <a:t>certo</a:t>
            </a:r>
            <a:r>
              <a:rPr lang="en-GB" dirty="0">
                <a:solidFill>
                  <a:srgbClr val="C00000"/>
                </a:solidFill>
                <a:latin typeface="MS PGothic" panose="020B0600070205080204" pitchFamily="34" charset="-128"/>
                <a:ea typeface="MS PGothic" panose="020B0600070205080204" pitchFamily="34" charset="-128"/>
              </a:rPr>
              <a:t> </a:t>
            </a:r>
            <a:r>
              <a:rPr lang="en-GB" dirty="0" err="1">
                <a:solidFill>
                  <a:srgbClr val="C00000"/>
                </a:solidFill>
                <a:latin typeface="MS PGothic" panose="020B0600070205080204" pitchFamily="34" charset="-128"/>
                <a:ea typeface="MS PGothic" panose="020B0600070205080204" pitchFamily="34" charset="-128"/>
              </a:rPr>
              <a:t>numero</a:t>
            </a:r>
            <a:r>
              <a:rPr lang="en-GB" dirty="0">
                <a:solidFill>
                  <a:srgbClr val="C00000"/>
                </a:solidFill>
                <a:latin typeface="MS PGothic" panose="020B0600070205080204" pitchFamily="34" charset="-128"/>
                <a:ea typeface="MS PGothic" panose="020B0600070205080204" pitchFamily="34" charset="-128"/>
              </a:rPr>
              <a:t> (non </a:t>
            </a:r>
            <a:r>
              <a:rPr lang="en-GB" dirty="0" err="1">
                <a:solidFill>
                  <a:srgbClr val="C00000"/>
                </a:solidFill>
                <a:latin typeface="MS PGothic" panose="020B0600070205080204" pitchFamily="34" charset="-128"/>
                <a:ea typeface="MS PGothic" panose="020B0600070205080204" pitchFamily="34" charset="-128"/>
              </a:rPr>
              <a:t>sappiamo</a:t>
            </a:r>
            <a:r>
              <a:rPr lang="en-GB" dirty="0">
                <a:solidFill>
                  <a:srgbClr val="C00000"/>
                </a:solidFill>
                <a:latin typeface="MS PGothic" panose="020B0600070205080204" pitchFamily="34" charset="-128"/>
                <a:ea typeface="MS PGothic" panose="020B0600070205080204" pitchFamily="34" charset="-128"/>
              </a:rPr>
              <a:t> </a:t>
            </a:r>
            <a:r>
              <a:rPr lang="en-GB" dirty="0" err="1">
                <a:solidFill>
                  <a:srgbClr val="C00000"/>
                </a:solidFill>
                <a:latin typeface="MS PGothic" panose="020B0600070205080204" pitchFamily="34" charset="-128"/>
                <a:ea typeface="MS PGothic" panose="020B0600070205080204" pitchFamily="34" charset="-128"/>
              </a:rPr>
              <a:t>quanti</a:t>
            </a:r>
            <a:r>
              <a:rPr lang="en-GB" dirty="0">
                <a:solidFill>
                  <a:srgbClr val="C00000"/>
                </a:solidFill>
                <a:latin typeface="MS PGothic" panose="020B0600070205080204" pitchFamily="34" charset="-128"/>
                <a:ea typeface="MS PGothic" panose="020B0600070205080204" pitchFamily="34" charset="-128"/>
              </a:rPr>
              <a:t>) </a:t>
            </a:r>
            <a:r>
              <a:rPr lang="en-GB" dirty="0" err="1">
                <a:solidFill>
                  <a:srgbClr val="C00000"/>
                </a:solidFill>
                <a:latin typeface="MS PGothic" panose="020B0600070205080204" pitchFamily="34" charset="-128"/>
                <a:ea typeface="MS PGothic" panose="020B0600070205080204" pitchFamily="34" charset="-128"/>
              </a:rPr>
              <a:t>nati</a:t>
            </a:r>
            <a:r>
              <a:rPr lang="en-GB" dirty="0">
                <a:solidFill>
                  <a:srgbClr val="C00000"/>
                </a:solidFill>
                <a:latin typeface="MS PGothic" panose="020B0600070205080204" pitchFamily="34" charset="-128"/>
                <a:ea typeface="MS PGothic" panose="020B0600070205080204" pitchFamily="34" charset="-128"/>
              </a:rPr>
              <a:t> </a:t>
            </a:r>
            <a:r>
              <a:rPr lang="en-GB" dirty="0" err="1">
                <a:solidFill>
                  <a:srgbClr val="C00000"/>
                </a:solidFill>
                <a:latin typeface="MS PGothic" panose="020B0600070205080204" pitchFamily="34" charset="-128"/>
                <a:ea typeface="MS PGothic" panose="020B0600070205080204" pitchFamily="34" charset="-128"/>
              </a:rPr>
              <a:t>all’estero</a:t>
            </a:r>
            <a:r>
              <a:rPr lang="en-GB" dirty="0">
                <a:solidFill>
                  <a:srgbClr val="C00000"/>
                </a:solidFill>
                <a:latin typeface="MS PGothic" panose="020B0600070205080204" pitchFamily="34" charset="-128"/>
                <a:ea typeface="MS PGothic" panose="020B0600070205080204" pitchFamily="34" charset="-128"/>
              </a:rPr>
              <a:t> da </a:t>
            </a:r>
            <a:r>
              <a:rPr lang="en-GB" dirty="0" err="1">
                <a:solidFill>
                  <a:srgbClr val="C00000"/>
                </a:solidFill>
                <a:latin typeface="MS PGothic" panose="020B0600070205080204" pitchFamily="34" charset="-128"/>
                <a:ea typeface="MS PGothic" panose="020B0600070205080204" pitchFamily="34" charset="-128"/>
              </a:rPr>
              <a:t>genitori</a:t>
            </a:r>
            <a:r>
              <a:rPr lang="en-GB" dirty="0">
                <a:solidFill>
                  <a:srgbClr val="C00000"/>
                </a:solidFill>
                <a:latin typeface="MS PGothic" panose="020B0600070205080204" pitchFamily="34" charset="-128"/>
                <a:ea typeface="MS PGothic" panose="020B0600070205080204" pitchFamily="34" charset="-128"/>
              </a:rPr>
              <a:t> non </a:t>
            </a:r>
            <a:r>
              <a:rPr lang="en-GB" dirty="0" err="1">
                <a:solidFill>
                  <a:srgbClr val="C00000"/>
                </a:solidFill>
                <a:latin typeface="MS PGothic" panose="020B0600070205080204" pitchFamily="34" charset="-128"/>
                <a:ea typeface="MS PGothic" panose="020B0600070205080204" pitchFamily="34" charset="-128"/>
              </a:rPr>
              <a:t>italiani</a:t>
            </a:r>
            <a:endParaRPr lang="en-GB" dirty="0"/>
          </a:p>
        </p:txBody>
      </p:sp>
    </p:spTree>
    <p:extLst>
      <p:ext uri="{BB962C8B-B14F-4D97-AF65-F5344CB8AC3E}">
        <p14:creationId xmlns:p14="http://schemas.microsoft.com/office/powerpoint/2010/main" val="512549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2400" i="1" dirty="0" err="1">
                <a:latin typeface="American Typewriter" panose="02090604020004020304" pitchFamily="18" charset="77"/>
              </a:rPr>
              <a:t>Sono</a:t>
            </a:r>
            <a:r>
              <a:rPr lang="en-GB" sz="2400" i="1" dirty="0">
                <a:latin typeface="American Typewriter" panose="02090604020004020304" pitchFamily="18" charset="77"/>
              </a:rPr>
              <a:t> </a:t>
            </a:r>
            <a:r>
              <a:rPr lang="en-GB" sz="2400" i="1" dirty="0" err="1">
                <a:latin typeface="American Typewriter" panose="02090604020004020304" pitchFamily="18" charset="77"/>
              </a:rPr>
              <a:t>troppi</a:t>
            </a:r>
            <a:r>
              <a:rPr lang="en-GB" sz="2400" i="1" dirty="0">
                <a:latin typeface="American Typewriter" panose="02090604020004020304" pitchFamily="18" charset="77"/>
              </a:rPr>
              <a:t>?</a:t>
            </a:r>
          </a:p>
        </p:txBody>
      </p:sp>
      <p:sp>
        <p:nvSpPr>
          <p:cNvPr id="3" name="Segnaposto numero diapositiva 2"/>
          <p:cNvSpPr>
            <a:spLocks noGrp="1"/>
          </p:cNvSpPr>
          <p:nvPr>
            <p:ph type="sldNum" sz="quarter" idx="4294967295"/>
          </p:nvPr>
        </p:nvSpPr>
        <p:spPr>
          <a:xfrm>
            <a:off x="7764406" y="1079047"/>
            <a:ext cx="628649" cy="575765"/>
          </a:xfrm>
          <a:prstGeom prst="rect">
            <a:avLst/>
          </a:prstGeom>
        </p:spPr>
        <p:txBody>
          <a:bodyPr/>
          <a:lstStyle/>
          <a:p>
            <a:fld id="{9FF96B15-8338-45D5-A943-561235072D66}" type="slidenum">
              <a:rPr lang="it-IT" smtClean="0">
                <a:solidFill>
                  <a:prstClr val="white"/>
                </a:solidFill>
              </a:rPr>
              <a:pPr/>
              <a:t>86</a:t>
            </a:fld>
            <a:endParaRPr lang="it-IT" dirty="0">
              <a:solidFill>
                <a:prstClr val="white"/>
              </a:solidFill>
            </a:endParaRPr>
          </a:p>
        </p:txBody>
      </p:sp>
      <p:sp>
        <p:nvSpPr>
          <p:cNvPr id="5" name="CasellaDiTesto 4"/>
          <p:cNvSpPr txBox="1"/>
          <p:nvPr/>
        </p:nvSpPr>
        <p:spPr>
          <a:xfrm>
            <a:off x="614031" y="1556792"/>
            <a:ext cx="7878725" cy="4247317"/>
          </a:xfrm>
          <a:prstGeom prst="rect">
            <a:avLst/>
          </a:prstGeom>
          <a:solidFill>
            <a:schemeClr val="accent1">
              <a:lumMod val="20000"/>
              <a:lumOff val="80000"/>
            </a:schemeClr>
          </a:solidFill>
          <a:ln>
            <a:solidFill>
              <a:schemeClr val="accent1"/>
            </a:solidFill>
          </a:ln>
        </p:spPr>
        <p:txBody>
          <a:bodyPr wrap="square" rtlCol="0">
            <a:spAutoFit/>
          </a:bodyPr>
          <a:lstStyle/>
          <a:p>
            <a:pPr marL="214313" indent="-214313">
              <a:lnSpc>
                <a:spcPct val="150000"/>
              </a:lnSpc>
              <a:buFont typeface="Arial" panose="020B0604020202020204" pitchFamily="34" charset="0"/>
              <a:buChar char="•"/>
            </a:pPr>
            <a:r>
              <a:rPr lang="en-GB" sz="2000" dirty="0" err="1">
                <a:latin typeface="American Typewriter" panose="02090604020004020304" pitchFamily="18" charset="77"/>
              </a:rPr>
              <a:t>Gli</a:t>
            </a:r>
            <a:r>
              <a:rPr lang="en-GB" sz="2000" dirty="0">
                <a:latin typeface="American Typewriter" panose="02090604020004020304" pitchFamily="18" charset="77"/>
              </a:rPr>
              <a:t> </a:t>
            </a:r>
            <a:r>
              <a:rPr lang="en-GB" sz="2000" dirty="0" err="1">
                <a:latin typeface="American Typewriter" panose="02090604020004020304" pitchFamily="18" charset="77"/>
              </a:rPr>
              <a:t>stranieri</a:t>
            </a:r>
            <a:r>
              <a:rPr lang="en-GB" sz="2000" dirty="0">
                <a:latin typeface="American Typewriter" panose="02090604020004020304" pitchFamily="18" charset="77"/>
              </a:rPr>
              <a:t> in Italia </a:t>
            </a:r>
            <a:r>
              <a:rPr lang="en-GB" sz="2000" dirty="0" err="1">
                <a:latin typeface="American Typewriter" panose="02090604020004020304" pitchFamily="18" charset="77"/>
              </a:rPr>
              <a:t>sono</a:t>
            </a:r>
            <a:r>
              <a:rPr lang="en-GB" sz="2000" dirty="0">
                <a:latin typeface="American Typewriter" panose="02090604020004020304" pitchFamily="18" charset="77"/>
              </a:rPr>
              <a:t> circa   </a:t>
            </a:r>
            <a:r>
              <a:rPr lang="en-GB" sz="2000" b="1" dirty="0">
                <a:latin typeface="American Typewriter" panose="02090604020004020304" pitchFamily="18" charset="77"/>
              </a:rPr>
              <a:t>6.300 </a:t>
            </a:r>
            <a:r>
              <a:rPr lang="en-GB" sz="2000" b="1" dirty="0" err="1">
                <a:latin typeface="American Typewriter" panose="02090604020004020304" pitchFamily="18" charset="77"/>
              </a:rPr>
              <a:t>mila</a:t>
            </a:r>
            <a:endParaRPr lang="en-GB" sz="2000" b="1" dirty="0">
              <a:latin typeface="American Typewriter" panose="02090604020004020304" pitchFamily="18" charset="77"/>
            </a:endParaRPr>
          </a:p>
          <a:p>
            <a:pPr marL="214313" indent="-214313">
              <a:lnSpc>
                <a:spcPct val="150000"/>
              </a:lnSpc>
              <a:buFont typeface="Arial" panose="020B0604020202020204" pitchFamily="34" charset="0"/>
              <a:buChar char="•"/>
            </a:pPr>
            <a:r>
              <a:rPr lang="en-GB" sz="2000" dirty="0">
                <a:latin typeface="American Typewriter" panose="02090604020004020304" pitchFamily="18" charset="77"/>
              </a:rPr>
              <a:t>Di cui </a:t>
            </a:r>
            <a:r>
              <a:rPr lang="en-GB" sz="2000" dirty="0" err="1">
                <a:latin typeface="American Typewriter" panose="02090604020004020304" pitchFamily="18" charset="77"/>
              </a:rPr>
              <a:t>residenti</a:t>
            </a:r>
            <a:r>
              <a:rPr lang="en-GB" sz="2000" dirty="0">
                <a:latin typeface="American Typewriter" panose="02090604020004020304" pitchFamily="18" charset="77"/>
              </a:rPr>
              <a:t> </a:t>
            </a:r>
            <a:r>
              <a:rPr lang="en-GB" sz="2000" b="1" dirty="0">
                <a:latin typeface="American Typewriter" panose="02090604020004020304" pitchFamily="18" charset="77"/>
              </a:rPr>
              <a:t>5.250 </a:t>
            </a:r>
            <a:r>
              <a:rPr lang="en-GB" sz="2000" b="1" dirty="0" err="1">
                <a:latin typeface="American Typewriter" panose="02090604020004020304" pitchFamily="18" charset="77"/>
              </a:rPr>
              <a:t>mila</a:t>
            </a:r>
            <a:endParaRPr lang="en-GB" sz="2000" b="1" dirty="0">
              <a:latin typeface="American Typewriter" panose="02090604020004020304" pitchFamily="18" charset="77"/>
            </a:endParaRPr>
          </a:p>
          <a:p>
            <a:pPr marL="214313" indent="-214313">
              <a:lnSpc>
                <a:spcPct val="150000"/>
              </a:lnSpc>
              <a:buFont typeface="Arial" panose="020B0604020202020204" pitchFamily="34" charset="0"/>
              <a:buChar char="•"/>
            </a:pPr>
            <a:r>
              <a:rPr lang="en-GB" sz="2000" dirty="0" err="1">
                <a:latin typeface="American Typewriter" panose="02090604020004020304" pitchFamily="18" charset="77"/>
              </a:rPr>
              <a:t>Nel</a:t>
            </a:r>
            <a:r>
              <a:rPr lang="en-GB" sz="2000" dirty="0">
                <a:latin typeface="American Typewriter" panose="02090604020004020304" pitchFamily="18" charset="77"/>
              </a:rPr>
              <a:t> </a:t>
            </a:r>
            <a:r>
              <a:rPr lang="en-GB" sz="2000" dirty="0" err="1">
                <a:latin typeface="American Typewriter" panose="02090604020004020304" pitchFamily="18" charset="77"/>
              </a:rPr>
              <a:t>complesso</a:t>
            </a:r>
            <a:r>
              <a:rPr lang="en-GB" sz="2000" dirty="0">
                <a:latin typeface="American Typewriter" panose="02090604020004020304" pitchFamily="18" charset="77"/>
              </a:rPr>
              <a:t> </a:t>
            </a:r>
            <a:r>
              <a:rPr lang="en-GB" sz="2000" dirty="0" err="1">
                <a:latin typeface="American Typewriter" panose="02090604020004020304" pitchFamily="18" charset="77"/>
              </a:rPr>
              <a:t>sono</a:t>
            </a:r>
            <a:r>
              <a:rPr lang="en-GB" sz="2000" dirty="0">
                <a:latin typeface="American Typewriter" panose="02090604020004020304" pitchFamily="18" charset="77"/>
              </a:rPr>
              <a:t> </a:t>
            </a:r>
            <a:r>
              <a:rPr lang="en-GB" sz="2000" dirty="0" err="1">
                <a:latin typeface="American Typewriter" panose="02090604020004020304" pitchFamily="18" charset="77"/>
              </a:rPr>
              <a:t>il</a:t>
            </a:r>
            <a:r>
              <a:rPr lang="en-GB" sz="2000" dirty="0">
                <a:latin typeface="American Typewriter" panose="02090604020004020304" pitchFamily="18" charset="77"/>
              </a:rPr>
              <a:t> </a:t>
            </a:r>
            <a:r>
              <a:rPr lang="en-GB" sz="2000" b="1" dirty="0">
                <a:latin typeface="American Typewriter" panose="02090604020004020304" pitchFamily="18" charset="77"/>
              </a:rPr>
              <a:t>10,5%</a:t>
            </a:r>
            <a:r>
              <a:rPr lang="en-GB" sz="2000" dirty="0">
                <a:latin typeface="American Typewriter" panose="02090604020004020304" pitchFamily="18" charset="77"/>
              </a:rPr>
              <a:t> </a:t>
            </a:r>
            <a:r>
              <a:rPr lang="en-GB" sz="2000" dirty="0" err="1">
                <a:latin typeface="American Typewriter" panose="02090604020004020304" pitchFamily="18" charset="77"/>
              </a:rPr>
              <a:t>della</a:t>
            </a:r>
            <a:r>
              <a:rPr lang="en-GB" sz="2000" dirty="0">
                <a:latin typeface="American Typewriter" panose="02090604020004020304" pitchFamily="18" charset="77"/>
              </a:rPr>
              <a:t> </a:t>
            </a:r>
            <a:r>
              <a:rPr lang="en-GB" sz="2000" dirty="0" err="1">
                <a:latin typeface="American Typewriter" panose="02090604020004020304" pitchFamily="18" charset="77"/>
              </a:rPr>
              <a:t>popolazione</a:t>
            </a:r>
            <a:r>
              <a:rPr lang="en-GB" sz="2000" dirty="0">
                <a:latin typeface="American Typewriter" panose="02090604020004020304" pitchFamily="18" charset="77"/>
              </a:rPr>
              <a:t> </a:t>
            </a:r>
            <a:r>
              <a:rPr lang="en-GB" sz="2000" dirty="0" err="1">
                <a:latin typeface="American Typewriter" panose="02090604020004020304" pitchFamily="18" charset="77"/>
              </a:rPr>
              <a:t>residente</a:t>
            </a:r>
            <a:endParaRPr lang="en-GB" sz="2000" dirty="0">
              <a:latin typeface="American Typewriter" panose="02090604020004020304" pitchFamily="18" charset="77"/>
            </a:endParaRPr>
          </a:p>
          <a:p>
            <a:pPr marL="557213" lvl="1" indent="-214313">
              <a:lnSpc>
                <a:spcPct val="150000"/>
              </a:lnSpc>
              <a:buFont typeface="Arial" panose="020B0604020202020204" pitchFamily="34" charset="0"/>
              <a:buChar char="•"/>
            </a:pPr>
            <a:r>
              <a:rPr lang="en-GB" sz="2000" dirty="0" err="1">
                <a:latin typeface="American Typewriter" panose="02090604020004020304" pitchFamily="18" charset="77"/>
              </a:rPr>
              <a:t>Sono</a:t>
            </a:r>
            <a:r>
              <a:rPr lang="en-GB" sz="2000" dirty="0">
                <a:latin typeface="American Typewriter" panose="02090604020004020304" pitchFamily="18" charset="77"/>
              </a:rPr>
              <a:t> </a:t>
            </a:r>
            <a:r>
              <a:rPr lang="en-GB" sz="2000" dirty="0" err="1">
                <a:latin typeface="American Typewriter" panose="02090604020004020304" pitchFamily="18" charset="77"/>
              </a:rPr>
              <a:t>cresciuti</a:t>
            </a:r>
            <a:r>
              <a:rPr lang="en-GB" sz="2000" dirty="0">
                <a:latin typeface="American Typewriter" panose="02090604020004020304" pitchFamily="18" charset="77"/>
              </a:rPr>
              <a:t> </a:t>
            </a:r>
            <a:r>
              <a:rPr lang="en-GB" sz="2000" dirty="0" err="1">
                <a:latin typeface="American Typewriter" panose="02090604020004020304" pitchFamily="18" charset="77"/>
              </a:rPr>
              <a:t>molto</a:t>
            </a:r>
            <a:r>
              <a:rPr lang="en-GB" sz="2000" dirty="0">
                <a:latin typeface="American Typewriter" panose="02090604020004020304" pitchFamily="18" charset="77"/>
              </a:rPr>
              <a:t> </a:t>
            </a:r>
            <a:r>
              <a:rPr lang="en-GB" sz="2000" dirty="0" err="1">
                <a:latin typeface="American Typewriter" panose="02090604020004020304" pitchFamily="18" charset="77"/>
              </a:rPr>
              <a:t>negli</a:t>
            </a:r>
            <a:r>
              <a:rPr lang="en-GB" sz="2000" dirty="0">
                <a:latin typeface="American Typewriter" panose="02090604020004020304" pitchFamily="18" charset="77"/>
              </a:rPr>
              <a:t> </a:t>
            </a:r>
            <a:r>
              <a:rPr lang="en-GB" sz="2000" dirty="0" err="1">
                <a:latin typeface="American Typewriter" panose="02090604020004020304" pitchFamily="18" charset="77"/>
              </a:rPr>
              <a:t>ultimi</a:t>
            </a:r>
            <a:r>
              <a:rPr lang="en-GB" sz="2000" dirty="0">
                <a:latin typeface="American Typewriter" panose="02090604020004020304" pitchFamily="18" charset="77"/>
              </a:rPr>
              <a:t> 30 </a:t>
            </a:r>
            <a:r>
              <a:rPr lang="en-GB" sz="2000" dirty="0" err="1">
                <a:latin typeface="American Typewriter" panose="02090604020004020304" pitchFamily="18" charset="77"/>
              </a:rPr>
              <a:t>anni</a:t>
            </a:r>
            <a:r>
              <a:rPr lang="en-GB" sz="2000" dirty="0">
                <a:latin typeface="American Typewriter" panose="02090604020004020304" pitchFamily="18" charset="77"/>
              </a:rPr>
              <a:t>:</a:t>
            </a:r>
          </a:p>
          <a:p>
            <a:pPr marL="900113" lvl="2" indent="-214313">
              <a:lnSpc>
                <a:spcPct val="150000"/>
              </a:lnSpc>
              <a:buFont typeface="Arial" panose="020B0604020202020204" pitchFamily="34" charset="0"/>
              <a:buChar char="•"/>
            </a:pPr>
            <a:r>
              <a:rPr lang="en-GB" sz="2000" dirty="0" err="1">
                <a:latin typeface="American Typewriter" panose="02090604020004020304" pitchFamily="18" charset="77"/>
              </a:rPr>
              <a:t>Nel</a:t>
            </a:r>
            <a:r>
              <a:rPr lang="en-GB" sz="2000" dirty="0">
                <a:latin typeface="American Typewriter" panose="02090604020004020304" pitchFamily="18" charset="77"/>
              </a:rPr>
              <a:t> 1990 </a:t>
            </a:r>
            <a:r>
              <a:rPr lang="en-GB" sz="2000" dirty="0" err="1">
                <a:latin typeface="American Typewriter" panose="02090604020004020304" pitchFamily="18" charset="77"/>
              </a:rPr>
              <a:t>erano</a:t>
            </a:r>
            <a:r>
              <a:rPr lang="en-GB" sz="2000" dirty="0">
                <a:latin typeface="American Typewriter" panose="02090604020004020304" pitchFamily="18" charset="77"/>
              </a:rPr>
              <a:t> lo </a:t>
            </a:r>
            <a:r>
              <a:rPr lang="en-GB" sz="2000" b="1" dirty="0">
                <a:latin typeface="American Typewriter" panose="02090604020004020304" pitchFamily="18" charset="77"/>
              </a:rPr>
              <a:t>0,8%</a:t>
            </a:r>
            <a:r>
              <a:rPr lang="en-GB" sz="2000" dirty="0">
                <a:latin typeface="American Typewriter" panose="02090604020004020304" pitchFamily="18" charset="77"/>
              </a:rPr>
              <a:t> </a:t>
            </a:r>
            <a:r>
              <a:rPr lang="en-GB" sz="2000" dirty="0" err="1">
                <a:latin typeface="American Typewriter" panose="02090604020004020304" pitchFamily="18" charset="77"/>
              </a:rPr>
              <a:t>della</a:t>
            </a:r>
            <a:r>
              <a:rPr lang="en-GB" sz="2000" dirty="0">
                <a:latin typeface="American Typewriter" panose="02090604020004020304" pitchFamily="18" charset="77"/>
              </a:rPr>
              <a:t> </a:t>
            </a:r>
            <a:r>
              <a:rPr lang="en-GB" sz="2000" dirty="0" err="1">
                <a:latin typeface="American Typewriter" panose="02090604020004020304" pitchFamily="18" charset="77"/>
              </a:rPr>
              <a:t>popolazione</a:t>
            </a:r>
            <a:endParaRPr lang="en-GB" sz="2000" dirty="0">
              <a:latin typeface="American Typewriter" panose="02090604020004020304" pitchFamily="18" charset="77"/>
            </a:endParaRPr>
          </a:p>
          <a:p>
            <a:pPr marL="900113" lvl="2" indent="-214313">
              <a:lnSpc>
                <a:spcPct val="150000"/>
              </a:lnSpc>
              <a:buFont typeface="Arial" panose="020B0604020202020204" pitchFamily="34" charset="0"/>
              <a:buChar char="•"/>
            </a:pPr>
            <a:r>
              <a:rPr lang="en-GB" sz="2000" dirty="0" err="1">
                <a:latin typeface="American Typewriter" panose="02090604020004020304" pitchFamily="18" charset="77"/>
              </a:rPr>
              <a:t>Nel</a:t>
            </a:r>
            <a:r>
              <a:rPr lang="en-GB" sz="2000" dirty="0">
                <a:latin typeface="American Typewriter" panose="02090604020004020304" pitchFamily="18" charset="77"/>
              </a:rPr>
              <a:t> 2006  </a:t>
            </a:r>
            <a:r>
              <a:rPr lang="en-GB" sz="2000" dirty="0" err="1">
                <a:latin typeface="American Typewriter" panose="02090604020004020304" pitchFamily="18" charset="77"/>
              </a:rPr>
              <a:t>il</a:t>
            </a:r>
            <a:r>
              <a:rPr lang="en-GB" sz="2000" dirty="0">
                <a:latin typeface="American Typewriter" panose="02090604020004020304" pitchFamily="18" charset="77"/>
              </a:rPr>
              <a:t>  </a:t>
            </a:r>
            <a:r>
              <a:rPr lang="en-GB" sz="2000" b="1" dirty="0">
                <a:latin typeface="American Typewriter" panose="02090604020004020304" pitchFamily="18" charset="77"/>
              </a:rPr>
              <a:t>5%</a:t>
            </a:r>
          </a:p>
          <a:p>
            <a:pPr marL="557213" lvl="1" indent="-214313">
              <a:lnSpc>
                <a:spcPct val="150000"/>
              </a:lnSpc>
              <a:buFont typeface="Arial" panose="020B0604020202020204" pitchFamily="34" charset="0"/>
              <a:buChar char="•"/>
            </a:pPr>
            <a:r>
              <a:rPr lang="en-GB" sz="2000" dirty="0" err="1">
                <a:latin typeface="American Typewriter" panose="02090604020004020304" pitchFamily="18" charset="77"/>
              </a:rPr>
              <a:t>Sono</a:t>
            </a:r>
            <a:r>
              <a:rPr lang="en-GB" sz="2000" dirty="0">
                <a:latin typeface="American Typewriter" panose="02090604020004020304" pitchFamily="18" charset="77"/>
              </a:rPr>
              <a:t> </a:t>
            </a:r>
            <a:r>
              <a:rPr lang="en-GB" sz="2000" dirty="0" err="1">
                <a:latin typeface="American Typewriter" panose="02090604020004020304" pitchFamily="18" charset="77"/>
              </a:rPr>
              <a:t>però</a:t>
            </a:r>
            <a:r>
              <a:rPr lang="en-GB" sz="2000" dirty="0">
                <a:latin typeface="American Typewriter" panose="02090604020004020304" pitchFamily="18" charset="77"/>
              </a:rPr>
              <a:t> </a:t>
            </a:r>
            <a:r>
              <a:rPr lang="en-GB" sz="2000" dirty="0" err="1">
                <a:latin typeface="American Typewriter" panose="02090604020004020304" pitchFamily="18" charset="77"/>
              </a:rPr>
              <a:t>meno</a:t>
            </a:r>
            <a:r>
              <a:rPr lang="en-GB" sz="2000" dirty="0">
                <a:latin typeface="American Typewriter" panose="02090604020004020304" pitchFamily="18" charset="77"/>
              </a:rPr>
              <a:t> (in %) </a:t>
            </a:r>
            <a:r>
              <a:rPr lang="en-GB" sz="2000" dirty="0" err="1">
                <a:latin typeface="American Typewriter" panose="02090604020004020304" pitchFamily="18" charset="77"/>
              </a:rPr>
              <a:t>che</a:t>
            </a:r>
            <a:r>
              <a:rPr lang="en-GB" sz="2000" dirty="0">
                <a:latin typeface="American Typewriter" panose="02090604020004020304" pitchFamily="18" charset="77"/>
              </a:rPr>
              <a:t> in GER, SPA, UK.</a:t>
            </a:r>
          </a:p>
          <a:p>
            <a:pPr marL="557213" lvl="1" indent="-214313">
              <a:lnSpc>
                <a:spcPct val="150000"/>
              </a:lnSpc>
              <a:buFont typeface="Arial" panose="020B0604020202020204" pitchFamily="34" charset="0"/>
              <a:buChar char="•"/>
            </a:pPr>
            <a:r>
              <a:rPr lang="en-GB" sz="2000" dirty="0" err="1">
                <a:latin typeface="American Typewriter" panose="02090604020004020304" pitchFamily="18" charset="77"/>
              </a:rPr>
              <a:t>Sono</a:t>
            </a:r>
            <a:r>
              <a:rPr lang="en-GB" sz="2000" dirty="0">
                <a:latin typeface="American Typewriter" panose="02090604020004020304" pitchFamily="18" charset="77"/>
              </a:rPr>
              <a:t> </a:t>
            </a:r>
            <a:r>
              <a:rPr lang="en-GB" sz="2000" dirty="0" err="1">
                <a:latin typeface="American Typewriter" panose="02090604020004020304" pitchFamily="18" charset="77"/>
              </a:rPr>
              <a:t>pochi</a:t>
            </a:r>
            <a:r>
              <a:rPr lang="en-GB" sz="2000" dirty="0">
                <a:latin typeface="American Typewriter" panose="02090604020004020304" pitchFamily="18" charset="77"/>
              </a:rPr>
              <a:t> di </a:t>
            </a:r>
            <a:r>
              <a:rPr lang="en-GB" sz="2000" dirty="0" err="1">
                <a:latin typeface="American Typewriter" panose="02090604020004020304" pitchFamily="18" charset="77"/>
              </a:rPr>
              <a:t>più</a:t>
            </a:r>
            <a:r>
              <a:rPr lang="en-GB" sz="2000" dirty="0">
                <a:latin typeface="American Typewriter" panose="02090604020004020304" pitchFamily="18" charset="77"/>
              </a:rPr>
              <a:t> </a:t>
            </a:r>
            <a:r>
              <a:rPr lang="en-GB" sz="2000" dirty="0" err="1">
                <a:latin typeface="American Typewriter" panose="02090604020004020304" pitchFamily="18" charset="77"/>
              </a:rPr>
              <a:t>che</a:t>
            </a:r>
            <a:r>
              <a:rPr lang="en-GB" sz="2000" dirty="0">
                <a:latin typeface="American Typewriter" panose="02090604020004020304" pitchFamily="18" charset="77"/>
              </a:rPr>
              <a:t> in FRA </a:t>
            </a:r>
            <a:r>
              <a:rPr lang="en-GB" sz="2000" i="1" dirty="0">
                <a:latin typeface="American Typewriter" panose="02090604020004020304" pitchFamily="18" charset="77"/>
              </a:rPr>
              <a:t>(dove </a:t>
            </a:r>
            <a:r>
              <a:rPr lang="en-GB" sz="2000" i="1" dirty="0" err="1">
                <a:latin typeface="American Typewriter" panose="02090604020004020304" pitchFamily="18" charset="77"/>
              </a:rPr>
              <a:t>però</a:t>
            </a:r>
            <a:r>
              <a:rPr lang="en-GB" sz="2000" i="1" dirty="0">
                <a:latin typeface="American Typewriter" panose="02090604020004020304" pitchFamily="18" charset="77"/>
              </a:rPr>
              <a:t> è </a:t>
            </a:r>
            <a:r>
              <a:rPr lang="en-GB" sz="2000" i="1" dirty="0" err="1">
                <a:latin typeface="American Typewriter" panose="02090604020004020304" pitchFamily="18" charset="77"/>
              </a:rPr>
              <a:t>più</a:t>
            </a:r>
            <a:r>
              <a:rPr lang="en-GB" sz="2000" i="1" dirty="0">
                <a:latin typeface="American Typewriter" panose="02090604020004020304" pitchFamily="18" charset="77"/>
              </a:rPr>
              <a:t> facile per </a:t>
            </a:r>
            <a:r>
              <a:rPr lang="en-GB" sz="2000" i="1" dirty="0" err="1">
                <a:latin typeface="American Typewriter" panose="02090604020004020304" pitchFamily="18" charset="77"/>
              </a:rPr>
              <a:t>gli</a:t>
            </a:r>
            <a:r>
              <a:rPr lang="en-GB" sz="2000" i="1" dirty="0">
                <a:latin typeface="American Typewriter" panose="02090604020004020304" pitchFamily="18" charset="77"/>
              </a:rPr>
              <a:t> </a:t>
            </a:r>
            <a:r>
              <a:rPr lang="en-GB" sz="2000" i="1" dirty="0" err="1">
                <a:latin typeface="American Typewriter" panose="02090604020004020304" pitchFamily="18" charset="77"/>
              </a:rPr>
              <a:t>immigrati</a:t>
            </a:r>
            <a:r>
              <a:rPr lang="en-GB" sz="2000" i="1" dirty="0">
                <a:latin typeface="American Typewriter" panose="02090604020004020304" pitchFamily="18" charset="77"/>
              </a:rPr>
              <a:t> dal Nord Africa </a:t>
            </a:r>
            <a:r>
              <a:rPr lang="en-GB" sz="2000" i="1" dirty="0" err="1">
                <a:latin typeface="American Typewriter" panose="02090604020004020304" pitchFamily="18" charset="77"/>
              </a:rPr>
              <a:t>ottenere</a:t>
            </a:r>
            <a:r>
              <a:rPr lang="en-GB" sz="2000" i="1" dirty="0">
                <a:latin typeface="American Typewriter" panose="02090604020004020304" pitchFamily="18" charset="77"/>
              </a:rPr>
              <a:t> la </a:t>
            </a:r>
            <a:r>
              <a:rPr lang="en-GB" sz="2000" i="1" dirty="0" err="1">
                <a:latin typeface="American Typewriter" panose="02090604020004020304" pitchFamily="18" charset="77"/>
              </a:rPr>
              <a:t>cittadinanza</a:t>
            </a:r>
            <a:r>
              <a:rPr lang="en-GB" sz="2000" i="1" dirty="0">
                <a:latin typeface="American Typewriter" panose="02090604020004020304" pitchFamily="18" charset="77"/>
              </a:rPr>
              <a:t>).</a:t>
            </a:r>
          </a:p>
        </p:txBody>
      </p:sp>
    </p:spTree>
    <p:extLst>
      <p:ext uri="{BB962C8B-B14F-4D97-AF65-F5344CB8AC3E}">
        <p14:creationId xmlns:p14="http://schemas.microsoft.com/office/powerpoint/2010/main" val="35321936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7109" y="260648"/>
            <a:ext cx="6571060" cy="530223"/>
          </a:xfrm>
        </p:spPr>
        <p:txBody>
          <a:bodyPr/>
          <a:lstStyle/>
          <a:p>
            <a:r>
              <a:rPr lang="en-GB" sz="2400" dirty="0" err="1"/>
              <a:t>Stranieri</a:t>
            </a:r>
            <a:r>
              <a:rPr lang="en-GB" sz="2400" dirty="0"/>
              <a:t> e </a:t>
            </a:r>
            <a:r>
              <a:rPr lang="en-GB" sz="2400" dirty="0" err="1"/>
              <a:t>lavoro</a:t>
            </a:r>
            <a:endParaRPr lang="en-GB" sz="2400" dirty="0"/>
          </a:p>
        </p:txBody>
      </p:sp>
      <p:sp>
        <p:nvSpPr>
          <p:cNvPr id="3" name="Segnaposto numero diapositiva 2"/>
          <p:cNvSpPr>
            <a:spLocks noGrp="1"/>
          </p:cNvSpPr>
          <p:nvPr>
            <p:ph type="sldNum" sz="quarter" idx="4294967295"/>
          </p:nvPr>
        </p:nvSpPr>
        <p:spPr>
          <a:xfrm>
            <a:off x="7764406" y="1079047"/>
            <a:ext cx="628649" cy="575765"/>
          </a:xfrm>
          <a:prstGeom prst="rect">
            <a:avLst/>
          </a:prstGeom>
        </p:spPr>
        <p:txBody>
          <a:bodyPr/>
          <a:lstStyle/>
          <a:p>
            <a:fld id="{9FF96B15-8338-45D5-A943-561235072D66}" type="slidenum">
              <a:rPr lang="it-IT" smtClean="0">
                <a:solidFill>
                  <a:prstClr val="white"/>
                </a:solidFill>
              </a:rPr>
              <a:pPr/>
              <a:t>87</a:t>
            </a:fld>
            <a:endParaRPr lang="it-IT" dirty="0">
              <a:solidFill>
                <a:prstClr val="white"/>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val="549951569"/>
              </p:ext>
            </p:extLst>
          </p:nvPr>
        </p:nvGraphicFramePr>
        <p:xfrm>
          <a:off x="179512" y="1345688"/>
          <a:ext cx="8784974" cy="5250680"/>
        </p:xfrm>
        <a:graphic>
          <a:graphicData uri="http://schemas.openxmlformats.org/drawingml/2006/table">
            <a:tbl>
              <a:tblPr firstRow="1" bandRow="1">
                <a:tableStyleId>{5C22544A-7EE6-4342-B048-85BDC9FD1C3A}</a:tableStyleId>
              </a:tblPr>
              <a:tblGrid>
                <a:gridCol w="266429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647224">
                <a:tc rowSpan="2">
                  <a:txBody>
                    <a:bodyPr/>
                    <a:lstStyle/>
                    <a:p>
                      <a:pPr algn="l"/>
                      <a:r>
                        <a:rPr lang="en-GB" sz="2000" b="1" kern="1200" dirty="0" err="1">
                          <a:solidFill>
                            <a:schemeClr val="dk1"/>
                          </a:solidFill>
                          <a:latin typeface="American Typewriter" panose="02090604020004020304" pitchFamily="18" charset="77"/>
                          <a:ea typeface="+mn-ea"/>
                          <a:cs typeface="+mn-cs"/>
                        </a:rPr>
                        <a:t>Popolazione</a:t>
                      </a:r>
                      <a:r>
                        <a:rPr lang="en-GB" sz="2000" b="1" kern="1200" dirty="0">
                          <a:solidFill>
                            <a:schemeClr val="dk1"/>
                          </a:solidFill>
                          <a:latin typeface="American Typewriter" panose="02090604020004020304" pitchFamily="18" charset="77"/>
                          <a:ea typeface="+mn-ea"/>
                          <a:cs typeface="+mn-cs"/>
                        </a:rPr>
                        <a:t> </a:t>
                      </a:r>
                    </a:p>
                    <a:p>
                      <a:pPr algn="l"/>
                      <a:r>
                        <a:rPr lang="en-GB" sz="2000" b="1" kern="1200" dirty="0">
                          <a:solidFill>
                            <a:schemeClr val="dk1"/>
                          </a:solidFill>
                          <a:latin typeface="American Typewriter" panose="02090604020004020304" pitchFamily="18" charset="77"/>
                          <a:ea typeface="+mn-ea"/>
                          <a:cs typeface="+mn-cs"/>
                        </a:rPr>
                        <a:t>in </a:t>
                      </a:r>
                      <a:r>
                        <a:rPr lang="en-GB" sz="2000" b="1" kern="1200" dirty="0" err="1">
                          <a:solidFill>
                            <a:schemeClr val="dk1"/>
                          </a:solidFill>
                          <a:latin typeface="American Typewriter" panose="02090604020004020304" pitchFamily="18" charset="77"/>
                          <a:ea typeface="+mn-ea"/>
                          <a:cs typeface="+mn-cs"/>
                        </a:rPr>
                        <a:t>età</a:t>
                      </a:r>
                      <a:r>
                        <a:rPr lang="en-GB" sz="2000" b="1" kern="1200" dirty="0">
                          <a:solidFill>
                            <a:schemeClr val="dk1"/>
                          </a:solidFill>
                          <a:latin typeface="American Typewriter" panose="02090604020004020304" pitchFamily="18" charset="77"/>
                          <a:ea typeface="+mn-ea"/>
                          <a:cs typeface="+mn-cs"/>
                        </a:rPr>
                        <a:t> 15-74</a:t>
                      </a:r>
                    </a:p>
                    <a:p>
                      <a:pPr algn="l"/>
                      <a:r>
                        <a:rPr lang="en-GB" sz="1600" b="0" kern="1200" dirty="0">
                          <a:solidFill>
                            <a:schemeClr val="dk1"/>
                          </a:solidFill>
                          <a:latin typeface="American Typewriter" panose="02090604020004020304" pitchFamily="18" charset="77"/>
                          <a:ea typeface="+mn-ea"/>
                          <a:cs typeface="+mn-cs"/>
                        </a:rPr>
                        <a:t>(2018, </a:t>
                      </a:r>
                      <a:r>
                        <a:rPr lang="en-GB" sz="1600" b="0" kern="1200" dirty="0" err="1">
                          <a:solidFill>
                            <a:schemeClr val="dk1"/>
                          </a:solidFill>
                          <a:latin typeface="American Typewriter" panose="02090604020004020304" pitchFamily="18" charset="77"/>
                          <a:ea typeface="+mn-ea"/>
                          <a:cs typeface="+mn-cs"/>
                        </a:rPr>
                        <a:t>migliaia</a:t>
                      </a:r>
                      <a:r>
                        <a:rPr lang="en-GB" sz="1600" b="0" kern="1200" dirty="0">
                          <a:solidFill>
                            <a:schemeClr val="dk1"/>
                          </a:solidFill>
                          <a:latin typeface="American Typewriter" panose="02090604020004020304" pitchFamily="18" charset="77"/>
                          <a:ea typeface="+mn-ea"/>
                          <a:cs typeface="+mn-cs"/>
                        </a:rPr>
                        <a:t>)</a:t>
                      </a:r>
                    </a:p>
                  </a:txBody>
                  <a:tcPr marL="68580" marR="68580" marT="34290" marB="34290" anchor="ctr">
                    <a:solidFill>
                      <a:schemeClr val="accent2"/>
                    </a:solidFill>
                  </a:tcPr>
                </a:tc>
                <a:tc>
                  <a:txBody>
                    <a:bodyPr/>
                    <a:lstStyle/>
                    <a:p>
                      <a:pPr algn="ctr" fontAlgn="ctr"/>
                      <a:r>
                        <a:rPr lang="en-US" sz="2000" b="1" kern="1200" dirty="0" err="1">
                          <a:solidFill>
                            <a:schemeClr val="dk1"/>
                          </a:solidFill>
                          <a:latin typeface="American Typewriter" panose="02090604020004020304" pitchFamily="18" charset="77"/>
                          <a:ea typeface="+mn-ea"/>
                          <a:cs typeface="+mn-cs"/>
                        </a:rPr>
                        <a:t>Tutti</a:t>
                      </a:r>
                      <a:endParaRPr lang="en-US" sz="2000" b="1" kern="1200" dirty="0">
                        <a:solidFill>
                          <a:schemeClr val="dk1"/>
                        </a:solidFill>
                        <a:latin typeface="American Typewriter" panose="02090604020004020304" pitchFamily="18" charset="77"/>
                        <a:ea typeface="+mn-ea"/>
                        <a:cs typeface="+mn-cs"/>
                      </a:endParaRPr>
                    </a:p>
                  </a:txBody>
                  <a:tcPr marL="68580" marR="68580" marT="34290" marB="34290" anchor="ctr">
                    <a:solidFill>
                      <a:schemeClr val="accent2"/>
                    </a:solidFill>
                  </a:tcPr>
                </a:tc>
                <a:tc>
                  <a:txBody>
                    <a:bodyPr/>
                    <a:lstStyle/>
                    <a:p>
                      <a:pPr algn="ctr" fontAlgn="ctr"/>
                      <a:r>
                        <a:rPr lang="en-US" sz="2000" b="1" kern="1200" dirty="0" err="1">
                          <a:solidFill>
                            <a:schemeClr val="accent4">
                              <a:lumMod val="75000"/>
                            </a:schemeClr>
                          </a:solidFill>
                          <a:latin typeface="American Typewriter" panose="02090604020004020304" pitchFamily="18" charset="77"/>
                          <a:ea typeface="+mn-ea"/>
                          <a:cs typeface="+mn-cs"/>
                        </a:rPr>
                        <a:t>Italiani</a:t>
                      </a:r>
                      <a:endParaRPr lang="en-US" sz="2000" b="1" kern="1200" dirty="0">
                        <a:solidFill>
                          <a:schemeClr val="accent4">
                            <a:lumMod val="75000"/>
                          </a:schemeClr>
                        </a:solidFill>
                        <a:latin typeface="American Typewriter" panose="02090604020004020304" pitchFamily="18" charset="77"/>
                        <a:ea typeface="+mn-ea"/>
                        <a:cs typeface="+mn-cs"/>
                      </a:endParaRPr>
                    </a:p>
                  </a:txBody>
                  <a:tcPr marL="7144" marR="7144" marT="7144" marB="0" anchor="ctr">
                    <a:solidFill>
                      <a:schemeClr val="accent2"/>
                    </a:solidFill>
                  </a:tcPr>
                </a:tc>
                <a:tc>
                  <a:txBody>
                    <a:bodyPr/>
                    <a:lstStyle/>
                    <a:p>
                      <a:pPr algn="ctr" fontAlgn="ctr"/>
                      <a:r>
                        <a:rPr lang="en-US" sz="1600" b="0" i="1" u="none" strike="noStrike" kern="1200" dirty="0">
                          <a:solidFill>
                            <a:schemeClr val="accent4">
                              <a:lumMod val="75000"/>
                            </a:schemeClr>
                          </a:solidFill>
                          <a:effectLst/>
                          <a:latin typeface="American Typewriter" panose="02090604020004020304" pitchFamily="18" charset="77"/>
                          <a:ea typeface="+mn-ea"/>
                          <a:cs typeface="+mn-cs"/>
                        </a:rPr>
                        <a:t>%</a:t>
                      </a:r>
                    </a:p>
                  </a:txBody>
                  <a:tcPr marL="7144" marR="7144" marT="7144" marB="0" anchor="ctr">
                    <a:solidFill>
                      <a:schemeClr val="accent2"/>
                    </a:solidFill>
                  </a:tcPr>
                </a:tc>
                <a:tc>
                  <a:txBody>
                    <a:bodyPr/>
                    <a:lstStyle/>
                    <a:p>
                      <a:pPr algn="ctr" fontAlgn="ctr"/>
                      <a:r>
                        <a:rPr lang="en-US" sz="2000" b="1" kern="1200" dirty="0" err="1">
                          <a:solidFill>
                            <a:srgbClr val="C00000"/>
                          </a:solidFill>
                          <a:latin typeface="American Typewriter" panose="02090604020004020304" pitchFamily="18" charset="77"/>
                          <a:ea typeface="+mn-ea"/>
                          <a:cs typeface="+mn-cs"/>
                        </a:rPr>
                        <a:t>Stranieri</a:t>
                      </a:r>
                      <a:endParaRPr lang="en-US" sz="2000" b="1" kern="1200" dirty="0">
                        <a:solidFill>
                          <a:srgbClr val="C00000"/>
                        </a:solidFill>
                        <a:latin typeface="American Typewriter" panose="02090604020004020304" pitchFamily="18" charset="77"/>
                        <a:ea typeface="+mn-ea"/>
                        <a:cs typeface="+mn-cs"/>
                      </a:endParaRPr>
                    </a:p>
                  </a:txBody>
                  <a:tcPr marL="7144" marR="7144" marT="7144" marB="0" anchor="ctr">
                    <a:solidFill>
                      <a:schemeClr val="accent2"/>
                    </a:solidFill>
                  </a:tcPr>
                </a:tc>
                <a:tc>
                  <a:txBody>
                    <a:bodyPr/>
                    <a:lstStyle/>
                    <a:p>
                      <a:pPr algn="ctr" fontAlgn="ctr"/>
                      <a:r>
                        <a:rPr lang="en-US" sz="1600" b="0" i="1" u="none" strike="noStrike" kern="1200" dirty="0">
                          <a:solidFill>
                            <a:srgbClr val="C00000"/>
                          </a:solidFill>
                          <a:effectLst/>
                          <a:latin typeface="American Typewriter" panose="02090604020004020304" pitchFamily="18" charset="77"/>
                          <a:ea typeface="+mn-ea"/>
                          <a:cs typeface="+mn-cs"/>
                        </a:rPr>
                        <a:t>%</a:t>
                      </a:r>
                    </a:p>
                  </a:txBody>
                  <a:tcPr marL="7144" marR="7144" marT="7144" marB="0" anchor="ctr">
                    <a:solidFill>
                      <a:schemeClr val="accent2"/>
                    </a:solidFill>
                  </a:tcPr>
                </a:tc>
                <a:extLst>
                  <a:ext uri="{0D108BD9-81ED-4DB2-BD59-A6C34878D82A}">
                    <a16:rowId xmlns:a16="http://schemas.microsoft.com/office/drawing/2014/main" val="10000"/>
                  </a:ext>
                </a:extLst>
              </a:tr>
              <a:tr h="708660">
                <a:tc vMerge="1">
                  <a:txBody>
                    <a:bodyPr/>
                    <a:lstStyle/>
                    <a:p>
                      <a:pPr algn="l"/>
                      <a:endParaRPr lang="en-GB" sz="2000" b="1" kern="1200" dirty="0">
                        <a:solidFill>
                          <a:schemeClr val="dk1"/>
                        </a:solidFill>
                        <a:latin typeface="+mn-lt"/>
                        <a:ea typeface="+mn-ea"/>
                        <a:cs typeface="+mn-cs"/>
                      </a:endParaRPr>
                    </a:p>
                  </a:txBody>
                  <a:tcPr anchor="ctr">
                    <a:solidFill>
                      <a:schemeClr val="accent2"/>
                    </a:solidFill>
                  </a:tcPr>
                </a:tc>
                <a:tc>
                  <a:txBody>
                    <a:bodyPr/>
                    <a:lstStyle/>
                    <a:p>
                      <a:pPr algn="r" fontAlgn="ctr"/>
                      <a:r>
                        <a:rPr lang="en-US" sz="2000" b="1" kern="1200" dirty="0">
                          <a:solidFill>
                            <a:schemeClr val="dk1"/>
                          </a:solidFill>
                          <a:latin typeface="American Typewriter" panose="02090604020004020304" pitchFamily="18" charset="77"/>
                          <a:ea typeface="+mn-ea"/>
                          <a:cs typeface="+mn-cs"/>
                        </a:rPr>
                        <a:t>45.194</a:t>
                      </a:r>
                    </a:p>
                  </a:txBody>
                  <a:tcPr marL="68580" marR="68580" marT="34290" marB="34290" anchor="ctr">
                    <a:solidFill>
                      <a:schemeClr val="accent2"/>
                    </a:solidFill>
                  </a:tcPr>
                </a:tc>
                <a:tc>
                  <a:txBody>
                    <a:bodyPr/>
                    <a:lstStyle/>
                    <a:p>
                      <a:pPr algn="r" fontAlgn="ctr"/>
                      <a:r>
                        <a:rPr lang="en-US" sz="2000" b="1" kern="1200" dirty="0">
                          <a:solidFill>
                            <a:schemeClr val="accent4">
                              <a:lumMod val="75000"/>
                            </a:schemeClr>
                          </a:solidFill>
                          <a:latin typeface="American Typewriter" panose="02090604020004020304" pitchFamily="18" charset="77"/>
                          <a:ea typeface="+mn-ea"/>
                          <a:cs typeface="+mn-cs"/>
                        </a:rPr>
                        <a:t>41.125</a:t>
                      </a:r>
                    </a:p>
                  </a:txBody>
                  <a:tcPr marL="68580" marR="68580" marT="34290" marB="34290" anchor="ctr">
                    <a:solidFill>
                      <a:schemeClr val="accent2"/>
                    </a:solidFill>
                  </a:tcPr>
                </a:tc>
                <a:tc>
                  <a:txBody>
                    <a:bodyPr/>
                    <a:lstStyle/>
                    <a:p>
                      <a:pPr algn="r" fontAlgn="ctr"/>
                      <a:r>
                        <a:rPr lang="en-US" sz="2000" b="0" i="1" kern="1200" dirty="0">
                          <a:solidFill>
                            <a:schemeClr val="accent4">
                              <a:lumMod val="75000"/>
                            </a:schemeClr>
                          </a:solidFill>
                          <a:latin typeface="American Typewriter" panose="02090604020004020304" pitchFamily="18" charset="77"/>
                          <a:ea typeface="+mn-ea"/>
                          <a:cs typeface="+mn-cs"/>
                        </a:rPr>
                        <a:t>91,0%</a:t>
                      </a:r>
                    </a:p>
                  </a:txBody>
                  <a:tcPr marL="7144" marR="7144" marT="7144" marB="0" anchor="ctr">
                    <a:solidFill>
                      <a:schemeClr val="accent2"/>
                    </a:solidFill>
                  </a:tcPr>
                </a:tc>
                <a:tc>
                  <a:txBody>
                    <a:bodyPr/>
                    <a:lstStyle/>
                    <a:p>
                      <a:pPr algn="ctr" fontAlgn="ctr"/>
                      <a:r>
                        <a:rPr lang="en-US" sz="2000" b="1" kern="1200" dirty="0">
                          <a:solidFill>
                            <a:srgbClr val="C00000"/>
                          </a:solidFill>
                          <a:latin typeface="American Typewriter" panose="02090604020004020304" pitchFamily="18" charset="77"/>
                          <a:ea typeface="+mn-ea"/>
                          <a:cs typeface="+mn-cs"/>
                        </a:rPr>
                        <a:t>4.071</a:t>
                      </a:r>
                    </a:p>
                  </a:txBody>
                  <a:tcPr marL="7144" marR="7144" marT="7144" marB="0" anchor="ctr">
                    <a:solidFill>
                      <a:schemeClr val="accent2"/>
                    </a:solidFill>
                  </a:tcPr>
                </a:tc>
                <a:tc>
                  <a:txBody>
                    <a:bodyPr/>
                    <a:lstStyle/>
                    <a:p>
                      <a:pPr marL="0" algn="r" defTabSz="457200" rtl="0" eaLnBrk="1" fontAlgn="ctr" latinLnBrk="0" hangingPunct="1"/>
                      <a:r>
                        <a:rPr lang="en-US" sz="2000" b="0" i="1" kern="1200" dirty="0">
                          <a:solidFill>
                            <a:srgbClr val="C00000"/>
                          </a:solidFill>
                          <a:latin typeface="American Typewriter" panose="02090604020004020304" pitchFamily="18" charset="77"/>
                          <a:ea typeface="+mn-ea"/>
                          <a:cs typeface="+mn-cs"/>
                        </a:rPr>
                        <a:t>9,0%</a:t>
                      </a:r>
                    </a:p>
                  </a:txBody>
                  <a:tcPr marL="7144" marR="7144" marT="7144" marB="0" anchor="ctr">
                    <a:solidFill>
                      <a:schemeClr val="accent2"/>
                    </a:solidFill>
                  </a:tcPr>
                </a:tc>
                <a:extLst>
                  <a:ext uri="{0D108BD9-81ED-4DB2-BD59-A6C34878D82A}">
                    <a16:rowId xmlns:a16="http://schemas.microsoft.com/office/drawing/2014/main" val="10001"/>
                  </a:ext>
                </a:extLst>
              </a:tr>
              <a:tr h="708660">
                <a:tc>
                  <a:txBody>
                    <a:bodyPr/>
                    <a:lstStyle/>
                    <a:p>
                      <a:pPr marL="0" indent="0" algn="l">
                        <a:buFont typeface="Wingdings" panose="05000000000000000000" pitchFamily="2" charset="2"/>
                        <a:buNone/>
                      </a:pPr>
                      <a:r>
                        <a:rPr lang="en-GB" sz="2000" b="0" kern="1200" dirty="0">
                          <a:solidFill>
                            <a:schemeClr val="dk1"/>
                          </a:solidFill>
                          <a:latin typeface="American Typewriter" panose="02090604020004020304" pitchFamily="18" charset="77"/>
                          <a:ea typeface="+mn-ea"/>
                          <a:cs typeface="+mn-cs"/>
                          <a:sym typeface="Wingdings 3" panose="05040102010807070707" pitchFamily="18" charset="2"/>
                        </a:rPr>
                        <a:t>  </a:t>
                      </a:r>
                      <a:r>
                        <a:rPr lang="en-GB" sz="2000" b="1" kern="1200" dirty="0" err="1">
                          <a:solidFill>
                            <a:schemeClr val="dk1"/>
                          </a:solidFill>
                          <a:latin typeface="American Typewriter" panose="02090604020004020304" pitchFamily="18" charset="77"/>
                          <a:ea typeface="+mn-ea"/>
                          <a:cs typeface="+mn-cs"/>
                        </a:rPr>
                        <a:t>Forze</a:t>
                      </a:r>
                      <a:r>
                        <a:rPr lang="en-GB" sz="2000" b="1" kern="1200" dirty="0">
                          <a:solidFill>
                            <a:schemeClr val="dk1"/>
                          </a:solidFill>
                          <a:latin typeface="American Typewriter" panose="02090604020004020304" pitchFamily="18" charset="77"/>
                          <a:ea typeface="+mn-ea"/>
                          <a:cs typeface="+mn-cs"/>
                        </a:rPr>
                        <a:t> di </a:t>
                      </a:r>
                      <a:r>
                        <a:rPr lang="en-GB" sz="2000" b="1" kern="1200" dirty="0" err="1">
                          <a:solidFill>
                            <a:schemeClr val="dk1"/>
                          </a:solidFill>
                          <a:latin typeface="American Typewriter" panose="02090604020004020304" pitchFamily="18" charset="77"/>
                          <a:ea typeface="+mn-ea"/>
                          <a:cs typeface="+mn-cs"/>
                        </a:rPr>
                        <a:t>lavoro</a:t>
                      </a:r>
                      <a:endParaRPr lang="en-GB" sz="2000" b="1" kern="1200" dirty="0">
                        <a:solidFill>
                          <a:schemeClr val="dk1"/>
                        </a:solidFill>
                        <a:latin typeface="American Typewriter" panose="02090604020004020304" pitchFamily="18" charset="77"/>
                        <a:ea typeface="+mn-ea"/>
                        <a:cs typeface="+mn-cs"/>
                      </a:endParaRPr>
                    </a:p>
                  </a:txBody>
                  <a:tcPr marL="68580" marR="68580" marT="34290" marB="34290" anchor="ctr">
                    <a:solidFill>
                      <a:schemeClr val="accent2"/>
                    </a:solidFill>
                  </a:tcPr>
                </a:tc>
                <a:tc>
                  <a:txBody>
                    <a:bodyPr/>
                    <a:lstStyle/>
                    <a:p>
                      <a:pPr algn="r" fontAlgn="ctr"/>
                      <a:r>
                        <a:rPr lang="en-US" sz="2000" b="1" kern="1200" dirty="0">
                          <a:solidFill>
                            <a:schemeClr val="dk1"/>
                          </a:solidFill>
                          <a:latin typeface="American Typewriter" panose="02090604020004020304" pitchFamily="18" charset="77"/>
                          <a:ea typeface="+mn-ea"/>
                          <a:cs typeface="+mn-cs"/>
                        </a:rPr>
                        <a:t>25.899</a:t>
                      </a:r>
                    </a:p>
                  </a:txBody>
                  <a:tcPr marL="68580" marR="68580" marT="34290" marB="34290" anchor="ctr">
                    <a:solidFill>
                      <a:schemeClr val="accent2"/>
                    </a:solidFill>
                  </a:tcPr>
                </a:tc>
                <a:tc>
                  <a:txBody>
                    <a:bodyPr/>
                    <a:lstStyle/>
                    <a:p>
                      <a:pPr algn="r" fontAlgn="ctr"/>
                      <a:r>
                        <a:rPr lang="en-US" sz="2000" b="1" kern="1200" dirty="0">
                          <a:solidFill>
                            <a:schemeClr val="accent4">
                              <a:lumMod val="75000"/>
                            </a:schemeClr>
                          </a:solidFill>
                          <a:latin typeface="American Typewriter" panose="02090604020004020304" pitchFamily="18" charset="77"/>
                          <a:ea typeface="+mn-ea"/>
                          <a:cs typeface="+mn-cs"/>
                        </a:rPr>
                        <a:t>23.045</a:t>
                      </a:r>
                    </a:p>
                  </a:txBody>
                  <a:tcPr marL="68580" marR="68580" marT="34290" marB="34290" anchor="ctr">
                    <a:solidFill>
                      <a:schemeClr val="accent2"/>
                    </a:solidFill>
                  </a:tcPr>
                </a:tc>
                <a:tc>
                  <a:txBody>
                    <a:bodyPr/>
                    <a:lstStyle/>
                    <a:p>
                      <a:pPr algn="r" fontAlgn="ctr"/>
                      <a:r>
                        <a:rPr lang="en-US" sz="2000" b="0" i="1" kern="1200" dirty="0">
                          <a:solidFill>
                            <a:schemeClr val="accent4">
                              <a:lumMod val="75000"/>
                            </a:schemeClr>
                          </a:solidFill>
                          <a:latin typeface="American Typewriter" panose="02090604020004020304" pitchFamily="18" charset="77"/>
                          <a:ea typeface="+mn-ea"/>
                          <a:cs typeface="+mn-cs"/>
                        </a:rPr>
                        <a:t>89,0%</a:t>
                      </a:r>
                    </a:p>
                  </a:txBody>
                  <a:tcPr marL="7144" marR="7144" marT="7144" marB="0" anchor="ctr">
                    <a:solidFill>
                      <a:schemeClr val="accent2"/>
                    </a:solidFill>
                  </a:tcPr>
                </a:tc>
                <a:tc>
                  <a:txBody>
                    <a:bodyPr/>
                    <a:lstStyle/>
                    <a:p>
                      <a:pPr algn="ctr" fontAlgn="ctr"/>
                      <a:r>
                        <a:rPr lang="en-US" sz="2000" b="1" kern="1200" dirty="0">
                          <a:solidFill>
                            <a:srgbClr val="C00000"/>
                          </a:solidFill>
                          <a:latin typeface="American Typewriter" panose="02090604020004020304" pitchFamily="18" charset="77"/>
                          <a:ea typeface="+mn-ea"/>
                          <a:cs typeface="+mn-cs"/>
                        </a:rPr>
                        <a:t>2.855</a:t>
                      </a:r>
                    </a:p>
                  </a:txBody>
                  <a:tcPr marL="7144" marR="7144" marT="7144" marB="0" anchor="ctr">
                    <a:solidFill>
                      <a:schemeClr val="accent2"/>
                    </a:solidFill>
                  </a:tcPr>
                </a:tc>
                <a:tc>
                  <a:txBody>
                    <a:bodyPr/>
                    <a:lstStyle/>
                    <a:p>
                      <a:pPr marL="0" algn="r" defTabSz="457200" rtl="0" eaLnBrk="1" fontAlgn="ctr" latinLnBrk="0" hangingPunct="1"/>
                      <a:r>
                        <a:rPr lang="en-US" sz="2000" b="0" i="1" kern="1200" dirty="0">
                          <a:solidFill>
                            <a:srgbClr val="C00000"/>
                          </a:solidFill>
                          <a:latin typeface="American Typewriter" panose="02090604020004020304" pitchFamily="18" charset="77"/>
                          <a:ea typeface="+mn-ea"/>
                          <a:cs typeface="+mn-cs"/>
                        </a:rPr>
                        <a:t>11,0%</a:t>
                      </a:r>
                    </a:p>
                  </a:txBody>
                  <a:tcPr marL="7144" marR="7144" marT="7144" marB="0" anchor="ctr">
                    <a:solidFill>
                      <a:schemeClr val="accent2"/>
                    </a:solidFill>
                  </a:tcPr>
                </a:tc>
                <a:extLst>
                  <a:ext uri="{0D108BD9-81ED-4DB2-BD59-A6C34878D82A}">
                    <a16:rowId xmlns:a16="http://schemas.microsoft.com/office/drawing/2014/main" val="10002"/>
                  </a:ext>
                </a:extLst>
              </a:tr>
              <a:tr h="647224">
                <a:tc>
                  <a:txBody>
                    <a:bodyPr/>
                    <a:lstStyle/>
                    <a:p>
                      <a:pPr marL="720000" indent="-457200" algn="l">
                        <a:buFont typeface="Wingdings" panose="05000000000000000000" pitchFamily="2" charset="2"/>
                        <a:buChar char="§"/>
                      </a:pPr>
                      <a:r>
                        <a:rPr lang="en-GB" sz="2000" b="0" kern="1200" dirty="0" err="1">
                          <a:solidFill>
                            <a:schemeClr val="dk1"/>
                          </a:solidFill>
                          <a:latin typeface="American Typewriter" panose="02090604020004020304" pitchFamily="18" charset="77"/>
                          <a:ea typeface="+mn-ea"/>
                          <a:cs typeface="+mn-cs"/>
                        </a:rPr>
                        <a:t>Occupati</a:t>
                      </a:r>
                      <a:endParaRPr lang="en-GB" sz="2000" b="0" kern="1200" dirty="0">
                        <a:solidFill>
                          <a:schemeClr val="dk1"/>
                        </a:solidFill>
                        <a:latin typeface="American Typewriter" panose="02090604020004020304" pitchFamily="18" charset="77"/>
                        <a:ea typeface="+mn-ea"/>
                        <a:cs typeface="+mn-cs"/>
                      </a:endParaRPr>
                    </a:p>
                  </a:txBody>
                  <a:tcPr marL="68580" marR="68580" marT="34290" marB="34290" anchor="ctr">
                    <a:solidFill>
                      <a:srgbClr val="E3EFCD"/>
                    </a:solidFill>
                  </a:tcPr>
                </a:tc>
                <a:tc>
                  <a:txBody>
                    <a:bodyPr/>
                    <a:lstStyle/>
                    <a:p>
                      <a:pPr algn="r" fontAlgn="b"/>
                      <a:r>
                        <a:rPr lang="en-US" sz="2000" b="0" kern="1200" baseline="0" dirty="0">
                          <a:solidFill>
                            <a:schemeClr val="dk1"/>
                          </a:solidFill>
                          <a:latin typeface="American Typewriter" panose="02090604020004020304" pitchFamily="18" charset="77"/>
                          <a:ea typeface="+mn-ea"/>
                          <a:cs typeface="+mn-cs"/>
                        </a:rPr>
                        <a:t>23.143</a:t>
                      </a:r>
                    </a:p>
                  </a:txBody>
                  <a:tcPr marL="68580" marR="68580" marT="34290" marB="34290" anchor="ctr">
                    <a:solidFill>
                      <a:srgbClr val="E3EFCD"/>
                    </a:solidFill>
                  </a:tcPr>
                </a:tc>
                <a:tc>
                  <a:txBody>
                    <a:bodyPr/>
                    <a:lstStyle/>
                    <a:p>
                      <a:pPr algn="r" fontAlgn="b"/>
                      <a:r>
                        <a:rPr lang="en-US" sz="2000" b="0" kern="1200" baseline="0" dirty="0">
                          <a:solidFill>
                            <a:schemeClr val="accent4">
                              <a:lumMod val="75000"/>
                            </a:schemeClr>
                          </a:solidFill>
                          <a:latin typeface="American Typewriter" panose="02090604020004020304" pitchFamily="18" charset="77"/>
                          <a:ea typeface="+mn-ea"/>
                          <a:cs typeface="+mn-cs"/>
                        </a:rPr>
                        <a:t>20.689</a:t>
                      </a:r>
                    </a:p>
                  </a:txBody>
                  <a:tcPr marL="68580" marR="68580" marT="34290" marB="34290" anchor="ctr">
                    <a:solidFill>
                      <a:srgbClr val="E3EFCD"/>
                    </a:solidFill>
                  </a:tcPr>
                </a:tc>
                <a:tc>
                  <a:txBody>
                    <a:bodyPr/>
                    <a:lstStyle/>
                    <a:p>
                      <a:pPr algn="r" fontAlgn="ctr"/>
                      <a:r>
                        <a:rPr lang="en-US" sz="2000" b="0" i="1" kern="1200" dirty="0">
                          <a:solidFill>
                            <a:schemeClr val="accent4">
                              <a:lumMod val="75000"/>
                            </a:schemeClr>
                          </a:solidFill>
                          <a:latin typeface="American Typewriter" panose="02090604020004020304" pitchFamily="18" charset="77"/>
                          <a:ea typeface="+mn-ea"/>
                          <a:cs typeface="+mn-cs"/>
                        </a:rPr>
                        <a:t>89,4%</a:t>
                      </a:r>
                    </a:p>
                  </a:txBody>
                  <a:tcPr marL="7144" marR="7144" marT="7144" marB="0" anchor="ctr">
                    <a:solidFill>
                      <a:srgbClr val="E3EFCD"/>
                    </a:solidFill>
                  </a:tcPr>
                </a:tc>
                <a:tc>
                  <a:txBody>
                    <a:bodyPr/>
                    <a:lstStyle/>
                    <a:p>
                      <a:pPr algn="ctr" fontAlgn="ctr"/>
                      <a:r>
                        <a:rPr lang="en-US" sz="2000" b="0" kern="1200" baseline="0" dirty="0">
                          <a:solidFill>
                            <a:srgbClr val="C00000"/>
                          </a:solidFill>
                          <a:latin typeface="American Typewriter" panose="02090604020004020304" pitchFamily="18" charset="77"/>
                          <a:ea typeface="+mn-ea"/>
                          <a:cs typeface="+mn-cs"/>
                        </a:rPr>
                        <a:t>2.455</a:t>
                      </a:r>
                    </a:p>
                  </a:txBody>
                  <a:tcPr marL="7144" marR="7144" marT="7144" marB="0" anchor="ctr">
                    <a:solidFill>
                      <a:srgbClr val="E3EFCD"/>
                    </a:solidFill>
                  </a:tcPr>
                </a:tc>
                <a:tc>
                  <a:txBody>
                    <a:bodyPr/>
                    <a:lstStyle/>
                    <a:p>
                      <a:pPr marL="0" algn="r" defTabSz="457200" rtl="0" eaLnBrk="1" fontAlgn="ctr" latinLnBrk="0" hangingPunct="1"/>
                      <a:r>
                        <a:rPr lang="en-US" sz="2000" b="0" i="1" kern="1200" dirty="0">
                          <a:solidFill>
                            <a:srgbClr val="C00000"/>
                          </a:solidFill>
                          <a:latin typeface="American Typewriter" panose="02090604020004020304" pitchFamily="18" charset="77"/>
                          <a:ea typeface="+mn-ea"/>
                          <a:cs typeface="+mn-cs"/>
                        </a:rPr>
                        <a:t>10,6%</a:t>
                      </a:r>
                    </a:p>
                  </a:txBody>
                  <a:tcPr marL="7144" marR="7144" marT="7144" marB="0" anchor="ctr">
                    <a:solidFill>
                      <a:srgbClr val="E3EFCD"/>
                    </a:solidFill>
                  </a:tcPr>
                </a:tc>
                <a:extLst>
                  <a:ext uri="{0D108BD9-81ED-4DB2-BD59-A6C34878D82A}">
                    <a16:rowId xmlns:a16="http://schemas.microsoft.com/office/drawing/2014/main" val="10003"/>
                  </a:ext>
                </a:extLst>
              </a:tr>
              <a:tr h="647224">
                <a:tc>
                  <a:txBody>
                    <a:bodyPr/>
                    <a:lstStyle/>
                    <a:p>
                      <a:pPr marL="720000" indent="-457200" algn="l">
                        <a:buFont typeface="Wingdings" panose="05000000000000000000" pitchFamily="2" charset="2"/>
                        <a:buChar char="§"/>
                      </a:pPr>
                      <a:r>
                        <a:rPr lang="en-GB" sz="2000" b="0" kern="1200" dirty="0" err="1">
                          <a:solidFill>
                            <a:schemeClr val="dk1"/>
                          </a:solidFill>
                          <a:latin typeface="American Typewriter" panose="02090604020004020304" pitchFamily="18" charset="77"/>
                          <a:ea typeface="+mn-ea"/>
                          <a:cs typeface="+mn-cs"/>
                        </a:rPr>
                        <a:t>Disoccupati</a:t>
                      </a:r>
                      <a:endParaRPr lang="en-GB" sz="2000" b="0" kern="1200" dirty="0">
                        <a:solidFill>
                          <a:schemeClr val="dk1"/>
                        </a:solidFill>
                        <a:latin typeface="American Typewriter" panose="02090604020004020304" pitchFamily="18" charset="77"/>
                        <a:ea typeface="+mn-ea"/>
                        <a:cs typeface="+mn-cs"/>
                      </a:endParaRPr>
                    </a:p>
                  </a:txBody>
                  <a:tcPr marL="68580" marR="68580" marT="34290" marB="34290" anchor="ctr">
                    <a:solidFill>
                      <a:schemeClr val="accent3">
                        <a:lumMod val="20000"/>
                        <a:lumOff val="80000"/>
                      </a:schemeClr>
                    </a:solidFill>
                  </a:tcPr>
                </a:tc>
                <a:tc>
                  <a:txBody>
                    <a:bodyPr/>
                    <a:lstStyle/>
                    <a:p>
                      <a:pPr algn="r"/>
                      <a:r>
                        <a:rPr lang="en-US" sz="2000" b="0" kern="1200" dirty="0">
                          <a:solidFill>
                            <a:schemeClr val="dk1"/>
                          </a:solidFill>
                          <a:latin typeface="American Typewriter" panose="02090604020004020304" pitchFamily="18" charset="77"/>
                          <a:ea typeface="+mn-ea"/>
                          <a:cs typeface="+mn-cs"/>
                        </a:rPr>
                        <a:t>2.756</a:t>
                      </a:r>
                      <a:endParaRPr lang="en-GB" sz="2000" b="0" kern="1200" dirty="0">
                        <a:solidFill>
                          <a:schemeClr val="dk1"/>
                        </a:solidFill>
                        <a:latin typeface="American Typewriter" panose="02090604020004020304" pitchFamily="18" charset="77"/>
                        <a:ea typeface="+mn-ea"/>
                        <a:cs typeface="+mn-cs"/>
                      </a:endParaRPr>
                    </a:p>
                  </a:txBody>
                  <a:tcPr marL="68580" marR="68580" marT="34290" marB="34290" anchor="ctr">
                    <a:solidFill>
                      <a:schemeClr val="accent3">
                        <a:lumMod val="20000"/>
                        <a:lumOff val="80000"/>
                      </a:schemeClr>
                    </a:solidFill>
                  </a:tcPr>
                </a:tc>
                <a:tc>
                  <a:txBody>
                    <a:bodyPr/>
                    <a:lstStyle/>
                    <a:p>
                      <a:pPr algn="r"/>
                      <a:r>
                        <a:rPr lang="en-US" sz="2000" b="0" kern="1200" dirty="0">
                          <a:solidFill>
                            <a:schemeClr val="accent4">
                              <a:lumMod val="75000"/>
                            </a:schemeClr>
                          </a:solidFill>
                          <a:latin typeface="American Typewriter" panose="02090604020004020304" pitchFamily="18" charset="77"/>
                          <a:ea typeface="+mn-ea"/>
                          <a:cs typeface="+mn-cs"/>
                        </a:rPr>
                        <a:t>2.356</a:t>
                      </a:r>
                      <a:endParaRPr lang="en-GB" sz="2000" b="0" kern="1200" dirty="0">
                        <a:solidFill>
                          <a:schemeClr val="accent4">
                            <a:lumMod val="75000"/>
                          </a:schemeClr>
                        </a:solidFill>
                        <a:latin typeface="American Typewriter" panose="02090604020004020304" pitchFamily="18" charset="77"/>
                        <a:ea typeface="+mn-ea"/>
                        <a:cs typeface="+mn-cs"/>
                      </a:endParaRPr>
                    </a:p>
                  </a:txBody>
                  <a:tcPr marL="68580" marR="68580" marT="34290" marB="34290" anchor="ctr">
                    <a:solidFill>
                      <a:schemeClr val="accent3">
                        <a:lumMod val="20000"/>
                        <a:lumOff val="80000"/>
                      </a:schemeClr>
                    </a:solidFill>
                  </a:tcPr>
                </a:tc>
                <a:tc>
                  <a:txBody>
                    <a:bodyPr/>
                    <a:lstStyle/>
                    <a:p>
                      <a:pPr algn="r" fontAlgn="ctr"/>
                      <a:r>
                        <a:rPr lang="en-US" sz="2000" b="0" i="1" kern="1200" dirty="0">
                          <a:solidFill>
                            <a:schemeClr val="accent4">
                              <a:lumMod val="75000"/>
                            </a:schemeClr>
                          </a:solidFill>
                          <a:latin typeface="American Typewriter" panose="02090604020004020304" pitchFamily="18" charset="77"/>
                          <a:ea typeface="+mn-ea"/>
                          <a:cs typeface="+mn-cs"/>
                        </a:rPr>
                        <a:t>85,5%</a:t>
                      </a:r>
                    </a:p>
                  </a:txBody>
                  <a:tcPr marL="7144" marR="7144" marT="7144" marB="0" anchor="ctr">
                    <a:solidFill>
                      <a:schemeClr val="accent3">
                        <a:lumMod val="20000"/>
                        <a:lumOff val="80000"/>
                      </a:schemeClr>
                    </a:solidFill>
                  </a:tcPr>
                </a:tc>
                <a:tc>
                  <a:txBody>
                    <a:bodyPr/>
                    <a:lstStyle/>
                    <a:p>
                      <a:pPr algn="ctr" fontAlgn="ctr"/>
                      <a:r>
                        <a:rPr lang="en-US" sz="2000" b="0" kern="1200" dirty="0">
                          <a:solidFill>
                            <a:srgbClr val="C00000"/>
                          </a:solidFill>
                          <a:latin typeface="American Typewriter" panose="02090604020004020304" pitchFamily="18" charset="77"/>
                          <a:ea typeface="+mn-ea"/>
                          <a:cs typeface="+mn-cs"/>
                        </a:rPr>
                        <a:t>400</a:t>
                      </a:r>
                    </a:p>
                  </a:txBody>
                  <a:tcPr marL="7144" marR="7144" marT="7144" marB="0" anchor="ctr">
                    <a:solidFill>
                      <a:schemeClr val="accent3">
                        <a:lumMod val="20000"/>
                        <a:lumOff val="80000"/>
                      </a:schemeClr>
                    </a:solidFill>
                  </a:tcPr>
                </a:tc>
                <a:tc>
                  <a:txBody>
                    <a:bodyPr/>
                    <a:lstStyle/>
                    <a:p>
                      <a:pPr marL="0" algn="r" defTabSz="457200" rtl="0" eaLnBrk="1" fontAlgn="ctr" latinLnBrk="0" hangingPunct="1"/>
                      <a:r>
                        <a:rPr lang="en-US" sz="2000" b="0" i="1" kern="1200" dirty="0">
                          <a:solidFill>
                            <a:srgbClr val="C00000"/>
                          </a:solidFill>
                          <a:latin typeface="American Typewriter" panose="02090604020004020304" pitchFamily="18" charset="77"/>
                          <a:ea typeface="+mn-ea"/>
                          <a:cs typeface="+mn-cs"/>
                        </a:rPr>
                        <a:t>14,5%</a:t>
                      </a:r>
                    </a:p>
                  </a:txBody>
                  <a:tcPr marL="7144" marR="7144" marT="7144" marB="0" anchor="ctr">
                    <a:solidFill>
                      <a:schemeClr val="accent3">
                        <a:lumMod val="20000"/>
                        <a:lumOff val="80000"/>
                      </a:schemeClr>
                    </a:solidFill>
                  </a:tcPr>
                </a:tc>
                <a:extLst>
                  <a:ext uri="{0D108BD9-81ED-4DB2-BD59-A6C34878D82A}">
                    <a16:rowId xmlns:a16="http://schemas.microsoft.com/office/drawing/2014/main" val="10004"/>
                  </a:ext>
                </a:extLst>
              </a:tr>
              <a:tr h="486000">
                <a:tc>
                  <a:txBody>
                    <a:bodyPr/>
                    <a:lstStyle/>
                    <a:p>
                      <a:pPr marL="262800" marR="0" lvl="0" indent="0" algn="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000" i="1" kern="1200" dirty="0">
                          <a:solidFill>
                            <a:schemeClr val="dk1"/>
                          </a:solidFill>
                          <a:latin typeface="American Typewriter" panose="02090604020004020304" pitchFamily="18" charset="77"/>
                          <a:ea typeface="+mn-ea"/>
                          <a:cs typeface="+mn-cs"/>
                        </a:rPr>
                        <a:t>Tasso di </a:t>
                      </a:r>
                      <a:r>
                        <a:rPr lang="en-GB" sz="2000" i="1" kern="1200" dirty="0" err="1">
                          <a:solidFill>
                            <a:schemeClr val="dk1"/>
                          </a:solidFill>
                          <a:latin typeface="American Typewriter" panose="02090604020004020304" pitchFamily="18" charset="77"/>
                          <a:ea typeface="+mn-ea"/>
                          <a:cs typeface="+mn-cs"/>
                        </a:rPr>
                        <a:t>disocc</a:t>
                      </a:r>
                      <a:r>
                        <a:rPr lang="en-GB" sz="2000" i="1" kern="1200" dirty="0">
                          <a:solidFill>
                            <a:schemeClr val="dk1"/>
                          </a:solidFill>
                          <a:latin typeface="American Typewriter" panose="02090604020004020304" pitchFamily="18" charset="77"/>
                          <a:ea typeface="+mn-ea"/>
                          <a:cs typeface="+mn-cs"/>
                        </a:rPr>
                        <a:t>.(%)</a:t>
                      </a:r>
                      <a:endParaRPr lang="en-GB" sz="2000" b="0" kern="1200" dirty="0">
                        <a:solidFill>
                          <a:schemeClr val="dk1"/>
                        </a:solidFill>
                        <a:latin typeface="American Typewriter" panose="02090604020004020304" pitchFamily="18" charset="77"/>
                        <a:ea typeface="+mn-ea"/>
                        <a:cs typeface="+mn-cs"/>
                      </a:endParaRPr>
                    </a:p>
                  </a:txBody>
                  <a:tcPr marL="45720" marR="45720" anchor="ctr">
                    <a:solidFill>
                      <a:schemeClr val="accent5">
                        <a:lumMod val="60000"/>
                        <a:lumOff val="40000"/>
                      </a:schemeClr>
                    </a:solidFill>
                  </a:tcPr>
                </a:tc>
                <a:tc>
                  <a:txBody>
                    <a:bodyPr/>
                    <a:lstStyle/>
                    <a:p>
                      <a:pPr algn="r" fontAlgn="ctr"/>
                      <a:r>
                        <a:rPr lang="en-US" sz="2000" b="0" i="1" u="none" strike="noStrike" dirty="0">
                          <a:solidFill>
                            <a:srgbClr val="000000"/>
                          </a:solidFill>
                          <a:effectLst/>
                          <a:latin typeface="American Typewriter" panose="02090604020004020304" pitchFamily="18" charset="77"/>
                        </a:rPr>
                        <a:t>10,6%</a:t>
                      </a:r>
                    </a:p>
                  </a:txBody>
                  <a:tcPr marL="7144" marR="7144" marT="7144" marB="0" anchor="ctr">
                    <a:solidFill>
                      <a:schemeClr val="accent5">
                        <a:lumMod val="60000"/>
                        <a:lumOff val="40000"/>
                      </a:schemeClr>
                    </a:solidFill>
                  </a:tcPr>
                </a:tc>
                <a:tc>
                  <a:txBody>
                    <a:bodyPr/>
                    <a:lstStyle/>
                    <a:p>
                      <a:pPr algn="r" fontAlgn="ctr"/>
                      <a:r>
                        <a:rPr lang="en-US" sz="2000" b="0" i="1" u="none" strike="noStrike" dirty="0">
                          <a:solidFill>
                            <a:schemeClr val="accent4">
                              <a:lumMod val="75000"/>
                            </a:schemeClr>
                          </a:solidFill>
                          <a:effectLst/>
                          <a:latin typeface="American Typewriter" panose="02090604020004020304" pitchFamily="18" charset="77"/>
                        </a:rPr>
                        <a:t>10,2%</a:t>
                      </a:r>
                    </a:p>
                  </a:txBody>
                  <a:tcPr marL="7144" marR="7144" marT="7144" marB="0" anchor="ctr">
                    <a:solidFill>
                      <a:schemeClr val="accent5">
                        <a:lumMod val="60000"/>
                        <a:lumOff val="40000"/>
                      </a:schemeClr>
                    </a:solidFill>
                  </a:tcPr>
                </a:tc>
                <a:tc>
                  <a:txBody>
                    <a:bodyPr/>
                    <a:lstStyle/>
                    <a:p>
                      <a:pPr algn="r" fontAlgn="ctr"/>
                      <a:r>
                        <a:rPr lang="en-US" sz="2000" b="0" i="1" u="none" strike="noStrike" dirty="0">
                          <a:solidFill>
                            <a:srgbClr val="000000"/>
                          </a:solidFill>
                          <a:effectLst/>
                          <a:latin typeface="American Typewriter" panose="02090604020004020304" pitchFamily="18" charset="77"/>
                        </a:rPr>
                        <a:t> </a:t>
                      </a:r>
                    </a:p>
                  </a:txBody>
                  <a:tcPr marL="7144" marR="7144" marT="7144" marB="0" anchor="ctr">
                    <a:solidFill>
                      <a:schemeClr val="accent5">
                        <a:lumMod val="60000"/>
                        <a:lumOff val="40000"/>
                      </a:schemeClr>
                    </a:solidFill>
                  </a:tcPr>
                </a:tc>
                <a:tc>
                  <a:txBody>
                    <a:bodyPr/>
                    <a:lstStyle/>
                    <a:p>
                      <a:pPr algn="r" fontAlgn="ctr"/>
                      <a:r>
                        <a:rPr lang="en-US" sz="2000" b="0" i="1" u="none" strike="noStrike" dirty="0">
                          <a:solidFill>
                            <a:srgbClr val="C00000"/>
                          </a:solidFill>
                          <a:effectLst/>
                          <a:latin typeface="American Typewriter" panose="02090604020004020304" pitchFamily="18" charset="77"/>
                        </a:rPr>
                        <a:t>14,0%</a:t>
                      </a:r>
                    </a:p>
                  </a:txBody>
                  <a:tcPr marL="7144" marR="7144" marT="7144" marB="0" anchor="ctr">
                    <a:solidFill>
                      <a:schemeClr val="accent5">
                        <a:lumMod val="60000"/>
                        <a:lumOff val="40000"/>
                      </a:schemeClr>
                    </a:solidFill>
                  </a:tcPr>
                </a:tc>
                <a:tc>
                  <a:txBody>
                    <a:bodyPr/>
                    <a:lstStyle/>
                    <a:p>
                      <a:pPr marL="0" algn="r" defTabSz="457200" rtl="0" eaLnBrk="1" fontAlgn="ctr" latinLnBrk="0" hangingPunct="1"/>
                      <a:endParaRPr lang="en-US" sz="2000" b="0" i="1" kern="1200" dirty="0">
                        <a:solidFill>
                          <a:srgbClr val="C00000"/>
                        </a:solidFill>
                        <a:latin typeface="American Typewriter" panose="02090604020004020304" pitchFamily="18" charset="77"/>
                        <a:ea typeface="+mn-ea"/>
                        <a:cs typeface="+mn-cs"/>
                      </a:endParaRPr>
                    </a:p>
                  </a:txBody>
                  <a:tcPr marL="7144" marR="7144" marT="7144" marB="0" anchor="ctr">
                    <a:solidFill>
                      <a:schemeClr val="accent5">
                        <a:lumMod val="60000"/>
                        <a:lumOff val="40000"/>
                      </a:schemeClr>
                    </a:solidFill>
                  </a:tcPr>
                </a:tc>
                <a:extLst>
                  <a:ext uri="{0D108BD9-81ED-4DB2-BD59-A6C34878D82A}">
                    <a16:rowId xmlns:a16="http://schemas.microsoft.com/office/drawing/2014/main" val="10005"/>
                  </a:ext>
                </a:extLst>
              </a:tr>
              <a:tr h="708660">
                <a:tc>
                  <a:txBody>
                    <a:bodyPr/>
                    <a:lstStyle/>
                    <a:p>
                      <a:pPr marL="0" indent="0" algn="l">
                        <a:buFont typeface="Wingdings" panose="05000000000000000000" pitchFamily="2" charset="2"/>
                        <a:buNone/>
                      </a:pPr>
                      <a:r>
                        <a:rPr lang="en-GB" sz="2000" b="0" kern="1200" dirty="0">
                          <a:solidFill>
                            <a:schemeClr val="dk1"/>
                          </a:solidFill>
                          <a:latin typeface="American Typewriter" panose="02090604020004020304" pitchFamily="18" charset="77"/>
                          <a:ea typeface="+mn-ea"/>
                          <a:cs typeface="+mn-cs"/>
                          <a:sym typeface="Wingdings 3" panose="05040102010807070707" pitchFamily="18" charset="2"/>
                        </a:rPr>
                        <a:t>  </a:t>
                      </a:r>
                      <a:r>
                        <a:rPr lang="en-GB" sz="2000" b="1" kern="1200" dirty="0" err="1">
                          <a:solidFill>
                            <a:schemeClr val="dk1"/>
                          </a:solidFill>
                          <a:latin typeface="American Typewriter" panose="02090604020004020304" pitchFamily="18" charset="77"/>
                          <a:ea typeface="+mn-ea"/>
                          <a:cs typeface="+mn-cs"/>
                        </a:rPr>
                        <a:t>Inattivi</a:t>
                      </a:r>
                      <a:endParaRPr lang="en-GB" sz="2000" b="1" kern="1200" dirty="0">
                        <a:solidFill>
                          <a:schemeClr val="dk1"/>
                        </a:solidFill>
                        <a:latin typeface="American Typewriter" panose="02090604020004020304" pitchFamily="18" charset="77"/>
                        <a:ea typeface="+mn-ea"/>
                        <a:cs typeface="+mn-cs"/>
                      </a:endParaRPr>
                    </a:p>
                  </a:txBody>
                  <a:tcPr marL="68580" marR="68580" marT="34290" marB="34290" anchor="ctr">
                    <a:solidFill>
                      <a:schemeClr val="accent2"/>
                    </a:solidFill>
                  </a:tcPr>
                </a:tc>
                <a:tc>
                  <a:txBody>
                    <a:bodyPr/>
                    <a:lstStyle/>
                    <a:p>
                      <a:pPr algn="r"/>
                      <a:r>
                        <a:rPr lang="en-GB" sz="2000" b="1" kern="1200" dirty="0">
                          <a:solidFill>
                            <a:schemeClr val="dk1"/>
                          </a:solidFill>
                          <a:latin typeface="American Typewriter" panose="02090604020004020304" pitchFamily="18" charset="77"/>
                          <a:ea typeface="+mn-ea"/>
                          <a:cs typeface="+mn-cs"/>
                        </a:rPr>
                        <a:t>19.295</a:t>
                      </a:r>
                    </a:p>
                  </a:txBody>
                  <a:tcPr marL="68580" marR="68580" marT="34290" marB="34290" anchor="ctr">
                    <a:solidFill>
                      <a:schemeClr val="accent2"/>
                    </a:solidFill>
                  </a:tcPr>
                </a:tc>
                <a:tc>
                  <a:txBody>
                    <a:bodyPr/>
                    <a:lstStyle/>
                    <a:p>
                      <a:pPr algn="r"/>
                      <a:r>
                        <a:rPr lang="en-GB" sz="2000" b="1" kern="1200" dirty="0">
                          <a:solidFill>
                            <a:schemeClr val="accent4">
                              <a:lumMod val="75000"/>
                            </a:schemeClr>
                          </a:solidFill>
                          <a:latin typeface="American Typewriter" panose="02090604020004020304" pitchFamily="18" charset="77"/>
                          <a:ea typeface="+mn-ea"/>
                          <a:cs typeface="+mn-cs"/>
                        </a:rPr>
                        <a:t>18.080</a:t>
                      </a:r>
                    </a:p>
                  </a:txBody>
                  <a:tcPr marL="68580" marR="68580" marT="34290" marB="34290" anchor="ctr">
                    <a:solidFill>
                      <a:schemeClr val="accent2"/>
                    </a:solidFill>
                  </a:tcPr>
                </a:tc>
                <a:tc>
                  <a:txBody>
                    <a:bodyPr/>
                    <a:lstStyle/>
                    <a:p>
                      <a:pPr algn="r" fontAlgn="ctr"/>
                      <a:r>
                        <a:rPr lang="en-US" sz="2000" b="0" i="1" kern="1200" dirty="0">
                          <a:solidFill>
                            <a:schemeClr val="accent4">
                              <a:lumMod val="75000"/>
                            </a:schemeClr>
                          </a:solidFill>
                          <a:latin typeface="American Typewriter" panose="02090604020004020304" pitchFamily="18" charset="77"/>
                          <a:ea typeface="+mn-ea"/>
                          <a:cs typeface="+mn-cs"/>
                        </a:rPr>
                        <a:t>93,7%</a:t>
                      </a:r>
                    </a:p>
                  </a:txBody>
                  <a:tcPr marL="7144" marR="7144" marT="7144" marB="0" anchor="ctr">
                    <a:solidFill>
                      <a:schemeClr val="accent2"/>
                    </a:solidFill>
                  </a:tcPr>
                </a:tc>
                <a:tc>
                  <a:txBody>
                    <a:bodyPr/>
                    <a:lstStyle/>
                    <a:p>
                      <a:pPr algn="ctr" fontAlgn="ctr"/>
                      <a:r>
                        <a:rPr lang="en-US" sz="2000" b="1" kern="1200" dirty="0">
                          <a:solidFill>
                            <a:srgbClr val="C00000"/>
                          </a:solidFill>
                          <a:latin typeface="American Typewriter" panose="02090604020004020304" pitchFamily="18" charset="77"/>
                          <a:ea typeface="+mn-ea"/>
                          <a:cs typeface="+mn-cs"/>
                        </a:rPr>
                        <a:t>1.216</a:t>
                      </a:r>
                    </a:p>
                  </a:txBody>
                  <a:tcPr marL="7144" marR="7144" marT="7144" marB="0" anchor="ctr">
                    <a:solidFill>
                      <a:schemeClr val="accent2"/>
                    </a:solidFill>
                  </a:tcPr>
                </a:tc>
                <a:tc>
                  <a:txBody>
                    <a:bodyPr/>
                    <a:lstStyle/>
                    <a:p>
                      <a:pPr marL="0" algn="r" defTabSz="457200" rtl="0" eaLnBrk="1" fontAlgn="ctr" latinLnBrk="0" hangingPunct="1"/>
                      <a:r>
                        <a:rPr lang="en-US" sz="2000" b="0" i="1" kern="1200" dirty="0">
                          <a:solidFill>
                            <a:srgbClr val="C00000"/>
                          </a:solidFill>
                          <a:latin typeface="American Typewriter" panose="02090604020004020304" pitchFamily="18" charset="77"/>
                          <a:ea typeface="+mn-ea"/>
                          <a:cs typeface="+mn-cs"/>
                        </a:rPr>
                        <a:t>6,3%</a:t>
                      </a:r>
                    </a:p>
                  </a:txBody>
                  <a:tcPr marL="7144" marR="7144" marT="7144" marB="0" anchor="ctr">
                    <a:solidFill>
                      <a:schemeClr val="accent2"/>
                    </a:solidFill>
                  </a:tcPr>
                </a:tc>
                <a:extLst>
                  <a:ext uri="{0D108BD9-81ED-4DB2-BD59-A6C34878D82A}">
                    <a16:rowId xmlns:a16="http://schemas.microsoft.com/office/drawing/2014/main" val="10006"/>
                  </a:ext>
                </a:extLst>
              </a:tr>
              <a:tr h="481988">
                <a:tc>
                  <a:txBody>
                    <a:bodyPr/>
                    <a:lstStyle/>
                    <a:p>
                      <a:pPr marL="0" indent="0" algn="r">
                        <a:buFont typeface="Arial" panose="020B0604020202020204" pitchFamily="34" charset="0"/>
                        <a:buNone/>
                      </a:pPr>
                      <a:r>
                        <a:rPr lang="en-GB" sz="2000" i="1" dirty="0">
                          <a:latin typeface="American Typewriter" panose="02090604020004020304" pitchFamily="18" charset="77"/>
                        </a:rPr>
                        <a:t>Tasso di </a:t>
                      </a:r>
                      <a:r>
                        <a:rPr lang="en-GB" sz="2000" i="1" dirty="0" err="1">
                          <a:latin typeface="American Typewriter" panose="02090604020004020304" pitchFamily="18" charset="77"/>
                        </a:rPr>
                        <a:t>attività</a:t>
                      </a:r>
                      <a:r>
                        <a:rPr lang="en-GB" sz="2000" i="1" dirty="0">
                          <a:latin typeface="American Typewriter" panose="02090604020004020304" pitchFamily="18" charset="77"/>
                        </a:rPr>
                        <a:t> (%)</a:t>
                      </a:r>
                    </a:p>
                  </a:txBody>
                  <a:tcPr marL="68580" marR="68580" marT="34290" marB="34290" anchor="ctr">
                    <a:solidFill>
                      <a:schemeClr val="accent5">
                        <a:lumMod val="60000"/>
                        <a:lumOff val="40000"/>
                      </a:schemeClr>
                    </a:solidFill>
                  </a:tcPr>
                </a:tc>
                <a:tc>
                  <a:txBody>
                    <a:bodyPr/>
                    <a:lstStyle/>
                    <a:p>
                      <a:pPr algn="r"/>
                      <a:r>
                        <a:rPr lang="en-GB" sz="2000" b="0" i="1" kern="1200" dirty="0">
                          <a:solidFill>
                            <a:schemeClr val="dk1"/>
                          </a:solidFill>
                          <a:latin typeface="American Typewriter" panose="02090604020004020304" pitchFamily="18" charset="77"/>
                          <a:ea typeface="+mn-ea"/>
                          <a:cs typeface="+mn-cs"/>
                        </a:rPr>
                        <a:t>57,3%</a:t>
                      </a:r>
                    </a:p>
                  </a:txBody>
                  <a:tcPr marL="68580" marR="68580" marT="34290" marB="34290" anchor="ctr">
                    <a:solidFill>
                      <a:schemeClr val="accent5">
                        <a:lumMod val="60000"/>
                        <a:lumOff val="40000"/>
                      </a:schemeClr>
                    </a:solidFill>
                  </a:tcPr>
                </a:tc>
                <a:tc>
                  <a:txBody>
                    <a:bodyPr/>
                    <a:lstStyle/>
                    <a:p>
                      <a:pPr algn="r" fontAlgn="ctr"/>
                      <a:r>
                        <a:rPr lang="en-US" sz="2000" b="0" i="1" kern="1200" dirty="0">
                          <a:solidFill>
                            <a:schemeClr val="accent4">
                              <a:lumMod val="75000"/>
                            </a:schemeClr>
                          </a:solidFill>
                          <a:latin typeface="American Typewriter" panose="02090604020004020304" pitchFamily="18" charset="77"/>
                          <a:ea typeface="+mn-ea"/>
                          <a:cs typeface="+mn-cs"/>
                        </a:rPr>
                        <a:t>56,0%</a:t>
                      </a:r>
                    </a:p>
                  </a:txBody>
                  <a:tcPr marL="7144" marR="7144" marT="7144" marB="0" anchor="ctr">
                    <a:solidFill>
                      <a:schemeClr val="accent5">
                        <a:lumMod val="60000"/>
                        <a:lumOff val="40000"/>
                      </a:schemeClr>
                    </a:solidFill>
                  </a:tcPr>
                </a:tc>
                <a:tc>
                  <a:txBody>
                    <a:bodyPr/>
                    <a:lstStyle/>
                    <a:p>
                      <a:pPr algn="r" fontAlgn="ctr"/>
                      <a:endParaRPr lang="en-US" sz="2000" b="0" i="1" kern="1200" dirty="0">
                        <a:solidFill>
                          <a:schemeClr val="accent4">
                            <a:lumMod val="75000"/>
                          </a:schemeClr>
                        </a:solidFill>
                        <a:latin typeface="American Typewriter" panose="02090604020004020304" pitchFamily="18" charset="77"/>
                        <a:ea typeface="+mn-ea"/>
                        <a:cs typeface="+mn-cs"/>
                      </a:endParaRPr>
                    </a:p>
                  </a:txBody>
                  <a:tcPr marL="7144" marR="7144" marT="7144" marB="0" anchor="ctr">
                    <a:solidFill>
                      <a:schemeClr val="accent5">
                        <a:lumMod val="60000"/>
                        <a:lumOff val="40000"/>
                      </a:schemeClr>
                    </a:solidFill>
                  </a:tcPr>
                </a:tc>
                <a:tc>
                  <a:txBody>
                    <a:bodyPr/>
                    <a:lstStyle/>
                    <a:p>
                      <a:pPr algn="r" fontAlgn="ctr"/>
                      <a:r>
                        <a:rPr lang="en-US" sz="2000" b="0" i="1" kern="1200" dirty="0">
                          <a:solidFill>
                            <a:srgbClr val="C00000"/>
                          </a:solidFill>
                          <a:latin typeface="American Typewriter" panose="02090604020004020304" pitchFamily="18" charset="77"/>
                          <a:ea typeface="+mn-ea"/>
                          <a:cs typeface="+mn-cs"/>
                        </a:rPr>
                        <a:t>70,1%</a:t>
                      </a:r>
                    </a:p>
                  </a:txBody>
                  <a:tcPr marL="7144" marR="7144" marT="7144" marB="0" anchor="ctr">
                    <a:solidFill>
                      <a:schemeClr val="accent5">
                        <a:lumMod val="60000"/>
                        <a:lumOff val="40000"/>
                      </a:schemeClr>
                    </a:solidFill>
                  </a:tcPr>
                </a:tc>
                <a:tc>
                  <a:txBody>
                    <a:bodyPr/>
                    <a:lstStyle/>
                    <a:p>
                      <a:pPr algn="ctr" fontAlgn="ctr"/>
                      <a:endParaRPr lang="en-US" sz="1600" b="0" i="1" u="none" strike="noStrike" dirty="0">
                        <a:solidFill>
                          <a:srgbClr val="000000"/>
                        </a:solidFill>
                        <a:effectLst/>
                        <a:latin typeface="American Typewriter" panose="02090604020004020304" pitchFamily="18" charset="77"/>
                      </a:endParaRPr>
                    </a:p>
                  </a:txBody>
                  <a:tcPr marL="7144" marR="7144" marT="7144" marB="0" anchor="ctr">
                    <a:solidFill>
                      <a:schemeClr val="accent5">
                        <a:lumMod val="60000"/>
                        <a:lumOff val="4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57436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6571060" cy="530223"/>
          </a:xfrm>
        </p:spPr>
        <p:txBody>
          <a:bodyPr/>
          <a:lstStyle/>
          <a:p>
            <a:r>
              <a:rPr lang="en-GB" sz="2400" dirty="0" err="1"/>
              <a:t>Stranieri</a:t>
            </a:r>
            <a:r>
              <a:rPr lang="en-GB" sz="2400" dirty="0"/>
              <a:t> e </a:t>
            </a:r>
            <a:r>
              <a:rPr lang="en-GB" sz="2400" dirty="0" err="1"/>
              <a:t>lavoro</a:t>
            </a:r>
            <a:r>
              <a:rPr lang="en-GB" sz="2400" dirty="0"/>
              <a:t>: </a:t>
            </a:r>
            <a:r>
              <a:rPr lang="en-GB" sz="2400" dirty="0" err="1"/>
              <a:t>aspetti</a:t>
            </a:r>
            <a:r>
              <a:rPr lang="en-GB" sz="2400" dirty="0"/>
              <a:t> </a:t>
            </a:r>
            <a:r>
              <a:rPr lang="en-GB" sz="2400" dirty="0" err="1"/>
              <a:t>critici</a:t>
            </a:r>
            <a:endParaRPr lang="en-GB" sz="2400" dirty="0"/>
          </a:p>
        </p:txBody>
      </p:sp>
      <p:sp>
        <p:nvSpPr>
          <p:cNvPr id="3" name="Segnaposto numero diapositiva 2"/>
          <p:cNvSpPr>
            <a:spLocks noGrp="1"/>
          </p:cNvSpPr>
          <p:nvPr>
            <p:ph type="sldNum" sz="quarter" idx="4294967295"/>
          </p:nvPr>
        </p:nvSpPr>
        <p:spPr>
          <a:xfrm>
            <a:off x="7764406" y="1079047"/>
            <a:ext cx="628649" cy="575765"/>
          </a:xfrm>
          <a:prstGeom prst="rect">
            <a:avLst/>
          </a:prstGeom>
        </p:spPr>
        <p:txBody>
          <a:bodyPr/>
          <a:lstStyle/>
          <a:p>
            <a:fld id="{9FF96B15-8338-45D5-A943-561235072D66}" type="slidenum">
              <a:rPr lang="it-IT" smtClean="0">
                <a:solidFill>
                  <a:prstClr val="white"/>
                </a:solidFill>
              </a:rPr>
              <a:pPr/>
              <a:t>88</a:t>
            </a:fld>
            <a:endParaRPr lang="it-IT" dirty="0">
              <a:solidFill>
                <a:prstClr val="white"/>
              </a:solidFill>
            </a:endParaRPr>
          </a:p>
        </p:txBody>
      </p:sp>
      <p:sp>
        <p:nvSpPr>
          <p:cNvPr id="5" name="CasellaDiTesto 4"/>
          <p:cNvSpPr txBox="1"/>
          <p:nvPr/>
        </p:nvSpPr>
        <p:spPr>
          <a:xfrm>
            <a:off x="611560" y="1626181"/>
            <a:ext cx="7958470" cy="3489930"/>
          </a:xfrm>
          <a:prstGeom prst="rect">
            <a:avLst/>
          </a:prstGeom>
          <a:solidFill>
            <a:schemeClr val="accent1">
              <a:lumMod val="20000"/>
              <a:lumOff val="80000"/>
            </a:schemeClr>
          </a:solidFill>
          <a:ln>
            <a:solidFill>
              <a:schemeClr val="accent1"/>
            </a:solidFill>
          </a:ln>
        </p:spPr>
        <p:txBody>
          <a:bodyPr wrap="square" rtlCol="0">
            <a:spAutoFit/>
          </a:bodyPr>
          <a:lstStyle/>
          <a:p>
            <a:pPr marL="214313" indent="-214313">
              <a:lnSpc>
                <a:spcPct val="114000"/>
              </a:lnSpc>
              <a:spcBef>
                <a:spcPts val="450"/>
              </a:spcBef>
              <a:buFont typeface="Arial" panose="020B0604020202020204" pitchFamily="34" charset="0"/>
              <a:buChar char="•"/>
            </a:pPr>
            <a:r>
              <a:rPr lang="en-GB" dirty="0">
                <a:latin typeface="American Typewriter" panose="02090604020004020304" pitchFamily="18" charset="77"/>
              </a:rPr>
              <a:t>Il </a:t>
            </a:r>
            <a:r>
              <a:rPr lang="en-GB" b="1" dirty="0" err="1">
                <a:solidFill>
                  <a:schemeClr val="accent4">
                    <a:lumMod val="75000"/>
                  </a:schemeClr>
                </a:solidFill>
                <a:latin typeface="American Typewriter" panose="02090604020004020304" pitchFamily="18" charset="77"/>
              </a:rPr>
              <a:t>tasso</a:t>
            </a:r>
            <a:r>
              <a:rPr lang="en-GB" b="1" dirty="0">
                <a:solidFill>
                  <a:schemeClr val="accent4">
                    <a:lumMod val="75000"/>
                  </a:schemeClr>
                </a:solidFill>
                <a:latin typeface="American Typewriter" panose="02090604020004020304" pitchFamily="18" charset="77"/>
              </a:rPr>
              <a:t> di </a:t>
            </a:r>
            <a:r>
              <a:rPr lang="en-GB" b="1" dirty="0" err="1">
                <a:solidFill>
                  <a:schemeClr val="accent4">
                    <a:lumMod val="75000"/>
                  </a:schemeClr>
                </a:solidFill>
                <a:latin typeface="American Typewriter" panose="02090604020004020304" pitchFamily="18" charset="77"/>
              </a:rPr>
              <a:t>attività</a:t>
            </a:r>
            <a:r>
              <a:rPr lang="en-GB" b="1" dirty="0">
                <a:solidFill>
                  <a:schemeClr val="accent4">
                    <a:lumMod val="75000"/>
                  </a:schemeClr>
                </a:solidFill>
                <a:latin typeface="American Typewriter" panose="02090604020004020304" pitchFamily="18" charset="77"/>
              </a:rPr>
              <a:t> </a:t>
            </a:r>
            <a:r>
              <a:rPr lang="en-GB" dirty="0">
                <a:latin typeface="American Typewriter" panose="02090604020004020304" pitchFamily="18" charset="77"/>
              </a:rPr>
              <a:t>(</a:t>
            </a:r>
            <a:r>
              <a:rPr lang="en-GB" dirty="0" err="1">
                <a:latin typeface="American Typewriter" panose="02090604020004020304" pitchFamily="18" charset="77"/>
              </a:rPr>
              <a:t>nella</a:t>
            </a:r>
            <a:r>
              <a:rPr lang="en-GB" dirty="0">
                <a:latin typeface="American Typewriter" panose="02090604020004020304" pitchFamily="18" charset="77"/>
              </a:rPr>
              <a:t> </a:t>
            </a:r>
            <a:r>
              <a:rPr lang="en-GB" dirty="0" err="1">
                <a:latin typeface="American Typewriter" panose="02090604020004020304" pitchFamily="18" charset="77"/>
              </a:rPr>
              <a:t>popolazione</a:t>
            </a:r>
            <a:r>
              <a:rPr lang="en-GB" dirty="0">
                <a:latin typeface="American Typewriter" panose="02090604020004020304" pitchFamily="18" charset="77"/>
              </a:rPr>
              <a:t> 15-74) </a:t>
            </a:r>
            <a:r>
              <a:rPr lang="en-GB" dirty="0" err="1">
                <a:latin typeface="American Typewriter" panose="02090604020004020304" pitchFamily="18" charset="77"/>
              </a:rPr>
              <a:t>degli</a:t>
            </a:r>
            <a:r>
              <a:rPr lang="en-GB" dirty="0">
                <a:latin typeface="American Typewriter" panose="02090604020004020304" pitchFamily="18" charset="77"/>
              </a:rPr>
              <a:t> </a:t>
            </a:r>
            <a:r>
              <a:rPr lang="en-GB" dirty="0" err="1">
                <a:latin typeface="American Typewriter" panose="02090604020004020304" pitchFamily="18" charset="77"/>
              </a:rPr>
              <a:t>stranieri</a:t>
            </a:r>
            <a:r>
              <a:rPr lang="en-GB" dirty="0">
                <a:latin typeface="American Typewriter" panose="02090604020004020304" pitchFamily="18" charset="77"/>
              </a:rPr>
              <a:t> è </a:t>
            </a:r>
            <a:r>
              <a:rPr lang="en-GB" dirty="0" err="1">
                <a:latin typeface="American Typewriter" panose="02090604020004020304" pitchFamily="18" charset="77"/>
              </a:rPr>
              <a:t>molto</a:t>
            </a:r>
            <a:r>
              <a:rPr lang="en-GB" dirty="0">
                <a:latin typeface="American Typewriter" panose="02090604020004020304" pitchFamily="18" charset="77"/>
              </a:rPr>
              <a:t> </a:t>
            </a:r>
            <a:r>
              <a:rPr lang="en-GB" dirty="0" err="1">
                <a:latin typeface="American Typewriter" panose="02090604020004020304" pitchFamily="18" charset="77"/>
              </a:rPr>
              <a:t>più</a:t>
            </a:r>
            <a:r>
              <a:rPr lang="en-GB" dirty="0">
                <a:latin typeface="American Typewriter" panose="02090604020004020304" pitchFamily="18" charset="77"/>
              </a:rPr>
              <a:t> </a:t>
            </a:r>
            <a:r>
              <a:rPr lang="en-GB" dirty="0" err="1">
                <a:latin typeface="American Typewriter" panose="02090604020004020304" pitchFamily="18" charset="77"/>
              </a:rPr>
              <a:t>elevato</a:t>
            </a:r>
            <a:r>
              <a:rPr lang="en-GB" dirty="0">
                <a:latin typeface="American Typewriter" panose="02090604020004020304" pitchFamily="18" charset="77"/>
              </a:rPr>
              <a:t> </a:t>
            </a:r>
            <a:r>
              <a:rPr lang="en-GB" dirty="0" err="1">
                <a:latin typeface="American Typewriter" panose="02090604020004020304" pitchFamily="18" charset="77"/>
              </a:rPr>
              <a:t>che</a:t>
            </a:r>
            <a:r>
              <a:rPr lang="en-GB" dirty="0">
                <a:latin typeface="American Typewriter" panose="02090604020004020304" pitchFamily="18" charset="77"/>
              </a:rPr>
              <a:t> per </a:t>
            </a:r>
            <a:r>
              <a:rPr lang="en-GB" dirty="0" err="1">
                <a:latin typeface="American Typewriter" panose="02090604020004020304" pitchFamily="18" charset="77"/>
              </a:rPr>
              <a:t>gli</a:t>
            </a:r>
            <a:r>
              <a:rPr lang="en-GB" dirty="0">
                <a:latin typeface="American Typewriter" panose="02090604020004020304" pitchFamily="18" charset="77"/>
              </a:rPr>
              <a:t> </a:t>
            </a:r>
            <a:r>
              <a:rPr lang="en-GB" dirty="0" err="1">
                <a:latin typeface="American Typewriter" panose="02090604020004020304" pitchFamily="18" charset="77"/>
              </a:rPr>
              <a:t>italiani</a:t>
            </a:r>
            <a:r>
              <a:rPr lang="en-GB" dirty="0">
                <a:latin typeface="American Typewriter" panose="02090604020004020304" pitchFamily="18" charset="77"/>
              </a:rPr>
              <a:t> (</a:t>
            </a:r>
            <a:r>
              <a:rPr lang="en-GB" b="1" dirty="0">
                <a:latin typeface="American Typewriter" panose="02090604020004020304" pitchFamily="18" charset="77"/>
              </a:rPr>
              <a:t>70%</a:t>
            </a:r>
            <a:r>
              <a:rPr lang="en-GB" dirty="0">
                <a:latin typeface="American Typewriter" panose="02090604020004020304" pitchFamily="18" charset="77"/>
              </a:rPr>
              <a:t> </a:t>
            </a:r>
            <a:r>
              <a:rPr lang="en-GB" dirty="0" err="1">
                <a:latin typeface="American Typewriter" panose="02090604020004020304" pitchFamily="18" charset="77"/>
              </a:rPr>
              <a:t>contro</a:t>
            </a:r>
            <a:r>
              <a:rPr lang="en-GB" dirty="0">
                <a:latin typeface="American Typewriter" panose="02090604020004020304" pitchFamily="18" charset="77"/>
              </a:rPr>
              <a:t> </a:t>
            </a:r>
            <a:r>
              <a:rPr lang="en-GB" b="1" dirty="0">
                <a:latin typeface="American Typewriter" panose="02090604020004020304" pitchFamily="18" charset="77"/>
              </a:rPr>
              <a:t>56%</a:t>
            </a:r>
            <a:r>
              <a:rPr lang="en-GB" dirty="0">
                <a:latin typeface="American Typewriter" panose="02090604020004020304" pitchFamily="18" charset="77"/>
              </a:rPr>
              <a:t>)</a:t>
            </a:r>
          </a:p>
          <a:p>
            <a:pPr marL="214313" indent="-214313">
              <a:lnSpc>
                <a:spcPct val="114000"/>
              </a:lnSpc>
              <a:spcBef>
                <a:spcPts val="450"/>
              </a:spcBef>
              <a:buFont typeface="Arial" panose="020B0604020202020204" pitchFamily="34" charset="0"/>
              <a:buChar char="•"/>
            </a:pPr>
            <a:r>
              <a:rPr lang="en-GB" dirty="0" err="1">
                <a:latin typeface="American Typewriter" panose="02090604020004020304" pitchFamily="18" charset="77"/>
              </a:rPr>
              <a:t>Perciò</a:t>
            </a:r>
            <a:r>
              <a:rPr lang="en-GB" dirty="0">
                <a:latin typeface="American Typewriter" panose="02090604020004020304" pitchFamily="18" charset="77"/>
              </a:rPr>
              <a:t> “</a:t>
            </a:r>
            <a:r>
              <a:rPr lang="en-GB" dirty="0" err="1">
                <a:latin typeface="American Typewriter" panose="02090604020004020304" pitchFamily="18" charset="77"/>
              </a:rPr>
              <a:t>pesano</a:t>
            </a:r>
            <a:r>
              <a:rPr lang="en-GB" dirty="0">
                <a:latin typeface="American Typewriter" panose="02090604020004020304" pitchFamily="18" charset="77"/>
              </a:rPr>
              <a:t>” </a:t>
            </a:r>
            <a:r>
              <a:rPr lang="en-GB" dirty="0" err="1">
                <a:latin typeface="American Typewriter" panose="02090604020004020304" pitchFamily="18" charset="77"/>
              </a:rPr>
              <a:t>più</a:t>
            </a:r>
            <a:r>
              <a:rPr lang="en-GB" dirty="0">
                <a:latin typeface="American Typewriter" panose="02090604020004020304" pitchFamily="18" charset="77"/>
              </a:rPr>
              <a:t> </a:t>
            </a:r>
            <a:r>
              <a:rPr lang="en-GB" dirty="0" err="1">
                <a:latin typeface="American Typewriter" panose="02090604020004020304" pitchFamily="18" charset="77"/>
              </a:rPr>
              <a:t>nelle</a:t>
            </a:r>
            <a:r>
              <a:rPr lang="en-GB" dirty="0">
                <a:latin typeface="American Typewriter" panose="02090604020004020304" pitchFamily="18" charset="77"/>
              </a:rPr>
              <a:t> </a:t>
            </a:r>
            <a:r>
              <a:rPr lang="en-GB" b="1" dirty="0" err="1">
                <a:solidFill>
                  <a:schemeClr val="accent4">
                    <a:lumMod val="75000"/>
                  </a:schemeClr>
                </a:solidFill>
                <a:latin typeface="American Typewriter" panose="02090604020004020304" pitchFamily="18" charset="77"/>
              </a:rPr>
              <a:t>forze</a:t>
            </a:r>
            <a:r>
              <a:rPr lang="en-GB" b="1" dirty="0">
                <a:solidFill>
                  <a:schemeClr val="accent4">
                    <a:lumMod val="75000"/>
                  </a:schemeClr>
                </a:solidFill>
                <a:latin typeface="American Typewriter" panose="02090604020004020304" pitchFamily="18" charset="77"/>
              </a:rPr>
              <a:t> di </a:t>
            </a:r>
            <a:r>
              <a:rPr lang="en-GB" b="1" dirty="0" err="1">
                <a:solidFill>
                  <a:schemeClr val="accent4">
                    <a:lumMod val="75000"/>
                  </a:schemeClr>
                </a:solidFill>
                <a:latin typeface="American Typewriter" panose="02090604020004020304" pitchFamily="18" charset="77"/>
              </a:rPr>
              <a:t>lavoro</a:t>
            </a:r>
            <a:r>
              <a:rPr lang="en-GB" b="1" dirty="0">
                <a:solidFill>
                  <a:schemeClr val="accent4">
                    <a:lumMod val="75000"/>
                  </a:schemeClr>
                </a:solidFill>
                <a:latin typeface="American Typewriter" panose="02090604020004020304" pitchFamily="18" charset="77"/>
              </a:rPr>
              <a:t> </a:t>
            </a:r>
            <a:r>
              <a:rPr lang="en-GB" dirty="0">
                <a:latin typeface="American Typewriter" panose="02090604020004020304" pitchFamily="18" charset="77"/>
              </a:rPr>
              <a:t>(</a:t>
            </a:r>
            <a:r>
              <a:rPr lang="en-GB" b="1" dirty="0">
                <a:latin typeface="American Typewriter" panose="02090604020004020304" pitchFamily="18" charset="77"/>
              </a:rPr>
              <a:t>11%</a:t>
            </a:r>
            <a:r>
              <a:rPr lang="en-GB" dirty="0">
                <a:latin typeface="American Typewriter" panose="02090604020004020304" pitchFamily="18" charset="77"/>
              </a:rPr>
              <a:t>) </a:t>
            </a:r>
            <a:r>
              <a:rPr lang="en-GB" dirty="0" err="1">
                <a:latin typeface="American Typewriter" panose="02090604020004020304" pitchFamily="18" charset="77"/>
              </a:rPr>
              <a:t>che</a:t>
            </a:r>
            <a:r>
              <a:rPr lang="en-GB" dirty="0">
                <a:latin typeface="American Typewriter" panose="02090604020004020304" pitchFamily="18" charset="77"/>
              </a:rPr>
              <a:t> </a:t>
            </a:r>
            <a:r>
              <a:rPr lang="en-GB" dirty="0" err="1">
                <a:latin typeface="American Typewriter" panose="02090604020004020304" pitchFamily="18" charset="77"/>
              </a:rPr>
              <a:t>nella</a:t>
            </a:r>
            <a:r>
              <a:rPr lang="en-GB" dirty="0">
                <a:latin typeface="American Typewriter" panose="02090604020004020304" pitchFamily="18" charset="77"/>
              </a:rPr>
              <a:t> </a:t>
            </a:r>
            <a:r>
              <a:rPr lang="en-GB" b="1" dirty="0" err="1">
                <a:solidFill>
                  <a:schemeClr val="accent4">
                    <a:lumMod val="75000"/>
                  </a:schemeClr>
                </a:solidFill>
                <a:latin typeface="American Typewriter" panose="02090604020004020304" pitchFamily="18" charset="77"/>
              </a:rPr>
              <a:t>popolazione</a:t>
            </a:r>
            <a:r>
              <a:rPr lang="en-GB" b="1" dirty="0">
                <a:solidFill>
                  <a:schemeClr val="accent4">
                    <a:lumMod val="75000"/>
                  </a:schemeClr>
                </a:solidFill>
                <a:latin typeface="American Typewriter" panose="02090604020004020304" pitchFamily="18" charset="77"/>
              </a:rPr>
              <a:t>  </a:t>
            </a:r>
            <a:r>
              <a:rPr lang="en-GB" b="1" dirty="0" err="1">
                <a:solidFill>
                  <a:schemeClr val="accent4">
                    <a:lumMod val="75000"/>
                  </a:schemeClr>
                </a:solidFill>
                <a:latin typeface="American Typewriter" panose="02090604020004020304" pitchFamily="18" charset="77"/>
              </a:rPr>
              <a:t>totale</a:t>
            </a:r>
            <a:r>
              <a:rPr lang="en-GB" b="1" dirty="0">
                <a:solidFill>
                  <a:schemeClr val="accent4">
                    <a:lumMod val="75000"/>
                  </a:schemeClr>
                </a:solidFill>
                <a:latin typeface="American Typewriter" panose="02090604020004020304" pitchFamily="18" charset="77"/>
              </a:rPr>
              <a:t> </a:t>
            </a:r>
            <a:r>
              <a:rPr lang="en-GB" dirty="0">
                <a:latin typeface="American Typewriter" panose="02090604020004020304" pitchFamily="18" charset="77"/>
              </a:rPr>
              <a:t>(</a:t>
            </a:r>
            <a:r>
              <a:rPr lang="en-GB" b="1" i="1" dirty="0">
                <a:latin typeface="American Typewriter" panose="02090604020004020304" pitchFamily="18" charset="77"/>
              </a:rPr>
              <a:t>9%</a:t>
            </a:r>
            <a:r>
              <a:rPr lang="en-GB" dirty="0">
                <a:latin typeface="American Typewriter" panose="02090604020004020304" pitchFamily="18" charset="77"/>
              </a:rPr>
              <a:t>)</a:t>
            </a:r>
          </a:p>
          <a:p>
            <a:pPr marL="214313" indent="-214313">
              <a:lnSpc>
                <a:spcPct val="114000"/>
              </a:lnSpc>
              <a:spcBef>
                <a:spcPts val="450"/>
              </a:spcBef>
              <a:buFont typeface="Arial" panose="020B0604020202020204" pitchFamily="34" charset="0"/>
              <a:buChar char="•"/>
            </a:pPr>
            <a:r>
              <a:rPr lang="en-GB" dirty="0">
                <a:latin typeface="American Typewriter" panose="02090604020004020304" pitchFamily="18" charset="77"/>
              </a:rPr>
              <a:t>Ma </a:t>
            </a:r>
            <a:r>
              <a:rPr lang="en-GB" dirty="0" err="1">
                <a:latin typeface="American Typewriter" panose="02090604020004020304" pitchFamily="18" charset="77"/>
              </a:rPr>
              <a:t>hanno</a:t>
            </a:r>
            <a:r>
              <a:rPr lang="en-GB" dirty="0">
                <a:latin typeface="American Typewriter" panose="02090604020004020304" pitchFamily="18" charset="77"/>
              </a:rPr>
              <a:t> </a:t>
            </a:r>
            <a:r>
              <a:rPr lang="en-GB" dirty="0" err="1">
                <a:latin typeface="American Typewriter" panose="02090604020004020304" pitchFamily="18" charset="77"/>
              </a:rPr>
              <a:t>più</a:t>
            </a:r>
            <a:r>
              <a:rPr lang="en-GB" dirty="0">
                <a:latin typeface="American Typewriter" panose="02090604020004020304" pitchFamily="18" charset="77"/>
              </a:rPr>
              <a:t> </a:t>
            </a:r>
            <a:r>
              <a:rPr lang="en-GB" dirty="0" err="1">
                <a:latin typeface="American Typewriter" panose="02090604020004020304" pitchFamily="18" charset="77"/>
              </a:rPr>
              <a:t>difficoltà</a:t>
            </a:r>
            <a:r>
              <a:rPr lang="en-GB" dirty="0">
                <a:latin typeface="American Typewriter" panose="02090604020004020304" pitchFamily="18" charset="77"/>
              </a:rPr>
              <a:t> a </a:t>
            </a:r>
            <a:r>
              <a:rPr lang="en-GB" dirty="0" err="1">
                <a:latin typeface="American Typewriter" panose="02090604020004020304" pitchFamily="18" charset="77"/>
              </a:rPr>
              <a:t>trovare</a:t>
            </a:r>
            <a:r>
              <a:rPr lang="en-GB" dirty="0">
                <a:latin typeface="American Typewriter" panose="02090604020004020304" pitchFamily="18" charset="77"/>
              </a:rPr>
              <a:t> </a:t>
            </a:r>
            <a:r>
              <a:rPr lang="en-GB" dirty="0" err="1">
                <a:latin typeface="American Typewriter" panose="02090604020004020304" pitchFamily="18" charset="77"/>
              </a:rPr>
              <a:t>lavoro</a:t>
            </a:r>
            <a:r>
              <a:rPr lang="en-GB" dirty="0">
                <a:latin typeface="American Typewriter" panose="02090604020004020304" pitchFamily="18" charset="77"/>
              </a:rPr>
              <a:t>: </a:t>
            </a:r>
            <a:r>
              <a:rPr lang="en-GB" dirty="0" err="1">
                <a:latin typeface="American Typewriter" panose="02090604020004020304" pitchFamily="18" charset="77"/>
              </a:rPr>
              <a:t>tasso</a:t>
            </a:r>
            <a:r>
              <a:rPr lang="en-GB" dirty="0">
                <a:latin typeface="American Typewriter" panose="02090604020004020304" pitchFamily="18" charset="77"/>
              </a:rPr>
              <a:t> di </a:t>
            </a:r>
            <a:r>
              <a:rPr lang="en-GB" b="1" dirty="0" err="1">
                <a:solidFill>
                  <a:srgbClr val="C00000"/>
                </a:solidFill>
                <a:latin typeface="American Typewriter" panose="02090604020004020304" pitchFamily="18" charset="77"/>
              </a:rPr>
              <a:t>disoccupazione</a:t>
            </a:r>
            <a:r>
              <a:rPr lang="en-GB" b="1" dirty="0">
                <a:solidFill>
                  <a:srgbClr val="C00000"/>
                </a:solidFill>
                <a:latin typeface="American Typewriter" panose="02090604020004020304" pitchFamily="18" charset="77"/>
              </a:rPr>
              <a:t> </a:t>
            </a:r>
            <a:r>
              <a:rPr lang="en-GB" dirty="0">
                <a:latin typeface="American Typewriter" panose="02090604020004020304" pitchFamily="18" charset="77"/>
              </a:rPr>
              <a:t> </a:t>
            </a:r>
            <a:r>
              <a:rPr lang="en-GB" b="1" dirty="0">
                <a:latin typeface="American Typewriter" panose="02090604020004020304" pitchFamily="18" charset="77"/>
              </a:rPr>
              <a:t>14%</a:t>
            </a:r>
            <a:r>
              <a:rPr lang="en-GB" dirty="0">
                <a:latin typeface="American Typewriter" panose="02090604020004020304" pitchFamily="18" charset="77"/>
              </a:rPr>
              <a:t> (</a:t>
            </a:r>
            <a:r>
              <a:rPr lang="en-GB" dirty="0" err="1">
                <a:latin typeface="American Typewriter" panose="02090604020004020304" pitchFamily="18" charset="77"/>
              </a:rPr>
              <a:t>contro</a:t>
            </a:r>
            <a:r>
              <a:rPr lang="en-GB" dirty="0">
                <a:latin typeface="American Typewriter" panose="02090604020004020304" pitchFamily="18" charset="77"/>
              </a:rPr>
              <a:t> </a:t>
            </a:r>
            <a:r>
              <a:rPr lang="en-GB" b="1" dirty="0">
                <a:latin typeface="American Typewriter" panose="02090604020004020304" pitchFamily="18" charset="77"/>
              </a:rPr>
              <a:t>10,2%</a:t>
            </a:r>
            <a:r>
              <a:rPr lang="en-GB" dirty="0">
                <a:latin typeface="American Typewriter" panose="02090604020004020304" pitchFamily="18" charset="77"/>
              </a:rPr>
              <a:t> per </a:t>
            </a:r>
            <a:r>
              <a:rPr lang="en-GB" dirty="0" err="1">
                <a:latin typeface="American Typewriter" panose="02090604020004020304" pitchFamily="18" charset="77"/>
              </a:rPr>
              <a:t>gli</a:t>
            </a:r>
            <a:r>
              <a:rPr lang="en-GB" dirty="0">
                <a:latin typeface="American Typewriter" panose="02090604020004020304" pitchFamily="18" charset="77"/>
              </a:rPr>
              <a:t> </a:t>
            </a:r>
            <a:r>
              <a:rPr lang="en-GB" dirty="0" err="1">
                <a:latin typeface="American Typewriter" panose="02090604020004020304" pitchFamily="18" charset="77"/>
              </a:rPr>
              <a:t>italiani</a:t>
            </a:r>
            <a:r>
              <a:rPr lang="en-GB" dirty="0">
                <a:latin typeface="American Typewriter" panose="02090604020004020304" pitchFamily="18" charset="77"/>
              </a:rPr>
              <a:t>).</a:t>
            </a:r>
          </a:p>
          <a:p>
            <a:pPr marL="214313" indent="-214313">
              <a:lnSpc>
                <a:spcPct val="114000"/>
              </a:lnSpc>
              <a:spcBef>
                <a:spcPts val="450"/>
              </a:spcBef>
              <a:buFont typeface="Arial" panose="020B0604020202020204" pitchFamily="34" charset="0"/>
              <a:buChar char="•"/>
            </a:pPr>
            <a:r>
              <a:rPr lang="en-GB" dirty="0" err="1">
                <a:latin typeface="American Typewriter" panose="02090604020004020304" pitchFamily="18" charset="77"/>
              </a:rPr>
              <a:t>Soprattutto</a:t>
            </a:r>
            <a:r>
              <a:rPr lang="en-GB" dirty="0">
                <a:latin typeface="American Typewriter" panose="02090604020004020304" pitchFamily="18" charset="77"/>
              </a:rPr>
              <a:t> se </a:t>
            </a:r>
            <a:r>
              <a:rPr lang="en-GB" b="1" dirty="0" err="1">
                <a:solidFill>
                  <a:srgbClr val="0070C0"/>
                </a:solidFill>
                <a:latin typeface="American Typewriter" panose="02090604020004020304" pitchFamily="18" charset="77"/>
              </a:rPr>
              <a:t>giovani</a:t>
            </a:r>
            <a:r>
              <a:rPr lang="en-GB" dirty="0">
                <a:latin typeface="American Typewriter" panose="02090604020004020304" pitchFamily="18" charset="77"/>
              </a:rPr>
              <a:t>:  </a:t>
            </a:r>
            <a:r>
              <a:rPr lang="en-GB" dirty="0" err="1">
                <a:latin typeface="American Typewriter" panose="02090604020004020304" pitchFamily="18" charset="77"/>
              </a:rPr>
              <a:t>tasso</a:t>
            </a:r>
            <a:r>
              <a:rPr lang="en-GB" dirty="0">
                <a:latin typeface="American Typewriter" panose="02090604020004020304" pitchFamily="18" charset="77"/>
              </a:rPr>
              <a:t> di </a:t>
            </a:r>
            <a:r>
              <a:rPr lang="en-GB" b="1" dirty="0" err="1">
                <a:solidFill>
                  <a:srgbClr val="C00000"/>
                </a:solidFill>
                <a:latin typeface="American Typewriter" panose="02090604020004020304" pitchFamily="18" charset="77"/>
              </a:rPr>
              <a:t>disoccupazione</a:t>
            </a:r>
            <a:r>
              <a:rPr lang="en-GB" dirty="0">
                <a:solidFill>
                  <a:srgbClr val="C00000"/>
                </a:solidFill>
                <a:latin typeface="American Typewriter" panose="02090604020004020304" pitchFamily="18" charset="77"/>
              </a:rPr>
              <a:t> </a:t>
            </a:r>
            <a:r>
              <a:rPr lang="en-GB" dirty="0" err="1">
                <a:latin typeface="American Typewriter" panose="02090604020004020304" pitchFamily="18" charset="77"/>
              </a:rPr>
              <a:t>nella</a:t>
            </a:r>
            <a:r>
              <a:rPr lang="en-GB" dirty="0">
                <a:latin typeface="American Typewriter" panose="02090604020004020304" pitchFamily="18" charset="77"/>
              </a:rPr>
              <a:t> fascia </a:t>
            </a:r>
            <a:r>
              <a:rPr lang="en-GB" b="1" dirty="0">
                <a:latin typeface="American Typewriter" panose="02090604020004020304" pitchFamily="18" charset="77"/>
              </a:rPr>
              <a:t>15-34</a:t>
            </a:r>
            <a:r>
              <a:rPr lang="en-GB" dirty="0">
                <a:latin typeface="American Typewriter" panose="02090604020004020304" pitchFamily="18" charset="77"/>
              </a:rPr>
              <a:t> per </a:t>
            </a:r>
            <a:r>
              <a:rPr lang="en-GB" dirty="0" err="1">
                <a:latin typeface="American Typewriter" panose="02090604020004020304" pitchFamily="18" charset="77"/>
              </a:rPr>
              <a:t>nativi</a:t>
            </a:r>
            <a:r>
              <a:rPr lang="en-GB" dirty="0">
                <a:latin typeface="American Typewriter" panose="02090604020004020304" pitchFamily="18" charset="77"/>
              </a:rPr>
              <a:t> con </a:t>
            </a:r>
            <a:r>
              <a:rPr lang="en-GB" dirty="0" err="1">
                <a:latin typeface="American Typewriter" panose="02090604020004020304" pitchFamily="18" charset="77"/>
              </a:rPr>
              <a:t>genitori</a:t>
            </a:r>
            <a:r>
              <a:rPr lang="en-GB" dirty="0">
                <a:latin typeface="American Typewriter" panose="02090604020004020304" pitchFamily="18" charset="77"/>
              </a:rPr>
              <a:t> </a:t>
            </a:r>
            <a:r>
              <a:rPr lang="en-GB" dirty="0" err="1">
                <a:latin typeface="American Typewriter" panose="02090604020004020304" pitchFamily="18" charset="77"/>
              </a:rPr>
              <a:t>stranieri</a:t>
            </a:r>
            <a:r>
              <a:rPr lang="en-GB" dirty="0">
                <a:latin typeface="American Typewriter" panose="02090604020004020304" pitchFamily="18" charset="77"/>
              </a:rPr>
              <a:t>: </a:t>
            </a:r>
            <a:r>
              <a:rPr lang="en-GB" b="1" dirty="0">
                <a:latin typeface="American Typewriter" panose="02090604020004020304" pitchFamily="18" charset="77"/>
              </a:rPr>
              <a:t>54,5%</a:t>
            </a:r>
            <a:r>
              <a:rPr lang="en-GB" dirty="0">
                <a:latin typeface="American Typewriter" panose="02090604020004020304" pitchFamily="18" charset="77"/>
              </a:rPr>
              <a:t> (per </a:t>
            </a:r>
            <a:r>
              <a:rPr lang="en-GB" dirty="0" err="1">
                <a:latin typeface="American Typewriter" panose="02090604020004020304" pitchFamily="18" charset="77"/>
              </a:rPr>
              <a:t>italiani</a:t>
            </a:r>
            <a:r>
              <a:rPr lang="en-GB" dirty="0">
                <a:latin typeface="American Typewriter" panose="02090604020004020304" pitchFamily="18" charset="77"/>
              </a:rPr>
              <a:t>: </a:t>
            </a:r>
            <a:r>
              <a:rPr lang="en-GB" b="1" dirty="0">
                <a:latin typeface="American Typewriter" panose="02090604020004020304" pitchFamily="18" charset="77"/>
              </a:rPr>
              <a:t>23,7%</a:t>
            </a:r>
            <a:r>
              <a:rPr lang="en-GB" dirty="0">
                <a:latin typeface="American Typewriter" panose="02090604020004020304" pitchFamily="18" charset="77"/>
              </a:rPr>
              <a:t>)</a:t>
            </a:r>
          </a:p>
          <a:p>
            <a:pPr marL="214313" indent="-214313">
              <a:lnSpc>
                <a:spcPct val="114000"/>
              </a:lnSpc>
              <a:spcBef>
                <a:spcPts val="450"/>
              </a:spcBef>
              <a:buFont typeface="Arial" panose="020B0604020202020204" pitchFamily="34" charset="0"/>
              <a:buChar char="•"/>
            </a:pPr>
            <a:r>
              <a:rPr lang="en-GB" dirty="0" err="1">
                <a:latin typeface="American Typewriter" panose="02090604020004020304" pitchFamily="18" charset="77"/>
              </a:rPr>
              <a:t>Inoltre</a:t>
            </a:r>
            <a:r>
              <a:rPr lang="en-GB" dirty="0">
                <a:latin typeface="American Typewriter" panose="02090604020004020304" pitchFamily="18" charset="77"/>
              </a:rPr>
              <a:t>, </a:t>
            </a:r>
            <a:r>
              <a:rPr lang="en-GB" dirty="0" err="1">
                <a:latin typeface="American Typewriter" panose="02090604020004020304" pitchFamily="18" charset="77"/>
              </a:rPr>
              <a:t>gli</a:t>
            </a:r>
            <a:r>
              <a:rPr lang="en-GB" dirty="0">
                <a:latin typeface="American Typewriter" panose="02090604020004020304" pitchFamily="18" charset="77"/>
              </a:rPr>
              <a:t> </a:t>
            </a:r>
            <a:r>
              <a:rPr lang="en-GB" dirty="0" err="1">
                <a:latin typeface="American Typewriter" panose="02090604020004020304" pitchFamily="18" charset="77"/>
              </a:rPr>
              <a:t>stranieri</a:t>
            </a:r>
            <a:r>
              <a:rPr lang="en-GB" dirty="0">
                <a:latin typeface="American Typewriter" panose="02090604020004020304" pitchFamily="18" charset="77"/>
              </a:rPr>
              <a:t> </a:t>
            </a:r>
            <a:r>
              <a:rPr lang="en-GB" dirty="0" err="1">
                <a:latin typeface="American Typewriter" panose="02090604020004020304" pitchFamily="18" charset="77"/>
              </a:rPr>
              <a:t>sono</a:t>
            </a:r>
            <a:r>
              <a:rPr lang="en-GB" dirty="0">
                <a:latin typeface="American Typewriter" panose="02090604020004020304" pitchFamily="18" charset="77"/>
              </a:rPr>
              <a:t> </a:t>
            </a:r>
            <a:r>
              <a:rPr lang="en-GB" dirty="0" err="1">
                <a:latin typeface="American Typewriter" panose="02090604020004020304" pitchFamily="18" charset="77"/>
              </a:rPr>
              <a:t>concentrati</a:t>
            </a:r>
            <a:r>
              <a:rPr lang="en-GB" dirty="0">
                <a:latin typeface="American Typewriter" panose="02090604020004020304" pitchFamily="18" charset="77"/>
              </a:rPr>
              <a:t> </a:t>
            </a:r>
            <a:r>
              <a:rPr lang="en-GB" dirty="0" err="1">
                <a:latin typeface="American Typewriter" panose="02090604020004020304" pitchFamily="18" charset="77"/>
              </a:rPr>
              <a:t>nelle</a:t>
            </a:r>
            <a:r>
              <a:rPr lang="en-GB" dirty="0">
                <a:latin typeface="American Typewriter" panose="02090604020004020304" pitchFamily="18" charset="77"/>
              </a:rPr>
              <a:t> </a:t>
            </a:r>
            <a:r>
              <a:rPr lang="en-GB" dirty="0" err="1">
                <a:latin typeface="American Typewriter" panose="02090604020004020304" pitchFamily="18" charset="77"/>
              </a:rPr>
              <a:t>professioni</a:t>
            </a:r>
            <a:r>
              <a:rPr lang="en-GB" dirty="0">
                <a:latin typeface="American Typewriter" panose="02090604020004020304" pitchFamily="18" charset="77"/>
              </a:rPr>
              <a:t> “</a:t>
            </a:r>
            <a:r>
              <a:rPr lang="en-GB" b="1" dirty="0" err="1">
                <a:solidFill>
                  <a:srgbClr val="C00000"/>
                </a:solidFill>
                <a:latin typeface="American Typewriter" panose="02090604020004020304" pitchFamily="18" charset="77"/>
              </a:rPr>
              <a:t>abbandonate</a:t>
            </a:r>
            <a:r>
              <a:rPr lang="en-GB" dirty="0">
                <a:latin typeface="American Typewriter" panose="02090604020004020304" pitchFamily="18" charset="77"/>
              </a:rPr>
              <a:t>” </a:t>
            </a:r>
            <a:r>
              <a:rPr lang="en-GB" dirty="0" err="1">
                <a:latin typeface="American Typewriter" panose="02090604020004020304" pitchFamily="18" charset="77"/>
              </a:rPr>
              <a:t>dagli</a:t>
            </a:r>
            <a:r>
              <a:rPr lang="en-GB" dirty="0">
                <a:latin typeface="American Typewriter" panose="02090604020004020304" pitchFamily="18" charset="77"/>
              </a:rPr>
              <a:t> </a:t>
            </a:r>
            <a:r>
              <a:rPr lang="en-GB" dirty="0" err="1">
                <a:latin typeface="American Typewriter" panose="02090604020004020304" pitchFamily="18" charset="77"/>
              </a:rPr>
              <a:t>italiani</a:t>
            </a:r>
            <a:r>
              <a:rPr lang="en-GB" dirty="0">
                <a:latin typeface="American Typewriter" panose="02090604020004020304" pitchFamily="18" charset="77"/>
              </a:rPr>
              <a:t>.</a:t>
            </a:r>
          </a:p>
        </p:txBody>
      </p:sp>
    </p:spTree>
    <p:extLst>
      <p:ext uri="{BB962C8B-B14F-4D97-AF65-F5344CB8AC3E}">
        <p14:creationId xmlns:p14="http://schemas.microsoft.com/office/powerpoint/2010/main" val="1314767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39552" y="0"/>
            <a:ext cx="7313612" cy="895350"/>
          </a:xfrm>
        </p:spPr>
        <p:txBody>
          <a:bodyPr/>
          <a:lstStyle/>
          <a:p>
            <a:r>
              <a:rPr lang="it-IT" altLang="it-IT" sz="2400" b="1" dirty="0"/>
              <a:t>9. In sintesi</a:t>
            </a:r>
          </a:p>
        </p:txBody>
      </p:sp>
      <p:sp>
        <p:nvSpPr>
          <p:cNvPr id="104451" name="Rectangle 7"/>
          <p:cNvSpPr>
            <a:spLocks noGrp="1" noChangeArrowheads="1"/>
          </p:cNvSpPr>
          <p:nvPr>
            <p:ph idx="1"/>
          </p:nvPr>
        </p:nvSpPr>
        <p:spPr>
          <a:xfrm>
            <a:off x="539552" y="1052785"/>
            <a:ext cx="8316912" cy="5616575"/>
          </a:xfrm>
        </p:spPr>
        <p:txBody>
          <a:bodyPr/>
          <a:lstStyle/>
          <a:p>
            <a:pPr defTabSz="736600">
              <a:lnSpc>
                <a:spcPct val="114000"/>
              </a:lnSpc>
              <a:spcBef>
                <a:spcPts val="600"/>
              </a:spcBef>
            </a:pPr>
            <a:r>
              <a:rPr lang="it-IT" altLang="it-IT" sz="1600" dirty="0">
                <a:latin typeface="American Typewriter" panose="02090604020004020304" pitchFamily="18" charset="77"/>
              </a:rPr>
              <a:t>L’ offerta di lavoro individuale (ed aggregata) aumenta al crescere del salario reale se l’effetto sostituzione prevale sull’effetto reddito</a:t>
            </a:r>
          </a:p>
          <a:p>
            <a:pPr defTabSz="736600">
              <a:lnSpc>
                <a:spcPct val="114000"/>
              </a:lnSpc>
              <a:spcBef>
                <a:spcPts val="600"/>
              </a:spcBef>
            </a:pPr>
            <a:r>
              <a:rPr lang="it-IT" altLang="it-IT" sz="1600" dirty="0">
                <a:latin typeface="American Typewriter" panose="02090604020004020304" pitchFamily="18" charset="77"/>
              </a:rPr>
              <a:t>La domanda di lavoro è decrescente rispetto al salario reale</a:t>
            </a:r>
          </a:p>
          <a:p>
            <a:pPr defTabSz="736600">
              <a:lnSpc>
                <a:spcPct val="114000"/>
              </a:lnSpc>
              <a:spcBef>
                <a:spcPts val="600"/>
              </a:spcBef>
            </a:pPr>
            <a:r>
              <a:rPr lang="it-IT" altLang="it-IT" sz="1600" dirty="0">
                <a:latin typeface="American Typewriter" panose="02090604020004020304" pitchFamily="18" charset="77"/>
              </a:rPr>
              <a:t>In molti paesi, l’equilibrio tra domanda e offerta di lavoro si determina all’intersezione tra domanda di lavoro aggregata e curva di offerta collettiva (determinata in base ai meccanismi di contrattazione collettiva)</a:t>
            </a:r>
          </a:p>
          <a:p>
            <a:pPr defTabSz="736600">
              <a:lnSpc>
                <a:spcPct val="114000"/>
              </a:lnSpc>
              <a:spcBef>
                <a:spcPts val="600"/>
              </a:spcBef>
            </a:pPr>
            <a:r>
              <a:rPr lang="it-IT" altLang="it-IT" sz="1600" dirty="0">
                <a:latin typeface="American Typewriter" panose="02090604020004020304" pitchFamily="18" charset="77"/>
              </a:rPr>
              <a:t>In tal caso, al salario di equilibrio può esserci un eccesso di offerta di lavoro, misurato in riferimento alla curva di offerta aggregata: è la cosiddetta «</a:t>
            </a:r>
            <a:r>
              <a:rPr lang="it-IT" altLang="it-IT" sz="1600" b="1" dirty="0">
                <a:solidFill>
                  <a:schemeClr val="tx2"/>
                </a:solidFill>
                <a:latin typeface="American Typewriter" panose="02090604020004020304" pitchFamily="18" charset="77"/>
              </a:rPr>
              <a:t>disoccupazione strutturale</a:t>
            </a:r>
            <a:r>
              <a:rPr lang="it-IT" altLang="it-IT" sz="1600" dirty="0">
                <a:latin typeface="American Typewriter" panose="02090604020004020304" pitchFamily="18" charset="77"/>
              </a:rPr>
              <a:t>»</a:t>
            </a:r>
          </a:p>
          <a:p>
            <a:pPr defTabSz="736600">
              <a:lnSpc>
                <a:spcPct val="114000"/>
              </a:lnSpc>
              <a:spcBef>
                <a:spcPts val="600"/>
              </a:spcBef>
            </a:pPr>
            <a:r>
              <a:rPr lang="it-IT" altLang="it-IT" sz="1600" dirty="0">
                <a:latin typeface="American Typewriter" panose="02090604020004020304" pitchFamily="18" charset="77"/>
              </a:rPr>
              <a:t>Altre </a:t>
            </a:r>
            <a:r>
              <a:rPr lang="it-IT" altLang="it-IT" sz="1600" i="1" u="sng" dirty="0">
                <a:latin typeface="American Typewriter" panose="02090604020004020304" pitchFamily="18" charset="77"/>
              </a:rPr>
              <a:t>possibili</a:t>
            </a:r>
            <a:r>
              <a:rPr lang="it-IT" altLang="it-IT" sz="1600" dirty="0">
                <a:latin typeface="American Typewriter" panose="02090604020004020304" pitchFamily="18" charset="77"/>
              </a:rPr>
              <a:t> cause di disoccupazione strutturale sono: i salari di efficienza e, in qualche caso, le norme sul salario minimo.</a:t>
            </a:r>
          </a:p>
          <a:p>
            <a:pPr defTabSz="736600">
              <a:lnSpc>
                <a:spcPct val="114000"/>
              </a:lnSpc>
              <a:spcBef>
                <a:spcPts val="600"/>
              </a:spcBef>
            </a:pPr>
            <a:r>
              <a:rPr lang="it-IT" altLang="it-IT" sz="1600" dirty="0">
                <a:latin typeface="American Typewriter" panose="02090604020004020304" pitchFamily="18" charset="77"/>
              </a:rPr>
              <a:t>La </a:t>
            </a:r>
            <a:r>
              <a:rPr lang="it-IT" altLang="it-IT" sz="1600" b="1" dirty="0">
                <a:solidFill>
                  <a:srgbClr val="000099"/>
                </a:solidFill>
                <a:latin typeface="American Typewriter" panose="02090604020004020304" pitchFamily="18" charset="77"/>
              </a:rPr>
              <a:t>disoccupazione frizionale </a:t>
            </a:r>
            <a:r>
              <a:rPr lang="it-IT" altLang="it-IT" sz="1600" dirty="0">
                <a:latin typeface="American Typewriter" panose="02090604020004020304" pitchFamily="18" charset="77"/>
              </a:rPr>
              <a:t>è determinata dalla dinamica tra i flussi degli occupati che abbandonano il lavoro, e dei disoccupati che lo trovano. </a:t>
            </a:r>
          </a:p>
          <a:p>
            <a:pPr defTabSz="736600">
              <a:lnSpc>
                <a:spcPct val="114000"/>
              </a:lnSpc>
              <a:spcBef>
                <a:spcPts val="600"/>
              </a:spcBef>
            </a:pPr>
            <a:r>
              <a:rPr lang="it-IT" altLang="it-IT" sz="1600" dirty="0">
                <a:latin typeface="American Typewriter" panose="02090604020004020304" pitchFamily="18" charset="77"/>
              </a:rPr>
              <a:t>In equilibrio, il tasso di disoccupazione frizionale è definito da  </a:t>
            </a:r>
            <a:r>
              <a:rPr lang="it-IT" altLang="it-IT" sz="1600" b="1" dirty="0">
                <a:solidFill>
                  <a:srgbClr val="000099"/>
                </a:solidFill>
                <a:latin typeface="American Typewriter" panose="02090604020004020304" pitchFamily="18" charset="77"/>
              </a:rPr>
              <a:t>s/(</a:t>
            </a:r>
            <a:r>
              <a:rPr lang="it-IT" altLang="it-IT" sz="1600" b="1" dirty="0" err="1">
                <a:solidFill>
                  <a:srgbClr val="000099"/>
                </a:solidFill>
                <a:latin typeface="American Typewriter" panose="02090604020004020304" pitchFamily="18" charset="77"/>
              </a:rPr>
              <a:t>s+f</a:t>
            </a:r>
            <a:r>
              <a:rPr lang="it-IT" altLang="it-IT" sz="1600" b="1" dirty="0">
                <a:solidFill>
                  <a:srgbClr val="000099"/>
                </a:solidFill>
                <a:latin typeface="American Typewriter" panose="02090604020004020304" pitchFamily="18" charset="77"/>
              </a:rPr>
              <a:t>) </a:t>
            </a:r>
          </a:p>
          <a:p>
            <a:pPr defTabSz="736600">
              <a:lnSpc>
                <a:spcPct val="114000"/>
              </a:lnSpc>
              <a:spcBef>
                <a:spcPts val="600"/>
              </a:spcBef>
            </a:pPr>
            <a:r>
              <a:rPr lang="it-IT" altLang="it-IT" sz="1600" dirty="0">
                <a:latin typeface="American Typewriter" panose="02090604020004020304" pitchFamily="18" charset="77"/>
              </a:rPr>
              <a:t>Nel breve periodo, può oscillare attorno a tale equilibrio.</a:t>
            </a:r>
          </a:p>
          <a:p>
            <a:pPr marL="852488" lvl="1" indent="-333375" defTabSz="736600">
              <a:lnSpc>
                <a:spcPct val="114000"/>
              </a:lnSpc>
              <a:spcBef>
                <a:spcPts val="600"/>
              </a:spcBef>
            </a:pPr>
            <a:endParaRPr lang="it-IT" altLang="it-IT" sz="1800" dirty="0"/>
          </a:p>
          <a:p>
            <a:pPr marL="852488" lvl="1" indent="-333375" defTabSz="736600">
              <a:lnSpc>
                <a:spcPct val="114000"/>
              </a:lnSpc>
              <a:spcBef>
                <a:spcPts val="600"/>
              </a:spcBef>
              <a:buSzPct val="95000"/>
              <a:buFont typeface="Wingdings" panose="05000000000000000000" pitchFamily="2" charset="2"/>
              <a:buNone/>
            </a:pPr>
            <a:endParaRPr lang="it-IT" altLang="it-IT" sz="1800" dirty="0"/>
          </a:p>
        </p:txBody>
      </p:sp>
      <p:sp>
        <p:nvSpPr>
          <p:cNvPr id="4" name="Segnaposto piè di pagina 3"/>
          <p:cNvSpPr>
            <a:spLocks noGrp="1"/>
          </p:cNvSpPr>
          <p:nvPr>
            <p:ph type="ftr" sz="quarter" idx="10"/>
          </p:nvPr>
        </p:nvSpPr>
        <p:spPr>
          <a:xfrm>
            <a:off x="425450" y="6369322"/>
            <a:ext cx="3608388" cy="300038"/>
          </a:xfrm>
        </p:spPr>
        <p:txBody>
          <a:bodyPr/>
          <a:lstStyle/>
          <a:p>
            <a:pPr>
              <a:defRPr/>
            </a:pPr>
            <a:r>
              <a:rPr lang="it-IT"/>
              <a:t>Lez. 04: Lavoro e Disoccupazione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378961" y="296824"/>
            <a:ext cx="8405470" cy="68390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nSpc>
                <a:spcPct val="150000"/>
              </a:lnSpc>
              <a:spcBef>
                <a:spcPts val="1200"/>
              </a:spcBef>
              <a:defRPr/>
            </a:pPr>
            <a:r>
              <a:rPr lang="it-IT" sz="2000" dirty="0">
                <a:latin typeface="American Typewriter" panose="02090604020004020304" pitchFamily="18" charset="77"/>
              </a:rPr>
              <a:t>Effetto sostituzione ed effetto reddito</a:t>
            </a:r>
            <a:endParaRPr lang="it-IT" sz="1400" dirty="0">
              <a:solidFill>
                <a:srgbClr val="FF0000"/>
              </a:solidFill>
              <a:latin typeface="American Typewriter" panose="02090604020004020304" pitchFamily="18" charset="77"/>
            </a:endParaRPr>
          </a:p>
        </p:txBody>
      </p:sp>
      <p:sp>
        <p:nvSpPr>
          <p:cNvPr id="217091" name="Rectangle 3"/>
          <p:cNvSpPr>
            <a:spLocks noChangeArrowheads="1"/>
          </p:cNvSpPr>
          <p:nvPr/>
        </p:nvSpPr>
        <p:spPr bwMode="auto">
          <a:xfrm>
            <a:off x="2641538" y="1112054"/>
            <a:ext cx="5445100" cy="432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
                <a:srgbClr val="006666"/>
              </a:buClr>
              <a:buFont typeface="Wingdings" panose="05000000000000000000" pitchFamily="2" charset="2"/>
              <a:buChar char="¢"/>
            </a:pPr>
            <a:endParaRPr lang="en-US" altLang="de-DE" sz="2400" dirty="0">
              <a:solidFill>
                <a:srgbClr val="000000"/>
              </a:solidFill>
              <a:latin typeface="Arial" panose="020B0604020202020204" pitchFamily="34" charset="0"/>
            </a:endParaRPr>
          </a:p>
        </p:txBody>
      </p:sp>
      <p:sp>
        <p:nvSpPr>
          <p:cNvPr id="2" name="Segnaposto piè di pagina 1"/>
          <p:cNvSpPr>
            <a:spLocks noGrp="1"/>
          </p:cNvSpPr>
          <p:nvPr>
            <p:ph type="ftr" sz="quarter" idx="10"/>
          </p:nvPr>
        </p:nvSpPr>
        <p:spPr>
          <a:xfrm>
            <a:off x="504030" y="6381328"/>
            <a:ext cx="3763169" cy="248072"/>
          </a:xfrm>
        </p:spPr>
        <p:txBody>
          <a:bodyPr/>
          <a:lstStyle/>
          <a:p>
            <a:pPr algn="l">
              <a:defRPr/>
            </a:pPr>
            <a:r>
              <a:rPr lang="it-IT"/>
              <a:t>Lez. 04: Lavoro e Disoccupazione</a:t>
            </a:r>
            <a:endParaRPr lang="it-IT" dirty="0"/>
          </a:p>
        </p:txBody>
      </p:sp>
      <p:sp>
        <p:nvSpPr>
          <p:cNvPr id="3" name="CasellaDiTesto 2"/>
          <p:cNvSpPr txBox="1"/>
          <p:nvPr/>
        </p:nvSpPr>
        <p:spPr>
          <a:xfrm>
            <a:off x="3056057" y="3284984"/>
            <a:ext cx="467885" cy="1080120"/>
          </a:xfrm>
          <a:prstGeom prst="rect">
            <a:avLst/>
          </a:prstGeom>
          <a:noFill/>
          <a:ln>
            <a:noFill/>
          </a:ln>
        </p:spPr>
        <p:txBody>
          <a:bodyPr vert="vert270" wrap="square" rtlCol="0">
            <a:spAutoFit/>
          </a:bodyPr>
          <a:lstStyle/>
          <a:p>
            <a:pPr>
              <a:lnSpc>
                <a:spcPct val="150000"/>
              </a:lnSpc>
            </a:pPr>
            <a:r>
              <a:rPr lang="it-IT" sz="1400" dirty="0">
                <a:solidFill>
                  <a:schemeClr val="tx2"/>
                </a:solidFill>
              </a:rPr>
              <a:t>Consumo</a:t>
            </a:r>
            <a:endParaRPr lang="it-IT" sz="1600" dirty="0">
              <a:solidFill>
                <a:schemeClr val="tx2"/>
              </a:solidFill>
            </a:endParaRPr>
          </a:p>
        </p:txBody>
      </p:sp>
      <p:cxnSp>
        <p:nvCxnSpPr>
          <p:cNvPr id="6" name="Connettore 1 5"/>
          <p:cNvCxnSpPr/>
          <p:nvPr/>
        </p:nvCxnSpPr>
        <p:spPr bwMode="auto">
          <a:xfrm>
            <a:off x="3563887" y="1124744"/>
            <a:ext cx="1" cy="3384376"/>
          </a:xfrm>
          <a:prstGeom prst="line">
            <a:avLst/>
          </a:prstGeom>
          <a:solidFill>
            <a:srgbClr val="FF0000"/>
          </a:solidFill>
          <a:ln w="12700" cap="flat" cmpd="sng" algn="ctr">
            <a:solidFill>
              <a:srgbClr val="000099"/>
            </a:solidFill>
            <a:prstDash val="solid"/>
            <a:round/>
            <a:headEnd type="none" w="med" len="med"/>
            <a:tailEnd type="none" w="med" len="med"/>
          </a:ln>
          <a:effectLst/>
        </p:spPr>
      </p:cxnSp>
      <p:cxnSp>
        <p:nvCxnSpPr>
          <p:cNvPr id="8" name="Connettore 1 7"/>
          <p:cNvCxnSpPr/>
          <p:nvPr/>
        </p:nvCxnSpPr>
        <p:spPr bwMode="auto">
          <a:xfrm>
            <a:off x="3563888" y="4509120"/>
            <a:ext cx="3744416" cy="0"/>
          </a:xfrm>
          <a:prstGeom prst="line">
            <a:avLst/>
          </a:prstGeom>
          <a:solidFill>
            <a:srgbClr val="FF0000"/>
          </a:solidFill>
          <a:ln w="12700" cap="flat" cmpd="sng" algn="ctr">
            <a:solidFill>
              <a:srgbClr val="000000"/>
            </a:solidFill>
            <a:prstDash val="solid"/>
            <a:round/>
            <a:headEnd type="none" w="med" len="med"/>
            <a:tailEnd type="none" w="med" len="med"/>
          </a:ln>
          <a:effectLst/>
        </p:spPr>
      </p:cxnSp>
      <p:sp>
        <p:nvSpPr>
          <p:cNvPr id="9" name="CasellaDiTesto 8"/>
          <p:cNvSpPr txBox="1"/>
          <p:nvPr/>
        </p:nvSpPr>
        <p:spPr>
          <a:xfrm>
            <a:off x="7380312" y="4293096"/>
            <a:ext cx="1296144" cy="369332"/>
          </a:xfrm>
          <a:prstGeom prst="rect">
            <a:avLst/>
          </a:prstGeom>
          <a:noFill/>
        </p:spPr>
        <p:txBody>
          <a:bodyPr wrap="square" rtlCol="0">
            <a:spAutoFit/>
          </a:bodyPr>
          <a:lstStyle/>
          <a:p>
            <a:r>
              <a:rPr lang="it-IT" dirty="0"/>
              <a:t>Tempo</a:t>
            </a:r>
            <a:endParaRPr lang="en-US" dirty="0"/>
          </a:p>
        </p:txBody>
      </p:sp>
      <p:cxnSp>
        <p:nvCxnSpPr>
          <p:cNvPr id="12" name="Connettore 1 11"/>
          <p:cNvCxnSpPr/>
          <p:nvPr/>
        </p:nvCxnSpPr>
        <p:spPr bwMode="auto">
          <a:xfrm>
            <a:off x="3563887" y="2060848"/>
            <a:ext cx="3240361" cy="2448272"/>
          </a:xfrm>
          <a:prstGeom prst="line">
            <a:avLst/>
          </a:prstGeom>
          <a:solidFill>
            <a:srgbClr val="FF0000"/>
          </a:solidFill>
          <a:ln w="12700" cap="flat" cmpd="sng" algn="ctr">
            <a:solidFill>
              <a:srgbClr val="C00000"/>
            </a:solidFill>
            <a:prstDash val="solid"/>
            <a:round/>
            <a:headEnd type="none" w="med" len="med"/>
            <a:tailEnd type="none" w="med" len="med"/>
          </a:ln>
          <a:effectLst/>
        </p:spPr>
      </p:cxnSp>
      <p:sp>
        <p:nvSpPr>
          <p:cNvPr id="15" name="Arco 14"/>
          <p:cNvSpPr/>
          <p:nvPr/>
        </p:nvSpPr>
        <p:spPr bwMode="auto">
          <a:xfrm flipH="1" flipV="1">
            <a:off x="4716016" y="1268760"/>
            <a:ext cx="2952328" cy="2321961"/>
          </a:xfrm>
          <a:prstGeom prst="arc">
            <a:avLst>
              <a:gd name="adj1" fmla="val 16267716"/>
              <a:gd name="adj2" fmla="val 21319529"/>
            </a:avLst>
          </a:prstGeom>
          <a:noFill/>
          <a:ln w="127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cxnSp>
        <p:nvCxnSpPr>
          <p:cNvPr id="17" name="Connettore 1 16"/>
          <p:cNvCxnSpPr/>
          <p:nvPr/>
        </p:nvCxnSpPr>
        <p:spPr bwMode="auto">
          <a:xfrm>
            <a:off x="5220072" y="4509120"/>
            <a:ext cx="1584176" cy="0"/>
          </a:xfrm>
          <a:prstGeom prst="line">
            <a:avLst/>
          </a:prstGeom>
          <a:solidFill>
            <a:srgbClr val="FF0000"/>
          </a:solidFill>
          <a:ln w="38100" cap="flat" cmpd="sng" algn="ctr">
            <a:solidFill>
              <a:srgbClr val="C00000"/>
            </a:solidFill>
            <a:prstDash val="dash"/>
            <a:round/>
            <a:headEnd type="none" w="med" len="med"/>
            <a:tailEnd type="none" w="med" len="med"/>
          </a:ln>
          <a:effectLst/>
        </p:spPr>
      </p:cxnSp>
      <p:cxnSp>
        <p:nvCxnSpPr>
          <p:cNvPr id="20" name="Connettore 1 19"/>
          <p:cNvCxnSpPr/>
          <p:nvPr/>
        </p:nvCxnSpPr>
        <p:spPr bwMode="auto">
          <a:xfrm>
            <a:off x="3563887" y="4509120"/>
            <a:ext cx="1656185" cy="0"/>
          </a:xfrm>
          <a:prstGeom prst="line">
            <a:avLst/>
          </a:prstGeom>
          <a:solidFill>
            <a:srgbClr val="FF0000"/>
          </a:solidFill>
          <a:ln w="38100" cap="flat" cmpd="sng" algn="ctr">
            <a:solidFill>
              <a:srgbClr val="0070C0"/>
            </a:solidFill>
            <a:prstDash val="sysDash"/>
            <a:round/>
            <a:headEnd type="none" w="med" len="med"/>
            <a:tailEnd type="none" w="med" len="med"/>
          </a:ln>
          <a:effectLst/>
        </p:spPr>
      </p:cxnSp>
      <p:sp>
        <p:nvSpPr>
          <p:cNvPr id="23" name="CasellaDiTesto 22"/>
          <p:cNvSpPr txBox="1"/>
          <p:nvPr/>
        </p:nvSpPr>
        <p:spPr>
          <a:xfrm>
            <a:off x="3851920" y="4662428"/>
            <a:ext cx="2808312" cy="338554"/>
          </a:xfrm>
          <a:prstGeom prst="rect">
            <a:avLst/>
          </a:prstGeom>
          <a:noFill/>
        </p:spPr>
        <p:txBody>
          <a:bodyPr wrap="square" rtlCol="0">
            <a:spAutoFit/>
          </a:bodyPr>
          <a:lstStyle/>
          <a:p>
            <a:r>
              <a:rPr lang="en-US" sz="1600" dirty="0">
                <a:solidFill>
                  <a:srgbClr val="C00000"/>
                </a:solidFill>
              </a:rPr>
              <a:t>          </a:t>
            </a:r>
            <a:r>
              <a:rPr lang="en-US" sz="1600" dirty="0" err="1">
                <a:solidFill>
                  <a:srgbClr val="C00000"/>
                </a:solidFill>
              </a:rPr>
              <a:t>h</a:t>
            </a:r>
            <a:r>
              <a:rPr lang="en-US" sz="1600" baseline="-25000" dirty="0" err="1">
                <a:solidFill>
                  <a:srgbClr val="C00000"/>
                </a:solidFill>
              </a:rPr>
              <a:t>S</a:t>
            </a:r>
            <a:r>
              <a:rPr lang="en-US" sz="1600" dirty="0">
                <a:solidFill>
                  <a:srgbClr val="C00000"/>
                </a:solidFill>
              </a:rPr>
              <a:t>        </a:t>
            </a:r>
            <a:r>
              <a:rPr lang="en-US" sz="1600" dirty="0" err="1">
                <a:solidFill>
                  <a:srgbClr val="C00000"/>
                </a:solidFill>
              </a:rPr>
              <a:t>h</a:t>
            </a:r>
            <a:r>
              <a:rPr lang="en-US" sz="1600" baseline="-25000" dirty="0" err="1">
                <a:solidFill>
                  <a:srgbClr val="C00000"/>
                </a:solidFill>
              </a:rPr>
              <a:t>R</a:t>
            </a:r>
            <a:endParaRPr lang="en-US" sz="1600" dirty="0">
              <a:solidFill>
                <a:srgbClr val="C00000"/>
              </a:solidFill>
            </a:endParaRPr>
          </a:p>
        </p:txBody>
      </p:sp>
      <p:cxnSp>
        <p:nvCxnSpPr>
          <p:cNvPr id="27" name="Connettore 1 26"/>
          <p:cNvCxnSpPr/>
          <p:nvPr/>
        </p:nvCxnSpPr>
        <p:spPr bwMode="auto">
          <a:xfrm>
            <a:off x="5171863" y="2281887"/>
            <a:ext cx="48209" cy="2227232"/>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33" name="Connettore 1 32"/>
          <p:cNvCxnSpPr/>
          <p:nvPr/>
        </p:nvCxnSpPr>
        <p:spPr bwMode="auto">
          <a:xfrm flipH="1" flipV="1">
            <a:off x="3563888" y="3284984"/>
            <a:ext cx="1647713" cy="21533"/>
          </a:xfrm>
          <a:prstGeom prst="line">
            <a:avLst/>
          </a:prstGeom>
          <a:solidFill>
            <a:srgbClr val="FF0000"/>
          </a:solidFill>
          <a:ln w="28575" cap="flat" cmpd="sng" algn="ctr">
            <a:solidFill>
              <a:srgbClr val="000000"/>
            </a:solidFill>
            <a:prstDash val="sysDash"/>
            <a:round/>
            <a:headEnd type="none" w="med" len="med"/>
            <a:tailEnd type="none" w="med" len="med"/>
          </a:ln>
          <a:effectLst/>
        </p:spPr>
      </p:cxnSp>
      <p:cxnSp>
        <p:nvCxnSpPr>
          <p:cNvPr id="217089" name="Connettore 1 217088"/>
          <p:cNvCxnSpPr/>
          <p:nvPr/>
        </p:nvCxnSpPr>
        <p:spPr bwMode="auto">
          <a:xfrm>
            <a:off x="3563888" y="3284984"/>
            <a:ext cx="0" cy="1224135"/>
          </a:xfrm>
          <a:prstGeom prst="line">
            <a:avLst/>
          </a:prstGeom>
          <a:solidFill>
            <a:srgbClr val="FF0000"/>
          </a:solidFill>
          <a:ln w="38100" cap="flat" cmpd="sng" algn="ctr">
            <a:solidFill>
              <a:schemeClr val="tx2"/>
            </a:solidFill>
            <a:prstDash val="dash"/>
            <a:round/>
            <a:headEnd type="none" w="med" len="med"/>
            <a:tailEnd type="none" w="med" len="med"/>
          </a:ln>
          <a:effectLst/>
        </p:spPr>
      </p:cxnSp>
      <p:sp>
        <p:nvSpPr>
          <p:cNvPr id="217093" name="CasellaDiTesto 217092"/>
          <p:cNvSpPr txBox="1"/>
          <p:nvPr/>
        </p:nvSpPr>
        <p:spPr>
          <a:xfrm>
            <a:off x="5220072" y="3059669"/>
            <a:ext cx="504056" cy="369332"/>
          </a:xfrm>
          <a:prstGeom prst="rect">
            <a:avLst/>
          </a:prstGeom>
          <a:noFill/>
        </p:spPr>
        <p:txBody>
          <a:bodyPr wrap="square" rtlCol="0">
            <a:spAutoFit/>
          </a:bodyPr>
          <a:lstStyle/>
          <a:p>
            <a:r>
              <a:rPr lang="it-IT" b="1" dirty="0">
                <a:solidFill>
                  <a:srgbClr val="C00000"/>
                </a:solidFill>
              </a:rPr>
              <a:t>R</a:t>
            </a:r>
            <a:endParaRPr lang="en-US" b="1" dirty="0">
              <a:solidFill>
                <a:srgbClr val="C00000"/>
              </a:solidFill>
            </a:endParaRPr>
          </a:p>
        </p:txBody>
      </p:sp>
      <p:sp>
        <p:nvSpPr>
          <p:cNvPr id="217094" name="Arco 217093"/>
          <p:cNvSpPr/>
          <p:nvPr/>
        </p:nvSpPr>
        <p:spPr bwMode="auto">
          <a:xfrm rot="7840726" flipV="1">
            <a:off x="6159964" y="4118752"/>
            <a:ext cx="612042" cy="366027"/>
          </a:xfrm>
          <a:prstGeom prst="arc">
            <a:avLst/>
          </a:prstGeom>
          <a:noFill/>
          <a:ln w="127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17095" name="CasellaDiTesto 217094"/>
          <p:cNvSpPr txBox="1"/>
          <p:nvPr/>
        </p:nvSpPr>
        <p:spPr>
          <a:xfrm>
            <a:off x="5948814" y="4077072"/>
            <a:ext cx="357790" cy="369332"/>
          </a:xfrm>
          <a:prstGeom prst="rect">
            <a:avLst/>
          </a:prstGeom>
          <a:noFill/>
        </p:spPr>
        <p:txBody>
          <a:bodyPr wrap="none" rtlCol="0">
            <a:spAutoFit/>
          </a:bodyPr>
          <a:lstStyle/>
          <a:p>
            <a:r>
              <a:rPr lang="el-GR" dirty="0">
                <a:solidFill>
                  <a:srgbClr val="C00000"/>
                </a:solidFill>
                <a:latin typeface="Cambria Math" panose="02040503050406030204" pitchFamily="18" charset="0"/>
                <a:ea typeface="Cambria Math" panose="02040503050406030204" pitchFamily="18" charset="0"/>
              </a:rPr>
              <a:t>ω</a:t>
            </a:r>
            <a:endParaRPr lang="en-US" dirty="0">
              <a:solidFill>
                <a:srgbClr val="C00000"/>
              </a:solidFill>
            </a:endParaRPr>
          </a:p>
        </p:txBody>
      </p:sp>
      <mc:AlternateContent xmlns:mc="http://schemas.openxmlformats.org/markup-compatibility/2006" xmlns:a14="http://schemas.microsoft.com/office/drawing/2010/main">
        <mc:Choice Requires="a14">
          <p:sp>
            <p:nvSpPr>
              <p:cNvPr id="217096" name="CasellaDiTesto 217095"/>
              <p:cNvSpPr txBox="1"/>
              <p:nvPr/>
            </p:nvSpPr>
            <p:spPr>
              <a:xfrm>
                <a:off x="6660232" y="4606180"/>
                <a:ext cx="5760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b="1" i="1" dirty="0" smtClean="0">
                              <a:solidFill>
                                <a:srgbClr val="C00000"/>
                              </a:solidFill>
                              <a:latin typeface="Cambria Math" panose="02040503050406030204" pitchFamily="18" charset="0"/>
                            </a:rPr>
                          </m:ctrlPr>
                        </m:accPr>
                        <m:e>
                          <m:r>
                            <m:rPr>
                              <m:nor/>
                            </m:rPr>
                            <a:rPr lang="it-IT" sz="2400" b="1" dirty="0">
                              <a:solidFill>
                                <a:srgbClr val="C00000"/>
                              </a:solidFill>
                              <a:latin typeface="French Script MT" panose="03020402040607040605" pitchFamily="66" charset="0"/>
                            </a:rPr>
                            <m:t>l</m:t>
                          </m:r>
                          <m:r>
                            <m:rPr>
                              <m:nor/>
                            </m:rPr>
                            <a:rPr lang="en-US" sz="2400" b="1" dirty="0">
                              <a:solidFill>
                                <a:srgbClr val="C00000"/>
                              </a:solidFill>
                              <a:latin typeface="French Script MT" panose="03020402040607040605" pitchFamily="66" charset="0"/>
                            </a:rPr>
                            <m:t> </m:t>
                          </m:r>
                        </m:e>
                      </m:acc>
                    </m:oMath>
                  </m:oMathPara>
                </a14:m>
                <a:endParaRPr lang="en-US" sz="2400" b="1" dirty="0">
                  <a:solidFill>
                    <a:srgbClr val="C00000"/>
                  </a:solidFill>
                  <a:latin typeface="French Script MT" panose="03020402040607040605" pitchFamily="66" charset="0"/>
                </a:endParaRPr>
              </a:p>
            </p:txBody>
          </p:sp>
        </mc:Choice>
        <mc:Fallback xmlns="">
          <p:sp>
            <p:nvSpPr>
              <p:cNvPr id="217096" name="CasellaDiTesto 217095"/>
              <p:cNvSpPr txBox="1">
                <a:spLocks noRot="1" noChangeAspect="1" noMove="1" noResize="1" noEditPoints="1" noAdjustHandles="1" noChangeArrowheads="1" noChangeShapeType="1" noTextEdit="1"/>
              </p:cNvSpPr>
              <p:nvPr/>
            </p:nvSpPr>
            <p:spPr>
              <a:xfrm>
                <a:off x="6660232" y="4606180"/>
                <a:ext cx="576064" cy="461665"/>
              </a:xfrm>
              <a:prstGeom prst="rect">
                <a:avLst/>
              </a:prstGeom>
              <a:blipFill>
                <a:blip r:embed="rId3"/>
                <a:stretch>
                  <a:fillRect t="-2703" b="-27027"/>
                </a:stretch>
              </a:blipFill>
            </p:spPr>
            <p:txBody>
              <a:bodyPr/>
              <a:lstStyle/>
              <a:p>
                <a:r>
                  <a:rPr lang="en-IT">
                    <a:noFill/>
                  </a:rPr>
                  <a:t> </a:t>
                </a:r>
              </a:p>
            </p:txBody>
          </p:sp>
        </mc:Fallback>
      </mc:AlternateContent>
      <p:sp>
        <p:nvSpPr>
          <p:cNvPr id="4" name="CasellaDiTesto 3"/>
          <p:cNvSpPr txBox="1"/>
          <p:nvPr/>
        </p:nvSpPr>
        <p:spPr>
          <a:xfrm>
            <a:off x="378961" y="1124744"/>
            <a:ext cx="3112917" cy="4816703"/>
          </a:xfrm>
          <a:prstGeom prst="rect">
            <a:avLst/>
          </a:prstGeom>
          <a:noFill/>
        </p:spPr>
        <p:txBody>
          <a:bodyPr wrap="square" rtlCol="0">
            <a:spAutoFit/>
          </a:bodyPr>
          <a:lstStyle/>
          <a:p>
            <a:r>
              <a:rPr lang="it-IT" sz="1600" dirty="0">
                <a:latin typeface="American Typewriter" panose="02090604020004020304" pitchFamily="18" charset="77"/>
              </a:rPr>
              <a:t>Equilibrio iniziale: </a:t>
            </a:r>
            <a:r>
              <a:rPr lang="it-IT" sz="1600" dirty="0">
                <a:solidFill>
                  <a:srgbClr val="C00000"/>
                </a:solidFill>
                <a:latin typeface="American Typewriter" panose="02090604020004020304" pitchFamily="18" charset="77"/>
              </a:rPr>
              <a:t>R</a:t>
            </a:r>
          </a:p>
          <a:p>
            <a:pPr>
              <a:lnSpc>
                <a:spcPct val="125000"/>
              </a:lnSpc>
              <a:spcBef>
                <a:spcPts val="1200"/>
              </a:spcBef>
            </a:pPr>
            <a:r>
              <a:rPr lang="it-IT" sz="1600" dirty="0">
                <a:latin typeface="American Typewriter" panose="02090604020004020304" pitchFamily="18" charset="77"/>
              </a:rPr>
              <a:t>Aumenta il salario.</a:t>
            </a:r>
          </a:p>
          <a:p>
            <a:pPr>
              <a:lnSpc>
                <a:spcPct val="125000"/>
              </a:lnSpc>
              <a:spcBef>
                <a:spcPts val="600"/>
              </a:spcBef>
            </a:pPr>
            <a:r>
              <a:rPr lang="it-IT" sz="1600" dirty="0">
                <a:latin typeface="American Typewriter" panose="02090604020004020304" pitchFamily="18" charset="77"/>
              </a:rPr>
              <a:t>Se scelgo: </a:t>
            </a:r>
          </a:p>
          <a:p>
            <a:pPr marL="285750" indent="-285750">
              <a:lnSpc>
                <a:spcPct val="125000"/>
              </a:lnSpc>
              <a:spcBef>
                <a:spcPts val="1200"/>
              </a:spcBef>
              <a:buFont typeface="Arial" panose="020B0604020202020204" pitchFamily="34" charset="0"/>
              <a:buChar char="•"/>
            </a:pPr>
            <a:r>
              <a:rPr lang="it-IT" sz="1600" b="1" dirty="0">
                <a:solidFill>
                  <a:srgbClr val="000099"/>
                </a:solidFill>
                <a:latin typeface="American Typewriter" panose="02090604020004020304" pitchFamily="18" charset="77"/>
              </a:rPr>
              <a:t>S</a:t>
            </a:r>
            <a:r>
              <a:rPr lang="it-IT" sz="1600" dirty="0">
                <a:latin typeface="American Typewriter" panose="02090604020004020304" pitchFamily="18" charset="77"/>
              </a:rPr>
              <a:t> </a:t>
            </a:r>
            <a:r>
              <a:rPr lang="it-IT" sz="1600" dirty="0">
                <a:latin typeface="American Typewriter" panose="02090604020004020304" pitchFamily="18" charset="77"/>
                <a:cs typeface="Calibri" panose="020F0502020204030204" pitchFamily="34" charset="0"/>
              </a:rPr>
              <a:t>→ lavoro di più</a:t>
            </a:r>
          </a:p>
          <a:p>
            <a:pPr marL="360000" indent="-360000">
              <a:lnSpc>
                <a:spcPct val="125000"/>
              </a:lnSpc>
              <a:spcBef>
                <a:spcPts val="0"/>
              </a:spcBef>
              <a:buFont typeface="Wingdings" panose="05000000000000000000" pitchFamily="2" charset="2"/>
              <a:buChar char="Ø"/>
            </a:pPr>
            <a:r>
              <a:rPr lang="it-IT" sz="1600" dirty="0">
                <a:latin typeface="American Typewriter" panose="02090604020004020304" pitchFamily="18" charset="77"/>
                <a:cs typeface="Calibri" panose="020F0502020204030204" pitchFamily="34" charset="0"/>
              </a:rPr>
              <a:t>Prevale effetto </a:t>
            </a:r>
            <a:r>
              <a:rPr lang="it-IT" sz="1600" b="1" dirty="0">
                <a:solidFill>
                  <a:srgbClr val="000099"/>
                </a:solidFill>
                <a:latin typeface="American Typewriter" panose="02090604020004020304" pitchFamily="18" charset="77"/>
                <a:cs typeface="Calibri" panose="020F0502020204030204" pitchFamily="34" charset="0"/>
              </a:rPr>
              <a:t>sostituzione</a:t>
            </a:r>
          </a:p>
          <a:p>
            <a:pPr marL="285750" indent="-285750">
              <a:lnSpc>
                <a:spcPct val="125000"/>
              </a:lnSpc>
              <a:spcBef>
                <a:spcPts val="1200"/>
              </a:spcBef>
              <a:buFont typeface="Arial" panose="020B0604020202020204" pitchFamily="34" charset="0"/>
              <a:buChar char="•"/>
            </a:pPr>
            <a:r>
              <a:rPr lang="it-IT" sz="1600" b="1" dirty="0">
                <a:latin typeface="American Typewriter" panose="02090604020004020304" pitchFamily="18" charset="77"/>
                <a:cs typeface="Calibri" panose="020F0502020204030204" pitchFamily="34" charset="0"/>
              </a:rPr>
              <a:t>R’</a:t>
            </a:r>
            <a:r>
              <a:rPr lang="it-IT" sz="1600" b="1" dirty="0">
                <a:latin typeface="American Typewriter" panose="02090604020004020304" pitchFamily="18" charset="77"/>
              </a:rPr>
              <a:t> </a:t>
            </a:r>
            <a:r>
              <a:rPr lang="it-IT" sz="1600" dirty="0">
                <a:latin typeface="American Typewriter" panose="02090604020004020304" pitchFamily="18" charset="77"/>
                <a:cs typeface="Calibri" panose="020F0502020204030204" pitchFamily="34" charset="0"/>
              </a:rPr>
              <a:t>→ lavoro come prima. </a:t>
            </a:r>
          </a:p>
          <a:p>
            <a:pPr marL="360000" indent="-360000">
              <a:lnSpc>
                <a:spcPct val="125000"/>
              </a:lnSpc>
              <a:spcBef>
                <a:spcPts val="0"/>
              </a:spcBef>
              <a:buFont typeface="Wingdings" panose="05000000000000000000" pitchFamily="2" charset="2"/>
              <a:buChar char="Ø"/>
            </a:pPr>
            <a:r>
              <a:rPr lang="it-IT" sz="1600" dirty="0">
                <a:latin typeface="American Typewriter" panose="02090604020004020304" pitchFamily="18" charset="77"/>
                <a:cs typeface="Calibri" panose="020F0502020204030204" pitchFamily="34" charset="0"/>
              </a:rPr>
              <a:t>Effetto sostituzione e reddito </a:t>
            </a:r>
            <a:r>
              <a:rPr lang="it-IT" sz="1600" b="1" dirty="0">
                <a:latin typeface="American Typewriter" panose="02090604020004020304" pitchFamily="18" charset="77"/>
                <a:cs typeface="Calibri" panose="020F0502020204030204" pitchFamily="34" charset="0"/>
              </a:rPr>
              <a:t>si equivalgono</a:t>
            </a:r>
          </a:p>
          <a:p>
            <a:pPr marL="285750" indent="-285750">
              <a:lnSpc>
                <a:spcPct val="125000"/>
              </a:lnSpc>
              <a:spcBef>
                <a:spcPts val="1200"/>
              </a:spcBef>
              <a:buFont typeface="Arial" panose="020B0604020202020204" pitchFamily="34" charset="0"/>
              <a:buChar char="•"/>
            </a:pPr>
            <a:r>
              <a:rPr lang="it-IT" sz="1600" b="1" dirty="0">
                <a:solidFill>
                  <a:schemeClr val="tx2"/>
                </a:solidFill>
                <a:latin typeface="American Typewriter" panose="02090604020004020304" pitchFamily="18" charset="77"/>
              </a:rPr>
              <a:t>T</a:t>
            </a:r>
            <a:r>
              <a:rPr lang="it-IT" sz="1600" dirty="0">
                <a:latin typeface="American Typewriter" panose="02090604020004020304" pitchFamily="18" charset="77"/>
              </a:rPr>
              <a:t> </a:t>
            </a:r>
            <a:r>
              <a:rPr lang="it-IT" sz="1600" dirty="0">
                <a:latin typeface="American Typewriter" panose="02090604020004020304" pitchFamily="18" charset="77"/>
                <a:cs typeface="Calibri" panose="020F0502020204030204" pitchFamily="34" charset="0"/>
              </a:rPr>
              <a:t>→ lavoro di meno.</a:t>
            </a:r>
          </a:p>
          <a:p>
            <a:pPr marL="360000" indent="-360000">
              <a:lnSpc>
                <a:spcPct val="125000"/>
              </a:lnSpc>
              <a:spcBef>
                <a:spcPts val="0"/>
              </a:spcBef>
              <a:buFont typeface="Wingdings" panose="05000000000000000000" pitchFamily="2" charset="2"/>
              <a:buChar char="Ø"/>
            </a:pPr>
            <a:r>
              <a:rPr lang="it-IT" sz="1600" dirty="0">
                <a:latin typeface="American Typewriter" panose="02090604020004020304" pitchFamily="18" charset="77"/>
                <a:cs typeface="Calibri" panose="020F0502020204030204" pitchFamily="34" charset="0"/>
              </a:rPr>
              <a:t>Prevale effetto </a:t>
            </a:r>
            <a:r>
              <a:rPr lang="it-IT" sz="1600" b="1" dirty="0">
                <a:solidFill>
                  <a:schemeClr val="tx2"/>
                </a:solidFill>
                <a:latin typeface="American Typewriter" panose="02090604020004020304" pitchFamily="18" charset="77"/>
                <a:cs typeface="Calibri" panose="020F0502020204030204" pitchFamily="34" charset="0"/>
              </a:rPr>
              <a:t>reddito</a:t>
            </a:r>
            <a:r>
              <a:rPr lang="it-IT" b="1" dirty="0">
                <a:solidFill>
                  <a:schemeClr val="accent1"/>
                </a:solidFill>
                <a:latin typeface="+mj-lt"/>
                <a:cs typeface="Calibri" panose="020F0502020204030204" pitchFamily="34" charset="0"/>
              </a:rPr>
              <a:t>.</a:t>
            </a:r>
            <a:endParaRPr lang="it-IT" b="1" dirty="0">
              <a:solidFill>
                <a:schemeClr val="accent1"/>
              </a:solidFill>
              <a:latin typeface="+mj-lt"/>
            </a:endParaRPr>
          </a:p>
          <a:p>
            <a:pPr marL="285750" indent="-285750">
              <a:buFont typeface="Arial" panose="020B0604020202020204" pitchFamily="34" charset="0"/>
              <a:buChar char="•"/>
            </a:pPr>
            <a:endParaRPr lang="it-IT" dirty="0"/>
          </a:p>
          <a:p>
            <a:r>
              <a:rPr lang="it-IT" dirty="0"/>
              <a:t> </a:t>
            </a:r>
            <a:endParaRPr lang="en-US" dirty="0"/>
          </a:p>
        </p:txBody>
      </p:sp>
      <p:cxnSp>
        <p:nvCxnSpPr>
          <p:cNvPr id="28" name="Connettore 1 27"/>
          <p:cNvCxnSpPr/>
          <p:nvPr/>
        </p:nvCxnSpPr>
        <p:spPr bwMode="auto">
          <a:xfrm>
            <a:off x="4261718" y="1030754"/>
            <a:ext cx="2542530" cy="3478365"/>
          </a:xfrm>
          <a:prstGeom prst="line">
            <a:avLst/>
          </a:prstGeom>
          <a:solidFill>
            <a:srgbClr val="FF0000"/>
          </a:solidFill>
          <a:ln w="28575" cap="flat" cmpd="sng" algn="ctr">
            <a:solidFill>
              <a:srgbClr val="C00000"/>
            </a:solidFill>
            <a:prstDash val="solid"/>
            <a:round/>
            <a:headEnd type="none" w="med" len="med"/>
            <a:tailEnd type="none" w="med" len="med"/>
          </a:ln>
          <a:effectLst/>
        </p:spPr>
      </p:cxnSp>
      <p:cxnSp>
        <p:nvCxnSpPr>
          <p:cNvPr id="34" name="Connettore 1 33"/>
          <p:cNvCxnSpPr/>
          <p:nvPr/>
        </p:nvCxnSpPr>
        <p:spPr bwMode="auto">
          <a:xfrm>
            <a:off x="4644008" y="1556792"/>
            <a:ext cx="26293" cy="2909639"/>
          </a:xfrm>
          <a:prstGeom prst="line">
            <a:avLst/>
          </a:prstGeom>
          <a:solidFill>
            <a:srgbClr val="FF0000"/>
          </a:solidFill>
          <a:ln w="28575" cap="flat" cmpd="sng" algn="ctr">
            <a:solidFill>
              <a:srgbClr val="000000"/>
            </a:solidFill>
            <a:prstDash val="sysDash"/>
            <a:round/>
            <a:headEnd type="none" w="med" len="med"/>
            <a:tailEnd type="none" w="med" len="med"/>
          </a:ln>
          <a:effectLst/>
        </p:spPr>
      </p:cxnSp>
      <p:sp>
        <p:nvSpPr>
          <p:cNvPr id="30" name="Arco 29"/>
          <p:cNvSpPr/>
          <p:nvPr/>
        </p:nvSpPr>
        <p:spPr bwMode="auto">
          <a:xfrm flipH="1" flipV="1">
            <a:off x="4427984" y="-243408"/>
            <a:ext cx="2952328" cy="2321961"/>
          </a:xfrm>
          <a:prstGeom prst="arc">
            <a:avLst>
              <a:gd name="adj1" fmla="val 16267716"/>
              <a:gd name="adj2" fmla="val 21319529"/>
            </a:avLst>
          </a:prstGeom>
          <a:noFill/>
          <a:ln w="127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2" name="CasellaDiTesto 31"/>
          <p:cNvSpPr txBox="1"/>
          <p:nvPr/>
        </p:nvSpPr>
        <p:spPr>
          <a:xfrm>
            <a:off x="4572000" y="1259468"/>
            <a:ext cx="504056" cy="369332"/>
          </a:xfrm>
          <a:prstGeom prst="rect">
            <a:avLst/>
          </a:prstGeom>
          <a:noFill/>
        </p:spPr>
        <p:txBody>
          <a:bodyPr wrap="square" rtlCol="0">
            <a:spAutoFit/>
          </a:bodyPr>
          <a:lstStyle/>
          <a:p>
            <a:r>
              <a:rPr lang="it-IT" b="1" dirty="0">
                <a:solidFill>
                  <a:srgbClr val="000099"/>
                </a:solidFill>
              </a:rPr>
              <a:t>S</a:t>
            </a:r>
            <a:endParaRPr lang="en-US" b="1" dirty="0">
              <a:solidFill>
                <a:srgbClr val="000099"/>
              </a:solidFill>
            </a:endParaRPr>
          </a:p>
        </p:txBody>
      </p:sp>
      <p:cxnSp>
        <p:nvCxnSpPr>
          <p:cNvPr id="35" name="Connettore 1 34"/>
          <p:cNvCxnSpPr/>
          <p:nvPr/>
        </p:nvCxnSpPr>
        <p:spPr bwMode="auto">
          <a:xfrm flipH="1">
            <a:off x="3563886" y="1556792"/>
            <a:ext cx="1030339" cy="0"/>
          </a:xfrm>
          <a:prstGeom prst="line">
            <a:avLst/>
          </a:prstGeom>
          <a:solidFill>
            <a:srgbClr val="FF0000"/>
          </a:solidFill>
          <a:ln w="28575" cap="flat" cmpd="sng" algn="ctr">
            <a:solidFill>
              <a:srgbClr val="000000"/>
            </a:solidFill>
            <a:prstDash val="sysDash"/>
            <a:round/>
            <a:headEnd type="none" w="med" len="med"/>
            <a:tailEnd type="none" w="med" len="med"/>
          </a:ln>
          <a:effectLst/>
        </p:spPr>
      </p:cxnSp>
      <p:sp>
        <p:nvSpPr>
          <p:cNvPr id="29" name="Arco 28"/>
          <p:cNvSpPr/>
          <p:nvPr/>
        </p:nvSpPr>
        <p:spPr bwMode="auto">
          <a:xfrm flipH="1" flipV="1">
            <a:off x="4976515" y="530975"/>
            <a:ext cx="2979861" cy="2321961"/>
          </a:xfrm>
          <a:prstGeom prst="arc">
            <a:avLst>
              <a:gd name="adj1" fmla="val 16267716"/>
              <a:gd name="adj2" fmla="val 34421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7" name="Arco 36"/>
          <p:cNvSpPr/>
          <p:nvPr/>
        </p:nvSpPr>
        <p:spPr bwMode="auto">
          <a:xfrm flipH="1" flipV="1">
            <a:off x="5408563" y="1107039"/>
            <a:ext cx="2979861" cy="2321961"/>
          </a:xfrm>
          <a:prstGeom prst="arc">
            <a:avLst>
              <a:gd name="adj1" fmla="val 16267716"/>
              <a:gd name="adj2" fmla="val 344210"/>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9" name="CasellaDiTesto 38"/>
          <p:cNvSpPr txBox="1"/>
          <p:nvPr/>
        </p:nvSpPr>
        <p:spPr>
          <a:xfrm>
            <a:off x="5580112" y="2636912"/>
            <a:ext cx="504056" cy="369332"/>
          </a:xfrm>
          <a:prstGeom prst="rect">
            <a:avLst/>
          </a:prstGeom>
          <a:noFill/>
        </p:spPr>
        <p:txBody>
          <a:bodyPr wrap="square" rtlCol="0">
            <a:spAutoFit/>
          </a:bodyPr>
          <a:lstStyle/>
          <a:p>
            <a:r>
              <a:rPr lang="it-IT" b="1" dirty="0">
                <a:solidFill>
                  <a:schemeClr val="tx2"/>
                </a:solidFill>
              </a:rPr>
              <a:t>T</a:t>
            </a:r>
            <a:endParaRPr lang="en-US" b="1" dirty="0">
              <a:solidFill>
                <a:schemeClr val="tx2"/>
              </a:solidFill>
            </a:endParaRPr>
          </a:p>
        </p:txBody>
      </p:sp>
      <p:sp>
        <p:nvSpPr>
          <p:cNvPr id="38" name="CasellaDiTesto 37"/>
          <p:cNvSpPr txBox="1"/>
          <p:nvPr/>
        </p:nvSpPr>
        <p:spPr>
          <a:xfrm>
            <a:off x="5076056" y="1979548"/>
            <a:ext cx="504056" cy="369332"/>
          </a:xfrm>
          <a:prstGeom prst="rect">
            <a:avLst/>
          </a:prstGeom>
          <a:noFill/>
        </p:spPr>
        <p:txBody>
          <a:bodyPr wrap="square" rtlCol="0">
            <a:spAutoFit/>
          </a:bodyPr>
          <a:lstStyle/>
          <a:p>
            <a:r>
              <a:rPr lang="it-IT" b="1" dirty="0"/>
              <a:t>R’</a:t>
            </a:r>
            <a:endParaRPr lang="en-US" b="1" dirty="0"/>
          </a:p>
        </p:txBody>
      </p:sp>
      <p:cxnSp>
        <p:nvCxnSpPr>
          <p:cNvPr id="40" name="Connettore 1 39"/>
          <p:cNvCxnSpPr/>
          <p:nvPr/>
        </p:nvCxnSpPr>
        <p:spPr bwMode="auto">
          <a:xfrm>
            <a:off x="5652120" y="2924944"/>
            <a:ext cx="0" cy="1584175"/>
          </a:xfrm>
          <a:prstGeom prst="line">
            <a:avLst/>
          </a:prstGeom>
          <a:solidFill>
            <a:srgbClr val="FF0000"/>
          </a:solidFill>
          <a:ln w="28575" cap="flat" cmpd="sng" algn="ctr">
            <a:solidFill>
              <a:srgbClr val="000000"/>
            </a:solidFill>
            <a:prstDash val="sysDash"/>
            <a:round/>
            <a:headEnd type="none" w="med" len="med"/>
            <a:tailEnd type="none" w="med" len="med"/>
          </a:ln>
          <a:effectLst/>
        </p:spPr>
      </p:cxnSp>
    </p:spTree>
    <p:extLst>
      <p:ext uri="{BB962C8B-B14F-4D97-AF65-F5344CB8AC3E}">
        <p14:creationId xmlns:p14="http://schemas.microsoft.com/office/powerpoint/2010/main" val="37369597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trips(downRight)">
                                      <p:cBhvr>
                                        <p:cTn id="7" dur="500"/>
                                        <p:tgtEl>
                                          <p:spTgt spid="217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39552" y="0"/>
            <a:ext cx="7313612" cy="895350"/>
          </a:xfrm>
        </p:spPr>
        <p:txBody>
          <a:bodyPr/>
          <a:lstStyle/>
          <a:p>
            <a:r>
              <a:rPr lang="it-IT" altLang="it-IT" sz="2400" dirty="0"/>
              <a:t>In sintesi (2)</a:t>
            </a:r>
          </a:p>
        </p:txBody>
      </p:sp>
      <p:sp>
        <p:nvSpPr>
          <p:cNvPr id="104451" name="Rectangle 7"/>
          <p:cNvSpPr>
            <a:spLocks noGrp="1" noChangeArrowheads="1"/>
          </p:cNvSpPr>
          <p:nvPr>
            <p:ph idx="1"/>
          </p:nvPr>
        </p:nvSpPr>
        <p:spPr>
          <a:xfrm>
            <a:off x="683568" y="1124744"/>
            <a:ext cx="8172896" cy="5733257"/>
          </a:xfrm>
        </p:spPr>
        <p:txBody>
          <a:bodyPr/>
          <a:lstStyle/>
          <a:p>
            <a:pPr defTabSz="736600">
              <a:lnSpc>
                <a:spcPct val="114000"/>
              </a:lnSpc>
              <a:spcBef>
                <a:spcPts val="600"/>
              </a:spcBef>
            </a:pPr>
            <a:r>
              <a:rPr lang="it-IT" altLang="it-IT" sz="1800" dirty="0">
                <a:latin typeface="American Typewriter" panose="02090604020004020304" pitchFamily="18" charset="77"/>
              </a:rPr>
              <a:t>La </a:t>
            </a:r>
            <a:r>
              <a:rPr lang="it-IT" altLang="it-IT" sz="1800" b="1" dirty="0">
                <a:solidFill>
                  <a:srgbClr val="000099"/>
                </a:solidFill>
                <a:latin typeface="American Typewriter" panose="02090604020004020304" pitchFamily="18" charset="77"/>
              </a:rPr>
              <a:t>disoccupazione totale </a:t>
            </a:r>
            <a:r>
              <a:rPr lang="it-IT" altLang="it-IT" sz="1800" dirty="0">
                <a:latin typeface="American Typewriter" panose="02090604020004020304" pitchFamily="18" charset="77"/>
              </a:rPr>
              <a:t>è la somma della disoccupazione strutturale e frizionale.</a:t>
            </a:r>
          </a:p>
          <a:p>
            <a:pPr defTabSz="736600">
              <a:lnSpc>
                <a:spcPct val="114000"/>
              </a:lnSpc>
              <a:spcBef>
                <a:spcPts val="600"/>
              </a:spcBef>
            </a:pPr>
            <a:r>
              <a:rPr lang="it-IT" altLang="it-IT" sz="1800" dirty="0">
                <a:latin typeface="American Typewriter" panose="02090604020004020304" pitchFamily="18" charset="77"/>
              </a:rPr>
              <a:t>La differenza tra disoccupazione totale misurata in un particolare momento e la </a:t>
            </a:r>
            <a:r>
              <a:rPr lang="it-IT" altLang="it-IT" sz="1800" b="1" dirty="0">
                <a:solidFill>
                  <a:srgbClr val="000099"/>
                </a:solidFill>
                <a:latin typeface="American Typewriter" panose="02090604020004020304" pitchFamily="18" charset="77"/>
              </a:rPr>
              <a:t>disoccupazione totale di equilibrio </a:t>
            </a:r>
            <a:r>
              <a:rPr lang="it-IT" altLang="it-IT" sz="1800" dirty="0">
                <a:latin typeface="American Typewriter" panose="02090604020004020304" pitchFamily="18" charset="77"/>
              </a:rPr>
              <a:t>è dovuta alla </a:t>
            </a:r>
            <a:r>
              <a:rPr lang="it-IT" altLang="it-IT" sz="1800" b="1" dirty="0">
                <a:solidFill>
                  <a:srgbClr val="000099"/>
                </a:solidFill>
                <a:latin typeface="American Typewriter" panose="02090604020004020304" pitchFamily="18" charset="77"/>
              </a:rPr>
              <a:t>disoccupazione frizionale temporanea</a:t>
            </a:r>
            <a:r>
              <a:rPr lang="it-IT" altLang="it-IT" sz="1800" dirty="0">
                <a:latin typeface="American Typewriter" panose="02090604020004020304" pitchFamily="18" charset="77"/>
              </a:rPr>
              <a:t> (ossia dovuta a variazioni congiunturali del tasso di separazione e/o di ottenimento di lavoro)</a:t>
            </a:r>
          </a:p>
          <a:p>
            <a:pPr defTabSz="736600">
              <a:lnSpc>
                <a:spcPct val="114000"/>
              </a:lnSpc>
              <a:spcBef>
                <a:spcPts val="600"/>
              </a:spcBef>
            </a:pPr>
            <a:r>
              <a:rPr lang="it-IT" altLang="it-IT" sz="1800" dirty="0">
                <a:latin typeface="American Typewriter" panose="02090604020004020304" pitchFamily="18" charset="77"/>
              </a:rPr>
              <a:t>Diverse </a:t>
            </a:r>
            <a:r>
              <a:rPr lang="it-IT" altLang="it-IT" sz="1800" b="1" dirty="0">
                <a:solidFill>
                  <a:srgbClr val="000099"/>
                </a:solidFill>
                <a:latin typeface="American Typewriter" panose="02090604020004020304" pitchFamily="18" charset="77"/>
              </a:rPr>
              <a:t>istituzioni e politiche </a:t>
            </a:r>
            <a:r>
              <a:rPr lang="it-IT" altLang="it-IT" sz="1800" dirty="0">
                <a:latin typeface="American Typewriter" panose="02090604020004020304" pitchFamily="18" charset="77"/>
              </a:rPr>
              <a:t>possono influenzare l’equilibrio nel mercato dal lavoro e le caratteristiche della disoccupazione: le modalità della contrattazione collettiva, i sindacati, le tipologie e vincoli ai contratti di lavoro, i sussidi di disoccupazione, le agenzie di collocamento, e anche il sistema scolastico e i programmi di formazione professionale.</a:t>
            </a:r>
          </a:p>
          <a:p>
            <a:pPr defTabSz="736600">
              <a:lnSpc>
                <a:spcPct val="114000"/>
              </a:lnSpc>
              <a:spcBef>
                <a:spcPts val="600"/>
              </a:spcBef>
            </a:pPr>
            <a:r>
              <a:rPr lang="it-IT" altLang="it-IT" sz="1800" dirty="0">
                <a:latin typeface="American Typewriter" panose="02090604020004020304" pitchFamily="18" charset="77"/>
              </a:rPr>
              <a:t>Abbiamo infine esaminato alcune caratteristiche problematiche del mercato del lavoro: la durata della disoccupazione, l’evoluzione dei tassi di partecipazione alla forza lavoro e la disoccupazione giovanile.</a:t>
            </a:r>
          </a:p>
          <a:p>
            <a:pPr marL="852488" lvl="1" indent="-333375" defTabSz="736600">
              <a:lnSpc>
                <a:spcPct val="114000"/>
              </a:lnSpc>
              <a:spcBef>
                <a:spcPts val="600"/>
              </a:spcBef>
              <a:buSzPct val="95000"/>
              <a:buFont typeface="Wingdings" panose="05000000000000000000" pitchFamily="2" charset="2"/>
              <a:buNone/>
            </a:pPr>
            <a:endParaRPr lang="it-IT" altLang="it-IT" sz="1800" dirty="0"/>
          </a:p>
        </p:txBody>
      </p:sp>
      <p:sp>
        <p:nvSpPr>
          <p:cNvPr id="4" name="Segnaposto piè di pagina 3"/>
          <p:cNvSpPr>
            <a:spLocks noGrp="1"/>
          </p:cNvSpPr>
          <p:nvPr>
            <p:ph type="ftr" sz="quarter" idx="10"/>
          </p:nvPr>
        </p:nvSpPr>
        <p:spPr>
          <a:xfrm>
            <a:off x="425450" y="6369322"/>
            <a:ext cx="3608388" cy="300038"/>
          </a:xfrm>
        </p:spPr>
        <p:txBody>
          <a:bodyPr/>
          <a:lstStyle/>
          <a:p>
            <a:pPr>
              <a:defRPr/>
            </a:pPr>
            <a:r>
              <a:rPr lang="it-IT"/>
              <a:t>Lez. 04: Lavoro e Disoccupazione</a:t>
            </a:r>
          </a:p>
        </p:txBody>
      </p:sp>
    </p:spTree>
    <p:extLst>
      <p:ext uri="{BB962C8B-B14F-4D97-AF65-F5344CB8AC3E}">
        <p14:creationId xmlns:p14="http://schemas.microsoft.com/office/powerpoint/2010/main" val="76528785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xfrm>
            <a:off x="539750" y="44624"/>
            <a:ext cx="8223250" cy="838200"/>
          </a:xfrm>
          <a:solidFill>
            <a:schemeClr val="accent5">
              <a:lumMod val="75000"/>
            </a:schemeClr>
          </a:solidFill>
          <a:ln>
            <a:solidFill>
              <a:schemeClr val="tx1"/>
            </a:solidFill>
          </a:ln>
        </p:spPr>
        <p:txBody>
          <a:bodyPr anchor="ctr"/>
          <a:lstStyle/>
          <a:p>
            <a:r>
              <a:rPr lang="it-IT" altLang="de-DE" sz="2800" i="1" dirty="0">
                <a:latin typeface="American Typewriter" panose="02090604020004020304" pitchFamily="18" charset="77"/>
              </a:rPr>
              <a:t>Come continua?</a:t>
            </a:r>
          </a:p>
        </p:txBody>
      </p:sp>
      <p:sp>
        <p:nvSpPr>
          <p:cNvPr id="185347" name="Rectangle 3"/>
          <p:cNvSpPr>
            <a:spLocks noGrp="1" noChangeArrowheads="1"/>
          </p:cNvSpPr>
          <p:nvPr>
            <p:ph idx="1"/>
          </p:nvPr>
        </p:nvSpPr>
        <p:spPr>
          <a:xfrm>
            <a:off x="539751" y="908720"/>
            <a:ext cx="8223250" cy="5409530"/>
          </a:xfrm>
          <a:solidFill>
            <a:srgbClr val="CCECFF"/>
          </a:solidFill>
          <a:ln>
            <a:solidFill>
              <a:schemeClr val="tx1"/>
            </a:solidFill>
          </a:ln>
        </p:spPr>
        <p:txBody>
          <a:bodyPr/>
          <a:lstStyle/>
          <a:p>
            <a:pPr marL="0" indent="0">
              <a:lnSpc>
                <a:spcPct val="125000"/>
              </a:lnSpc>
              <a:spcBef>
                <a:spcPts val="600"/>
              </a:spcBef>
              <a:buNone/>
            </a:pPr>
            <a:r>
              <a:rPr lang="it-IT" altLang="de-DE" sz="1600" i="1" dirty="0">
                <a:latin typeface="American Typewriter" panose="02090604020004020304" pitchFamily="18" charset="77"/>
              </a:rPr>
              <a:t>Nella lezione 5 studieremo le relazioni tra </a:t>
            </a:r>
          </a:p>
          <a:p>
            <a:pPr marL="0" indent="0" algn="ctr">
              <a:lnSpc>
                <a:spcPct val="125000"/>
              </a:lnSpc>
              <a:spcBef>
                <a:spcPts val="600"/>
              </a:spcBef>
              <a:buNone/>
            </a:pPr>
            <a:r>
              <a:rPr lang="it-IT" altLang="de-DE" sz="1600" b="1" dirty="0">
                <a:solidFill>
                  <a:srgbClr val="0070C0"/>
                </a:solidFill>
                <a:latin typeface="American Typewriter" panose="02090604020004020304" pitchFamily="18" charset="77"/>
              </a:rPr>
              <a:t>Moneta Prezzi e Cambi nel Lungo Periodo. </a:t>
            </a:r>
          </a:p>
          <a:p>
            <a:pPr>
              <a:lnSpc>
                <a:spcPct val="125000"/>
              </a:lnSpc>
              <a:spcBef>
                <a:spcPts val="600"/>
              </a:spcBef>
              <a:buFont typeface="Arial" panose="020B0604020202020204" pitchFamily="34" charset="0"/>
              <a:buChar char="•"/>
            </a:pPr>
            <a:r>
              <a:rPr lang="it-IT" altLang="de-DE" sz="1600" dirty="0">
                <a:latin typeface="American Typewriter" panose="02090604020004020304" pitchFamily="18" charset="77"/>
              </a:rPr>
              <a:t>Dopo aver definito </a:t>
            </a:r>
            <a:r>
              <a:rPr lang="it-IT" altLang="de-DE" sz="1600" b="1" dirty="0">
                <a:latin typeface="American Typewriter" panose="02090604020004020304" pitchFamily="18" charset="77"/>
              </a:rPr>
              <a:t>cos’è la moneta </a:t>
            </a:r>
            <a:r>
              <a:rPr lang="it-IT" altLang="de-DE" sz="1600" dirty="0">
                <a:latin typeface="American Typewriter" panose="02090604020004020304" pitchFamily="18" charset="77"/>
              </a:rPr>
              <a:t>e perché viene utilizzata …</a:t>
            </a:r>
          </a:p>
          <a:p>
            <a:pPr>
              <a:lnSpc>
                <a:spcPct val="125000"/>
              </a:lnSpc>
              <a:spcBef>
                <a:spcPts val="600"/>
              </a:spcBef>
              <a:buFont typeface="Arial" panose="020B0604020202020204" pitchFamily="34" charset="0"/>
              <a:buChar char="•"/>
            </a:pPr>
            <a:r>
              <a:rPr lang="it-IT" altLang="de-DE" sz="1600" dirty="0">
                <a:latin typeface="American Typewriter" panose="02090604020004020304" pitchFamily="18" charset="77"/>
              </a:rPr>
              <a:t>Definiremo la </a:t>
            </a:r>
            <a:r>
              <a:rPr lang="it-IT" altLang="de-DE" sz="1600" b="1" dirty="0">
                <a:latin typeface="American Typewriter" panose="02090604020004020304" pitchFamily="18" charset="77"/>
              </a:rPr>
              <a:t>teoria quantitativa </a:t>
            </a:r>
            <a:r>
              <a:rPr lang="it-IT" altLang="de-DE" sz="1600" dirty="0">
                <a:latin typeface="American Typewriter" panose="02090604020004020304" pitchFamily="18" charset="77"/>
              </a:rPr>
              <a:t>della moneta ed il </a:t>
            </a:r>
            <a:r>
              <a:rPr lang="it-IT" altLang="de-DE" sz="1600" b="1" dirty="0">
                <a:latin typeface="American Typewriter" panose="02090604020004020304" pitchFamily="18" charset="77"/>
              </a:rPr>
              <a:t>principio di neutralità</a:t>
            </a:r>
            <a:r>
              <a:rPr lang="it-IT" altLang="de-DE" sz="1600" dirty="0">
                <a:latin typeface="American Typewriter" panose="02090604020004020304" pitchFamily="18" charset="77"/>
              </a:rPr>
              <a:t>, in base al quale variazioni nella quantità di moneta influenzano proporzionalmente il livello dei prezzi.</a:t>
            </a:r>
          </a:p>
          <a:p>
            <a:pPr>
              <a:lnSpc>
                <a:spcPct val="125000"/>
              </a:lnSpc>
              <a:spcBef>
                <a:spcPts val="600"/>
              </a:spcBef>
              <a:buFont typeface="Arial" panose="020B0604020202020204" pitchFamily="34" charset="0"/>
              <a:buChar char="•"/>
            </a:pPr>
            <a:r>
              <a:rPr lang="it-IT" altLang="de-DE" sz="1600" dirty="0">
                <a:latin typeface="American Typewriter" panose="02090604020004020304" pitchFamily="18" charset="77"/>
              </a:rPr>
              <a:t>Alla luce di tale principio, esamineremo anche la relazione tra </a:t>
            </a:r>
            <a:r>
              <a:rPr lang="it-IT" altLang="de-DE" sz="1600" b="1" dirty="0">
                <a:latin typeface="American Typewriter" panose="02090604020004020304" pitchFamily="18" charset="77"/>
              </a:rPr>
              <a:t>tasso di crescita</a:t>
            </a:r>
            <a:r>
              <a:rPr lang="it-IT" altLang="de-DE" sz="1600" dirty="0">
                <a:latin typeface="American Typewriter" panose="02090604020004020304" pitchFamily="18" charset="77"/>
              </a:rPr>
              <a:t> della quantità di moneta e </a:t>
            </a:r>
            <a:r>
              <a:rPr lang="it-IT" altLang="de-DE" sz="1600" b="1" dirty="0">
                <a:latin typeface="American Typewriter" panose="02090604020004020304" pitchFamily="18" charset="77"/>
              </a:rPr>
              <a:t>tasso d’inflazione.</a:t>
            </a:r>
          </a:p>
          <a:p>
            <a:pPr>
              <a:lnSpc>
                <a:spcPct val="125000"/>
              </a:lnSpc>
              <a:spcBef>
                <a:spcPts val="600"/>
              </a:spcBef>
              <a:buFont typeface="Arial" panose="020B0604020202020204" pitchFamily="34" charset="0"/>
              <a:buChar char="•"/>
            </a:pPr>
            <a:r>
              <a:rPr lang="it-IT" altLang="de-DE" sz="1600" dirty="0">
                <a:latin typeface="American Typewriter" panose="02090604020004020304" pitchFamily="18" charset="77"/>
              </a:rPr>
              <a:t>In riferimento ad un’economia aperta, introdurremo poi i concetti di tasso di </a:t>
            </a:r>
            <a:r>
              <a:rPr lang="it-IT" altLang="de-DE" sz="1600" b="1" dirty="0">
                <a:latin typeface="American Typewriter" panose="02090604020004020304" pitchFamily="18" charset="77"/>
              </a:rPr>
              <a:t>cambio nominale </a:t>
            </a:r>
            <a:r>
              <a:rPr lang="it-IT" altLang="de-DE" sz="1600" dirty="0">
                <a:latin typeface="American Typewriter" panose="02090604020004020304" pitchFamily="18" charset="77"/>
              </a:rPr>
              <a:t>e </a:t>
            </a:r>
            <a:r>
              <a:rPr lang="it-IT" altLang="de-DE" sz="1600" b="1" dirty="0">
                <a:latin typeface="American Typewriter" panose="02090604020004020304" pitchFamily="18" charset="77"/>
              </a:rPr>
              <a:t>reale</a:t>
            </a:r>
            <a:r>
              <a:rPr lang="it-IT" altLang="de-DE" sz="1600" dirty="0">
                <a:latin typeface="American Typewriter" panose="02090604020004020304" pitchFamily="18" charset="77"/>
              </a:rPr>
              <a:t> e la relazione che lega le variazioni dei cambi ai </a:t>
            </a:r>
            <a:r>
              <a:rPr lang="it-IT" altLang="de-DE" sz="1600" b="1" dirty="0">
                <a:latin typeface="American Typewriter" panose="02090604020004020304" pitchFamily="18" charset="77"/>
              </a:rPr>
              <a:t>differenziali d’inflazione </a:t>
            </a:r>
            <a:r>
              <a:rPr lang="it-IT" altLang="de-DE" sz="1600" dirty="0">
                <a:latin typeface="American Typewriter" panose="02090604020004020304" pitchFamily="18" charset="77"/>
              </a:rPr>
              <a:t>tra prezzi interni e prezzi esteri.</a:t>
            </a:r>
          </a:p>
          <a:p>
            <a:pPr>
              <a:lnSpc>
                <a:spcPct val="125000"/>
              </a:lnSpc>
              <a:spcBef>
                <a:spcPts val="600"/>
              </a:spcBef>
              <a:buFont typeface="Arial" panose="020B0604020202020204" pitchFamily="34" charset="0"/>
              <a:buChar char="•"/>
            </a:pPr>
            <a:r>
              <a:rPr lang="it-IT" altLang="de-DE" sz="1600" dirty="0">
                <a:latin typeface="American Typewriter" panose="02090604020004020304" pitchFamily="18" charset="77"/>
              </a:rPr>
              <a:t>Sempre in relazione a tassi di cambio e prezzi, definiremo infine la </a:t>
            </a:r>
            <a:r>
              <a:rPr lang="it-IT" altLang="de-DE" sz="1600" b="1" dirty="0">
                <a:latin typeface="American Typewriter" panose="02090604020004020304" pitchFamily="18" charset="77"/>
              </a:rPr>
              <a:t>legge del prezzo unico </a:t>
            </a:r>
            <a:r>
              <a:rPr lang="it-IT" altLang="de-DE" sz="1600" dirty="0">
                <a:latin typeface="American Typewriter" panose="02090604020004020304" pitchFamily="18" charset="77"/>
              </a:rPr>
              <a:t>e la </a:t>
            </a:r>
            <a:r>
              <a:rPr lang="it-IT" altLang="de-DE" sz="1600" b="1" dirty="0">
                <a:latin typeface="American Typewriter" panose="02090604020004020304" pitchFamily="18" charset="77"/>
              </a:rPr>
              <a:t>teoria della parità del potere d’acquisto.</a:t>
            </a:r>
          </a:p>
          <a:p>
            <a:pPr>
              <a:lnSpc>
                <a:spcPct val="125000"/>
              </a:lnSpc>
              <a:spcBef>
                <a:spcPts val="600"/>
              </a:spcBef>
              <a:buFont typeface="Arial" panose="020B0604020202020204" pitchFamily="34" charset="0"/>
              <a:buChar char="•"/>
            </a:pPr>
            <a:r>
              <a:rPr lang="it-IT" altLang="de-DE" sz="1600" i="1" dirty="0">
                <a:latin typeface="American Typewriter" panose="02090604020004020304" pitchFamily="18" charset="77"/>
              </a:rPr>
              <a:t>Il riferimento bibliografico è: </a:t>
            </a:r>
            <a:r>
              <a:rPr lang="it-IT" altLang="de-DE" sz="1600" b="1" dirty="0">
                <a:solidFill>
                  <a:srgbClr val="0070C0"/>
                </a:solidFill>
                <a:latin typeface="American Typewriter" panose="02090604020004020304" pitchFamily="18" charset="77"/>
              </a:rPr>
              <a:t>BW  c.5</a:t>
            </a:r>
          </a:p>
          <a:p>
            <a:pPr>
              <a:lnSpc>
                <a:spcPct val="125000"/>
              </a:lnSpc>
              <a:spcBef>
                <a:spcPts val="600"/>
              </a:spcBef>
              <a:buFont typeface="Arial" panose="020B0604020202020204" pitchFamily="34" charset="0"/>
              <a:buChar char="•"/>
            </a:pPr>
            <a:endParaRPr lang="it-IT" altLang="de-DE" sz="1800" b="1" dirty="0">
              <a:solidFill>
                <a:srgbClr val="0070C0"/>
              </a:solidFill>
              <a:latin typeface="Arial" panose="020B0604020202020204" pitchFamily="34" charset="0"/>
            </a:endParaRPr>
          </a:p>
          <a:p>
            <a:pPr>
              <a:lnSpc>
                <a:spcPct val="125000"/>
              </a:lnSpc>
              <a:spcBef>
                <a:spcPts val="600"/>
              </a:spcBef>
              <a:buFont typeface="Arial" panose="020B0604020202020204" pitchFamily="34" charset="0"/>
              <a:buChar char="•"/>
            </a:pPr>
            <a:endParaRPr lang="it-IT" altLang="de-DE" sz="1800" b="1" dirty="0">
              <a:solidFill>
                <a:srgbClr val="0070C0"/>
              </a:solidFill>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p:txBody>
      </p:sp>
      <p:sp>
        <p:nvSpPr>
          <p:cNvPr id="153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buNone/>
              <a:defRPr/>
            </a:pPr>
            <a:r>
              <a:rPr lang="it-IT" sz="1200">
                <a:latin typeface="Arial" panose="020B0604020202020204" pitchFamily="34" charset="0"/>
              </a:rPr>
              <a:t>Lez. 04: Lavoro e Disoccupazione</a:t>
            </a:r>
            <a:endParaRPr lang="it-IT" sz="1200" dirty="0">
              <a:latin typeface="Arial" panose="020B0604020202020204" pitchFamily="34" charset="0"/>
            </a:endParaRPr>
          </a:p>
        </p:txBody>
      </p:sp>
    </p:spTree>
    <p:extLst>
      <p:ext uri="{BB962C8B-B14F-4D97-AF65-F5344CB8AC3E}">
        <p14:creationId xmlns:p14="http://schemas.microsoft.com/office/powerpoint/2010/main" val="696020740"/>
      </p:ext>
    </p:extLst>
  </p:cSld>
  <p:clrMapOvr>
    <a:masterClrMapping/>
  </p:clrMapOvr>
</p:sld>
</file>

<file path=ppt/theme/theme1.xml><?xml version="1.0" encoding="utf-8"?>
<a:theme xmlns:a="http://schemas.openxmlformats.org/drawingml/2006/main" name="2_Eclissi">
  <a:themeElements>
    <a:clrScheme name="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ssi">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0000"/>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ssi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ssi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ssi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ssi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ssi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ssi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ssi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ssi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ssi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ssi">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4042</TotalTime>
  <Words>9728</Words>
  <Application>Microsoft Macintosh PowerPoint</Application>
  <PresentationFormat>On-screen Show (4:3)</PresentationFormat>
  <Paragraphs>1310</Paragraphs>
  <Slides>91</Slides>
  <Notes>82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1" baseType="lpstr">
      <vt:lpstr>MS PGothic</vt:lpstr>
      <vt:lpstr>American Typewriter</vt:lpstr>
      <vt:lpstr>Arial</vt:lpstr>
      <vt:lpstr>Cambria Math</vt:lpstr>
      <vt:lpstr>Courier New</vt:lpstr>
      <vt:lpstr>French Script MT</vt:lpstr>
      <vt:lpstr>Wingdings</vt:lpstr>
      <vt:lpstr>2_Eclissi</vt:lpstr>
      <vt:lpstr>Equazione</vt:lpstr>
      <vt:lpstr>Presentation</vt:lpstr>
      <vt:lpstr>Lez. 4 – IL MERCATO DEL LAVORO E LA DISOCCUPAZIONE                                                                                              rif. BW-c.4 – agg. 23.03.2021</vt:lpstr>
      <vt:lpstr>MERCATO DEL LAVORO E  DISOCCUPAZIONE</vt:lpstr>
      <vt:lpstr>MERCATO DEL LAVORO E  DISOCCUPAZIONE</vt:lpstr>
      <vt:lpstr>1. L’offerta di lavoro </vt:lpstr>
      <vt:lpstr> La scelta tra consumo e tempo libero</vt:lpstr>
      <vt:lpstr>Un aumento del salario reale</vt:lpstr>
      <vt:lpstr>Un aumento del salario reale (2)</vt:lpstr>
      <vt:lpstr>Un aumento del salario reale (3)</vt:lpstr>
      <vt:lpstr>Effetto sostituzione ed effetto reddito</vt:lpstr>
      <vt:lpstr>La curva di offerta di lavoro individuale</vt:lpstr>
      <vt:lpstr>La curva di offerta di lavoro individuale</vt:lpstr>
      <vt:lpstr>2. Offerta, domanda ed equilibrio di mercato</vt:lpstr>
      <vt:lpstr>L’offerta di lavoro aggregata</vt:lpstr>
      <vt:lpstr>La domanda di lavoro</vt:lpstr>
      <vt:lpstr>La domanda di lavoro aggregata </vt:lpstr>
      <vt:lpstr>La domanda aggregata di lavoro (2)</vt:lpstr>
      <vt:lpstr>Equilibrio nel mercato del lavoro</vt:lpstr>
      <vt:lpstr>Equilibrio nel mercato del lavoro (2)</vt:lpstr>
      <vt:lpstr>3. La disoccupazione</vt:lpstr>
      <vt:lpstr>Disoccupazione in Europa, 1984-2010</vt:lpstr>
      <vt:lpstr>Disoccupazione in Europa  (2000-2010)</vt:lpstr>
      <vt:lpstr>Disoccupazione nel G7  (1998-2016)</vt:lpstr>
      <vt:lpstr>Disoccupazione per fasce età</vt:lpstr>
      <vt:lpstr>Disoccupazione: USA ed Europa, 1963-2010</vt:lpstr>
      <vt:lpstr>4. Disoccupazione strutturale (statica)</vt:lpstr>
      <vt:lpstr>Disoccupazione strutturale (2)</vt:lpstr>
      <vt:lpstr>PowerPoint Presentation</vt:lpstr>
      <vt:lpstr>PowerPoint Presentation</vt:lpstr>
      <vt:lpstr>PowerPoint Presentation</vt:lpstr>
      <vt:lpstr>PowerPoint Presentation</vt:lpstr>
      <vt:lpstr>Sindacati e contrattazione collettiva (4)</vt:lpstr>
      <vt:lpstr>Sindacati e contrattazione collettiva (5)</vt:lpstr>
      <vt:lpstr>Sindacati e contrattazione collettiva - Discussione</vt:lpstr>
      <vt:lpstr>4.b - I salari di efficienza</vt:lpstr>
      <vt:lpstr>PowerPoint Presentation</vt:lpstr>
      <vt:lpstr>PowerPoint Presentation</vt:lpstr>
      <vt:lpstr>I salari di efficienza (4)</vt:lpstr>
      <vt:lpstr>4.c - Il salario minimo</vt:lpstr>
      <vt:lpstr>Il salario minimo (2)</vt:lpstr>
      <vt:lpstr>Il salario minimo (3)</vt:lpstr>
      <vt:lpstr>Il salario minimo – Discussione 2</vt:lpstr>
      <vt:lpstr>5. Disoccupazione frizionale</vt:lpstr>
      <vt:lpstr>Disoccupazione frizionale (2)</vt:lpstr>
      <vt:lpstr>Flussi e stock nel mercato del lavoro</vt:lpstr>
      <vt:lpstr>Il tasso di disoccupazione frizionale</vt:lpstr>
      <vt:lpstr>Il tasso di disoccupazione frizionale (2) - Un esempio</vt:lpstr>
      <vt:lpstr>Politiche per ridurre i costi della disoccupazione</vt:lpstr>
      <vt:lpstr>6. Disoccupazione: riepilogo ed esempi</vt:lpstr>
      <vt:lpstr>Disoccupazione: riepilogo ed esempi (2)</vt:lpstr>
      <vt:lpstr>Disoccupazione: riepilogo ed esempi (3)</vt:lpstr>
      <vt:lpstr>Disoccupazione: riepilogo ed esempi (4)</vt:lpstr>
      <vt:lpstr>USA 1960-2010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7.F – Programmi di formazione professionale</vt:lpstr>
      <vt:lpstr>8. Approfondimenti:      a - La struttura dell’occupazione</vt:lpstr>
      <vt:lpstr>Cambiamento Strutturale 1960-2013, Italia</vt:lpstr>
      <vt:lpstr>Cambiamento Strutturale 1960-2000, U.S.</vt:lpstr>
      <vt:lpstr>Cambiamento strutturale in Italia (1990-2015)</vt:lpstr>
      <vt:lpstr>    Approfondimenti:      b - La durata dell’occupazione</vt:lpstr>
      <vt:lpstr>Durata media della disoccupazione negli Stati Uniti (1993-2000)</vt:lpstr>
      <vt:lpstr>    Approfondimenti:      c – Il tasso di partecipazione (Activity rate)</vt:lpstr>
      <vt:lpstr> Il tasso di partecipazione (2)</vt:lpstr>
      <vt:lpstr>La partecipazione alla forza lavoro: Stati Uniti</vt:lpstr>
      <vt:lpstr> La partecipazione alla forza lavoro: Italia</vt:lpstr>
      <vt:lpstr>Tassi di partecipazione</vt:lpstr>
      <vt:lpstr>Tassi di partecipazione per alcuni paesi UE</vt:lpstr>
      <vt:lpstr>    Approfondimenti:      d – La disoccupazione giovanile</vt:lpstr>
      <vt:lpstr>Tasso di disoccupazione giovanile (15-24):  paesi mediterranei </vt:lpstr>
      <vt:lpstr>Tasso di disoccupazione giovanile – controesempi:            EU 27, Germania, Francia, Stati Uniti</vt:lpstr>
      <vt:lpstr>YUR: Rapporto fra disoccupati giovanili e popolazione giovanile</vt:lpstr>
      <vt:lpstr>La disoccupazione giovanile e i NEET</vt:lpstr>
      <vt:lpstr>Tasso di NEET (15-24) (NEET=not in employment, education or training)</vt:lpstr>
      <vt:lpstr>La disoccupazione giovanile: fattori di precarietà</vt:lpstr>
      <vt:lpstr>La disoccupazione giovanile: transizione scuola/lavoro</vt:lpstr>
      <vt:lpstr>La disoccupazione giovanile è bassa in  Austria, Danimarca, Germania e Svizzera ... </vt:lpstr>
      <vt:lpstr>PowerPoint Presentation</vt:lpstr>
      <vt:lpstr>Sono troppi?</vt:lpstr>
      <vt:lpstr>Stranieri e lavoro</vt:lpstr>
      <vt:lpstr>Stranieri e lavoro: aspetti critici</vt:lpstr>
      <vt:lpstr>9. In sintesi</vt:lpstr>
      <vt:lpstr>In sintesi (2)</vt:lpstr>
      <vt:lpstr>Come continua?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riccardo rovelli</dc:creator>
  <cp:lastModifiedBy>Nicola Mastrorocco</cp:lastModifiedBy>
  <cp:revision>34</cp:revision>
  <cp:lastPrinted>2018-03-10T13:45:19Z</cp:lastPrinted>
  <dcterms:created xsi:type="dcterms:W3CDTF">2003-11-12T13:53:09Z</dcterms:created>
  <dcterms:modified xsi:type="dcterms:W3CDTF">2023-03-08T09:10:07Z</dcterms:modified>
</cp:coreProperties>
</file>