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9"/>
  </p:notesMasterIdLst>
  <p:handoutMasterIdLst>
    <p:handoutMasterId r:id="rId30"/>
  </p:handoutMasterIdLst>
  <p:sldIdLst>
    <p:sldId id="256" r:id="rId2"/>
    <p:sldId id="424" r:id="rId3"/>
    <p:sldId id="492" r:id="rId4"/>
    <p:sldId id="500" r:id="rId5"/>
    <p:sldId id="491" r:id="rId6"/>
    <p:sldId id="501" r:id="rId7"/>
    <p:sldId id="502" r:id="rId8"/>
    <p:sldId id="521" r:id="rId9"/>
    <p:sldId id="503" r:id="rId10"/>
    <p:sldId id="504" r:id="rId11"/>
    <p:sldId id="505" r:id="rId12"/>
    <p:sldId id="506" r:id="rId13"/>
    <p:sldId id="507" r:id="rId14"/>
    <p:sldId id="508" r:id="rId15"/>
    <p:sldId id="509" r:id="rId16"/>
    <p:sldId id="510" r:id="rId17"/>
    <p:sldId id="511" r:id="rId18"/>
    <p:sldId id="512" r:id="rId19"/>
    <p:sldId id="514" r:id="rId20"/>
    <p:sldId id="513" r:id="rId21"/>
    <p:sldId id="516" r:id="rId22"/>
    <p:sldId id="517" r:id="rId23"/>
    <p:sldId id="515" r:id="rId24"/>
    <p:sldId id="518" r:id="rId25"/>
    <p:sldId id="519" r:id="rId26"/>
    <p:sldId id="520" r:id="rId27"/>
    <p:sldId id="461" r:id="rId28"/>
  </p:sldIdLst>
  <p:sldSz cx="9144000" cy="6858000" type="screen4x3"/>
  <p:notesSz cx="6797675" cy="9926638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E7D9F9"/>
    <a:srgbClr val="F4DCF6"/>
    <a:srgbClr val="FFFFFF"/>
    <a:srgbClr val="42BFBC"/>
    <a:srgbClr val="84D2E2"/>
    <a:srgbClr val="000099"/>
    <a:srgbClr val="FF0000"/>
    <a:srgbClr val="FFFFCC"/>
    <a:srgbClr val="A9A9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205" autoAdjust="0"/>
    <p:restoredTop sz="65768" autoAdjust="0"/>
  </p:normalViewPr>
  <p:slideViewPr>
    <p:cSldViewPr>
      <p:cViewPr varScale="1">
        <p:scale>
          <a:sx n="113" d="100"/>
          <a:sy n="113" d="100"/>
        </p:scale>
        <p:origin x="10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-5028"/>
    </p:cViewPr>
  </p:sorterViewPr>
  <p:notesViewPr>
    <p:cSldViewPr>
      <p:cViewPr varScale="1">
        <p:scale>
          <a:sx n="70" d="100"/>
          <a:sy n="70" d="100"/>
        </p:scale>
        <p:origin x="2760" y="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7226AC-6856-4861-A6DA-C9F0CC66A018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42721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39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2F4701A-3469-4F6A-B54C-FD1C9CDCF930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2301678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5EA3C8B-50E0-4253-9435-2D371CA38592}" type="slidenum">
              <a:rPr lang="it-IT" altLang="en-US"/>
              <a:pPr eaLnBrk="1" hangingPunct="1"/>
              <a:t>1</a:t>
            </a:fld>
            <a:endParaRPr lang="it-IT" altLang="en-US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55222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12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179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13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5845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14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893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15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913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16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54993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17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787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18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759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19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9264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20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195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21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71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214F690-6F60-4B1E-B331-1964328641A8}" type="slidenum">
              <a:rPr lang="it-IT" altLang="en-US"/>
              <a:pPr eaLnBrk="1" hangingPunct="1"/>
              <a:t>2</a:t>
            </a:fld>
            <a:endParaRPr lang="it-IT" altLang="en-US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9188" y="744538"/>
            <a:ext cx="4408487" cy="3308350"/>
          </a:xfrm>
          <a:solidFill>
            <a:srgbClr val="FFFFFF"/>
          </a:solidFill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357" y="4218821"/>
            <a:ext cx="4984962" cy="4963319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179511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22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7755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23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8748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24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2191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25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95587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26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1551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defTabSz="9525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25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4F51F05-5E94-4112-9624-343D2560279D}" type="slidenum">
              <a:rPr lang="it-IT" altLang="de-DE" sz="1300"/>
              <a:pPr algn="r" eaLnBrk="1" hangingPunct="1">
                <a:spcBef>
                  <a:spcPct val="0"/>
                </a:spcBef>
              </a:pPr>
              <a:t>27</a:t>
            </a:fld>
            <a:endParaRPr lang="it-IT" altLang="de-DE" sz="1300" dirty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63" y="4714356"/>
            <a:ext cx="4984750" cy="446539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339200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5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36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6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4032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7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29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8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991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9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7256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10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930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90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90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DF38DDE-1F65-43F1-B761-7AAEF302ADE1}" type="slidenum">
              <a:rPr lang="it-IT" altLang="en-US" sz="1400"/>
              <a:pPr eaLnBrk="1" hangingPunct="1"/>
              <a:t>11</a:t>
            </a:fld>
            <a:endParaRPr lang="it-IT" altLang="en-US" sz="1400"/>
          </a:p>
        </p:txBody>
      </p:sp>
      <p:sp>
        <p:nvSpPr>
          <p:cNvPr id="68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833438"/>
            <a:ext cx="5556250" cy="4167187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7827" y="5278697"/>
            <a:ext cx="5161198" cy="4997786"/>
          </a:xfrm>
        </p:spPr>
        <p:txBody>
          <a:bodyPr/>
          <a:lstStyle/>
          <a:p>
            <a:pPr eaLnBrk="1" hangingPunct="1">
              <a:defRPr/>
            </a:pPr>
            <a:endParaRPr lang="es-ES" smtClean="0">
              <a:ea typeface="ＭＳ Ｐゴシック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21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89345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3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33134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83363" y="44450"/>
            <a:ext cx="2038350" cy="60515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68313" y="44450"/>
            <a:ext cx="5962650" cy="605155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112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68313" y="44450"/>
            <a:ext cx="8153400" cy="605155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73332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44450"/>
            <a:ext cx="7313612" cy="89535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838200" y="1981200"/>
            <a:ext cx="3814763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5363" y="1981200"/>
            <a:ext cx="3816350" cy="4114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84311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7074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3879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270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3865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38147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805363" y="1981200"/>
            <a:ext cx="38163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1538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6377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4297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04305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396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-1549400" y="-244475"/>
            <a:ext cx="5689600" cy="2952750"/>
            <a:chOff x="-2040" y="0"/>
            <a:chExt cx="7512" cy="2400"/>
          </a:xfrm>
        </p:grpSpPr>
        <p:sp>
          <p:nvSpPr>
            <p:cNvPr id="135171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3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80C2C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 sz="2400" dirty="0">
                <a:latin typeface="Arial" panose="020B0604020202020204" pitchFamily="34" charset="0"/>
              </a:endParaRPr>
            </a:p>
          </p:txBody>
        </p:sp>
        <p:sp>
          <p:nvSpPr>
            <p:cNvPr id="135172" name="AutoShape 4"/>
            <p:cNvSpPr>
              <a:spLocks noChangeArrowheads="1"/>
            </p:cNvSpPr>
            <p:nvPr/>
          </p:nvSpPr>
          <p:spPr bwMode="auto">
            <a:xfrm>
              <a:off x="-1529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005E5C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35173" name="Line 5"/>
            <p:cNvSpPr>
              <a:spLocks noChangeShapeType="1"/>
            </p:cNvSpPr>
            <p:nvPr/>
          </p:nvSpPr>
          <p:spPr bwMode="auto">
            <a:xfrm>
              <a:off x="865" y="960"/>
              <a:ext cx="460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7313612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smtClean="0"/>
              <a:t>Click to edit Master title style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81200"/>
            <a:ext cx="7783513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en-US" dirty="0" smtClean="0"/>
              <a:t>Click to </a:t>
            </a:r>
            <a:r>
              <a:rPr lang="it-IT" altLang="en-US" dirty="0" err="1" smtClean="0"/>
              <a:t>edit</a:t>
            </a:r>
            <a:r>
              <a:rPr lang="it-IT" altLang="en-US" dirty="0" smtClean="0"/>
              <a:t> Master text </a:t>
            </a:r>
            <a:r>
              <a:rPr lang="it-IT" altLang="en-US" dirty="0" err="1" smtClean="0"/>
              <a:t>styles</a:t>
            </a:r>
            <a:endParaRPr lang="it-IT" altLang="en-US" dirty="0" smtClean="0"/>
          </a:p>
          <a:p>
            <a:pPr lvl="1"/>
            <a:r>
              <a:rPr lang="it-IT" altLang="en-US" dirty="0" smtClean="0"/>
              <a:t>Second </a:t>
            </a:r>
            <a:r>
              <a:rPr lang="it-IT" altLang="en-US" dirty="0" err="1" smtClean="0"/>
              <a:t>level</a:t>
            </a:r>
            <a:endParaRPr lang="it-IT" altLang="en-US" dirty="0" smtClean="0"/>
          </a:p>
          <a:p>
            <a:pPr lvl="2"/>
            <a:r>
              <a:rPr lang="it-IT" altLang="en-US" dirty="0" smtClean="0"/>
              <a:t>Third </a:t>
            </a:r>
            <a:r>
              <a:rPr lang="it-IT" altLang="en-US" dirty="0" err="1" smtClean="0"/>
              <a:t>level</a:t>
            </a:r>
            <a:endParaRPr lang="it-IT" altLang="en-US" dirty="0" smtClean="0"/>
          </a:p>
          <a:p>
            <a:pPr lvl="3"/>
            <a:r>
              <a:rPr lang="it-IT" altLang="en-US" dirty="0" err="1" smtClean="0"/>
              <a:t>Fourth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level</a:t>
            </a:r>
            <a:endParaRPr lang="it-IT" altLang="en-US" dirty="0" smtClean="0"/>
          </a:p>
          <a:p>
            <a:pPr lvl="4"/>
            <a:r>
              <a:rPr lang="it-IT" altLang="en-US" dirty="0" err="1" smtClean="0"/>
              <a:t>Fifth</a:t>
            </a:r>
            <a:r>
              <a:rPr lang="it-IT" altLang="en-US" dirty="0" smtClean="0"/>
              <a:t> </a:t>
            </a:r>
            <a:r>
              <a:rPr lang="it-IT" altLang="en-US" dirty="0" err="1" smtClean="0"/>
              <a:t>level</a:t>
            </a:r>
            <a:endParaRPr lang="it-IT" altLang="en-US" dirty="0" smtClean="0"/>
          </a:p>
        </p:txBody>
      </p:sp>
      <p:sp>
        <p:nvSpPr>
          <p:cNvPr id="13517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3886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003231"/>
                </a:solidFill>
              </a:defRPr>
            </a:lvl1pPr>
          </a:lstStyle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135177" name="Line 9"/>
          <p:cNvSpPr>
            <a:spLocks noChangeShapeType="1"/>
          </p:cNvSpPr>
          <p:nvPr userDrawn="1"/>
        </p:nvSpPr>
        <p:spPr bwMode="auto">
          <a:xfrm>
            <a:off x="609600" y="6400800"/>
            <a:ext cx="8001000" cy="3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  <p:grpSp>
        <p:nvGrpSpPr>
          <p:cNvPr id="10247" name="Group 11"/>
          <p:cNvGrpSpPr>
            <a:grpSpLocks/>
          </p:cNvGrpSpPr>
          <p:nvPr userDrawn="1"/>
        </p:nvGrpSpPr>
        <p:grpSpPr bwMode="auto">
          <a:xfrm rot="10800000">
            <a:off x="5219700" y="5373688"/>
            <a:ext cx="5400675" cy="1655762"/>
            <a:chOff x="-2040" y="0"/>
            <a:chExt cx="7512" cy="2400"/>
          </a:xfrm>
        </p:grpSpPr>
        <p:sp>
          <p:nvSpPr>
            <p:cNvPr id="135180" name="AutoShape 12"/>
            <p:cNvSpPr>
              <a:spLocks noChangeArrowheads="1"/>
            </p:cNvSpPr>
            <p:nvPr/>
          </p:nvSpPr>
          <p:spPr bwMode="auto">
            <a:xfrm>
              <a:off x="-2029" y="433"/>
              <a:ext cx="2592" cy="1967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rgbClr val="E19A93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it-IT" sz="2400" dirty="0">
                <a:latin typeface="Arial" panose="020B0604020202020204" pitchFamily="34" charset="0"/>
              </a:endParaRPr>
            </a:p>
          </p:txBody>
        </p:sp>
        <p:sp>
          <p:nvSpPr>
            <p:cNvPr id="135181" name="AutoShape 13"/>
            <p:cNvSpPr>
              <a:spLocks noChangeArrowheads="1"/>
            </p:cNvSpPr>
            <p:nvPr/>
          </p:nvSpPr>
          <p:spPr bwMode="auto">
            <a:xfrm>
              <a:off x="-1503" y="-14"/>
              <a:ext cx="1950" cy="1988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 rot="10800000"/>
            <a:lstStyle/>
            <a:p>
              <a:pPr>
                <a:defRPr/>
              </a:pPr>
              <a:endParaRPr lang="it-IT">
                <a:latin typeface="Arial" charset="0"/>
              </a:endParaRPr>
            </a:p>
          </p:txBody>
        </p:sp>
        <p:sp>
          <p:nvSpPr>
            <p:cNvPr id="135182" name="Line 14"/>
            <p:cNvSpPr>
              <a:spLocks noChangeShapeType="1"/>
            </p:cNvSpPr>
            <p:nvPr/>
          </p:nvSpPr>
          <p:spPr bwMode="auto">
            <a:xfrm>
              <a:off x="890" y="946"/>
              <a:ext cx="4608" cy="0"/>
            </a:xfrm>
            <a:prstGeom prst="line">
              <a:avLst/>
            </a:prstGeom>
            <a:noFill/>
            <a:ln w="12700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</p:grpSp>
      <p:sp>
        <p:nvSpPr>
          <p:cNvPr id="135183" name="Rectangle 15"/>
          <p:cNvSpPr>
            <a:spLocks noChangeArrowheads="1"/>
          </p:cNvSpPr>
          <p:nvPr/>
        </p:nvSpPr>
        <p:spPr bwMode="auto">
          <a:xfrm>
            <a:off x="7451725" y="6237288"/>
            <a:ext cx="1162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fld id="{E8FC3C26-AF5D-4500-9255-021F8BB396EE}" type="slidenum">
              <a:rPr lang="it-IT" altLang="en-US" sz="1200">
                <a:solidFill>
                  <a:srgbClr val="004644"/>
                </a:solidFill>
              </a:rPr>
              <a:pPr algn="r" eaLnBrk="1" hangingPunct="1"/>
              <a:t>‹N›</a:t>
            </a:fld>
            <a:endParaRPr lang="it-IT" altLang="en-US" sz="1200">
              <a:solidFill>
                <a:srgbClr val="00464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5A5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>
          <a:solidFill>
            <a:schemeClr val="tx1"/>
          </a:solidFill>
          <a:latin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>
          <a:solidFill>
            <a:schemeClr val="tx1"/>
          </a:solidFill>
          <a:latin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>
          <a:solidFill>
            <a:schemeClr val="tx1"/>
          </a:solidFill>
          <a:latin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>
          <a:solidFill>
            <a:schemeClr val="tx1"/>
          </a:solidFill>
          <a:latin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fma.org/wp-content/uploads/2019/09/2019-Capital-Markets-Fact-Book-SIFMA.pdf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Relationship Id="rId4" Type="http://schemas.openxmlformats.org/officeDocument/2006/relationships/hyperlink" Target="https://data.worldbank.org/indicator/NY.GDP.MKTP.CD?year_high_desc=true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381000" y="6512768"/>
            <a:ext cx="38862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en-US" smtClean="0">
                <a:solidFill>
                  <a:srgbClr val="003231"/>
                </a:solidFill>
              </a:rPr>
              <a:t>Lez. 7:  Mercati finanziari</a:t>
            </a:r>
            <a:endParaRPr lang="it-IT" altLang="en-US" dirty="0" smtClean="0">
              <a:solidFill>
                <a:srgbClr val="003231"/>
              </a:solidFill>
            </a:endParaRP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4030" y="-4798"/>
            <a:ext cx="8604474" cy="1057534"/>
          </a:xfrm>
          <a:prstGeom prst="rect">
            <a:avLst/>
          </a:prstGeom>
          <a:solidFill>
            <a:schemeClr val="bg1">
              <a:alpha val="89000"/>
            </a:schemeClr>
          </a:solidFill>
          <a:ln w="3175">
            <a:solidFill>
              <a:schemeClr val="hlink"/>
            </a:solidFill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lnSpc>
                <a:spcPct val="114000"/>
              </a:lnSpc>
              <a:spcBef>
                <a:spcPts val="600"/>
              </a:spcBef>
              <a:defRPr/>
            </a:pPr>
            <a:r>
              <a:rPr lang="it-IT" sz="2400" b="1" u="sng" dirty="0" err="1" smtClean="0"/>
              <a:t>Lez</a:t>
            </a:r>
            <a:r>
              <a:rPr lang="it-IT" sz="2400" b="1" u="sng" dirty="0" smtClean="0"/>
              <a:t>. 7 </a:t>
            </a:r>
            <a:r>
              <a:rPr lang="it-IT" sz="2400" b="1" u="sng" dirty="0"/>
              <a:t>– </a:t>
            </a:r>
            <a:r>
              <a:rPr lang="it-IT" sz="2400" b="1" u="sng" dirty="0" smtClean="0"/>
              <a:t>I MERCATI FINANZIARI</a:t>
            </a:r>
            <a:br>
              <a:rPr lang="it-IT" sz="2400" b="1" u="sng" dirty="0" smtClean="0"/>
            </a:br>
            <a:r>
              <a:rPr lang="it-IT" sz="1600" dirty="0" smtClean="0"/>
              <a:t>                                                                                                                </a:t>
            </a:r>
            <a:r>
              <a:rPr lang="it-IT" sz="1600" dirty="0" err="1" smtClean="0">
                <a:solidFill>
                  <a:srgbClr val="FF0000"/>
                </a:solidFill>
              </a:rPr>
              <a:t>rif.</a:t>
            </a:r>
            <a:r>
              <a:rPr lang="it-IT" sz="1600" dirty="0" smtClean="0">
                <a:solidFill>
                  <a:srgbClr val="FF0000"/>
                </a:solidFill>
              </a:rPr>
              <a:t> BW-c.7 – feb.2020</a:t>
            </a:r>
            <a:endParaRPr lang="it-IT" sz="1600" dirty="0">
              <a:solidFill>
                <a:srgbClr val="FF000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81000" y="1268760"/>
            <a:ext cx="8727504" cy="6299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i="1" dirty="0" smtClean="0"/>
              <a:t>Nella lezione precedente,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it-IT" dirty="0" smtClean="0"/>
              <a:t>abbiamo introdotto alcuni concetti e strumenti elementari di economia finanziaria:  </a:t>
            </a:r>
          </a:p>
          <a:p>
            <a:pPr marL="432000" indent="-28575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rgbClr val="0070C0"/>
                </a:solidFill>
              </a:rPr>
              <a:t>T</a:t>
            </a:r>
            <a:r>
              <a:rPr lang="it-IT" b="1" dirty="0" smtClean="0">
                <a:solidFill>
                  <a:srgbClr val="0070C0"/>
                </a:solidFill>
              </a:rPr>
              <a:t>asso di interesse </a:t>
            </a:r>
            <a:r>
              <a:rPr lang="it-IT" dirty="0" smtClean="0"/>
              <a:t>(nominale e reale).</a:t>
            </a:r>
          </a:p>
          <a:p>
            <a:pPr marL="432000" indent="-28575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b="1" dirty="0" smtClean="0">
                <a:solidFill>
                  <a:srgbClr val="0070C0"/>
                </a:solidFill>
              </a:rPr>
              <a:t>Valore futuro </a:t>
            </a:r>
            <a:r>
              <a:rPr lang="it-IT" dirty="0" smtClean="0"/>
              <a:t>(di una somma attuale) e </a:t>
            </a:r>
            <a:r>
              <a:rPr lang="it-IT" b="1" dirty="0" smtClean="0">
                <a:solidFill>
                  <a:srgbClr val="0070C0"/>
                </a:solidFill>
              </a:rPr>
              <a:t>valore attuale </a:t>
            </a:r>
            <a:r>
              <a:rPr lang="it-IT" dirty="0" smtClean="0"/>
              <a:t>(di una somma futura).</a:t>
            </a:r>
          </a:p>
          <a:p>
            <a:pPr marL="432000" indent="-28575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it-IT" b="1" dirty="0">
                <a:solidFill>
                  <a:srgbClr val="0070C0"/>
                </a:solidFill>
              </a:rPr>
              <a:t>Formula dell’interesse </a:t>
            </a:r>
            <a:r>
              <a:rPr lang="it-IT" b="1" dirty="0" smtClean="0">
                <a:solidFill>
                  <a:srgbClr val="0070C0"/>
                </a:solidFill>
              </a:rPr>
              <a:t>composto.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it-IT" i="1" dirty="0"/>
              <a:t>Oggi caliamo questi concetti nella realtà dei mercati </a:t>
            </a:r>
            <a:r>
              <a:rPr lang="it-IT" i="1" dirty="0" smtClean="0"/>
              <a:t>e delle istituzioni finanziari.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it-IT" i="1" dirty="0" smtClean="0"/>
              <a:t>Studieremo:</a:t>
            </a:r>
          </a:p>
          <a:p>
            <a:pPr marL="648000" indent="-3429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Determinanti</a:t>
            </a:r>
            <a:r>
              <a:rPr lang="en-US" b="1" dirty="0" smtClean="0">
                <a:solidFill>
                  <a:srgbClr val="C00000"/>
                </a:solidFill>
              </a:rPr>
              <a:t>  e </a:t>
            </a:r>
            <a:r>
              <a:rPr lang="en-US" b="1" dirty="0" err="1" smtClean="0">
                <a:solidFill>
                  <a:srgbClr val="C00000"/>
                </a:solidFill>
              </a:rPr>
              <a:t>diversità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dei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tassi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d’interesse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 marL="648000" indent="-3429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Principali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strumenti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finanziari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 marL="648000" indent="-3429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Principali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operatori</a:t>
            </a:r>
            <a:r>
              <a:rPr lang="en-US" b="1" dirty="0" smtClean="0">
                <a:solidFill>
                  <a:srgbClr val="C00000"/>
                </a:solidFill>
              </a:rPr>
              <a:t> e </a:t>
            </a:r>
            <a:r>
              <a:rPr lang="en-US" b="1" dirty="0" err="1" smtClean="0">
                <a:solidFill>
                  <a:srgbClr val="C00000"/>
                </a:solidFill>
              </a:rPr>
              <a:t>mercati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finanziari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 marL="648000" indent="-3429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b="1" dirty="0" smtClean="0">
                <a:solidFill>
                  <a:srgbClr val="C00000"/>
                </a:solidFill>
              </a:rPr>
              <a:t>Come </a:t>
            </a:r>
            <a:r>
              <a:rPr lang="en-US" b="1" dirty="0" err="1" smtClean="0">
                <a:solidFill>
                  <a:srgbClr val="C00000"/>
                </a:solidFill>
              </a:rPr>
              <a:t>funzionano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mercati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finanziari</a:t>
            </a:r>
            <a:r>
              <a:rPr lang="en-US" b="1" dirty="0" smtClean="0">
                <a:solidFill>
                  <a:srgbClr val="C00000"/>
                </a:solidFill>
              </a:rPr>
              <a:t>? </a:t>
            </a:r>
            <a:r>
              <a:rPr lang="en-US" b="1" dirty="0" err="1" smtClean="0">
                <a:solidFill>
                  <a:srgbClr val="C00000"/>
                </a:solidFill>
              </a:rPr>
              <a:t>Arbitraggi</a:t>
            </a:r>
            <a:r>
              <a:rPr lang="en-US" b="1" dirty="0" smtClean="0">
                <a:solidFill>
                  <a:srgbClr val="C00000"/>
                </a:solidFill>
              </a:rPr>
              <a:t> e </a:t>
            </a:r>
            <a:r>
              <a:rPr lang="en-US" b="1" dirty="0" err="1" smtClean="0">
                <a:solidFill>
                  <a:srgbClr val="C00000"/>
                </a:solidFill>
              </a:rPr>
              <a:t>speculazioni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 marL="648000" indent="-342900" algn="just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US" b="1" dirty="0" err="1" smtClean="0">
                <a:solidFill>
                  <a:srgbClr val="C00000"/>
                </a:solidFill>
              </a:rPr>
              <a:t>Perché</a:t>
            </a:r>
            <a:r>
              <a:rPr lang="en-US" b="1" dirty="0" smtClean="0">
                <a:solidFill>
                  <a:srgbClr val="C00000"/>
                </a:solidFill>
              </a:rPr>
              <a:t> la macro </a:t>
            </a:r>
            <a:r>
              <a:rPr lang="en-US" b="1" dirty="0" err="1" smtClean="0">
                <a:solidFill>
                  <a:srgbClr val="C00000"/>
                </a:solidFill>
              </a:rPr>
              <a:t>si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occupa</a:t>
            </a:r>
            <a:r>
              <a:rPr lang="en-US" b="1" dirty="0" smtClean="0">
                <a:solidFill>
                  <a:srgbClr val="C00000"/>
                </a:solidFill>
              </a:rPr>
              <a:t> (</a:t>
            </a:r>
            <a:r>
              <a:rPr lang="en-US" b="1" dirty="0" err="1" smtClean="0">
                <a:solidFill>
                  <a:srgbClr val="C00000"/>
                </a:solidFill>
              </a:rPr>
              <a:t>anche</a:t>
            </a:r>
            <a:r>
              <a:rPr lang="en-US" b="1" dirty="0" smtClean="0">
                <a:solidFill>
                  <a:srgbClr val="C00000"/>
                </a:solidFill>
              </a:rPr>
              <a:t>) </a:t>
            </a:r>
            <a:r>
              <a:rPr lang="en-US" b="1" dirty="0" err="1" smtClean="0">
                <a:solidFill>
                  <a:srgbClr val="C00000"/>
                </a:solidFill>
              </a:rPr>
              <a:t>dei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mercati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finanziari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 marL="742950" lvl="1" indent="-28575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b="1" dirty="0" smtClean="0">
              <a:solidFill>
                <a:srgbClr val="C00000"/>
              </a:solidFill>
            </a:endParaRPr>
          </a:p>
          <a:p>
            <a:pPr marL="742950" lvl="1" indent="-28575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b="1" dirty="0" smtClean="0">
              <a:solidFill>
                <a:srgbClr val="C00000"/>
              </a:solidFill>
            </a:endParaRPr>
          </a:p>
          <a:p>
            <a:pPr marL="742950" lvl="1" indent="-28575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b="1" dirty="0" smtClean="0">
              <a:solidFill>
                <a:srgbClr val="0070C0"/>
              </a:solidFill>
            </a:endParaRPr>
          </a:p>
          <a:p>
            <a:pPr marL="742950" lvl="1" indent="-285750" algn="just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4 – Principali operatori</a:t>
            </a:r>
            <a:endParaRPr lang="it-IT" sz="2400" b="1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196752"/>
            <a:ext cx="504056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b="1" dirty="0" err="1" smtClean="0"/>
              <a:t>Operatori</a:t>
            </a:r>
            <a:r>
              <a:rPr lang="en-GB" b="1" dirty="0" smtClean="0"/>
              <a:t> </a:t>
            </a:r>
            <a:r>
              <a:rPr lang="en-GB" b="1" dirty="0" err="1" smtClean="0"/>
              <a:t>finali</a:t>
            </a:r>
            <a:r>
              <a:rPr lang="en-GB" b="1" dirty="0" smtClean="0"/>
              <a:t>: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err="1" smtClean="0"/>
              <a:t>Consumatori</a:t>
            </a:r>
            <a:r>
              <a:rPr lang="en-GB" dirty="0" smtClean="0"/>
              <a:t>/</a:t>
            </a:r>
            <a:r>
              <a:rPr lang="en-GB" dirty="0" err="1" smtClean="0"/>
              <a:t>Risparmiatori</a:t>
            </a:r>
            <a:endParaRPr lang="en-GB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err="1" smtClean="0"/>
              <a:t>Imprese</a:t>
            </a:r>
            <a:endParaRPr lang="en-GB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err="1" smtClean="0"/>
              <a:t>Stato</a:t>
            </a:r>
            <a:endParaRPr lang="en-GB" dirty="0" smtClean="0"/>
          </a:p>
          <a:p>
            <a:pPr>
              <a:spcBef>
                <a:spcPts val="1200"/>
              </a:spcBef>
            </a:pPr>
            <a:r>
              <a:rPr lang="en-GB" b="1" dirty="0" err="1" smtClean="0"/>
              <a:t>Intermediari</a:t>
            </a:r>
            <a:r>
              <a:rPr lang="en-GB" b="1" dirty="0" smtClean="0"/>
              <a:t>: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err="1" smtClean="0"/>
              <a:t>Banche</a:t>
            </a:r>
            <a:r>
              <a:rPr lang="en-GB" dirty="0" smtClean="0"/>
              <a:t>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err="1" smtClean="0"/>
              <a:t>Società</a:t>
            </a:r>
            <a:r>
              <a:rPr lang="en-GB" dirty="0" smtClean="0"/>
              <a:t> di </a:t>
            </a:r>
            <a:r>
              <a:rPr lang="en-GB" dirty="0" err="1" smtClean="0"/>
              <a:t>gestione</a:t>
            </a:r>
            <a:r>
              <a:rPr lang="en-GB" dirty="0" smtClean="0"/>
              <a:t> del </a:t>
            </a:r>
            <a:r>
              <a:rPr lang="en-GB" dirty="0" err="1" smtClean="0"/>
              <a:t>risparmio</a:t>
            </a:r>
            <a:r>
              <a:rPr lang="en-GB" dirty="0" smtClean="0"/>
              <a:t> (SGR)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err="1" smtClean="0"/>
              <a:t>Società</a:t>
            </a:r>
            <a:r>
              <a:rPr lang="en-GB" dirty="0" smtClean="0"/>
              <a:t> di </a:t>
            </a:r>
            <a:r>
              <a:rPr lang="en-GB" dirty="0" err="1" smtClean="0"/>
              <a:t>assicurazione</a:t>
            </a:r>
            <a:endParaRPr lang="en-GB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err="1" smtClean="0"/>
              <a:t>Banche</a:t>
            </a:r>
            <a:r>
              <a:rPr lang="en-GB" dirty="0" smtClean="0"/>
              <a:t> </a:t>
            </a:r>
            <a:r>
              <a:rPr lang="en-GB" dirty="0" err="1" smtClean="0"/>
              <a:t>d’investimento</a:t>
            </a:r>
            <a:endParaRPr lang="en-GB" dirty="0" smtClean="0"/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Venture capitalist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b="1" dirty="0" smtClean="0"/>
              <a:t>Banca </a:t>
            </a:r>
            <a:r>
              <a:rPr lang="en-GB" b="1" dirty="0"/>
              <a:t>Centrale </a:t>
            </a:r>
            <a:r>
              <a:rPr lang="en-GB" dirty="0"/>
              <a:t>(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</a:t>
            </a:r>
            <a:r>
              <a:rPr lang="en-GB" sz="1600" i="1" dirty="0" err="1" smtClean="0">
                <a:solidFill>
                  <a:schemeClr val="accent5">
                    <a:lumMod val="50000"/>
                  </a:schemeClr>
                </a:solidFill>
              </a:rPr>
              <a:t>vedi</a:t>
            </a:r>
            <a:r>
              <a:rPr lang="en-GB" sz="16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i="1" dirty="0" err="1" smtClean="0">
                <a:solidFill>
                  <a:schemeClr val="accent5">
                    <a:lumMod val="50000"/>
                  </a:schemeClr>
                </a:solidFill>
              </a:rPr>
              <a:t>lez</a:t>
            </a:r>
            <a:r>
              <a:rPr lang="en-GB" sz="1600" i="1" dirty="0" smtClean="0">
                <a:solidFill>
                  <a:schemeClr val="accent5">
                    <a:lumMod val="50000"/>
                  </a:schemeClr>
                </a:solidFill>
              </a:rPr>
              <a:t>. 10</a:t>
            </a:r>
            <a:r>
              <a:rPr lang="en-GB" sz="1600" i="1" dirty="0" smtClean="0"/>
              <a:t>)</a:t>
            </a:r>
            <a:endParaRPr lang="en-GB" sz="1600" i="1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602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5 – Titoli negoziabili e mercati</a:t>
            </a:r>
            <a:endParaRPr lang="it-IT" sz="2400" b="1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196752"/>
            <a:ext cx="78488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b="1" dirty="0" err="1" smtClean="0"/>
              <a:t>Titoli</a:t>
            </a:r>
            <a:r>
              <a:rPr lang="en-GB" b="1" dirty="0" smtClean="0"/>
              <a:t> </a:t>
            </a:r>
            <a:r>
              <a:rPr lang="en-GB" b="1" dirty="0" smtClean="0">
                <a:solidFill>
                  <a:srgbClr val="C00000"/>
                </a:solidFill>
              </a:rPr>
              <a:t>non </a:t>
            </a:r>
            <a:r>
              <a:rPr lang="en-GB" b="1" dirty="0" err="1" smtClean="0">
                <a:solidFill>
                  <a:srgbClr val="C00000"/>
                </a:solidFill>
              </a:rPr>
              <a:t>negoziabili</a:t>
            </a:r>
            <a:endParaRPr lang="en-GB" b="1" dirty="0" smtClean="0">
              <a:solidFill>
                <a:srgbClr val="C00000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err="1" smtClean="0"/>
              <a:t>Relazione</a:t>
            </a:r>
            <a:r>
              <a:rPr lang="en-GB" dirty="0" smtClean="0"/>
              <a:t> </a:t>
            </a:r>
            <a:r>
              <a:rPr lang="en-GB" dirty="0" err="1" smtClean="0"/>
              <a:t>bilaterale</a:t>
            </a:r>
            <a:r>
              <a:rPr lang="en-GB" dirty="0" smtClean="0"/>
              <a:t> </a:t>
            </a:r>
            <a:r>
              <a:rPr lang="en-GB" dirty="0" err="1" smtClean="0"/>
              <a:t>tra</a:t>
            </a:r>
            <a:r>
              <a:rPr lang="en-GB" dirty="0" smtClean="0"/>
              <a:t> un </a:t>
            </a:r>
            <a:r>
              <a:rPr lang="en-GB" dirty="0" err="1" smtClean="0"/>
              <a:t>creditore</a:t>
            </a:r>
            <a:r>
              <a:rPr lang="en-GB" dirty="0" smtClean="0"/>
              <a:t> </a:t>
            </a:r>
            <a:r>
              <a:rPr lang="en-GB" dirty="0" err="1" smtClean="0"/>
              <a:t>ed</a:t>
            </a:r>
            <a:r>
              <a:rPr lang="en-GB" dirty="0" smtClean="0"/>
              <a:t> un </a:t>
            </a:r>
            <a:r>
              <a:rPr lang="en-GB" dirty="0" err="1" smtClean="0"/>
              <a:t>debitore</a:t>
            </a:r>
            <a:r>
              <a:rPr lang="en-GB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GB" b="1" dirty="0" err="1" smtClean="0"/>
              <a:t>Titoli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negoziabili</a:t>
            </a:r>
            <a:r>
              <a:rPr lang="en-GB" b="1" dirty="0" smtClean="0">
                <a:solidFill>
                  <a:srgbClr val="C00000"/>
                </a:solidFill>
              </a:rPr>
              <a:t> (“</a:t>
            </a:r>
            <a:r>
              <a:rPr lang="en-GB" b="1" i="1" dirty="0" smtClean="0">
                <a:solidFill>
                  <a:srgbClr val="C00000"/>
                </a:solidFill>
              </a:rPr>
              <a:t>securities</a:t>
            </a:r>
            <a:r>
              <a:rPr lang="en-GB" b="1" dirty="0" smtClean="0">
                <a:solidFill>
                  <a:srgbClr val="C00000"/>
                </a:solidFill>
              </a:rPr>
              <a:t>”)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Il </a:t>
            </a:r>
            <a:r>
              <a:rPr lang="en-GB" dirty="0" err="1" smtClean="0"/>
              <a:t>debitore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impegna</a:t>
            </a:r>
            <a:r>
              <a:rPr lang="en-GB" dirty="0" smtClean="0"/>
              <a:t> a </a:t>
            </a:r>
            <a:r>
              <a:rPr lang="en-GB" dirty="0" err="1" smtClean="0"/>
              <a:t>rimborsare</a:t>
            </a:r>
            <a:r>
              <a:rPr lang="en-GB" dirty="0" smtClean="0"/>
              <a:t> </a:t>
            </a:r>
            <a:r>
              <a:rPr lang="en-GB" dirty="0" err="1" smtClean="0"/>
              <a:t>alla</a:t>
            </a:r>
            <a:r>
              <a:rPr lang="en-GB" dirty="0" smtClean="0"/>
              <a:t> </a:t>
            </a:r>
            <a:r>
              <a:rPr lang="en-GB" dirty="0" err="1" smtClean="0"/>
              <a:t>scadenza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somma</a:t>
            </a:r>
            <a:r>
              <a:rPr lang="en-GB" dirty="0" smtClean="0"/>
              <a:t> </a:t>
            </a:r>
            <a:r>
              <a:rPr lang="en-GB" dirty="0" err="1" smtClean="0"/>
              <a:t>pattuita</a:t>
            </a:r>
            <a:r>
              <a:rPr lang="en-GB" dirty="0" smtClean="0"/>
              <a:t> al </a:t>
            </a:r>
            <a:r>
              <a:rPr lang="en-GB" dirty="0" err="1" smtClean="0"/>
              <a:t>creditore</a:t>
            </a:r>
            <a:r>
              <a:rPr lang="en-GB" dirty="0" smtClean="0"/>
              <a:t> (</a:t>
            </a:r>
            <a:r>
              <a:rPr lang="en-GB" dirty="0" err="1" smtClean="0"/>
              <a:t>ed</a:t>
            </a:r>
            <a:r>
              <a:rPr lang="en-GB" dirty="0" smtClean="0"/>
              <a:t> </a:t>
            </a:r>
            <a:r>
              <a:rPr lang="en-GB" dirty="0" err="1" smtClean="0"/>
              <a:t>eventualmente</a:t>
            </a:r>
            <a:r>
              <a:rPr lang="en-GB" dirty="0" smtClean="0"/>
              <a:t> a </a:t>
            </a:r>
            <a:r>
              <a:rPr lang="en-GB" dirty="0" err="1" smtClean="0"/>
              <a:t>pagare</a:t>
            </a:r>
            <a:r>
              <a:rPr lang="en-GB" dirty="0" smtClean="0"/>
              <a:t> </a:t>
            </a: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interessi</a:t>
            </a:r>
            <a:r>
              <a:rPr lang="en-GB" dirty="0" smtClean="0"/>
              <a:t> </a:t>
            </a:r>
            <a:r>
              <a:rPr lang="en-GB" dirty="0" err="1" smtClean="0"/>
              <a:t>nel</a:t>
            </a:r>
            <a:r>
              <a:rPr lang="en-GB" dirty="0" smtClean="0"/>
              <a:t> </a:t>
            </a:r>
            <a:r>
              <a:rPr lang="en-GB" dirty="0" err="1" smtClean="0"/>
              <a:t>periodi</a:t>
            </a:r>
            <a:r>
              <a:rPr lang="en-GB" dirty="0" smtClean="0"/>
              <a:t> </a:t>
            </a:r>
            <a:r>
              <a:rPr lang="en-GB" dirty="0" err="1" smtClean="0"/>
              <a:t>precedenti</a:t>
            </a:r>
            <a:r>
              <a:rPr lang="en-GB" dirty="0" smtClean="0"/>
              <a:t>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Il </a:t>
            </a:r>
            <a:r>
              <a:rPr lang="en-GB" dirty="0" err="1" smtClean="0"/>
              <a:t>creditore</a:t>
            </a:r>
            <a:r>
              <a:rPr lang="en-GB" dirty="0" smtClean="0"/>
              <a:t> </a:t>
            </a:r>
            <a:r>
              <a:rPr lang="en-GB" dirty="0" err="1" smtClean="0"/>
              <a:t>può</a:t>
            </a:r>
            <a:r>
              <a:rPr lang="en-GB" dirty="0" smtClean="0"/>
              <a:t>, se lo </a:t>
            </a:r>
            <a:r>
              <a:rPr lang="en-GB" dirty="0" err="1" smtClean="0"/>
              <a:t>desidera</a:t>
            </a:r>
            <a:r>
              <a:rPr lang="en-GB" dirty="0" smtClean="0"/>
              <a:t>, </a:t>
            </a:r>
            <a:r>
              <a:rPr lang="en-GB" b="1" dirty="0" err="1" smtClean="0">
                <a:solidFill>
                  <a:srgbClr val="0070C0"/>
                </a:solidFill>
              </a:rPr>
              <a:t>vendere</a:t>
            </a:r>
            <a:r>
              <a:rPr lang="en-GB" b="1" dirty="0" smtClean="0">
                <a:solidFill>
                  <a:srgbClr val="0070C0"/>
                </a:solidFill>
              </a:rPr>
              <a:t> in </a:t>
            </a:r>
            <a:r>
              <a:rPr lang="en-GB" b="1" dirty="0" err="1" smtClean="0">
                <a:solidFill>
                  <a:srgbClr val="0070C0"/>
                </a:solidFill>
              </a:rPr>
              <a:t>anticipo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proprio</a:t>
            </a:r>
            <a:r>
              <a:rPr lang="en-GB" dirty="0" smtClean="0"/>
              <a:t> </a:t>
            </a:r>
            <a:r>
              <a:rPr lang="en-GB" dirty="0" err="1" smtClean="0"/>
              <a:t>titolo</a:t>
            </a:r>
            <a:r>
              <a:rPr lang="en-GB" dirty="0" smtClean="0"/>
              <a:t> </a:t>
            </a:r>
            <a:r>
              <a:rPr lang="en-GB" dirty="0" err="1" smtClean="0"/>
              <a:t>sul</a:t>
            </a:r>
            <a:r>
              <a:rPr lang="en-GB" dirty="0" smtClean="0"/>
              <a:t> “</a:t>
            </a:r>
            <a:r>
              <a:rPr lang="en-GB" dirty="0" err="1" smtClean="0"/>
              <a:t>mercato</a:t>
            </a:r>
            <a:r>
              <a:rPr lang="en-GB" dirty="0" smtClean="0"/>
              <a:t> </a:t>
            </a:r>
            <a:r>
              <a:rPr lang="en-GB" dirty="0" err="1" smtClean="0"/>
              <a:t>secondario</a:t>
            </a:r>
            <a:r>
              <a:rPr lang="en-GB" dirty="0" smtClean="0"/>
              <a:t>”.</a:t>
            </a: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smtClean="0"/>
              <a:t>I </a:t>
            </a:r>
            <a:r>
              <a:rPr lang="en-GB" dirty="0" err="1" smtClean="0"/>
              <a:t>titoli</a:t>
            </a:r>
            <a:r>
              <a:rPr lang="en-GB" dirty="0" smtClean="0"/>
              <a:t> </a:t>
            </a:r>
            <a:r>
              <a:rPr lang="en-GB" dirty="0" err="1" smtClean="0"/>
              <a:t>scambiati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tale </a:t>
            </a:r>
            <a:r>
              <a:rPr lang="en-GB" dirty="0" err="1" smtClean="0"/>
              <a:t>mercato</a:t>
            </a:r>
            <a:r>
              <a:rPr lang="en-GB" dirty="0" smtClean="0"/>
              <a:t> </a:t>
            </a:r>
            <a:r>
              <a:rPr lang="en-GB" dirty="0" err="1" smtClean="0"/>
              <a:t>sono</a:t>
            </a:r>
            <a:r>
              <a:rPr lang="en-GB" dirty="0" smtClean="0"/>
              <a:t> “</a:t>
            </a:r>
            <a:r>
              <a:rPr lang="en-GB" b="1" dirty="0" smtClean="0">
                <a:solidFill>
                  <a:srgbClr val="0070C0"/>
                </a:solidFill>
              </a:rPr>
              <a:t>al </a:t>
            </a:r>
            <a:r>
              <a:rPr lang="en-GB" b="1" dirty="0" err="1" smtClean="0">
                <a:solidFill>
                  <a:srgbClr val="0070C0"/>
                </a:solidFill>
              </a:rPr>
              <a:t>portatore</a:t>
            </a:r>
            <a:r>
              <a:rPr lang="en-GB" dirty="0" smtClean="0"/>
              <a:t>”.</a:t>
            </a:r>
          </a:p>
          <a:p>
            <a:pPr>
              <a:spcBef>
                <a:spcPts val="1200"/>
              </a:spcBef>
            </a:pPr>
            <a:r>
              <a:rPr lang="en-GB" dirty="0" smtClean="0"/>
              <a:t>La “</a:t>
            </a:r>
            <a:r>
              <a:rPr lang="en-GB" b="1" dirty="0" err="1" smtClean="0"/>
              <a:t>Borsa</a:t>
            </a:r>
            <a:r>
              <a:rPr lang="en-GB" b="1" dirty="0" smtClean="0"/>
              <a:t> </a:t>
            </a:r>
            <a:r>
              <a:rPr lang="en-GB" b="1" dirty="0" err="1" smtClean="0"/>
              <a:t>Valori</a:t>
            </a:r>
            <a:r>
              <a:rPr lang="en-GB" dirty="0" smtClean="0"/>
              <a:t>” è – in </a:t>
            </a:r>
            <a:r>
              <a:rPr lang="en-GB" dirty="0" err="1" smtClean="0"/>
              <a:t>ciascun</a:t>
            </a:r>
            <a:r>
              <a:rPr lang="en-GB" dirty="0" smtClean="0"/>
              <a:t> </a:t>
            </a:r>
            <a:r>
              <a:rPr lang="en-GB" dirty="0" err="1" smtClean="0"/>
              <a:t>paese</a:t>
            </a:r>
            <a:r>
              <a:rPr lang="en-GB" dirty="0" smtClean="0"/>
              <a:t> –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principale</a:t>
            </a:r>
            <a:r>
              <a:rPr lang="en-GB" dirty="0" smtClean="0"/>
              <a:t> </a:t>
            </a:r>
            <a:r>
              <a:rPr lang="en-GB" dirty="0" err="1" smtClean="0"/>
              <a:t>mercato</a:t>
            </a:r>
            <a:r>
              <a:rPr lang="en-GB" dirty="0" smtClean="0"/>
              <a:t> </a:t>
            </a:r>
            <a:r>
              <a:rPr lang="en-GB" dirty="0" err="1" smtClean="0"/>
              <a:t>secondario</a:t>
            </a:r>
            <a:r>
              <a:rPr lang="en-GB" dirty="0" smtClean="0"/>
              <a:t> per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titoli</a:t>
            </a:r>
            <a:r>
              <a:rPr lang="en-GB" dirty="0" smtClean="0"/>
              <a:t> </a:t>
            </a:r>
            <a:r>
              <a:rPr lang="en-GB" dirty="0" err="1" smtClean="0"/>
              <a:t>negoziabili</a:t>
            </a:r>
            <a:endParaRPr lang="en-GB" dirty="0" smtClean="0"/>
          </a:p>
          <a:p>
            <a:pPr>
              <a:spcBef>
                <a:spcPts val="1200"/>
              </a:spcBef>
            </a:pPr>
            <a:r>
              <a:rPr lang="en-GB" b="1" dirty="0" err="1" smtClean="0">
                <a:solidFill>
                  <a:srgbClr val="C00000"/>
                </a:solidFill>
              </a:rPr>
              <a:t>Cartolarizzazione</a:t>
            </a:r>
            <a:r>
              <a:rPr lang="en-GB" b="1" dirty="0" smtClean="0">
                <a:solidFill>
                  <a:srgbClr val="C00000"/>
                </a:solidFill>
              </a:rPr>
              <a:t> (Securitization)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err="1" smtClean="0">
                <a:solidFill>
                  <a:srgbClr val="002060"/>
                </a:solidFill>
              </a:rPr>
              <a:t>Trasformazione</a:t>
            </a:r>
            <a:r>
              <a:rPr lang="en-GB" dirty="0" smtClean="0">
                <a:solidFill>
                  <a:srgbClr val="002060"/>
                </a:solidFill>
              </a:rPr>
              <a:t> di un “pool” di </a:t>
            </a:r>
            <a:r>
              <a:rPr lang="en-GB" dirty="0" err="1" smtClean="0">
                <a:solidFill>
                  <a:srgbClr val="002060"/>
                </a:solidFill>
              </a:rPr>
              <a:t>titoli</a:t>
            </a:r>
            <a:r>
              <a:rPr lang="en-GB" dirty="0" smtClean="0">
                <a:solidFill>
                  <a:srgbClr val="002060"/>
                </a:solidFill>
              </a:rPr>
              <a:t>, da </a:t>
            </a:r>
            <a:r>
              <a:rPr lang="en-GB" b="1" dirty="0" smtClean="0">
                <a:solidFill>
                  <a:srgbClr val="002060"/>
                </a:solidFill>
              </a:rPr>
              <a:t>non </a:t>
            </a:r>
            <a:r>
              <a:rPr lang="en-GB" b="1" dirty="0" err="1" smtClean="0">
                <a:solidFill>
                  <a:srgbClr val="002060"/>
                </a:solidFill>
              </a:rPr>
              <a:t>negoziabili</a:t>
            </a:r>
            <a:r>
              <a:rPr lang="en-GB" b="1" dirty="0" smtClean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a </a:t>
            </a:r>
            <a:r>
              <a:rPr lang="en-GB" b="1" dirty="0" err="1" smtClean="0">
                <a:solidFill>
                  <a:srgbClr val="002060"/>
                </a:solidFill>
              </a:rPr>
              <a:t>negoziabili</a:t>
            </a:r>
            <a:r>
              <a:rPr lang="en-GB" b="1" dirty="0" smtClean="0">
                <a:solidFill>
                  <a:srgbClr val="002060"/>
                </a:solidFill>
              </a:rPr>
              <a:t>.</a:t>
            </a:r>
            <a:endParaRPr lang="en-GB" b="1" dirty="0">
              <a:solidFill>
                <a:srgbClr val="002060"/>
              </a:solidFill>
            </a:endParaRPr>
          </a:p>
          <a:p>
            <a:pPr marL="742950" lvl="1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11621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Mercato primario e secondario</a:t>
            </a:r>
            <a:endParaRPr lang="it-IT" sz="2400" b="1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1196752"/>
            <a:ext cx="784887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GB" b="1" dirty="0" err="1" smtClean="0"/>
              <a:t>Mercato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primario</a:t>
            </a:r>
            <a:endParaRPr lang="en-GB" b="1" dirty="0" smtClean="0">
              <a:solidFill>
                <a:srgbClr val="C00000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err="1" smtClean="0"/>
              <a:t>Luogo</a:t>
            </a:r>
            <a:r>
              <a:rPr lang="en-GB" dirty="0" smtClean="0"/>
              <a:t> (</a:t>
            </a:r>
            <a:r>
              <a:rPr lang="en-GB" dirty="0" err="1" smtClean="0"/>
              <a:t>anche</a:t>
            </a:r>
            <a:r>
              <a:rPr lang="en-GB" dirty="0" smtClean="0"/>
              <a:t> </a:t>
            </a:r>
            <a:r>
              <a:rPr lang="en-GB" dirty="0" err="1" smtClean="0"/>
              <a:t>virtuale</a:t>
            </a:r>
            <a:r>
              <a:rPr lang="en-GB" dirty="0" smtClean="0"/>
              <a:t>) </a:t>
            </a:r>
            <a:r>
              <a:rPr lang="en-GB" dirty="0" err="1" smtClean="0"/>
              <a:t>della</a:t>
            </a:r>
            <a:r>
              <a:rPr lang="en-GB" dirty="0" smtClean="0"/>
              <a:t> </a:t>
            </a:r>
            <a:r>
              <a:rPr lang="en-GB" dirty="0" err="1" smtClean="0"/>
              <a:t>trattativa</a:t>
            </a:r>
            <a:r>
              <a:rPr lang="en-GB" dirty="0" smtClean="0"/>
              <a:t> </a:t>
            </a:r>
            <a:r>
              <a:rPr lang="en-GB" dirty="0" err="1" smtClean="0"/>
              <a:t>bilaterale</a:t>
            </a:r>
            <a:r>
              <a:rPr lang="en-GB" dirty="0" smtClean="0"/>
              <a:t> (per un </a:t>
            </a:r>
            <a:r>
              <a:rPr lang="en-GB" dirty="0" err="1" smtClean="0"/>
              <a:t>titolo</a:t>
            </a:r>
            <a:r>
              <a:rPr lang="en-GB" dirty="0" smtClean="0"/>
              <a:t> non </a:t>
            </a:r>
            <a:r>
              <a:rPr lang="en-GB" dirty="0" err="1" smtClean="0"/>
              <a:t>negoziabile</a:t>
            </a:r>
            <a:r>
              <a:rPr lang="en-GB" dirty="0" smtClean="0"/>
              <a:t>) o multi-</a:t>
            </a:r>
            <a:r>
              <a:rPr lang="en-GB" dirty="0" err="1" smtClean="0"/>
              <a:t>laterale</a:t>
            </a:r>
            <a:r>
              <a:rPr lang="en-GB" dirty="0" smtClean="0"/>
              <a:t> (</a:t>
            </a:r>
            <a:r>
              <a:rPr lang="en-GB" dirty="0" err="1" smtClean="0"/>
              <a:t>attraverso</a:t>
            </a:r>
            <a:r>
              <a:rPr lang="en-GB" dirty="0" smtClean="0"/>
              <a:t>, ad </a:t>
            </a:r>
            <a:r>
              <a:rPr lang="en-GB" dirty="0" err="1" smtClean="0"/>
              <a:t>es</a:t>
            </a:r>
            <a:r>
              <a:rPr lang="en-GB" dirty="0" smtClean="0"/>
              <a:t>., </a:t>
            </a:r>
            <a:r>
              <a:rPr lang="en-GB" dirty="0" err="1" smtClean="0"/>
              <a:t>un’asta</a:t>
            </a:r>
            <a:r>
              <a:rPr lang="en-GB" dirty="0" smtClean="0"/>
              <a:t> </a:t>
            </a:r>
            <a:r>
              <a:rPr lang="en-GB" dirty="0" err="1" smtClean="0"/>
              <a:t>pubblica</a:t>
            </a:r>
            <a:r>
              <a:rPr lang="en-GB" dirty="0" smtClean="0"/>
              <a:t>) per </a:t>
            </a:r>
            <a:r>
              <a:rPr lang="en-GB" dirty="0" err="1" smtClean="0"/>
              <a:t>mettere</a:t>
            </a:r>
            <a:r>
              <a:rPr lang="en-GB" dirty="0" smtClean="0"/>
              <a:t> in </a:t>
            </a:r>
            <a:r>
              <a:rPr lang="en-GB" dirty="0" err="1" smtClean="0"/>
              <a:t>circolazione</a:t>
            </a:r>
            <a:r>
              <a:rPr lang="en-GB" dirty="0" smtClean="0"/>
              <a:t> un </a:t>
            </a:r>
            <a:r>
              <a:rPr lang="en-GB" dirty="0" err="1" smtClean="0"/>
              <a:t>titolo</a:t>
            </a:r>
            <a:r>
              <a:rPr lang="en-GB" dirty="0" smtClean="0"/>
              <a:t> di </a:t>
            </a:r>
            <a:r>
              <a:rPr lang="en-GB" b="1" dirty="0" err="1" smtClean="0">
                <a:solidFill>
                  <a:srgbClr val="0070C0"/>
                </a:solidFill>
              </a:rPr>
              <a:t>nuova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emissione</a:t>
            </a:r>
            <a:r>
              <a:rPr lang="en-GB" dirty="0" smtClean="0"/>
              <a:t>.</a:t>
            </a:r>
          </a:p>
          <a:p>
            <a:pPr>
              <a:spcBef>
                <a:spcPts val="1200"/>
              </a:spcBef>
            </a:pPr>
            <a:r>
              <a:rPr lang="en-GB" b="1" dirty="0" err="1" smtClean="0"/>
              <a:t>Mercato</a:t>
            </a:r>
            <a:r>
              <a:rPr lang="en-GB" b="1" dirty="0" smtClean="0"/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secondario</a:t>
            </a:r>
            <a:endParaRPr lang="en-GB" b="1" dirty="0" smtClean="0">
              <a:solidFill>
                <a:srgbClr val="C00000"/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GB" dirty="0" err="1" smtClean="0"/>
              <a:t>Luogo</a:t>
            </a:r>
            <a:r>
              <a:rPr lang="en-GB" dirty="0" smtClean="0"/>
              <a:t> (</a:t>
            </a:r>
            <a:r>
              <a:rPr lang="en-GB" dirty="0" err="1" smtClean="0"/>
              <a:t>soprattutto</a:t>
            </a:r>
            <a:r>
              <a:rPr lang="en-GB" dirty="0" smtClean="0"/>
              <a:t> </a:t>
            </a:r>
            <a:r>
              <a:rPr lang="en-GB" dirty="0" err="1" smtClean="0"/>
              <a:t>virtuale</a:t>
            </a:r>
            <a:r>
              <a:rPr lang="en-GB" dirty="0" smtClean="0"/>
              <a:t>) dove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possessore</a:t>
            </a:r>
            <a:r>
              <a:rPr lang="en-GB" dirty="0" smtClean="0"/>
              <a:t> di un </a:t>
            </a:r>
            <a:r>
              <a:rPr lang="en-GB" dirty="0" err="1" smtClean="0"/>
              <a:t>titolo</a:t>
            </a:r>
            <a:r>
              <a:rPr lang="en-GB" dirty="0" smtClean="0"/>
              <a:t> </a:t>
            </a:r>
            <a:r>
              <a:rPr lang="en-GB" dirty="0" err="1" smtClean="0"/>
              <a:t>negoziabile</a:t>
            </a:r>
            <a:r>
              <a:rPr lang="en-GB" dirty="0" smtClean="0"/>
              <a:t> (</a:t>
            </a:r>
            <a:r>
              <a:rPr lang="en-GB" dirty="0" err="1" smtClean="0"/>
              <a:t>già</a:t>
            </a:r>
            <a:r>
              <a:rPr lang="en-GB" dirty="0" smtClean="0"/>
              <a:t> </a:t>
            </a:r>
            <a:r>
              <a:rPr lang="en-GB" dirty="0" err="1" smtClean="0"/>
              <a:t>emesso</a:t>
            </a:r>
            <a:r>
              <a:rPr lang="en-GB" dirty="0" smtClean="0"/>
              <a:t> in </a:t>
            </a:r>
            <a:r>
              <a:rPr lang="en-GB" dirty="0" err="1" smtClean="0"/>
              <a:t>precedenza</a:t>
            </a:r>
            <a:r>
              <a:rPr lang="en-GB" dirty="0" smtClean="0"/>
              <a:t>) </a:t>
            </a:r>
            <a:r>
              <a:rPr lang="en-GB" dirty="0" err="1" smtClean="0"/>
              <a:t>può</a:t>
            </a:r>
            <a:r>
              <a:rPr lang="en-GB" dirty="0" smtClean="0"/>
              <a:t> </a:t>
            </a:r>
            <a:r>
              <a:rPr lang="en-GB" dirty="0" err="1" smtClean="0"/>
              <a:t>cederlo</a:t>
            </a:r>
            <a:r>
              <a:rPr lang="en-GB" dirty="0" smtClean="0"/>
              <a:t> ad </a:t>
            </a:r>
            <a:r>
              <a:rPr lang="en-GB" dirty="0" err="1" smtClean="0"/>
              <a:t>altri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60496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7932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5A5A"/>
                </a:solidFill>
              </a:rPr>
              <a:t>6 - </a:t>
            </a:r>
            <a:r>
              <a:rPr lang="en-US" sz="2400" b="1" dirty="0" err="1" smtClean="0">
                <a:solidFill>
                  <a:srgbClr val="005A5A"/>
                </a:solidFill>
              </a:rPr>
              <a:t>Valuta</a:t>
            </a:r>
            <a:r>
              <a:rPr lang="en-US" sz="2400" b="1" dirty="0" smtClean="0">
                <a:solidFill>
                  <a:srgbClr val="005A5A"/>
                </a:solidFill>
              </a:rPr>
              <a:t> </a:t>
            </a:r>
            <a:r>
              <a:rPr lang="en-US" sz="2400" b="1" dirty="0">
                <a:solidFill>
                  <a:srgbClr val="005A5A"/>
                </a:solidFill>
              </a:rPr>
              <a:t>di </a:t>
            </a:r>
            <a:r>
              <a:rPr lang="en-US" sz="2400" b="1" dirty="0" err="1">
                <a:solidFill>
                  <a:srgbClr val="005A5A"/>
                </a:solidFill>
              </a:rPr>
              <a:t>denominazione</a:t>
            </a:r>
            <a:r>
              <a:rPr lang="en-US" sz="2400" b="1" i="1" kern="1200" dirty="0">
                <a:solidFill>
                  <a:srgbClr val="000000"/>
                </a:solidFill>
              </a:rPr>
              <a:t>	</a:t>
            </a:r>
            <a:endParaRPr lang="it-IT" sz="2400" b="1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7544" y="908720"/>
            <a:ext cx="813690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dirty="0" smtClean="0"/>
              <a:t>In </a:t>
            </a:r>
            <a:r>
              <a:rPr lang="en-GB" dirty="0" err="1" smtClean="0"/>
              <a:t>ogni</a:t>
            </a:r>
            <a:r>
              <a:rPr lang="en-GB" dirty="0" smtClean="0"/>
              <a:t> </a:t>
            </a:r>
            <a:r>
              <a:rPr lang="en-GB" dirty="0" err="1" smtClean="0"/>
              <a:t>paese</a:t>
            </a:r>
            <a:r>
              <a:rPr lang="en-GB" dirty="0" smtClean="0"/>
              <a:t> vi è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valuta</a:t>
            </a:r>
            <a:r>
              <a:rPr lang="en-GB" b="1" dirty="0" smtClean="0">
                <a:solidFill>
                  <a:srgbClr val="0070C0"/>
                </a:solidFill>
              </a:rPr>
              <a:t> di </a:t>
            </a:r>
            <a:r>
              <a:rPr lang="en-GB" b="1" dirty="0" err="1" smtClean="0">
                <a:solidFill>
                  <a:srgbClr val="0070C0"/>
                </a:solidFill>
              </a:rPr>
              <a:t>riferimento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per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contratti</a:t>
            </a:r>
            <a:r>
              <a:rPr lang="en-GB" dirty="0" smtClean="0"/>
              <a:t> </a:t>
            </a:r>
            <a:r>
              <a:rPr lang="en-GB" dirty="0" err="1" smtClean="0"/>
              <a:t>finanziari</a:t>
            </a:r>
            <a:r>
              <a:rPr lang="en-GB" dirty="0" smtClean="0"/>
              <a:t>: </a:t>
            </a:r>
            <a:r>
              <a:rPr lang="en-GB" dirty="0" err="1" smtClean="0"/>
              <a:t>ossia</a:t>
            </a:r>
            <a:r>
              <a:rPr lang="en-GB" dirty="0" smtClean="0"/>
              <a:t> è “</a:t>
            </a:r>
            <a:r>
              <a:rPr lang="en-GB" b="1" i="1" dirty="0" err="1" smtClean="0"/>
              <a:t>normale</a:t>
            </a:r>
            <a:r>
              <a:rPr lang="en-GB" dirty="0" smtClean="0"/>
              <a:t>” </a:t>
            </a:r>
            <a:r>
              <a:rPr lang="en-GB" dirty="0" err="1" smtClean="0"/>
              <a:t>indebitarsi</a:t>
            </a:r>
            <a:r>
              <a:rPr lang="en-GB" dirty="0" smtClean="0"/>
              <a:t> </a:t>
            </a:r>
            <a:r>
              <a:rPr lang="en-GB" dirty="0" err="1" smtClean="0"/>
              <a:t>oppure</a:t>
            </a:r>
            <a:r>
              <a:rPr lang="en-GB" dirty="0" smtClean="0"/>
              <a:t> </a:t>
            </a:r>
            <a:r>
              <a:rPr lang="en-GB" dirty="0" err="1" smtClean="0"/>
              <a:t>acquistare</a:t>
            </a:r>
            <a:r>
              <a:rPr lang="en-GB" dirty="0" smtClean="0"/>
              <a:t> </a:t>
            </a:r>
            <a:r>
              <a:rPr lang="en-GB" dirty="0" err="1" smtClean="0"/>
              <a:t>titoli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denominati</a:t>
            </a:r>
            <a:r>
              <a:rPr lang="en-GB" dirty="0" smtClean="0"/>
              <a:t> in </a:t>
            </a:r>
            <a:r>
              <a:rPr lang="en-GB" dirty="0" err="1" smtClean="0"/>
              <a:t>quella</a:t>
            </a:r>
            <a:r>
              <a:rPr lang="en-GB" dirty="0" smtClean="0"/>
              <a:t> </a:t>
            </a:r>
            <a:r>
              <a:rPr lang="en-GB" dirty="0" err="1" smtClean="0"/>
              <a:t>valuta</a:t>
            </a:r>
            <a:r>
              <a:rPr lang="en-GB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GB" dirty="0" err="1" smtClean="0"/>
              <a:t>Spesso</a:t>
            </a:r>
            <a:r>
              <a:rPr lang="en-GB" dirty="0" smtClean="0"/>
              <a:t>, tale </a:t>
            </a:r>
            <a:r>
              <a:rPr lang="en-GB" dirty="0" err="1" smtClean="0"/>
              <a:t>valuta</a:t>
            </a:r>
            <a:r>
              <a:rPr lang="en-GB" dirty="0" smtClean="0"/>
              <a:t> è la </a:t>
            </a:r>
            <a:r>
              <a:rPr lang="en-GB" dirty="0" err="1" smtClean="0"/>
              <a:t>stessa</a:t>
            </a:r>
            <a:r>
              <a:rPr lang="en-GB" dirty="0" smtClean="0"/>
              <a:t> </a:t>
            </a:r>
            <a:r>
              <a:rPr lang="en-GB" dirty="0" err="1" smtClean="0"/>
              <a:t>unità</a:t>
            </a:r>
            <a:r>
              <a:rPr lang="en-GB" dirty="0" smtClean="0"/>
              <a:t> </a:t>
            </a:r>
            <a:r>
              <a:rPr lang="en-GB" dirty="0" err="1" smtClean="0"/>
              <a:t>monetaria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viene</a:t>
            </a:r>
            <a:r>
              <a:rPr lang="en-GB" dirty="0" smtClean="0"/>
              <a:t> </a:t>
            </a:r>
            <a:r>
              <a:rPr lang="en-GB" dirty="0" err="1" smtClean="0"/>
              <a:t>usata</a:t>
            </a:r>
            <a:r>
              <a:rPr lang="en-GB" dirty="0" smtClean="0"/>
              <a:t> </a:t>
            </a:r>
            <a:r>
              <a:rPr lang="en-GB" dirty="0" err="1" smtClean="0"/>
              <a:t>negli</a:t>
            </a:r>
            <a:r>
              <a:rPr lang="en-GB" dirty="0" smtClean="0"/>
              <a:t> </a:t>
            </a:r>
            <a:r>
              <a:rPr lang="en-GB" dirty="0" err="1" smtClean="0"/>
              <a:t>scambi</a:t>
            </a:r>
            <a:r>
              <a:rPr lang="en-GB" dirty="0" smtClean="0"/>
              <a:t> </a:t>
            </a:r>
            <a:r>
              <a:rPr lang="en-GB" dirty="0" err="1" smtClean="0"/>
              <a:t>commerciali</a:t>
            </a:r>
            <a:r>
              <a:rPr lang="en-GB" dirty="0" smtClean="0"/>
              <a:t>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In Italia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utilizziamo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l’</a:t>
            </a:r>
            <a:r>
              <a:rPr lang="en-GB" sz="1600" b="1" dirty="0" err="1" smtClean="0">
                <a:solidFill>
                  <a:srgbClr val="0070C0"/>
                </a:solidFill>
              </a:rPr>
              <a:t>euro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sia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per le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operazioni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commerciali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che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per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quelle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finanziarie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In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alcuni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paesi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dell’Africa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o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dell’America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Latina,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molti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contratti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finanziari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sono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denominati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en-GB" sz="1600" b="1" dirty="0" err="1" smtClean="0">
                <a:solidFill>
                  <a:srgbClr val="0070C0"/>
                </a:solidFill>
              </a:rPr>
              <a:t>dollari</a:t>
            </a:r>
            <a:r>
              <a:rPr lang="en-GB" sz="1600" b="1" dirty="0" smtClean="0">
                <a:solidFill>
                  <a:srgbClr val="0070C0"/>
                </a:solidFill>
              </a:rPr>
              <a:t> </a:t>
            </a:r>
            <a:r>
              <a:rPr lang="en-GB" sz="1600" b="1" cap="small" dirty="0" err="1" smtClean="0">
                <a:solidFill>
                  <a:srgbClr val="0070C0"/>
                </a:solidFill>
              </a:rPr>
              <a:t>usa</a:t>
            </a:r>
            <a:r>
              <a:rPr lang="en-GB" sz="1600" b="1" dirty="0" smtClean="0">
                <a:solidFill>
                  <a:srgbClr val="0070C0"/>
                </a:solidFill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n-GB" dirty="0" smtClean="0"/>
              <a:t>In </a:t>
            </a:r>
            <a:r>
              <a:rPr lang="en-GB" dirty="0" err="1" smtClean="0"/>
              <a:t>ogni</a:t>
            </a:r>
            <a:r>
              <a:rPr lang="en-GB" dirty="0" smtClean="0"/>
              <a:t> </a:t>
            </a:r>
            <a:r>
              <a:rPr lang="en-GB" dirty="0" err="1" smtClean="0"/>
              <a:t>caso</a:t>
            </a:r>
            <a:r>
              <a:rPr lang="en-GB" dirty="0" smtClean="0"/>
              <a:t>, se non vi </a:t>
            </a:r>
            <a:r>
              <a:rPr lang="en-GB" dirty="0" err="1" smtClean="0"/>
              <a:t>sono</a:t>
            </a:r>
            <a:r>
              <a:rPr lang="en-GB" dirty="0" smtClean="0"/>
              <a:t> </a:t>
            </a:r>
            <a:r>
              <a:rPr lang="en-GB" dirty="0" err="1" smtClean="0"/>
              <a:t>impedimenti</a:t>
            </a:r>
            <a:r>
              <a:rPr lang="en-GB" dirty="0" smtClean="0"/>
              <a:t> </a:t>
            </a:r>
            <a:r>
              <a:rPr lang="en-GB" dirty="0" err="1" smtClean="0"/>
              <a:t>legali</a:t>
            </a:r>
            <a:r>
              <a:rPr lang="en-GB" dirty="0" smtClean="0"/>
              <a:t>,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residenti</a:t>
            </a:r>
            <a:r>
              <a:rPr lang="en-GB" dirty="0" smtClean="0"/>
              <a:t> in un </a:t>
            </a:r>
            <a:r>
              <a:rPr lang="en-GB" dirty="0" err="1" smtClean="0"/>
              <a:t>paese</a:t>
            </a:r>
            <a:r>
              <a:rPr lang="en-GB" dirty="0" smtClean="0"/>
              <a:t> </a:t>
            </a:r>
            <a:r>
              <a:rPr lang="en-GB" dirty="0" err="1" smtClean="0"/>
              <a:t>possono</a:t>
            </a:r>
            <a:r>
              <a:rPr lang="en-GB" dirty="0" smtClean="0"/>
              <a:t> </a:t>
            </a:r>
            <a:r>
              <a:rPr lang="en-GB" dirty="0" err="1" smtClean="0"/>
              <a:t>scegliere</a:t>
            </a:r>
            <a:r>
              <a:rPr lang="en-GB" dirty="0" smtClean="0"/>
              <a:t> di: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err="1" smtClean="0"/>
              <a:t>Stipulare</a:t>
            </a:r>
            <a:r>
              <a:rPr lang="en-GB" dirty="0" smtClean="0"/>
              <a:t> </a:t>
            </a:r>
            <a:r>
              <a:rPr lang="en-GB" dirty="0" err="1" smtClean="0"/>
              <a:t>contratti</a:t>
            </a:r>
            <a:r>
              <a:rPr lang="en-GB" dirty="0" smtClean="0"/>
              <a:t> </a:t>
            </a:r>
            <a:r>
              <a:rPr lang="en-GB" dirty="0" err="1" smtClean="0"/>
              <a:t>finanziari</a:t>
            </a:r>
            <a:r>
              <a:rPr lang="en-GB" dirty="0" smtClean="0"/>
              <a:t> in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valuta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diversa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da </a:t>
            </a:r>
            <a:r>
              <a:rPr lang="en-GB" dirty="0" err="1" smtClean="0"/>
              <a:t>quella</a:t>
            </a:r>
            <a:r>
              <a:rPr lang="en-GB" dirty="0" smtClean="0"/>
              <a:t> </a:t>
            </a:r>
            <a:r>
              <a:rPr lang="en-GB" dirty="0" err="1" smtClean="0"/>
              <a:t>avente</a:t>
            </a:r>
            <a:r>
              <a:rPr lang="en-GB" dirty="0" smtClean="0"/>
              <a:t> </a:t>
            </a:r>
            <a:r>
              <a:rPr lang="en-GB" dirty="0" err="1" smtClean="0"/>
              <a:t>corso</a:t>
            </a:r>
            <a:r>
              <a:rPr lang="en-GB" dirty="0" smtClean="0"/>
              <a:t> </a:t>
            </a:r>
            <a:r>
              <a:rPr lang="en-GB" dirty="0" err="1" smtClean="0"/>
              <a:t>legale</a:t>
            </a:r>
            <a:r>
              <a:rPr lang="en-GB" dirty="0" smtClean="0"/>
              <a:t> </a:t>
            </a:r>
          </a:p>
          <a:p>
            <a:pPr marL="540000" lvl="1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In Italia,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posso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stipulare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un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contratto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di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prestito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denominato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dollari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oppure</a:t>
            </a:r>
            <a:r>
              <a:rPr lang="en-GB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>
                <a:solidFill>
                  <a:schemeClr val="accent5">
                    <a:lumMod val="50000"/>
                  </a:schemeClr>
                </a:solidFill>
              </a:rPr>
              <a:t>sterline</a:t>
            </a:r>
            <a:endParaRPr lang="en-GB" sz="1600" dirty="0">
              <a:solidFill>
                <a:schemeClr val="accent5">
                  <a:lumMod val="50000"/>
                </a:schemeClr>
              </a:solidFill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dirty="0" err="1" smtClean="0"/>
              <a:t>Acquistare</a:t>
            </a:r>
            <a:r>
              <a:rPr lang="en-GB" dirty="0" smtClean="0"/>
              <a:t> (</a:t>
            </a:r>
            <a:r>
              <a:rPr lang="en-GB" dirty="0" err="1" smtClean="0"/>
              <a:t>sul</a:t>
            </a:r>
            <a:r>
              <a:rPr lang="en-GB" dirty="0" smtClean="0"/>
              <a:t> </a:t>
            </a:r>
            <a:r>
              <a:rPr lang="en-GB" dirty="0" err="1" smtClean="0"/>
              <a:t>mercato</a:t>
            </a:r>
            <a:r>
              <a:rPr lang="en-GB" dirty="0" smtClean="0"/>
              <a:t> </a:t>
            </a:r>
            <a:r>
              <a:rPr lang="en-GB" dirty="0" err="1" smtClean="0"/>
              <a:t>secondario</a:t>
            </a:r>
            <a:r>
              <a:rPr lang="en-GB" dirty="0" smtClean="0"/>
              <a:t>) </a:t>
            </a:r>
            <a:r>
              <a:rPr lang="en-GB" dirty="0" err="1" smtClean="0"/>
              <a:t>titoli</a:t>
            </a:r>
            <a:r>
              <a:rPr lang="en-GB" dirty="0" smtClean="0"/>
              <a:t> </a:t>
            </a:r>
            <a:r>
              <a:rPr lang="en-GB" dirty="0" err="1" smtClean="0"/>
              <a:t>già</a:t>
            </a:r>
            <a:r>
              <a:rPr lang="en-GB" dirty="0" smtClean="0"/>
              <a:t> </a:t>
            </a:r>
            <a:r>
              <a:rPr lang="en-GB" dirty="0" err="1" smtClean="0"/>
              <a:t>emessi</a:t>
            </a:r>
            <a:r>
              <a:rPr lang="en-GB" dirty="0" smtClean="0"/>
              <a:t> (</a:t>
            </a:r>
            <a:r>
              <a:rPr lang="en-GB" dirty="0" err="1" smtClean="0"/>
              <a:t>all’estero</a:t>
            </a:r>
            <a:r>
              <a:rPr lang="en-GB" dirty="0" smtClean="0"/>
              <a:t> </a:t>
            </a:r>
            <a:r>
              <a:rPr lang="en-GB" dirty="0" err="1" smtClean="0"/>
              <a:t>oppure</a:t>
            </a:r>
            <a:r>
              <a:rPr lang="en-GB" dirty="0" smtClean="0"/>
              <a:t> in </a:t>
            </a:r>
            <a:r>
              <a:rPr lang="en-GB" dirty="0" err="1" smtClean="0"/>
              <a:t>quello</a:t>
            </a:r>
            <a:r>
              <a:rPr lang="en-GB" dirty="0" smtClean="0"/>
              <a:t> </a:t>
            </a:r>
            <a:r>
              <a:rPr lang="en-GB" dirty="0" err="1" smtClean="0"/>
              <a:t>stesso</a:t>
            </a:r>
            <a:r>
              <a:rPr lang="en-GB" dirty="0" smtClean="0"/>
              <a:t> </a:t>
            </a:r>
            <a:r>
              <a:rPr lang="en-GB" dirty="0" err="1" smtClean="0"/>
              <a:t>paese</a:t>
            </a:r>
            <a:r>
              <a:rPr lang="en-GB" dirty="0" smtClean="0"/>
              <a:t>) </a:t>
            </a:r>
            <a:r>
              <a:rPr lang="en-GB" dirty="0" err="1" smtClean="0"/>
              <a:t>denominati</a:t>
            </a:r>
            <a:r>
              <a:rPr lang="en-GB" dirty="0" smtClean="0"/>
              <a:t> in </a:t>
            </a:r>
            <a:r>
              <a:rPr lang="en-GB" dirty="0" err="1" smtClean="0"/>
              <a:t>altra</a:t>
            </a:r>
            <a:r>
              <a:rPr lang="en-GB" dirty="0" smtClean="0"/>
              <a:t> </a:t>
            </a:r>
            <a:r>
              <a:rPr lang="en-GB" dirty="0" err="1" smtClean="0"/>
              <a:t>valuta</a:t>
            </a:r>
            <a:r>
              <a:rPr lang="en-GB" dirty="0" smtClean="0"/>
              <a:t>.</a:t>
            </a:r>
          </a:p>
          <a:p>
            <a:pPr marL="540000" lvl="5" indent="-28575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In Italia,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posso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acquistare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obbligazioni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o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azioni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denominate in </a:t>
            </a:r>
            <a:r>
              <a:rPr lang="en-GB" sz="1600" b="1" dirty="0" smtClean="0">
                <a:solidFill>
                  <a:srgbClr val="0070C0"/>
                </a:solidFill>
              </a:rPr>
              <a:t>HKD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(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dollari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di Hong Kong) e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quotate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su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b="1" dirty="0" smtClean="0">
                <a:solidFill>
                  <a:srgbClr val="0070C0"/>
                </a:solidFill>
              </a:rPr>
              <a:t>Hang Seng 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(la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borsa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di Hong Kong).</a:t>
            </a:r>
          </a:p>
        </p:txBody>
      </p:sp>
    </p:spTree>
    <p:extLst>
      <p:ext uri="{BB962C8B-B14F-4D97-AF65-F5344CB8AC3E}">
        <p14:creationId xmlns:p14="http://schemas.microsoft.com/office/powerpoint/2010/main" val="145626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7932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5A5A"/>
                </a:solidFill>
              </a:rPr>
              <a:t>… e </a:t>
            </a:r>
            <a:r>
              <a:rPr lang="en-US" sz="2400" b="1" dirty="0" err="1" smtClean="0">
                <a:solidFill>
                  <a:srgbClr val="005A5A"/>
                </a:solidFill>
              </a:rPr>
              <a:t>rischio</a:t>
            </a:r>
            <a:r>
              <a:rPr lang="en-US" sz="2400" b="1" dirty="0" smtClean="0">
                <a:solidFill>
                  <a:srgbClr val="005A5A"/>
                </a:solidFill>
              </a:rPr>
              <a:t> di </a:t>
            </a:r>
            <a:r>
              <a:rPr lang="en-US" sz="2400" b="1" dirty="0" err="1" smtClean="0">
                <a:solidFill>
                  <a:srgbClr val="005A5A"/>
                </a:solidFill>
              </a:rPr>
              <a:t>cambio</a:t>
            </a:r>
            <a:r>
              <a:rPr lang="en-US" sz="2400" b="1" i="1" kern="1200" dirty="0">
                <a:solidFill>
                  <a:srgbClr val="000000"/>
                </a:solidFill>
              </a:rPr>
              <a:t>	</a:t>
            </a:r>
            <a:endParaRPr lang="it-IT" sz="2400" b="1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468312" y="908720"/>
            <a:ext cx="8496176" cy="6307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dirty="0" smtClean="0"/>
              <a:t>Il </a:t>
            </a:r>
            <a:r>
              <a:rPr lang="en-GB" dirty="0" err="1" smtClean="0"/>
              <a:t>possesso</a:t>
            </a:r>
            <a:r>
              <a:rPr lang="en-GB" dirty="0" smtClean="0"/>
              <a:t> di </a:t>
            </a:r>
            <a:r>
              <a:rPr lang="en-GB" dirty="0" err="1" smtClean="0"/>
              <a:t>titoli</a:t>
            </a:r>
            <a:r>
              <a:rPr lang="en-GB" dirty="0" smtClean="0"/>
              <a:t> </a:t>
            </a:r>
            <a:r>
              <a:rPr lang="en-GB" dirty="0" err="1" smtClean="0"/>
              <a:t>denominati</a:t>
            </a:r>
            <a:r>
              <a:rPr lang="en-GB" dirty="0" smtClean="0"/>
              <a:t> in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valuta</a:t>
            </a:r>
            <a:r>
              <a:rPr lang="en-GB" dirty="0" smtClean="0"/>
              <a:t> </a:t>
            </a:r>
            <a:r>
              <a:rPr lang="en-GB" dirty="0" err="1" smtClean="0"/>
              <a:t>estera</a:t>
            </a:r>
            <a:r>
              <a:rPr lang="en-GB" dirty="0"/>
              <a:t> </a:t>
            </a:r>
            <a:r>
              <a:rPr lang="en-GB" dirty="0" err="1" smtClean="0"/>
              <a:t>espone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possessore</a:t>
            </a:r>
            <a:r>
              <a:rPr lang="en-GB" dirty="0" smtClean="0"/>
              <a:t> al </a:t>
            </a:r>
            <a:r>
              <a:rPr lang="en-GB" b="1" dirty="0" err="1" smtClean="0">
                <a:solidFill>
                  <a:srgbClr val="C00000"/>
                </a:solidFill>
              </a:rPr>
              <a:t>rischio</a:t>
            </a:r>
            <a:r>
              <a:rPr lang="en-GB" b="1" dirty="0" smtClean="0">
                <a:solidFill>
                  <a:srgbClr val="C00000"/>
                </a:solidFill>
              </a:rPr>
              <a:t> di </a:t>
            </a:r>
            <a:r>
              <a:rPr lang="en-GB" b="1" dirty="0" err="1" smtClean="0">
                <a:solidFill>
                  <a:srgbClr val="C00000"/>
                </a:solidFill>
              </a:rPr>
              <a:t>cambio</a:t>
            </a:r>
            <a:r>
              <a:rPr lang="en-GB" dirty="0" smtClean="0"/>
              <a:t>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dirty="0" smtClean="0"/>
              <a:t>Se un </a:t>
            </a:r>
            <a:r>
              <a:rPr lang="en-GB" dirty="0" err="1" smtClean="0"/>
              <a:t>italiano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acquista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titoli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/>
              <a:t>denominati</a:t>
            </a:r>
            <a:r>
              <a:rPr lang="en-GB" dirty="0" smtClean="0"/>
              <a:t> in </a:t>
            </a:r>
            <a:r>
              <a:rPr lang="en-GB" dirty="0" err="1" smtClean="0"/>
              <a:t>dollari</a:t>
            </a:r>
            <a:r>
              <a:rPr lang="en-GB" dirty="0" smtClean="0"/>
              <a:t> </a:t>
            </a:r>
            <a:r>
              <a:rPr lang="en-GB" dirty="0" err="1" smtClean="0"/>
              <a:t>americani</a:t>
            </a:r>
            <a:r>
              <a:rPr lang="en-GB" dirty="0" smtClean="0"/>
              <a:t>, </a:t>
            </a:r>
            <a:r>
              <a:rPr lang="en-GB" dirty="0" err="1" smtClean="0"/>
              <a:t>subirà</a:t>
            </a:r>
            <a:r>
              <a:rPr lang="en-GB" dirty="0" smtClean="0"/>
              <a:t>: </a:t>
            </a:r>
          </a:p>
          <a:p>
            <a:pPr marL="540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Una </a:t>
            </a:r>
            <a:r>
              <a:rPr lang="en-GB" b="1" dirty="0" err="1" smtClean="0"/>
              <a:t>perdita</a:t>
            </a:r>
            <a:r>
              <a:rPr lang="en-GB" dirty="0" smtClean="0"/>
              <a:t> “in </a:t>
            </a:r>
            <a:r>
              <a:rPr lang="en-GB" dirty="0" err="1" smtClean="0"/>
              <a:t>conto</a:t>
            </a:r>
            <a:r>
              <a:rPr lang="en-GB" dirty="0" smtClean="0"/>
              <a:t> </a:t>
            </a:r>
            <a:r>
              <a:rPr lang="en-GB" dirty="0" err="1" smtClean="0"/>
              <a:t>capitale</a:t>
            </a:r>
            <a:r>
              <a:rPr lang="en-GB" dirty="0" smtClean="0"/>
              <a:t>” se </a:t>
            </a:r>
            <a:r>
              <a:rPr lang="en-GB" dirty="0" err="1" smtClean="0"/>
              <a:t>l’euro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b="1" dirty="0" err="1" smtClean="0"/>
              <a:t>apprezza</a:t>
            </a:r>
            <a:r>
              <a:rPr lang="en-GB" dirty="0" smtClean="0"/>
              <a:t> </a:t>
            </a:r>
            <a:r>
              <a:rPr lang="en-GB" dirty="0" err="1" smtClean="0"/>
              <a:t>nei</a:t>
            </a:r>
            <a:r>
              <a:rPr lang="en-GB" dirty="0" smtClean="0"/>
              <a:t> </a:t>
            </a:r>
            <a:r>
              <a:rPr lang="en-GB" dirty="0" err="1" smtClean="0"/>
              <a:t>confronti</a:t>
            </a:r>
            <a:r>
              <a:rPr lang="en-GB" dirty="0" smtClean="0"/>
              <a:t> del </a:t>
            </a:r>
            <a:r>
              <a:rPr lang="en-GB" dirty="0" err="1" smtClean="0"/>
              <a:t>dollaro</a:t>
            </a:r>
            <a:endParaRPr lang="en-GB" dirty="0" smtClean="0"/>
          </a:p>
          <a:p>
            <a:pPr marL="540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Un </a:t>
            </a:r>
            <a:r>
              <a:rPr lang="en-GB" b="1" dirty="0" err="1" smtClean="0"/>
              <a:t>guadagno</a:t>
            </a:r>
            <a:r>
              <a:rPr lang="en-GB" dirty="0" smtClean="0"/>
              <a:t>  se </a:t>
            </a:r>
            <a:r>
              <a:rPr lang="en-GB" dirty="0" err="1" smtClean="0"/>
              <a:t>l’euro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b="1" dirty="0" err="1" smtClean="0"/>
              <a:t>deprezza</a:t>
            </a:r>
            <a:r>
              <a:rPr lang="en-GB" dirty="0" smtClean="0"/>
              <a:t> o </a:t>
            </a:r>
            <a:r>
              <a:rPr lang="en-GB" b="1" dirty="0" err="1" smtClean="0"/>
              <a:t>svaluta</a:t>
            </a:r>
            <a:r>
              <a:rPr lang="en-GB" dirty="0" smtClean="0"/>
              <a:t> </a:t>
            </a:r>
            <a:r>
              <a:rPr lang="en-GB" dirty="0" err="1" smtClean="0"/>
              <a:t>rispetto</a:t>
            </a:r>
            <a:r>
              <a:rPr lang="en-GB" dirty="0" smtClean="0"/>
              <a:t> al </a:t>
            </a:r>
            <a:r>
              <a:rPr lang="en-GB" dirty="0" err="1" smtClean="0"/>
              <a:t>dollaro</a:t>
            </a:r>
            <a:r>
              <a:rPr lang="en-GB" dirty="0" smtClean="0"/>
              <a:t>.</a:t>
            </a:r>
          </a:p>
          <a:p>
            <a:pPr marL="8280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dirty="0" smtClean="0"/>
              <a:t>Se un </a:t>
            </a:r>
            <a:r>
              <a:rPr lang="en-GB" dirty="0" err="1" smtClean="0"/>
              <a:t>italiano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indebita</a:t>
            </a:r>
            <a:r>
              <a:rPr lang="en-GB" b="1" dirty="0" smtClean="0">
                <a:solidFill>
                  <a:srgbClr val="0070C0"/>
                </a:solidFill>
              </a:rPr>
              <a:t> in </a:t>
            </a:r>
            <a:r>
              <a:rPr lang="en-GB" b="1" dirty="0" err="1" smtClean="0">
                <a:solidFill>
                  <a:srgbClr val="0070C0"/>
                </a:solidFill>
              </a:rPr>
              <a:t>dollari</a:t>
            </a:r>
            <a:r>
              <a:rPr lang="en-GB" dirty="0" smtClean="0"/>
              <a:t>, </a:t>
            </a:r>
            <a:r>
              <a:rPr lang="en-GB" dirty="0" err="1" smtClean="0"/>
              <a:t>subirà</a:t>
            </a:r>
            <a:r>
              <a:rPr lang="en-GB" dirty="0" smtClean="0"/>
              <a:t>:</a:t>
            </a:r>
          </a:p>
          <a:p>
            <a:pPr marL="540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Un </a:t>
            </a:r>
            <a:r>
              <a:rPr lang="en-GB" b="1" dirty="0" err="1" smtClean="0"/>
              <a:t>guadagno</a:t>
            </a:r>
            <a:r>
              <a:rPr lang="en-GB" dirty="0" smtClean="0"/>
              <a:t> “in </a:t>
            </a:r>
            <a:r>
              <a:rPr lang="en-GB" dirty="0" err="1" smtClean="0"/>
              <a:t>conto</a:t>
            </a:r>
            <a:r>
              <a:rPr lang="en-GB" dirty="0" smtClean="0"/>
              <a:t> </a:t>
            </a:r>
            <a:r>
              <a:rPr lang="en-GB" dirty="0" err="1" smtClean="0"/>
              <a:t>capitale</a:t>
            </a:r>
            <a:r>
              <a:rPr lang="en-GB" dirty="0" smtClean="0"/>
              <a:t>” se </a:t>
            </a:r>
            <a:r>
              <a:rPr lang="en-GB" dirty="0" err="1" smtClean="0"/>
              <a:t>l’euro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b="1" dirty="0" err="1" smtClean="0"/>
              <a:t>apprezza</a:t>
            </a:r>
            <a:r>
              <a:rPr lang="en-GB" dirty="0" smtClean="0"/>
              <a:t> </a:t>
            </a:r>
            <a:r>
              <a:rPr lang="en-GB" dirty="0" err="1" smtClean="0"/>
              <a:t>nei</a:t>
            </a:r>
            <a:r>
              <a:rPr lang="en-GB" dirty="0" smtClean="0"/>
              <a:t> </a:t>
            </a:r>
            <a:r>
              <a:rPr lang="en-GB" dirty="0" err="1" smtClean="0"/>
              <a:t>confronti</a:t>
            </a:r>
            <a:r>
              <a:rPr lang="en-GB" dirty="0" smtClean="0"/>
              <a:t> del </a:t>
            </a:r>
            <a:r>
              <a:rPr lang="en-GB" dirty="0" err="1" smtClean="0"/>
              <a:t>dollaro</a:t>
            </a:r>
            <a:endParaRPr lang="en-GB" dirty="0" smtClean="0"/>
          </a:p>
          <a:p>
            <a:pPr marL="540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Una </a:t>
            </a:r>
            <a:r>
              <a:rPr lang="en-GB" b="1" dirty="0" err="1" smtClean="0"/>
              <a:t>perdita</a:t>
            </a:r>
            <a:r>
              <a:rPr lang="en-GB" dirty="0" smtClean="0"/>
              <a:t>  </a:t>
            </a:r>
            <a:r>
              <a:rPr lang="en-GB" dirty="0"/>
              <a:t>se </a:t>
            </a:r>
            <a:r>
              <a:rPr lang="en-GB" dirty="0" err="1"/>
              <a:t>l’euro</a:t>
            </a:r>
            <a:r>
              <a:rPr lang="en-GB" dirty="0"/>
              <a:t> </a:t>
            </a:r>
            <a:r>
              <a:rPr lang="en-GB" dirty="0" err="1"/>
              <a:t>si</a:t>
            </a:r>
            <a:r>
              <a:rPr lang="en-GB" dirty="0"/>
              <a:t> </a:t>
            </a:r>
            <a:r>
              <a:rPr lang="en-GB" b="1" dirty="0" err="1"/>
              <a:t>deprezza</a:t>
            </a:r>
            <a:r>
              <a:rPr lang="en-GB" dirty="0"/>
              <a:t> o </a:t>
            </a:r>
            <a:r>
              <a:rPr lang="en-GB" b="1" dirty="0" err="1"/>
              <a:t>svaluta</a:t>
            </a:r>
            <a:r>
              <a:rPr lang="en-GB" dirty="0"/>
              <a:t> </a:t>
            </a:r>
            <a:r>
              <a:rPr lang="en-GB" dirty="0" err="1"/>
              <a:t>rispetto</a:t>
            </a:r>
            <a:r>
              <a:rPr lang="en-GB" dirty="0"/>
              <a:t> al </a:t>
            </a:r>
            <a:r>
              <a:rPr lang="en-GB" dirty="0" err="1" smtClean="0"/>
              <a:t>dollaro</a:t>
            </a:r>
            <a:r>
              <a:rPr lang="en-GB" dirty="0" smtClean="0"/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dirty="0" smtClean="0"/>
              <a:t>In </a:t>
            </a:r>
            <a:r>
              <a:rPr lang="en-GB" dirty="0" err="1" smtClean="0"/>
              <a:t>molti</a:t>
            </a:r>
            <a:r>
              <a:rPr lang="en-GB" dirty="0" smtClean="0"/>
              <a:t> </a:t>
            </a:r>
            <a:r>
              <a:rPr lang="en-GB" dirty="0" err="1" smtClean="0"/>
              <a:t>casi</a:t>
            </a:r>
            <a:r>
              <a:rPr lang="en-GB" dirty="0" smtClean="0"/>
              <a:t>, è </a:t>
            </a:r>
            <a:r>
              <a:rPr lang="en-GB" dirty="0" err="1" smtClean="0"/>
              <a:t>possibile</a:t>
            </a:r>
            <a:r>
              <a:rPr lang="en-GB" dirty="0" smtClean="0"/>
              <a:t> </a:t>
            </a:r>
            <a:r>
              <a:rPr lang="en-GB" dirty="0" err="1" smtClean="0"/>
              <a:t>premunirsi</a:t>
            </a:r>
            <a:r>
              <a:rPr lang="en-GB" dirty="0" smtClean="0"/>
              <a:t> </a:t>
            </a:r>
            <a:r>
              <a:rPr lang="en-GB" dirty="0" err="1" smtClean="0"/>
              <a:t>contro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rischio</a:t>
            </a:r>
            <a:r>
              <a:rPr lang="en-GB" b="1" dirty="0" smtClean="0">
                <a:solidFill>
                  <a:srgbClr val="0070C0"/>
                </a:solidFill>
              </a:rPr>
              <a:t> di </a:t>
            </a:r>
            <a:r>
              <a:rPr lang="en-GB" b="1" dirty="0" err="1" smtClean="0">
                <a:solidFill>
                  <a:srgbClr val="0070C0"/>
                </a:solidFill>
              </a:rPr>
              <a:t>perdite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/>
              <a:t>dovute</a:t>
            </a:r>
            <a:r>
              <a:rPr lang="en-GB" dirty="0" smtClean="0"/>
              <a:t> a </a:t>
            </a:r>
            <a:r>
              <a:rPr lang="en-GB" dirty="0" err="1" smtClean="0"/>
              <a:t>variazioni</a:t>
            </a:r>
            <a:r>
              <a:rPr lang="en-GB" dirty="0" smtClean="0"/>
              <a:t> del </a:t>
            </a:r>
            <a:r>
              <a:rPr lang="en-GB" dirty="0" err="1" smtClean="0"/>
              <a:t>tasso</a:t>
            </a:r>
            <a:r>
              <a:rPr lang="en-GB" dirty="0" smtClean="0"/>
              <a:t> di </a:t>
            </a:r>
            <a:r>
              <a:rPr lang="en-GB" dirty="0" err="1" smtClean="0"/>
              <a:t>cambio</a:t>
            </a:r>
            <a:r>
              <a:rPr lang="en-GB" dirty="0" smtClean="0"/>
              <a:t>, </a:t>
            </a:r>
            <a:r>
              <a:rPr lang="en-GB" dirty="0" err="1" smtClean="0"/>
              <a:t>assicurandosi</a:t>
            </a:r>
            <a:r>
              <a:rPr lang="en-GB" dirty="0" smtClean="0"/>
              <a:t> (con un </a:t>
            </a:r>
            <a:r>
              <a:rPr lang="en-GB" dirty="0" err="1" smtClean="0"/>
              <a:t>altro</a:t>
            </a:r>
            <a:r>
              <a:rPr lang="en-GB" dirty="0" smtClean="0"/>
              <a:t> </a:t>
            </a:r>
            <a:r>
              <a:rPr lang="en-GB" dirty="0" err="1" smtClean="0"/>
              <a:t>contratto</a:t>
            </a:r>
            <a:r>
              <a:rPr lang="en-GB" dirty="0" smtClean="0"/>
              <a:t> </a:t>
            </a:r>
            <a:r>
              <a:rPr lang="en-GB" dirty="0" err="1" smtClean="0"/>
              <a:t>finanziario</a:t>
            </a:r>
            <a:r>
              <a:rPr lang="en-GB" dirty="0" smtClean="0"/>
              <a:t>) </a:t>
            </a:r>
            <a:r>
              <a:rPr lang="en-GB" dirty="0" err="1" smtClean="0"/>
              <a:t>contro</a:t>
            </a:r>
            <a:r>
              <a:rPr lang="en-GB" dirty="0" smtClean="0"/>
              <a:t> tale </a:t>
            </a:r>
            <a:r>
              <a:rPr lang="en-GB" dirty="0" err="1" smtClean="0"/>
              <a:t>rischio</a:t>
            </a:r>
            <a:r>
              <a:rPr lang="en-GB" dirty="0" smtClean="0"/>
              <a:t>. 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dirty="0" err="1" smtClean="0"/>
              <a:t>Questi</a:t>
            </a:r>
            <a:r>
              <a:rPr lang="en-GB" dirty="0" smtClean="0"/>
              <a:t> </a:t>
            </a:r>
            <a:r>
              <a:rPr lang="en-GB" dirty="0" err="1" smtClean="0"/>
              <a:t>comportamenti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definiscono</a:t>
            </a:r>
            <a:r>
              <a:rPr lang="en-GB" dirty="0" smtClean="0"/>
              <a:t> “</a:t>
            </a:r>
            <a:r>
              <a:rPr lang="en-GB" b="1" dirty="0" err="1" smtClean="0">
                <a:solidFill>
                  <a:srgbClr val="C00000"/>
                </a:solidFill>
              </a:rPr>
              <a:t>strategie</a:t>
            </a:r>
            <a:r>
              <a:rPr lang="en-GB" b="1" dirty="0" smtClean="0">
                <a:solidFill>
                  <a:srgbClr val="C00000"/>
                </a:solidFill>
              </a:rPr>
              <a:t> di </a:t>
            </a:r>
            <a:r>
              <a:rPr lang="en-GB" b="1" i="1" dirty="0" smtClean="0">
                <a:solidFill>
                  <a:srgbClr val="C00000"/>
                </a:solidFill>
              </a:rPr>
              <a:t>hedging </a:t>
            </a:r>
            <a:r>
              <a:rPr lang="en-GB" dirty="0" smtClean="0"/>
              <a:t>(</a:t>
            </a:r>
            <a:r>
              <a:rPr lang="en-GB" dirty="0" err="1" smtClean="0"/>
              <a:t>copertura</a:t>
            </a:r>
            <a:r>
              <a:rPr lang="en-GB" dirty="0" smtClean="0"/>
              <a:t>)”.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dirty="0" smtClean="0"/>
              <a:t>Chi </a:t>
            </a:r>
            <a:r>
              <a:rPr lang="en-GB" dirty="0" err="1" smtClean="0"/>
              <a:t>desidera</a:t>
            </a:r>
            <a:r>
              <a:rPr lang="en-GB" dirty="0" smtClean="0"/>
              <a:t>, al </a:t>
            </a:r>
            <a:r>
              <a:rPr lang="en-GB" dirty="0" err="1" smtClean="0"/>
              <a:t>contrario</a:t>
            </a:r>
            <a:r>
              <a:rPr lang="en-GB" dirty="0" smtClean="0"/>
              <a:t>, </a:t>
            </a:r>
            <a:r>
              <a:rPr lang="en-GB" b="1" dirty="0" err="1" smtClean="0">
                <a:solidFill>
                  <a:srgbClr val="0070C0"/>
                </a:solidFill>
              </a:rPr>
              <a:t>speculare</a:t>
            </a:r>
            <a:r>
              <a:rPr lang="en-GB" dirty="0" smtClean="0"/>
              <a:t> </a:t>
            </a:r>
            <a:r>
              <a:rPr lang="en-GB" dirty="0" err="1" smtClean="0"/>
              <a:t>sulla</a:t>
            </a:r>
            <a:r>
              <a:rPr lang="en-GB" dirty="0" smtClean="0"/>
              <a:t> </a:t>
            </a:r>
            <a:r>
              <a:rPr lang="en-GB" dirty="0" err="1" smtClean="0"/>
              <a:t>possibilità</a:t>
            </a:r>
            <a:r>
              <a:rPr lang="en-GB" dirty="0" smtClean="0"/>
              <a:t> di un </a:t>
            </a:r>
            <a:r>
              <a:rPr lang="en-GB" dirty="0" err="1" smtClean="0"/>
              <a:t>guadagno</a:t>
            </a:r>
            <a:r>
              <a:rPr lang="en-GB" dirty="0" smtClean="0"/>
              <a:t> in </a:t>
            </a:r>
            <a:r>
              <a:rPr lang="en-GB" dirty="0" err="1" smtClean="0"/>
              <a:t>conto</a:t>
            </a:r>
            <a:r>
              <a:rPr lang="en-GB" dirty="0" smtClean="0"/>
              <a:t> </a:t>
            </a:r>
            <a:r>
              <a:rPr lang="en-GB" dirty="0" err="1" smtClean="0"/>
              <a:t>capitale</a:t>
            </a:r>
            <a:r>
              <a:rPr lang="en-GB" dirty="0" smtClean="0"/>
              <a:t> </a:t>
            </a:r>
            <a:r>
              <a:rPr lang="en-GB" dirty="0" err="1" smtClean="0"/>
              <a:t>dovuto</a:t>
            </a:r>
            <a:r>
              <a:rPr lang="en-GB" dirty="0" smtClean="0"/>
              <a:t> ad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variazione</a:t>
            </a:r>
            <a:r>
              <a:rPr lang="en-GB" dirty="0" smtClean="0"/>
              <a:t> del </a:t>
            </a:r>
            <a:r>
              <a:rPr lang="en-GB" dirty="0" err="1" smtClean="0"/>
              <a:t>cambio</a:t>
            </a:r>
            <a:r>
              <a:rPr lang="en-GB" dirty="0" smtClean="0"/>
              <a:t>, </a:t>
            </a:r>
            <a:r>
              <a:rPr lang="en-GB" b="1" u="sng" dirty="0" smtClean="0"/>
              <a:t>non</a:t>
            </a:r>
            <a:r>
              <a:rPr lang="en-GB" dirty="0" smtClean="0"/>
              <a:t> </a:t>
            </a:r>
            <a:r>
              <a:rPr lang="en-GB" dirty="0" err="1" smtClean="0"/>
              <a:t>adotterà</a:t>
            </a:r>
            <a:r>
              <a:rPr lang="en-GB" dirty="0" smtClean="0"/>
              <a:t> </a:t>
            </a:r>
            <a:r>
              <a:rPr lang="en-GB" dirty="0" err="1" smtClean="0"/>
              <a:t>strategie</a:t>
            </a:r>
            <a:r>
              <a:rPr lang="en-GB" dirty="0" smtClean="0"/>
              <a:t> di </a:t>
            </a:r>
            <a:r>
              <a:rPr lang="en-GB" i="1" dirty="0" smtClean="0"/>
              <a:t>hedging</a:t>
            </a:r>
            <a:r>
              <a:rPr lang="en-GB" dirty="0" smtClean="0"/>
              <a:t>.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5">
                  <a:lumMod val="50000"/>
                </a:schemeClr>
              </a:solidFill>
            </a:endParaRP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03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7932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5A5A"/>
                </a:solidFill>
              </a:rPr>
              <a:t>7 </a:t>
            </a:r>
            <a:r>
              <a:rPr lang="en-US" sz="2400" b="1" dirty="0">
                <a:solidFill>
                  <a:srgbClr val="005A5A"/>
                </a:solidFill>
              </a:rPr>
              <a:t>- </a:t>
            </a:r>
            <a:r>
              <a:rPr lang="en-US" sz="2400" b="1" dirty="0" err="1">
                <a:solidFill>
                  <a:srgbClr val="005A5A"/>
                </a:solidFill>
              </a:rPr>
              <a:t>Diversificazione</a:t>
            </a:r>
            <a:r>
              <a:rPr lang="en-US" sz="2400" b="1" dirty="0">
                <a:solidFill>
                  <a:srgbClr val="005A5A"/>
                </a:solidFill>
              </a:rPr>
              <a:t>, </a:t>
            </a:r>
            <a:r>
              <a:rPr lang="en-US" sz="2400" b="1" dirty="0" err="1">
                <a:solidFill>
                  <a:srgbClr val="005A5A"/>
                </a:solidFill>
              </a:rPr>
              <a:t>arbitraggio</a:t>
            </a:r>
            <a:r>
              <a:rPr lang="en-US" sz="2400" b="1" dirty="0">
                <a:solidFill>
                  <a:srgbClr val="005A5A"/>
                </a:solidFill>
              </a:rPr>
              <a:t> e </a:t>
            </a:r>
            <a:r>
              <a:rPr lang="en-US" sz="2400" b="1" dirty="0" err="1" smtClean="0">
                <a:solidFill>
                  <a:srgbClr val="005A5A"/>
                </a:solidFill>
              </a:rPr>
              <a:t>speculazione</a:t>
            </a:r>
            <a:endParaRPr lang="it-IT" sz="2400" b="1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95536" y="980728"/>
            <a:ext cx="8496176" cy="5486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02950">
              <a:lnSpc>
                <a:spcPct val="114000"/>
              </a:lnSpc>
              <a:spcBef>
                <a:spcPts val="600"/>
              </a:spcBef>
            </a:pPr>
            <a:r>
              <a:rPr lang="en-GB" dirty="0" smtClean="0"/>
              <a:t>Tre </a:t>
            </a:r>
            <a:r>
              <a:rPr lang="en-GB" dirty="0" err="1" smtClean="0"/>
              <a:t>modalità</a:t>
            </a:r>
            <a:r>
              <a:rPr lang="en-GB" dirty="0" smtClean="0"/>
              <a:t> di </a:t>
            </a:r>
            <a:r>
              <a:rPr lang="en-GB" dirty="0" err="1" smtClean="0"/>
              <a:t>comportamento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“</a:t>
            </a:r>
            <a:r>
              <a:rPr lang="en-GB" b="1" i="1" dirty="0" err="1" smtClean="0"/>
              <a:t>spiegano</a:t>
            </a:r>
            <a:r>
              <a:rPr lang="en-GB" dirty="0" smtClean="0"/>
              <a:t>”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funzionamento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mercati</a:t>
            </a:r>
            <a:r>
              <a:rPr lang="en-GB" dirty="0" smtClean="0"/>
              <a:t> </a:t>
            </a:r>
            <a:r>
              <a:rPr lang="en-GB" dirty="0" err="1" smtClean="0"/>
              <a:t>finanziari</a:t>
            </a:r>
            <a:r>
              <a:rPr lang="en-GB" dirty="0" smtClean="0"/>
              <a:t>:</a:t>
            </a:r>
          </a:p>
          <a:p>
            <a:pPr marL="139950" indent="-342900">
              <a:lnSpc>
                <a:spcPct val="114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en-GB" b="1" dirty="0" err="1" smtClean="0">
                <a:solidFill>
                  <a:srgbClr val="C00000"/>
                </a:solidFill>
              </a:rPr>
              <a:t>Diversificazione</a:t>
            </a:r>
            <a:r>
              <a:rPr lang="en-GB" dirty="0" smtClean="0"/>
              <a:t>: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dirty="0" smtClean="0"/>
              <a:t>“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Non </a:t>
            </a:r>
            <a:r>
              <a:rPr lang="en-GB" i="1" dirty="0" err="1" smtClean="0">
                <a:solidFill>
                  <a:schemeClr val="accent6">
                    <a:lumMod val="75000"/>
                  </a:schemeClr>
                </a:solidFill>
              </a:rPr>
              <a:t>mettere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6">
                    <a:lumMod val="75000"/>
                  </a:schemeClr>
                </a:solidFill>
              </a:rPr>
              <a:t>tutte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 le </a:t>
            </a:r>
            <a:r>
              <a:rPr lang="en-GB" i="1" dirty="0" err="1" smtClean="0">
                <a:solidFill>
                  <a:schemeClr val="accent6">
                    <a:lumMod val="75000"/>
                  </a:schemeClr>
                </a:solidFill>
              </a:rPr>
              <a:t>uova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6">
                    <a:lumMod val="75000"/>
                  </a:schemeClr>
                </a:solidFill>
              </a:rPr>
              <a:t>nello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6">
                    <a:lumMod val="75000"/>
                  </a:schemeClr>
                </a:solidFill>
              </a:rPr>
              <a:t>stesso</a:t>
            </a:r>
            <a:r>
              <a:rPr lang="en-GB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6">
                    <a:lumMod val="75000"/>
                  </a:schemeClr>
                </a:solidFill>
              </a:rPr>
              <a:t>paniere</a:t>
            </a:r>
            <a:r>
              <a:rPr lang="en-GB" dirty="0" smtClean="0"/>
              <a:t>”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GB" cap="all" dirty="0" smtClean="0"/>
              <a:t>è</a:t>
            </a:r>
            <a:r>
              <a:rPr lang="en-GB" dirty="0" smtClean="0"/>
              <a:t> </a:t>
            </a:r>
            <a:r>
              <a:rPr lang="en-GB" dirty="0" err="1" smtClean="0"/>
              <a:t>spesso</a:t>
            </a:r>
            <a:r>
              <a:rPr lang="en-GB" dirty="0" smtClean="0"/>
              <a:t> </a:t>
            </a:r>
            <a:r>
              <a:rPr lang="en-GB" dirty="0" err="1" smtClean="0"/>
              <a:t>possibile</a:t>
            </a:r>
            <a:r>
              <a:rPr lang="en-GB" dirty="0" smtClean="0"/>
              <a:t> </a:t>
            </a:r>
            <a:r>
              <a:rPr lang="en-GB" dirty="0" err="1" smtClean="0"/>
              <a:t>ridurre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rischio</a:t>
            </a:r>
            <a:r>
              <a:rPr lang="en-GB" dirty="0" smtClean="0"/>
              <a:t> del </a:t>
            </a:r>
            <a:r>
              <a:rPr lang="en-GB" dirty="0" err="1" smtClean="0"/>
              <a:t>portafoglio</a:t>
            </a:r>
            <a:r>
              <a:rPr lang="en-GB" dirty="0" smtClean="0"/>
              <a:t> </a:t>
            </a:r>
            <a:r>
              <a:rPr lang="en-GB" dirty="0" err="1" smtClean="0"/>
              <a:t>posseduto</a:t>
            </a:r>
            <a:r>
              <a:rPr lang="en-GB" dirty="0" smtClean="0"/>
              <a:t>, a </a:t>
            </a:r>
            <a:r>
              <a:rPr lang="en-GB" dirty="0" err="1" smtClean="0"/>
              <a:t>parità</a:t>
            </a:r>
            <a:r>
              <a:rPr lang="en-GB" dirty="0" smtClean="0"/>
              <a:t> di </a:t>
            </a:r>
            <a:r>
              <a:rPr lang="en-GB" dirty="0" err="1" smtClean="0"/>
              <a:t>rendimento</a:t>
            </a:r>
            <a:r>
              <a:rPr lang="en-GB" dirty="0" smtClean="0"/>
              <a:t> </a:t>
            </a:r>
            <a:r>
              <a:rPr lang="en-GB" dirty="0" err="1" smtClean="0"/>
              <a:t>complessivo</a:t>
            </a:r>
            <a:r>
              <a:rPr lang="en-GB" dirty="0" smtClean="0"/>
              <a:t>, </a:t>
            </a:r>
            <a:r>
              <a:rPr lang="en-GB" dirty="0" err="1" smtClean="0"/>
              <a:t>aumentando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b="1" dirty="0" err="1" smtClean="0"/>
              <a:t>numero</a:t>
            </a:r>
            <a:r>
              <a:rPr lang="en-GB" dirty="0" smtClean="0"/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titoli</a:t>
            </a:r>
            <a:r>
              <a:rPr lang="en-GB" dirty="0" smtClean="0"/>
              <a:t> </a:t>
            </a:r>
            <a:r>
              <a:rPr lang="en-GB" dirty="0" err="1" smtClean="0"/>
              <a:t>detenuti</a:t>
            </a:r>
            <a:r>
              <a:rPr lang="en-GB" dirty="0" smtClean="0"/>
              <a:t> </a:t>
            </a:r>
            <a:r>
              <a:rPr lang="en-GB" dirty="0" err="1" smtClean="0"/>
              <a:t>all’interno</a:t>
            </a:r>
            <a:r>
              <a:rPr lang="en-GB" dirty="0" smtClean="0"/>
              <a:t> del  </a:t>
            </a:r>
            <a:r>
              <a:rPr lang="en-GB" dirty="0" err="1" smtClean="0"/>
              <a:t>portafoglio</a:t>
            </a:r>
            <a:r>
              <a:rPr lang="en-GB" dirty="0" smtClean="0"/>
              <a:t>.</a:t>
            </a:r>
          </a:p>
          <a:p>
            <a:pPr marL="342900" indent="-342900">
              <a:lnSpc>
                <a:spcPct val="114000"/>
              </a:lnSpc>
              <a:spcBef>
                <a:spcPts val="600"/>
              </a:spcBef>
              <a:buFont typeface="+mj-lt"/>
              <a:buAutoNum type="arabicPeriod" startAt="2"/>
            </a:pPr>
            <a:r>
              <a:rPr lang="en-GB" b="1" dirty="0" err="1" smtClean="0">
                <a:solidFill>
                  <a:srgbClr val="C00000"/>
                </a:solidFill>
              </a:rPr>
              <a:t>Arbitraggio</a:t>
            </a:r>
            <a:r>
              <a:rPr lang="en-GB" b="1" dirty="0" smtClean="0">
                <a:solidFill>
                  <a:srgbClr val="C00000"/>
                </a:solidFill>
              </a:rPr>
              <a:t>:</a:t>
            </a:r>
            <a:endParaRPr lang="en-GB" b="1" dirty="0">
              <a:solidFill>
                <a:srgbClr val="C00000"/>
              </a:solidFill>
            </a:endParaRP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dirty="0" smtClean="0"/>
              <a:t>Se due </a:t>
            </a:r>
            <a:r>
              <a:rPr lang="en-GB" dirty="0" err="1" smtClean="0"/>
              <a:t>titoli</a:t>
            </a:r>
            <a:r>
              <a:rPr lang="en-GB" dirty="0" smtClean="0"/>
              <a:t> </a:t>
            </a:r>
            <a:r>
              <a:rPr lang="en-GB" dirty="0" err="1" smtClean="0"/>
              <a:t>hanno</a:t>
            </a:r>
            <a:r>
              <a:rPr lang="en-GB" dirty="0" smtClean="0"/>
              <a:t> le </a:t>
            </a:r>
            <a:r>
              <a:rPr lang="en-GB" dirty="0" err="1" smtClean="0"/>
              <a:t>stesse</a:t>
            </a:r>
            <a:r>
              <a:rPr lang="en-GB" dirty="0" smtClean="0"/>
              <a:t> </a:t>
            </a:r>
            <a:r>
              <a:rPr lang="en-GB" dirty="0" err="1" smtClean="0"/>
              <a:t>caratteristiche</a:t>
            </a:r>
            <a:r>
              <a:rPr lang="en-GB" dirty="0"/>
              <a:t> </a:t>
            </a:r>
            <a:endParaRPr lang="en-GB" dirty="0" smtClean="0"/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GB" sz="1600" dirty="0" smtClean="0"/>
              <a:t>(ad </a:t>
            </a:r>
            <a:r>
              <a:rPr lang="en-GB" sz="1600" dirty="0" err="1" smtClean="0"/>
              <a:t>es</a:t>
            </a:r>
            <a:r>
              <a:rPr lang="en-GB" sz="1600" dirty="0" smtClean="0"/>
              <a:t>., </a:t>
            </a:r>
            <a:r>
              <a:rPr lang="en-GB" sz="1600" dirty="0" err="1" smtClean="0"/>
              <a:t>pagano</a:t>
            </a:r>
            <a:r>
              <a:rPr lang="en-GB" sz="1600" dirty="0" smtClean="0"/>
              <a:t> la </a:t>
            </a:r>
            <a:r>
              <a:rPr lang="en-GB" sz="1600" dirty="0" err="1" smtClean="0"/>
              <a:t>stessa</a:t>
            </a:r>
            <a:r>
              <a:rPr lang="en-GB" sz="1600" dirty="0" smtClean="0"/>
              <a:t> </a:t>
            </a:r>
            <a:r>
              <a:rPr lang="en-GB" sz="1600" dirty="0" err="1" smtClean="0"/>
              <a:t>cedola</a:t>
            </a:r>
            <a:r>
              <a:rPr lang="en-GB" sz="1600" dirty="0" smtClean="0"/>
              <a:t> in </a:t>
            </a:r>
            <a:r>
              <a:rPr lang="en-GB" sz="1600" dirty="0" err="1" smtClean="0"/>
              <a:t>conto</a:t>
            </a:r>
            <a:r>
              <a:rPr lang="en-GB" sz="1600" dirty="0" smtClean="0"/>
              <a:t> </a:t>
            </a:r>
            <a:r>
              <a:rPr lang="en-GB" sz="1600" dirty="0" err="1" smtClean="0"/>
              <a:t>interessi</a:t>
            </a:r>
            <a:r>
              <a:rPr lang="en-GB" sz="1600" dirty="0" smtClean="0"/>
              <a:t> </a:t>
            </a:r>
            <a:r>
              <a:rPr lang="en-GB" sz="1600" dirty="0" err="1" smtClean="0"/>
              <a:t>ed</a:t>
            </a:r>
            <a:r>
              <a:rPr lang="en-GB" sz="1600" dirty="0" smtClean="0"/>
              <a:t> </a:t>
            </a:r>
            <a:r>
              <a:rPr lang="en-GB" sz="1600" dirty="0" err="1" smtClean="0"/>
              <a:t>hanno</a:t>
            </a:r>
            <a:r>
              <a:rPr lang="en-GB" sz="1600" dirty="0" smtClean="0"/>
              <a:t> lo </a:t>
            </a:r>
            <a:r>
              <a:rPr lang="en-GB" sz="1600" dirty="0" err="1" smtClean="0"/>
              <a:t>stesso</a:t>
            </a:r>
            <a:r>
              <a:rPr lang="en-GB" sz="1600" dirty="0" smtClean="0"/>
              <a:t> </a:t>
            </a:r>
            <a:r>
              <a:rPr lang="en-GB" sz="1600" dirty="0" err="1" smtClean="0"/>
              <a:t>rischio</a:t>
            </a:r>
            <a:r>
              <a:rPr lang="en-GB" sz="1600" dirty="0" smtClean="0"/>
              <a:t>),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 err="1" smtClean="0"/>
              <a:t>comprerò</a:t>
            </a:r>
            <a:r>
              <a:rPr lang="en-GB" dirty="0" smtClean="0"/>
              <a:t> </a:t>
            </a:r>
            <a:r>
              <a:rPr lang="en-GB" dirty="0" err="1" smtClean="0"/>
              <a:t>quello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ha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prezzo</a:t>
            </a:r>
            <a:r>
              <a:rPr lang="en-GB" dirty="0" smtClean="0"/>
              <a:t> </a:t>
            </a:r>
            <a:r>
              <a:rPr lang="en-GB" dirty="0" err="1" smtClean="0"/>
              <a:t>minore</a:t>
            </a:r>
            <a:r>
              <a:rPr lang="en-GB" dirty="0" smtClean="0"/>
              <a:t>.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dirty="0" smtClean="0"/>
              <a:t>In </a:t>
            </a:r>
            <a:r>
              <a:rPr lang="en-GB" dirty="0" err="1" smtClean="0"/>
              <a:t>mercati</a:t>
            </a:r>
            <a:r>
              <a:rPr lang="en-GB" dirty="0" smtClean="0"/>
              <a:t> </a:t>
            </a:r>
            <a:r>
              <a:rPr lang="en-GB" dirty="0" err="1" smtClean="0"/>
              <a:t>competitivi</a:t>
            </a:r>
            <a:r>
              <a:rPr lang="en-GB" dirty="0" smtClean="0"/>
              <a:t>, la </a:t>
            </a:r>
            <a:r>
              <a:rPr lang="en-GB" dirty="0" err="1" smtClean="0"/>
              <a:t>diffusione</a:t>
            </a:r>
            <a:r>
              <a:rPr lang="en-GB" dirty="0" smtClean="0"/>
              <a:t> di </a:t>
            </a: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comportamento</a:t>
            </a:r>
            <a:r>
              <a:rPr lang="en-GB" dirty="0" smtClean="0"/>
              <a:t> produce </a:t>
            </a:r>
            <a:r>
              <a:rPr lang="en-GB" dirty="0" err="1" smtClean="0"/>
              <a:t>l’</a:t>
            </a:r>
            <a:r>
              <a:rPr lang="en-GB" b="1" dirty="0" err="1" smtClean="0">
                <a:solidFill>
                  <a:srgbClr val="0070C0"/>
                </a:solidFill>
              </a:rPr>
              <a:t>assenza</a:t>
            </a:r>
            <a:r>
              <a:rPr lang="en-GB" b="1" dirty="0" smtClean="0">
                <a:solidFill>
                  <a:srgbClr val="0070C0"/>
                </a:solidFill>
              </a:rPr>
              <a:t> di </a:t>
            </a:r>
            <a:r>
              <a:rPr lang="en-GB" b="1" dirty="0" err="1" smtClean="0">
                <a:solidFill>
                  <a:srgbClr val="0070C0"/>
                </a:solidFill>
              </a:rPr>
              <a:t>ulteriori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opportunità</a:t>
            </a:r>
            <a:r>
              <a:rPr lang="en-GB" b="1" dirty="0" smtClean="0">
                <a:solidFill>
                  <a:srgbClr val="0070C0"/>
                </a:solidFill>
              </a:rPr>
              <a:t> di </a:t>
            </a:r>
            <a:r>
              <a:rPr lang="en-GB" b="1" dirty="0" err="1" smtClean="0">
                <a:solidFill>
                  <a:srgbClr val="0070C0"/>
                </a:solidFill>
              </a:rPr>
              <a:t>arbitraggio</a:t>
            </a:r>
            <a:r>
              <a:rPr lang="en-GB" b="1" dirty="0" smtClean="0">
                <a:solidFill>
                  <a:srgbClr val="0070C0"/>
                </a:solidFill>
              </a:rPr>
              <a:t>.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 err="1" smtClean="0"/>
              <a:t>Ossia</a:t>
            </a:r>
            <a:r>
              <a:rPr lang="en-GB" sz="1600" dirty="0" smtClean="0"/>
              <a:t>, </a:t>
            </a:r>
            <a:r>
              <a:rPr lang="en-GB" sz="1600" b="1" dirty="0" err="1" smtClean="0"/>
              <a:t>l’eguaglianza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dei</a:t>
            </a:r>
            <a:r>
              <a:rPr lang="en-GB" sz="1600" b="1" dirty="0" smtClean="0"/>
              <a:t> </a:t>
            </a:r>
            <a:r>
              <a:rPr lang="en-GB" sz="1600" b="1" dirty="0" err="1" smtClean="0"/>
              <a:t>rendimenti</a:t>
            </a:r>
            <a:r>
              <a:rPr lang="en-GB" sz="1600" b="1" dirty="0" smtClean="0"/>
              <a:t> </a:t>
            </a:r>
            <a:r>
              <a:rPr lang="en-GB" sz="1600" dirty="0" err="1" smtClean="0"/>
              <a:t>tra</a:t>
            </a:r>
            <a:r>
              <a:rPr lang="en-GB" sz="1600" dirty="0" smtClean="0"/>
              <a:t> </a:t>
            </a:r>
            <a:r>
              <a:rPr lang="en-GB" sz="1600" dirty="0" err="1" smtClean="0"/>
              <a:t>tutti</a:t>
            </a:r>
            <a:r>
              <a:rPr lang="en-GB" sz="1600" dirty="0" smtClean="0"/>
              <a:t> </a:t>
            </a:r>
            <a:r>
              <a:rPr lang="en-GB" sz="1600" dirty="0" err="1" smtClean="0"/>
              <a:t>i</a:t>
            </a:r>
            <a:r>
              <a:rPr lang="en-GB" sz="1600" dirty="0" smtClean="0"/>
              <a:t> </a:t>
            </a:r>
            <a:r>
              <a:rPr lang="en-GB" sz="1600" dirty="0" err="1" smtClean="0"/>
              <a:t>titoli</a:t>
            </a:r>
            <a:r>
              <a:rPr lang="en-GB" sz="1600" dirty="0" smtClean="0"/>
              <a:t> </a:t>
            </a:r>
            <a:r>
              <a:rPr lang="en-GB" sz="1600" dirty="0" err="1" smtClean="0"/>
              <a:t>che</a:t>
            </a:r>
            <a:r>
              <a:rPr lang="en-GB" sz="1600" dirty="0" smtClean="0"/>
              <a:t> </a:t>
            </a:r>
            <a:r>
              <a:rPr lang="en-GB" sz="1600" dirty="0" err="1" smtClean="0"/>
              <a:t>hanno</a:t>
            </a:r>
            <a:r>
              <a:rPr lang="en-GB" sz="1600" dirty="0" smtClean="0"/>
              <a:t> le </a:t>
            </a:r>
            <a:r>
              <a:rPr lang="en-GB" sz="1600" dirty="0" err="1" smtClean="0"/>
              <a:t>stesse</a:t>
            </a:r>
            <a:r>
              <a:rPr lang="en-GB" sz="1600" dirty="0" smtClean="0"/>
              <a:t> </a:t>
            </a:r>
            <a:r>
              <a:rPr lang="en-GB" sz="1600" dirty="0" err="1" smtClean="0"/>
              <a:t>caratteristiche</a:t>
            </a:r>
            <a:r>
              <a:rPr lang="en-GB" sz="1600" dirty="0" smtClean="0"/>
              <a:t> di </a:t>
            </a:r>
            <a:r>
              <a:rPr lang="en-GB" sz="1600" dirty="0" err="1" smtClean="0"/>
              <a:t>rischiosità</a:t>
            </a:r>
            <a:r>
              <a:rPr lang="en-GB" dirty="0" smtClean="0"/>
              <a:t>.</a:t>
            </a:r>
            <a:endParaRPr lang="en-GB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575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7932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005A5A"/>
                </a:solidFill>
              </a:rPr>
              <a:t>Arbitraggio</a:t>
            </a:r>
            <a:r>
              <a:rPr lang="en-US" sz="2400" b="1" dirty="0" smtClean="0">
                <a:solidFill>
                  <a:srgbClr val="005A5A"/>
                </a:solidFill>
              </a:rPr>
              <a:t> </a:t>
            </a:r>
            <a:r>
              <a:rPr lang="en-US" sz="2400" dirty="0" smtClean="0">
                <a:solidFill>
                  <a:srgbClr val="005A5A"/>
                </a:solidFill>
              </a:rPr>
              <a:t>(continua)</a:t>
            </a:r>
            <a:endParaRPr lang="it-IT" sz="2400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72533" y="1124744"/>
            <a:ext cx="8496176" cy="3907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en-GB" dirty="0" smtClean="0"/>
              <a:t>L’ </a:t>
            </a:r>
            <a:r>
              <a:rPr lang="en-GB" b="1" dirty="0" err="1" smtClean="0">
                <a:solidFill>
                  <a:srgbClr val="0070C0"/>
                </a:solidFill>
              </a:rPr>
              <a:t>arbitraggio</a:t>
            </a:r>
            <a:r>
              <a:rPr lang="en-GB" dirty="0" smtClean="0">
                <a:solidFill>
                  <a:srgbClr val="0070C0"/>
                </a:solidFill>
              </a:rPr>
              <a:t>  </a:t>
            </a:r>
            <a:r>
              <a:rPr lang="en-GB" dirty="0" smtClean="0"/>
              <a:t>ha </a:t>
            </a:r>
            <a:r>
              <a:rPr lang="en-GB" dirty="0" err="1" smtClean="0"/>
              <a:t>conseguenze</a:t>
            </a:r>
            <a:r>
              <a:rPr lang="en-GB" dirty="0" smtClean="0"/>
              <a:t> </a:t>
            </a:r>
            <a:r>
              <a:rPr lang="en-GB" dirty="0" err="1" smtClean="0"/>
              <a:t>molti</a:t>
            </a:r>
            <a:r>
              <a:rPr lang="en-GB" dirty="0" smtClean="0"/>
              <a:t> </a:t>
            </a:r>
            <a:r>
              <a:rPr lang="en-GB" dirty="0" err="1" smtClean="0"/>
              <a:t>importanti</a:t>
            </a:r>
            <a:r>
              <a:rPr lang="en-GB" dirty="0" smtClean="0"/>
              <a:t> per </a:t>
            </a:r>
            <a:r>
              <a:rPr lang="en-GB" dirty="0" err="1" smtClean="0"/>
              <a:t>iI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prezzo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/>
              <a:t>dei</a:t>
            </a:r>
            <a:r>
              <a:rPr lang="en-GB" dirty="0" smtClean="0"/>
              <a:t> </a:t>
            </a:r>
            <a:r>
              <a:rPr lang="en-GB" dirty="0" err="1" smtClean="0"/>
              <a:t>titoli</a:t>
            </a:r>
            <a:r>
              <a:rPr lang="en-GB" dirty="0" smtClean="0"/>
              <a:t> </a:t>
            </a:r>
            <a:r>
              <a:rPr lang="en-GB" dirty="0" err="1" smtClean="0"/>
              <a:t>finanziari</a:t>
            </a:r>
            <a:r>
              <a:rPr lang="en-GB" dirty="0" smtClean="0"/>
              <a:t>:</a:t>
            </a:r>
            <a:endParaRPr lang="en-GB" dirty="0"/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dirty="0" err="1" smtClean="0"/>
              <a:t>Supponiamo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tasso</a:t>
            </a:r>
            <a:r>
              <a:rPr lang="en-GB" dirty="0" smtClean="0"/>
              <a:t> </a:t>
            </a:r>
            <a:r>
              <a:rPr lang="en-GB" dirty="0" err="1" smtClean="0"/>
              <a:t>d’interesse</a:t>
            </a:r>
            <a:r>
              <a:rPr lang="en-GB" dirty="0" smtClean="0"/>
              <a:t> a 1 anno (</a:t>
            </a:r>
            <a:r>
              <a:rPr lang="en-GB" dirty="0" err="1" smtClean="0"/>
              <a:t>privo</a:t>
            </a:r>
            <a:r>
              <a:rPr lang="en-GB" dirty="0" smtClean="0"/>
              <a:t> di </a:t>
            </a:r>
            <a:r>
              <a:rPr lang="en-GB" dirty="0" err="1" smtClean="0"/>
              <a:t>rischio</a:t>
            </a:r>
            <a:r>
              <a:rPr lang="en-GB" dirty="0" smtClean="0"/>
              <a:t>) </a:t>
            </a:r>
            <a:r>
              <a:rPr lang="en-GB" dirty="0" err="1" smtClean="0"/>
              <a:t>sia</a:t>
            </a:r>
            <a:r>
              <a:rPr lang="en-GB" dirty="0" smtClean="0"/>
              <a:t> </a:t>
            </a:r>
            <a:r>
              <a:rPr lang="en-GB" b="1" dirty="0" smtClean="0"/>
              <a:t>10%</a:t>
            </a:r>
          </a:p>
          <a:p>
            <a:pPr algn="ctr">
              <a:lnSpc>
                <a:spcPct val="114000"/>
              </a:lnSpc>
              <a:spcBef>
                <a:spcPts val="600"/>
              </a:spcBef>
            </a:pP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vuol</a:t>
            </a:r>
            <a:r>
              <a:rPr lang="en-GB" dirty="0" smtClean="0"/>
              <a:t> dire: </a:t>
            </a:r>
            <a:r>
              <a:rPr lang="en-GB" b="1" dirty="0" smtClean="0">
                <a:solidFill>
                  <a:srgbClr val="0070C0"/>
                </a:solidFill>
              </a:rPr>
              <a:t>100 </a:t>
            </a:r>
            <a:r>
              <a:rPr lang="en-GB" b="1" dirty="0" smtClean="0">
                <a:solidFill>
                  <a:srgbClr val="0070C0"/>
                </a:solidFill>
                <a:cs typeface="Arial" panose="020B0604020202020204" pitchFamily="34" charset="0"/>
              </a:rPr>
              <a:t>·(</a:t>
            </a:r>
            <a:r>
              <a:rPr lang="en-GB" b="1" dirty="0" smtClean="0">
                <a:solidFill>
                  <a:srgbClr val="0070C0"/>
                </a:solidFill>
              </a:rPr>
              <a:t>1+0,10) = 110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sz="1600" i="1" dirty="0" err="1" smtClean="0"/>
              <a:t>Ovvero</a:t>
            </a:r>
            <a:r>
              <a:rPr lang="en-GB" dirty="0" smtClean="0"/>
              <a:t>: </a:t>
            </a:r>
            <a:r>
              <a:rPr lang="en-GB" dirty="0" err="1" smtClean="0"/>
              <a:t>darò</a:t>
            </a:r>
            <a:r>
              <a:rPr lang="en-GB" dirty="0" smtClean="0"/>
              <a:t> € 100 euro a chi </a:t>
            </a:r>
            <a:r>
              <a:rPr lang="en-GB" dirty="0" err="1" smtClean="0"/>
              <a:t>promette</a:t>
            </a:r>
            <a:r>
              <a:rPr lang="en-GB" dirty="0" smtClean="0"/>
              <a:t> di </a:t>
            </a:r>
            <a:r>
              <a:rPr lang="en-GB" dirty="0" err="1" smtClean="0"/>
              <a:t>pagarmi</a:t>
            </a:r>
            <a:r>
              <a:rPr lang="en-GB" dirty="0" smtClean="0"/>
              <a:t>  € 110 euro </a:t>
            </a:r>
            <a:r>
              <a:rPr lang="en-GB" dirty="0" err="1" smtClean="0"/>
              <a:t>tra</a:t>
            </a:r>
            <a:r>
              <a:rPr lang="en-GB" dirty="0" smtClean="0"/>
              <a:t> un anno.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sz="1600" i="1" dirty="0" err="1" smtClean="0"/>
              <a:t>Ovvero</a:t>
            </a:r>
            <a:r>
              <a:rPr lang="en-GB" dirty="0" smtClean="0"/>
              <a:t>: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prezzo</a:t>
            </a:r>
            <a:r>
              <a:rPr lang="en-GB" dirty="0" smtClean="0"/>
              <a:t> </a:t>
            </a:r>
            <a:r>
              <a:rPr lang="en-GB" dirty="0" err="1" smtClean="0"/>
              <a:t>odierno</a:t>
            </a:r>
            <a:r>
              <a:rPr lang="en-GB" dirty="0" smtClean="0"/>
              <a:t> di un </a:t>
            </a:r>
            <a:r>
              <a:rPr lang="en-GB" dirty="0" err="1" smtClean="0"/>
              <a:t>titolo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pagherà</a:t>
            </a:r>
            <a:r>
              <a:rPr lang="en-GB" dirty="0" smtClean="0"/>
              <a:t> €110 euro </a:t>
            </a:r>
            <a:r>
              <a:rPr lang="en-GB" dirty="0" err="1" smtClean="0"/>
              <a:t>tra</a:t>
            </a:r>
            <a:r>
              <a:rPr lang="en-GB" dirty="0" smtClean="0"/>
              <a:t> un anno è </a:t>
            </a:r>
            <a:r>
              <a:rPr lang="en-GB" b="1" dirty="0" smtClean="0">
                <a:solidFill>
                  <a:srgbClr val="0070C0"/>
                </a:solidFill>
              </a:rPr>
              <a:t>€ 100</a:t>
            </a:r>
            <a:r>
              <a:rPr lang="en-GB" dirty="0" smtClean="0"/>
              <a:t>.</a:t>
            </a:r>
          </a:p>
          <a:p>
            <a:pPr marL="285750" indent="-28575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GB" dirty="0" smtClean="0"/>
              <a:t>Ora </a:t>
            </a:r>
            <a:r>
              <a:rPr lang="en-GB" dirty="0" err="1" smtClean="0"/>
              <a:t>supponiamo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Giorgio </a:t>
            </a:r>
            <a:r>
              <a:rPr lang="en-GB" dirty="0" err="1" smtClean="0"/>
              <a:t>chieda</a:t>
            </a:r>
            <a:r>
              <a:rPr lang="en-GB" dirty="0" smtClean="0"/>
              <a:t> in </a:t>
            </a:r>
            <a:r>
              <a:rPr lang="en-GB" dirty="0" err="1" smtClean="0"/>
              <a:t>prestito</a:t>
            </a:r>
            <a:r>
              <a:rPr lang="en-GB" dirty="0" smtClean="0"/>
              <a:t> € 60 </a:t>
            </a:r>
            <a:r>
              <a:rPr lang="en-GB" dirty="0" err="1" smtClean="0"/>
              <a:t>nello</a:t>
            </a:r>
            <a:r>
              <a:rPr lang="en-GB" dirty="0" smtClean="0"/>
              <a:t> </a:t>
            </a:r>
            <a:r>
              <a:rPr lang="en-GB" dirty="0" err="1" smtClean="0"/>
              <a:t>stesso</a:t>
            </a:r>
            <a:r>
              <a:rPr lang="en-GB" dirty="0" smtClean="0"/>
              <a:t> </a:t>
            </a:r>
            <a:r>
              <a:rPr lang="en-GB" dirty="0" err="1" smtClean="0"/>
              <a:t>periodo</a:t>
            </a:r>
            <a:r>
              <a:rPr lang="en-GB" dirty="0" smtClean="0"/>
              <a:t>, e </a:t>
            </a:r>
            <a:r>
              <a:rPr lang="en-GB" dirty="0" err="1" smtClean="0"/>
              <a:t>prometta</a:t>
            </a:r>
            <a:r>
              <a:rPr lang="en-GB" dirty="0" smtClean="0"/>
              <a:t> di </a:t>
            </a:r>
            <a:r>
              <a:rPr lang="en-GB" dirty="0" err="1" smtClean="0"/>
              <a:t>renderne</a:t>
            </a:r>
            <a:r>
              <a:rPr lang="en-GB" dirty="0" smtClean="0"/>
              <a:t> € 70 </a:t>
            </a:r>
            <a:r>
              <a:rPr lang="en-GB" dirty="0" err="1" smtClean="0"/>
              <a:t>tra</a:t>
            </a:r>
            <a:r>
              <a:rPr lang="en-GB" dirty="0" smtClean="0"/>
              <a:t> un anno. </a:t>
            </a:r>
            <a:r>
              <a:rPr lang="en-GB" dirty="0" err="1" smtClean="0"/>
              <a:t>Anche</a:t>
            </a:r>
            <a:r>
              <a:rPr lang="en-GB" dirty="0" smtClean="0"/>
              <a:t> in </a:t>
            </a:r>
            <a:r>
              <a:rPr lang="en-GB" dirty="0" err="1" smtClean="0"/>
              <a:t>questo</a:t>
            </a:r>
            <a:r>
              <a:rPr lang="en-GB" dirty="0" smtClean="0"/>
              <a:t> </a:t>
            </a:r>
            <a:r>
              <a:rPr lang="en-GB" dirty="0" err="1" smtClean="0"/>
              <a:t>caso</a:t>
            </a:r>
            <a:r>
              <a:rPr lang="en-GB" dirty="0" smtClean="0"/>
              <a:t>,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rischio</a:t>
            </a:r>
            <a:r>
              <a:rPr lang="en-GB" dirty="0" smtClean="0"/>
              <a:t> è </a:t>
            </a:r>
            <a:r>
              <a:rPr lang="en-GB" dirty="0" err="1" smtClean="0"/>
              <a:t>nullo</a:t>
            </a:r>
            <a:r>
              <a:rPr lang="en-GB" dirty="0" smtClean="0"/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i="1" dirty="0" smtClean="0"/>
              <a:t>Cosa </a:t>
            </a:r>
            <a:r>
              <a:rPr lang="en-GB" b="1" i="1" dirty="0" err="1" smtClean="0"/>
              <a:t>succederà</a:t>
            </a:r>
            <a:r>
              <a:rPr lang="en-GB" b="1" i="1" dirty="0" smtClean="0"/>
              <a:t>?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GB" b="1" dirty="0" err="1" smtClean="0">
                <a:solidFill>
                  <a:srgbClr val="0070C0"/>
                </a:solidFill>
              </a:rPr>
              <a:t>Tutti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/>
              <a:t>preferiranno</a:t>
            </a:r>
            <a:r>
              <a:rPr lang="en-GB" dirty="0" smtClean="0"/>
              <a:t> </a:t>
            </a:r>
            <a:r>
              <a:rPr lang="en-GB" dirty="0" err="1" smtClean="0"/>
              <a:t>prestare</a:t>
            </a:r>
            <a:r>
              <a:rPr lang="en-GB" dirty="0" smtClean="0"/>
              <a:t> </a:t>
            </a:r>
            <a:r>
              <a:rPr lang="en-GB" dirty="0" err="1" smtClean="0"/>
              <a:t>soldi</a:t>
            </a:r>
            <a:r>
              <a:rPr lang="en-GB" dirty="0" smtClean="0"/>
              <a:t> a Giorgio</a:t>
            </a:r>
            <a:r>
              <a:rPr lang="en-GB" b="1" dirty="0" smtClean="0">
                <a:solidFill>
                  <a:srgbClr val="0070C0"/>
                </a:solidFill>
              </a:rPr>
              <a:t>. </a:t>
            </a:r>
            <a:r>
              <a:rPr lang="en-GB" b="1" i="1" dirty="0" err="1" smtClean="0">
                <a:solidFill>
                  <a:srgbClr val="0070C0"/>
                </a:solidFill>
              </a:rPr>
              <a:t>Perchè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661606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7932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005A5A"/>
                </a:solidFill>
              </a:rPr>
              <a:t>Arbitraggio</a:t>
            </a:r>
            <a:r>
              <a:rPr lang="en-US" sz="2400" b="1" dirty="0" smtClean="0">
                <a:solidFill>
                  <a:srgbClr val="005A5A"/>
                </a:solidFill>
              </a:rPr>
              <a:t> </a:t>
            </a:r>
            <a:r>
              <a:rPr lang="en-US" sz="2400" dirty="0" smtClean="0">
                <a:solidFill>
                  <a:srgbClr val="005A5A"/>
                </a:solidFill>
              </a:rPr>
              <a:t>(continua 2)</a:t>
            </a:r>
            <a:endParaRPr lang="it-IT" sz="2400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1000" y="1196752"/>
            <a:ext cx="8655496" cy="43706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dirty="0" err="1" smtClean="0">
                <a:solidFill>
                  <a:srgbClr val="0070C0"/>
                </a:solidFill>
              </a:rPr>
              <a:t>Tutti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/>
              <a:t>preferiranno</a:t>
            </a:r>
            <a:r>
              <a:rPr lang="en-GB" dirty="0" smtClean="0"/>
              <a:t> </a:t>
            </a:r>
            <a:r>
              <a:rPr lang="en-GB" dirty="0" err="1" smtClean="0"/>
              <a:t>prestare</a:t>
            </a:r>
            <a:r>
              <a:rPr lang="en-GB" dirty="0" smtClean="0"/>
              <a:t> </a:t>
            </a:r>
            <a:r>
              <a:rPr lang="en-GB" dirty="0" err="1" smtClean="0"/>
              <a:t>soldi</a:t>
            </a:r>
            <a:r>
              <a:rPr lang="en-GB" dirty="0" smtClean="0"/>
              <a:t> a Giorgio</a:t>
            </a:r>
            <a:r>
              <a:rPr lang="en-GB" b="1" dirty="0" smtClean="0">
                <a:solidFill>
                  <a:srgbClr val="0070C0"/>
                </a:solidFill>
              </a:rPr>
              <a:t>. </a:t>
            </a:r>
            <a:r>
              <a:rPr lang="en-GB" b="1" i="1" dirty="0" err="1" smtClean="0">
                <a:solidFill>
                  <a:srgbClr val="0070C0"/>
                </a:solidFill>
              </a:rPr>
              <a:t>Perchè</a:t>
            </a:r>
            <a:r>
              <a:rPr lang="en-GB" b="1" dirty="0" smtClean="0">
                <a:solidFill>
                  <a:srgbClr val="0070C0"/>
                </a:solidFill>
              </a:rPr>
              <a:t>?</a:t>
            </a:r>
          </a:p>
          <a:p>
            <a:pPr marL="432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Il </a:t>
            </a:r>
            <a:r>
              <a:rPr lang="en-GB" sz="1600" dirty="0" err="1"/>
              <a:t>tasso</a:t>
            </a:r>
            <a:r>
              <a:rPr lang="en-GB" sz="1600" dirty="0"/>
              <a:t> </a:t>
            </a:r>
            <a:r>
              <a:rPr lang="en-GB" sz="1600" dirty="0" err="1"/>
              <a:t>d’interesse</a:t>
            </a:r>
            <a:r>
              <a:rPr lang="en-GB" sz="1600" dirty="0"/>
              <a:t> </a:t>
            </a:r>
            <a:r>
              <a:rPr lang="en-GB" sz="1600" dirty="0" err="1"/>
              <a:t>sul</a:t>
            </a:r>
            <a:r>
              <a:rPr lang="en-GB" sz="1600" dirty="0"/>
              <a:t> </a:t>
            </a:r>
            <a:r>
              <a:rPr lang="en-GB" sz="1600" dirty="0" err="1"/>
              <a:t>prestito</a:t>
            </a:r>
            <a:r>
              <a:rPr lang="en-GB" sz="1600" dirty="0"/>
              <a:t> </a:t>
            </a:r>
            <a:r>
              <a:rPr lang="en-GB" sz="1600" dirty="0" err="1" smtClean="0"/>
              <a:t>richiesto</a:t>
            </a:r>
            <a:r>
              <a:rPr lang="en-GB" sz="1600" dirty="0" smtClean="0"/>
              <a:t> da </a:t>
            </a:r>
            <a:r>
              <a:rPr lang="en-GB" sz="1600" dirty="0"/>
              <a:t>Giorgio  è</a:t>
            </a:r>
            <a:r>
              <a:rPr lang="en-GB" dirty="0"/>
              <a:t>: </a:t>
            </a:r>
            <a:endParaRPr lang="en-GB" dirty="0" smtClean="0"/>
          </a:p>
          <a:p>
            <a:pPr marL="432000" lvl="1" algn="ctr">
              <a:lnSpc>
                <a:spcPct val="114000"/>
              </a:lnSpc>
              <a:spcBef>
                <a:spcPts val="600"/>
              </a:spcBef>
            </a:pP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>
                <a:solidFill>
                  <a:srgbClr val="0070C0"/>
                </a:solidFill>
              </a:rPr>
              <a:t>i</a:t>
            </a:r>
            <a:r>
              <a:rPr lang="en-GB" b="1" dirty="0">
                <a:solidFill>
                  <a:srgbClr val="0070C0"/>
                </a:solidFill>
              </a:rPr>
              <a:t>’ = 70/60 – 1 = 16,67% &gt; 10</a:t>
            </a:r>
            <a:r>
              <a:rPr lang="en-GB" b="1" dirty="0" smtClean="0">
                <a:solidFill>
                  <a:srgbClr val="0070C0"/>
                </a:solidFill>
              </a:rPr>
              <a:t>%</a:t>
            </a:r>
          </a:p>
          <a:p>
            <a:pPr marL="432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cap="all" dirty="0" smtClean="0"/>
              <a:t>È </a:t>
            </a:r>
            <a:r>
              <a:rPr lang="en-GB" sz="1600" dirty="0" smtClean="0"/>
              <a:t>un </a:t>
            </a:r>
            <a:r>
              <a:rPr lang="en-GB" sz="1600" dirty="0" err="1" smtClean="0"/>
              <a:t>interesse</a:t>
            </a:r>
            <a:r>
              <a:rPr lang="en-GB" sz="1600" dirty="0" smtClean="0"/>
              <a:t> </a:t>
            </a:r>
            <a:r>
              <a:rPr lang="en-GB" sz="1600" b="1" dirty="0" err="1" smtClean="0"/>
              <a:t>superiore</a:t>
            </a:r>
            <a:r>
              <a:rPr lang="en-GB" sz="1600" dirty="0" smtClean="0"/>
              <a:t> a </a:t>
            </a:r>
            <a:r>
              <a:rPr lang="en-GB" sz="1600" dirty="0" err="1" smtClean="0"/>
              <a:t>quello</a:t>
            </a:r>
            <a:r>
              <a:rPr lang="en-GB" sz="1600" dirty="0" smtClean="0"/>
              <a:t> di </a:t>
            </a:r>
            <a:r>
              <a:rPr lang="en-GB" sz="1600" dirty="0" err="1" smtClean="0"/>
              <a:t>mercato</a:t>
            </a:r>
            <a:r>
              <a:rPr lang="en-GB" sz="1600" dirty="0" smtClean="0"/>
              <a:t>!</a:t>
            </a:r>
          </a:p>
          <a:p>
            <a:pPr marL="432000" lvl="2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 err="1" smtClean="0"/>
              <a:t>Quindi</a:t>
            </a:r>
            <a:r>
              <a:rPr lang="en-GB" sz="1600" dirty="0"/>
              <a:t>, </a:t>
            </a:r>
            <a:r>
              <a:rPr lang="en-GB" sz="1600" dirty="0" err="1"/>
              <a:t>molti</a:t>
            </a:r>
            <a:r>
              <a:rPr lang="en-GB" sz="1600" dirty="0"/>
              <a:t> </a:t>
            </a:r>
            <a:r>
              <a:rPr lang="en-GB" sz="1600" dirty="0" err="1"/>
              <a:t>si</a:t>
            </a:r>
            <a:r>
              <a:rPr lang="en-GB" sz="1600" dirty="0"/>
              <a:t> </a:t>
            </a:r>
            <a:r>
              <a:rPr lang="en-GB" sz="1600" dirty="0" err="1"/>
              <a:t>offriranno</a:t>
            </a:r>
            <a:r>
              <a:rPr lang="en-GB" sz="1600" dirty="0"/>
              <a:t>, in </a:t>
            </a:r>
            <a:r>
              <a:rPr lang="en-GB" sz="1600" dirty="0" err="1"/>
              <a:t>cambio</a:t>
            </a:r>
            <a:r>
              <a:rPr lang="en-GB" sz="1600" dirty="0"/>
              <a:t> di € 70 </a:t>
            </a:r>
            <a:r>
              <a:rPr lang="en-GB" sz="1600" dirty="0" err="1"/>
              <a:t>tra</a:t>
            </a:r>
            <a:r>
              <a:rPr lang="en-GB" sz="1600" dirty="0"/>
              <a:t> un anno, di </a:t>
            </a:r>
            <a:r>
              <a:rPr lang="en-GB" sz="1600" dirty="0" err="1"/>
              <a:t>prestare</a:t>
            </a:r>
            <a:r>
              <a:rPr lang="en-GB" sz="1600" dirty="0"/>
              <a:t> a Giorgio </a:t>
            </a:r>
            <a:r>
              <a:rPr lang="en-GB" sz="1600" b="1" i="1" dirty="0" err="1"/>
              <a:t>più</a:t>
            </a:r>
            <a:r>
              <a:rPr lang="en-GB" sz="1600" dirty="0"/>
              <a:t> di € </a:t>
            </a:r>
            <a:r>
              <a:rPr lang="en-GB" sz="1600" dirty="0" smtClean="0"/>
              <a:t>60.</a:t>
            </a:r>
            <a:endParaRPr lang="en-GB" sz="1600" dirty="0"/>
          </a:p>
          <a:p>
            <a:pPr marL="432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Questa “</a:t>
            </a:r>
            <a:r>
              <a:rPr lang="en-GB" sz="1600" dirty="0" err="1"/>
              <a:t>gara</a:t>
            </a:r>
            <a:r>
              <a:rPr lang="en-GB" sz="1600" dirty="0"/>
              <a:t> </a:t>
            </a:r>
            <a:r>
              <a:rPr lang="en-GB" sz="1600" dirty="0" err="1"/>
              <a:t>competitiva</a:t>
            </a:r>
            <a:r>
              <a:rPr lang="en-GB" sz="1600" dirty="0"/>
              <a:t>” </a:t>
            </a:r>
            <a:r>
              <a:rPr lang="en-GB" sz="1600" dirty="0" err="1"/>
              <a:t>si</a:t>
            </a:r>
            <a:r>
              <a:rPr lang="en-GB" sz="1600" dirty="0"/>
              <a:t> </a:t>
            </a:r>
            <a:r>
              <a:rPr lang="en-GB" sz="1600" dirty="0" err="1"/>
              <a:t>arresterà</a:t>
            </a:r>
            <a:r>
              <a:rPr lang="en-GB" sz="1600" dirty="0"/>
              <a:t> </a:t>
            </a:r>
            <a:r>
              <a:rPr lang="en-GB" sz="1600" dirty="0" err="1"/>
              <a:t>quando</a:t>
            </a:r>
            <a:r>
              <a:rPr lang="en-GB" sz="1600" dirty="0"/>
              <a:t> </a:t>
            </a:r>
            <a:r>
              <a:rPr lang="en-GB" sz="1600" dirty="0" err="1"/>
              <a:t>qualcuno</a:t>
            </a:r>
            <a:r>
              <a:rPr lang="en-GB" sz="1600" dirty="0"/>
              <a:t> </a:t>
            </a:r>
            <a:r>
              <a:rPr lang="en-GB" sz="1600" dirty="0" err="1" smtClean="0"/>
              <a:t>presterà</a:t>
            </a:r>
            <a:r>
              <a:rPr lang="en-GB" sz="1600" dirty="0" smtClean="0"/>
              <a:t> a </a:t>
            </a:r>
            <a:r>
              <a:rPr lang="en-GB" sz="1600" dirty="0"/>
              <a:t>Giorgio € 63,64</a:t>
            </a:r>
            <a:r>
              <a:rPr lang="en-GB" sz="1600" dirty="0" smtClean="0"/>
              <a:t>.</a:t>
            </a:r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r>
              <a:rPr lang="en-GB" sz="1600" b="1" i="1" dirty="0" err="1" smtClean="0">
                <a:solidFill>
                  <a:schemeClr val="accent6">
                    <a:lumMod val="75000"/>
                  </a:schemeClr>
                </a:solidFill>
              </a:rPr>
              <a:t>Perché</a:t>
            </a:r>
            <a:r>
              <a:rPr lang="en-GB" sz="1600" b="1" dirty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432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/>
              <a:t>€ </a:t>
            </a:r>
            <a:r>
              <a:rPr lang="en-GB" sz="1600" dirty="0" smtClean="0"/>
              <a:t>63,64 </a:t>
            </a:r>
            <a:r>
              <a:rPr lang="en-GB" sz="1600" dirty="0"/>
              <a:t>è </a:t>
            </a:r>
            <a:r>
              <a:rPr lang="en-GB" sz="1600" dirty="0" err="1"/>
              <a:t>il</a:t>
            </a:r>
            <a:r>
              <a:rPr lang="en-GB" sz="1600" dirty="0"/>
              <a:t> </a:t>
            </a:r>
            <a:r>
              <a:rPr lang="en-GB" sz="1600" dirty="0" err="1"/>
              <a:t>prezzo</a:t>
            </a:r>
            <a:r>
              <a:rPr lang="en-GB" sz="1600" dirty="0"/>
              <a:t> </a:t>
            </a:r>
            <a:r>
              <a:rPr lang="en-GB" sz="1600" dirty="0" err="1"/>
              <a:t>competitivo</a:t>
            </a:r>
            <a:r>
              <a:rPr lang="en-GB" sz="1600" dirty="0"/>
              <a:t> di un </a:t>
            </a:r>
            <a:r>
              <a:rPr lang="en-GB" sz="1600" dirty="0" err="1"/>
              <a:t>titolo</a:t>
            </a:r>
            <a:r>
              <a:rPr lang="en-GB" sz="1600" dirty="0"/>
              <a:t> </a:t>
            </a:r>
            <a:r>
              <a:rPr lang="en-GB" sz="1600" dirty="0" err="1"/>
              <a:t>che</a:t>
            </a:r>
            <a:r>
              <a:rPr lang="en-GB" sz="1600" dirty="0"/>
              <a:t> </a:t>
            </a:r>
            <a:r>
              <a:rPr lang="en-GB" sz="1600" dirty="0" err="1"/>
              <a:t>promette</a:t>
            </a:r>
            <a:r>
              <a:rPr lang="en-GB" sz="1600" dirty="0"/>
              <a:t> di </a:t>
            </a:r>
            <a:r>
              <a:rPr lang="en-GB" sz="1600" dirty="0" err="1"/>
              <a:t>pagare</a:t>
            </a:r>
            <a:r>
              <a:rPr lang="en-GB" sz="1600" dirty="0"/>
              <a:t> € 70 </a:t>
            </a:r>
            <a:r>
              <a:rPr lang="en-GB" sz="1600" dirty="0" err="1"/>
              <a:t>tra</a:t>
            </a:r>
            <a:r>
              <a:rPr lang="en-GB" sz="1600" dirty="0"/>
              <a:t> un anno, se </a:t>
            </a:r>
            <a:r>
              <a:rPr lang="en-GB" sz="1600" dirty="0" err="1"/>
              <a:t>il</a:t>
            </a:r>
            <a:r>
              <a:rPr lang="en-GB" sz="1600" dirty="0"/>
              <a:t> </a:t>
            </a:r>
            <a:r>
              <a:rPr lang="en-GB" sz="1600" dirty="0" err="1"/>
              <a:t>tasso</a:t>
            </a:r>
            <a:r>
              <a:rPr lang="en-GB" sz="1600" dirty="0"/>
              <a:t> </a:t>
            </a:r>
            <a:r>
              <a:rPr lang="en-GB" sz="1600" dirty="0" err="1"/>
              <a:t>d’interesse</a:t>
            </a:r>
            <a:r>
              <a:rPr lang="en-GB" sz="1600" dirty="0"/>
              <a:t> è 10</a:t>
            </a:r>
            <a:r>
              <a:rPr lang="en-GB" sz="1600" dirty="0" smtClean="0"/>
              <a:t>%:</a:t>
            </a:r>
          </a:p>
          <a:p>
            <a:pPr marL="146250" lvl="1" algn="ctr">
              <a:lnSpc>
                <a:spcPct val="114000"/>
              </a:lnSpc>
              <a:spcBef>
                <a:spcPts val="600"/>
              </a:spcBef>
            </a:pPr>
            <a:r>
              <a:rPr lang="en-GB" b="1" dirty="0" smtClean="0">
                <a:solidFill>
                  <a:srgbClr val="0070C0"/>
                </a:solidFill>
              </a:rPr>
              <a:t>63,64 </a:t>
            </a:r>
            <a:r>
              <a:rPr lang="en-GB" b="1" dirty="0" smtClean="0">
                <a:solidFill>
                  <a:srgbClr val="0070C0"/>
                </a:solidFill>
                <a:cs typeface="Arial" panose="020B0604020202020204" pitchFamily="34" charset="0"/>
              </a:rPr>
              <a:t>· 1,10 = 70</a:t>
            </a:r>
            <a:endParaRPr lang="en-GB" b="1" dirty="0">
              <a:solidFill>
                <a:srgbClr val="0070C0"/>
              </a:solidFill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en-GB" b="1" dirty="0" smtClean="0">
              <a:solidFill>
                <a:srgbClr val="0070C0"/>
              </a:solidFill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404477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e 3"/>
          <p:cNvSpPr/>
          <p:nvPr/>
        </p:nvSpPr>
        <p:spPr bwMode="auto">
          <a:xfrm>
            <a:off x="7524328" y="3068960"/>
            <a:ext cx="504056" cy="648072"/>
          </a:xfrm>
          <a:prstGeom prst="ellipse">
            <a:avLst/>
          </a:prstGeom>
          <a:solidFill>
            <a:srgbClr val="FFFFFF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7932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005A5A"/>
                </a:solidFill>
              </a:rPr>
              <a:t>Arbitraggio</a:t>
            </a:r>
            <a:r>
              <a:rPr lang="en-US" sz="2400" b="1" dirty="0" smtClean="0">
                <a:solidFill>
                  <a:srgbClr val="005A5A"/>
                </a:solidFill>
              </a:rPr>
              <a:t> e </a:t>
            </a:r>
            <a:r>
              <a:rPr lang="en-US" sz="2400" b="1" dirty="0" err="1" smtClean="0">
                <a:solidFill>
                  <a:srgbClr val="005A5A"/>
                </a:solidFill>
              </a:rPr>
              <a:t>prezzo</a:t>
            </a:r>
            <a:r>
              <a:rPr lang="en-US" sz="2400" b="1" dirty="0" smtClean="0">
                <a:solidFill>
                  <a:srgbClr val="005A5A"/>
                </a:solidFill>
              </a:rPr>
              <a:t> </a:t>
            </a:r>
            <a:r>
              <a:rPr lang="en-US" sz="2400" b="1" dirty="0" err="1" smtClean="0">
                <a:solidFill>
                  <a:srgbClr val="005A5A"/>
                </a:solidFill>
              </a:rPr>
              <a:t>dei</a:t>
            </a:r>
            <a:r>
              <a:rPr lang="en-US" sz="2400" b="1" dirty="0" smtClean="0">
                <a:solidFill>
                  <a:srgbClr val="005A5A"/>
                </a:solidFill>
              </a:rPr>
              <a:t> </a:t>
            </a:r>
            <a:r>
              <a:rPr lang="en-US" sz="2400" b="1" dirty="0" err="1" smtClean="0">
                <a:solidFill>
                  <a:srgbClr val="005A5A"/>
                </a:solidFill>
              </a:rPr>
              <a:t>titoli</a:t>
            </a:r>
            <a:endParaRPr lang="it-IT" sz="2400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sellaDiTesto 2"/>
              <p:cNvSpPr txBox="1"/>
              <p:nvPr/>
            </p:nvSpPr>
            <p:spPr>
              <a:xfrm>
                <a:off x="381000" y="908720"/>
                <a:ext cx="8655496" cy="587821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en-GB" dirty="0" err="1" smtClean="0">
                    <a:solidFill>
                      <a:schemeClr val="accent4"/>
                    </a:solidFill>
                  </a:rPr>
                  <a:t>Supponiamo</a:t>
                </a:r>
                <a:r>
                  <a:rPr lang="en-GB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dirty="0" err="1" smtClean="0">
                    <a:solidFill>
                      <a:schemeClr val="accent4"/>
                    </a:solidFill>
                  </a:rPr>
                  <a:t>che</a:t>
                </a:r>
                <a:r>
                  <a:rPr lang="en-GB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dirty="0" err="1" smtClean="0">
                    <a:solidFill>
                      <a:schemeClr val="accent4"/>
                    </a:solidFill>
                  </a:rPr>
                  <a:t>il</a:t>
                </a:r>
                <a:r>
                  <a:rPr lang="en-GB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dirty="0" err="1" smtClean="0">
                    <a:solidFill>
                      <a:schemeClr val="accent4"/>
                    </a:solidFill>
                  </a:rPr>
                  <a:t>tasso</a:t>
                </a:r>
                <a:r>
                  <a:rPr lang="en-GB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dirty="0" err="1" smtClean="0">
                    <a:solidFill>
                      <a:schemeClr val="accent4"/>
                    </a:solidFill>
                  </a:rPr>
                  <a:t>d’interesse</a:t>
                </a:r>
                <a:r>
                  <a:rPr lang="en-GB" dirty="0" smtClean="0">
                    <a:solidFill>
                      <a:schemeClr val="accent4"/>
                    </a:solidFill>
                  </a:rPr>
                  <a:t> sui </a:t>
                </a:r>
                <a:r>
                  <a:rPr lang="en-GB" dirty="0" err="1" smtClean="0">
                    <a:solidFill>
                      <a:schemeClr val="accent4"/>
                    </a:solidFill>
                  </a:rPr>
                  <a:t>titoli</a:t>
                </a:r>
                <a:r>
                  <a:rPr lang="en-GB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dirty="0" err="1" smtClean="0">
                    <a:solidFill>
                      <a:schemeClr val="accent4"/>
                    </a:solidFill>
                  </a:rPr>
                  <a:t>privi</a:t>
                </a:r>
                <a:r>
                  <a:rPr lang="en-GB" dirty="0" smtClean="0">
                    <a:solidFill>
                      <a:schemeClr val="accent4"/>
                    </a:solidFill>
                  </a:rPr>
                  <a:t> di </a:t>
                </a:r>
                <a:r>
                  <a:rPr lang="en-GB" dirty="0" err="1" smtClean="0">
                    <a:solidFill>
                      <a:schemeClr val="accent4"/>
                    </a:solidFill>
                  </a:rPr>
                  <a:t>rischio</a:t>
                </a:r>
                <a:r>
                  <a:rPr lang="en-GB" dirty="0" smtClean="0">
                    <a:solidFill>
                      <a:schemeClr val="accent4"/>
                    </a:solidFill>
                  </a:rPr>
                  <a:t> con </a:t>
                </a:r>
                <a:r>
                  <a:rPr lang="en-GB" dirty="0" err="1" smtClean="0">
                    <a:solidFill>
                      <a:schemeClr val="accent4"/>
                    </a:solidFill>
                  </a:rPr>
                  <a:t>scadenza</a:t>
                </a:r>
                <a:r>
                  <a:rPr lang="en-GB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dirty="0" err="1" smtClean="0">
                    <a:solidFill>
                      <a:schemeClr val="accent4"/>
                    </a:solidFill>
                  </a:rPr>
                  <a:t>tra</a:t>
                </a:r>
                <a:r>
                  <a:rPr lang="en-GB" dirty="0" smtClean="0">
                    <a:solidFill>
                      <a:schemeClr val="accent4"/>
                    </a:solidFill>
                  </a:rPr>
                  <a:t> un anno </a:t>
                </a:r>
                <a:r>
                  <a:rPr lang="en-GB" dirty="0" err="1" smtClean="0">
                    <a:solidFill>
                      <a:schemeClr val="accent4"/>
                    </a:solidFill>
                  </a:rPr>
                  <a:t>sia</a:t>
                </a:r>
                <a:r>
                  <a:rPr lang="en-GB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b="1" dirty="0" smtClean="0">
                    <a:solidFill>
                      <a:srgbClr val="0070C0"/>
                    </a:solidFill>
                  </a:rPr>
                  <a:t>4%. 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en-GB" sz="1600" i="1" dirty="0" err="1" smtClean="0">
                    <a:solidFill>
                      <a:schemeClr val="accent4"/>
                    </a:solidFill>
                  </a:rPr>
                  <a:t>Questo</a:t>
                </a:r>
                <a:r>
                  <a:rPr lang="en-GB" sz="1600" i="1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sz="1600" i="1" dirty="0" err="1" smtClean="0">
                    <a:solidFill>
                      <a:schemeClr val="accent4"/>
                    </a:solidFill>
                  </a:rPr>
                  <a:t>significa</a:t>
                </a:r>
                <a:r>
                  <a:rPr lang="en-GB" sz="1600" i="1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sz="1600" i="1" dirty="0" err="1" smtClean="0">
                    <a:solidFill>
                      <a:schemeClr val="accent4"/>
                    </a:solidFill>
                  </a:rPr>
                  <a:t>che</a:t>
                </a:r>
                <a:r>
                  <a:rPr lang="en-GB" sz="1600" i="1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sz="1600" dirty="0" smtClean="0">
                    <a:solidFill>
                      <a:srgbClr val="0070C0"/>
                    </a:solidFill>
                  </a:rPr>
                  <a:t>…</a:t>
                </a:r>
                <a:endParaRPr lang="en-GB" sz="1600" b="1" dirty="0" smtClean="0">
                  <a:solidFill>
                    <a:srgbClr val="0070C0"/>
                  </a:solidFill>
                </a:endParaRPr>
              </a:p>
              <a:p>
                <a:pPr marL="432000" lvl="1" indent="-28575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GB" sz="1600" dirty="0" smtClean="0"/>
                  <a:t>Il </a:t>
                </a:r>
                <a:r>
                  <a:rPr lang="en-GB" sz="1600" dirty="0" err="1" smtClean="0"/>
                  <a:t>prezzo</a:t>
                </a:r>
                <a:r>
                  <a:rPr lang="en-GB" sz="1600" dirty="0" smtClean="0"/>
                  <a:t> di un </a:t>
                </a:r>
                <a:r>
                  <a:rPr lang="en-GB" sz="1600" dirty="0" err="1" smtClean="0"/>
                  <a:t>titolo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che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pagherà</a:t>
                </a:r>
                <a:r>
                  <a:rPr lang="en-GB" sz="1600" dirty="0" smtClean="0"/>
                  <a:t>  €104 </a:t>
                </a:r>
                <a:r>
                  <a:rPr lang="en-GB" sz="1600" dirty="0" err="1" smtClean="0"/>
                  <a:t>tra</a:t>
                </a:r>
                <a:r>
                  <a:rPr lang="en-GB" sz="1600" dirty="0" smtClean="0"/>
                  <a:t> un anno </a:t>
                </a:r>
                <a:r>
                  <a:rPr lang="en-GB" sz="1600" dirty="0" err="1" smtClean="0"/>
                  <a:t>sarà</a:t>
                </a:r>
                <a:r>
                  <a:rPr lang="en-GB" sz="1600" dirty="0" smtClean="0"/>
                  <a:t> …	</a:t>
                </a:r>
                <a:r>
                  <a:rPr lang="en-GB" sz="1600" b="1" dirty="0" smtClean="0">
                    <a:solidFill>
                      <a:srgbClr val="0070C0"/>
                    </a:solidFill>
                  </a:rPr>
                  <a:t>P </a:t>
                </a:r>
                <a:r>
                  <a:rPr lang="en-GB" sz="1600" b="1" baseline="-25000" dirty="0" smtClean="0">
                    <a:solidFill>
                      <a:srgbClr val="0070C0"/>
                    </a:solidFill>
                  </a:rPr>
                  <a:t>(104) </a:t>
                </a:r>
                <a:r>
                  <a:rPr lang="en-GB" sz="1600" b="1" dirty="0" smtClean="0">
                    <a:solidFill>
                      <a:srgbClr val="0070C0"/>
                    </a:solidFill>
                  </a:rPr>
                  <a:t>= 100</a:t>
                </a:r>
              </a:p>
              <a:p>
                <a:pPr marL="432000" lvl="1" indent="-28575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GB" sz="1600" dirty="0" smtClean="0"/>
                  <a:t>Il </a:t>
                </a:r>
                <a:r>
                  <a:rPr lang="en-GB" sz="1600" dirty="0" err="1" smtClean="0"/>
                  <a:t>prezzo</a:t>
                </a:r>
                <a:r>
                  <a:rPr lang="en-GB" sz="1600" dirty="0" smtClean="0"/>
                  <a:t> di un </a:t>
                </a:r>
                <a:r>
                  <a:rPr lang="en-GB" sz="1600" dirty="0" err="1" smtClean="0"/>
                  <a:t>titolo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che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pagherà</a:t>
                </a:r>
                <a:r>
                  <a:rPr lang="en-GB" sz="1600" dirty="0" smtClean="0"/>
                  <a:t>  € 52  </a:t>
                </a:r>
                <a:r>
                  <a:rPr lang="en-GB" sz="1600" dirty="0" err="1" smtClean="0"/>
                  <a:t>sarà</a:t>
                </a:r>
                <a:r>
                  <a:rPr lang="en-GB" sz="1600" dirty="0" smtClean="0"/>
                  <a:t> … 		</a:t>
                </a:r>
                <a:r>
                  <a:rPr lang="en-GB" sz="1600" b="1" dirty="0" smtClean="0">
                    <a:solidFill>
                      <a:srgbClr val="0070C0"/>
                    </a:solidFill>
                  </a:rPr>
                  <a:t>P </a:t>
                </a:r>
                <a:r>
                  <a:rPr lang="en-GB" sz="1600" b="1" baseline="-25000" dirty="0">
                    <a:solidFill>
                      <a:srgbClr val="0070C0"/>
                    </a:solidFill>
                  </a:rPr>
                  <a:t>(52) </a:t>
                </a:r>
                <a:r>
                  <a:rPr lang="en-GB" sz="1600" b="1" baseline="-25000" dirty="0" smtClean="0">
                    <a:solidFill>
                      <a:srgbClr val="0070C0"/>
                    </a:solidFill>
                  </a:rPr>
                  <a:t>  </a:t>
                </a:r>
                <a:r>
                  <a:rPr lang="en-GB" sz="1600" b="1" dirty="0" smtClean="0">
                    <a:solidFill>
                      <a:srgbClr val="0070C0"/>
                    </a:solidFill>
                  </a:rPr>
                  <a:t>=  50</a:t>
                </a:r>
                <a:endParaRPr lang="en-GB" sz="1600" b="1" dirty="0">
                  <a:solidFill>
                    <a:srgbClr val="0070C0"/>
                  </a:solidFill>
                </a:endParaRPr>
              </a:p>
              <a:p>
                <a:pPr marL="432000" lvl="1" indent="-28575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GB" sz="1600" dirty="0" smtClean="0"/>
                  <a:t>Il </a:t>
                </a:r>
                <a:r>
                  <a:rPr lang="en-GB" sz="1600" dirty="0" err="1" smtClean="0"/>
                  <a:t>prezzo</a:t>
                </a:r>
                <a:r>
                  <a:rPr lang="en-GB" sz="1600" dirty="0" smtClean="0"/>
                  <a:t> di un </a:t>
                </a:r>
                <a:r>
                  <a:rPr lang="en-GB" sz="1600" dirty="0" err="1" smtClean="0"/>
                  <a:t>titolo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che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pagherà</a:t>
                </a:r>
                <a:r>
                  <a:rPr lang="en-GB" sz="1600" dirty="0" smtClean="0"/>
                  <a:t>  € 62,4 </a:t>
                </a:r>
                <a:r>
                  <a:rPr lang="en-GB" sz="1600" dirty="0" err="1" smtClean="0"/>
                  <a:t>sarà</a:t>
                </a:r>
                <a:r>
                  <a:rPr lang="en-GB" sz="1600" dirty="0" smtClean="0"/>
                  <a:t>… 		</a:t>
                </a:r>
                <a:r>
                  <a:rPr lang="en-GB" sz="1600" b="1" dirty="0" smtClean="0">
                    <a:solidFill>
                      <a:srgbClr val="0070C0"/>
                    </a:solidFill>
                  </a:rPr>
                  <a:t>P </a:t>
                </a:r>
                <a:r>
                  <a:rPr lang="en-GB" sz="1600" b="1" baseline="-25000" dirty="0">
                    <a:solidFill>
                      <a:srgbClr val="0070C0"/>
                    </a:solidFill>
                  </a:rPr>
                  <a:t>(</a:t>
                </a:r>
                <a:r>
                  <a:rPr lang="en-GB" sz="1600" b="1" baseline="-25000" dirty="0" smtClean="0">
                    <a:solidFill>
                      <a:srgbClr val="0070C0"/>
                    </a:solidFill>
                  </a:rPr>
                  <a:t>62,4) </a:t>
                </a:r>
                <a:r>
                  <a:rPr lang="en-GB" sz="1600" b="1" dirty="0">
                    <a:solidFill>
                      <a:srgbClr val="0070C0"/>
                    </a:solidFill>
                  </a:rPr>
                  <a:t>= </a:t>
                </a:r>
                <a:r>
                  <a:rPr lang="en-GB" sz="1600" b="1" dirty="0" smtClean="0">
                    <a:solidFill>
                      <a:srgbClr val="0070C0"/>
                    </a:solidFill>
                  </a:rPr>
                  <a:t> 60</a:t>
                </a:r>
                <a:endParaRPr lang="en-GB" sz="1600" b="1" dirty="0">
                  <a:solidFill>
                    <a:srgbClr val="0070C0"/>
                  </a:solidFill>
                </a:endParaRPr>
              </a:p>
              <a:p>
                <a:pPr marL="0" lvl="1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en-GB" sz="1600" dirty="0" smtClean="0"/>
                  <a:t>In </a:t>
                </a:r>
                <a:r>
                  <a:rPr lang="en-GB" sz="1600" dirty="0" err="1" smtClean="0"/>
                  <a:t>generale</a:t>
                </a:r>
                <a:r>
                  <a:rPr lang="en-GB" sz="1600" dirty="0" smtClean="0"/>
                  <a:t>, </a:t>
                </a:r>
                <a:r>
                  <a:rPr lang="en-GB" sz="1600" dirty="0" err="1" smtClean="0"/>
                  <a:t>tutti</a:t>
                </a:r>
                <a:r>
                  <a:rPr lang="en-GB" sz="1600" dirty="0" smtClean="0"/>
                  <a:t>  </a:t>
                </a:r>
                <a:r>
                  <a:rPr lang="en-GB" sz="1600" dirty="0" err="1" smtClean="0"/>
                  <a:t>questi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prezzi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soddisfano</a:t>
                </a:r>
                <a:r>
                  <a:rPr lang="en-GB" sz="1600" dirty="0" smtClean="0"/>
                  <a:t> la </a:t>
                </a:r>
                <a:r>
                  <a:rPr lang="en-GB" sz="1600" b="1" dirty="0" err="1" smtClean="0"/>
                  <a:t>stessa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equazione</a:t>
                </a:r>
                <a:r>
                  <a:rPr lang="en-GB" sz="1600" dirty="0" smtClean="0"/>
                  <a:t>:</a:t>
                </a:r>
                <a:r>
                  <a:rPr lang="en-GB" sz="1600" b="1" dirty="0" smtClean="0">
                    <a:solidFill>
                      <a:srgbClr val="0070C0"/>
                    </a:solidFill>
                  </a:rPr>
                  <a:t>	</a:t>
                </a:r>
                <a:r>
                  <a:rPr lang="en-GB" sz="2000" b="1" dirty="0" smtClean="0">
                    <a:solidFill>
                      <a:srgbClr val="C00000"/>
                    </a:solidFill>
                  </a:rPr>
                  <a:t>P </a:t>
                </a:r>
                <a:r>
                  <a:rPr lang="en-GB" sz="2000" b="1" baseline="-25000" dirty="0" smtClean="0">
                    <a:solidFill>
                      <a:srgbClr val="C00000"/>
                    </a:solidFill>
                  </a:rPr>
                  <a:t>(Y) </a:t>
                </a:r>
                <a:r>
                  <a:rPr lang="en-GB" sz="2000" b="1" dirty="0" smtClean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sz="2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𝟎𝟒</m:t>
                        </m:r>
                      </m:den>
                    </m:f>
                  </m:oMath>
                </a14:m>
                <a:r>
                  <a:rPr lang="en-GB" sz="2000" b="1" dirty="0" smtClean="0">
                    <a:solidFill>
                      <a:srgbClr val="C00000"/>
                    </a:solidFill>
                  </a:rPr>
                  <a:t> Y</a:t>
                </a:r>
              </a:p>
              <a:p>
                <a:pPr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en-GB" b="1" dirty="0" smtClean="0">
                    <a:solidFill>
                      <a:srgbClr val="0070C0"/>
                    </a:solidFill>
                  </a:rPr>
                  <a:t>Cosa </a:t>
                </a:r>
                <a:r>
                  <a:rPr lang="en-GB" b="1" dirty="0" err="1" smtClean="0">
                    <a:solidFill>
                      <a:srgbClr val="0070C0"/>
                    </a:solidFill>
                  </a:rPr>
                  <a:t>succederà</a:t>
                </a:r>
                <a:r>
                  <a:rPr lang="en-GB" b="1" dirty="0" smtClean="0">
                    <a:solidFill>
                      <a:srgbClr val="0070C0"/>
                    </a:solidFill>
                  </a:rPr>
                  <a:t> se </a:t>
                </a:r>
                <a:r>
                  <a:rPr lang="en-GB" b="1" dirty="0" err="1" smtClean="0">
                    <a:solidFill>
                      <a:srgbClr val="0070C0"/>
                    </a:solidFill>
                  </a:rPr>
                  <a:t>il</a:t>
                </a:r>
                <a:r>
                  <a:rPr lang="en-GB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GB" b="1" dirty="0" err="1" smtClean="0">
                    <a:solidFill>
                      <a:srgbClr val="0070C0"/>
                    </a:solidFill>
                  </a:rPr>
                  <a:t>tasso</a:t>
                </a:r>
                <a:r>
                  <a:rPr lang="en-GB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GB" b="1" dirty="0" err="1" smtClean="0">
                    <a:solidFill>
                      <a:srgbClr val="0070C0"/>
                    </a:solidFill>
                  </a:rPr>
                  <a:t>d’interesse</a:t>
                </a:r>
                <a:r>
                  <a:rPr lang="en-GB" b="1" dirty="0" smtClean="0">
                    <a:solidFill>
                      <a:srgbClr val="0070C0"/>
                    </a:solidFill>
                  </a:rPr>
                  <a:t> di </a:t>
                </a:r>
                <a:r>
                  <a:rPr lang="en-GB" b="1" dirty="0" err="1" smtClean="0">
                    <a:solidFill>
                      <a:srgbClr val="0070C0"/>
                    </a:solidFill>
                  </a:rPr>
                  <a:t>mercato</a:t>
                </a:r>
                <a:r>
                  <a:rPr lang="en-GB" b="1" dirty="0" smtClean="0">
                    <a:solidFill>
                      <a:srgbClr val="0070C0"/>
                    </a:solidFill>
                  </a:rPr>
                  <a:t> sale al 5%?</a:t>
                </a:r>
              </a:p>
              <a:p>
                <a:pPr marL="285750" indent="-28575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GB" sz="1600" dirty="0"/>
                  <a:t>Il </a:t>
                </a:r>
                <a:r>
                  <a:rPr lang="en-GB" sz="1600" dirty="0" err="1"/>
                  <a:t>tasso</a:t>
                </a:r>
                <a:r>
                  <a:rPr lang="en-GB" sz="1600" dirty="0"/>
                  <a:t> </a:t>
                </a:r>
                <a:r>
                  <a:rPr lang="en-GB" sz="1600" dirty="0" err="1"/>
                  <a:t>d’interesse</a:t>
                </a:r>
                <a:r>
                  <a:rPr lang="en-GB" sz="1600" dirty="0"/>
                  <a:t> è </a:t>
                </a:r>
                <a:r>
                  <a:rPr lang="en-GB" sz="1600" dirty="0" err="1"/>
                  <a:t>aumentato</a:t>
                </a:r>
                <a:r>
                  <a:rPr lang="en-GB" sz="1600" dirty="0"/>
                  <a:t> </a:t>
                </a:r>
                <a:r>
                  <a:rPr lang="en-GB" sz="1600" dirty="0" smtClean="0"/>
                  <a:t> e…</a:t>
                </a:r>
                <a:endParaRPr lang="en-GB" sz="1600" dirty="0"/>
              </a:p>
              <a:p>
                <a:pPr marL="285750" indent="-28575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GB" sz="1600" dirty="0"/>
                  <a:t>Il </a:t>
                </a:r>
                <a:r>
                  <a:rPr lang="en-GB" sz="1600" dirty="0" err="1"/>
                  <a:t>prezzo</a:t>
                </a:r>
                <a:r>
                  <a:rPr lang="en-GB" sz="1600" dirty="0"/>
                  <a:t> </a:t>
                </a:r>
                <a:r>
                  <a:rPr lang="en-GB" sz="1600" dirty="0" smtClean="0"/>
                  <a:t>di </a:t>
                </a:r>
                <a:r>
                  <a:rPr lang="en-GB" sz="1600" b="1" u="sng" dirty="0" err="1" smtClean="0"/>
                  <a:t>tutti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i</a:t>
                </a:r>
                <a:r>
                  <a:rPr lang="en-GB" sz="1600" dirty="0" smtClean="0"/>
                  <a:t> </a:t>
                </a:r>
                <a:r>
                  <a:rPr lang="en-GB" sz="1600" dirty="0" err="1"/>
                  <a:t>titoli</a:t>
                </a:r>
                <a:r>
                  <a:rPr lang="en-GB" sz="1600" dirty="0"/>
                  <a:t> </a:t>
                </a:r>
                <a:r>
                  <a:rPr lang="en-GB" sz="1600" dirty="0" err="1" smtClean="0"/>
                  <a:t>diminuirà</a:t>
                </a:r>
                <a:r>
                  <a:rPr lang="en-GB" sz="1600" dirty="0" smtClean="0"/>
                  <a:t>, per </a:t>
                </a:r>
                <a:r>
                  <a:rPr lang="en-GB" sz="1600" dirty="0" err="1"/>
                  <a:t>adeguare</a:t>
                </a:r>
                <a:r>
                  <a:rPr lang="en-GB" sz="1600" dirty="0"/>
                  <a:t> </a:t>
                </a:r>
                <a:r>
                  <a:rPr lang="en-GB" sz="1600" dirty="0" err="1"/>
                  <a:t>il</a:t>
                </a:r>
                <a:r>
                  <a:rPr lang="en-GB" sz="1600" dirty="0"/>
                  <a:t> </a:t>
                </a:r>
                <a:r>
                  <a:rPr lang="en-GB" sz="1600" dirty="0" err="1"/>
                  <a:t>prezzo</a:t>
                </a:r>
                <a:r>
                  <a:rPr lang="en-GB" sz="1600" dirty="0"/>
                  <a:t> </a:t>
                </a:r>
                <a:r>
                  <a:rPr lang="en-GB" sz="1600" dirty="0" err="1"/>
                  <a:t>alla</a:t>
                </a:r>
                <a:r>
                  <a:rPr lang="en-GB" sz="1600" dirty="0"/>
                  <a:t> </a:t>
                </a:r>
                <a:r>
                  <a:rPr lang="en-GB" sz="1600" dirty="0" err="1"/>
                  <a:t>nuova</a:t>
                </a:r>
                <a:r>
                  <a:rPr lang="en-GB" sz="1600" dirty="0"/>
                  <a:t> </a:t>
                </a:r>
                <a:r>
                  <a:rPr lang="en-GB" sz="1600" dirty="0" err="1"/>
                  <a:t>equazione</a:t>
                </a:r>
                <a:r>
                  <a:rPr lang="en-GB" sz="1600" dirty="0"/>
                  <a:t>: </a:t>
                </a:r>
                <a:endParaRPr lang="en-GB" sz="1600" dirty="0" smtClean="0"/>
              </a:p>
              <a:p>
                <a:pPr lvl="6">
                  <a:lnSpc>
                    <a:spcPct val="114000"/>
                  </a:lnSpc>
                  <a:spcBef>
                    <a:spcPts val="600"/>
                  </a:spcBef>
                </a:pPr>
                <a:r>
                  <a:rPr lang="en-GB" b="1" dirty="0" smtClean="0">
                    <a:solidFill>
                      <a:srgbClr val="C00000"/>
                    </a:solidFill>
                  </a:rPr>
                  <a:t>P’ </a:t>
                </a:r>
                <a:r>
                  <a:rPr lang="en-GB" b="1" baseline="-25000" dirty="0">
                    <a:solidFill>
                      <a:srgbClr val="C00000"/>
                    </a:solidFill>
                  </a:rPr>
                  <a:t>(Y) </a:t>
                </a:r>
                <a:r>
                  <a:rPr lang="en-GB" b="1" dirty="0">
                    <a:solidFill>
                      <a:srgbClr val="C00000"/>
                    </a:solidFill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it-IT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it-IT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it-IT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𝟎𝟓</m:t>
                        </m:r>
                      </m:den>
                    </m:f>
                  </m:oMath>
                </a14:m>
                <a:r>
                  <a:rPr lang="en-GB" b="1" dirty="0">
                    <a:solidFill>
                      <a:srgbClr val="C00000"/>
                    </a:solidFill>
                  </a:rPr>
                  <a:t> </a:t>
                </a:r>
                <a:r>
                  <a:rPr lang="en-GB" b="1" dirty="0" smtClean="0">
                    <a:solidFill>
                      <a:srgbClr val="C00000"/>
                    </a:solidFill>
                  </a:rPr>
                  <a:t>Y</a:t>
                </a:r>
              </a:p>
              <a:p>
                <a:pPr marL="285750" indent="-28575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r>
                  <a:rPr lang="en-GB" sz="1600" dirty="0" err="1" smtClean="0"/>
                  <a:t>Avremo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perciò</a:t>
                </a:r>
                <a:r>
                  <a:rPr lang="en-GB" sz="1600" dirty="0" smtClean="0"/>
                  <a:t>, per </a:t>
                </a:r>
                <a:r>
                  <a:rPr lang="en-GB" sz="1600" dirty="0" err="1" smtClean="0"/>
                  <a:t>i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tre</a:t>
                </a:r>
                <a:r>
                  <a:rPr lang="en-GB" sz="1600" dirty="0" smtClean="0"/>
                  <a:t> </a:t>
                </a:r>
                <a:r>
                  <a:rPr lang="en-GB" sz="1600" dirty="0" err="1" smtClean="0"/>
                  <a:t>titoli</a:t>
                </a:r>
                <a:r>
                  <a:rPr lang="en-GB" sz="1600" dirty="0" smtClean="0"/>
                  <a:t> </a:t>
                </a:r>
                <a:r>
                  <a:rPr lang="en-GB" dirty="0" smtClean="0"/>
                  <a:t>: </a:t>
                </a:r>
                <a:r>
                  <a:rPr lang="en-GB" sz="1600" b="1" dirty="0">
                    <a:solidFill>
                      <a:srgbClr val="0070C0"/>
                    </a:solidFill>
                  </a:rPr>
                  <a:t>P </a:t>
                </a:r>
                <a:r>
                  <a:rPr lang="en-GB" sz="1600" b="1" baseline="-25000" dirty="0">
                    <a:solidFill>
                      <a:srgbClr val="0070C0"/>
                    </a:solidFill>
                  </a:rPr>
                  <a:t>(104) </a:t>
                </a:r>
                <a:r>
                  <a:rPr lang="en-GB" sz="1600" b="1" dirty="0">
                    <a:solidFill>
                      <a:srgbClr val="0070C0"/>
                    </a:solidFill>
                  </a:rPr>
                  <a:t>= </a:t>
                </a:r>
                <a:r>
                  <a:rPr lang="en-GB" sz="1600" b="1" dirty="0" smtClean="0">
                    <a:solidFill>
                      <a:srgbClr val="0070C0"/>
                    </a:solidFill>
                  </a:rPr>
                  <a:t>99,05;  P </a:t>
                </a:r>
                <a:r>
                  <a:rPr lang="en-GB" sz="1600" b="1" baseline="-25000" dirty="0">
                    <a:solidFill>
                      <a:srgbClr val="0070C0"/>
                    </a:solidFill>
                  </a:rPr>
                  <a:t>(52) </a:t>
                </a:r>
                <a:r>
                  <a:rPr lang="en-GB" sz="1600" b="1" baseline="-25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GB" sz="1600" b="1" dirty="0">
                    <a:solidFill>
                      <a:srgbClr val="0070C0"/>
                    </a:solidFill>
                  </a:rPr>
                  <a:t>= </a:t>
                </a:r>
                <a:r>
                  <a:rPr lang="en-GB" sz="1600" b="1" dirty="0" smtClean="0">
                    <a:solidFill>
                      <a:srgbClr val="0070C0"/>
                    </a:solidFill>
                  </a:rPr>
                  <a:t>49,52; P </a:t>
                </a:r>
                <a:r>
                  <a:rPr lang="en-GB" sz="1600" b="1" baseline="-25000" dirty="0">
                    <a:solidFill>
                      <a:srgbClr val="0070C0"/>
                    </a:solidFill>
                  </a:rPr>
                  <a:t>(62,4) </a:t>
                </a:r>
                <a:r>
                  <a:rPr lang="en-GB" sz="1600" b="1" dirty="0">
                    <a:solidFill>
                      <a:srgbClr val="0070C0"/>
                    </a:solidFill>
                  </a:rPr>
                  <a:t>=  </a:t>
                </a:r>
                <a:r>
                  <a:rPr lang="en-GB" sz="1600" b="1" dirty="0" smtClean="0">
                    <a:solidFill>
                      <a:srgbClr val="0070C0"/>
                    </a:solidFill>
                  </a:rPr>
                  <a:t>59,43.</a:t>
                </a:r>
              </a:p>
              <a:p>
                <a:pPr marL="612000" lvl="1" indent="-285750">
                  <a:lnSpc>
                    <a:spcPct val="114000"/>
                  </a:lnSpc>
                  <a:spcBef>
                    <a:spcPts val="1200"/>
                  </a:spcBef>
                  <a:buFont typeface="Wingdings" panose="05000000000000000000" pitchFamily="2" charset="2"/>
                  <a:buChar char="q"/>
                </a:pPr>
                <a:r>
                  <a:rPr lang="en-GB" sz="1600" i="1" dirty="0" smtClean="0">
                    <a:solidFill>
                      <a:srgbClr val="0070C0"/>
                    </a:solidFill>
                  </a:rPr>
                  <a:t>Nota </a:t>
                </a:r>
                <a:r>
                  <a:rPr lang="en-GB" sz="1600" i="1" dirty="0" err="1" smtClean="0">
                    <a:solidFill>
                      <a:srgbClr val="0070C0"/>
                    </a:solidFill>
                  </a:rPr>
                  <a:t>tecnica</a:t>
                </a:r>
                <a:r>
                  <a:rPr lang="en-GB" sz="1600" i="1" dirty="0" smtClean="0">
                    <a:solidFill>
                      <a:srgbClr val="0070C0"/>
                    </a:solidFill>
                  </a:rPr>
                  <a:t>: </a:t>
                </a:r>
                <a:r>
                  <a:rPr lang="en-GB" sz="1600" dirty="0" err="1" smtClean="0">
                    <a:solidFill>
                      <a:schemeClr val="accent4"/>
                    </a:solidFill>
                  </a:rPr>
                  <a:t>Tutti</a:t>
                </a:r>
                <a:r>
                  <a:rPr lang="en-GB" sz="1600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sz="1600" dirty="0" err="1" smtClean="0">
                    <a:solidFill>
                      <a:schemeClr val="accent4"/>
                    </a:solidFill>
                  </a:rPr>
                  <a:t>i</a:t>
                </a:r>
                <a:r>
                  <a:rPr lang="en-GB" sz="1600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sz="1600" dirty="0" err="1" smtClean="0">
                    <a:solidFill>
                      <a:schemeClr val="accent4"/>
                    </a:solidFill>
                  </a:rPr>
                  <a:t>prezzi</a:t>
                </a:r>
                <a:r>
                  <a:rPr lang="en-GB" sz="1600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sz="1600" dirty="0" err="1" smtClean="0">
                    <a:solidFill>
                      <a:schemeClr val="accent4"/>
                    </a:solidFill>
                  </a:rPr>
                  <a:t>sono</a:t>
                </a:r>
                <a:r>
                  <a:rPr lang="en-GB" sz="1600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sz="1600" dirty="0" err="1" smtClean="0">
                    <a:solidFill>
                      <a:schemeClr val="accent4"/>
                    </a:solidFill>
                  </a:rPr>
                  <a:t>scesi</a:t>
                </a:r>
                <a:r>
                  <a:rPr lang="en-GB" sz="1600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sz="1600" err="1" smtClean="0">
                    <a:solidFill>
                      <a:schemeClr val="accent4"/>
                    </a:solidFill>
                  </a:rPr>
                  <a:t>dello</a:t>
                </a:r>
                <a:r>
                  <a:rPr lang="en-GB" sz="1600" smtClean="0">
                    <a:solidFill>
                      <a:schemeClr val="accent4"/>
                    </a:solidFill>
                  </a:rPr>
                  <a:t> 0,95%, </a:t>
                </a:r>
                <a:r>
                  <a:rPr lang="en-GB" sz="1600" dirty="0" err="1" smtClean="0">
                    <a:solidFill>
                      <a:schemeClr val="accent4"/>
                    </a:solidFill>
                  </a:rPr>
                  <a:t>poiché</a:t>
                </a:r>
                <a:r>
                  <a:rPr lang="en-GB" sz="1600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sz="1600" dirty="0" err="1" smtClean="0">
                    <a:solidFill>
                      <a:schemeClr val="accent4"/>
                    </a:solidFill>
                  </a:rPr>
                  <a:t>il</a:t>
                </a:r>
                <a:r>
                  <a:rPr lang="en-GB" sz="1600" dirty="0" smtClean="0">
                    <a:solidFill>
                      <a:schemeClr val="accent4"/>
                    </a:solidFill>
                  </a:rPr>
                  <a:t> “</a:t>
                </a:r>
                <a:r>
                  <a:rPr lang="en-GB" sz="1600" dirty="0" err="1" smtClean="0">
                    <a:solidFill>
                      <a:srgbClr val="0070C0"/>
                    </a:solidFill>
                  </a:rPr>
                  <a:t>fattore</a:t>
                </a:r>
                <a:r>
                  <a:rPr lang="en-GB" sz="1600" dirty="0" smtClean="0">
                    <a:solidFill>
                      <a:srgbClr val="0070C0"/>
                    </a:solidFill>
                  </a:rPr>
                  <a:t> di </a:t>
                </a:r>
                <a:r>
                  <a:rPr lang="en-GB" sz="1600" dirty="0" err="1" smtClean="0">
                    <a:solidFill>
                      <a:srgbClr val="0070C0"/>
                    </a:solidFill>
                  </a:rPr>
                  <a:t>sconto</a:t>
                </a:r>
                <a:r>
                  <a:rPr lang="en-GB" sz="1600" dirty="0" smtClean="0">
                    <a:solidFill>
                      <a:srgbClr val="0070C0"/>
                    </a:solidFill>
                  </a:rPr>
                  <a:t>” </a:t>
                </a:r>
                <a:r>
                  <a:rPr lang="en-GB" sz="1600" b="1" dirty="0" smtClean="0">
                    <a:solidFill>
                      <a:srgbClr val="C00000"/>
                    </a:solidFill>
                  </a:rPr>
                  <a:t>1/(1+i)   </a:t>
                </a:r>
                <a:r>
                  <a:rPr lang="en-GB" sz="1600" dirty="0" smtClean="0">
                    <a:solidFill>
                      <a:schemeClr val="accent4"/>
                    </a:solidFill>
                  </a:rPr>
                  <a:t>è </a:t>
                </a:r>
                <a:r>
                  <a:rPr lang="en-GB" sz="1600" u="sng" dirty="0" err="1" smtClean="0">
                    <a:solidFill>
                      <a:schemeClr val="accent4"/>
                    </a:solidFill>
                  </a:rPr>
                  <a:t>diminuito</a:t>
                </a:r>
                <a:r>
                  <a:rPr lang="en-GB" sz="1600" dirty="0" smtClean="0">
                    <a:solidFill>
                      <a:schemeClr val="accent4"/>
                    </a:solidFill>
                  </a:rPr>
                  <a:t> </a:t>
                </a:r>
                <a:r>
                  <a:rPr lang="en-GB" sz="1600" err="1" smtClean="0">
                    <a:solidFill>
                      <a:schemeClr val="accent4"/>
                    </a:solidFill>
                  </a:rPr>
                  <a:t>dello</a:t>
                </a:r>
                <a:r>
                  <a:rPr lang="en-GB" sz="1600" smtClean="0">
                    <a:solidFill>
                      <a:schemeClr val="accent4"/>
                    </a:solidFill>
                  </a:rPr>
                  <a:t> 0,95%.</a:t>
                </a:r>
                <a:endParaRPr lang="en-GB" sz="1600" dirty="0">
                  <a:solidFill>
                    <a:schemeClr val="accent4"/>
                  </a:solidFill>
                </a:endParaRPr>
              </a:p>
              <a:p>
                <a:pPr marL="285750" indent="-28575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Ø"/>
                </a:pPr>
                <a:endParaRPr lang="en-GB" dirty="0"/>
              </a:p>
            </p:txBody>
          </p:sp>
        </mc:Choice>
        <mc:Fallback xmlns="">
          <p:sp>
            <p:nvSpPr>
              <p:cNvPr id="3" name="CasellaDi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908720"/>
                <a:ext cx="8655496" cy="5878212"/>
              </a:xfrm>
              <a:prstGeom prst="rect">
                <a:avLst/>
              </a:prstGeom>
              <a:blipFill rotWithShape="0">
                <a:blip r:embed="rId3"/>
                <a:stretch>
                  <a:fillRect l="-634" t="-311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Connettore 2 5"/>
          <p:cNvCxnSpPr/>
          <p:nvPr/>
        </p:nvCxnSpPr>
        <p:spPr bwMode="auto">
          <a:xfrm flipH="1" flipV="1">
            <a:off x="7884368" y="3717032"/>
            <a:ext cx="144016" cy="216024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CasellaDiTesto 6"/>
          <p:cNvSpPr txBox="1"/>
          <p:nvPr/>
        </p:nvSpPr>
        <p:spPr>
          <a:xfrm>
            <a:off x="8028384" y="3933056"/>
            <a:ext cx="1115616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Fattore di sconto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551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7932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005A5A"/>
                </a:solidFill>
              </a:rPr>
              <a:t>Arbitraggio</a:t>
            </a:r>
            <a:r>
              <a:rPr lang="en-US" sz="2400" b="1" dirty="0" smtClean="0">
                <a:solidFill>
                  <a:srgbClr val="005A5A"/>
                </a:solidFill>
              </a:rPr>
              <a:t> e </a:t>
            </a:r>
            <a:r>
              <a:rPr lang="en-US" sz="2400" b="1" dirty="0" err="1" smtClean="0">
                <a:solidFill>
                  <a:srgbClr val="005A5A"/>
                </a:solidFill>
              </a:rPr>
              <a:t>prezzo</a:t>
            </a:r>
            <a:r>
              <a:rPr lang="en-US" sz="2400" b="1" dirty="0" smtClean="0">
                <a:solidFill>
                  <a:srgbClr val="005A5A"/>
                </a:solidFill>
              </a:rPr>
              <a:t> </a:t>
            </a:r>
            <a:r>
              <a:rPr lang="en-US" sz="2400" b="1" dirty="0" err="1" smtClean="0">
                <a:solidFill>
                  <a:srgbClr val="005A5A"/>
                </a:solidFill>
              </a:rPr>
              <a:t>dei</a:t>
            </a:r>
            <a:r>
              <a:rPr lang="en-US" sz="2400" b="1" dirty="0" smtClean="0">
                <a:solidFill>
                  <a:srgbClr val="005A5A"/>
                </a:solidFill>
              </a:rPr>
              <a:t> </a:t>
            </a:r>
            <a:r>
              <a:rPr lang="en-US" sz="2400" b="1" dirty="0" err="1" smtClean="0">
                <a:solidFill>
                  <a:srgbClr val="005A5A"/>
                </a:solidFill>
              </a:rPr>
              <a:t>titoli</a:t>
            </a:r>
            <a:r>
              <a:rPr lang="en-US" sz="2400" b="1" dirty="0" smtClean="0">
                <a:solidFill>
                  <a:srgbClr val="005A5A"/>
                </a:solidFill>
              </a:rPr>
              <a:t> (2)</a:t>
            </a:r>
            <a:endParaRPr lang="it-IT" sz="2400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2060848"/>
            <a:ext cx="7920880" cy="2217915"/>
          </a:xfrm>
          <a:prstGeom prst="rect">
            <a:avLst/>
          </a:prstGeom>
          <a:solidFill>
            <a:srgbClr val="FFCCFF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</a:pPr>
            <a:r>
              <a:rPr lang="en-GB" b="1" cap="small" dirty="0" err="1" smtClean="0"/>
              <a:t>Relazione</a:t>
            </a:r>
            <a:r>
              <a:rPr lang="en-GB" b="1" cap="small" dirty="0" smtClean="0"/>
              <a:t> </a:t>
            </a:r>
            <a:r>
              <a:rPr lang="en-GB" b="1" cap="small" dirty="0" err="1" smtClean="0"/>
              <a:t>inversa</a:t>
            </a:r>
            <a:r>
              <a:rPr lang="en-GB" b="1" cap="small" dirty="0" smtClean="0"/>
              <a:t> </a:t>
            </a:r>
            <a:r>
              <a:rPr lang="en-GB" b="1" cap="small" dirty="0" err="1" smtClean="0"/>
              <a:t>tra</a:t>
            </a:r>
            <a:r>
              <a:rPr lang="en-GB" b="1" cap="small" dirty="0" smtClean="0"/>
              <a:t> </a:t>
            </a:r>
            <a:r>
              <a:rPr lang="en-GB" b="1" cap="small" dirty="0" err="1" smtClean="0"/>
              <a:t>tassi</a:t>
            </a:r>
            <a:r>
              <a:rPr lang="en-GB" b="1" cap="small" dirty="0" smtClean="0"/>
              <a:t> </a:t>
            </a:r>
            <a:r>
              <a:rPr lang="en-GB" b="1" cap="small" dirty="0" err="1" smtClean="0"/>
              <a:t>d’interesse</a:t>
            </a:r>
            <a:r>
              <a:rPr lang="en-GB" b="1" cap="small" dirty="0" smtClean="0"/>
              <a:t> e </a:t>
            </a:r>
            <a:r>
              <a:rPr lang="en-GB" b="1" cap="small" dirty="0" err="1" smtClean="0"/>
              <a:t>prezzi</a:t>
            </a:r>
            <a:r>
              <a:rPr lang="en-GB" b="1" cap="small" dirty="0" smtClean="0"/>
              <a:t> </a:t>
            </a:r>
            <a:r>
              <a:rPr lang="en-GB" b="1" cap="small" dirty="0" err="1" smtClean="0"/>
              <a:t>delle</a:t>
            </a:r>
            <a:r>
              <a:rPr lang="en-GB" b="1" cap="small" dirty="0" smtClean="0"/>
              <a:t> </a:t>
            </a:r>
            <a:r>
              <a:rPr lang="en-GB" b="1" cap="small" dirty="0" err="1" smtClean="0"/>
              <a:t>obbligazioni</a:t>
            </a:r>
            <a:endParaRPr lang="en-GB" b="1" cap="small" dirty="0" smtClean="0"/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 err="1" smtClean="0"/>
              <a:t>Quando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tassi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d’interesse</a:t>
            </a:r>
            <a:r>
              <a:rPr lang="en-GB" b="1" dirty="0" smtClean="0">
                <a:solidFill>
                  <a:srgbClr val="0070C0"/>
                </a:solidFill>
              </a:rPr>
              <a:t> di </a:t>
            </a:r>
            <a:r>
              <a:rPr lang="en-GB" b="1" dirty="0" err="1" smtClean="0">
                <a:solidFill>
                  <a:srgbClr val="0070C0"/>
                </a:solidFill>
              </a:rPr>
              <a:t>mercato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aumentano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dirty="0" smtClean="0"/>
              <a:t>(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diminuiscono</a:t>
            </a:r>
            <a:r>
              <a:rPr lang="en-GB" dirty="0" smtClean="0"/>
              <a:t>),     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prezzi</a:t>
            </a:r>
            <a:r>
              <a:rPr lang="en-GB" dirty="0" smtClean="0"/>
              <a:t> di </a:t>
            </a:r>
            <a:r>
              <a:rPr lang="en-GB" dirty="0" err="1" smtClean="0"/>
              <a:t>tutti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en-GB" dirty="0" smtClean="0"/>
              <a:t> </a:t>
            </a:r>
            <a:r>
              <a:rPr lang="en-GB" dirty="0" err="1" smtClean="0"/>
              <a:t>titoli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diminuiscono</a:t>
            </a:r>
            <a:r>
              <a:rPr lang="en-GB" b="1" dirty="0" smtClean="0">
                <a:solidFill>
                  <a:srgbClr val="0070C0"/>
                </a:solidFill>
              </a:rPr>
              <a:t> (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aumentano</a:t>
            </a:r>
            <a:r>
              <a:rPr lang="en-GB" dirty="0" smtClean="0"/>
              <a:t>):</a:t>
            </a:r>
          </a:p>
          <a:p>
            <a:pPr marL="285750" indent="-28575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Se </a:t>
            </a:r>
            <a:r>
              <a:rPr lang="en-GB" dirty="0" err="1" smtClean="0"/>
              <a:t>ciò</a:t>
            </a:r>
            <a:r>
              <a:rPr lang="en-GB" dirty="0" smtClean="0"/>
              <a:t> non </a:t>
            </a:r>
            <a:r>
              <a:rPr lang="en-GB" dirty="0" err="1" smtClean="0"/>
              <a:t>avvenisse</a:t>
            </a:r>
            <a:r>
              <a:rPr lang="en-GB" dirty="0" smtClean="0"/>
              <a:t>,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aprirebbero</a:t>
            </a:r>
            <a:r>
              <a:rPr lang="en-GB" dirty="0" smtClean="0"/>
              <a:t> </a:t>
            </a:r>
            <a:r>
              <a:rPr lang="en-GB" dirty="0" err="1" smtClean="0"/>
              <a:t>delle</a:t>
            </a:r>
            <a:r>
              <a:rPr lang="en-GB" dirty="0" smtClean="0"/>
              <a:t> “</a:t>
            </a:r>
            <a:r>
              <a:rPr lang="en-GB" b="1" dirty="0" err="1" smtClean="0">
                <a:solidFill>
                  <a:srgbClr val="0070C0"/>
                </a:solidFill>
              </a:rPr>
              <a:t>opportunità</a:t>
            </a:r>
            <a:r>
              <a:rPr lang="en-GB" b="1" dirty="0" smtClean="0">
                <a:solidFill>
                  <a:srgbClr val="0070C0"/>
                </a:solidFill>
              </a:rPr>
              <a:t> di </a:t>
            </a:r>
            <a:r>
              <a:rPr lang="en-GB" b="1" dirty="0" err="1" smtClean="0">
                <a:solidFill>
                  <a:srgbClr val="0070C0"/>
                </a:solidFill>
              </a:rPr>
              <a:t>arbitraggio</a:t>
            </a:r>
            <a:r>
              <a:rPr lang="en-GB" dirty="0" smtClean="0"/>
              <a:t>”, </a:t>
            </a:r>
            <a:r>
              <a:rPr lang="en-GB" dirty="0" err="1" smtClean="0"/>
              <a:t>ossia</a:t>
            </a:r>
            <a:r>
              <a:rPr lang="en-GB" dirty="0" smtClean="0"/>
              <a:t> a </a:t>
            </a:r>
            <a:r>
              <a:rPr lang="en-GB" dirty="0" err="1" smtClean="0"/>
              <a:t>parità</a:t>
            </a:r>
            <a:r>
              <a:rPr lang="en-GB" dirty="0" smtClean="0"/>
              <a:t> di </a:t>
            </a:r>
            <a:r>
              <a:rPr lang="en-GB" dirty="0" err="1" smtClean="0"/>
              <a:t>caratteristiche</a:t>
            </a:r>
            <a:r>
              <a:rPr lang="en-GB" dirty="0" smtClean="0"/>
              <a:t>, </a:t>
            </a:r>
            <a:r>
              <a:rPr lang="en-GB" dirty="0" err="1" smtClean="0"/>
              <a:t>alcuni</a:t>
            </a:r>
            <a:r>
              <a:rPr lang="en-GB" dirty="0" smtClean="0"/>
              <a:t> </a:t>
            </a:r>
            <a:r>
              <a:rPr lang="en-GB" dirty="0" err="1" smtClean="0"/>
              <a:t>titoli</a:t>
            </a:r>
            <a:r>
              <a:rPr lang="en-GB" dirty="0" smtClean="0"/>
              <a:t> </a:t>
            </a:r>
            <a:r>
              <a:rPr lang="en-GB" dirty="0" err="1" smtClean="0"/>
              <a:t>diventerebbero</a:t>
            </a:r>
            <a:r>
              <a:rPr lang="en-GB" dirty="0" smtClean="0"/>
              <a:t> </a:t>
            </a:r>
            <a:r>
              <a:rPr lang="en-GB" dirty="0" err="1" smtClean="0"/>
              <a:t>molto</a:t>
            </a:r>
            <a:r>
              <a:rPr lang="en-GB" dirty="0" smtClean="0"/>
              <a:t> </a:t>
            </a:r>
            <a:r>
              <a:rPr lang="en-GB" dirty="0" err="1" smtClean="0"/>
              <a:t>più</a:t>
            </a:r>
            <a:r>
              <a:rPr lang="en-GB" dirty="0" smtClean="0"/>
              <a:t> </a:t>
            </a:r>
            <a:r>
              <a:rPr lang="en-GB" dirty="0" err="1" smtClean="0"/>
              <a:t>attraenti</a:t>
            </a:r>
            <a:r>
              <a:rPr lang="en-GB" dirty="0" smtClean="0"/>
              <a:t> per </a:t>
            </a: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investitori</a:t>
            </a:r>
            <a:r>
              <a:rPr lang="en-GB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782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idx="1"/>
          </p:nvPr>
        </p:nvSpPr>
        <p:spPr>
          <a:xfrm>
            <a:off x="381000" y="1234600"/>
            <a:ext cx="8439472" cy="5384855"/>
          </a:xfrm>
        </p:spPr>
        <p:txBody>
          <a:bodyPr anchor="t"/>
          <a:lstStyle/>
          <a:p>
            <a:pPr marL="0" lvl="0" indent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None/>
            </a:pPr>
            <a:endParaRPr lang="it-IT" sz="1800" b="1" i="1" kern="1200" dirty="0" smtClean="0">
              <a:solidFill>
                <a:srgbClr val="000000"/>
              </a:solidFill>
            </a:endParaRPr>
          </a:p>
          <a:p>
            <a:pPr marL="0" lvl="0" indent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None/>
            </a:pPr>
            <a:r>
              <a:rPr lang="it-IT" sz="1800" b="1" i="1" kern="1200" dirty="0" smtClean="0">
                <a:solidFill>
                  <a:srgbClr val="000000"/>
                </a:solidFill>
              </a:rPr>
              <a:t>Indice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i="1" dirty="0" smtClean="0"/>
              <a:t>Ricapitoliamo					p. 3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i="1" dirty="0" smtClean="0"/>
              <a:t>Cos’è il tasso d’interesse?				p. 5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i="1" dirty="0" smtClean="0"/>
              <a:t>I principali strumenti					p.  9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i="1" kern="1200" dirty="0" smtClean="0">
                <a:solidFill>
                  <a:srgbClr val="000000"/>
                </a:solidFill>
              </a:rPr>
              <a:t>Gli operatori						p. 10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en-US" sz="1800" b="1" i="1" dirty="0" err="1" smtClean="0"/>
              <a:t>Titoli</a:t>
            </a:r>
            <a:r>
              <a:rPr lang="en-US" sz="1800" b="1" i="1" dirty="0" smtClean="0"/>
              <a:t> </a:t>
            </a:r>
            <a:r>
              <a:rPr lang="en-US" sz="1800" b="1" i="1" dirty="0" err="1" smtClean="0"/>
              <a:t>negoziabili</a:t>
            </a:r>
            <a:r>
              <a:rPr lang="en-US" sz="1800" b="1" i="1" dirty="0" smtClean="0"/>
              <a:t> e </a:t>
            </a:r>
            <a:r>
              <a:rPr lang="en-US" sz="1800" b="1" i="1" dirty="0" err="1" smtClean="0"/>
              <a:t>mercati</a:t>
            </a:r>
            <a:r>
              <a:rPr lang="en-US" sz="1800" b="1" i="1" dirty="0" smtClean="0"/>
              <a:t>				p. 11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en-US" sz="1800" b="1" i="1" kern="1200" dirty="0" err="1" smtClean="0">
                <a:solidFill>
                  <a:srgbClr val="000000"/>
                </a:solidFill>
              </a:rPr>
              <a:t>Valuta</a:t>
            </a:r>
            <a:r>
              <a:rPr lang="en-US" sz="1800" b="1" i="1" kern="1200" dirty="0" smtClean="0">
                <a:solidFill>
                  <a:srgbClr val="000000"/>
                </a:solidFill>
              </a:rPr>
              <a:t> di </a:t>
            </a:r>
            <a:r>
              <a:rPr lang="en-US" sz="1800" b="1" i="1" kern="1200" dirty="0" err="1" smtClean="0">
                <a:solidFill>
                  <a:srgbClr val="000000"/>
                </a:solidFill>
              </a:rPr>
              <a:t>denominazione</a:t>
            </a:r>
            <a:r>
              <a:rPr lang="en-US" sz="1800" b="1" i="1" kern="1200" dirty="0" smtClean="0">
                <a:solidFill>
                  <a:srgbClr val="000000"/>
                </a:solidFill>
              </a:rPr>
              <a:t>				p. 13</a:t>
            </a:r>
            <a:endParaRPr lang="it-IT" sz="1800" b="1" i="1" kern="1200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i="1" kern="1200" dirty="0" smtClean="0">
                <a:solidFill>
                  <a:srgbClr val="000000"/>
                </a:solidFill>
              </a:rPr>
              <a:t>Diversificazione, arbitraggio e speculazione 		p. 15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r>
              <a:rPr lang="it-IT" sz="1800" b="1" i="1" kern="1200" dirty="0" smtClean="0">
                <a:solidFill>
                  <a:srgbClr val="000000"/>
                </a:solidFill>
              </a:rPr>
              <a:t>La macroeconomia ed i mercati finanziari 		p. 25</a:t>
            </a:r>
          </a:p>
          <a:p>
            <a:pPr lvl="0" eaLnBrk="1" hangingPunct="1">
              <a:lnSpc>
                <a:spcPct val="114000"/>
              </a:lnSpc>
              <a:spcBef>
                <a:spcPts val="600"/>
              </a:spcBef>
              <a:buClrTx/>
              <a:buSzTx/>
              <a:buAutoNum type="arabicPeriod"/>
            </a:pPr>
            <a:endParaRPr lang="it-IT" sz="1800" b="1" i="1" kern="1200" dirty="0">
              <a:solidFill>
                <a:srgbClr val="000000"/>
              </a:solidFill>
            </a:endParaRPr>
          </a:p>
        </p:txBody>
      </p:sp>
      <p:sp>
        <p:nvSpPr>
          <p:cNvPr id="12291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t-IT" altLang="en-US" dirty="0" err="1" smtClean="0">
                <a:solidFill>
                  <a:srgbClr val="003231"/>
                </a:solidFill>
              </a:rPr>
              <a:t>Lez</a:t>
            </a:r>
            <a:r>
              <a:rPr lang="it-IT" altLang="en-US" dirty="0" smtClean="0">
                <a:solidFill>
                  <a:srgbClr val="003231"/>
                </a:solidFill>
              </a:rPr>
              <a:t>. 7:  Mercati finanziari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404663"/>
            <a:ext cx="8727504" cy="819991"/>
          </a:xfrm>
          <a:prstGeom prst="rect">
            <a:avLst/>
          </a:prstGeom>
          <a:solidFill>
            <a:schemeClr val="bg1">
              <a:alpha val="89000"/>
            </a:schemeClr>
          </a:solidFill>
          <a:ln w="3175">
            <a:solidFill>
              <a:schemeClr val="hlink"/>
            </a:solidFill>
          </a:ln>
          <a:effectLst>
            <a:prstShdw prst="shdw17" dist="17961" dir="2700000">
              <a:schemeClr val="hlink">
                <a:gamma/>
                <a:shade val="60000"/>
                <a:invGamma/>
              </a:schemeClr>
            </a:prstShdw>
          </a:effectLst>
        </p:spPr>
        <p:txBody>
          <a:bodyPr anchor="ctr"/>
          <a:lstStyle/>
          <a:p>
            <a:pPr algn="ctr">
              <a:lnSpc>
                <a:spcPct val="150000"/>
              </a:lnSpc>
              <a:spcBef>
                <a:spcPts val="1200"/>
              </a:spcBef>
              <a:defRPr/>
            </a:pPr>
            <a:r>
              <a:rPr lang="it-IT" sz="2400" b="1" u="sng" dirty="0"/>
              <a:t>I </a:t>
            </a:r>
            <a:r>
              <a:rPr lang="it-IT" sz="2400" b="1" u="sng" dirty="0" smtClean="0"/>
              <a:t>MERCATI FINANZIARI</a:t>
            </a:r>
            <a:endParaRPr lang="it-IT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8727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260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260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260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260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260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260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260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500"/>
                                        <p:tgtEl>
                                          <p:spTgt spid="260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7" dur="500"/>
                                        <p:tgtEl>
                                          <p:spTgt spid="260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009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7932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5A5A"/>
                </a:solidFill>
              </a:rPr>
              <a:t>Due (</a:t>
            </a:r>
            <a:r>
              <a:rPr lang="en-US" sz="2400" b="1" dirty="0" err="1" smtClean="0">
                <a:solidFill>
                  <a:srgbClr val="005A5A"/>
                </a:solidFill>
              </a:rPr>
              <a:t>tra</a:t>
            </a:r>
            <a:r>
              <a:rPr lang="en-US" sz="2400" b="1" dirty="0" smtClean="0">
                <a:solidFill>
                  <a:srgbClr val="005A5A"/>
                </a:solidFill>
              </a:rPr>
              <a:t> </a:t>
            </a:r>
            <a:r>
              <a:rPr lang="en-US" sz="2400" b="1" dirty="0" err="1" smtClean="0">
                <a:solidFill>
                  <a:srgbClr val="005A5A"/>
                </a:solidFill>
              </a:rPr>
              <a:t>molti</a:t>
            </a:r>
            <a:r>
              <a:rPr lang="en-US" sz="2400" b="1" dirty="0" smtClean="0">
                <a:solidFill>
                  <a:srgbClr val="005A5A"/>
                </a:solidFill>
              </a:rPr>
              <a:t>) </a:t>
            </a:r>
            <a:r>
              <a:rPr lang="en-US" sz="2400" b="1" dirty="0" err="1" smtClean="0">
                <a:solidFill>
                  <a:srgbClr val="005A5A"/>
                </a:solidFill>
              </a:rPr>
              <a:t>modi</a:t>
            </a:r>
            <a:r>
              <a:rPr lang="en-US" sz="2400" b="1" dirty="0" smtClean="0">
                <a:solidFill>
                  <a:srgbClr val="005A5A"/>
                </a:solidFill>
              </a:rPr>
              <a:t> di fare </a:t>
            </a:r>
            <a:r>
              <a:rPr lang="en-US" sz="2400" b="1" dirty="0" err="1" smtClean="0">
                <a:solidFill>
                  <a:srgbClr val="005A5A"/>
                </a:solidFill>
              </a:rPr>
              <a:t>arbitraggio</a:t>
            </a:r>
            <a:endParaRPr lang="it-IT" sz="2400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1000" y="980728"/>
            <a:ext cx="8655496" cy="5274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dirty="0" err="1" smtClean="0">
                <a:solidFill>
                  <a:srgbClr val="0070C0"/>
                </a:solidFill>
              </a:rPr>
              <a:t>L’attività</a:t>
            </a:r>
            <a:r>
              <a:rPr lang="en-GB" b="1" dirty="0" smtClean="0">
                <a:solidFill>
                  <a:srgbClr val="0070C0"/>
                </a:solidFill>
              </a:rPr>
              <a:t> di </a:t>
            </a:r>
            <a:r>
              <a:rPr lang="en-GB" b="1" dirty="0" err="1" smtClean="0">
                <a:solidFill>
                  <a:srgbClr val="0070C0"/>
                </a:solidFill>
              </a:rPr>
              <a:t>arbitraggio</a:t>
            </a:r>
            <a:r>
              <a:rPr lang="en-GB" b="1" dirty="0" smtClean="0">
                <a:solidFill>
                  <a:srgbClr val="0070C0"/>
                </a:solidFill>
              </a:rPr>
              <a:t> non </a:t>
            </a:r>
            <a:r>
              <a:rPr lang="en-GB" b="1" dirty="0" err="1" smtClean="0">
                <a:solidFill>
                  <a:srgbClr val="0070C0"/>
                </a:solidFill>
              </a:rPr>
              <a:t>comporta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alcun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rischio</a:t>
            </a:r>
            <a:endParaRPr lang="en-GB" b="1" dirty="0" smtClean="0">
              <a:solidFill>
                <a:srgbClr val="0070C0"/>
              </a:solidFill>
            </a:endParaRPr>
          </a:p>
          <a:p>
            <a:pPr lvl="1">
              <a:lnSpc>
                <a:spcPct val="114000"/>
              </a:lnSpc>
              <a:spcBef>
                <a:spcPts val="1200"/>
              </a:spcBef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Se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sul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mercato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sono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presenti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opportunità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di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arbiraggio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,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è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possibile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guadagnare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soldi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senza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rischiare</a:t>
            </a:r>
            <a:r>
              <a:rPr lang="en-GB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nulla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e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senza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disporre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di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alcun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capitale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GB" b="1" dirty="0" err="1" smtClean="0">
                <a:solidFill>
                  <a:schemeClr val="accent6">
                    <a:lumMod val="75000"/>
                  </a:schemeClr>
                </a:solidFill>
              </a:rPr>
              <a:t>iniziale</a:t>
            </a:r>
            <a:r>
              <a:rPr lang="en-GB" b="1" dirty="0" smtClean="0">
                <a:solidFill>
                  <a:schemeClr val="accent6">
                    <a:lumMod val="75000"/>
                  </a:schemeClr>
                </a:solidFill>
              </a:rPr>
              <a:t>!</a:t>
            </a:r>
          </a:p>
          <a:p>
            <a:pPr>
              <a:lnSpc>
                <a:spcPct val="114000"/>
              </a:lnSpc>
              <a:spcBef>
                <a:spcPts val="1200"/>
              </a:spcBef>
            </a:pPr>
            <a:r>
              <a:rPr lang="en-GB" b="1" dirty="0" smtClean="0">
                <a:solidFill>
                  <a:srgbClr val="0070C0"/>
                </a:solidFill>
              </a:rPr>
              <a:t>Primo </a:t>
            </a:r>
            <a:r>
              <a:rPr lang="en-GB" b="1" dirty="0" err="1" smtClean="0">
                <a:solidFill>
                  <a:srgbClr val="0070C0"/>
                </a:solidFill>
              </a:rPr>
              <a:t>esempio</a:t>
            </a:r>
            <a:r>
              <a:rPr lang="en-GB" b="1" dirty="0" smtClean="0">
                <a:solidFill>
                  <a:srgbClr val="0070C0"/>
                </a:solidFill>
              </a:rPr>
              <a:t>:</a:t>
            </a:r>
          </a:p>
          <a:p>
            <a:pPr marL="432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 err="1" smtClean="0"/>
              <a:t>Nello</a:t>
            </a:r>
            <a:r>
              <a:rPr lang="en-GB" sz="1600" dirty="0" smtClean="0"/>
              <a:t> </a:t>
            </a:r>
            <a:r>
              <a:rPr lang="en-GB" sz="1600" dirty="0" err="1" smtClean="0"/>
              <a:t>stesso</a:t>
            </a:r>
            <a:r>
              <a:rPr lang="en-GB" sz="1600" dirty="0" smtClean="0"/>
              <a:t> </a:t>
            </a:r>
            <a:r>
              <a:rPr lang="en-GB" sz="1600" dirty="0" err="1" smtClean="0"/>
              <a:t>mercato</a:t>
            </a:r>
            <a:r>
              <a:rPr lang="en-GB" sz="1600" dirty="0" smtClean="0"/>
              <a:t>, è </a:t>
            </a:r>
            <a:r>
              <a:rPr lang="en-GB" sz="1600" dirty="0" err="1" smtClean="0"/>
              <a:t>possibile</a:t>
            </a:r>
            <a:r>
              <a:rPr lang="en-GB" sz="1600" dirty="0" smtClean="0"/>
              <a:t> </a:t>
            </a:r>
            <a:r>
              <a:rPr lang="en-GB" sz="1600" dirty="0" err="1" smtClean="0"/>
              <a:t>ottenere</a:t>
            </a:r>
            <a:r>
              <a:rPr lang="en-GB" sz="1600" dirty="0" smtClean="0"/>
              <a:t> (</a:t>
            </a:r>
            <a:r>
              <a:rPr lang="en-GB" sz="1600" dirty="0" err="1" smtClean="0"/>
              <a:t>oppure</a:t>
            </a:r>
            <a:r>
              <a:rPr lang="en-GB" sz="1600" dirty="0" smtClean="0"/>
              <a:t> </a:t>
            </a:r>
            <a:r>
              <a:rPr lang="en-GB" sz="1600" dirty="0" err="1" smtClean="0"/>
              <a:t>concedere</a:t>
            </a:r>
            <a:r>
              <a:rPr lang="en-GB" sz="1600" dirty="0" smtClean="0"/>
              <a:t>) un </a:t>
            </a:r>
            <a:r>
              <a:rPr lang="en-GB" sz="1600" dirty="0" err="1" smtClean="0"/>
              <a:t>prestito</a:t>
            </a:r>
            <a:r>
              <a:rPr lang="en-GB" sz="1600" dirty="0" smtClean="0"/>
              <a:t> al 10%, </a:t>
            </a:r>
            <a:r>
              <a:rPr lang="en-GB" sz="1600" dirty="0" err="1" smtClean="0"/>
              <a:t>ed</a:t>
            </a:r>
            <a:r>
              <a:rPr lang="en-GB" sz="1600" dirty="0" smtClean="0"/>
              <a:t> un </a:t>
            </a:r>
            <a:r>
              <a:rPr lang="en-GB" sz="1600" dirty="0" err="1" smtClean="0"/>
              <a:t>altro</a:t>
            </a:r>
            <a:r>
              <a:rPr lang="en-GB" sz="1600" dirty="0" smtClean="0"/>
              <a:t> al 12%</a:t>
            </a:r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r>
              <a:rPr lang="en-GB" sz="1600" i="1" dirty="0" smtClean="0"/>
              <a:t>Cosa </a:t>
            </a:r>
            <a:r>
              <a:rPr lang="en-GB" sz="1600" i="1" dirty="0" err="1" smtClean="0"/>
              <a:t>farò</a:t>
            </a:r>
            <a:r>
              <a:rPr lang="en-GB" sz="1600" i="1" dirty="0" smtClean="0"/>
              <a:t>? </a:t>
            </a:r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r>
              <a:rPr lang="en-GB" sz="1600" dirty="0" err="1" smtClean="0"/>
              <a:t>Sfrutterò</a:t>
            </a:r>
            <a:r>
              <a:rPr lang="en-GB" sz="1600" dirty="0" smtClean="0"/>
              <a:t> la </a:t>
            </a:r>
            <a:r>
              <a:rPr lang="en-GB" sz="1600" dirty="0" err="1" smtClean="0"/>
              <a:t>possibilità</a:t>
            </a:r>
            <a:r>
              <a:rPr lang="en-GB" sz="1600" dirty="0" smtClean="0"/>
              <a:t> di </a:t>
            </a:r>
            <a:r>
              <a:rPr lang="en-GB" sz="1600" dirty="0" err="1" smtClean="0"/>
              <a:t>arbitraggio</a:t>
            </a:r>
            <a:r>
              <a:rPr lang="en-GB" sz="1600" dirty="0" smtClean="0"/>
              <a:t>: </a:t>
            </a:r>
            <a:r>
              <a:rPr lang="en-GB" sz="1600" dirty="0" err="1" smtClean="0"/>
              <a:t>potrei</a:t>
            </a:r>
            <a:r>
              <a:rPr lang="en-GB" sz="1600" dirty="0" smtClean="0"/>
              <a:t> </a:t>
            </a:r>
            <a:r>
              <a:rPr lang="en-GB" sz="1600" dirty="0" err="1" smtClean="0"/>
              <a:t>indebitarmi</a:t>
            </a:r>
            <a:r>
              <a:rPr lang="en-GB" sz="1600" dirty="0" smtClean="0"/>
              <a:t> per 1 </a:t>
            </a:r>
            <a:r>
              <a:rPr lang="en-GB" sz="1600" dirty="0" err="1" smtClean="0"/>
              <a:t>milione</a:t>
            </a:r>
            <a:r>
              <a:rPr lang="en-GB" sz="1600" dirty="0" smtClean="0"/>
              <a:t> al 10%, e </a:t>
            </a:r>
            <a:r>
              <a:rPr lang="en-GB" sz="1600" dirty="0" err="1" smtClean="0"/>
              <a:t>prestare</a:t>
            </a:r>
            <a:r>
              <a:rPr lang="en-GB" sz="1600" dirty="0" smtClean="0"/>
              <a:t> lo </a:t>
            </a:r>
            <a:r>
              <a:rPr lang="en-GB" sz="1600" dirty="0" err="1" smtClean="0"/>
              <a:t>stesso</a:t>
            </a:r>
            <a:r>
              <a:rPr lang="en-GB" sz="1600" dirty="0" smtClean="0"/>
              <a:t> </a:t>
            </a:r>
            <a:r>
              <a:rPr lang="en-GB" sz="1600" dirty="0" err="1" smtClean="0"/>
              <a:t>milione</a:t>
            </a:r>
            <a:r>
              <a:rPr lang="en-GB" sz="1600" dirty="0" smtClean="0"/>
              <a:t> al </a:t>
            </a:r>
            <a:r>
              <a:rPr lang="en-GB" sz="1600" dirty="0" err="1" smtClean="0"/>
              <a:t>tasso</a:t>
            </a:r>
            <a:r>
              <a:rPr lang="en-GB" sz="1600" dirty="0" smtClean="0"/>
              <a:t> del 12%. </a:t>
            </a:r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r>
              <a:rPr lang="en-GB" sz="1600" dirty="0" err="1" smtClean="0"/>
              <a:t>Confronto</a:t>
            </a:r>
            <a:r>
              <a:rPr lang="en-GB" sz="1600" dirty="0" smtClean="0"/>
              <a:t> </a:t>
            </a:r>
            <a:r>
              <a:rPr lang="en-GB" sz="1600" dirty="0" err="1" smtClean="0"/>
              <a:t>i</a:t>
            </a:r>
            <a:r>
              <a:rPr lang="en-GB" sz="1600" dirty="0" smtClean="0"/>
              <a:t> “</a:t>
            </a:r>
            <a:r>
              <a:rPr lang="en-GB" sz="1600" b="1" dirty="0" err="1" smtClean="0"/>
              <a:t>flussi</a:t>
            </a:r>
            <a:r>
              <a:rPr lang="en-GB" sz="1600" b="1" dirty="0" smtClean="0"/>
              <a:t> di </a:t>
            </a:r>
            <a:r>
              <a:rPr lang="en-GB" sz="1600" b="1" dirty="0" err="1" smtClean="0"/>
              <a:t>cassa</a:t>
            </a:r>
            <a:r>
              <a:rPr lang="en-GB" sz="1600" dirty="0" smtClean="0"/>
              <a:t>”:</a:t>
            </a:r>
          </a:p>
          <a:p>
            <a:pPr marL="648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 err="1" smtClean="0"/>
              <a:t>Oggi</a:t>
            </a:r>
            <a:r>
              <a:rPr lang="en-GB" sz="1600" dirty="0" smtClean="0"/>
              <a:t>, </a:t>
            </a:r>
            <a:r>
              <a:rPr lang="en-GB" sz="1600" dirty="0" err="1" smtClean="0"/>
              <a:t>flusso</a:t>
            </a:r>
            <a:r>
              <a:rPr lang="en-GB" sz="1600" dirty="0" smtClean="0"/>
              <a:t> </a:t>
            </a:r>
            <a:r>
              <a:rPr lang="en-GB" sz="1600" dirty="0" err="1" smtClean="0"/>
              <a:t>netto</a:t>
            </a:r>
            <a:r>
              <a:rPr lang="en-GB" sz="1600" dirty="0" smtClean="0"/>
              <a:t> di </a:t>
            </a:r>
            <a:r>
              <a:rPr lang="en-GB" sz="1600" dirty="0" err="1" smtClean="0"/>
              <a:t>cassa</a:t>
            </a:r>
            <a:r>
              <a:rPr lang="en-GB" sz="1600" dirty="0" smtClean="0"/>
              <a:t>:                 </a:t>
            </a:r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 1.000.000 </a:t>
            </a:r>
            <a:r>
              <a:rPr lang="en-GB" sz="1600" b="1" dirty="0" smtClean="0">
                <a:solidFill>
                  <a:srgbClr val="C00000"/>
                </a:solidFill>
              </a:rPr>
              <a:t>– 1.000.000 </a:t>
            </a:r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= 0.</a:t>
            </a:r>
          </a:p>
          <a:p>
            <a:pPr marL="648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 err="1" smtClean="0"/>
              <a:t>Tra</a:t>
            </a:r>
            <a:r>
              <a:rPr lang="en-GB" sz="1600" dirty="0" smtClean="0"/>
              <a:t> un anno, </a:t>
            </a:r>
            <a:r>
              <a:rPr lang="en-GB" sz="1600" dirty="0" err="1" smtClean="0"/>
              <a:t>flusso</a:t>
            </a:r>
            <a:r>
              <a:rPr lang="en-GB" sz="1600" dirty="0" smtClean="0"/>
              <a:t> </a:t>
            </a:r>
            <a:r>
              <a:rPr lang="en-GB" sz="1600" dirty="0" err="1" smtClean="0"/>
              <a:t>netto</a:t>
            </a:r>
            <a:r>
              <a:rPr lang="en-GB" sz="1600" dirty="0" smtClean="0"/>
              <a:t> di </a:t>
            </a:r>
            <a:r>
              <a:rPr lang="en-GB" sz="1600" dirty="0" err="1" smtClean="0"/>
              <a:t>cassa</a:t>
            </a:r>
            <a:r>
              <a:rPr lang="en-GB" sz="1600" dirty="0" smtClean="0"/>
              <a:t>:   </a:t>
            </a:r>
            <a:r>
              <a:rPr lang="en-GB" sz="1600" b="1" dirty="0">
                <a:solidFill>
                  <a:srgbClr val="C00000"/>
                </a:solidFill>
              </a:rPr>
              <a:t>–</a:t>
            </a:r>
            <a:r>
              <a:rPr lang="en-GB" sz="1600" b="1" dirty="0" smtClean="0">
                <a:solidFill>
                  <a:srgbClr val="C00000"/>
                </a:solidFill>
              </a:rPr>
              <a:t> 1.100.000 </a:t>
            </a:r>
            <a:r>
              <a:rPr lang="en-GB" sz="1600" b="1" dirty="0" smtClean="0">
                <a:solidFill>
                  <a:schemeClr val="accent2">
                    <a:lumMod val="50000"/>
                  </a:schemeClr>
                </a:solidFill>
              </a:rPr>
              <a:t>+ 1.120.000 = + 20.000 </a:t>
            </a:r>
          </a:p>
          <a:p>
            <a:pPr marL="2476800" lvl="5" indent="-285750" algn="ctr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1600" dirty="0" smtClean="0"/>
              <a:t>Un bel </a:t>
            </a:r>
            <a:r>
              <a:rPr lang="en-GB" sz="1600" dirty="0" err="1" smtClean="0"/>
              <a:t>profitto</a:t>
            </a:r>
            <a:r>
              <a:rPr lang="en-GB" sz="1600" dirty="0" smtClean="0"/>
              <a:t>, a </a:t>
            </a:r>
            <a:r>
              <a:rPr lang="en-GB" sz="1600" dirty="0" err="1" smtClean="0"/>
              <a:t>rischio</a:t>
            </a:r>
            <a:r>
              <a:rPr lang="en-GB" sz="1600" dirty="0" smtClean="0"/>
              <a:t> zero!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84407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7932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5A5A"/>
                </a:solidFill>
              </a:rPr>
              <a:t>Due (</a:t>
            </a:r>
            <a:r>
              <a:rPr lang="en-US" sz="2400" b="1" dirty="0" err="1" smtClean="0">
                <a:solidFill>
                  <a:srgbClr val="005A5A"/>
                </a:solidFill>
              </a:rPr>
              <a:t>tra</a:t>
            </a:r>
            <a:r>
              <a:rPr lang="en-US" sz="2400" b="1" dirty="0" smtClean="0">
                <a:solidFill>
                  <a:srgbClr val="005A5A"/>
                </a:solidFill>
              </a:rPr>
              <a:t> </a:t>
            </a:r>
            <a:r>
              <a:rPr lang="en-US" sz="2400" b="1" dirty="0" err="1" smtClean="0">
                <a:solidFill>
                  <a:srgbClr val="005A5A"/>
                </a:solidFill>
              </a:rPr>
              <a:t>molti</a:t>
            </a:r>
            <a:r>
              <a:rPr lang="en-US" sz="2400" b="1" dirty="0" smtClean="0">
                <a:solidFill>
                  <a:srgbClr val="005A5A"/>
                </a:solidFill>
              </a:rPr>
              <a:t>) </a:t>
            </a:r>
            <a:r>
              <a:rPr lang="en-US" sz="2400" b="1" dirty="0" err="1" smtClean="0">
                <a:solidFill>
                  <a:srgbClr val="005A5A"/>
                </a:solidFill>
              </a:rPr>
              <a:t>modi</a:t>
            </a:r>
            <a:r>
              <a:rPr lang="en-US" sz="2400" b="1" dirty="0" smtClean="0">
                <a:solidFill>
                  <a:srgbClr val="005A5A"/>
                </a:solidFill>
              </a:rPr>
              <a:t> di fare </a:t>
            </a:r>
            <a:r>
              <a:rPr lang="en-US" sz="2400" b="1" dirty="0" err="1" smtClean="0">
                <a:solidFill>
                  <a:srgbClr val="005A5A"/>
                </a:solidFill>
              </a:rPr>
              <a:t>arbitraggio</a:t>
            </a:r>
            <a:r>
              <a:rPr lang="en-US" sz="2400" b="1" dirty="0" smtClean="0">
                <a:solidFill>
                  <a:srgbClr val="005A5A"/>
                </a:solidFill>
              </a:rPr>
              <a:t> (2)</a:t>
            </a:r>
            <a:endParaRPr lang="it-IT" sz="2400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381000" y="980728"/>
            <a:ext cx="8655496" cy="6207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dirty="0" smtClean="0">
                <a:solidFill>
                  <a:srgbClr val="0070C0"/>
                </a:solidFill>
              </a:rPr>
              <a:t>Secondo </a:t>
            </a:r>
            <a:r>
              <a:rPr lang="en-GB" b="1" dirty="0" err="1" smtClean="0">
                <a:solidFill>
                  <a:srgbClr val="0070C0"/>
                </a:solidFill>
              </a:rPr>
              <a:t>esempio</a:t>
            </a:r>
            <a:r>
              <a:rPr lang="en-GB" b="1" dirty="0" smtClean="0">
                <a:solidFill>
                  <a:srgbClr val="0070C0"/>
                </a:solidFill>
              </a:rPr>
              <a:t> (</a:t>
            </a:r>
            <a:r>
              <a:rPr lang="en-GB" b="1" dirty="0" err="1" smtClean="0">
                <a:solidFill>
                  <a:srgbClr val="0070C0"/>
                </a:solidFill>
              </a:rPr>
              <a:t>sul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mercato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dei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cambi</a:t>
            </a:r>
            <a:r>
              <a:rPr lang="en-GB" b="1" dirty="0" smtClean="0">
                <a:solidFill>
                  <a:srgbClr val="0070C0"/>
                </a:solidFill>
              </a:rPr>
              <a:t>: </a:t>
            </a:r>
            <a:r>
              <a:rPr lang="en-GB" b="1" dirty="0" err="1" smtClean="0">
                <a:solidFill>
                  <a:srgbClr val="0070C0"/>
                </a:solidFill>
              </a:rPr>
              <a:t>arbitraggio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triangolare</a:t>
            </a:r>
            <a:r>
              <a:rPr lang="en-GB" b="1" dirty="0" smtClean="0">
                <a:solidFill>
                  <a:srgbClr val="0070C0"/>
                </a:solidFill>
              </a:rPr>
              <a:t>)</a:t>
            </a:r>
          </a:p>
          <a:p>
            <a:pPr marL="432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 smtClean="0"/>
              <a:t>Il </a:t>
            </a:r>
            <a:r>
              <a:rPr lang="en-GB" sz="1600" dirty="0" err="1" smtClean="0"/>
              <a:t>tasso</a:t>
            </a:r>
            <a:r>
              <a:rPr lang="en-GB" sz="1600" dirty="0" smtClean="0"/>
              <a:t> di </a:t>
            </a:r>
            <a:r>
              <a:rPr lang="en-GB" sz="1600" dirty="0" err="1" smtClean="0"/>
              <a:t>cambio</a:t>
            </a:r>
            <a:r>
              <a:rPr lang="en-GB" sz="1600" dirty="0" smtClean="0"/>
              <a:t> </a:t>
            </a:r>
            <a:r>
              <a:rPr lang="en-GB" sz="1600" dirty="0" err="1" smtClean="0"/>
              <a:t>dollaro</a:t>
            </a:r>
            <a:r>
              <a:rPr lang="en-GB" sz="1600" dirty="0" smtClean="0"/>
              <a:t> /euro è:  		$ 1,10 = € 1</a:t>
            </a:r>
          </a:p>
          <a:p>
            <a:pPr marL="432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 smtClean="0"/>
              <a:t>Il </a:t>
            </a:r>
            <a:r>
              <a:rPr lang="en-GB" sz="1600" dirty="0" err="1" smtClean="0"/>
              <a:t>tasso</a:t>
            </a:r>
            <a:r>
              <a:rPr lang="en-GB" sz="1600" dirty="0" smtClean="0"/>
              <a:t> di </a:t>
            </a:r>
            <a:r>
              <a:rPr lang="en-GB" sz="1600" dirty="0" err="1" smtClean="0"/>
              <a:t>cambio</a:t>
            </a:r>
            <a:r>
              <a:rPr lang="en-GB" sz="1600" dirty="0" smtClean="0"/>
              <a:t> </a:t>
            </a:r>
            <a:r>
              <a:rPr lang="en-GB" sz="1600" dirty="0" err="1" smtClean="0"/>
              <a:t>sterlina</a:t>
            </a:r>
            <a:r>
              <a:rPr lang="en-GB" sz="1600" dirty="0"/>
              <a:t> </a:t>
            </a:r>
            <a:r>
              <a:rPr lang="en-GB" sz="1600" dirty="0" smtClean="0"/>
              <a:t>/ </a:t>
            </a:r>
            <a:r>
              <a:rPr lang="en-GB" sz="1600" dirty="0" err="1" smtClean="0"/>
              <a:t>dollaro</a:t>
            </a:r>
            <a:r>
              <a:rPr lang="en-GB" sz="1600" dirty="0" smtClean="0"/>
              <a:t> è :	£ 0,88 = $ 1	</a:t>
            </a:r>
          </a:p>
          <a:p>
            <a:pPr marL="432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dirty="0" smtClean="0"/>
              <a:t>Il </a:t>
            </a:r>
            <a:r>
              <a:rPr lang="en-GB" sz="1600" dirty="0" err="1" smtClean="0"/>
              <a:t>tasso</a:t>
            </a:r>
            <a:r>
              <a:rPr lang="en-GB" sz="1600" dirty="0" smtClean="0"/>
              <a:t> di </a:t>
            </a:r>
            <a:r>
              <a:rPr lang="en-GB" sz="1600" dirty="0" err="1" smtClean="0"/>
              <a:t>cambio</a:t>
            </a:r>
            <a:r>
              <a:rPr lang="en-GB" sz="1600" dirty="0" smtClean="0"/>
              <a:t> euro/ </a:t>
            </a:r>
            <a:r>
              <a:rPr lang="en-GB" sz="1600" dirty="0" err="1" smtClean="0"/>
              <a:t>sterlina</a:t>
            </a:r>
            <a:r>
              <a:rPr lang="en-GB" sz="1600" dirty="0" smtClean="0"/>
              <a:t> è: 		€  1,16 = £ 1</a:t>
            </a:r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r>
              <a:rPr lang="en-GB" sz="1600" b="1" i="1" dirty="0" smtClean="0">
                <a:solidFill>
                  <a:schemeClr val="accent6">
                    <a:lumMod val="50000"/>
                  </a:schemeClr>
                </a:solidFill>
              </a:rPr>
              <a:t>Dove </a:t>
            </a:r>
            <a:r>
              <a:rPr lang="en-GB" sz="1600" b="1" i="1" dirty="0" err="1" smtClean="0">
                <a:solidFill>
                  <a:schemeClr val="accent6">
                    <a:lumMod val="50000"/>
                  </a:schemeClr>
                </a:solidFill>
              </a:rPr>
              <a:t>sta</a:t>
            </a:r>
            <a:r>
              <a:rPr lang="en-GB" sz="16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1600" b="1" i="1" dirty="0" err="1" smtClean="0">
                <a:solidFill>
                  <a:schemeClr val="accent6">
                    <a:lumMod val="50000"/>
                  </a:schemeClr>
                </a:solidFill>
              </a:rPr>
              <a:t>l’arbitraggio</a:t>
            </a:r>
            <a:r>
              <a:rPr lang="en-GB" sz="1600" b="1" i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</a:p>
          <a:p>
            <a:pPr marL="889200" lvl="2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 smtClean="0"/>
              <a:t>Con € 100,  </a:t>
            </a:r>
            <a:r>
              <a:rPr lang="en-GB" sz="1600" dirty="0" err="1" smtClean="0"/>
              <a:t>compro</a:t>
            </a:r>
            <a:r>
              <a:rPr lang="en-GB" sz="1600" dirty="0" smtClean="0"/>
              <a:t>  $ (100</a:t>
            </a:r>
            <a:r>
              <a:rPr lang="en-GB" sz="1600" dirty="0" smtClean="0">
                <a:ea typeface="MS PGothic" panose="020B0600070205080204" pitchFamily="34" charset="-128"/>
              </a:rPr>
              <a:t>·1,10) = $ </a:t>
            </a:r>
            <a:r>
              <a:rPr lang="en-GB" sz="1600" dirty="0" smtClean="0"/>
              <a:t>110</a:t>
            </a:r>
          </a:p>
          <a:p>
            <a:pPr marL="889200" lvl="2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</a:rPr>
              <a:t>Con $ 110,  </a:t>
            </a:r>
            <a:r>
              <a:rPr lang="en-GB" sz="1600" dirty="0" err="1" smtClean="0">
                <a:latin typeface="+mj-lt"/>
              </a:rPr>
              <a:t>compro</a:t>
            </a:r>
            <a:r>
              <a:rPr lang="en-GB" sz="1600" dirty="0" smtClean="0">
                <a:latin typeface="+mj-lt"/>
              </a:rPr>
              <a:t>  £ (110</a:t>
            </a:r>
            <a:r>
              <a:rPr lang="en-GB" sz="1600" dirty="0" smtClean="0">
                <a:latin typeface="+mj-lt"/>
                <a:ea typeface="MS PGothic" panose="020B0600070205080204" pitchFamily="34" charset="-128"/>
              </a:rPr>
              <a:t>·0,88) = £ 96,8</a:t>
            </a:r>
          </a:p>
          <a:p>
            <a:pPr marL="889200" lvl="2" indent="-28575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  <a:ea typeface="MS PGothic" panose="020B0600070205080204" pitchFamily="34" charset="-128"/>
                <a:cs typeface="Leelawadee UI Semilight" panose="020B0402040204020203" pitchFamily="34" charset="-34"/>
              </a:rPr>
              <a:t>Con</a:t>
            </a:r>
            <a:r>
              <a:rPr lang="en-GB" sz="1600" dirty="0" smtClean="0">
                <a:latin typeface="+mj-lt"/>
                <a:ea typeface="MS PGothic" panose="020B0600070205080204" pitchFamily="34" charset="-128"/>
              </a:rPr>
              <a:t> £ 96,8  </a:t>
            </a:r>
            <a:r>
              <a:rPr lang="en-GB" sz="1600" dirty="0" err="1" smtClean="0">
                <a:latin typeface="+mj-lt"/>
                <a:ea typeface="MS PGothic" panose="020B0600070205080204" pitchFamily="34" charset="-128"/>
              </a:rPr>
              <a:t>compro</a:t>
            </a:r>
            <a:r>
              <a:rPr lang="en-GB" sz="1600" dirty="0" smtClean="0">
                <a:latin typeface="+mj-lt"/>
                <a:ea typeface="MS PGothic" panose="020B0600070205080204" pitchFamily="34" charset="-128"/>
              </a:rPr>
              <a:t>  € (96,8·1,16) = € </a:t>
            </a:r>
            <a:r>
              <a:rPr lang="en-GB" sz="1600" dirty="0" smtClean="0">
                <a:latin typeface="+mj-lt"/>
              </a:rPr>
              <a:t>112,29 </a:t>
            </a:r>
          </a:p>
          <a:p>
            <a:pPr marL="432000" lvl="1" indent="-28575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dirty="0" err="1" smtClean="0"/>
              <a:t>Ho</a:t>
            </a:r>
            <a:r>
              <a:rPr lang="en-GB" sz="1600" dirty="0" smtClean="0"/>
              <a:t> </a:t>
            </a:r>
            <a:r>
              <a:rPr lang="en-GB" sz="1600" dirty="0" err="1" smtClean="0"/>
              <a:t>completato</a:t>
            </a:r>
            <a:r>
              <a:rPr lang="en-GB" sz="1600" dirty="0" smtClean="0"/>
              <a:t> </a:t>
            </a:r>
            <a:r>
              <a:rPr lang="en-GB" sz="1600" dirty="0" err="1" smtClean="0"/>
              <a:t>il</a:t>
            </a:r>
            <a:r>
              <a:rPr lang="en-GB" sz="1600" dirty="0" smtClean="0"/>
              <a:t> </a:t>
            </a:r>
            <a:r>
              <a:rPr lang="en-GB" sz="1600" dirty="0" err="1" smtClean="0"/>
              <a:t>triangolo</a:t>
            </a:r>
            <a:r>
              <a:rPr lang="en-GB" sz="1600" dirty="0" smtClean="0"/>
              <a:t>: </a:t>
            </a:r>
            <a:r>
              <a:rPr lang="en-GB" sz="1600" dirty="0" err="1" smtClean="0"/>
              <a:t>ero</a:t>
            </a:r>
            <a:r>
              <a:rPr lang="en-GB" sz="1600" dirty="0" smtClean="0"/>
              <a:t> </a:t>
            </a:r>
            <a:r>
              <a:rPr lang="en-GB" sz="1600" dirty="0" err="1" smtClean="0"/>
              <a:t>partito</a:t>
            </a:r>
            <a:r>
              <a:rPr lang="en-GB" sz="1600" dirty="0" smtClean="0"/>
              <a:t> con € 100 e </a:t>
            </a:r>
            <a:r>
              <a:rPr lang="en-GB" sz="1600" dirty="0" err="1" smtClean="0"/>
              <a:t>ora</a:t>
            </a:r>
            <a:r>
              <a:rPr lang="en-GB" sz="1600" dirty="0" smtClean="0"/>
              <a:t> ne </a:t>
            </a:r>
            <a:r>
              <a:rPr lang="en-GB" sz="1600" dirty="0" err="1" smtClean="0"/>
              <a:t>ho</a:t>
            </a:r>
            <a:r>
              <a:rPr lang="en-GB" sz="1600" dirty="0" smtClean="0"/>
              <a:t> € 112,29: </a:t>
            </a:r>
            <a:endParaRPr lang="en-GB" sz="1600" dirty="0"/>
          </a:p>
          <a:p>
            <a:pPr marL="1620000" lvl="4" indent="-285750" algn="ctr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sz="1600" dirty="0" smtClean="0"/>
              <a:t>Un </a:t>
            </a:r>
            <a:r>
              <a:rPr lang="en-GB" sz="1600" dirty="0" err="1" smtClean="0"/>
              <a:t>guadagno</a:t>
            </a:r>
            <a:r>
              <a:rPr lang="en-GB" sz="1600" dirty="0" smtClean="0"/>
              <a:t> </a:t>
            </a:r>
            <a:r>
              <a:rPr lang="en-GB" sz="1600" dirty="0" err="1" smtClean="0"/>
              <a:t>privo</a:t>
            </a:r>
            <a:r>
              <a:rPr lang="en-GB" sz="1600" dirty="0" smtClean="0"/>
              <a:t> di </a:t>
            </a:r>
            <a:r>
              <a:rPr lang="en-GB" sz="1600" dirty="0" err="1" smtClean="0"/>
              <a:t>rischio</a:t>
            </a:r>
            <a:r>
              <a:rPr lang="en-GB" sz="1600" dirty="0" smtClean="0"/>
              <a:t> di </a:t>
            </a:r>
            <a:r>
              <a:rPr lang="en-GB" sz="1600" dirty="0" err="1" smtClean="0"/>
              <a:t>oltre</a:t>
            </a:r>
            <a:r>
              <a:rPr lang="en-GB" sz="1600" dirty="0" smtClean="0"/>
              <a:t> </a:t>
            </a:r>
            <a:r>
              <a:rPr lang="en-GB" sz="1600" dirty="0" err="1" smtClean="0"/>
              <a:t>il</a:t>
            </a:r>
            <a:r>
              <a:rPr lang="en-GB" sz="1600" dirty="0" smtClean="0"/>
              <a:t> 12%!</a:t>
            </a:r>
          </a:p>
          <a:p>
            <a:pPr marL="432000" lvl="1" indent="-28575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sz="1600" b="1" i="1" dirty="0" smtClean="0">
                <a:solidFill>
                  <a:srgbClr val="0070C0"/>
                </a:solidFill>
              </a:rPr>
              <a:t>Non </a:t>
            </a:r>
            <a:r>
              <a:rPr lang="en-GB" sz="1600" b="1" i="1" dirty="0" err="1" smtClean="0">
                <a:solidFill>
                  <a:srgbClr val="0070C0"/>
                </a:solidFill>
              </a:rPr>
              <a:t>può</a:t>
            </a:r>
            <a:r>
              <a:rPr lang="en-GB" sz="1600" b="1" i="1" dirty="0" smtClean="0">
                <a:solidFill>
                  <a:srgbClr val="0070C0"/>
                </a:solidFill>
              </a:rPr>
              <a:t> </a:t>
            </a:r>
            <a:r>
              <a:rPr lang="en-GB" sz="1600" b="1" i="1" dirty="0" err="1" smtClean="0">
                <a:solidFill>
                  <a:srgbClr val="0070C0"/>
                </a:solidFill>
              </a:rPr>
              <a:t>durare</a:t>
            </a:r>
            <a:r>
              <a:rPr lang="en-GB" sz="1600" dirty="0" smtClean="0"/>
              <a:t>: </a:t>
            </a:r>
            <a:r>
              <a:rPr lang="en-GB" sz="1600" dirty="0" err="1" smtClean="0"/>
              <a:t>l’attività</a:t>
            </a:r>
            <a:r>
              <a:rPr lang="en-GB" sz="1600" dirty="0" smtClean="0"/>
              <a:t> di </a:t>
            </a:r>
            <a:r>
              <a:rPr lang="en-GB" sz="1600" b="1" dirty="0" err="1" smtClean="0">
                <a:solidFill>
                  <a:srgbClr val="C00000"/>
                </a:solidFill>
              </a:rPr>
              <a:t>arbitraggio</a:t>
            </a:r>
            <a:r>
              <a:rPr lang="en-GB" sz="1600" dirty="0" smtClean="0"/>
              <a:t> di </a:t>
            </a:r>
            <a:r>
              <a:rPr lang="en-GB" sz="1600" dirty="0" err="1" smtClean="0"/>
              <a:t>tanti</a:t>
            </a:r>
            <a:r>
              <a:rPr lang="en-GB" sz="1600" dirty="0" smtClean="0"/>
              <a:t> </a:t>
            </a:r>
            <a:r>
              <a:rPr lang="en-GB" sz="1600" dirty="0" err="1" smtClean="0"/>
              <a:t>operatori</a:t>
            </a:r>
            <a:r>
              <a:rPr lang="en-GB" sz="1600" dirty="0" smtClean="0"/>
              <a:t> come me </a:t>
            </a:r>
            <a:r>
              <a:rPr lang="en-GB" sz="1600" dirty="0" err="1" smtClean="0"/>
              <a:t>farà</a:t>
            </a:r>
            <a:r>
              <a:rPr lang="en-GB" sz="1600" dirty="0" smtClean="0"/>
              <a:t> </a:t>
            </a:r>
            <a:r>
              <a:rPr lang="en-GB" sz="1600" dirty="0" err="1" smtClean="0"/>
              <a:t>subito</a:t>
            </a:r>
            <a:r>
              <a:rPr lang="en-GB" sz="1600" dirty="0" smtClean="0"/>
              <a:t> “</a:t>
            </a:r>
            <a:r>
              <a:rPr lang="en-GB" sz="1600" b="1" dirty="0" err="1" smtClean="0">
                <a:solidFill>
                  <a:srgbClr val="C00000"/>
                </a:solidFill>
              </a:rPr>
              <a:t>riallineare</a:t>
            </a:r>
            <a:r>
              <a:rPr lang="en-GB" sz="1600" b="1" dirty="0" smtClean="0">
                <a:solidFill>
                  <a:srgbClr val="C00000"/>
                </a:solidFill>
              </a:rPr>
              <a:t>”</a:t>
            </a:r>
            <a:r>
              <a:rPr lang="en-GB" sz="1600" dirty="0" smtClean="0"/>
              <a:t> </a:t>
            </a:r>
            <a:r>
              <a:rPr lang="en-GB" sz="1600" dirty="0" err="1" smtClean="0"/>
              <a:t>i</a:t>
            </a:r>
            <a:r>
              <a:rPr lang="en-GB" sz="1600" dirty="0" smtClean="0"/>
              <a:t> </a:t>
            </a:r>
            <a:r>
              <a:rPr lang="en-GB" sz="1600" dirty="0" err="1" smtClean="0"/>
              <a:t>prezzi</a:t>
            </a:r>
            <a:r>
              <a:rPr lang="en-GB" sz="1600" dirty="0" smtClean="0"/>
              <a:t> </a:t>
            </a:r>
            <a:r>
              <a:rPr lang="en-GB" sz="1600" dirty="0" err="1" smtClean="0"/>
              <a:t>delle</a:t>
            </a:r>
            <a:r>
              <a:rPr lang="en-GB" sz="1600" dirty="0" smtClean="0"/>
              <a:t> </a:t>
            </a:r>
            <a:r>
              <a:rPr lang="en-GB" sz="1600" dirty="0" err="1" smtClean="0"/>
              <a:t>valute</a:t>
            </a:r>
            <a:r>
              <a:rPr lang="en-GB" sz="1600" dirty="0" smtClean="0"/>
              <a:t> (</a:t>
            </a:r>
            <a:r>
              <a:rPr lang="en-GB" sz="1600" dirty="0" err="1" smtClean="0"/>
              <a:t>i</a:t>
            </a:r>
            <a:r>
              <a:rPr lang="en-GB" sz="1600" dirty="0" smtClean="0"/>
              <a:t> </a:t>
            </a:r>
            <a:r>
              <a:rPr lang="en-GB" sz="1600" dirty="0" err="1" smtClean="0"/>
              <a:t>tassi</a:t>
            </a:r>
            <a:r>
              <a:rPr lang="en-GB" sz="1600" dirty="0" smtClean="0"/>
              <a:t> di </a:t>
            </a:r>
            <a:r>
              <a:rPr lang="en-GB" sz="1600" dirty="0" err="1" smtClean="0"/>
              <a:t>cambio</a:t>
            </a:r>
            <a:r>
              <a:rPr lang="en-GB" sz="1600" dirty="0" smtClean="0"/>
              <a:t>).</a:t>
            </a:r>
          </a:p>
          <a:p>
            <a:pPr lvl="1" indent="-3109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sz="1600" i="1" dirty="0" smtClean="0"/>
              <a:t>Ad </a:t>
            </a:r>
            <a:r>
              <a:rPr lang="en-GB" sz="1600" i="1" dirty="0" err="1" smtClean="0"/>
              <a:t>esempio</a:t>
            </a:r>
            <a:r>
              <a:rPr lang="en-GB" sz="1600" dirty="0" smtClean="0"/>
              <a:t>, </a:t>
            </a:r>
            <a:r>
              <a:rPr lang="en-GB" sz="1600" dirty="0" err="1" smtClean="0"/>
              <a:t>verificate</a:t>
            </a:r>
            <a:r>
              <a:rPr lang="en-GB" sz="1600" dirty="0" smtClean="0"/>
              <a:t> </a:t>
            </a:r>
            <a:r>
              <a:rPr lang="en-GB" sz="1600" dirty="0" err="1" smtClean="0"/>
              <a:t>che</a:t>
            </a:r>
            <a:r>
              <a:rPr lang="en-GB" sz="1600" dirty="0" smtClean="0"/>
              <a:t> in </a:t>
            </a:r>
            <a:r>
              <a:rPr lang="en-GB" sz="1600" dirty="0" err="1" smtClean="0"/>
              <a:t>questo</a:t>
            </a:r>
            <a:r>
              <a:rPr lang="en-GB" sz="1600" dirty="0" smtClean="0"/>
              <a:t> </a:t>
            </a:r>
            <a:r>
              <a:rPr lang="en-GB" sz="1600" dirty="0" err="1" smtClean="0"/>
              <a:t>caso</a:t>
            </a:r>
            <a:r>
              <a:rPr lang="en-GB" sz="1600" dirty="0" smtClean="0"/>
              <a:t> </a:t>
            </a:r>
            <a:r>
              <a:rPr lang="en-GB" sz="1600" b="1" u="sng" dirty="0" smtClean="0"/>
              <a:t>non</a:t>
            </a:r>
            <a:r>
              <a:rPr lang="en-GB" sz="1600" dirty="0" smtClean="0"/>
              <a:t> vi </a:t>
            </a:r>
            <a:r>
              <a:rPr lang="en-GB" sz="1600" dirty="0" err="1" smtClean="0"/>
              <a:t>sono</a:t>
            </a:r>
            <a:r>
              <a:rPr lang="en-GB" sz="1600" dirty="0" smtClean="0"/>
              <a:t> </a:t>
            </a:r>
            <a:r>
              <a:rPr lang="en-GB" sz="1600" dirty="0" err="1" smtClean="0"/>
              <a:t>opportunità</a:t>
            </a:r>
            <a:r>
              <a:rPr lang="en-GB" sz="1600" dirty="0" smtClean="0"/>
              <a:t> di </a:t>
            </a:r>
            <a:r>
              <a:rPr lang="en-GB" sz="1600" dirty="0" err="1" smtClean="0"/>
              <a:t>arbitraggio</a:t>
            </a:r>
            <a:r>
              <a:rPr lang="en-GB" sz="1600" dirty="0" smtClean="0"/>
              <a:t>:</a:t>
            </a:r>
          </a:p>
          <a:p>
            <a:pPr indent="-310950" algn="ctr">
              <a:lnSpc>
                <a:spcPct val="114000"/>
              </a:lnSpc>
              <a:spcBef>
                <a:spcPts val="600"/>
              </a:spcBef>
            </a:pPr>
            <a:r>
              <a:rPr lang="en-GB" sz="1600" b="1" dirty="0" smtClean="0">
                <a:solidFill>
                  <a:srgbClr val="0070C0"/>
                </a:solidFill>
              </a:rPr>
              <a:t>$ 1,1043 </a:t>
            </a:r>
            <a:r>
              <a:rPr lang="en-GB" sz="1600" b="1" dirty="0">
                <a:solidFill>
                  <a:srgbClr val="0070C0"/>
                </a:solidFill>
              </a:rPr>
              <a:t>= € </a:t>
            </a:r>
            <a:r>
              <a:rPr lang="en-GB" sz="1600" b="1" dirty="0" smtClean="0">
                <a:solidFill>
                  <a:srgbClr val="0070C0"/>
                </a:solidFill>
              </a:rPr>
              <a:t>1 ;       £ </a:t>
            </a:r>
            <a:r>
              <a:rPr lang="en-GB" sz="1600" b="1" dirty="0" smtClean="0">
                <a:solidFill>
                  <a:srgbClr val="0070C0"/>
                </a:solidFill>
              </a:rPr>
              <a:t>0,7794= </a:t>
            </a:r>
            <a:r>
              <a:rPr lang="en-GB" sz="1600" b="1" dirty="0">
                <a:solidFill>
                  <a:srgbClr val="0070C0"/>
                </a:solidFill>
              </a:rPr>
              <a:t>$ </a:t>
            </a:r>
            <a:r>
              <a:rPr lang="en-GB" sz="1600" b="1" dirty="0" smtClean="0">
                <a:solidFill>
                  <a:srgbClr val="0070C0"/>
                </a:solidFill>
              </a:rPr>
              <a:t>1 ;       € 1,1619 </a:t>
            </a:r>
            <a:r>
              <a:rPr lang="en-GB" sz="1600" b="1" dirty="0">
                <a:solidFill>
                  <a:srgbClr val="0070C0"/>
                </a:solidFill>
              </a:rPr>
              <a:t>= £ </a:t>
            </a:r>
            <a:r>
              <a:rPr lang="en-GB" sz="1600" b="1" dirty="0" smtClean="0">
                <a:solidFill>
                  <a:srgbClr val="0070C0"/>
                </a:solidFill>
              </a:rPr>
              <a:t>1 </a:t>
            </a:r>
            <a:r>
              <a:rPr lang="en-GB" sz="1600" b="1" dirty="0" smtClean="0">
                <a:solidFill>
                  <a:srgbClr val="0070C0"/>
                </a:solidFill>
              </a:rPr>
              <a:t>.</a:t>
            </a:r>
          </a:p>
          <a:p>
            <a:pPr indent="-310950" algn="ctr">
              <a:lnSpc>
                <a:spcPct val="114000"/>
              </a:lnSpc>
              <a:spcBef>
                <a:spcPts val="600"/>
              </a:spcBef>
            </a:pPr>
            <a:r>
              <a:rPr lang="en-GB" sz="1400" dirty="0" smtClean="0"/>
              <a:t>(</a:t>
            </a:r>
            <a:r>
              <a:rPr lang="en-GB" sz="1400" i="1" dirty="0" err="1" smtClean="0"/>
              <a:t>verifica</a:t>
            </a:r>
            <a:r>
              <a:rPr lang="en-GB" sz="1400" dirty="0" smtClean="0"/>
              <a:t>: 1,1043 * 0,7794 * 1,1619 = 1,00004 </a:t>
            </a:r>
            <a:r>
              <a:rPr lang="en-GB" sz="1400" dirty="0" smtClean="0">
                <a:sym typeface="Symbol" panose="05050102010706020507" pitchFamily="18" charset="2"/>
              </a:rPr>
              <a:t> 1)</a:t>
            </a:r>
            <a:endParaRPr lang="en-GB" sz="1400" dirty="0"/>
          </a:p>
          <a:p>
            <a:pPr marL="432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600" dirty="0"/>
          </a:p>
          <a:p>
            <a:pPr marL="432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600" dirty="0" smtClean="0"/>
          </a:p>
        </p:txBody>
      </p:sp>
    </p:spTree>
    <p:extLst>
      <p:ext uri="{BB962C8B-B14F-4D97-AF65-F5344CB8AC3E}">
        <p14:creationId xmlns:p14="http://schemas.microsoft.com/office/powerpoint/2010/main" val="17595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7932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5A5A"/>
                </a:solidFill>
              </a:rPr>
              <a:t>    Major cross rates</a:t>
            </a:r>
            <a:endParaRPr lang="it-IT" sz="2400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83568" y="980728"/>
            <a:ext cx="8352928" cy="466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3200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GB" sz="1600" dirty="0" smtClean="0"/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r>
              <a:rPr lang="en-GB" sz="1600" dirty="0" err="1" smtClean="0"/>
              <a:t>Questi</a:t>
            </a:r>
            <a:r>
              <a:rPr lang="en-GB" sz="1600" dirty="0" smtClean="0"/>
              <a:t> </a:t>
            </a:r>
            <a:r>
              <a:rPr lang="en-GB" sz="1600" dirty="0" err="1" smtClean="0"/>
              <a:t>sono</a:t>
            </a:r>
            <a:r>
              <a:rPr lang="en-GB" sz="1600" dirty="0" smtClean="0"/>
              <a:t> </a:t>
            </a:r>
            <a:r>
              <a:rPr lang="en-GB" sz="1600" dirty="0" err="1" smtClean="0"/>
              <a:t>i</a:t>
            </a:r>
            <a:r>
              <a:rPr lang="en-GB" sz="1600" dirty="0" smtClean="0"/>
              <a:t> </a:t>
            </a:r>
            <a:r>
              <a:rPr lang="en-GB" sz="1600" dirty="0" err="1" smtClean="0"/>
              <a:t>prezzi</a:t>
            </a:r>
            <a:r>
              <a:rPr lang="en-GB" sz="1600" dirty="0" smtClean="0"/>
              <a:t> (</a:t>
            </a:r>
            <a:r>
              <a:rPr lang="en-GB" sz="1600" dirty="0" err="1" smtClean="0"/>
              <a:t>tassi</a:t>
            </a:r>
            <a:r>
              <a:rPr lang="en-GB" sz="1600" dirty="0" smtClean="0"/>
              <a:t> di </a:t>
            </a:r>
            <a:r>
              <a:rPr lang="en-GB" sz="1600" dirty="0" err="1" smtClean="0"/>
              <a:t>cambio</a:t>
            </a:r>
            <a:r>
              <a:rPr lang="en-GB" sz="1600" dirty="0" smtClean="0"/>
              <a:t>) </a:t>
            </a:r>
            <a:r>
              <a:rPr lang="en-GB" sz="1600" dirty="0" err="1" smtClean="0"/>
              <a:t>delle</a:t>
            </a:r>
            <a:r>
              <a:rPr lang="en-GB" sz="1600" dirty="0" smtClean="0"/>
              <a:t> </a:t>
            </a:r>
            <a:r>
              <a:rPr lang="en-GB" sz="1600" dirty="0" err="1" smtClean="0"/>
              <a:t>quattro</a:t>
            </a:r>
            <a:r>
              <a:rPr lang="en-GB" sz="1600" dirty="0" smtClean="0"/>
              <a:t> </a:t>
            </a:r>
            <a:r>
              <a:rPr lang="en-GB" sz="1600" dirty="0" err="1" smtClean="0"/>
              <a:t>principali</a:t>
            </a:r>
            <a:r>
              <a:rPr lang="en-GB" sz="1600" dirty="0" smtClean="0"/>
              <a:t> </a:t>
            </a:r>
            <a:r>
              <a:rPr lang="en-GB" sz="1600" dirty="0" err="1" smtClean="0"/>
              <a:t>valute</a:t>
            </a:r>
            <a:r>
              <a:rPr lang="en-GB" sz="1600" dirty="0" smtClean="0"/>
              <a:t>, </a:t>
            </a:r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r>
              <a:rPr lang="en-GB" sz="1600" dirty="0" err="1" smtClean="0"/>
              <a:t>quotate</a:t>
            </a:r>
            <a:r>
              <a:rPr lang="en-GB" sz="1600" dirty="0" smtClean="0"/>
              <a:t> </a:t>
            </a:r>
            <a:r>
              <a:rPr lang="en-GB" sz="1600" dirty="0" err="1" smtClean="0"/>
              <a:t>sul</a:t>
            </a:r>
            <a:r>
              <a:rPr lang="en-GB" sz="1600" dirty="0" smtClean="0"/>
              <a:t> </a:t>
            </a:r>
            <a:r>
              <a:rPr lang="en-GB" sz="1600" b="1" i="1" dirty="0" smtClean="0"/>
              <a:t>Financial Times </a:t>
            </a:r>
            <a:r>
              <a:rPr lang="en-GB" sz="1600" dirty="0" smtClean="0"/>
              <a:t>del 28 </a:t>
            </a:r>
            <a:r>
              <a:rPr lang="en-GB" sz="1600" dirty="0" err="1" smtClean="0"/>
              <a:t>febbraio</a:t>
            </a:r>
            <a:r>
              <a:rPr lang="en-GB" sz="1600" dirty="0" smtClean="0"/>
              <a:t> 2020</a:t>
            </a:r>
            <a:endParaRPr lang="en-GB" sz="1600" dirty="0"/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endParaRPr lang="en-GB" sz="1600" dirty="0" smtClean="0"/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endParaRPr lang="en-GB" sz="1600" dirty="0"/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endParaRPr lang="en-GB" sz="1600" dirty="0" smtClean="0"/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endParaRPr lang="en-GB" sz="1600" dirty="0"/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endParaRPr lang="en-GB" sz="1600" dirty="0" smtClean="0"/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endParaRPr lang="en-GB" sz="1600" dirty="0"/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endParaRPr lang="en-GB" sz="1600" dirty="0" smtClean="0"/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endParaRPr lang="en-GB" sz="1600" dirty="0"/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r>
              <a:rPr lang="en-GB" sz="1600" i="1" dirty="0" err="1" smtClean="0"/>
              <a:t>Verificate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che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sono</a:t>
            </a:r>
            <a:r>
              <a:rPr lang="en-GB" sz="1600" i="1" dirty="0" smtClean="0"/>
              <a:t> quasi </a:t>
            </a:r>
            <a:r>
              <a:rPr lang="en-GB" sz="1600" i="1" dirty="0" err="1" smtClean="0"/>
              <a:t>perfettamente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allineati</a:t>
            </a:r>
            <a:r>
              <a:rPr lang="en-GB" sz="1600" i="1" dirty="0" smtClean="0"/>
              <a:t>, </a:t>
            </a:r>
            <a:r>
              <a:rPr lang="en-GB" sz="1600" i="1" dirty="0" err="1" smtClean="0"/>
              <a:t>anche</a:t>
            </a:r>
            <a:r>
              <a:rPr lang="en-GB" sz="1600" i="1" dirty="0" smtClean="0"/>
              <a:t> se non del </a:t>
            </a:r>
            <a:r>
              <a:rPr lang="en-GB" sz="1600" i="1" dirty="0" err="1" smtClean="0"/>
              <a:t>tutto</a:t>
            </a:r>
            <a:endParaRPr lang="en-GB" sz="1600" i="1" dirty="0" smtClean="0"/>
          </a:p>
          <a:p>
            <a:pPr marL="146250" lvl="1">
              <a:lnSpc>
                <a:spcPct val="114000"/>
              </a:lnSpc>
              <a:spcBef>
                <a:spcPts val="600"/>
              </a:spcBef>
            </a:pPr>
            <a:r>
              <a:rPr lang="en-GB" sz="1600" i="1" dirty="0" smtClean="0"/>
              <a:t>(</a:t>
            </a:r>
            <a:r>
              <a:rPr lang="en-GB" sz="1600" i="1" dirty="0" err="1" smtClean="0"/>
              <a:t>probabilmente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perchè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sono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stati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rilevati</a:t>
            </a:r>
            <a:r>
              <a:rPr lang="en-GB" sz="1600" i="1" dirty="0" smtClean="0"/>
              <a:t> in </a:t>
            </a:r>
            <a:r>
              <a:rPr lang="en-GB" sz="1600" i="1" dirty="0" err="1" smtClean="0"/>
              <a:t>momenti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diversi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della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stessa</a:t>
            </a:r>
            <a:r>
              <a:rPr lang="en-GB" sz="1600" i="1" dirty="0" smtClean="0"/>
              <a:t> </a:t>
            </a:r>
            <a:r>
              <a:rPr lang="en-GB" sz="1600" i="1" dirty="0" err="1" smtClean="0"/>
              <a:t>giornata</a:t>
            </a:r>
            <a:r>
              <a:rPr lang="en-GB" sz="1600" i="1" dirty="0" smtClean="0"/>
              <a:t>)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4575" y="2125960"/>
            <a:ext cx="451485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029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arrotondato 3"/>
          <p:cNvSpPr/>
          <p:nvPr/>
        </p:nvSpPr>
        <p:spPr bwMode="auto">
          <a:xfrm>
            <a:off x="971600" y="4437112"/>
            <a:ext cx="7704856" cy="108012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124744"/>
            <a:ext cx="8208912" cy="4420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14000"/>
              </a:lnSpc>
              <a:spcBef>
                <a:spcPts val="600"/>
              </a:spcBef>
              <a:buFont typeface="+mj-lt"/>
              <a:buAutoNum type="arabicPeriod" startAt="3"/>
            </a:pPr>
            <a:r>
              <a:rPr lang="en-GB" b="1" dirty="0" err="1" smtClean="0">
                <a:solidFill>
                  <a:srgbClr val="C00000"/>
                </a:solidFill>
              </a:rPr>
              <a:t>Speculazione</a:t>
            </a:r>
            <a:r>
              <a:rPr lang="en-GB" b="1" dirty="0" smtClean="0">
                <a:solidFill>
                  <a:srgbClr val="C00000"/>
                </a:solidFill>
              </a:rPr>
              <a:t>:</a:t>
            </a:r>
            <a:endParaRPr lang="en-GB" b="1" dirty="0">
              <a:solidFill>
                <a:srgbClr val="C00000"/>
              </a:solidFill>
            </a:endParaRP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dirty="0" err="1" smtClean="0"/>
              <a:t>L’ultima</a:t>
            </a:r>
            <a:r>
              <a:rPr lang="en-GB" dirty="0" smtClean="0"/>
              <a:t> </a:t>
            </a:r>
            <a:r>
              <a:rPr lang="en-GB" dirty="0" err="1" smtClean="0"/>
              <a:t>modalità</a:t>
            </a:r>
            <a:r>
              <a:rPr lang="en-GB" dirty="0" smtClean="0"/>
              <a:t> di </a:t>
            </a:r>
            <a:r>
              <a:rPr lang="en-GB" dirty="0" err="1" smtClean="0"/>
              <a:t>comportamento</a:t>
            </a:r>
            <a:r>
              <a:rPr lang="en-GB" dirty="0" smtClean="0"/>
              <a:t> sui </a:t>
            </a:r>
            <a:r>
              <a:rPr lang="en-GB" dirty="0" err="1" smtClean="0"/>
              <a:t>mercati</a:t>
            </a:r>
            <a:r>
              <a:rPr lang="en-GB" dirty="0" smtClean="0"/>
              <a:t> </a:t>
            </a:r>
            <a:r>
              <a:rPr lang="en-GB" dirty="0" err="1" smtClean="0"/>
              <a:t>finanziari</a:t>
            </a:r>
            <a:r>
              <a:rPr lang="en-GB" dirty="0" smtClean="0"/>
              <a:t> è la </a:t>
            </a:r>
            <a:r>
              <a:rPr lang="en-GB" dirty="0" err="1" smtClean="0"/>
              <a:t>speculazione</a:t>
            </a:r>
            <a:r>
              <a:rPr lang="en-GB" dirty="0" smtClean="0"/>
              <a:t>. 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dirty="0" smtClean="0"/>
              <a:t>In un </a:t>
            </a:r>
            <a:r>
              <a:rPr lang="en-GB" dirty="0" err="1" smtClean="0"/>
              <a:t>certo</a:t>
            </a:r>
            <a:r>
              <a:rPr lang="en-GB" dirty="0" smtClean="0"/>
              <a:t> </a:t>
            </a:r>
            <a:r>
              <a:rPr lang="en-GB" dirty="0" err="1" smtClean="0"/>
              <a:t>senso</a:t>
            </a:r>
            <a:r>
              <a:rPr lang="en-GB" dirty="0" smtClean="0"/>
              <a:t> è </a:t>
            </a:r>
            <a:r>
              <a:rPr lang="en-GB" dirty="0" err="1" smtClean="0"/>
              <a:t>l’opposto</a:t>
            </a:r>
            <a:r>
              <a:rPr lang="en-GB" dirty="0" smtClean="0"/>
              <a:t> </a:t>
            </a:r>
            <a:r>
              <a:rPr lang="en-GB" dirty="0" err="1" smtClean="0"/>
              <a:t>dell’arbitraggio</a:t>
            </a:r>
            <a:r>
              <a:rPr lang="en-GB" dirty="0" smtClean="0"/>
              <a:t>: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L’ </a:t>
            </a:r>
            <a:r>
              <a:rPr lang="en-GB" b="1" dirty="0" err="1" smtClean="0">
                <a:solidFill>
                  <a:srgbClr val="0070C0"/>
                </a:solidFill>
              </a:rPr>
              <a:t>arbitraggista</a:t>
            </a:r>
            <a:r>
              <a:rPr lang="en-GB" dirty="0" smtClean="0"/>
              <a:t> non </a:t>
            </a:r>
            <a:r>
              <a:rPr lang="en-GB" dirty="0" err="1" smtClean="0"/>
              <a:t>corre</a:t>
            </a:r>
            <a:r>
              <a:rPr lang="en-GB" dirty="0" smtClean="0"/>
              <a:t> </a:t>
            </a:r>
            <a:r>
              <a:rPr lang="en-GB" dirty="0" err="1" smtClean="0"/>
              <a:t>rischi</a:t>
            </a:r>
            <a:endParaRPr lang="en-GB" dirty="0" smtClean="0"/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GB" dirty="0" smtClean="0"/>
              <a:t>Lo </a:t>
            </a:r>
            <a:r>
              <a:rPr lang="en-GB" b="1" dirty="0" err="1" smtClean="0">
                <a:solidFill>
                  <a:srgbClr val="C00000"/>
                </a:solidFill>
              </a:rPr>
              <a:t>speculatore</a:t>
            </a:r>
            <a:r>
              <a:rPr lang="en-GB" dirty="0" smtClean="0"/>
              <a:t> </a:t>
            </a:r>
            <a:r>
              <a:rPr lang="en-GB" dirty="0" err="1" smtClean="0"/>
              <a:t>corre</a:t>
            </a:r>
            <a:r>
              <a:rPr lang="en-GB" dirty="0" smtClean="0"/>
              <a:t> </a:t>
            </a:r>
            <a:r>
              <a:rPr lang="en-GB" dirty="0" err="1" smtClean="0"/>
              <a:t>rischi</a:t>
            </a:r>
            <a:r>
              <a:rPr lang="en-GB" dirty="0" smtClean="0"/>
              <a:t> </a:t>
            </a:r>
            <a:r>
              <a:rPr lang="en-GB" dirty="0" err="1" smtClean="0"/>
              <a:t>elevati</a:t>
            </a:r>
            <a:r>
              <a:rPr lang="en-GB" dirty="0" smtClean="0"/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b="1" i="1" dirty="0" smtClean="0">
                <a:solidFill>
                  <a:srgbClr val="42BFBC"/>
                </a:solidFill>
              </a:rPr>
              <a:t>Cosa </a:t>
            </a:r>
            <a:r>
              <a:rPr lang="en-GB" b="1" i="1" dirty="0" err="1" smtClean="0">
                <a:solidFill>
                  <a:srgbClr val="42BFBC"/>
                </a:solidFill>
              </a:rPr>
              <a:t>vuol</a:t>
            </a:r>
            <a:r>
              <a:rPr lang="en-GB" b="1" i="1" dirty="0" smtClean="0">
                <a:solidFill>
                  <a:srgbClr val="42BFBC"/>
                </a:solidFill>
              </a:rPr>
              <a:t> dire </a:t>
            </a:r>
            <a:r>
              <a:rPr lang="en-GB" b="1" i="1" dirty="0" err="1" smtClean="0">
                <a:solidFill>
                  <a:srgbClr val="42BFBC"/>
                </a:solidFill>
              </a:rPr>
              <a:t>speculare</a:t>
            </a:r>
            <a:r>
              <a:rPr lang="en-GB" b="1" i="1" dirty="0" smtClean="0">
                <a:solidFill>
                  <a:srgbClr val="42BFBC"/>
                </a:solidFill>
              </a:rPr>
              <a:t>?</a:t>
            </a:r>
          </a:p>
          <a:p>
            <a:pPr marL="285750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b="1" dirty="0" err="1" smtClean="0"/>
              <a:t>Speculare</a:t>
            </a:r>
            <a:r>
              <a:rPr lang="en-GB" dirty="0" smtClean="0"/>
              <a:t> = </a:t>
            </a:r>
            <a:r>
              <a:rPr lang="en-GB" dirty="0" err="1" smtClean="0"/>
              <a:t>scommettere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un </a:t>
            </a:r>
            <a:r>
              <a:rPr lang="en-GB" dirty="0" err="1" smtClean="0"/>
              <a:t>evento</a:t>
            </a:r>
            <a:r>
              <a:rPr lang="en-GB" dirty="0" smtClean="0"/>
              <a:t> </a:t>
            </a:r>
            <a:r>
              <a:rPr lang="en-GB" dirty="0" err="1" smtClean="0"/>
              <a:t>futuro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(se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realizza</a:t>
            </a:r>
            <a:r>
              <a:rPr lang="en-GB" dirty="0" smtClean="0"/>
              <a:t>) </a:t>
            </a:r>
            <a:r>
              <a:rPr lang="en-GB" dirty="0" err="1" smtClean="0"/>
              <a:t>determinerà</a:t>
            </a:r>
            <a:r>
              <a:rPr lang="en-GB" dirty="0" smtClean="0"/>
              <a:t> l’ </a:t>
            </a:r>
            <a:r>
              <a:rPr lang="en-GB" b="1" dirty="0" err="1" smtClean="0">
                <a:solidFill>
                  <a:srgbClr val="C00000"/>
                </a:solidFill>
              </a:rPr>
              <a:t>apprezzamento</a:t>
            </a:r>
            <a:r>
              <a:rPr lang="en-GB" dirty="0" smtClean="0"/>
              <a:t> di un </a:t>
            </a:r>
            <a:r>
              <a:rPr lang="en-GB" dirty="0" err="1" smtClean="0"/>
              <a:t>titolo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possiede</a:t>
            </a:r>
            <a:r>
              <a:rPr lang="en-GB" dirty="0" smtClean="0"/>
              <a:t>, o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deprezzamento</a:t>
            </a:r>
            <a:r>
              <a:rPr lang="en-GB" dirty="0" smtClean="0"/>
              <a:t> di un </a:t>
            </a:r>
            <a:r>
              <a:rPr lang="en-GB" dirty="0" err="1" smtClean="0"/>
              <a:t>titolo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è </a:t>
            </a:r>
            <a:r>
              <a:rPr lang="en-GB" dirty="0" err="1" smtClean="0"/>
              <a:t>venduto</a:t>
            </a:r>
            <a:r>
              <a:rPr lang="en-GB" dirty="0" smtClean="0"/>
              <a:t> “</a:t>
            </a:r>
            <a:r>
              <a:rPr lang="en-GB" dirty="0" err="1" smtClean="0"/>
              <a:t>allo</a:t>
            </a:r>
            <a:r>
              <a:rPr lang="en-GB" dirty="0" smtClean="0"/>
              <a:t> </a:t>
            </a:r>
            <a:r>
              <a:rPr lang="en-GB" dirty="0" err="1" smtClean="0"/>
              <a:t>scoperto</a:t>
            </a:r>
            <a:r>
              <a:rPr lang="en-GB" dirty="0" smtClean="0"/>
              <a:t>”. </a:t>
            </a:r>
          </a:p>
          <a:p>
            <a:pPr lvl="1">
              <a:lnSpc>
                <a:spcPct val="114000"/>
              </a:lnSpc>
              <a:spcBef>
                <a:spcPts val="600"/>
              </a:spcBef>
            </a:pPr>
            <a:r>
              <a:rPr lang="en-GB" b="1" dirty="0" err="1" smtClean="0">
                <a:solidFill>
                  <a:srgbClr val="0070C0"/>
                </a:solidFill>
              </a:rPr>
              <a:t>Vendere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allo</a:t>
            </a:r>
            <a:r>
              <a:rPr lang="en-GB" b="1" dirty="0" smtClean="0">
                <a:solidFill>
                  <a:srgbClr val="0070C0"/>
                </a:solidFill>
              </a:rPr>
              <a:t> </a:t>
            </a:r>
            <a:r>
              <a:rPr lang="en-GB" b="1" dirty="0" err="1" smtClean="0">
                <a:solidFill>
                  <a:srgbClr val="0070C0"/>
                </a:solidFill>
              </a:rPr>
              <a:t>scoperto</a:t>
            </a:r>
            <a:r>
              <a:rPr lang="en-GB" dirty="0" smtClean="0"/>
              <a:t>: </a:t>
            </a:r>
            <a:r>
              <a:rPr lang="en-GB" b="1" dirty="0" err="1" smtClean="0"/>
              <a:t>prendere</a:t>
            </a:r>
            <a:r>
              <a:rPr lang="en-GB" b="1" dirty="0" smtClean="0"/>
              <a:t> a </a:t>
            </a:r>
            <a:r>
              <a:rPr lang="en-GB" b="1" dirty="0" err="1" smtClean="0"/>
              <a:t>prestito</a:t>
            </a:r>
            <a:r>
              <a:rPr lang="en-GB" b="1" dirty="0" smtClean="0"/>
              <a:t> </a:t>
            </a:r>
            <a:r>
              <a:rPr lang="en-GB" dirty="0" smtClean="0"/>
              <a:t>un </a:t>
            </a:r>
            <a:r>
              <a:rPr lang="en-GB" dirty="0" err="1" smtClean="0"/>
              <a:t>titolo</a:t>
            </a:r>
            <a:r>
              <a:rPr lang="en-GB" dirty="0" smtClean="0"/>
              <a:t> per un </a:t>
            </a:r>
            <a:r>
              <a:rPr lang="en-GB" dirty="0" err="1" smtClean="0"/>
              <a:t>periodo</a:t>
            </a:r>
            <a:r>
              <a:rPr lang="en-GB" dirty="0" smtClean="0"/>
              <a:t> e  </a:t>
            </a:r>
            <a:r>
              <a:rPr lang="en-GB" dirty="0" err="1" smtClean="0"/>
              <a:t>subito</a:t>
            </a:r>
            <a:r>
              <a:rPr lang="en-GB" dirty="0" smtClean="0"/>
              <a:t> </a:t>
            </a:r>
            <a:r>
              <a:rPr lang="en-GB" b="1" dirty="0" err="1" smtClean="0"/>
              <a:t>venderlo</a:t>
            </a:r>
            <a:r>
              <a:rPr lang="en-GB" dirty="0" smtClean="0"/>
              <a:t>, con </a:t>
            </a:r>
            <a:r>
              <a:rPr lang="en-GB" dirty="0" err="1" smtClean="0"/>
              <a:t>l’intenzione</a:t>
            </a:r>
            <a:r>
              <a:rPr lang="en-GB" dirty="0" smtClean="0"/>
              <a:t> di </a:t>
            </a:r>
            <a:r>
              <a:rPr lang="en-GB" b="1" dirty="0" err="1" smtClean="0"/>
              <a:t>riacquistarlo</a:t>
            </a:r>
            <a:r>
              <a:rPr lang="en-GB" dirty="0" smtClean="0"/>
              <a:t> al </a:t>
            </a:r>
            <a:r>
              <a:rPr lang="en-GB" dirty="0" err="1" smtClean="0"/>
              <a:t>termine</a:t>
            </a:r>
            <a:r>
              <a:rPr lang="en-GB" dirty="0" smtClean="0"/>
              <a:t> del </a:t>
            </a:r>
            <a:r>
              <a:rPr lang="en-GB" dirty="0" err="1" smtClean="0"/>
              <a:t>periodo</a:t>
            </a:r>
            <a:r>
              <a:rPr lang="en-GB" dirty="0" smtClean="0"/>
              <a:t> (</a:t>
            </a:r>
            <a:r>
              <a:rPr lang="en-GB" dirty="0" err="1" smtClean="0"/>
              <a:t>nell’aspettativa</a:t>
            </a:r>
            <a:r>
              <a:rPr lang="en-GB" dirty="0" smtClean="0"/>
              <a:t> </a:t>
            </a:r>
            <a:r>
              <a:rPr lang="en-GB" dirty="0" err="1" smtClean="0"/>
              <a:t>che</a:t>
            </a:r>
            <a:r>
              <a:rPr lang="en-GB" dirty="0" smtClean="0"/>
              <a:t>, per </a:t>
            </a:r>
            <a:r>
              <a:rPr lang="en-GB" dirty="0" err="1" smtClean="0"/>
              <a:t>allora</a:t>
            </a:r>
            <a:r>
              <a:rPr lang="en-GB" dirty="0" smtClean="0"/>
              <a:t>, </a:t>
            </a:r>
            <a:r>
              <a:rPr lang="en-GB" dirty="0" err="1" smtClean="0"/>
              <a:t>il</a:t>
            </a:r>
            <a:r>
              <a:rPr lang="en-GB" dirty="0" smtClean="0"/>
              <a:t> </a:t>
            </a:r>
            <a:r>
              <a:rPr lang="en-GB" dirty="0" err="1" smtClean="0"/>
              <a:t>prezzo</a:t>
            </a:r>
            <a:r>
              <a:rPr lang="en-GB" dirty="0" smtClean="0"/>
              <a:t> </a:t>
            </a:r>
            <a:r>
              <a:rPr lang="en-GB" dirty="0" err="1" smtClean="0"/>
              <a:t>sarà</a:t>
            </a:r>
            <a:r>
              <a:rPr lang="en-GB" dirty="0" smtClean="0"/>
              <a:t> </a:t>
            </a:r>
            <a:r>
              <a:rPr lang="en-GB" dirty="0" err="1" smtClean="0"/>
              <a:t>diminuito</a:t>
            </a:r>
            <a:r>
              <a:rPr lang="en-GB" dirty="0" smtClean="0"/>
              <a:t>).</a:t>
            </a:r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7932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005A5A"/>
                </a:solidFill>
              </a:rPr>
              <a:t>Speculazione</a:t>
            </a:r>
            <a:endParaRPr lang="it-IT" sz="2400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51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7932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005A5A"/>
                </a:solidFill>
              </a:rPr>
              <a:t>Speculazione</a:t>
            </a:r>
            <a:r>
              <a:rPr lang="en-US" sz="2400" b="1" dirty="0" smtClean="0">
                <a:solidFill>
                  <a:srgbClr val="005A5A"/>
                </a:solidFill>
              </a:rPr>
              <a:t> e </a:t>
            </a:r>
            <a:r>
              <a:rPr lang="en-US" sz="2400" b="1" dirty="0" err="1" smtClean="0">
                <a:solidFill>
                  <a:srgbClr val="005A5A"/>
                </a:solidFill>
              </a:rPr>
              <a:t>bolle</a:t>
            </a:r>
            <a:r>
              <a:rPr lang="en-US" sz="2400" b="1" dirty="0" smtClean="0">
                <a:solidFill>
                  <a:srgbClr val="005A5A"/>
                </a:solidFill>
              </a:rPr>
              <a:t> speculative</a:t>
            </a:r>
            <a:endParaRPr lang="it-IT" sz="2400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282031"/>
            <a:ext cx="7344816" cy="4448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dirty="0" smtClean="0"/>
              <a:t>Se la </a:t>
            </a:r>
            <a:r>
              <a:rPr lang="en-GB" dirty="0" err="1" smtClean="0"/>
              <a:t>speculazione</a:t>
            </a:r>
            <a:r>
              <a:rPr lang="en-GB" dirty="0" smtClean="0"/>
              <a:t> è </a:t>
            </a:r>
            <a:r>
              <a:rPr lang="en-GB" dirty="0" err="1" smtClean="0"/>
              <a:t>sostenuta</a:t>
            </a:r>
            <a:r>
              <a:rPr lang="en-GB" dirty="0" smtClean="0"/>
              <a:t> da </a:t>
            </a:r>
            <a:r>
              <a:rPr lang="en-GB" dirty="0" err="1" smtClean="0"/>
              <a:t>un’aspettativa</a:t>
            </a:r>
            <a:r>
              <a:rPr lang="en-GB" dirty="0" smtClean="0"/>
              <a:t> </a:t>
            </a:r>
            <a:r>
              <a:rPr lang="en-GB" dirty="0" err="1" smtClean="0"/>
              <a:t>fondata</a:t>
            </a:r>
            <a:r>
              <a:rPr lang="en-GB" dirty="0" smtClean="0"/>
              <a:t>, </a:t>
            </a:r>
            <a:r>
              <a:rPr lang="en-GB" dirty="0" err="1" smtClean="0"/>
              <a:t>può</a:t>
            </a:r>
            <a:r>
              <a:rPr lang="en-GB" dirty="0" smtClean="0"/>
              <a:t> </a:t>
            </a:r>
            <a:r>
              <a:rPr lang="en-GB" dirty="0" err="1" smtClean="0"/>
              <a:t>portare</a:t>
            </a:r>
            <a:r>
              <a:rPr lang="en-GB" dirty="0" smtClean="0"/>
              <a:t> a </a:t>
            </a:r>
            <a:r>
              <a:rPr lang="en-GB" dirty="0" err="1" smtClean="0"/>
              <a:t>guadagni</a:t>
            </a:r>
            <a:r>
              <a:rPr lang="en-GB" dirty="0" smtClean="0"/>
              <a:t> </a:t>
            </a:r>
            <a:r>
              <a:rPr lang="en-GB" dirty="0" err="1" smtClean="0"/>
              <a:t>elevati</a:t>
            </a:r>
            <a:r>
              <a:rPr lang="en-GB" dirty="0" smtClean="0"/>
              <a:t> (se </a:t>
            </a:r>
            <a:r>
              <a:rPr lang="en-GB" dirty="0" err="1" smtClean="0"/>
              <a:t>l’evento</a:t>
            </a:r>
            <a:r>
              <a:rPr lang="en-GB" dirty="0" smtClean="0"/>
              <a:t> </a:t>
            </a:r>
            <a:r>
              <a:rPr lang="en-GB" dirty="0" err="1" smtClean="0"/>
              <a:t>previsto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verifica</a:t>
            </a:r>
            <a:r>
              <a:rPr lang="en-GB" dirty="0" smtClean="0"/>
              <a:t>):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Ad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esempio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, mi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indebito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sterline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nell’aspettativa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che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la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sterlina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in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futuro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si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deprezzerà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600" dirty="0" err="1" smtClean="0">
                <a:solidFill>
                  <a:schemeClr val="accent5">
                    <a:lumMod val="50000"/>
                  </a:schemeClr>
                </a:solidFill>
              </a:rPr>
              <a:t>fortemente</a:t>
            </a:r>
            <a:r>
              <a:rPr lang="en-GB" sz="16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dirty="0" smtClean="0"/>
              <a:t>Se </a:t>
            </a:r>
            <a:r>
              <a:rPr lang="en-GB" dirty="0" err="1" smtClean="0"/>
              <a:t>però</a:t>
            </a:r>
            <a:r>
              <a:rPr lang="en-GB" dirty="0" smtClean="0"/>
              <a:t> </a:t>
            </a:r>
            <a:r>
              <a:rPr lang="en-GB" dirty="0" err="1" smtClean="0"/>
              <a:t>l’aspettativa</a:t>
            </a:r>
            <a:r>
              <a:rPr lang="en-GB" dirty="0" smtClean="0"/>
              <a:t> è </a:t>
            </a:r>
            <a:r>
              <a:rPr lang="en-GB" dirty="0" err="1" smtClean="0"/>
              <a:t>priva</a:t>
            </a:r>
            <a:r>
              <a:rPr lang="en-GB" dirty="0" smtClean="0"/>
              <a:t> di </a:t>
            </a:r>
            <a:r>
              <a:rPr lang="en-GB" dirty="0" err="1" smtClean="0"/>
              <a:t>fondamento</a:t>
            </a:r>
            <a:r>
              <a:rPr lang="en-GB" dirty="0" smtClean="0"/>
              <a:t>, </a:t>
            </a:r>
            <a:r>
              <a:rPr lang="en-GB" dirty="0" err="1" smtClean="0"/>
              <a:t>allora</a:t>
            </a:r>
            <a:r>
              <a:rPr lang="en-GB" dirty="0" smtClean="0"/>
              <a:t> </a:t>
            </a:r>
            <a:r>
              <a:rPr lang="en-GB" dirty="0" err="1" smtClean="0"/>
              <a:t>gli</a:t>
            </a:r>
            <a:r>
              <a:rPr lang="en-GB" dirty="0" smtClean="0"/>
              <a:t> </a:t>
            </a:r>
            <a:r>
              <a:rPr lang="en-GB" dirty="0" err="1" smtClean="0"/>
              <a:t>speculatori</a:t>
            </a:r>
            <a:r>
              <a:rPr lang="en-GB" dirty="0" smtClean="0"/>
              <a:t> </a:t>
            </a:r>
            <a:r>
              <a:rPr lang="en-GB" dirty="0" err="1" smtClean="0"/>
              <a:t>stanno</a:t>
            </a:r>
            <a:r>
              <a:rPr lang="en-GB" dirty="0" smtClean="0"/>
              <a:t> solo </a:t>
            </a:r>
            <a:r>
              <a:rPr lang="en-GB" b="1" dirty="0" err="1" smtClean="0">
                <a:solidFill>
                  <a:srgbClr val="C00000"/>
                </a:solidFill>
              </a:rPr>
              <a:t>gonfiando</a:t>
            </a:r>
            <a:r>
              <a:rPr lang="en-GB" b="1" dirty="0" smtClean="0">
                <a:solidFill>
                  <a:srgbClr val="C00000"/>
                </a:solidFill>
              </a:rPr>
              <a:t> </a:t>
            </a:r>
            <a:r>
              <a:rPr lang="en-GB" b="1" dirty="0" err="1" smtClean="0">
                <a:solidFill>
                  <a:srgbClr val="C00000"/>
                </a:solidFill>
              </a:rPr>
              <a:t>una</a:t>
            </a:r>
            <a:r>
              <a:rPr lang="en-GB" b="1" dirty="0" smtClean="0">
                <a:solidFill>
                  <a:srgbClr val="C00000"/>
                </a:solidFill>
              </a:rPr>
              <a:t> “</a:t>
            </a:r>
            <a:r>
              <a:rPr lang="en-GB" b="1" dirty="0" err="1" smtClean="0">
                <a:solidFill>
                  <a:srgbClr val="C00000"/>
                </a:solidFill>
              </a:rPr>
              <a:t>bolla</a:t>
            </a:r>
            <a:r>
              <a:rPr lang="en-GB" b="1" dirty="0" smtClean="0">
                <a:solidFill>
                  <a:srgbClr val="C00000"/>
                </a:solidFill>
              </a:rPr>
              <a:t>”: 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GB" sz="1600" dirty="0" err="1" smtClean="0">
                <a:solidFill>
                  <a:srgbClr val="0070C0"/>
                </a:solidFill>
              </a:rPr>
              <a:t>Acquistano</a:t>
            </a:r>
            <a:r>
              <a:rPr lang="en-GB" sz="1600" dirty="0" smtClean="0">
                <a:solidFill>
                  <a:srgbClr val="0070C0"/>
                </a:solidFill>
              </a:rPr>
              <a:t> un </a:t>
            </a:r>
            <a:r>
              <a:rPr lang="en-GB" sz="1600" dirty="0" err="1" smtClean="0">
                <a:solidFill>
                  <a:srgbClr val="0070C0"/>
                </a:solidFill>
              </a:rPr>
              <a:t>titolo</a:t>
            </a:r>
            <a:r>
              <a:rPr lang="en-GB" sz="1600" dirty="0" smtClean="0">
                <a:solidFill>
                  <a:srgbClr val="0070C0"/>
                </a:solidFill>
              </a:rPr>
              <a:t> solo </a:t>
            </a:r>
            <a:r>
              <a:rPr lang="en-GB" sz="1600" dirty="0" err="1" smtClean="0">
                <a:solidFill>
                  <a:srgbClr val="0070C0"/>
                </a:solidFill>
              </a:rPr>
              <a:t>perché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il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prezzo</a:t>
            </a:r>
            <a:r>
              <a:rPr lang="en-GB" sz="1600" dirty="0" smtClean="0">
                <a:solidFill>
                  <a:srgbClr val="0070C0"/>
                </a:solidFill>
              </a:rPr>
              <a:t> è </a:t>
            </a:r>
            <a:r>
              <a:rPr lang="en-GB" sz="1600" dirty="0" err="1" smtClean="0">
                <a:solidFill>
                  <a:srgbClr val="0070C0"/>
                </a:solidFill>
              </a:rPr>
              <a:t>salito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nel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recente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passato</a:t>
            </a:r>
            <a:r>
              <a:rPr lang="en-GB" sz="1600" dirty="0" smtClean="0">
                <a:solidFill>
                  <a:srgbClr val="0070C0"/>
                </a:solidFill>
              </a:rPr>
              <a:t>,     e </a:t>
            </a:r>
            <a:r>
              <a:rPr lang="en-GB" sz="1600" dirty="0" err="1" smtClean="0">
                <a:solidFill>
                  <a:srgbClr val="0070C0"/>
                </a:solidFill>
              </a:rPr>
              <a:t>si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aspettano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che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continuerà</a:t>
            </a:r>
            <a:r>
              <a:rPr lang="en-GB" sz="1600" dirty="0" smtClean="0">
                <a:solidFill>
                  <a:srgbClr val="0070C0"/>
                </a:solidFill>
              </a:rPr>
              <a:t> a </a:t>
            </a:r>
            <a:r>
              <a:rPr lang="en-GB" sz="1600" dirty="0" err="1" smtClean="0">
                <a:solidFill>
                  <a:srgbClr val="0070C0"/>
                </a:solidFill>
              </a:rPr>
              <a:t>salire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anche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nel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futuro</a:t>
            </a:r>
            <a:r>
              <a:rPr lang="en-GB" sz="1600" dirty="0" smtClean="0">
                <a:solidFill>
                  <a:srgbClr val="0070C0"/>
                </a:solidFill>
              </a:rPr>
              <a:t> …</a:t>
            </a:r>
          </a:p>
          <a:p>
            <a:pPr lvl="2">
              <a:lnSpc>
                <a:spcPct val="114000"/>
              </a:lnSpc>
              <a:spcBef>
                <a:spcPts val="600"/>
              </a:spcBef>
            </a:pPr>
            <a:r>
              <a:rPr lang="en-GB" sz="1600" dirty="0" smtClean="0">
                <a:solidFill>
                  <a:srgbClr val="0070C0"/>
                </a:solidFill>
              </a:rPr>
              <a:t>… e </a:t>
            </a:r>
            <a:r>
              <a:rPr lang="en-GB" sz="1600" dirty="0" err="1" smtClean="0">
                <a:solidFill>
                  <a:srgbClr val="0070C0"/>
                </a:solidFill>
              </a:rPr>
              <a:t>questo</a:t>
            </a:r>
            <a:r>
              <a:rPr lang="en-GB" sz="1600" dirty="0" smtClean="0">
                <a:solidFill>
                  <a:srgbClr val="0070C0"/>
                </a:solidFill>
              </a:rPr>
              <a:t>, per un </a:t>
            </a:r>
            <a:r>
              <a:rPr lang="en-GB" sz="1600" dirty="0" err="1" smtClean="0">
                <a:solidFill>
                  <a:srgbClr val="0070C0"/>
                </a:solidFill>
              </a:rPr>
              <a:t>po</a:t>
            </a:r>
            <a:r>
              <a:rPr lang="en-GB" sz="1600" dirty="0" smtClean="0">
                <a:solidFill>
                  <a:srgbClr val="0070C0"/>
                </a:solidFill>
              </a:rPr>
              <a:t>’, </a:t>
            </a:r>
            <a:r>
              <a:rPr lang="en-GB" sz="1600" dirty="0" err="1" smtClean="0">
                <a:solidFill>
                  <a:srgbClr val="0070C0"/>
                </a:solidFill>
              </a:rPr>
              <a:t>si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verifica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effettivamente</a:t>
            </a:r>
            <a:r>
              <a:rPr lang="en-GB" sz="1600" dirty="0" smtClean="0">
                <a:solidFill>
                  <a:srgbClr val="0070C0"/>
                </a:solidFill>
              </a:rPr>
              <a:t>, ma solo </a:t>
            </a:r>
            <a:r>
              <a:rPr lang="en-GB" sz="1600" dirty="0" err="1" smtClean="0">
                <a:solidFill>
                  <a:srgbClr val="0070C0"/>
                </a:solidFill>
              </a:rPr>
              <a:t>perchè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il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prezzo</a:t>
            </a:r>
            <a:r>
              <a:rPr lang="en-GB" sz="1600" dirty="0" smtClean="0">
                <a:solidFill>
                  <a:srgbClr val="0070C0"/>
                </a:solidFill>
              </a:rPr>
              <a:t> è “</a:t>
            </a:r>
            <a:r>
              <a:rPr lang="en-GB" sz="1600" dirty="0" err="1" smtClean="0">
                <a:solidFill>
                  <a:srgbClr val="0070C0"/>
                </a:solidFill>
              </a:rPr>
              <a:t>spinto</a:t>
            </a:r>
            <a:r>
              <a:rPr lang="en-GB" sz="1600" dirty="0" smtClean="0">
                <a:solidFill>
                  <a:srgbClr val="0070C0"/>
                </a:solidFill>
              </a:rPr>
              <a:t>” </a:t>
            </a:r>
            <a:r>
              <a:rPr lang="en-GB" sz="1600" dirty="0" err="1" smtClean="0">
                <a:solidFill>
                  <a:srgbClr val="0070C0"/>
                </a:solidFill>
              </a:rPr>
              <a:t>dai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continui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acquisti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degli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stessi</a:t>
            </a:r>
            <a:r>
              <a:rPr lang="en-GB" sz="1600" dirty="0" smtClean="0">
                <a:solidFill>
                  <a:srgbClr val="0070C0"/>
                </a:solidFill>
              </a:rPr>
              <a:t> </a:t>
            </a:r>
            <a:r>
              <a:rPr lang="en-GB" sz="1600" dirty="0" err="1" smtClean="0">
                <a:solidFill>
                  <a:srgbClr val="0070C0"/>
                </a:solidFill>
              </a:rPr>
              <a:t>speculatori</a:t>
            </a:r>
            <a:r>
              <a:rPr lang="en-GB" sz="1600" dirty="0" smtClean="0">
                <a:solidFill>
                  <a:srgbClr val="0070C0"/>
                </a:solidFill>
              </a:rPr>
              <a:t>.</a:t>
            </a:r>
          </a:p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en-GB" dirty="0" smtClean="0"/>
              <a:t>Ma la </a:t>
            </a:r>
            <a:r>
              <a:rPr lang="en-GB" dirty="0" err="1" smtClean="0"/>
              <a:t>storia</a:t>
            </a:r>
            <a:r>
              <a:rPr lang="en-GB" dirty="0" smtClean="0"/>
              <a:t> di </a:t>
            </a:r>
            <a:r>
              <a:rPr lang="en-GB" dirty="0" err="1" smtClean="0"/>
              <a:t>tutte</a:t>
            </a:r>
            <a:r>
              <a:rPr lang="en-GB" dirty="0" smtClean="0"/>
              <a:t> le </a:t>
            </a:r>
            <a:r>
              <a:rPr lang="en-GB" dirty="0" err="1" smtClean="0"/>
              <a:t>bolle</a:t>
            </a:r>
            <a:r>
              <a:rPr lang="en-GB" dirty="0" smtClean="0"/>
              <a:t> è </a:t>
            </a:r>
            <a:r>
              <a:rPr lang="en-GB" dirty="0" err="1" smtClean="0"/>
              <a:t>una</a:t>
            </a:r>
            <a:r>
              <a:rPr lang="en-GB" dirty="0" smtClean="0"/>
              <a:t> sola: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en-GB" dirty="0" err="1" smtClean="0">
                <a:solidFill>
                  <a:srgbClr val="0070C0"/>
                </a:solidFill>
              </a:rPr>
              <a:t>Alla</a:t>
            </a:r>
            <a:r>
              <a:rPr lang="en-GB" dirty="0" smtClean="0">
                <a:solidFill>
                  <a:srgbClr val="0070C0"/>
                </a:solidFill>
              </a:rPr>
              <a:t> fine “</a:t>
            </a:r>
            <a:r>
              <a:rPr lang="en-GB" b="1" dirty="0" err="1" smtClean="0">
                <a:solidFill>
                  <a:srgbClr val="C00000"/>
                </a:solidFill>
              </a:rPr>
              <a:t>scoppiano</a:t>
            </a:r>
            <a:r>
              <a:rPr lang="en-GB" dirty="0" smtClean="0">
                <a:solidFill>
                  <a:srgbClr val="0070C0"/>
                </a:solidFill>
              </a:rPr>
              <a:t>” e, </a:t>
            </a:r>
            <a:r>
              <a:rPr lang="en-GB" dirty="0" err="1" smtClean="0">
                <a:solidFill>
                  <a:srgbClr val="0070C0"/>
                </a:solidFill>
              </a:rPr>
              <a:t>quando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questo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succede</a:t>
            </a:r>
            <a:r>
              <a:rPr lang="en-GB" dirty="0" smtClean="0">
                <a:solidFill>
                  <a:srgbClr val="0070C0"/>
                </a:solidFill>
              </a:rPr>
              <a:t>, chi </a:t>
            </a:r>
            <a:r>
              <a:rPr lang="en-GB" dirty="0" err="1" smtClean="0">
                <a:solidFill>
                  <a:srgbClr val="0070C0"/>
                </a:solidFill>
              </a:rPr>
              <a:t>aveva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investito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avrà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accumulato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perdite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enormi</a:t>
            </a:r>
            <a:r>
              <a:rPr lang="en-GB" dirty="0" smtClean="0">
                <a:solidFill>
                  <a:srgbClr val="0070C0"/>
                </a:solidFill>
              </a:rPr>
              <a:t>!</a:t>
            </a:r>
            <a:r>
              <a:rPr lang="en-GB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405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6632"/>
            <a:ext cx="7313612" cy="679326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solidFill>
                  <a:srgbClr val="005A5A"/>
                </a:solidFill>
              </a:rPr>
              <a:t>8 - </a:t>
            </a:r>
            <a:r>
              <a:rPr lang="it-IT" sz="2400" b="1" dirty="0">
                <a:solidFill>
                  <a:srgbClr val="005A5A"/>
                </a:solidFill>
              </a:rPr>
              <a:t>La macroeconomia ed i mercati finanziari </a:t>
            </a:r>
            <a:endParaRPr lang="it-IT" sz="2400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611560" y="1282031"/>
            <a:ext cx="7992888" cy="4651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  <a:spcBef>
                <a:spcPts val="600"/>
              </a:spcBef>
            </a:pPr>
            <a:r>
              <a:rPr lang="it-IT" b="1" i="1" dirty="0" smtClean="0">
                <a:solidFill>
                  <a:schemeClr val="accent6">
                    <a:lumMod val="75000"/>
                  </a:schemeClr>
                </a:solidFill>
              </a:rPr>
              <a:t>Perché i mercati finanziari sono così importanti per la macroeconomia?</a:t>
            </a:r>
          </a:p>
          <a:p>
            <a:pPr marL="342900" indent="-3429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it-IT" dirty="0" smtClean="0"/>
              <a:t>Buon funzionamento e solidità del sistema finanziario, ed in particolare delle banche, sono necessari per: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b="1" dirty="0"/>
              <a:t>I</a:t>
            </a:r>
            <a:r>
              <a:rPr lang="it-IT" b="1" dirty="0" smtClean="0"/>
              <a:t>ncentivare</a:t>
            </a:r>
            <a:r>
              <a:rPr lang="it-IT" dirty="0" smtClean="0"/>
              <a:t> il risparmio.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b="1" dirty="0" smtClean="0"/>
              <a:t>Favorire</a:t>
            </a:r>
            <a:r>
              <a:rPr lang="it-IT" dirty="0" smtClean="0"/>
              <a:t> il finanziamento degli investimenti produttivi.</a:t>
            </a:r>
          </a:p>
          <a:p>
            <a:pPr marL="800100" lvl="1" indent="-342900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it-IT" dirty="0" smtClean="0"/>
              <a:t>Rendere </a:t>
            </a:r>
            <a:r>
              <a:rPr lang="it-IT" b="1" dirty="0" smtClean="0"/>
              <a:t>efficace</a:t>
            </a:r>
            <a:r>
              <a:rPr lang="it-IT" dirty="0" smtClean="0"/>
              <a:t> la politica monetaria.</a:t>
            </a:r>
          </a:p>
          <a:p>
            <a:pPr marL="342900" indent="-342900">
              <a:lnSpc>
                <a:spcPct val="114000"/>
              </a:lnSpc>
              <a:spcBef>
                <a:spcPts val="1200"/>
              </a:spcBef>
              <a:buFont typeface="Wingdings" panose="05000000000000000000" pitchFamily="2" charset="2"/>
              <a:buChar char="v"/>
            </a:pPr>
            <a:r>
              <a:rPr lang="it-IT" b="1" dirty="0" smtClean="0">
                <a:solidFill>
                  <a:srgbClr val="C00000"/>
                </a:solidFill>
              </a:rPr>
              <a:t>Instabilità</a:t>
            </a:r>
            <a:r>
              <a:rPr lang="it-IT" dirty="0" smtClean="0"/>
              <a:t> dei mercati finanziari e </a:t>
            </a:r>
            <a:r>
              <a:rPr lang="it-IT" b="1" dirty="0" smtClean="0">
                <a:solidFill>
                  <a:srgbClr val="C00000"/>
                </a:solidFill>
              </a:rPr>
              <a:t>crisi finanziarie: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dirty="0" smtClean="0"/>
              <a:t>Scoraggiano il risparmio.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dirty="0" smtClean="0"/>
              <a:t>Riducono le risorse finanziarie per il finanziamento degli investimenti.</a:t>
            </a:r>
          </a:p>
          <a:p>
            <a:pPr marL="742950" lvl="1" indent="-285750">
              <a:lnSpc>
                <a:spcPct val="114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dirty="0" smtClean="0"/>
              <a:t>Richiedono l’intervento delle banche centrali per ripristinare la stabilità monetaria e finanziaria e per garantire il buon funzionamento del sistema finanziario.</a:t>
            </a:r>
          </a:p>
        </p:txBody>
      </p:sp>
    </p:spTree>
    <p:extLst>
      <p:ext uri="{BB962C8B-B14F-4D97-AF65-F5344CB8AC3E}">
        <p14:creationId xmlns:p14="http://schemas.microsoft.com/office/powerpoint/2010/main" val="156876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98748" y="188640"/>
            <a:ext cx="8321722" cy="661343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 err="1" smtClean="0">
                <a:solidFill>
                  <a:srgbClr val="005A5A"/>
                </a:solidFill>
              </a:rPr>
              <a:t>Mercati</a:t>
            </a:r>
            <a:r>
              <a:rPr lang="en-US" sz="2400" b="1" dirty="0" smtClean="0">
                <a:solidFill>
                  <a:srgbClr val="005A5A"/>
                </a:solidFill>
              </a:rPr>
              <a:t> </a:t>
            </a:r>
            <a:r>
              <a:rPr lang="en-US" sz="2400" b="1" dirty="0" err="1" smtClean="0">
                <a:solidFill>
                  <a:srgbClr val="005A5A"/>
                </a:solidFill>
              </a:rPr>
              <a:t>finanziari</a:t>
            </a:r>
            <a:r>
              <a:rPr lang="en-US" sz="2400" b="1" dirty="0" smtClean="0">
                <a:solidFill>
                  <a:srgbClr val="005A5A"/>
                </a:solidFill>
              </a:rPr>
              <a:t> e PIL: </a:t>
            </a:r>
            <a:r>
              <a:rPr lang="en-US" sz="2400" b="1" dirty="0" err="1" smtClean="0">
                <a:solidFill>
                  <a:srgbClr val="005A5A"/>
                </a:solidFill>
              </a:rPr>
              <a:t>dimensioni</a:t>
            </a:r>
            <a:r>
              <a:rPr lang="en-US" sz="2400" b="1" dirty="0" smtClean="0">
                <a:solidFill>
                  <a:srgbClr val="005A5A"/>
                </a:solidFill>
              </a:rPr>
              <a:t> (2018, </a:t>
            </a:r>
            <a:r>
              <a:rPr lang="en-US" sz="2400" b="1" dirty="0" err="1" smtClean="0">
                <a:solidFill>
                  <a:srgbClr val="005A5A"/>
                </a:solidFill>
              </a:rPr>
              <a:t>mld</a:t>
            </a:r>
            <a:r>
              <a:rPr lang="en-US" sz="2400" b="1" dirty="0" smtClean="0">
                <a:solidFill>
                  <a:srgbClr val="005A5A"/>
                </a:solidFill>
              </a:rPr>
              <a:t> US $)</a:t>
            </a:r>
            <a:endParaRPr lang="it-IT" sz="2400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759849"/>
              </p:ext>
            </p:extLst>
          </p:nvPr>
        </p:nvGraphicFramePr>
        <p:xfrm>
          <a:off x="453010" y="1124744"/>
          <a:ext cx="8439470" cy="496820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42728"/>
                <a:gridCol w="1152128"/>
                <a:gridCol w="1217646"/>
                <a:gridCol w="1230626"/>
                <a:gridCol w="1714954"/>
                <a:gridCol w="1381388"/>
              </a:tblGrid>
              <a:tr h="113738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Capitalizzazione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globale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dei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mercati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azionari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$ 74.700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Emissioni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globali</a:t>
                      </a:r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di </a:t>
                      </a:r>
                      <a:r>
                        <a:rPr lang="en-GB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azioni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$560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chemeClr val="accent3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PIL (USA)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anchor="ctr">
                    <a:solidFill>
                      <a:srgbClr val="F4DCF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kern="1200" dirty="0" smtClean="0">
                          <a:solidFill>
                            <a:schemeClr val="tx1"/>
                          </a:solidFill>
                          <a:latin typeface="+mj-lt"/>
                        </a:rPr>
                        <a:t>$ 20.544</a:t>
                      </a:r>
                      <a:endParaRPr lang="en-GB" sz="1600" b="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4DCF6"/>
                    </a:solidFill>
                  </a:tcPr>
                </a:tc>
              </a:tr>
              <a:tr h="13466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 smtClean="0">
                          <a:latin typeface="+mj-lt"/>
                        </a:rPr>
                        <a:t>Capitalizzazione</a:t>
                      </a:r>
                      <a:r>
                        <a:rPr lang="en-GB" sz="1600" b="0" dirty="0" smtClean="0"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latin typeface="+mj-lt"/>
                        </a:rPr>
                        <a:t>globale</a:t>
                      </a:r>
                      <a:r>
                        <a:rPr lang="en-GB" sz="1600" b="0" dirty="0" smtClean="0"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latin typeface="+mj-lt"/>
                        </a:rPr>
                        <a:t>dei</a:t>
                      </a:r>
                      <a:r>
                        <a:rPr lang="en-GB" sz="1600" b="0" dirty="0" smtClean="0"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latin typeface="+mj-lt"/>
                        </a:rPr>
                        <a:t>mercati</a:t>
                      </a:r>
                      <a:r>
                        <a:rPr lang="en-GB" sz="1600" b="0" dirty="0" smtClean="0"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latin typeface="+mj-lt"/>
                        </a:rPr>
                        <a:t>obbligazionari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$ 102.800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 smtClean="0">
                          <a:latin typeface="+mj-lt"/>
                        </a:rPr>
                        <a:t>Emissioni</a:t>
                      </a:r>
                      <a:r>
                        <a:rPr lang="en-GB" sz="1600" b="0" dirty="0" smtClean="0"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latin typeface="+mj-lt"/>
                        </a:rPr>
                        <a:t>globali</a:t>
                      </a:r>
                      <a:r>
                        <a:rPr lang="en-GB" sz="1600" b="0" baseline="0" dirty="0" smtClean="0">
                          <a:latin typeface="+mj-lt"/>
                        </a:rPr>
                        <a:t> di </a:t>
                      </a:r>
                      <a:r>
                        <a:rPr lang="en-GB" sz="1600" b="0" baseline="0" dirty="0" err="1" smtClean="0">
                          <a:latin typeface="+mj-lt"/>
                        </a:rPr>
                        <a:t>titoli</a:t>
                      </a:r>
                      <a:r>
                        <a:rPr lang="en-GB" sz="1600" b="0" baseline="0" dirty="0" smtClean="0">
                          <a:latin typeface="+mj-lt"/>
                        </a:rPr>
                        <a:t> a </a:t>
                      </a:r>
                      <a:r>
                        <a:rPr lang="en-GB" sz="1600" b="0" baseline="0" dirty="0" err="1" smtClean="0">
                          <a:latin typeface="+mj-lt"/>
                        </a:rPr>
                        <a:t>lungo</a:t>
                      </a:r>
                      <a:r>
                        <a:rPr lang="en-GB" sz="1600" b="0" baseline="0" dirty="0" smtClean="0">
                          <a:latin typeface="+mj-lt"/>
                        </a:rPr>
                        <a:t> </a:t>
                      </a:r>
                      <a:r>
                        <a:rPr lang="en-GB" sz="1600" b="0" baseline="0" dirty="0" err="1" smtClean="0">
                          <a:latin typeface="+mj-lt"/>
                        </a:rPr>
                        <a:t>termine</a:t>
                      </a:r>
                      <a:endParaRPr lang="en-GB" sz="1600" b="0" dirty="0" smtClean="0">
                        <a:latin typeface="+mj-lt"/>
                      </a:endParaRPr>
                    </a:p>
                    <a:p>
                      <a:pPr algn="ctr"/>
                      <a:endParaRPr lang="en-GB" sz="16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$17.118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PIL (Mondo)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E7D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$ 85.910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E7D9F9"/>
                    </a:solidFill>
                  </a:tcPr>
                </a:tc>
              </a:tr>
              <a:tr h="134669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 err="1" smtClean="0">
                          <a:latin typeface="+mj-lt"/>
                        </a:rPr>
                        <a:t>Capitalizzazione</a:t>
                      </a:r>
                      <a:r>
                        <a:rPr lang="en-GB" sz="1600" b="0" dirty="0" smtClean="0"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latin typeface="+mj-lt"/>
                        </a:rPr>
                        <a:t>globale</a:t>
                      </a:r>
                      <a:r>
                        <a:rPr lang="en-GB" sz="1600" b="0" dirty="0" smtClean="0"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latin typeface="+mj-lt"/>
                        </a:rPr>
                        <a:t>dei</a:t>
                      </a:r>
                      <a:r>
                        <a:rPr lang="en-GB" sz="1600" b="0" dirty="0" smtClean="0"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latin typeface="+mj-lt"/>
                        </a:rPr>
                        <a:t>mercati</a:t>
                      </a:r>
                      <a:r>
                        <a:rPr lang="en-GB" sz="1600" b="0" dirty="0" smtClean="0">
                          <a:latin typeface="+mj-lt"/>
                        </a:rPr>
                        <a:t> </a:t>
                      </a:r>
                      <a:r>
                        <a:rPr lang="en-GB" sz="1600" b="0" dirty="0" err="1" smtClean="0">
                          <a:latin typeface="+mj-lt"/>
                        </a:rPr>
                        <a:t>derivati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0" dirty="0" smtClean="0">
                          <a:latin typeface="+mj-lt"/>
                        </a:rPr>
                        <a:t>$ 689.600</a:t>
                      </a:r>
                      <a:endParaRPr lang="en-GB" sz="16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E7D9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600" b="0" dirty="0">
                        <a:latin typeface="+mj-lt"/>
                      </a:endParaRPr>
                    </a:p>
                  </a:txBody>
                  <a:tcPr anchor="ctr">
                    <a:solidFill>
                      <a:srgbClr val="E7D9F9"/>
                    </a:solidFill>
                  </a:tcPr>
                </a:tc>
              </a:tr>
              <a:tr h="455005"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Fonte: </a:t>
                      </a:r>
                      <a:r>
                        <a:rPr lang="en-GB" sz="1100" dirty="0" err="1" smtClean="0"/>
                        <a:t>Sifma</a:t>
                      </a:r>
                      <a:r>
                        <a:rPr lang="en-GB" sz="1100" dirty="0" smtClean="0"/>
                        <a:t>, Capital markets Fact Book 2018</a:t>
                      </a:r>
                      <a:endParaRPr lang="en-GB" sz="1100" dirty="0"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100" dirty="0" smtClean="0">
                          <a:hlinkClick r:id="rId3"/>
                        </a:rPr>
                        <a:t>https://www.sifma.org/wp-content/uploads/2019/09/2019-Capital-Markets-Fact-Book-SIFMA.pdf</a:t>
                      </a:r>
                      <a:endParaRPr lang="en-GB" sz="1100" dirty="0">
                        <a:latin typeface="+mj-lt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kern="1200" dirty="0" smtClean="0"/>
                        <a:t>Fonte: World Bank, World Development Indicators</a:t>
                      </a:r>
                      <a:endParaRPr lang="en-GB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100" dirty="0" smtClean="0">
                          <a:hlinkClick r:id="rId4"/>
                        </a:rPr>
                        <a:t>https://data.worldbank.org/indicator/NY.GDP.MKTP.CD?year_high_desc=true</a:t>
                      </a:r>
                      <a:endParaRPr lang="en-GB" sz="1100" dirty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152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>
          <a:xfrm>
            <a:off x="539750" y="44624"/>
            <a:ext cx="8223250" cy="838200"/>
          </a:xfr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txBody>
          <a:bodyPr anchor="ctr"/>
          <a:lstStyle/>
          <a:p>
            <a:r>
              <a:rPr lang="it-IT" altLang="de-DE" sz="2800" i="1" dirty="0" smtClean="0"/>
              <a:t>Come continua?</a:t>
            </a:r>
          </a:p>
        </p:txBody>
      </p:sp>
      <p:sp>
        <p:nvSpPr>
          <p:cNvPr id="185347" name="Rectangle 3"/>
          <p:cNvSpPr>
            <a:spLocks noGrp="1" noChangeArrowheads="1"/>
          </p:cNvSpPr>
          <p:nvPr>
            <p:ph idx="1"/>
          </p:nvPr>
        </p:nvSpPr>
        <p:spPr>
          <a:xfrm>
            <a:off x="539751" y="908720"/>
            <a:ext cx="8223250" cy="5409530"/>
          </a:xfrm>
          <a:solidFill>
            <a:srgbClr val="CCECFF"/>
          </a:solidFill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it-IT" altLang="de-DE" sz="1800" dirty="0" smtClean="0"/>
              <a:t>Dalla prossima lezione, inizieremo a studiare la macroeconomia «di breve periodo», ovvero la macroeconomia keynesiana.</a:t>
            </a:r>
          </a:p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it-IT" altLang="de-DE" sz="1800" dirty="0" smtClean="0"/>
              <a:t>Non dovremo però dimenticare che anche le decisioni di breve periodo sono influenzate dalla valutazione di ciò che ci aspetta nel futuro.</a:t>
            </a:r>
          </a:p>
          <a:p>
            <a:pPr marL="0" indent="0">
              <a:lnSpc>
                <a:spcPct val="125000"/>
              </a:lnSpc>
              <a:spcBef>
                <a:spcPts val="1200"/>
              </a:spcBef>
              <a:buNone/>
            </a:pPr>
            <a:r>
              <a:rPr lang="it-IT" altLang="de-DE" sz="1800" dirty="0" smtClean="0">
                <a:latin typeface="Arial" panose="020B0604020202020204" pitchFamily="34" charset="0"/>
              </a:rPr>
              <a:t>Inizieremo dall’approfondire lo studio delle </a:t>
            </a:r>
            <a:r>
              <a:rPr lang="it-IT" altLang="de-DE" sz="1800" u="sng" dirty="0" smtClean="0">
                <a:latin typeface="Arial" panose="020B0604020202020204" pitchFamily="34" charset="0"/>
              </a:rPr>
              <a:t>componenti della domanda aggregata</a:t>
            </a:r>
            <a:r>
              <a:rPr lang="it-IT" altLang="de-DE" sz="1800" dirty="0" smtClean="0">
                <a:latin typeface="Arial" panose="020B0604020202020204" pitchFamily="34" charset="0"/>
              </a:rPr>
              <a:t>: che cosa determina, in dettaglio, le decisioni aggregate di consumo e di investimento?</a:t>
            </a:r>
          </a:p>
          <a:p>
            <a:pPr>
              <a:lnSpc>
                <a:spcPct val="125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it-IT" altLang="de-DE" sz="1800" i="1" dirty="0" smtClean="0">
                <a:latin typeface="Arial" panose="020B0604020202020204" pitchFamily="34" charset="0"/>
              </a:rPr>
              <a:t>Il riferimento bibliografico è: </a:t>
            </a:r>
            <a:r>
              <a:rPr lang="it-IT" altLang="de-DE" sz="1800" b="1" dirty="0" smtClean="0">
                <a:solidFill>
                  <a:srgbClr val="0070C0"/>
                </a:solidFill>
                <a:latin typeface="Arial" panose="020B0604020202020204" pitchFamily="34" charset="0"/>
              </a:rPr>
              <a:t>BW  c.8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altLang="de-DE" sz="1800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>
              <a:lnSpc>
                <a:spcPct val="125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altLang="de-DE" sz="1800" b="1" dirty="0" smtClean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 smtClean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spcBef>
                <a:spcPct val="60000"/>
              </a:spcBef>
              <a:buNone/>
            </a:pPr>
            <a:endParaRPr lang="it-IT" altLang="de-DE" sz="2000" i="1" dirty="0">
              <a:latin typeface="Arial" panose="020B0604020202020204" pitchFamily="34" charset="0"/>
            </a:endParaRPr>
          </a:p>
        </p:txBody>
      </p:sp>
      <p:sp>
        <p:nvSpPr>
          <p:cNvPr id="15364" name="Segnaposto piè di pagina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¡"/>
              <a:defRPr sz="29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25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¡"/>
              <a:defRPr sz="2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l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anose="05000000000000000000" pitchFamily="2" charset="2"/>
              <a:buChar char="¡"/>
              <a:defRPr sz="19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None/>
              <a:defRPr/>
            </a:pPr>
            <a:r>
              <a:rPr lang="it-IT" sz="1200" smtClean="0">
                <a:latin typeface="Arial" panose="020B0604020202020204" pitchFamily="34" charset="0"/>
              </a:rPr>
              <a:t>Lez. 7:  Mercati finanziari</a:t>
            </a:r>
            <a:endParaRPr lang="it-IT" sz="1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142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2" y="445418"/>
            <a:ext cx="8399818" cy="429720"/>
          </a:xfrm>
        </p:spPr>
        <p:txBody>
          <a:bodyPr/>
          <a:lstStyle/>
          <a:p>
            <a:r>
              <a:rPr lang="it-IT" sz="2400" b="1" dirty="0" smtClean="0"/>
              <a:t>1. Ricapitoliamo</a:t>
            </a:r>
            <a:endParaRPr lang="en-US" sz="240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68313" y="1045681"/>
            <a:ext cx="8399817" cy="5184576"/>
          </a:xfrm>
        </p:spPr>
        <p:txBody>
          <a:bodyPr/>
          <a:lstStyle/>
          <a:p>
            <a:pPr marL="0" indent="0">
              <a:lnSpc>
                <a:spcPct val="114000"/>
              </a:lnSpc>
              <a:spcBef>
                <a:spcPts val="600"/>
              </a:spcBef>
              <a:buNone/>
            </a:pPr>
            <a:r>
              <a:rPr lang="it-IT" sz="1800" b="1" dirty="0" smtClean="0"/>
              <a:t> </a:t>
            </a:r>
          </a:p>
          <a:p>
            <a:pPr lvl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sz="1800" dirty="0"/>
          </a:p>
          <a:p>
            <a:pPr lvl="1">
              <a:lnSpc>
                <a:spcPct val="114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it-IT" sz="1800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Segnaposto testo 2"/>
              <p:cNvSpPr txBox="1">
                <a:spLocks/>
              </p:cNvSpPr>
              <p:nvPr/>
            </p:nvSpPr>
            <p:spPr bwMode="auto">
              <a:xfrm>
                <a:off x="539552" y="908720"/>
                <a:ext cx="8399817" cy="55584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70000"/>
                  <a:buFont typeface="Wingdings" panose="05000000000000000000" pitchFamily="2" charset="2"/>
                  <a:buChar char="¡"/>
                  <a:defRPr sz="290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25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5000"/>
                  <a:buFont typeface="Wingdings" panose="05000000000000000000" pitchFamily="2" charset="2"/>
                  <a:buChar char="¡"/>
                  <a:defRPr sz="2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accent2"/>
                  </a:buClr>
                  <a:buSzPct val="70000"/>
                  <a:buFont typeface="Wingdings" panose="05000000000000000000" pitchFamily="2" charset="2"/>
                  <a:buChar char="l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anose="05000000000000000000" pitchFamily="2" charset="2"/>
                  <a:buChar char="¡"/>
                  <a:defRPr sz="19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60000"/>
                  <a:buFont typeface="Wingdings" pitchFamily="2" charset="2"/>
                  <a:buChar char="¡"/>
                  <a:defRPr sz="1900">
                    <a:solidFill>
                      <a:schemeClr val="tx1"/>
                    </a:solidFill>
                    <a:latin typeface="+mn-lt"/>
                  </a:defRPr>
                </a:lvl9pPr>
              </a:lstStyle>
              <a:p>
                <a:pPr marL="0" indent="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None/>
                </a:pPr>
                <a:r>
                  <a:rPr lang="it-IT" sz="1800" b="1" kern="0" dirty="0" smtClean="0"/>
                  <a:t>1.1 - Formula dell’interesse composto: </a:t>
                </a:r>
                <a:endParaRPr lang="it-IT" sz="1600" kern="0" dirty="0" smtClean="0"/>
              </a:p>
              <a:p>
                <a:pPr marL="457200" lvl="1" indent="0">
                  <a:lnSpc>
                    <a:spcPct val="114000"/>
                  </a:lnSpc>
                  <a:spcBef>
                    <a:spcPts val="1200"/>
                  </a:spcBef>
                  <a:buFont typeface="Wingdings" panose="05000000000000000000" pitchFamily="2" charset="2"/>
                  <a:buNone/>
                </a:pPr>
                <a:r>
                  <a:rPr lang="it-IT" sz="2000" b="1" kern="0" dirty="0" smtClean="0">
                    <a:solidFill>
                      <a:srgbClr val="0070C0"/>
                    </a:solidFill>
                    <a:latin typeface="+mj-lt"/>
                  </a:rPr>
                  <a:t>                          VA  ·  (1+i) </a:t>
                </a:r>
                <a:r>
                  <a:rPr lang="it-IT" sz="2000" b="1" kern="0" baseline="30000" dirty="0" smtClean="0">
                    <a:solidFill>
                      <a:srgbClr val="0070C0"/>
                    </a:solidFill>
                    <a:latin typeface="+mj-lt"/>
                  </a:rPr>
                  <a:t>t</a:t>
                </a:r>
                <a:r>
                  <a:rPr lang="it-IT" sz="2000" b="1" kern="0" dirty="0" smtClean="0">
                    <a:solidFill>
                      <a:srgbClr val="0070C0"/>
                    </a:solidFill>
                    <a:latin typeface="+mj-lt"/>
                  </a:rPr>
                  <a:t>     =     VF</a:t>
                </a:r>
              </a:p>
              <a:p>
                <a:pPr marL="457200" lvl="1" indent="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None/>
                </a:pPr>
                <a:endParaRPr lang="it-IT" sz="2000" kern="0" baseline="30000" dirty="0" smtClean="0">
                  <a:latin typeface="+mj-lt"/>
                </a:endParaRPr>
              </a:p>
              <a:p>
                <a:pPr marL="457200" lvl="1" indent="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None/>
                </a:pPr>
                <a:endParaRPr lang="it-IT" sz="2000" kern="0" baseline="30000" dirty="0">
                  <a:latin typeface="+mj-lt"/>
                </a:endParaRPr>
              </a:p>
              <a:p>
                <a:pPr marL="457200" lvl="1" indent="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None/>
                </a:pPr>
                <a:endParaRPr lang="it-IT" sz="2000" kern="0" baseline="30000" dirty="0" smtClean="0">
                  <a:latin typeface="+mj-lt"/>
                </a:endParaRPr>
              </a:p>
              <a:p>
                <a:pPr marL="457200" lvl="1" indent="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None/>
                </a:pPr>
                <a:endParaRPr lang="it-IT" sz="2000" kern="0" baseline="30000" dirty="0">
                  <a:latin typeface="+mj-lt"/>
                </a:endParaRPr>
              </a:p>
              <a:p>
                <a:pPr marL="457200" lvl="1" indent="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None/>
                </a:pPr>
                <a:endParaRPr lang="it-IT" sz="2000" kern="0" baseline="30000" dirty="0" smtClean="0">
                  <a:latin typeface="+mj-lt"/>
                </a:endParaRPr>
              </a:p>
              <a:p>
                <a:pPr marL="457200" lvl="1" indent="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None/>
                </a:pPr>
                <a:endParaRPr lang="it-IT" sz="2000" kern="0" baseline="30000" dirty="0">
                  <a:latin typeface="+mj-lt"/>
                </a:endParaRPr>
              </a:p>
              <a:p>
                <a:pPr marL="457200" lvl="1" indent="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None/>
                </a:pPr>
                <a:endParaRPr lang="it-IT" sz="2000" kern="0" baseline="30000" dirty="0" smtClean="0">
                  <a:latin typeface="+mj-lt"/>
                </a:endParaRPr>
              </a:p>
              <a:p>
                <a:pPr marL="457200" lvl="1" indent="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None/>
                </a:pPr>
                <a:r>
                  <a:rPr lang="it-IT" sz="2000" kern="0" baseline="30000" dirty="0" smtClean="0">
                    <a:latin typeface="+mj-lt"/>
                  </a:rPr>
                  <a:t>Può </a:t>
                </a:r>
                <a:r>
                  <a:rPr lang="it-IT" sz="2000" kern="0" baseline="30000" dirty="0">
                    <a:latin typeface="+mj-lt"/>
                  </a:rPr>
                  <a:t>essere utilizzata in tre modi diversi:</a:t>
                </a:r>
              </a:p>
              <a:p>
                <a:pPr lvl="1">
                  <a:lnSpc>
                    <a:spcPct val="114000"/>
                  </a:lnSpc>
                  <a:spcBef>
                    <a:spcPts val="1200"/>
                  </a:spcBef>
                  <a:buFont typeface="Wingdings" panose="05000000000000000000" pitchFamily="2" charset="2"/>
                  <a:buChar char="§"/>
                </a:pPr>
                <a:r>
                  <a:rPr lang="it-IT" sz="2000" kern="0" baseline="30000" dirty="0" smtClean="0">
                    <a:solidFill>
                      <a:srgbClr val="0070C0"/>
                    </a:solidFill>
                    <a:latin typeface="+mj-lt"/>
                  </a:rPr>
                  <a:t>Incognita =</a:t>
                </a:r>
                <a:r>
                  <a:rPr lang="it-IT" sz="2000" kern="0" dirty="0" smtClean="0">
                    <a:solidFill>
                      <a:srgbClr val="0070C0"/>
                    </a:solidFill>
                    <a:latin typeface="+mj-lt"/>
                  </a:rPr>
                  <a:t> </a:t>
                </a:r>
                <a:r>
                  <a:rPr lang="it-IT" sz="2000" b="1" kern="0" baseline="30000" dirty="0" smtClean="0">
                    <a:solidFill>
                      <a:srgbClr val="0070C0"/>
                    </a:solidFill>
                    <a:latin typeface="+mj-lt"/>
                  </a:rPr>
                  <a:t>VF</a:t>
                </a:r>
                <a:r>
                  <a:rPr lang="it-IT" sz="2000" i="1" kern="0" baseline="30000" dirty="0" smtClean="0">
                    <a:solidFill>
                      <a:srgbClr val="0070C0"/>
                    </a:solidFill>
                    <a:latin typeface="+mj-lt"/>
                  </a:rPr>
                  <a:t>:		</a:t>
                </a:r>
                <a:r>
                  <a:rPr lang="it-IT" sz="2000" b="1" kern="0" dirty="0" smtClean="0">
                    <a:solidFill>
                      <a:srgbClr val="0070C0"/>
                    </a:solidFill>
                  </a:rPr>
                  <a:t>VF </a:t>
                </a:r>
                <a:r>
                  <a:rPr lang="it-IT" sz="2000" b="1" kern="0" dirty="0">
                    <a:solidFill>
                      <a:srgbClr val="0070C0"/>
                    </a:solidFill>
                  </a:rPr>
                  <a:t>= </a:t>
                </a:r>
                <a:r>
                  <a:rPr lang="it-IT" sz="2000" b="1" kern="0" dirty="0" smtClean="0">
                    <a:solidFill>
                      <a:srgbClr val="0070C0"/>
                    </a:solidFill>
                  </a:rPr>
                  <a:t>VA · (</a:t>
                </a:r>
                <a:r>
                  <a:rPr lang="it-IT" sz="2000" b="1" kern="0" dirty="0">
                    <a:solidFill>
                      <a:srgbClr val="0070C0"/>
                    </a:solidFill>
                  </a:rPr>
                  <a:t>1+i) </a:t>
                </a:r>
                <a:r>
                  <a:rPr lang="it-IT" sz="2000" b="1" kern="0" baseline="30000" dirty="0" smtClean="0">
                    <a:solidFill>
                      <a:srgbClr val="0070C0"/>
                    </a:solidFill>
                  </a:rPr>
                  <a:t>t</a:t>
                </a:r>
                <a:endParaRPr lang="it-IT" sz="2000" i="1" kern="0" baseline="30000" dirty="0">
                  <a:solidFill>
                    <a:srgbClr val="0070C0"/>
                  </a:solidFill>
                  <a:latin typeface="+mj-lt"/>
                </a:endParaRPr>
              </a:p>
              <a:p>
                <a:pPr marL="457200" lvl="1" indent="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None/>
                </a:pPr>
                <a:endParaRPr lang="it-IT" sz="2000" i="1" kern="0" baseline="30000" dirty="0" smtClean="0">
                  <a:solidFill>
                    <a:srgbClr val="0070C0"/>
                  </a:solidFill>
                  <a:latin typeface="+mj-lt"/>
                </a:endParaRPr>
              </a:p>
              <a:p>
                <a:pPr lvl="1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it-IT" sz="2000" kern="0" baseline="30000" dirty="0" smtClean="0">
                    <a:solidFill>
                      <a:srgbClr val="0070C0"/>
                    </a:solidFill>
                    <a:latin typeface="+mj-lt"/>
                  </a:rPr>
                  <a:t>I</a:t>
                </a:r>
                <a:r>
                  <a:rPr lang="it-IT" sz="2000" kern="0" baseline="30000" dirty="0" smtClean="0">
                    <a:solidFill>
                      <a:srgbClr val="0070C0"/>
                    </a:solidFill>
                  </a:rPr>
                  <a:t>ncognita </a:t>
                </a:r>
                <a:r>
                  <a:rPr lang="it-IT" sz="2000" kern="0" baseline="30000" dirty="0">
                    <a:solidFill>
                      <a:srgbClr val="0070C0"/>
                    </a:solidFill>
                  </a:rPr>
                  <a:t>=</a:t>
                </a:r>
                <a:r>
                  <a:rPr lang="it-IT" sz="2000" kern="0" dirty="0">
                    <a:solidFill>
                      <a:srgbClr val="0070C0"/>
                    </a:solidFill>
                  </a:rPr>
                  <a:t> </a:t>
                </a:r>
                <a:r>
                  <a:rPr lang="it-IT" sz="2000" b="1" kern="0" baseline="30000" dirty="0" smtClean="0">
                    <a:solidFill>
                      <a:srgbClr val="0070C0"/>
                    </a:solidFill>
                    <a:latin typeface="+mj-lt"/>
                  </a:rPr>
                  <a:t>VA</a:t>
                </a:r>
                <a:r>
                  <a:rPr lang="it-IT" sz="2000" i="1" kern="0" baseline="30000" dirty="0" smtClean="0">
                    <a:solidFill>
                      <a:srgbClr val="0070C0"/>
                    </a:solidFill>
                    <a:latin typeface="+mj-lt"/>
                  </a:rPr>
                  <a:t>:		</a:t>
                </a:r>
                <a:r>
                  <a:rPr lang="it-IT" sz="2000" b="1" kern="0" dirty="0" smtClean="0">
                    <a:solidFill>
                      <a:srgbClr val="0070C0"/>
                    </a:solidFill>
                  </a:rPr>
                  <a:t>VA </a:t>
                </a:r>
                <a:r>
                  <a:rPr lang="it-IT" sz="2000" b="1" kern="0" dirty="0">
                    <a:solidFill>
                      <a:srgbClr val="0070C0"/>
                    </a:solidFill>
                  </a:rPr>
                  <a:t>= </a:t>
                </a:r>
                <a:r>
                  <a:rPr lang="it-IT" sz="2000" b="1" kern="0" dirty="0" smtClean="0">
                    <a:solidFill>
                      <a:srgbClr val="0070C0"/>
                    </a:solidFill>
                  </a:rPr>
                  <a:t>VF </a:t>
                </a:r>
                <a:r>
                  <a:rPr lang="it-IT" sz="2000" b="1" kern="0" dirty="0">
                    <a:solidFill>
                      <a:srgbClr val="0070C0"/>
                    </a:solidFill>
                  </a:rPr>
                  <a:t>· </a:t>
                </a:r>
                <a:r>
                  <a:rPr lang="it-IT" sz="2000" b="1" kern="0" dirty="0" smtClean="0">
                    <a:solidFill>
                      <a:srgbClr val="0070C0"/>
                    </a:solidFill>
                  </a:rPr>
                  <a:t>[1/(1+i)] </a:t>
                </a:r>
                <a:r>
                  <a:rPr lang="it-IT" sz="2000" b="1" kern="0" baseline="30000" dirty="0" smtClean="0">
                    <a:solidFill>
                      <a:srgbClr val="0070C0"/>
                    </a:solidFill>
                  </a:rPr>
                  <a:t>t</a:t>
                </a:r>
                <a:endParaRPr lang="it-IT" sz="2000" i="1" kern="0" baseline="30000" dirty="0">
                  <a:solidFill>
                    <a:srgbClr val="0070C0"/>
                  </a:solidFill>
                  <a:latin typeface="+mj-lt"/>
                </a:endParaRPr>
              </a:p>
              <a:p>
                <a:pPr lvl="1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Char char="§"/>
                </a:pPr>
                <a:r>
                  <a:rPr lang="it-IT" sz="2000" kern="0" baseline="30000" dirty="0" smtClean="0">
                    <a:solidFill>
                      <a:srgbClr val="0070C0"/>
                    </a:solidFill>
                  </a:rPr>
                  <a:t>Incognita </a:t>
                </a:r>
                <a:r>
                  <a:rPr lang="it-IT" sz="2000" kern="0" baseline="30000" dirty="0">
                    <a:solidFill>
                      <a:srgbClr val="0070C0"/>
                    </a:solidFill>
                  </a:rPr>
                  <a:t>= </a:t>
                </a:r>
                <a:r>
                  <a:rPr lang="it-IT" sz="2000" b="1" kern="0" baseline="30000" dirty="0" smtClean="0">
                    <a:solidFill>
                      <a:srgbClr val="0070C0"/>
                    </a:solidFill>
                  </a:rPr>
                  <a:t>i</a:t>
                </a:r>
                <a:r>
                  <a:rPr lang="it-IT" sz="2000" i="1" kern="0" baseline="30000" dirty="0" smtClean="0">
                    <a:solidFill>
                      <a:srgbClr val="0070C0"/>
                    </a:solidFill>
                  </a:rPr>
                  <a:t>			</a:t>
                </a:r>
                <a:r>
                  <a:rPr lang="it-IT" sz="2000" b="1" kern="0" dirty="0" smtClean="0">
                    <a:solidFill>
                      <a:srgbClr val="0070C0"/>
                    </a:solidFill>
                  </a:rPr>
                  <a:t>i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2400" b="1" i="1" kern="0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2400" b="1" i="1" ker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t-IT" sz="2400" b="1" i="1" ker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it-IT" sz="2400" b="1" kern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𝐕𝐅</m:t>
                                </m:r>
                              </m:num>
                              <m:den>
                                <m:r>
                                  <a:rPr lang="it-IT" sz="2400" b="1" kern="0" smtClean="0">
                                    <a:solidFill>
                                      <a:srgbClr val="0070C0"/>
                                    </a:solidFill>
                                    <a:latin typeface="Cambria Math" panose="02040503050406030204" pitchFamily="18" charset="0"/>
                                  </a:rPr>
                                  <m:t>𝐕𝐀</m:t>
                                </m:r>
                              </m:den>
                            </m:f>
                          </m:e>
                        </m:d>
                      </m:e>
                      <m:sup>
                        <m:f>
                          <m:fPr>
                            <m:type m:val="skw"/>
                            <m:ctrlPr>
                              <a:rPr lang="it-IT" sz="2400" b="1" i="1" kern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400" b="1" kern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it-IT" sz="2400" b="1" kern="0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𝐭</m:t>
                            </m:r>
                          </m:den>
                        </m:f>
                      </m:sup>
                    </m:sSup>
                  </m:oMath>
                </a14:m>
                <a:r>
                  <a:rPr lang="it-IT" sz="2400" b="1" kern="0" dirty="0" smtClean="0">
                    <a:solidFill>
                      <a:srgbClr val="0070C0"/>
                    </a:solidFill>
                  </a:rPr>
                  <a:t> - </a:t>
                </a:r>
                <a:r>
                  <a:rPr lang="it-IT" sz="2000" b="1" kern="0" dirty="0" smtClean="0">
                    <a:solidFill>
                      <a:srgbClr val="0070C0"/>
                    </a:solidFill>
                  </a:rPr>
                  <a:t>1</a:t>
                </a:r>
                <a:endParaRPr lang="it-IT" sz="2000" i="1" kern="0" baseline="30000" dirty="0">
                  <a:solidFill>
                    <a:srgbClr val="0070C0"/>
                  </a:solidFill>
                </a:endParaRPr>
              </a:p>
              <a:p>
                <a:pPr marL="457200" lvl="1" indent="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None/>
                </a:pPr>
                <a:endParaRPr lang="it-IT" sz="2000" i="1" kern="0" baseline="30000" dirty="0">
                  <a:solidFill>
                    <a:srgbClr val="0070C0"/>
                  </a:solidFill>
                </a:endParaRPr>
              </a:p>
              <a:p>
                <a:pPr marL="457200" lvl="1" indent="0">
                  <a:lnSpc>
                    <a:spcPct val="114000"/>
                  </a:lnSpc>
                  <a:spcBef>
                    <a:spcPts val="600"/>
                  </a:spcBef>
                  <a:buFont typeface="Wingdings" panose="05000000000000000000" pitchFamily="2" charset="2"/>
                  <a:buNone/>
                </a:pPr>
                <a:r>
                  <a:rPr lang="it-IT" sz="2000" i="1" kern="0" baseline="30000" dirty="0" smtClean="0">
                    <a:solidFill>
                      <a:srgbClr val="0070C0"/>
                    </a:solidFill>
                    <a:latin typeface="+mj-lt"/>
                  </a:rPr>
                  <a:t>	</a:t>
                </a:r>
                <a:endParaRPr lang="it-IT" sz="2000" i="1" kern="0" baseline="30000" dirty="0">
                  <a:solidFill>
                    <a:srgbClr val="0070C0"/>
                  </a:solidFill>
                  <a:latin typeface="+mj-lt"/>
                </a:endParaRPr>
              </a:p>
            </p:txBody>
          </p:sp>
        </mc:Choice>
        <mc:Fallback xmlns="">
          <p:sp>
            <p:nvSpPr>
              <p:cNvPr id="6" name="Segnaposto tes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908720"/>
                <a:ext cx="8399817" cy="5558484"/>
              </a:xfrm>
              <a:prstGeom prst="rect">
                <a:avLst/>
              </a:prstGeom>
              <a:blipFill rotWithShape="0">
                <a:blip r:embed="rId2"/>
                <a:stretch>
                  <a:fillRect l="-654" t="-32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916832"/>
            <a:ext cx="6517189" cy="187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6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13" y="-99392"/>
            <a:ext cx="7313612" cy="895350"/>
          </a:xfrm>
        </p:spPr>
        <p:txBody>
          <a:bodyPr/>
          <a:lstStyle/>
          <a:p>
            <a:r>
              <a:rPr lang="it-IT" sz="2400" b="1" dirty="0" smtClean="0"/>
              <a:t>Ricapitoliamo (2)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testo 2"/>
              <p:cNvSpPr>
                <a:spLocks noGrp="1"/>
              </p:cNvSpPr>
              <p:nvPr>
                <p:ph type="body" sz="half" idx="1"/>
              </p:nvPr>
            </p:nvSpPr>
            <p:spPr>
              <a:xfrm>
                <a:off x="487893" y="1124744"/>
                <a:ext cx="8675687" cy="5544616"/>
              </a:xfrm>
              <a:solidFill>
                <a:schemeClr val="bg1"/>
              </a:solidFill>
            </p:spPr>
            <p:txBody>
              <a:bodyPr/>
              <a:lstStyle/>
              <a:p>
                <a:pPr marL="0" indent="0">
                  <a:lnSpc>
                    <a:spcPct val="114000"/>
                  </a:lnSpc>
                  <a:spcBef>
                    <a:spcPts val="600"/>
                  </a:spcBef>
                  <a:buNone/>
                </a:pPr>
                <a:r>
                  <a:rPr lang="it-IT" sz="1800" b="1" dirty="0" smtClean="0"/>
                  <a:t>1.2 - Tasso </a:t>
                </a:r>
                <a:r>
                  <a:rPr lang="it-IT" sz="1800" b="1" dirty="0"/>
                  <a:t>d’interesse reale </a:t>
                </a:r>
                <a:endParaRPr lang="it-IT" sz="1800" dirty="0" smtClean="0"/>
              </a:p>
              <a:p>
                <a:pPr marL="0" indent="0">
                  <a:lnSpc>
                    <a:spcPct val="114000"/>
                  </a:lnSpc>
                  <a:spcBef>
                    <a:spcPts val="600"/>
                  </a:spcBef>
                  <a:buNone/>
                </a:pPr>
                <a:r>
                  <a:rPr lang="it-IT" sz="1800" dirty="0" smtClean="0"/>
                  <a:t>Per </a:t>
                </a:r>
                <a:r>
                  <a:rPr lang="it-IT" sz="1800" dirty="0"/>
                  <a:t>confrontare il potere di acquisto di due somme in due diversi momenti del tempo, utilizziamo il </a:t>
                </a:r>
                <a:r>
                  <a:rPr lang="it-IT" sz="1800" b="1" dirty="0">
                    <a:solidFill>
                      <a:srgbClr val="C00000"/>
                    </a:solidFill>
                  </a:rPr>
                  <a:t>tasso d’interesse reale</a:t>
                </a:r>
                <a:r>
                  <a:rPr lang="it-IT" sz="1800" dirty="0"/>
                  <a:t>.</a:t>
                </a:r>
              </a:p>
              <a:p>
                <a:pPr marL="0" indent="0">
                  <a:lnSpc>
                    <a:spcPct val="114000"/>
                  </a:lnSpc>
                  <a:spcBef>
                    <a:spcPts val="600"/>
                  </a:spcBef>
                  <a:buNone/>
                </a:pPr>
                <a:r>
                  <a:rPr lang="it-IT" sz="1800" b="1" dirty="0" smtClean="0">
                    <a:solidFill>
                      <a:srgbClr val="0070C0"/>
                    </a:solidFill>
                  </a:rPr>
                  <a:t>Tasso </a:t>
                </a:r>
                <a:r>
                  <a:rPr lang="it-IT" sz="1800" b="1" dirty="0">
                    <a:solidFill>
                      <a:srgbClr val="0070C0"/>
                    </a:solidFill>
                  </a:rPr>
                  <a:t>d’interesse reale </a:t>
                </a:r>
                <a:r>
                  <a:rPr lang="it-IT" sz="1800" dirty="0" smtClean="0">
                    <a:solidFill>
                      <a:srgbClr val="0070C0"/>
                    </a:solidFill>
                  </a:rPr>
                  <a:t>≈</a:t>
                </a:r>
                <a:r>
                  <a:rPr lang="it-IT" sz="1800" b="1" dirty="0" smtClean="0">
                    <a:solidFill>
                      <a:srgbClr val="0070C0"/>
                    </a:solidFill>
                  </a:rPr>
                  <a:t> </a:t>
                </a:r>
                <a:r>
                  <a:rPr lang="it-IT" sz="1800" dirty="0"/>
                  <a:t>tasso d’interesse </a:t>
                </a:r>
                <a:r>
                  <a:rPr lang="it-IT" sz="1800" b="1" dirty="0">
                    <a:solidFill>
                      <a:srgbClr val="0070C0"/>
                    </a:solidFill>
                  </a:rPr>
                  <a:t>nominale</a:t>
                </a:r>
                <a:r>
                  <a:rPr lang="it-IT" sz="1800" dirty="0"/>
                  <a:t> </a:t>
                </a:r>
                <a:endParaRPr lang="it-IT" sz="1800" dirty="0" smtClean="0"/>
              </a:p>
              <a:p>
                <a:pPr marL="0" indent="0">
                  <a:lnSpc>
                    <a:spcPct val="114000"/>
                  </a:lnSpc>
                  <a:spcBef>
                    <a:spcPts val="600"/>
                  </a:spcBef>
                  <a:buNone/>
                </a:pPr>
                <a:r>
                  <a:rPr lang="it-IT" sz="1800" dirty="0"/>
                  <a:t> </a:t>
                </a:r>
                <a:r>
                  <a:rPr lang="it-IT" sz="1800" dirty="0" smtClean="0"/>
                  <a:t>                                           – </a:t>
                </a:r>
                <a:r>
                  <a:rPr lang="it-IT" sz="1800" dirty="0"/>
                  <a:t>tasso di inflazione </a:t>
                </a:r>
                <a:r>
                  <a:rPr lang="it-IT" sz="1800" b="1" dirty="0">
                    <a:solidFill>
                      <a:srgbClr val="0070C0"/>
                    </a:solidFill>
                  </a:rPr>
                  <a:t>previsto</a:t>
                </a:r>
              </a:p>
              <a:p>
                <a:pPr marL="400050" lvl="1" indent="0">
                  <a:lnSpc>
                    <a:spcPct val="114000"/>
                  </a:lnSpc>
                  <a:spcBef>
                    <a:spcPts val="600"/>
                  </a:spcBef>
                  <a:buNone/>
                </a:pPr>
                <a:r>
                  <a:rPr lang="it-IT" sz="1800" dirty="0" smtClean="0"/>
                  <a:t>Se</a:t>
                </a:r>
                <a:r>
                  <a:rPr lang="it-IT" sz="1800" dirty="0"/>
                  <a:t>:  </a:t>
                </a:r>
                <a14:m>
                  <m:oMath xmlns:m="http://schemas.openxmlformats.org/officeDocument/2006/math">
                    <m:r>
                      <a:rPr lang="it-IT" sz="1800" b="1" i="0" dirty="0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</m:t>
                    </m:r>
                  </m:oMath>
                </a14:m>
                <a:r>
                  <a:rPr lang="it-IT" sz="18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15% ,  </a:t>
                </a:r>
                <a:r>
                  <a:rPr lang="el-GR" sz="18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π</a:t>
                </a:r>
                <a:r>
                  <a:rPr lang="it-IT" sz="18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= 11%  </a:t>
                </a:r>
                <a:r>
                  <a:rPr lang="it-IT" sz="1800" b="1" dirty="0">
                    <a:solidFill>
                      <a:srgbClr val="C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→</a:t>
                </a:r>
                <a:r>
                  <a:rPr lang="it-IT" sz="1800" dirty="0"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  </a:t>
                </a:r>
                <a:r>
                  <a:rPr lang="it-IT" sz="2000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r = </a:t>
                </a:r>
                <a14:m>
                  <m:oMath xmlns:m="http://schemas.openxmlformats.org/officeDocument/2006/math">
                    <m:r>
                      <a:rPr lang="it-IT" sz="2000" b="1" i="0" dirty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𝐢</m:t>
                    </m:r>
                  </m:oMath>
                </a14:m>
                <a:r>
                  <a:rPr lang="it-IT" sz="20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- </a:t>
                </a:r>
                <a:r>
                  <a:rPr lang="el-GR" sz="20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π</a:t>
                </a:r>
                <a:r>
                  <a:rPr lang="it-IT" sz="20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  </a:t>
                </a:r>
                <a:r>
                  <a:rPr lang="it-IT" sz="2000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≈ </a:t>
                </a:r>
                <a:r>
                  <a:rPr lang="it-IT" sz="2000" b="1" dirty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4</a:t>
                </a:r>
                <a:r>
                  <a:rPr lang="it-IT" sz="2000" b="1" dirty="0" smtClean="0">
                    <a:solidFill>
                      <a:srgbClr val="0070C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Calibri" panose="020F0502020204030204" pitchFamily="34" charset="0"/>
                  </a:rPr>
                  <a:t>%.</a:t>
                </a:r>
                <a:endParaRPr lang="it-IT" sz="2000" b="1" dirty="0">
                  <a:solidFill>
                    <a:srgbClr val="000099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tes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1"/>
              </p:nvPr>
            </p:nvSpPr>
            <p:spPr>
              <a:xfrm>
                <a:off x="487893" y="1124744"/>
                <a:ext cx="8675687" cy="5544616"/>
              </a:xfrm>
              <a:blipFill rotWithShape="0">
                <a:blip r:embed="rId2"/>
                <a:stretch>
                  <a:fillRect l="-562" t="-4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833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2 – Cos’è il tasso d’interesse?</a:t>
            </a:r>
            <a:endParaRPr lang="it-IT" sz="2400" b="1" dirty="0">
              <a:solidFill>
                <a:srgbClr val="005A5A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908720"/>
            <a:ext cx="8820472" cy="4968552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00" dirty="0" smtClean="0">
                <a:solidFill>
                  <a:srgbClr val="000000"/>
                </a:solidFill>
              </a:rPr>
              <a:t>Il tasso d’interesse </a:t>
            </a:r>
            <a:r>
              <a:rPr lang="it-IT" altLang="en-US" sz="1800" u="sng" dirty="0" smtClean="0">
                <a:solidFill>
                  <a:srgbClr val="000000"/>
                </a:solidFill>
              </a:rPr>
              <a:t>reale</a:t>
            </a:r>
            <a:r>
              <a:rPr lang="it-IT" altLang="en-US" sz="1800" dirty="0" smtClean="0">
                <a:solidFill>
                  <a:srgbClr val="000000"/>
                </a:solidFill>
              </a:rPr>
              <a:t>  (</a:t>
            </a:r>
            <a:r>
              <a:rPr lang="it-IT" altLang="en-US" sz="1600" i="1" dirty="0" smtClean="0"/>
              <a:t>o meglio, il c.d. </a:t>
            </a:r>
            <a:r>
              <a:rPr lang="it-IT" altLang="en-US" sz="1600" i="1" dirty="0" smtClean="0">
                <a:solidFill>
                  <a:srgbClr val="0070C0"/>
                </a:solidFill>
              </a:rPr>
              <a:t>«montante d’interesse», </a:t>
            </a:r>
            <a:r>
              <a:rPr lang="it-IT" altLang="en-US" sz="1600" b="1" dirty="0" smtClean="0">
                <a:solidFill>
                  <a:srgbClr val="0070C0"/>
                </a:solidFill>
              </a:rPr>
              <a:t>1+ r </a:t>
            </a:r>
            <a:r>
              <a:rPr lang="it-IT" altLang="en-US" sz="1800" dirty="0" smtClean="0">
                <a:solidFill>
                  <a:srgbClr val="000000"/>
                </a:solidFill>
              </a:rPr>
              <a:t>) è un </a:t>
            </a:r>
            <a:r>
              <a:rPr lang="it-IT" altLang="en-US" sz="1800" b="1" dirty="0" smtClean="0">
                <a:solidFill>
                  <a:srgbClr val="000000"/>
                </a:solidFill>
              </a:rPr>
              <a:t>prezzo relativo</a:t>
            </a:r>
            <a:r>
              <a:rPr lang="it-IT" altLang="en-US" sz="1800" dirty="0" smtClean="0">
                <a:solidFill>
                  <a:srgbClr val="000000"/>
                </a:solidFill>
              </a:rPr>
              <a:t>. In equilibrio sarà uguale a: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en-US" sz="1800" dirty="0" smtClean="0"/>
              <a:t>La </a:t>
            </a:r>
            <a:r>
              <a:rPr lang="it-IT" altLang="en-US" sz="1800" b="1" dirty="0">
                <a:solidFill>
                  <a:srgbClr val="C00000"/>
                </a:solidFill>
              </a:rPr>
              <a:t>compensazione</a:t>
            </a:r>
            <a:r>
              <a:rPr lang="it-IT" altLang="en-US" sz="1800" dirty="0"/>
              <a:t> </a:t>
            </a:r>
            <a:r>
              <a:rPr lang="it-IT" altLang="en-US" sz="1800" dirty="0" smtClean="0"/>
              <a:t> (in termini di maggior consumo) che un </a:t>
            </a:r>
            <a:r>
              <a:rPr lang="it-IT" altLang="en-US" sz="1800" b="1" dirty="0" smtClean="0">
                <a:solidFill>
                  <a:srgbClr val="0070C0"/>
                </a:solidFill>
              </a:rPr>
              <a:t>consumatore / risparmiatore</a:t>
            </a:r>
            <a:r>
              <a:rPr lang="it-IT" altLang="en-US" sz="1600" dirty="0">
                <a:solidFill>
                  <a:srgbClr val="000000"/>
                </a:solidFill>
              </a:rPr>
              <a:t> </a:t>
            </a:r>
            <a:r>
              <a:rPr lang="it-IT" altLang="en-US" sz="1800" dirty="0" smtClean="0">
                <a:solidFill>
                  <a:srgbClr val="000000"/>
                </a:solidFill>
              </a:rPr>
              <a:t>richiede, per rinunciare ad un euro di consumo oggi a fronte di un maggior consumo tra un anno.</a:t>
            </a:r>
          </a:p>
          <a:p>
            <a:pPr marL="432000" lvl="1">
              <a:lnSpc>
                <a:spcPct val="125000"/>
              </a:lnSpc>
              <a:spcBef>
                <a:spcPts val="600"/>
              </a:spcBef>
            </a:pPr>
            <a:r>
              <a:rPr lang="it-IT" altLang="en-US" sz="1800" dirty="0" smtClean="0"/>
              <a:t>In equilibrio</a:t>
            </a:r>
            <a:r>
              <a:rPr lang="it-IT" altLang="en-US" sz="1800" b="1" dirty="0" smtClean="0">
                <a:solidFill>
                  <a:srgbClr val="0070C0"/>
                </a:solidFill>
              </a:rPr>
              <a:t>, </a:t>
            </a:r>
            <a:r>
              <a:rPr lang="it-IT" altLang="en-US" sz="1800" dirty="0" smtClean="0"/>
              <a:t>sarò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indifferente </a:t>
            </a:r>
            <a:r>
              <a:rPr lang="it-IT" altLang="en-US" sz="1800" b="1" dirty="0" smtClean="0">
                <a:solidFill>
                  <a:srgbClr val="0070C0"/>
                </a:solidFill>
              </a:rPr>
              <a:t> </a:t>
            </a:r>
            <a:r>
              <a:rPr lang="it-IT" altLang="en-US" sz="1800" dirty="0" smtClean="0"/>
              <a:t>tra avere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€1</a:t>
            </a:r>
            <a:r>
              <a:rPr lang="it-IT" altLang="en-US" sz="1800" dirty="0" smtClean="0"/>
              <a:t> oggi  e 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€ (1+r) </a:t>
            </a:r>
            <a:r>
              <a:rPr lang="it-IT" altLang="en-US" sz="1800" dirty="0" smtClean="0"/>
              <a:t>tra un anno</a:t>
            </a:r>
          </a:p>
          <a:p>
            <a:pPr marL="940050" lvl="2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en-US" sz="1600" b="1" dirty="0" smtClean="0">
                <a:solidFill>
                  <a:srgbClr val="0070C0"/>
                </a:solidFill>
              </a:rPr>
              <a:t>Tasso marginale di sostituzione </a:t>
            </a:r>
            <a:r>
              <a:rPr lang="it-IT" altLang="en-US" sz="1600" dirty="0" smtClean="0">
                <a:solidFill>
                  <a:schemeClr val="bg2"/>
                </a:solidFill>
              </a:rPr>
              <a:t>tra beni presenti e futuri</a:t>
            </a:r>
            <a:r>
              <a:rPr lang="it-IT" altLang="en-US" sz="1600" dirty="0" smtClean="0">
                <a:solidFill>
                  <a:srgbClr val="0070C0"/>
                </a:solidFill>
              </a:rPr>
              <a:t>: </a:t>
            </a:r>
            <a:r>
              <a:rPr lang="it-IT" altLang="en-US" sz="1600" b="1" dirty="0" smtClean="0">
                <a:solidFill>
                  <a:srgbClr val="0070C0"/>
                </a:solidFill>
              </a:rPr>
              <a:t> </a:t>
            </a:r>
            <a:r>
              <a:rPr lang="it-IT" altLang="en-US" sz="1600" b="1" dirty="0" smtClean="0">
                <a:solidFill>
                  <a:srgbClr val="C00000"/>
                </a:solidFill>
              </a:rPr>
              <a:t>MRS = 1+r</a:t>
            </a:r>
          </a:p>
          <a:p>
            <a:pPr lvl="0">
              <a:lnSpc>
                <a:spcPct val="125000"/>
              </a:lnSpc>
              <a:spcBef>
                <a:spcPts val="600"/>
              </a:spcBef>
              <a:buClr>
                <a:srgbClr val="006666"/>
              </a:buClr>
              <a:buFont typeface="Wingdings" panose="05000000000000000000" pitchFamily="2" charset="2"/>
              <a:buChar char="Ø"/>
            </a:pPr>
            <a:r>
              <a:rPr lang="it-IT" altLang="en-US" sz="1800" dirty="0">
                <a:solidFill>
                  <a:srgbClr val="000000"/>
                </a:solidFill>
              </a:rPr>
              <a:t>Dal punto di vista </a:t>
            </a:r>
            <a:r>
              <a:rPr lang="it-IT" altLang="en-US" sz="1800" dirty="0" smtClean="0">
                <a:solidFill>
                  <a:srgbClr val="000000"/>
                </a:solidFill>
              </a:rPr>
              <a:t>dell’ </a:t>
            </a:r>
            <a:r>
              <a:rPr lang="it-IT" altLang="en-US" sz="1800" b="1" dirty="0" smtClean="0">
                <a:solidFill>
                  <a:srgbClr val="0070C0"/>
                </a:solidFill>
              </a:rPr>
              <a:t>imprenditore, </a:t>
            </a:r>
            <a:r>
              <a:rPr lang="it-IT" altLang="en-US" sz="1800" dirty="0" smtClean="0"/>
              <a:t>è la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remunerazione</a:t>
            </a:r>
            <a:r>
              <a:rPr lang="it-IT" altLang="en-US" sz="1800" dirty="0" smtClean="0"/>
              <a:t> (in termini dell’aumento della produzione, tra un anno) che  compensa il costo sostenuto oggi per un investimento in aumento della stock di capitale pari a  €1, </a:t>
            </a:r>
          </a:p>
          <a:p>
            <a:pPr marL="432000" lvl="1">
              <a:lnSpc>
                <a:spcPct val="125000"/>
              </a:lnSpc>
              <a:spcBef>
                <a:spcPts val="600"/>
              </a:spcBef>
            </a:pPr>
            <a:r>
              <a:rPr lang="it-IT" altLang="en-US" sz="1800" dirty="0"/>
              <a:t>In equilibrio, </a:t>
            </a:r>
            <a:r>
              <a:rPr lang="it-IT" altLang="en-US" sz="1800" dirty="0" smtClean="0"/>
              <a:t>sarà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indifferente</a:t>
            </a:r>
            <a:r>
              <a:rPr lang="it-IT" altLang="en-US" sz="1800" dirty="0" smtClean="0"/>
              <a:t>  </a:t>
            </a:r>
            <a:r>
              <a:rPr lang="it-IT" altLang="en-US" sz="1800" dirty="0"/>
              <a:t>tra </a:t>
            </a:r>
            <a:r>
              <a:rPr lang="it-IT" altLang="en-US" sz="1800" u="sng" dirty="0" smtClean="0"/>
              <a:t>non</a:t>
            </a:r>
            <a:r>
              <a:rPr lang="it-IT" altLang="en-US" sz="1800" dirty="0" smtClean="0"/>
              <a:t> investire oggi, oppure investire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€</a:t>
            </a:r>
            <a:r>
              <a:rPr lang="it-IT" altLang="en-US" sz="1800" b="1" dirty="0">
                <a:solidFill>
                  <a:srgbClr val="C00000"/>
                </a:solidFill>
              </a:rPr>
              <a:t>1</a:t>
            </a:r>
            <a:r>
              <a:rPr lang="it-IT" altLang="en-US" sz="1800" dirty="0"/>
              <a:t> oggi  e  </a:t>
            </a:r>
            <a:r>
              <a:rPr lang="it-IT" altLang="en-US" sz="1800" dirty="0" smtClean="0"/>
              <a:t>ottenere un prodotto aggiuntivo pari a </a:t>
            </a:r>
            <a:r>
              <a:rPr lang="it-IT" altLang="en-US" sz="1800" b="1" dirty="0" smtClean="0"/>
              <a:t>€ </a:t>
            </a:r>
            <a:r>
              <a:rPr lang="it-IT" altLang="en-US" sz="1800" b="1" dirty="0"/>
              <a:t>(1+r) </a:t>
            </a:r>
            <a:r>
              <a:rPr lang="it-IT" altLang="en-US" sz="1800" dirty="0"/>
              <a:t>tra </a:t>
            </a:r>
            <a:r>
              <a:rPr lang="it-IT" altLang="en-US" sz="1800"/>
              <a:t>un </a:t>
            </a:r>
            <a:r>
              <a:rPr lang="it-IT" altLang="en-US" sz="1800" smtClean="0"/>
              <a:t>anno.</a:t>
            </a:r>
            <a:endParaRPr lang="it-IT" altLang="en-US" sz="1800" dirty="0"/>
          </a:p>
          <a:p>
            <a:pPr marL="832050" lvl="2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it-IT" altLang="en-US" sz="1600" b="1" dirty="0" smtClean="0">
                <a:solidFill>
                  <a:srgbClr val="0070C0"/>
                </a:solidFill>
              </a:rPr>
              <a:t>Produttività marginale del capitale (</a:t>
            </a:r>
            <a:r>
              <a:rPr lang="it-IT" altLang="en-US" sz="1600" b="1" dirty="0" err="1" smtClean="0">
                <a:solidFill>
                  <a:srgbClr val="0070C0"/>
                </a:solidFill>
              </a:rPr>
              <a:t>uniperiodale</a:t>
            </a:r>
            <a:r>
              <a:rPr lang="it-IT" altLang="en-US" sz="1600" b="1" dirty="0" smtClean="0">
                <a:solidFill>
                  <a:srgbClr val="0070C0"/>
                </a:solidFill>
              </a:rPr>
              <a:t>) : </a:t>
            </a:r>
            <a:r>
              <a:rPr lang="it-IT" altLang="en-US" sz="1600" b="1" dirty="0" smtClean="0">
                <a:solidFill>
                  <a:srgbClr val="C00000"/>
                </a:solidFill>
              </a:rPr>
              <a:t>MPK </a:t>
            </a:r>
            <a:r>
              <a:rPr lang="it-IT" altLang="en-US" sz="1600" b="1" dirty="0">
                <a:solidFill>
                  <a:srgbClr val="C00000"/>
                </a:solidFill>
              </a:rPr>
              <a:t>= 1+r</a:t>
            </a:r>
            <a:r>
              <a:rPr lang="it-IT" altLang="en-US" sz="1600" b="1" dirty="0" smtClean="0">
                <a:solidFill>
                  <a:srgbClr val="C00000"/>
                </a:solidFill>
              </a:rPr>
              <a:t>.</a:t>
            </a:r>
          </a:p>
          <a:p>
            <a:pPr marL="2083050" lvl="5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600" dirty="0" smtClean="0">
                <a:solidFill>
                  <a:schemeClr val="accent6">
                    <a:lumMod val="75000"/>
                  </a:schemeClr>
                </a:solidFill>
              </a:rPr>
              <a:t>	(questo concetto verrà ripreso nella lezione 8)</a:t>
            </a:r>
            <a:endParaRPr lang="it-IT" altLang="en-US" sz="1600" dirty="0">
              <a:solidFill>
                <a:schemeClr val="accent6">
                  <a:lumMod val="75000"/>
                </a:schemeClr>
              </a:solidFill>
            </a:endParaRPr>
          </a:p>
          <a:p>
            <a:pPr marL="5715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2200" b="1" dirty="0" smtClean="0">
              <a:solidFill>
                <a:srgbClr val="0070C0"/>
              </a:solidFill>
            </a:endParaRPr>
          </a:p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endParaRPr lang="it-IT" altLang="en-US" sz="1800" b="1" dirty="0" smtClean="0">
              <a:solidFill>
                <a:srgbClr val="0070C0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dirty="0" err="1" smtClean="0"/>
              <a:t>Lez</a:t>
            </a:r>
            <a:r>
              <a:rPr lang="it-IT" dirty="0" smtClean="0"/>
              <a:t>. 7:  Mercati finanziari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88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 bwMode="auto">
          <a:xfrm>
            <a:off x="1115616" y="3861048"/>
            <a:ext cx="7632848" cy="79208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Cos’è il tasso d’interesse? Discussione</a:t>
            </a:r>
            <a:endParaRPr lang="it-IT" sz="2400" b="1" dirty="0">
              <a:solidFill>
                <a:srgbClr val="005A5A"/>
              </a:solidFill>
            </a:endParaRPr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24744"/>
            <a:ext cx="8655496" cy="4968552"/>
          </a:xfrm>
        </p:spPr>
        <p:txBody>
          <a:bodyPr/>
          <a:lstStyle/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00" dirty="0" smtClean="0">
                <a:solidFill>
                  <a:srgbClr val="000000"/>
                </a:solidFill>
              </a:rPr>
              <a:t>Ogni tasso d’interesse è sempre un </a:t>
            </a:r>
            <a:r>
              <a:rPr lang="it-IT" altLang="en-US" sz="1800" b="1" dirty="0" smtClean="0">
                <a:solidFill>
                  <a:srgbClr val="000000"/>
                </a:solidFill>
              </a:rPr>
              <a:t>prezzo relativo</a:t>
            </a:r>
            <a:r>
              <a:rPr lang="it-IT" altLang="en-US" sz="1800" dirty="0" smtClean="0">
                <a:solidFill>
                  <a:srgbClr val="000000"/>
                </a:solidFill>
              </a:rPr>
              <a:t>.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00" dirty="0" smtClean="0">
                <a:solidFill>
                  <a:srgbClr val="000000"/>
                </a:solidFill>
              </a:rPr>
              <a:t>Sicuramente, il legame con le preferenze dei risparmiatori e con la redditività del capitale fisico è un forte «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ancoraggio</a:t>
            </a:r>
            <a:r>
              <a:rPr lang="it-IT" altLang="en-US" sz="1800" dirty="0" smtClean="0">
                <a:solidFill>
                  <a:srgbClr val="000000"/>
                </a:solidFill>
              </a:rPr>
              <a:t>» nella determinazione dei tassi reali.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00" dirty="0" smtClean="0">
                <a:solidFill>
                  <a:srgbClr val="000000"/>
                </a:solidFill>
              </a:rPr>
              <a:t>Tuttavia, i tassi d’interesse sono assai più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volatili</a:t>
            </a:r>
            <a:r>
              <a:rPr lang="it-IT" altLang="en-US" sz="1800" dirty="0" smtClean="0">
                <a:solidFill>
                  <a:srgbClr val="000000"/>
                </a:solidFill>
              </a:rPr>
              <a:t> rispetto al rendimento dei beni capitali …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00" dirty="0" smtClean="0">
                <a:solidFill>
                  <a:srgbClr val="000000"/>
                </a:solidFill>
              </a:rPr>
              <a:t>… anzi, spesso ci appaiono «</a:t>
            </a:r>
            <a:r>
              <a:rPr lang="it-IT" altLang="en-US" sz="1800" b="1" dirty="0" smtClean="0">
                <a:solidFill>
                  <a:srgbClr val="000000"/>
                </a:solidFill>
              </a:rPr>
              <a:t>disancorati</a:t>
            </a:r>
            <a:r>
              <a:rPr lang="it-IT" altLang="en-US" sz="1800" dirty="0" smtClean="0">
                <a:solidFill>
                  <a:srgbClr val="000000"/>
                </a:solidFill>
              </a:rPr>
              <a:t>» (soprattutto nel breve periodo) da ogni legame con l’economia reale.</a:t>
            </a:r>
          </a:p>
          <a:p>
            <a:pPr lvl="1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400" dirty="0" smtClean="0">
                <a:solidFill>
                  <a:srgbClr val="000000"/>
                </a:solidFill>
              </a:rPr>
              <a:t>La finanziarizzazione dell’economia (ossia, la prevalenza delle transazioni finanziarie su quelle commerciali, e l’aumento di peso relativo dei mercati e dei flussi finanziari su quelli commerciali) rende la sfera finanziaria sempre più «autonoma» rispetto all’economia reale</a:t>
            </a:r>
          </a:p>
          <a:p>
            <a:pPr>
              <a:lnSpc>
                <a:spcPct val="125000"/>
              </a:lnSpc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it-IT" altLang="en-US" sz="1800" dirty="0" smtClean="0">
                <a:solidFill>
                  <a:srgbClr val="000000"/>
                </a:solidFill>
              </a:rPr>
              <a:t>Inoltre, dobbiamo pensare che in ogni momento c’è, di fronte a noi, una </a:t>
            </a:r>
            <a:r>
              <a:rPr lang="it-IT" altLang="en-US" sz="1800" b="1" dirty="0" smtClean="0">
                <a:solidFill>
                  <a:srgbClr val="C00000"/>
                </a:solidFill>
              </a:rPr>
              <a:t>diversità di tassi d’interesse</a:t>
            </a:r>
            <a:r>
              <a:rPr lang="it-IT" altLang="en-US" sz="1800" dirty="0" smtClean="0">
                <a:solidFill>
                  <a:srgbClr val="000000"/>
                </a:solidFill>
              </a:rPr>
              <a:t> nominali (e, di conseguenza, anche reali).</a:t>
            </a: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2506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 bwMode="auto">
          <a:xfrm>
            <a:off x="971600" y="4293096"/>
            <a:ext cx="7776864" cy="1008112"/>
          </a:xfrm>
          <a:prstGeom prst="roundRect">
            <a:avLst/>
          </a:prstGeom>
          <a:solidFill>
            <a:srgbClr val="84D2E2"/>
          </a:solidFill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Perché tanti tassi d’interesse?</a:t>
            </a:r>
            <a:endParaRPr lang="it-IT" sz="2400" b="1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685059" name="Rectangle 3"/>
          <p:cNvSpPr>
            <a:spLocks noGrp="1" noChangeArrowheads="1"/>
          </p:cNvSpPr>
          <p:nvPr>
            <p:ph idx="1"/>
          </p:nvPr>
        </p:nvSpPr>
        <p:spPr>
          <a:xfrm>
            <a:off x="453008" y="1032272"/>
            <a:ext cx="8295456" cy="5276056"/>
          </a:xfrm>
        </p:spPr>
        <p:txBody>
          <a:bodyPr/>
          <a:lstStyle/>
          <a:p>
            <a:pPr marL="0" indent="0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800" dirty="0" smtClean="0">
                <a:solidFill>
                  <a:srgbClr val="000000"/>
                </a:solidFill>
              </a:rPr>
              <a:t>La varietà dei tassi d’interesse è determinata da molti fattori: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00" dirty="0" smtClean="0">
                <a:solidFill>
                  <a:srgbClr val="000000"/>
                </a:solidFill>
              </a:rPr>
              <a:t>La </a:t>
            </a:r>
            <a:r>
              <a:rPr lang="it-IT" altLang="en-US" sz="1800" b="1" dirty="0" smtClean="0">
                <a:solidFill>
                  <a:srgbClr val="0070C0"/>
                </a:solidFill>
              </a:rPr>
              <a:t>durata</a:t>
            </a:r>
            <a:r>
              <a:rPr lang="it-IT" altLang="en-US" sz="1800" dirty="0" smtClean="0">
                <a:solidFill>
                  <a:srgbClr val="000000"/>
                </a:solidFill>
              </a:rPr>
              <a:t> dell’impegno finanziario:</a:t>
            </a:r>
          </a:p>
          <a:p>
            <a:pPr lvl="1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600" dirty="0" smtClean="0">
                <a:solidFill>
                  <a:srgbClr val="000000"/>
                </a:solidFill>
              </a:rPr>
              <a:t>I tassi d’interesse tendono a </a:t>
            </a:r>
            <a:r>
              <a:rPr lang="it-IT" altLang="en-US" sz="1600" b="1" dirty="0">
                <a:solidFill>
                  <a:srgbClr val="0070C0"/>
                </a:solidFill>
              </a:rPr>
              <a:t>crescere</a:t>
            </a:r>
            <a:r>
              <a:rPr lang="it-IT" altLang="en-US" sz="1600" dirty="0" smtClean="0">
                <a:solidFill>
                  <a:srgbClr val="000000"/>
                </a:solidFill>
              </a:rPr>
              <a:t> tanto più </a:t>
            </a:r>
            <a:r>
              <a:rPr lang="it-IT" altLang="en-US" sz="1600" b="1" dirty="0" smtClean="0">
                <a:solidFill>
                  <a:srgbClr val="C00000"/>
                </a:solidFill>
              </a:rPr>
              <a:t>lungo </a:t>
            </a:r>
            <a:r>
              <a:rPr lang="it-IT" altLang="en-US" sz="1600" dirty="0" smtClean="0">
                <a:solidFill>
                  <a:srgbClr val="000000"/>
                </a:solidFill>
              </a:rPr>
              <a:t>è il periodo di durata di un prestito </a:t>
            </a: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00" dirty="0" smtClean="0">
                <a:solidFill>
                  <a:srgbClr val="000000"/>
                </a:solidFill>
              </a:rPr>
              <a:t>Il </a:t>
            </a:r>
            <a:r>
              <a:rPr lang="it-IT" altLang="en-US" sz="1800" b="1" dirty="0" smtClean="0">
                <a:solidFill>
                  <a:srgbClr val="0070C0"/>
                </a:solidFill>
              </a:rPr>
              <a:t>rischio</a:t>
            </a:r>
            <a:r>
              <a:rPr lang="it-IT" altLang="en-US" sz="1800" dirty="0" smtClean="0">
                <a:solidFill>
                  <a:srgbClr val="000000"/>
                </a:solidFill>
              </a:rPr>
              <a:t> dell’impegno finanziario:</a:t>
            </a:r>
          </a:p>
          <a:p>
            <a:pPr lvl="1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600" dirty="0" smtClean="0">
                <a:solidFill>
                  <a:srgbClr val="000000"/>
                </a:solidFill>
              </a:rPr>
              <a:t>Tendono </a:t>
            </a:r>
            <a:r>
              <a:rPr lang="it-IT" altLang="en-US" sz="1600" dirty="0">
                <a:solidFill>
                  <a:srgbClr val="000000"/>
                </a:solidFill>
              </a:rPr>
              <a:t>a </a:t>
            </a:r>
            <a:r>
              <a:rPr lang="it-IT" altLang="en-US" sz="1600" b="1" dirty="0">
                <a:solidFill>
                  <a:srgbClr val="0070C0"/>
                </a:solidFill>
              </a:rPr>
              <a:t>crescere</a:t>
            </a:r>
            <a:r>
              <a:rPr lang="it-IT" altLang="en-US" sz="1600" dirty="0">
                <a:solidFill>
                  <a:srgbClr val="000000"/>
                </a:solidFill>
              </a:rPr>
              <a:t> </a:t>
            </a:r>
            <a:r>
              <a:rPr lang="it-IT" altLang="en-US" sz="1600" dirty="0" smtClean="0">
                <a:solidFill>
                  <a:srgbClr val="000000"/>
                </a:solidFill>
              </a:rPr>
              <a:t>tanto più il debitore viene percepito come </a:t>
            </a:r>
            <a:r>
              <a:rPr lang="it-IT" altLang="en-US" sz="1600" b="1" dirty="0" smtClean="0">
                <a:solidFill>
                  <a:srgbClr val="C00000"/>
                </a:solidFill>
              </a:rPr>
              <a:t>rischioso</a:t>
            </a:r>
            <a:endParaRPr lang="it-IT" altLang="en-US" sz="1600" dirty="0">
              <a:solidFill>
                <a:srgbClr val="000000"/>
              </a:solidFill>
            </a:endParaRPr>
          </a:p>
          <a:p>
            <a:pPr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800" dirty="0" smtClean="0">
                <a:solidFill>
                  <a:srgbClr val="000000"/>
                </a:solidFill>
              </a:rPr>
              <a:t>L’ </a:t>
            </a:r>
            <a:r>
              <a:rPr lang="it-IT" altLang="en-US" sz="1800" b="1" dirty="0" smtClean="0">
                <a:solidFill>
                  <a:srgbClr val="0070C0"/>
                </a:solidFill>
              </a:rPr>
              <a:t>(il)liquidità </a:t>
            </a:r>
            <a:r>
              <a:rPr lang="it-IT" altLang="en-US" sz="1800" dirty="0" smtClean="0">
                <a:solidFill>
                  <a:srgbClr val="000000"/>
                </a:solidFill>
              </a:rPr>
              <a:t>di uno strumento finanziario:</a:t>
            </a:r>
          </a:p>
          <a:p>
            <a:pPr lvl="1">
              <a:lnSpc>
                <a:spcPct val="125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it-IT" altLang="en-US" sz="1600" dirty="0" smtClean="0">
                <a:solidFill>
                  <a:srgbClr val="000000"/>
                </a:solidFill>
              </a:rPr>
              <a:t>Tendono a </a:t>
            </a:r>
            <a:r>
              <a:rPr lang="it-IT" altLang="en-US" sz="1600" b="1" dirty="0" smtClean="0">
                <a:solidFill>
                  <a:srgbClr val="0070C0"/>
                </a:solidFill>
              </a:rPr>
              <a:t>crescere</a:t>
            </a:r>
            <a:r>
              <a:rPr lang="it-IT" altLang="en-US" sz="1600" dirty="0" smtClean="0">
                <a:solidFill>
                  <a:srgbClr val="000000"/>
                </a:solidFill>
              </a:rPr>
              <a:t> tanto </a:t>
            </a:r>
            <a:r>
              <a:rPr lang="it-IT" altLang="en-US" sz="1600" b="1" dirty="0">
                <a:solidFill>
                  <a:srgbClr val="C00000"/>
                </a:solidFill>
              </a:rPr>
              <a:t>meno liquido </a:t>
            </a:r>
            <a:r>
              <a:rPr lang="it-IT" altLang="en-US" sz="1600" dirty="0" smtClean="0">
                <a:solidFill>
                  <a:srgbClr val="000000"/>
                </a:solidFill>
              </a:rPr>
              <a:t>è lo strumento finanziario impiegato.</a:t>
            </a:r>
          </a:p>
          <a:p>
            <a:pPr marL="648000" lvl="1" indent="0" algn="just">
              <a:lnSpc>
                <a:spcPct val="125000"/>
              </a:lnSpc>
              <a:spcBef>
                <a:spcPts val="600"/>
              </a:spcBef>
              <a:buNone/>
            </a:pPr>
            <a:r>
              <a:rPr lang="it-IT" altLang="en-US" sz="1600" b="1" dirty="0" smtClean="0">
                <a:solidFill>
                  <a:srgbClr val="C00000"/>
                </a:solidFill>
              </a:rPr>
              <a:t>Liquidità</a:t>
            </a:r>
            <a:r>
              <a:rPr lang="it-IT" altLang="en-US" sz="1600" dirty="0" smtClean="0">
                <a:solidFill>
                  <a:srgbClr val="000000"/>
                </a:solidFill>
              </a:rPr>
              <a:t>: possibilità (per chi possiede uno strumento finanziario, ossia un titolo di credito) di trovare rapidamente su un mercato una controparte che sia disposta a acquistare quello strumento </a:t>
            </a:r>
            <a:r>
              <a:rPr lang="it-IT" altLang="en-US" sz="1600" b="1" u="sng" dirty="0" smtClean="0">
                <a:solidFill>
                  <a:srgbClr val="000000"/>
                </a:solidFill>
              </a:rPr>
              <a:t>prima</a:t>
            </a:r>
            <a:r>
              <a:rPr lang="it-IT" altLang="en-US" sz="1600" b="1" dirty="0" smtClean="0">
                <a:solidFill>
                  <a:srgbClr val="000000"/>
                </a:solidFill>
              </a:rPr>
              <a:t> </a:t>
            </a:r>
            <a:r>
              <a:rPr lang="it-IT" altLang="en-US" sz="1600" b="1" dirty="0">
                <a:solidFill>
                  <a:srgbClr val="000000"/>
                </a:solidFill>
              </a:rPr>
              <a:t>della </a:t>
            </a:r>
            <a:r>
              <a:rPr lang="it-IT" altLang="en-US" sz="1600" b="1" dirty="0" smtClean="0">
                <a:solidFill>
                  <a:srgbClr val="000000"/>
                </a:solidFill>
              </a:rPr>
              <a:t>scadenza</a:t>
            </a:r>
            <a:r>
              <a:rPr lang="it-IT" altLang="en-US" sz="1600" dirty="0" smtClean="0">
                <a:solidFill>
                  <a:srgbClr val="000000"/>
                </a:solidFill>
              </a:rPr>
              <a:t>, pagando un prezzo adeguato.</a:t>
            </a:r>
          </a:p>
          <a:p>
            <a:pPr marL="648000" lvl="1" indent="0" algn="just">
              <a:lnSpc>
                <a:spcPct val="125000"/>
              </a:lnSpc>
              <a:spcBef>
                <a:spcPts val="1800"/>
              </a:spcBef>
              <a:buNone/>
            </a:pPr>
            <a:r>
              <a:rPr lang="it-IT" altLang="en-US" sz="1600" i="1" dirty="0" smtClean="0">
                <a:solidFill>
                  <a:srgbClr val="000000"/>
                </a:solidFill>
              </a:rPr>
              <a:t>Nota</a:t>
            </a:r>
            <a:r>
              <a:rPr lang="it-IT" altLang="en-US" sz="1600" dirty="0" smtClean="0">
                <a:solidFill>
                  <a:srgbClr val="000000"/>
                </a:solidFill>
              </a:rPr>
              <a:t>: non abbiamo ancora parlato di </a:t>
            </a:r>
            <a:r>
              <a:rPr lang="it-IT" altLang="en-US" sz="1600" b="1" dirty="0" smtClean="0">
                <a:solidFill>
                  <a:srgbClr val="000000"/>
                </a:solidFill>
              </a:rPr>
              <a:t>mercati</a:t>
            </a:r>
            <a:r>
              <a:rPr lang="it-IT" altLang="en-US" sz="1600" dirty="0" smtClean="0">
                <a:solidFill>
                  <a:srgbClr val="000000"/>
                </a:solidFill>
              </a:rPr>
              <a:t> finanziari. Tuttavia già abbiamo trovato uno (dei molti ruoli) che questi mercati dovranno svolgere: assicurare la </a:t>
            </a:r>
            <a:r>
              <a:rPr lang="it-IT" altLang="en-US" sz="1600" b="1" dirty="0" smtClean="0">
                <a:solidFill>
                  <a:srgbClr val="000000"/>
                </a:solidFill>
              </a:rPr>
              <a:t>liquidità</a:t>
            </a:r>
            <a:r>
              <a:rPr lang="it-IT" altLang="en-US" sz="1600" dirty="0" smtClean="0">
                <a:solidFill>
                  <a:srgbClr val="000000"/>
                </a:solidFill>
              </a:rPr>
              <a:t> di molti strumenti finanziari.</a:t>
            </a:r>
          </a:p>
        </p:txBody>
      </p:sp>
    </p:spTree>
    <p:extLst>
      <p:ext uri="{BB962C8B-B14F-4D97-AF65-F5344CB8AC3E}">
        <p14:creationId xmlns:p14="http://schemas.microsoft.com/office/powerpoint/2010/main" val="299644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2" y="44450"/>
            <a:ext cx="7848103" cy="895350"/>
          </a:xfrm>
        </p:spPr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Alcuni tassi d’interesse   </a:t>
            </a:r>
            <a:r>
              <a:rPr lang="it-IT" sz="2000" dirty="0" smtClean="0">
                <a:solidFill>
                  <a:srgbClr val="005A5A"/>
                </a:solidFill>
              </a:rPr>
              <a:t>(Il Sole-24 Ore, 28.02.2020)</a:t>
            </a:r>
            <a:endParaRPr lang="it-IT" sz="2000" dirty="0">
              <a:solidFill>
                <a:srgbClr val="005A5A"/>
              </a:solidFill>
            </a:endParaRPr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pic>
        <p:nvPicPr>
          <p:cNvPr id="5" name="Segnaposto contenuto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62" y="1556792"/>
            <a:ext cx="7893953" cy="3042774"/>
          </a:xfrm>
        </p:spPr>
      </p:pic>
    </p:spTree>
    <p:extLst>
      <p:ext uri="{BB962C8B-B14F-4D97-AF65-F5344CB8AC3E}">
        <p14:creationId xmlns:p14="http://schemas.microsoft.com/office/powerpoint/2010/main" val="200571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837307"/>
              </p:ext>
            </p:extLst>
          </p:nvPr>
        </p:nvGraphicFramePr>
        <p:xfrm>
          <a:off x="323528" y="908720"/>
          <a:ext cx="6695976" cy="3402766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1854889"/>
                <a:gridCol w="2151835"/>
                <a:gridCol w="2689252"/>
              </a:tblGrid>
              <a:tr h="380194">
                <a:tc>
                  <a:txBody>
                    <a:bodyPr/>
                    <a:lstStyle/>
                    <a:p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+mj-lt"/>
                        </a:rPr>
                        <a:t>Creditore</a:t>
                      </a:r>
                      <a:r>
                        <a:rPr lang="en-GB" dirty="0" smtClean="0">
                          <a:latin typeface="+mj-lt"/>
                        </a:rPr>
                        <a:t> /</a:t>
                      </a:r>
                    </a:p>
                    <a:p>
                      <a:r>
                        <a:rPr lang="en-GB" dirty="0" err="1" smtClean="0">
                          <a:latin typeface="+mj-lt"/>
                        </a:rPr>
                        <a:t>Investitore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+mj-lt"/>
                        </a:rPr>
                        <a:t>Debitore</a:t>
                      </a:r>
                      <a:r>
                        <a:rPr lang="en-GB" dirty="0" smtClean="0">
                          <a:latin typeface="+mj-lt"/>
                        </a:rPr>
                        <a:t> </a:t>
                      </a:r>
                    </a:p>
                    <a:p>
                      <a:r>
                        <a:rPr lang="en-GB" dirty="0" smtClean="0">
                          <a:latin typeface="+mj-lt"/>
                        </a:rPr>
                        <a:t>o </a:t>
                      </a:r>
                      <a:r>
                        <a:rPr lang="en-GB" dirty="0" err="1" smtClean="0">
                          <a:latin typeface="+mj-lt"/>
                        </a:rPr>
                        <a:t>Emittente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56013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en-US" sz="18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Depositi bancari</a:t>
                      </a:r>
                      <a:endParaRPr lang="en-GB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+mj-lt"/>
                        </a:rPr>
                        <a:t>Risparmiatore</a:t>
                      </a:r>
                      <a:r>
                        <a:rPr lang="en-GB" dirty="0" smtClean="0">
                          <a:latin typeface="+mj-lt"/>
                        </a:rPr>
                        <a:t>.</a:t>
                      </a:r>
                    </a:p>
                    <a:p>
                      <a:r>
                        <a:rPr lang="en-GB" dirty="0" smtClean="0">
                          <a:latin typeface="+mj-lt"/>
                        </a:rPr>
                        <a:t>Impresa</a:t>
                      </a:r>
                      <a:endParaRPr lang="en-GB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Banca</a:t>
                      </a:r>
                      <a:endParaRPr lang="en-GB" dirty="0">
                        <a:latin typeface="+mj-lt"/>
                      </a:endParaRPr>
                    </a:p>
                  </a:txBody>
                  <a:tcPr anchor="ctr"/>
                </a:tc>
              </a:tr>
              <a:tr h="568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en-US" sz="18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Prestiti bancari</a:t>
                      </a:r>
                      <a:endParaRPr lang="en-GB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Banca</a:t>
                      </a:r>
                      <a:endParaRPr lang="en-GB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+mj-lt"/>
                        </a:rPr>
                        <a:t>Risparmiatore</a:t>
                      </a:r>
                      <a:endParaRPr lang="en-GB" dirty="0">
                        <a:latin typeface="+mj-lt"/>
                      </a:endParaRPr>
                    </a:p>
                  </a:txBody>
                  <a:tcPr anchor="ctr"/>
                </a:tc>
              </a:tr>
              <a:tr h="517822">
                <a:tc>
                  <a:txBody>
                    <a:bodyPr/>
                    <a:lstStyle/>
                    <a:p>
                      <a:pPr marL="0" indent="0">
                        <a:lnSpc>
                          <a:spcPct val="125000"/>
                        </a:lnSpc>
                        <a:spcBef>
                          <a:spcPts val="600"/>
                        </a:spcBef>
                        <a:buNone/>
                      </a:pPr>
                      <a:r>
                        <a:rPr lang="it-IT" altLang="en-US" sz="18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Obbligazioni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+mj-lt"/>
                        </a:rPr>
                        <a:t>Risparmiatore</a:t>
                      </a:r>
                      <a:r>
                        <a:rPr lang="en-GB" dirty="0" smtClean="0">
                          <a:latin typeface="+mj-lt"/>
                        </a:rPr>
                        <a:t>.</a:t>
                      </a:r>
                    </a:p>
                    <a:p>
                      <a:r>
                        <a:rPr lang="en-GB" dirty="0" smtClean="0">
                          <a:latin typeface="+mj-lt"/>
                        </a:rPr>
                        <a:t>Banca/</a:t>
                      </a:r>
                      <a:r>
                        <a:rPr lang="en-GB" dirty="0" err="1" smtClean="0">
                          <a:latin typeface="+mj-lt"/>
                        </a:rPr>
                        <a:t>Int.Fin</a:t>
                      </a:r>
                      <a:r>
                        <a:rPr lang="en-GB" dirty="0" smtClean="0">
                          <a:latin typeface="+mj-lt"/>
                        </a:rPr>
                        <a:t>.</a:t>
                      </a:r>
                    </a:p>
                    <a:p>
                      <a:endParaRPr lang="en-GB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Impresa.</a:t>
                      </a:r>
                    </a:p>
                    <a:p>
                      <a:r>
                        <a:rPr lang="en-GB" dirty="0" smtClean="0">
                          <a:latin typeface="+mj-lt"/>
                        </a:rPr>
                        <a:t>Banca/</a:t>
                      </a:r>
                      <a:r>
                        <a:rPr lang="en-GB" dirty="0" err="1" smtClean="0">
                          <a:latin typeface="+mj-lt"/>
                        </a:rPr>
                        <a:t>Int.Fin</a:t>
                      </a:r>
                      <a:r>
                        <a:rPr lang="en-GB" dirty="0" smtClean="0">
                          <a:latin typeface="+mj-lt"/>
                        </a:rPr>
                        <a:t>.</a:t>
                      </a:r>
                    </a:p>
                    <a:p>
                      <a:r>
                        <a:rPr lang="en-GB" dirty="0" err="1" smtClean="0">
                          <a:latin typeface="+mj-lt"/>
                        </a:rPr>
                        <a:t>Stato</a:t>
                      </a:r>
                      <a:endParaRPr lang="en-GB" dirty="0">
                        <a:latin typeface="+mj-lt"/>
                      </a:endParaRPr>
                    </a:p>
                  </a:txBody>
                  <a:tcPr anchor="ctr"/>
                </a:tc>
              </a:tr>
              <a:tr h="49034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altLang="en-US" sz="1800" dirty="0" smtClean="0">
                          <a:solidFill>
                            <a:srgbClr val="000000"/>
                          </a:solidFill>
                          <a:latin typeface="+mj-lt"/>
                        </a:rPr>
                        <a:t>Azioni</a:t>
                      </a:r>
                      <a:endParaRPr lang="en-GB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+mj-lt"/>
                        </a:rPr>
                        <a:t>Risparmiatore</a:t>
                      </a:r>
                      <a:endParaRPr lang="en-GB" dirty="0" smtClean="0">
                        <a:latin typeface="+mj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j-lt"/>
                        </a:rPr>
                        <a:t>Banca/</a:t>
                      </a:r>
                      <a:r>
                        <a:rPr lang="en-GB" dirty="0" err="1" smtClean="0">
                          <a:latin typeface="+mj-lt"/>
                        </a:rPr>
                        <a:t>Int.Fin</a:t>
                      </a:r>
                      <a:r>
                        <a:rPr lang="en-GB" dirty="0" smtClean="0">
                          <a:latin typeface="+mj-lt"/>
                        </a:rPr>
                        <a:t>.</a:t>
                      </a:r>
                      <a:endParaRPr lang="en-GB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Impresa.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latin typeface="+mj-lt"/>
                        </a:rPr>
                        <a:t>Banca/</a:t>
                      </a:r>
                      <a:r>
                        <a:rPr lang="en-GB" dirty="0" err="1" smtClean="0">
                          <a:latin typeface="+mj-lt"/>
                        </a:rPr>
                        <a:t>Int.Fin</a:t>
                      </a:r>
                      <a:r>
                        <a:rPr lang="en-GB" dirty="0" smtClean="0">
                          <a:latin typeface="+mj-lt"/>
                        </a:rPr>
                        <a:t>.</a:t>
                      </a:r>
                      <a:endParaRPr lang="en-GB" dirty="0">
                        <a:latin typeface="+mj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z="2400" b="1" dirty="0" smtClean="0">
                <a:solidFill>
                  <a:srgbClr val="005A5A"/>
                </a:solidFill>
              </a:rPr>
              <a:t>3 – Principali strumenti finanziari</a:t>
            </a:r>
            <a:endParaRPr lang="it-IT" sz="2400" b="1" dirty="0">
              <a:solidFill>
                <a:srgbClr val="005A5A"/>
              </a:solidFill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966974"/>
              </p:ext>
            </p:extLst>
          </p:nvPr>
        </p:nvGraphicFramePr>
        <p:xfrm>
          <a:off x="467544" y="4365104"/>
          <a:ext cx="8136904" cy="187267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2304256"/>
                <a:gridCol w="5832648"/>
              </a:tblGrid>
              <a:tr h="379153">
                <a:tc gridSpan="2">
                  <a:txBody>
                    <a:bodyPr/>
                    <a:lstStyle/>
                    <a:p>
                      <a:r>
                        <a:rPr lang="en-GB" dirty="0" err="1" smtClean="0">
                          <a:latin typeface="+mj-lt"/>
                        </a:rPr>
                        <a:t>Altri</a:t>
                      </a:r>
                      <a:r>
                        <a:rPr lang="en-GB" dirty="0" smtClean="0">
                          <a:latin typeface="+mj-lt"/>
                        </a:rPr>
                        <a:t> </a:t>
                      </a:r>
                      <a:r>
                        <a:rPr lang="en-GB" dirty="0" err="1" smtClean="0">
                          <a:latin typeface="+mj-lt"/>
                        </a:rPr>
                        <a:t>strumenti</a:t>
                      </a:r>
                      <a:r>
                        <a:rPr lang="en-GB" baseline="0" dirty="0" smtClean="0">
                          <a:latin typeface="+mj-lt"/>
                        </a:rPr>
                        <a:t> </a:t>
                      </a:r>
                      <a:r>
                        <a:rPr lang="en-GB" baseline="0" dirty="0" err="1" smtClean="0">
                          <a:latin typeface="+mj-lt"/>
                        </a:rPr>
                        <a:t>finanziari</a:t>
                      </a:r>
                      <a:endParaRPr lang="en-GB" dirty="0">
                        <a:latin typeface="+mj-lt"/>
                      </a:endParaRPr>
                    </a:p>
                  </a:txBody>
                  <a:tcPr>
                    <a:solidFill>
                      <a:schemeClr val="accent3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9153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+mj-lt"/>
                        </a:rPr>
                        <a:t>Fondi</a:t>
                      </a:r>
                      <a:r>
                        <a:rPr lang="en-GB" dirty="0" smtClean="0">
                          <a:latin typeface="+mj-lt"/>
                        </a:rPr>
                        <a:t> </a:t>
                      </a:r>
                      <a:r>
                        <a:rPr lang="en-GB" dirty="0" err="1" smtClean="0">
                          <a:latin typeface="+mj-lt"/>
                        </a:rPr>
                        <a:t>d’investimento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+mj-lt"/>
                        </a:rPr>
                        <a:t>“</a:t>
                      </a:r>
                      <a:r>
                        <a:rPr lang="en-GB" dirty="0" err="1" smtClean="0">
                          <a:latin typeface="+mj-lt"/>
                        </a:rPr>
                        <a:t>Organismi</a:t>
                      </a:r>
                      <a:r>
                        <a:rPr lang="en-GB" dirty="0" smtClean="0">
                          <a:latin typeface="+mj-lt"/>
                        </a:rPr>
                        <a:t> di </a:t>
                      </a:r>
                      <a:r>
                        <a:rPr lang="en-GB" dirty="0" err="1" smtClean="0">
                          <a:latin typeface="+mj-lt"/>
                        </a:rPr>
                        <a:t>investimento</a:t>
                      </a:r>
                      <a:r>
                        <a:rPr lang="en-GB" dirty="0" smtClean="0">
                          <a:latin typeface="+mj-lt"/>
                        </a:rPr>
                        <a:t> </a:t>
                      </a:r>
                      <a:r>
                        <a:rPr lang="en-GB" dirty="0" err="1" smtClean="0">
                          <a:latin typeface="+mj-lt"/>
                        </a:rPr>
                        <a:t>collettivo</a:t>
                      </a:r>
                      <a:r>
                        <a:rPr lang="en-GB" dirty="0" smtClean="0">
                          <a:latin typeface="+mj-lt"/>
                        </a:rPr>
                        <a:t>” (</a:t>
                      </a:r>
                      <a:r>
                        <a:rPr lang="en-GB" sz="1600" dirty="0" err="1" smtClean="0">
                          <a:latin typeface="+mj-lt"/>
                        </a:rPr>
                        <a:t>Strumento</a:t>
                      </a:r>
                      <a:r>
                        <a:rPr lang="en-GB" sz="1600" dirty="0" smtClean="0">
                          <a:latin typeface="+mj-lt"/>
                        </a:rPr>
                        <a:t> </a:t>
                      </a:r>
                      <a:r>
                        <a:rPr lang="en-GB" sz="1600" dirty="0" err="1" smtClean="0">
                          <a:latin typeface="+mj-lt"/>
                        </a:rPr>
                        <a:t>composto</a:t>
                      </a:r>
                      <a:r>
                        <a:rPr lang="en-GB" sz="1600" baseline="0" dirty="0" smtClean="0">
                          <a:latin typeface="+mj-lt"/>
                        </a:rPr>
                        <a:t> da </a:t>
                      </a:r>
                      <a:r>
                        <a:rPr lang="en-GB" sz="1600" baseline="0" dirty="0" err="1" smtClean="0">
                          <a:latin typeface="+mj-lt"/>
                        </a:rPr>
                        <a:t>molti</a:t>
                      </a:r>
                      <a:r>
                        <a:rPr lang="en-GB" sz="1600" baseline="0" dirty="0" smtClean="0">
                          <a:latin typeface="+mj-lt"/>
                        </a:rPr>
                        <a:t> </a:t>
                      </a:r>
                      <a:r>
                        <a:rPr lang="en-GB" sz="1600" baseline="0" dirty="0" err="1" smtClean="0">
                          <a:latin typeface="+mj-lt"/>
                        </a:rPr>
                        <a:t>strumenti</a:t>
                      </a:r>
                      <a:r>
                        <a:rPr lang="en-GB" sz="1600" baseline="0" dirty="0" smtClean="0">
                          <a:latin typeface="+mj-lt"/>
                        </a:rPr>
                        <a:t> </a:t>
                      </a:r>
                      <a:r>
                        <a:rPr lang="en-GB" sz="1600" baseline="0" dirty="0" err="1" smtClean="0">
                          <a:latin typeface="+mj-lt"/>
                        </a:rPr>
                        <a:t>primari</a:t>
                      </a:r>
                      <a:r>
                        <a:rPr lang="en-GB" sz="1600" baseline="0" dirty="0" smtClean="0">
                          <a:latin typeface="+mj-lt"/>
                        </a:rPr>
                        <a:t>: </a:t>
                      </a:r>
                      <a:r>
                        <a:rPr lang="en-GB" sz="1600" baseline="0" dirty="0" err="1" smtClean="0">
                          <a:latin typeface="+mj-lt"/>
                        </a:rPr>
                        <a:t>obbligazioni</a:t>
                      </a:r>
                      <a:r>
                        <a:rPr lang="en-GB" sz="1600" baseline="0" dirty="0" smtClean="0">
                          <a:latin typeface="+mj-lt"/>
                        </a:rPr>
                        <a:t> o </a:t>
                      </a:r>
                      <a:r>
                        <a:rPr lang="en-GB" sz="1600" baseline="0" dirty="0" err="1" smtClean="0">
                          <a:latin typeface="+mj-lt"/>
                        </a:rPr>
                        <a:t>azioni</a:t>
                      </a:r>
                      <a:r>
                        <a:rPr lang="en-GB" baseline="0" dirty="0" smtClean="0">
                          <a:latin typeface="+mj-lt"/>
                        </a:rPr>
                        <a:t>)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  <a:tr h="663518"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+mj-lt"/>
                        </a:rPr>
                        <a:t>Derivati</a:t>
                      </a:r>
                      <a:r>
                        <a:rPr lang="en-GB" dirty="0" smtClean="0">
                          <a:latin typeface="+mj-lt"/>
                        </a:rPr>
                        <a:t>: </a:t>
                      </a:r>
                    </a:p>
                    <a:p>
                      <a:r>
                        <a:rPr lang="en-GB" sz="1600" i="1" dirty="0" err="1" smtClean="0">
                          <a:latin typeface="+mj-lt"/>
                        </a:rPr>
                        <a:t>opzioni</a:t>
                      </a:r>
                      <a:r>
                        <a:rPr lang="en-GB" sz="1600" i="1" dirty="0" smtClean="0">
                          <a:latin typeface="+mj-lt"/>
                        </a:rPr>
                        <a:t> e futures</a:t>
                      </a:r>
                      <a:r>
                        <a:rPr lang="en-GB" sz="1600" dirty="0" smtClean="0">
                          <a:latin typeface="+mj-lt"/>
                        </a:rPr>
                        <a:t>; </a:t>
                      </a:r>
                      <a:r>
                        <a:rPr lang="en-GB" sz="1600" i="1" dirty="0" smtClean="0">
                          <a:latin typeface="+mj-lt"/>
                        </a:rPr>
                        <a:t>credit default swaps</a:t>
                      </a:r>
                      <a:endParaRPr lang="en-GB" i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>
                          <a:latin typeface="+mj-lt"/>
                        </a:rPr>
                        <a:t>Possibilità</a:t>
                      </a:r>
                      <a:r>
                        <a:rPr lang="en-GB" dirty="0" smtClean="0">
                          <a:latin typeface="+mj-lt"/>
                        </a:rPr>
                        <a:t>/</a:t>
                      </a:r>
                      <a:r>
                        <a:rPr lang="en-GB" dirty="0" err="1" smtClean="0">
                          <a:latin typeface="+mj-lt"/>
                        </a:rPr>
                        <a:t>i</a:t>
                      </a:r>
                      <a:r>
                        <a:rPr lang="en-GB" baseline="0" dirty="0" err="1" smtClean="0">
                          <a:latin typeface="+mj-lt"/>
                        </a:rPr>
                        <a:t>mpegno</a:t>
                      </a:r>
                      <a:r>
                        <a:rPr lang="en-GB" baseline="0" dirty="0" smtClean="0">
                          <a:latin typeface="+mj-lt"/>
                        </a:rPr>
                        <a:t> di </a:t>
                      </a:r>
                      <a:r>
                        <a:rPr lang="en-GB" baseline="0" dirty="0" err="1" smtClean="0">
                          <a:latin typeface="+mj-lt"/>
                        </a:rPr>
                        <a:t>comprare</a:t>
                      </a:r>
                      <a:r>
                        <a:rPr lang="en-GB" baseline="0" dirty="0" smtClean="0">
                          <a:latin typeface="+mj-lt"/>
                        </a:rPr>
                        <a:t>/</a:t>
                      </a:r>
                      <a:r>
                        <a:rPr lang="en-GB" baseline="0" dirty="0" err="1" smtClean="0">
                          <a:latin typeface="+mj-lt"/>
                        </a:rPr>
                        <a:t>vendere</a:t>
                      </a:r>
                      <a:r>
                        <a:rPr lang="en-GB" baseline="0" dirty="0" smtClean="0">
                          <a:latin typeface="+mj-lt"/>
                        </a:rPr>
                        <a:t> </a:t>
                      </a:r>
                      <a:r>
                        <a:rPr lang="en-GB" baseline="0" dirty="0" err="1" smtClean="0">
                          <a:latin typeface="+mj-lt"/>
                        </a:rPr>
                        <a:t>uno</a:t>
                      </a:r>
                      <a:r>
                        <a:rPr lang="en-GB" baseline="0" dirty="0" smtClean="0">
                          <a:latin typeface="+mj-lt"/>
                        </a:rPr>
                        <a:t> </a:t>
                      </a:r>
                      <a:r>
                        <a:rPr lang="en-GB" baseline="0" dirty="0" err="1" smtClean="0">
                          <a:latin typeface="+mj-lt"/>
                        </a:rPr>
                        <a:t>strum.fin</a:t>
                      </a:r>
                      <a:r>
                        <a:rPr lang="en-GB" baseline="0" dirty="0" smtClean="0">
                          <a:latin typeface="+mj-lt"/>
                        </a:rPr>
                        <a:t>. ad </a:t>
                      </a:r>
                      <a:r>
                        <a:rPr lang="en-GB" baseline="0" dirty="0" err="1" smtClean="0">
                          <a:latin typeface="+mj-lt"/>
                        </a:rPr>
                        <a:t>una</a:t>
                      </a:r>
                      <a:r>
                        <a:rPr lang="en-GB" baseline="0" dirty="0" smtClean="0">
                          <a:latin typeface="+mj-lt"/>
                        </a:rPr>
                        <a:t> data </a:t>
                      </a:r>
                      <a:r>
                        <a:rPr lang="en-GB" baseline="0" dirty="0" err="1" smtClean="0">
                          <a:latin typeface="+mj-lt"/>
                        </a:rPr>
                        <a:t>futura</a:t>
                      </a:r>
                      <a:r>
                        <a:rPr lang="en-GB" baseline="0" dirty="0" smtClean="0">
                          <a:latin typeface="+mj-lt"/>
                        </a:rPr>
                        <a:t> ad un </a:t>
                      </a:r>
                      <a:r>
                        <a:rPr lang="en-GB" baseline="0" dirty="0" err="1" smtClean="0">
                          <a:latin typeface="+mj-lt"/>
                        </a:rPr>
                        <a:t>prezzo</a:t>
                      </a:r>
                      <a:r>
                        <a:rPr lang="en-GB" baseline="0" dirty="0" smtClean="0">
                          <a:latin typeface="+mj-lt"/>
                        </a:rPr>
                        <a:t> </a:t>
                      </a:r>
                      <a:r>
                        <a:rPr lang="en-GB" baseline="0" dirty="0" err="1" smtClean="0">
                          <a:latin typeface="+mj-lt"/>
                        </a:rPr>
                        <a:t>prefissato</a:t>
                      </a:r>
                      <a:endParaRPr lang="en-GB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Segnaposto piè di pagina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it-IT" smtClean="0"/>
              <a:t>Lez. 7:  Mercati finanziari</a:t>
            </a:r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7092280" y="3122965"/>
            <a:ext cx="1728192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7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err="1">
                <a:latin typeface="Verdana" pitchFamily="34" charset="0"/>
              </a:rPr>
              <a:t>Vedi</a:t>
            </a:r>
            <a:r>
              <a:rPr lang="en-GB" sz="1400" dirty="0">
                <a:latin typeface="Verdana" pitchFamily="34" charset="0"/>
              </a:rPr>
              <a:t> </a:t>
            </a:r>
            <a:r>
              <a:rPr lang="en-GB" sz="1400" dirty="0" err="1">
                <a:latin typeface="Verdana" pitchFamily="34" charset="0"/>
              </a:rPr>
              <a:t>il</a:t>
            </a:r>
            <a:r>
              <a:rPr lang="en-GB" sz="1400" dirty="0">
                <a:latin typeface="Verdana" pitchFamily="34" charset="0"/>
              </a:rPr>
              <a:t> </a:t>
            </a:r>
            <a:r>
              <a:rPr lang="en-GB" sz="1400" dirty="0" err="1" smtClean="0">
                <a:latin typeface="Verdana" pitchFamily="34" charset="0"/>
              </a:rPr>
              <a:t>testo</a:t>
            </a:r>
            <a:r>
              <a:rPr lang="en-GB" sz="1400" dirty="0" smtClean="0">
                <a:latin typeface="Verdana" pitchFamily="34" charset="0"/>
              </a:rPr>
              <a:t> per </a:t>
            </a:r>
            <a:r>
              <a:rPr lang="en-GB" sz="1400" dirty="0">
                <a:latin typeface="Verdana" pitchFamily="34" charset="0"/>
              </a:rPr>
              <a:t>la </a:t>
            </a:r>
            <a:r>
              <a:rPr lang="en-GB" sz="1400" dirty="0" err="1">
                <a:latin typeface="Verdana" pitchFamily="34" charset="0"/>
              </a:rPr>
              <a:t>definizione</a:t>
            </a:r>
            <a:r>
              <a:rPr lang="en-GB" sz="1400" dirty="0">
                <a:latin typeface="Verdana" pitchFamily="34" charset="0"/>
              </a:rPr>
              <a:t> di </a:t>
            </a:r>
            <a:r>
              <a:rPr lang="en-GB" sz="1400" dirty="0" err="1">
                <a:latin typeface="Verdana" pitchFamily="34" charset="0"/>
              </a:rPr>
              <a:t>questi</a:t>
            </a:r>
            <a:r>
              <a:rPr lang="en-GB" sz="1400" dirty="0">
                <a:latin typeface="Verdana" pitchFamily="34" charset="0"/>
              </a:rPr>
              <a:t> </a:t>
            </a:r>
            <a:r>
              <a:rPr lang="en-GB" sz="1400" dirty="0" err="1" smtClean="0">
                <a:latin typeface="Verdana" pitchFamily="34" charset="0"/>
              </a:rPr>
              <a:t>strumenti</a:t>
            </a:r>
            <a:r>
              <a:rPr lang="en-GB" sz="1400" dirty="0" smtClean="0">
                <a:latin typeface="Verdana" pitchFamily="34" charset="0"/>
              </a:rPr>
              <a:t> </a:t>
            </a:r>
            <a:r>
              <a:rPr lang="en-GB" sz="1400" dirty="0">
                <a:latin typeface="Verdana" pitchFamily="34" charset="0"/>
              </a:rPr>
              <a:t>(BW, c.7) </a:t>
            </a:r>
            <a:endParaRPr lang="en-GB" dirty="0"/>
          </a:p>
        </p:txBody>
      </p:sp>
      <p:cxnSp>
        <p:nvCxnSpPr>
          <p:cNvPr id="12" name="Connettore 2 11"/>
          <p:cNvCxnSpPr/>
          <p:nvPr/>
        </p:nvCxnSpPr>
        <p:spPr bwMode="auto">
          <a:xfrm>
            <a:off x="1187624" y="3356991"/>
            <a:ext cx="0" cy="432049"/>
          </a:xfrm>
          <a:prstGeom prst="straightConnector1">
            <a:avLst/>
          </a:prstGeom>
          <a:solidFill>
            <a:srgbClr val="FFFFFF"/>
          </a:solidFill>
          <a:ln w="28575" cap="flat" cmpd="sng" algn="ctr">
            <a:solidFill>
              <a:srgbClr val="FF3300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15" name="Connettore 1 14"/>
          <p:cNvCxnSpPr/>
          <p:nvPr/>
        </p:nvCxnSpPr>
        <p:spPr bwMode="auto">
          <a:xfrm>
            <a:off x="1187624" y="3546013"/>
            <a:ext cx="5904656" cy="99011"/>
          </a:xfrm>
          <a:prstGeom prst="line">
            <a:avLst/>
          </a:prstGeom>
          <a:solidFill>
            <a:srgbClr val="FFFFFF"/>
          </a:solidFill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77423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Eclissi">
  <a:themeElements>
    <a:clrScheme name="1_Eclissi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1_Eclissi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857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_Eclissi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clissi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Eclissi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7341</TotalTime>
  <Words>2771</Words>
  <Application>Microsoft Office PowerPoint</Application>
  <PresentationFormat>Presentazione su schermo (4:3)</PresentationFormat>
  <Paragraphs>357</Paragraphs>
  <Slides>27</Slides>
  <Notes>25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7" baseType="lpstr">
      <vt:lpstr>ＭＳ Ｐゴシック</vt:lpstr>
      <vt:lpstr>ＭＳ Ｐゴシック</vt:lpstr>
      <vt:lpstr>Arial</vt:lpstr>
      <vt:lpstr>Calibri</vt:lpstr>
      <vt:lpstr>Cambria Math</vt:lpstr>
      <vt:lpstr>Leelawadee UI Semilight</vt:lpstr>
      <vt:lpstr>Symbol</vt:lpstr>
      <vt:lpstr>Verdana</vt:lpstr>
      <vt:lpstr>Wingdings</vt:lpstr>
      <vt:lpstr>2_Eclissi</vt:lpstr>
      <vt:lpstr>Lez. 7 – I MERCATI FINANZIARI                                                                                                                 rif. BW-c.7 – feb.2020</vt:lpstr>
      <vt:lpstr>I MERCATI FINANZIARI</vt:lpstr>
      <vt:lpstr>1. Ricapitoliamo</vt:lpstr>
      <vt:lpstr>Ricapitoliamo (2)</vt:lpstr>
      <vt:lpstr>2 – Cos’è il tasso d’interesse?</vt:lpstr>
      <vt:lpstr>Cos’è il tasso d’interesse? Discussione</vt:lpstr>
      <vt:lpstr>Perché tanti tassi d’interesse?</vt:lpstr>
      <vt:lpstr>Alcuni tassi d’interesse   (Il Sole-24 Ore, 28.02.2020)</vt:lpstr>
      <vt:lpstr>3 – Principali strumenti finanziari</vt:lpstr>
      <vt:lpstr>4 – Principali operatori</vt:lpstr>
      <vt:lpstr>5 – Titoli negoziabili e mercati</vt:lpstr>
      <vt:lpstr>Mercato primario e secondario</vt:lpstr>
      <vt:lpstr>6 - Valuta di denominazione </vt:lpstr>
      <vt:lpstr>… e rischio di cambio </vt:lpstr>
      <vt:lpstr>7 - Diversificazione, arbitraggio e speculazione</vt:lpstr>
      <vt:lpstr>Arbitraggio (continua)</vt:lpstr>
      <vt:lpstr>Arbitraggio (continua 2)</vt:lpstr>
      <vt:lpstr>Arbitraggio e prezzo dei titoli</vt:lpstr>
      <vt:lpstr>Arbitraggio e prezzo dei titoli (2)</vt:lpstr>
      <vt:lpstr>Due (tra molti) modi di fare arbitraggio</vt:lpstr>
      <vt:lpstr>Due (tra molti) modi di fare arbitraggio (2)</vt:lpstr>
      <vt:lpstr>    Major cross rates</vt:lpstr>
      <vt:lpstr>Speculazione</vt:lpstr>
      <vt:lpstr>Speculazione e bolle speculative</vt:lpstr>
      <vt:lpstr>8 - La macroeconomia ed i mercati finanziari </vt:lpstr>
      <vt:lpstr>Mercati finanziari e PIL: dimensioni (2018, mld US $)</vt:lpstr>
      <vt:lpstr>Come continua?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riccardo rovelli</dc:creator>
  <cp:lastModifiedBy>riccardo rovelli</cp:lastModifiedBy>
  <cp:revision>262</cp:revision>
  <cp:lastPrinted>2016-03-08T22:37:53Z</cp:lastPrinted>
  <dcterms:created xsi:type="dcterms:W3CDTF">2003-11-12T13:53:09Z</dcterms:created>
  <dcterms:modified xsi:type="dcterms:W3CDTF">2020-04-15T16:00:33Z</dcterms:modified>
</cp:coreProperties>
</file>