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8" r:id="rId2"/>
    <p:sldId id="299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300" r:id="rId12"/>
    <p:sldId id="301" r:id="rId13"/>
    <p:sldId id="275" r:id="rId14"/>
    <p:sldId id="276" r:id="rId15"/>
    <p:sldId id="277" r:id="rId16"/>
    <p:sldId id="278" r:id="rId17"/>
    <p:sldId id="279" r:id="rId18"/>
    <p:sldId id="281" r:id="rId19"/>
    <p:sldId id="282" r:id="rId20"/>
    <p:sldId id="302" r:id="rId21"/>
    <p:sldId id="283" r:id="rId22"/>
    <p:sldId id="303" r:id="rId23"/>
    <p:sldId id="285" r:id="rId24"/>
    <p:sldId id="304" r:id="rId25"/>
    <p:sldId id="286" r:id="rId26"/>
    <p:sldId id="287" r:id="rId27"/>
    <p:sldId id="288" r:id="rId28"/>
    <p:sldId id="289" r:id="rId29"/>
    <p:sldId id="290" r:id="rId30"/>
    <p:sldId id="305" r:id="rId31"/>
    <p:sldId id="291" r:id="rId32"/>
    <p:sldId id="306" r:id="rId33"/>
    <p:sldId id="307" r:id="rId3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A83"/>
    <a:srgbClr val="3B4476"/>
    <a:srgbClr val="363F6B"/>
    <a:srgbClr val="0A1728"/>
    <a:srgbClr val="DEDEDE"/>
    <a:srgbClr val="C5D9F1"/>
    <a:srgbClr val="FFBEAF"/>
    <a:srgbClr val="42ADB8"/>
    <a:srgbClr val="FF9900"/>
    <a:srgbClr val="FFE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>
        <p:scale>
          <a:sx n="110" d="100"/>
          <a:sy n="11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936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063CBDE7-3F6A-6448-A66B-615FDB21E3F0}" type="datetime1">
              <a:rPr lang="it-IT" smtClean="0"/>
              <a:pPr/>
              <a:t>07/04/2020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790FF907-798A-C142-8058-810D10B457B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026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200C0-E363-284E-9056-B864FD466531}" type="datetime1">
              <a:rPr lang="it-IT" smtClean="0"/>
              <a:pPr/>
              <a:t>07/04/2020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BAA4D-1215-A14B-B405-70EB50018C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820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A3C8B-50E0-4253-9435-2D371CA38592}" type="slidenum">
              <a:rPr lang="it-IT" altLang="en-US"/>
              <a:pPr eaLnBrk="1" hangingPunct="1"/>
              <a:t>1</a:t>
            </a:fld>
            <a:endParaRPr lang="it-IT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6094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8.3 (c):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3 (</a:t>
            </a:r>
            <a:r>
              <a:rPr lang="de-DE" sz="1200" dirty="0" err="1" smtClean="0"/>
              <a:t>Entrambe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598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8.5: </a:t>
            </a:r>
            <a:r>
              <a:rPr lang="de-DE" sz="1200" dirty="0" err="1" smtClean="0"/>
              <a:t>Consumo</a:t>
            </a:r>
            <a:r>
              <a:rPr lang="de-DE" sz="1200" dirty="0" smtClean="0"/>
              <a:t> </a:t>
            </a:r>
            <a:r>
              <a:rPr lang="de-DE" sz="1200" dirty="0" err="1" smtClean="0"/>
              <a:t>lungo</a:t>
            </a:r>
            <a:r>
              <a:rPr lang="de-DE" sz="1200" dirty="0" smtClean="0"/>
              <a:t> </a:t>
            </a:r>
            <a:r>
              <a:rPr lang="de-DE" sz="1200" dirty="0" err="1" smtClean="0"/>
              <a:t>il</a:t>
            </a:r>
            <a:r>
              <a:rPr lang="de-DE" sz="1200" dirty="0" smtClean="0"/>
              <a:t> </a:t>
            </a:r>
            <a:r>
              <a:rPr lang="de-DE" sz="1200" dirty="0" err="1" smtClean="0"/>
              <a:t>ciclo</a:t>
            </a:r>
            <a:r>
              <a:rPr lang="de-DE" sz="1200" dirty="0" smtClean="0"/>
              <a:t> vitale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881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8.5: </a:t>
            </a:r>
            <a:r>
              <a:rPr lang="de-DE" sz="1200" dirty="0" err="1" smtClean="0"/>
              <a:t>Consumo</a:t>
            </a:r>
            <a:r>
              <a:rPr lang="de-DE" sz="1200" dirty="0" smtClean="0"/>
              <a:t> </a:t>
            </a:r>
            <a:r>
              <a:rPr lang="de-DE" sz="1200" dirty="0" err="1" smtClean="0"/>
              <a:t>lungo</a:t>
            </a:r>
            <a:r>
              <a:rPr lang="de-DE" sz="1200" dirty="0" smtClean="0"/>
              <a:t> </a:t>
            </a:r>
            <a:r>
              <a:rPr lang="de-DE" sz="1200" dirty="0" err="1" smtClean="0"/>
              <a:t>il</a:t>
            </a:r>
            <a:r>
              <a:rPr lang="de-DE" sz="1200" dirty="0" smtClean="0"/>
              <a:t> </a:t>
            </a:r>
            <a:r>
              <a:rPr lang="de-DE" sz="1200" dirty="0" err="1" smtClean="0"/>
              <a:t>ciclo</a:t>
            </a:r>
            <a:r>
              <a:rPr lang="de-DE" sz="1200" dirty="0" smtClean="0"/>
              <a:t> vitale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36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Figura 8.6: </a:t>
            </a:r>
            <a:r>
              <a:rPr lang="de-DE" dirty="0" err="1" smtClean="0"/>
              <a:t>L‘effetto</a:t>
            </a:r>
            <a:r>
              <a:rPr lang="de-DE" dirty="0" smtClean="0"/>
              <a:t> i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aumento</a:t>
            </a:r>
            <a:r>
              <a:rPr lang="de-DE" dirty="0" smtClean="0"/>
              <a:t> del </a:t>
            </a:r>
            <a:r>
              <a:rPr lang="de-DE" dirty="0" err="1" smtClean="0"/>
              <a:t>tasso</a:t>
            </a:r>
            <a:r>
              <a:rPr lang="de-DE" dirty="0" smtClean="0"/>
              <a:t> </a:t>
            </a:r>
            <a:r>
              <a:rPr lang="de-DE" dirty="0" err="1" smtClean="0"/>
              <a:t>d‘interesse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312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8.6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Debitore</a:t>
            </a:r>
            <a:r>
              <a:rPr lang="de-DE" sz="1200" dirty="0" smtClean="0"/>
              <a:t>/</a:t>
            </a:r>
            <a:r>
              <a:rPr lang="de-DE" sz="1200" dirty="0" err="1" smtClean="0"/>
              <a:t>prestatore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487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8.6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</a:t>
            </a:r>
            <a:r>
              <a:rPr lang="de-DE" sz="1200" dirty="0" err="1" smtClean="0"/>
              <a:t>aumento</a:t>
            </a:r>
            <a:r>
              <a:rPr lang="de-DE" sz="1200" dirty="0" smtClean="0"/>
              <a:t> del </a:t>
            </a:r>
            <a:r>
              <a:rPr lang="de-DE" sz="1200" dirty="0" err="1" smtClean="0"/>
              <a:t>tasso</a:t>
            </a:r>
            <a:r>
              <a:rPr lang="de-DE" sz="1200" dirty="0" smtClean="0"/>
              <a:t> </a:t>
            </a:r>
            <a:r>
              <a:rPr lang="de-DE" sz="1200" dirty="0" err="1" smtClean="0"/>
              <a:t>d‘interesse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050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err="1" smtClean="0"/>
              <a:t>Figure</a:t>
            </a:r>
            <a:r>
              <a:rPr lang="de-DE" sz="1200" dirty="0" smtClean="0"/>
              <a:t> 8.6 (c): Animation 3 (La </a:t>
            </a:r>
            <a:r>
              <a:rPr lang="de-DE" sz="1200" dirty="0" err="1" smtClean="0"/>
              <a:t>risposta</a:t>
            </a:r>
            <a:r>
              <a:rPr lang="de-DE" sz="1200" dirty="0" smtClean="0"/>
              <a:t> del </a:t>
            </a:r>
            <a:r>
              <a:rPr lang="de-DE" sz="1200" dirty="0" err="1" smtClean="0"/>
              <a:t>debitore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79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8.6 (d):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4 (La </a:t>
            </a:r>
            <a:r>
              <a:rPr lang="de-DE" sz="1200" dirty="0" err="1" smtClean="0"/>
              <a:t>risposta</a:t>
            </a:r>
            <a:r>
              <a:rPr lang="de-DE" sz="1200" dirty="0" smtClean="0"/>
              <a:t> del </a:t>
            </a:r>
            <a:r>
              <a:rPr lang="de-DE" sz="1200" dirty="0" err="1" smtClean="0"/>
              <a:t>prestatore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29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8.8: </a:t>
            </a:r>
            <a:r>
              <a:rPr lang="de-DE" sz="1200" dirty="0" err="1" smtClean="0"/>
              <a:t>Vincoli</a:t>
            </a:r>
            <a:r>
              <a:rPr lang="de-DE" sz="1200" dirty="0" smtClean="0"/>
              <a:t> al </a:t>
            </a:r>
            <a:r>
              <a:rPr lang="de-DE" sz="1200" dirty="0" err="1" smtClean="0"/>
              <a:t>credito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457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8.8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(Senza </a:t>
            </a:r>
            <a:r>
              <a:rPr lang="de-DE" sz="1200" dirty="0" err="1" smtClean="0"/>
              <a:t>vincoli</a:t>
            </a:r>
            <a:r>
              <a:rPr lang="de-DE" sz="1200" dirty="0" smtClean="0"/>
              <a:t> al </a:t>
            </a:r>
            <a:r>
              <a:rPr lang="de-DE" sz="1200" dirty="0" err="1" smtClean="0"/>
              <a:t>credito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7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2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808038"/>
            <a:ext cx="4787900" cy="3592512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384" y="4579912"/>
            <a:ext cx="4941113" cy="538813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1949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8.8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(Con </a:t>
            </a:r>
            <a:r>
              <a:rPr lang="de-DE" sz="1200" dirty="0" err="1" smtClean="0"/>
              <a:t>vincoli</a:t>
            </a:r>
            <a:r>
              <a:rPr lang="de-DE" sz="1200" dirty="0" smtClean="0"/>
              <a:t> al </a:t>
            </a:r>
            <a:r>
              <a:rPr lang="de-DE" sz="1200" dirty="0" err="1" smtClean="0"/>
              <a:t>credito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8467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8.8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(Con </a:t>
            </a:r>
            <a:r>
              <a:rPr lang="de-DE" sz="1200" dirty="0" err="1" smtClean="0"/>
              <a:t>vincoli</a:t>
            </a:r>
            <a:r>
              <a:rPr lang="de-DE" sz="1200" dirty="0" smtClean="0"/>
              <a:t> al </a:t>
            </a:r>
            <a:r>
              <a:rPr lang="de-DE" sz="1200" dirty="0" err="1" smtClean="0"/>
              <a:t>credito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830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8.5: </a:t>
            </a:r>
            <a:r>
              <a:rPr lang="de-DE" sz="1200" dirty="0" err="1" smtClean="0"/>
              <a:t>Consumo</a:t>
            </a:r>
            <a:r>
              <a:rPr lang="de-DE" sz="1200" dirty="0" smtClean="0"/>
              <a:t> </a:t>
            </a:r>
            <a:r>
              <a:rPr lang="de-DE" sz="1200" dirty="0" err="1" smtClean="0"/>
              <a:t>lungo</a:t>
            </a:r>
            <a:r>
              <a:rPr lang="de-DE" sz="1200" dirty="0" smtClean="0"/>
              <a:t> </a:t>
            </a:r>
            <a:r>
              <a:rPr lang="de-DE" sz="1200" dirty="0" err="1" smtClean="0"/>
              <a:t>il</a:t>
            </a:r>
            <a:r>
              <a:rPr lang="de-DE" sz="1200" dirty="0" smtClean="0"/>
              <a:t> </a:t>
            </a:r>
            <a:r>
              <a:rPr lang="de-DE" sz="1200" dirty="0" err="1" smtClean="0"/>
              <a:t>ciclo</a:t>
            </a:r>
            <a:r>
              <a:rPr lang="de-DE" sz="1200" dirty="0" smtClean="0"/>
              <a:t> vitale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14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8.10: Lo stock </a:t>
            </a:r>
            <a:r>
              <a:rPr lang="de-DE" sz="1200" dirty="0" err="1" smtClean="0"/>
              <a:t>ottimale</a:t>
            </a:r>
            <a:r>
              <a:rPr lang="de-DE" sz="1200" dirty="0" smtClean="0"/>
              <a:t> di </a:t>
            </a:r>
            <a:r>
              <a:rPr lang="de-DE" sz="1200" dirty="0" err="1" smtClean="0"/>
              <a:t>capitale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850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8.10: Lo stock </a:t>
            </a:r>
            <a:r>
              <a:rPr lang="de-DE" sz="1200" dirty="0" err="1" smtClean="0"/>
              <a:t>ottimale</a:t>
            </a:r>
            <a:r>
              <a:rPr lang="de-DE" sz="1200" dirty="0" smtClean="0"/>
              <a:t> di </a:t>
            </a:r>
            <a:r>
              <a:rPr lang="de-DE" sz="1200" dirty="0" err="1" smtClean="0"/>
              <a:t>capitale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651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8.10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3013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8.10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0740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8.11: </a:t>
            </a:r>
            <a:r>
              <a:rPr lang="de-DE" sz="1200" dirty="0" err="1" smtClean="0"/>
              <a:t>Progresso</a:t>
            </a:r>
            <a:r>
              <a:rPr lang="de-DE" sz="1200" dirty="0" smtClean="0"/>
              <a:t> </a:t>
            </a:r>
            <a:r>
              <a:rPr lang="de-DE" sz="1200" dirty="0" err="1" smtClean="0"/>
              <a:t>tecnologico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389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8.11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869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8.11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36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 (a): </a:t>
            </a:r>
            <a:r>
              <a:rPr lang="de-DE" sz="1200" dirty="0" err="1" smtClean="0"/>
              <a:t>Curve</a:t>
            </a:r>
            <a:r>
              <a:rPr lang="de-DE" sz="1200" dirty="0" smtClean="0"/>
              <a:t> di </a:t>
            </a:r>
            <a:r>
              <a:rPr lang="de-DE" sz="1200" dirty="0" err="1" smtClean="0"/>
              <a:t>indifferenza</a:t>
            </a:r>
            <a:r>
              <a:rPr lang="de-DE" sz="1200" dirty="0" smtClean="0"/>
              <a:t>: </a:t>
            </a:r>
            <a:r>
              <a:rPr lang="de-DE" sz="1200" dirty="0" err="1" smtClean="0"/>
              <a:t>il</a:t>
            </a:r>
            <a:r>
              <a:rPr lang="de-DE" sz="1200" dirty="0" smtClean="0"/>
              <a:t> </a:t>
            </a:r>
            <a:r>
              <a:rPr lang="de-DE" sz="1200" dirty="0" err="1" smtClean="0"/>
              <a:t>caso</a:t>
            </a:r>
            <a:r>
              <a:rPr lang="de-DE" sz="1200" dirty="0" smtClean="0"/>
              <a:t> </a:t>
            </a:r>
            <a:r>
              <a:rPr lang="de-DE" sz="1200" dirty="0" err="1" smtClean="0"/>
              <a:t>standard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290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8.12: La </a:t>
            </a:r>
            <a:r>
              <a:rPr lang="de-DE" sz="1200" dirty="0" err="1" smtClean="0"/>
              <a:t>teoria</a:t>
            </a:r>
            <a:r>
              <a:rPr lang="de-DE" sz="1200" dirty="0" smtClean="0"/>
              <a:t> q </a:t>
            </a:r>
            <a:r>
              <a:rPr lang="de-DE" sz="1200" dirty="0" err="1" smtClean="0"/>
              <a:t>dell‘investimento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08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8.12: La </a:t>
            </a:r>
            <a:r>
              <a:rPr lang="de-DE" sz="1200" dirty="0" err="1" smtClean="0"/>
              <a:t>teoria</a:t>
            </a:r>
            <a:r>
              <a:rPr lang="de-DE" sz="1200" dirty="0" smtClean="0"/>
              <a:t> q </a:t>
            </a:r>
            <a:r>
              <a:rPr lang="de-DE" sz="1200" dirty="0" err="1" smtClean="0"/>
              <a:t>dell‘investimento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6681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8.12: La </a:t>
            </a:r>
            <a:r>
              <a:rPr lang="de-DE" sz="1200" dirty="0" err="1" smtClean="0"/>
              <a:t>teoria</a:t>
            </a:r>
            <a:r>
              <a:rPr lang="de-DE" sz="1200" dirty="0" smtClean="0"/>
              <a:t> q </a:t>
            </a:r>
            <a:r>
              <a:rPr lang="de-DE" sz="1200" dirty="0" err="1" smtClean="0"/>
              <a:t>dell‘investimento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696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8.12: La </a:t>
            </a:r>
            <a:r>
              <a:rPr lang="de-DE" sz="1200" dirty="0" err="1" smtClean="0"/>
              <a:t>teoria</a:t>
            </a:r>
            <a:r>
              <a:rPr lang="de-DE" sz="1200" dirty="0" smtClean="0"/>
              <a:t> q </a:t>
            </a:r>
            <a:r>
              <a:rPr lang="de-DE" sz="1200" dirty="0" err="1" smtClean="0"/>
              <a:t>dell‘investimento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92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8.2: </a:t>
            </a:r>
            <a:r>
              <a:rPr lang="de-DE" sz="1200" dirty="0" err="1" smtClean="0"/>
              <a:t>Consumo</a:t>
            </a:r>
            <a:r>
              <a:rPr lang="de-DE" sz="1200" dirty="0" smtClean="0"/>
              <a:t> </a:t>
            </a:r>
            <a:r>
              <a:rPr lang="de-DE" sz="1200" dirty="0" err="1" smtClean="0"/>
              <a:t>ottimale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43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8.2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Debitore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51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8.2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</a:t>
            </a:r>
            <a:r>
              <a:rPr lang="de-DE" sz="1200" dirty="0" err="1" smtClean="0"/>
              <a:t>Creditore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893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8.3: </a:t>
            </a:r>
            <a:r>
              <a:rPr lang="de-DE" sz="1200" dirty="0" err="1" smtClean="0"/>
              <a:t>Variazioni</a:t>
            </a:r>
            <a:r>
              <a:rPr lang="de-DE" sz="1200" dirty="0" smtClean="0"/>
              <a:t> </a:t>
            </a:r>
            <a:r>
              <a:rPr lang="de-DE" sz="1200" dirty="0" err="1" smtClean="0"/>
              <a:t>temporanee</a:t>
            </a:r>
            <a:r>
              <a:rPr lang="de-DE" sz="1200" dirty="0" smtClean="0"/>
              <a:t> e </a:t>
            </a:r>
            <a:r>
              <a:rPr lang="de-DE" sz="1200" dirty="0" err="1" smtClean="0"/>
              <a:t>permanenti</a:t>
            </a:r>
            <a:r>
              <a:rPr lang="de-DE" sz="1200" dirty="0" smtClean="0"/>
              <a:t> del </a:t>
            </a:r>
            <a:r>
              <a:rPr lang="de-DE" sz="1200" dirty="0" err="1" smtClean="0"/>
              <a:t>reddito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34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8.3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Temporanea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39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8.3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(Permanente)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65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8: Consumi e Investimenti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32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Lez. 8: Consumi e Investimenti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16216" y="57332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charset="0"/>
                <a:cs typeface="Arial" charset="0"/>
              </a:defRPr>
            </a:lvl1pPr>
          </a:lstStyle>
          <a:p>
            <a:fld id="{E40AFD2B-A661-E84E-8FA6-DCA6DC7C710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763" y="-17494"/>
            <a:ext cx="8604474" cy="1273558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it-IT" sz="2400" b="1" smtClean="0">
                <a:solidFill>
                  <a:schemeClr val="tx1"/>
                </a:solidFill>
              </a:rPr>
              <a:t>Lez. 8 – IL SETTORE PRIVATO: CONSUMI E INVESTIMENTI</a:t>
            </a:r>
            <a:r>
              <a:rPr lang="it-IT" sz="2400" b="1" u="sng" smtClean="0">
                <a:solidFill>
                  <a:schemeClr val="tx1"/>
                </a:solidFill>
              </a:rPr>
              <a:t/>
            </a:r>
            <a:br>
              <a:rPr lang="it-IT" sz="2400" b="1" u="sng" smtClean="0">
                <a:solidFill>
                  <a:schemeClr val="tx1"/>
                </a:solidFill>
              </a:rPr>
            </a:br>
            <a:r>
              <a:rPr lang="it-IT" sz="2400" b="1" smtClean="0">
                <a:solidFill>
                  <a:schemeClr val="tx1"/>
                </a:solidFill>
              </a:rPr>
              <a:t>                                                                                                             </a:t>
            </a:r>
            <a:r>
              <a:rPr lang="it-IT" sz="1600" smtClean="0">
                <a:solidFill>
                  <a:srgbClr val="FF0000"/>
                </a:solidFill>
              </a:rPr>
              <a:t>rif. BW-c.8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4030" y="1412776"/>
            <a:ext cx="8100418" cy="410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A partire da questa lezione, introdurremo alcuni strumenti per l’analisi macroeconomica di breve periodo. 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Studieremo l’effetto che </a:t>
            </a:r>
            <a:r>
              <a:rPr lang="it-IT" b="1" u="sng" dirty="0" smtClean="0"/>
              <a:t>shocks esogeni</a:t>
            </a:r>
            <a:r>
              <a:rPr lang="it-IT" b="1" dirty="0" smtClean="0"/>
              <a:t> </a:t>
            </a:r>
            <a:r>
              <a:rPr lang="it-IT" dirty="0" smtClean="0"/>
              <a:t>e variazioni indotte dalle </a:t>
            </a:r>
            <a:r>
              <a:rPr lang="it-IT" b="1" u="sng" dirty="0" smtClean="0"/>
              <a:t>politiche macroeconomiche</a:t>
            </a:r>
            <a:r>
              <a:rPr lang="it-IT" dirty="0" smtClean="0"/>
              <a:t> hanno sull’</a:t>
            </a:r>
            <a:r>
              <a:rPr lang="it-IT" b="1" u="sng" dirty="0" smtClean="0"/>
              <a:t>equilibrio macroeconomico</a:t>
            </a:r>
            <a:r>
              <a:rPr lang="it-IT" b="1" dirty="0" smtClean="0"/>
              <a:t> </a:t>
            </a:r>
            <a:r>
              <a:rPr lang="it-IT" dirty="0" smtClean="0"/>
              <a:t>sia</a:t>
            </a:r>
            <a:r>
              <a:rPr lang="it-IT" b="1" dirty="0" smtClean="0"/>
              <a:t> </a:t>
            </a:r>
            <a:r>
              <a:rPr lang="it-IT" dirty="0" smtClean="0"/>
              <a:t>nel </a:t>
            </a:r>
            <a:r>
              <a:rPr lang="it-IT" b="1" u="sng" dirty="0" smtClean="0"/>
              <a:t>breve</a:t>
            </a:r>
            <a:r>
              <a:rPr lang="it-IT" dirty="0" smtClean="0"/>
              <a:t> che poi nel </a:t>
            </a:r>
            <a:r>
              <a:rPr lang="it-IT" b="1" u="sng" dirty="0" smtClean="0"/>
              <a:t>lungo periodo.</a:t>
            </a:r>
          </a:p>
          <a:p>
            <a:pPr marL="0" indent="0"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b="1" dirty="0" smtClean="0"/>
              <a:t>***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L’equilibrio, naturalmente, nasce dall’incontro tra la domanda e l’offerta.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In questa lezione, iniziamo lo studio della </a:t>
            </a:r>
            <a:r>
              <a:rPr lang="it-IT" b="1" dirty="0" smtClean="0"/>
              <a:t>domanda aggregata</a:t>
            </a:r>
            <a:r>
              <a:rPr lang="it-IT" dirty="0" smtClean="0"/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Ci concentriamo sull’analisi del comportamento dei consumatori </a:t>
            </a:r>
          </a:p>
          <a:p>
            <a:pPr marL="0" indent="0"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/>
              <a:t>(→ funzione del consumo</a:t>
            </a:r>
            <a:r>
              <a:rPr lang="it-IT" dirty="0" smtClean="0"/>
              <a:t>) , </a:t>
            </a:r>
            <a:endParaRPr lang="it-IT" dirty="0"/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dirty="0" smtClean="0"/>
              <a:t>e </a:t>
            </a:r>
            <a:r>
              <a:rPr lang="it-IT" dirty="0"/>
              <a:t>poi degli investitori </a:t>
            </a:r>
            <a:r>
              <a:rPr lang="it-IT" dirty="0" smtClean="0"/>
              <a:t>       (</a:t>
            </a:r>
            <a:r>
              <a:rPr lang="it-IT" dirty="0"/>
              <a:t>→ funzione dell’investimento)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11560" y="6356350"/>
            <a:ext cx="5408240" cy="365125"/>
          </a:xfrm>
        </p:spPr>
        <p:txBody>
          <a:bodyPr/>
          <a:lstStyle/>
          <a:p>
            <a:pPr algn="l">
              <a:defRPr/>
            </a:pPr>
            <a:r>
              <a:rPr lang="it-IT" smtClean="0"/>
              <a:t>Lez. 8: Consumi e Investimenti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386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20603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Variazioni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temporanee</a:t>
            </a:r>
            <a:r>
              <a:rPr lang="de-DE" sz="2400" b="1" dirty="0">
                <a:solidFill>
                  <a:srgbClr val="000066"/>
                </a:solidFill>
              </a:rPr>
              <a:t> e </a:t>
            </a:r>
            <a:r>
              <a:rPr lang="de-DE" sz="2400" b="1" dirty="0" err="1">
                <a:solidFill>
                  <a:srgbClr val="000066"/>
                </a:solidFill>
              </a:rPr>
              <a:t>permanenti</a:t>
            </a:r>
            <a:r>
              <a:rPr lang="de-DE" sz="2400" b="1" dirty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Arc 4"/>
          <p:cNvSpPr>
            <a:spLocks/>
          </p:cNvSpPr>
          <p:nvPr/>
        </p:nvSpPr>
        <p:spPr bwMode="blackWhite">
          <a:xfrm rot="16200000" flipH="1">
            <a:off x="3067844" y="3066356"/>
            <a:ext cx="1127125" cy="1150937"/>
          </a:xfrm>
          <a:custGeom>
            <a:avLst/>
            <a:gdLst>
              <a:gd name="T0" fmla="*/ 2147483647 w 21374"/>
              <a:gd name="T1" fmla="*/ 0 h 21540"/>
              <a:gd name="T2" fmla="*/ 2147483647 w 21374"/>
              <a:gd name="T3" fmla="*/ 2147483647 h 21540"/>
              <a:gd name="T4" fmla="*/ 0 w 21374"/>
              <a:gd name="T5" fmla="*/ 2147483647 h 21540"/>
              <a:gd name="T6" fmla="*/ 0 60000 65536"/>
              <a:gd name="T7" fmla="*/ 0 60000 65536"/>
              <a:gd name="T8" fmla="*/ 0 60000 65536"/>
              <a:gd name="T9" fmla="*/ 0 w 21374"/>
              <a:gd name="T10" fmla="*/ 0 h 21540"/>
              <a:gd name="T11" fmla="*/ 21374 w 21374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74" h="21540" fill="none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</a:path>
              <a:path w="21374" h="21540" stroke="0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Arc 5"/>
          <p:cNvSpPr>
            <a:spLocks/>
          </p:cNvSpPr>
          <p:nvPr/>
        </p:nvSpPr>
        <p:spPr bwMode="blackWhite">
          <a:xfrm rot="16200000" flipH="1">
            <a:off x="3633787" y="2530575"/>
            <a:ext cx="1020763" cy="1150938"/>
          </a:xfrm>
          <a:custGeom>
            <a:avLst/>
            <a:gdLst>
              <a:gd name="T0" fmla="*/ 2147483647 w 19350"/>
              <a:gd name="T1" fmla="*/ 0 h 21540"/>
              <a:gd name="T2" fmla="*/ 2147483647 w 19350"/>
              <a:gd name="T3" fmla="*/ 2147483647 h 21540"/>
              <a:gd name="T4" fmla="*/ 0 w 19350"/>
              <a:gd name="T5" fmla="*/ 2147483647 h 21540"/>
              <a:gd name="T6" fmla="*/ 0 60000 65536"/>
              <a:gd name="T7" fmla="*/ 0 60000 65536"/>
              <a:gd name="T8" fmla="*/ 0 60000 65536"/>
              <a:gd name="T9" fmla="*/ 0 w 19350"/>
              <a:gd name="T10" fmla="*/ 0 h 21540"/>
              <a:gd name="T11" fmla="*/ 19350 w 19350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540" fill="none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</a:path>
              <a:path w="19350" h="21540" stroke="0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blackWhite">
          <a:xfrm rot="-5400000">
            <a:off x="-1100931" y="2485331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blackWhite">
          <a:xfrm>
            <a:off x="1524000" y="557063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blackWhite">
          <a:xfrm flipH="1" flipV="1">
            <a:off x="2192338" y="1000225"/>
            <a:ext cx="3116262" cy="450056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3657600" y="290998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R´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blackWhite">
          <a:xfrm>
            <a:off x="3692525" y="32005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941760" y="2147987"/>
            <a:ext cx="1422398" cy="1020763"/>
            <a:chOff x="2483" y="1632"/>
            <a:chExt cx="896" cy="643"/>
          </a:xfrm>
        </p:grpSpPr>
        <p:sp>
          <p:nvSpPr>
            <p:cNvPr id="11" name="Arc 12"/>
            <p:cNvSpPr>
              <a:spLocks/>
            </p:cNvSpPr>
            <p:nvPr/>
          </p:nvSpPr>
          <p:spPr bwMode="blackWhite">
            <a:xfrm rot="16200000" flipH="1">
              <a:off x="2524" y="1591"/>
              <a:ext cx="643" cy="725"/>
            </a:xfrm>
            <a:custGeom>
              <a:avLst/>
              <a:gdLst>
                <a:gd name="T0" fmla="*/ 0 w 19350"/>
                <a:gd name="T1" fmla="*/ 0 h 21540"/>
                <a:gd name="T2" fmla="*/ 0 w 19350"/>
                <a:gd name="T3" fmla="*/ 0 h 21540"/>
                <a:gd name="T4" fmla="*/ 0 w 19350"/>
                <a:gd name="T5" fmla="*/ 0 h 21540"/>
                <a:gd name="T6" fmla="*/ 0 60000 65536"/>
                <a:gd name="T7" fmla="*/ 0 60000 65536"/>
                <a:gd name="T8" fmla="*/ 0 60000 65536"/>
                <a:gd name="T9" fmla="*/ 0 w 19350"/>
                <a:gd name="T10" fmla="*/ 0 h 21540"/>
                <a:gd name="T11" fmla="*/ 19350 w 19350"/>
                <a:gd name="T12" fmla="*/ 21540 h 21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50" h="21540" fill="none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</a:path>
                <a:path w="19350" h="21540" stroke="0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  <a:lnTo>
                    <a:pt x="0" y="21540"/>
                  </a:lnTo>
                  <a:lnTo>
                    <a:pt x="1603" y="-1"/>
                  </a:lnTo>
                  <a:close/>
                </a:path>
              </a:pathLst>
            </a:cu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blackWhite">
            <a:xfrm>
              <a:off x="2571" y="1881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 dirty="0">
                  <a:solidFill>
                    <a:srgbClr val="000066"/>
                  </a:solidFill>
                </a:rPr>
                <a:t>A´´</a:t>
              </a:r>
              <a:r>
                <a:rPr lang="de-DE" b="0" i="1" dirty="0" smtClean="0">
                  <a:solidFill>
                    <a:srgbClr val="000066"/>
                  </a:solidFill>
                  <a:sym typeface="Symbol" pitchFamily="18" charset="2"/>
                </a:rPr>
                <a:t> </a:t>
              </a:r>
              <a:r>
                <a:rPr lang="de-DE" b="0" i="1" dirty="0" smtClean="0">
                  <a:solidFill>
                    <a:srgbClr val="000066"/>
                  </a:solidFill>
                </a:rPr>
                <a:t>R</a:t>
              </a:r>
              <a:r>
                <a:rPr lang="de-DE" b="0" i="1" dirty="0">
                  <a:solidFill>
                    <a:srgbClr val="000066"/>
                  </a:solidFill>
                </a:rPr>
                <a:t>´´</a:t>
              </a:r>
              <a:endParaRPr lang="en-GB" b="0" i="1" dirty="0">
                <a:solidFill>
                  <a:srgbClr val="000066"/>
                </a:solidFill>
              </a:endParaRP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blackWhite">
          <a:xfrm>
            <a:off x="3035300" y="5500787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1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blackWhite">
          <a:xfrm>
            <a:off x="1406525" y="3595787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2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blackWhite">
          <a:xfrm>
            <a:off x="3886200" y="5500787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1</a:t>
            </a:r>
            <a:r>
              <a:rPr lang="de-DE" sz="2000" b="0" i="1">
                <a:solidFill>
                  <a:srgbClr val="000066"/>
                </a:solidFill>
              </a:rPr>
              <a:t>´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blackWhite">
          <a:xfrm>
            <a:off x="4191000" y="5500787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blackWhite">
          <a:xfrm>
            <a:off x="3252788" y="3754537"/>
            <a:ext cx="0" cy="1711325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blackWhite">
          <a:xfrm>
            <a:off x="1371600" y="1674912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D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blackWhite">
          <a:xfrm flipH="1" flipV="1">
            <a:off x="1922463" y="1855887"/>
            <a:ext cx="2527300" cy="364966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blackWhite">
          <a:xfrm>
            <a:off x="2260600" y="3773587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A=R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blackWhite">
          <a:xfrm>
            <a:off x="4110608" y="3573016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 dirty="0">
                <a:solidFill>
                  <a:srgbClr val="000066"/>
                </a:solidFill>
              </a:rPr>
              <a:t>A´</a:t>
            </a:r>
            <a:endParaRPr lang="en-GB" b="0" i="1" dirty="0">
              <a:solidFill>
                <a:srgbClr val="000066"/>
              </a:solidFill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blackWhite">
          <a:xfrm>
            <a:off x="5105400" y="5500787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B´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blackWhite">
          <a:xfrm flipH="1" flipV="1">
            <a:off x="2868613" y="1017687"/>
            <a:ext cx="3116262" cy="450056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blackWhite">
          <a:xfrm>
            <a:off x="5638800" y="5500787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B´´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blackWhite">
          <a:xfrm>
            <a:off x="1447800" y="836712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D´</a:t>
            </a:r>
            <a:endParaRPr lang="en-GB" sz="2000" b="0" i="1">
              <a:solidFill>
                <a:srgbClr val="000066"/>
              </a:solidFill>
            </a:endParaRPr>
          </a:p>
        </p:txBody>
      </p:sp>
      <p:grpSp>
        <p:nvGrpSpPr>
          <p:cNvPr id="26" name="Group 27"/>
          <p:cNvGrpSpPr>
            <a:grpSpLocks/>
          </p:cNvGrpSpPr>
          <p:nvPr/>
        </p:nvGrpSpPr>
        <p:grpSpPr bwMode="auto">
          <a:xfrm>
            <a:off x="1885950" y="928787"/>
            <a:ext cx="5181600" cy="4570413"/>
            <a:chOff x="1188" y="1152"/>
            <a:chExt cx="3264" cy="2595"/>
          </a:xfrm>
        </p:grpSpPr>
        <p:sp>
          <p:nvSpPr>
            <p:cNvPr id="27" name="Line 28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9" name="Line 30"/>
          <p:cNvSpPr>
            <a:spLocks noChangeShapeType="1"/>
          </p:cNvSpPr>
          <p:nvPr/>
        </p:nvSpPr>
        <p:spPr bwMode="blackWhite">
          <a:xfrm flipH="1">
            <a:off x="3276600" y="3773587"/>
            <a:ext cx="854075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blackWhite">
          <a:xfrm flipH="1">
            <a:off x="1905000" y="3779937"/>
            <a:ext cx="1311275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blackWhite">
          <a:xfrm>
            <a:off x="4133850" y="3773587"/>
            <a:ext cx="0" cy="172720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4644008" y="969963"/>
            <a:ext cx="419938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95300" indent="-495300">
              <a:spcBef>
                <a:spcPct val="50000"/>
              </a:spcBef>
            </a:pPr>
            <a:r>
              <a:rPr lang="de-DE" sz="2800" b="0" dirty="0" err="1" smtClean="0">
                <a:solidFill>
                  <a:srgbClr val="000066"/>
                </a:solidFill>
              </a:rPr>
              <a:t>Temporanea</a:t>
            </a:r>
            <a:r>
              <a:rPr lang="de-DE" sz="2800" b="0" i="1" dirty="0" smtClean="0">
                <a:solidFill>
                  <a:srgbClr val="000066"/>
                </a:solidFill>
              </a:rPr>
              <a:t>: da R</a:t>
            </a:r>
            <a:r>
              <a:rPr lang="de-DE" sz="2800" b="0" dirty="0" smtClean="0">
                <a:solidFill>
                  <a:srgbClr val="000066"/>
                </a:solidFill>
              </a:rPr>
              <a:t> a </a:t>
            </a:r>
            <a:r>
              <a:rPr lang="de-DE" sz="2800" b="0" i="1" dirty="0" smtClean="0">
                <a:solidFill>
                  <a:srgbClr val="000066"/>
                </a:solidFill>
              </a:rPr>
              <a:t>R</a:t>
            </a:r>
            <a:r>
              <a:rPr lang="de-DE" sz="2800" b="0" i="1" dirty="0">
                <a:solidFill>
                  <a:srgbClr val="000066"/>
                </a:solidFill>
              </a:rPr>
              <a:t>´</a:t>
            </a:r>
          </a:p>
          <a:p>
            <a:pPr marL="495300" indent="-495300">
              <a:spcBef>
                <a:spcPct val="50000"/>
              </a:spcBef>
            </a:pPr>
            <a:r>
              <a:rPr lang="de-DE" sz="2800" b="0" dirty="0" smtClean="0">
                <a:solidFill>
                  <a:srgbClr val="000066"/>
                </a:solidFill>
              </a:rPr>
              <a:t>Permanente</a:t>
            </a:r>
            <a:r>
              <a:rPr lang="de-DE" sz="2800" b="0" i="1" dirty="0" smtClean="0">
                <a:solidFill>
                  <a:srgbClr val="000066"/>
                </a:solidFill>
              </a:rPr>
              <a:t>: da R</a:t>
            </a:r>
            <a:r>
              <a:rPr lang="de-DE" sz="2800" b="0" dirty="0" smtClean="0">
                <a:solidFill>
                  <a:srgbClr val="000066"/>
                </a:solidFill>
              </a:rPr>
              <a:t> a </a:t>
            </a:r>
            <a:r>
              <a:rPr lang="de-DE" sz="2800" i="1" dirty="0" smtClean="0">
                <a:solidFill>
                  <a:srgbClr val="000066"/>
                </a:solidFill>
              </a:rPr>
              <a:t>R´´</a:t>
            </a:r>
            <a:endParaRPr lang="en-GB" sz="2800" b="0" i="1" dirty="0">
              <a:solidFill>
                <a:srgbClr val="000066"/>
              </a:solidFill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black">
          <a:xfrm>
            <a:off x="5791200" y="5729387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34" name="Oval 41"/>
          <p:cNvSpPr>
            <a:spLocks noChangeArrowheads="1"/>
          </p:cNvSpPr>
          <p:nvPr/>
        </p:nvSpPr>
        <p:spPr bwMode="blackWhite">
          <a:xfrm>
            <a:off x="3197225" y="3706912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42"/>
          <p:cNvSpPr>
            <a:spLocks noChangeArrowheads="1"/>
          </p:cNvSpPr>
          <p:nvPr/>
        </p:nvSpPr>
        <p:spPr bwMode="blackWhite">
          <a:xfrm>
            <a:off x="4070350" y="3716437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406525" y="2681387"/>
            <a:ext cx="2787650" cy="1066800"/>
            <a:chOff x="886" y="1968"/>
            <a:chExt cx="1756" cy="672"/>
          </a:xfrm>
        </p:grpSpPr>
        <p:sp>
          <p:nvSpPr>
            <p:cNvPr id="37" name="Line 33"/>
            <p:cNvSpPr>
              <a:spLocks noChangeShapeType="1"/>
            </p:cNvSpPr>
            <p:nvPr/>
          </p:nvSpPr>
          <p:spPr bwMode="blackWhite">
            <a:xfrm flipH="1">
              <a:off x="1216" y="2083"/>
              <a:ext cx="1395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blackWhite">
            <a:xfrm>
              <a:off x="886" y="196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i="1" baseline="-25000">
                  <a:solidFill>
                    <a:srgbClr val="000066"/>
                  </a:solidFill>
                </a:rPr>
                <a:t>2</a:t>
              </a:r>
              <a:r>
                <a:rPr lang="de-DE" sz="2000" b="0" i="1">
                  <a:solidFill>
                    <a:srgbClr val="000066"/>
                  </a:solidFill>
                </a:rPr>
                <a:t>´</a:t>
              </a:r>
              <a:endParaRPr lang="en-GB" sz="20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blackWhite">
            <a:xfrm>
              <a:off x="2608" y="2040"/>
              <a:ext cx="0" cy="60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blackWhite">
            <a:xfrm>
              <a:off x="2568" y="204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273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black">
          <a:xfrm>
            <a:off x="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4. </a:t>
            </a:r>
            <a:r>
              <a:rPr lang="de-DE" sz="2400" b="1" dirty="0" err="1" smtClean="0">
                <a:solidFill>
                  <a:srgbClr val="000066"/>
                </a:solidFill>
              </a:rPr>
              <a:t>Consumo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lungo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il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ciclo</a:t>
            </a:r>
            <a:r>
              <a:rPr lang="de-DE" sz="2400" b="1" dirty="0">
                <a:solidFill>
                  <a:srgbClr val="000066"/>
                </a:solidFill>
              </a:rPr>
              <a:t> vitale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980728"/>
            <a:ext cx="8208912" cy="355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Nel lungo periodo, la variazioni più frequente del reddito avviene con il trascorrere del tempo (e dell’età dei consumatori)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Spesso, chi guadagnerà bene da adulto, deve stringere la cinghia da giovane.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Tuttavia, se i giovani prevedono guadagni migliori nel futuro, è un desiderio razionale cercare almeno in parte di anticipare sin da oggi i maggiori consumi che i redditi futuri consentiranno loro: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Ossia, i giovani desiderano indebitarsi, al fine di stabilizzare il proprio consumo nell’arco del ciclo di vita. Il debito, naturalmente, verrà rimborsato con i risparmi, che verranno effettuati nella seconda parte della vita lavorativa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Questo è quanto suggerisce al teoria del consumo basata sul ciclo di vita.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black">
          <a:xfrm>
            <a:off x="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Consumo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lungo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il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ciclo</a:t>
            </a:r>
            <a:r>
              <a:rPr lang="de-DE" sz="2400" b="1" dirty="0">
                <a:solidFill>
                  <a:srgbClr val="000066"/>
                </a:solidFill>
              </a:rPr>
              <a:t> vitale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1824038"/>
            <a:ext cx="63341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2 3"/>
          <p:cNvCxnSpPr/>
          <p:nvPr/>
        </p:nvCxnSpPr>
        <p:spPr>
          <a:xfrm>
            <a:off x="3779912" y="3789040"/>
            <a:ext cx="0" cy="432048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580112" y="2708920"/>
            <a:ext cx="0" cy="43204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35496" y="188640"/>
            <a:ext cx="910850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5. </a:t>
            </a:r>
            <a:r>
              <a:rPr lang="de-DE" sz="2400" b="1" dirty="0" err="1" smtClean="0">
                <a:solidFill>
                  <a:srgbClr val="000066"/>
                </a:solidFill>
              </a:rPr>
              <a:t>Variazioni</a:t>
            </a:r>
            <a:r>
              <a:rPr lang="de-DE" sz="2400" b="1" dirty="0" smtClean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tasso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err="1">
                <a:solidFill>
                  <a:srgbClr val="000066"/>
                </a:solidFill>
              </a:rPr>
              <a:t>interesse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1634083"/>
            <a:ext cx="7410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33337" y="188640"/>
            <a:ext cx="9110663" cy="37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Distinguere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il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debitore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dal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prestatore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White">
          <a:xfrm>
            <a:off x="1346200" y="5168900"/>
            <a:ext cx="276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(a) </a:t>
            </a:r>
            <a:r>
              <a:rPr lang="de-DE" sz="2400" dirty="0" err="1" smtClean="0">
                <a:solidFill>
                  <a:srgbClr val="000066"/>
                </a:solidFill>
              </a:rPr>
              <a:t>S</a:t>
            </a:r>
            <a:r>
              <a:rPr lang="de-DE" sz="2400" b="0" dirty="0" err="1" smtClean="0">
                <a:solidFill>
                  <a:srgbClr val="000066"/>
                </a:solidFill>
              </a:rPr>
              <a:t>tudente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>
                <a:solidFill>
                  <a:srgbClr val="000066"/>
                </a:solidFill>
              </a:rPr>
              <a:t/>
            </a:r>
            <a:br>
              <a:rPr lang="de-DE" sz="2400" b="0" dirty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b="0" dirty="0" err="1" smtClean="0">
                <a:solidFill>
                  <a:srgbClr val="000066"/>
                </a:solidFill>
              </a:rPr>
              <a:t>debitore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410200" y="5181600"/>
            <a:ext cx="360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(b) </a:t>
            </a:r>
            <a:r>
              <a:rPr lang="de-DE" sz="2400" b="0" dirty="0" err="1" smtClean="0">
                <a:solidFill>
                  <a:srgbClr val="000066"/>
                </a:solidFill>
              </a:rPr>
              <a:t>Atleta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professionista</a:t>
            </a:r>
            <a:r>
              <a:rPr lang="de-DE" sz="2400" b="0" dirty="0">
                <a:solidFill>
                  <a:srgbClr val="000066"/>
                </a:solidFill>
              </a:rPr>
              <a:t/>
            </a:r>
            <a:br>
              <a:rPr lang="de-DE" sz="2400" b="0" dirty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b="0" dirty="0" err="1" smtClean="0">
                <a:solidFill>
                  <a:srgbClr val="000066"/>
                </a:solidFill>
              </a:rPr>
              <a:t>risparmiatore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35100" y="1905000"/>
            <a:ext cx="2514600" cy="2514600"/>
            <a:chOff x="1294" y="2304"/>
            <a:chExt cx="1584" cy="158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1663700" y="4648200"/>
            <a:ext cx="222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 rot="-5400000">
            <a:off x="-424656" y="2709069"/>
            <a:ext cx="258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600700" y="1905000"/>
            <a:ext cx="2514600" cy="2514600"/>
            <a:chOff x="1294" y="2304"/>
            <a:chExt cx="1584" cy="158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blackWhite">
          <a:xfrm>
            <a:off x="5829300" y="4648200"/>
            <a:ext cx="2400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blackWhite">
          <a:xfrm rot="-5400000">
            <a:off x="3662362" y="2711451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990600" y="2312988"/>
            <a:ext cx="2743200" cy="2447925"/>
            <a:chOff x="624" y="1457"/>
            <a:chExt cx="1728" cy="1542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White">
            <a:xfrm flipH="1" flipV="1">
              <a:off x="912" y="1576"/>
              <a:ext cx="1208" cy="120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blackWhite">
            <a:xfrm>
              <a:off x="1968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White">
            <a:xfrm>
              <a:off x="624" y="1457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D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9" name="Arc 20"/>
          <p:cNvSpPr>
            <a:spLocks/>
          </p:cNvSpPr>
          <p:nvPr/>
        </p:nvSpPr>
        <p:spPr bwMode="blackWhite">
          <a:xfrm rot="16200000" flipH="1">
            <a:off x="2389188" y="2800350"/>
            <a:ext cx="1020762" cy="1150938"/>
          </a:xfrm>
          <a:custGeom>
            <a:avLst/>
            <a:gdLst>
              <a:gd name="T0" fmla="*/ 2147483647 w 19350"/>
              <a:gd name="T1" fmla="*/ 0 h 21540"/>
              <a:gd name="T2" fmla="*/ 2147483647 w 19350"/>
              <a:gd name="T3" fmla="*/ 2147483647 h 21540"/>
              <a:gd name="T4" fmla="*/ 0 w 19350"/>
              <a:gd name="T5" fmla="*/ 2147483647 h 21540"/>
              <a:gd name="T6" fmla="*/ 0 60000 65536"/>
              <a:gd name="T7" fmla="*/ 0 60000 65536"/>
              <a:gd name="T8" fmla="*/ 0 60000 65536"/>
              <a:gd name="T9" fmla="*/ 0 w 19350"/>
              <a:gd name="T10" fmla="*/ 0 h 21540"/>
              <a:gd name="T11" fmla="*/ 19350 w 19350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540" fill="none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</a:path>
              <a:path w="19350" h="21540" stroke="0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Arc 21"/>
          <p:cNvSpPr>
            <a:spLocks/>
          </p:cNvSpPr>
          <p:nvPr/>
        </p:nvSpPr>
        <p:spPr bwMode="blackWhite">
          <a:xfrm rot="16200000" flipH="1">
            <a:off x="6271419" y="2604294"/>
            <a:ext cx="1114425" cy="1150937"/>
          </a:xfrm>
          <a:custGeom>
            <a:avLst/>
            <a:gdLst>
              <a:gd name="T0" fmla="*/ 2147483647 w 21138"/>
              <a:gd name="T1" fmla="*/ 0 h 21540"/>
              <a:gd name="T2" fmla="*/ 2147483647 w 21138"/>
              <a:gd name="T3" fmla="*/ 2147483647 h 21540"/>
              <a:gd name="T4" fmla="*/ 0 w 21138"/>
              <a:gd name="T5" fmla="*/ 2147483647 h 21540"/>
              <a:gd name="T6" fmla="*/ 0 60000 65536"/>
              <a:gd name="T7" fmla="*/ 0 60000 65536"/>
              <a:gd name="T8" fmla="*/ 0 60000 65536"/>
              <a:gd name="T9" fmla="*/ 0 w 21138"/>
              <a:gd name="T10" fmla="*/ 0 h 21540"/>
              <a:gd name="T11" fmla="*/ 21138 w 21138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8" h="21540" fill="none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</a:path>
              <a:path w="21138" h="21540" stroke="0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5143500" y="2324100"/>
            <a:ext cx="2755900" cy="2436813"/>
            <a:chOff x="3240" y="1464"/>
            <a:chExt cx="1736" cy="1535"/>
          </a:xfrm>
        </p:grpSpPr>
        <p:sp>
          <p:nvSpPr>
            <p:cNvPr id="22" name="Text Box 23"/>
            <p:cNvSpPr txBox="1">
              <a:spLocks noChangeArrowheads="1"/>
            </p:cNvSpPr>
            <p:nvPr/>
          </p:nvSpPr>
          <p:spPr bwMode="blackWhite">
            <a:xfrm>
              <a:off x="4592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blackWhite">
            <a:xfrm flipH="1" flipV="1">
              <a:off x="3528" y="1568"/>
              <a:ext cx="1208" cy="120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blackWhite">
            <a:xfrm>
              <a:off x="3240" y="14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D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7112000" y="3810000"/>
            <a:ext cx="609600" cy="366713"/>
            <a:chOff x="4480" y="2400"/>
            <a:chExt cx="384" cy="231"/>
          </a:xfrm>
        </p:grpSpPr>
        <p:sp>
          <p:nvSpPr>
            <p:cNvPr id="26" name="Oval 27"/>
            <p:cNvSpPr>
              <a:spLocks noChangeArrowheads="1"/>
            </p:cNvSpPr>
            <p:nvPr/>
          </p:nvSpPr>
          <p:spPr bwMode="blackWhite">
            <a:xfrm>
              <a:off x="4502" y="2534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blackWhite">
            <a:xfrm>
              <a:off x="4480" y="240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A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1727200" y="2540000"/>
            <a:ext cx="609600" cy="396875"/>
            <a:chOff x="1088" y="1600"/>
            <a:chExt cx="384" cy="250"/>
          </a:xfrm>
        </p:grpSpPr>
        <p:sp>
          <p:nvSpPr>
            <p:cNvPr id="29" name="Oval 30"/>
            <p:cNvSpPr>
              <a:spLocks noChangeArrowheads="1"/>
            </p:cNvSpPr>
            <p:nvPr/>
          </p:nvSpPr>
          <p:spPr bwMode="blackWhite">
            <a:xfrm>
              <a:off x="1126" y="177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blackWhite">
            <a:xfrm>
              <a:off x="1088" y="160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A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2514600" y="3276600"/>
            <a:ext cx="609600" cy="422275"/>
            <a:chOff x="1584" y="2064"/>
            <a:chExt cx="384" cy="266"/>
          </a:xfrm>
        </p:grpSpPr>
        <p:sp>
          <p:nvSpPr>
            <p:cNvPr id="32" name="Oval 33"/>
            <p:cNvSpPr>
              <a:spLocks noChangeArrowheads="1"/>
            </p:cNvSpPr>
            <p:nvPr/>
          </p:nvSpPr>
          <p:spPr bwMode="blackWhite">
            <a:xfrm>
              <a:off x="1608" y="225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b="0">
                <a:solidFill>
                  <a:srgbClr val="FCE78C"/>
                </a:solidFill>
                <a:latin typeface="Times New Roman" pitchFamily="18" charset="0"/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blackWhite">
            <a:xfrm>
              <a:off x="1584" y="20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34" name="Group 36"/>
          <p:cNvGrpSpPr>
            <a:grpSpLocks/>
          </p:cNvGrpSpPr>
          <p:nvPr/>
        </p:nvGrpSpPr>
        <p:grpSpPr bwMode="auto">
          <a:xfrm>
            <a:off x="6019800" y="3352800"/>
            <a:ext cx="609600" cy="366713"/>
            <a:chOff x="3792" y="2112"/>
            <a:chExt cx="384" cy="231"/>
          </a:xfrm>
        </p:grpSpPr>
        <p:sp>
          <p:nvSpPr>
            <p:cNvPr id="35" name="Oval 37"/>
            <p:cNvSpPr>
              <a:spLocks noChangeArrowheads="1"/>
            </p:cNvSpPr>
            <p:nvPr/>
          </p:nvSpPr>
          <p:spPr bwMode="blackWhite">
            <a:xfrm>
              <a:off x="4080" y="2112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blackWhite">
            <a:xfrm>
              <a:off x="3792" y="211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37" name="Rechteck 40"/>
          <p:cNvSpPr>
            <a:spLocks noChangeArrowheads="1"/>
          </p:cNvSpPr>
          <p:nvPr/>
        </p:nvSpPr>
        <p:spPr bwMode="auto">
          <a:xfrm>
            <a:off x="2362200" y="17526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0" dirty="0" smtClean="0">
                <a:solidFill>
                  <a:srgbClr val="000066"/>
                </a:solidFill>
              </a:rPr>
              <a:t>Il </a:t>
            </a: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del </a:t>
            </a:r>
            <a:r>
              <a:rPr lang="de-DE" b="0" dirty="0" err="1" smtClean="0">
                <a:solidFill>
                  <a:srgbClr val="000066"/>
                </a:solidFill>
              </a:rPr>
              <a:t>debitore</a:t>
            </a:r>
            <a:r>
              <a:rPr lang="de-DE" b="0" dirty="0" smtClean="0">
                <a:solidFill>
                  <a:srgbClr val="000066"/>
                </a:solidFill>
              </a:rPr>
              <a:t> è a </a:t>
            </a:r>
            <a:r>
              <a:rPr lang="de-DE" b="0" dirty="0" err="1" smtClean="0">
                <a:solidFill>
                  <a:srgbClr val="000066"/>
                </a:solidFill>
              </a:rPr>
              <a:t>destra</a:t>
            </a:r>
            <a:r>
              <a:rPr lang="de-DE" b="0" dirty="0" smtClean="0">
                <a:solidFill>
                  <a:srgbClr val="000066"/>
                </a:solidFill>
              </a:rPr>
              <a:t> della </a:t>
            </a:r>
            <a:r>
              <a:rPr lang="de-DE" b="0" dirty="0" err="1" smtClean="0">
                <a:solidFill>
                  <a:srgbClr val="000066"/>
                </a:solidFill>
              </a:rPr>
              <a:t>dotazione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i="1" dirty="0">
                <a:solidFill>
                  <a:srgbClr val="000066"/>
                </a:solidFill>
              </a:rPr>
              <a:t>A</a:t>
            </a:r>
            <a:endParaRPr lang="de-DE" dirty="0">
              <a:solidFill>
                <a:srgbClr val="000066"/>
              </a:solidFill>
            </a:endParaRPr>
          </a:p>
        </p:txBody>
      </p:sp>
      <p:sp>
        <p:nvSpPr>
          <p:cNvPr id="38" name="Rechteck 41"/>
          <p:cNvSpPr>
            <a:spLocks noChangeArrowheads="1"/>
          </p:cNvSpPr>
          <p:nvPr/>
        </p:nvSpPr>
        <p:spPr bwMode="auto">
          <a:xfrm>
            <a:off x="6402387" y="1752600"/>
            <a:ext cx="2741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0" dirty="0" smtClean="0">
                <a:solidFill>
                  <a:srgbClr val="000066"/>
                </a:solidFill>
              </a:rPr>
              <a:t>Il </a:t>
            </a: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del </a:t>
            </a:r>
            <a:r>
              <a:rPr lang="de-DE" b="0" dirty="0" err="1" smtClean="0">
                <a:solidFill>
                  <a:srgbClr val="000066"/>
                </a:solidFill>
              </a:rPr>
              <a:t>risparmiatore</a:t>
            </a:r>
            <a:r>
              <a:rPr lang="de-DE" b="0" dirty="0" smtClean="0">
                <a:solidFill>
                  <a:srgbClr val="000066"/>
                </a:solidFill>
              </a:rPr>
              <a:t> è a </a:t>
            </a:r>
            <a:r>
              <a:rPr lang="de-DE" b="0" dirty="0" err="1" smtClean="0">
                <a:solidFill>
                  <a:srgbClr val="000066"/>
                </a:solidFill>
              </a:rPr>
              <a:t>sinistra</a:t>
            </a:r>
            <a:r>
              <a:rPr lang="de-DE" b="0" dirty="0" smtClean="0">
                <a:solidFill>
                  <a:srgbClr val="000066"/>
                </a:solidFill>
              </a:rPr>
              <a:t> della </a:t>
            </a:r>
            <a:r>
              <a:rPr lang="de-DE" b="0" dirty="0" err="1" smtClean="0">
                <a:solidFill>
                  <a:srgbClr val="000066"/>
                </a:solidFill>
              </a:rPr>
              <a:t>dotazione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i="1" dirty="0" smtClean="0">
                <a:solidFill>
                  <a:srgbClr val="000066"/>
                </a:solidFill>
              </a:rPr>
              <a:t>A</a:t>
            </a:r>
            <a:endParaRPr lang="de-DE" dirty="0">
              <a:solidFill>
                <a:srgbClr val="000066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1115616" y="69269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La sequenza dei redditi correnti non è la stessa per tutti i consumatori: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la maggioranza guadagna più da adulto che da giovane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per altri, al contrario, i maggiori guadagni arrivano in gioventù …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19" grpId="0" animBg="1"/>
      <p:bldP spid="20" grpId="0" animBg="1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0" y="188640"/>
            <a:ext cx="91106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L‘effetto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err="1">
                <a:solidFill>
                  <a:srgbClr val="000066"/>
                </a:solidFill>
              </a:rPr>
              <a:t>un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aumento</a:t>
            </a:r>
            <a:r>
              <a:rPr lang="de-DE" sz="2400" b="1" dirty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tasso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err="1">
                <a:solidFill>
                  <a:srgbClr val="000066"/>
                </a:solidFill>
              </a:rPr>
              <a:t>interesse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White">
          <a:xfrm>
            <a:off x="1346200" y="5168900"/>
            <a:ext cx="276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(a) </a:t>
            </a:r>
            <a:r>
              <a:rPr lang="de-DE" sz="2400" b="0" dirty="0" err="1" smtClean="0">
                <a:solidFill>
                  <a:srgbClr val="000066"/>
                </a:solidFill>
              </a:rPr>
              <a:t>Studente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>
                <a:solidFill>
                  <a:srgbClr val="000066"/>
                </a:solidFill>
              </a:rPr>
              <a:t/>
            </a:r>
            <a:br>
              <a:rPr lang="de-DE" sz="2400" b="0" dirty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b="0" dirty="0" err="1" smtClean="0">
                <a:solidFill>
                  <a:srgbClr val="000066"/>
                </a:solidFill>
              </a:rPr>
              <a:t>debitore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410200" y="5181600"/>
            <a:ext cx="360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(b) </a:t>
            </a:r>
            <a:r>
              <a:rPr lang="de-DE" sz="2400" dirty="0" err="1" smtClean="0">
                <a:solidFill>
                  <a:srgbClr val="000066"/>
                </a:solidFill>
              </a:rPr>
              <a:t>A</a:t>
            </a:r>
            <a:r>
              <a:rPr lang="de-DE" sz="2400" b="0" dirty="0" err="1" smtClean="0">
                <a:solidFill>
                  <a:srgbClr val="000066"/>
                </a:solidFill>
              </a:rPr>
              <a:t>tleta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professionista</a:t>
            </a:r>
            <a:r>
              <a:rPr lang="de-DE" sz="2400" b="0" dirty="0" smtClean="0">
                <a:solidFill>
                  <a:srgbClr val="000066"/>
                </a:solidFill>
              </a:rPr>
              <a:t/>
            </a:r>
            <a:br>
              <a:rPr lang="de-DE" sz="2400" b="0" dirty="0" smtClean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dirty="0" err="1" smtClean="0">
                <a:solidFill>
                  <a:srgbClr val="000066"/>
                </a:solidFill>
              </a:rPr>
              <a:t>p</a:t>
            </a:r>
            <a:r>
              <a:rPr lang="de-DE" sz="2400" b="0" dirty="0" err="1" smtClean="0">
                <a:solidFill>
                  <a:srgbClr val="000066"/>
                </a:solidFill>
              </a:rPr>
              <a:t>restatore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35100" y="1905000"/>
            <a:ext cx="2514600" cy="2514600"/>
            <a:chOff x="1294" y="2304"/>
            <a:chExt cx="1584" cy="158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1663700" y="4648200"/>
            <a:ext cx="222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 rot="-5400000">
            <a:off x="-424656" y="2709069"/>
            <a:ext cx="258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600700" y="1905000"/>
            <a:ext cx="2514600" cy="2514600"/>
            <a:chOff x="1294" y="2304"/>
            <a:chExt cx="1584" cy="158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blackWhite">
          <a:xfrm>
            <a:off x="5829300" y="4648200"/>
            <a:ext cx="240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blackWhite">
          <a:xfrm rot="-5400000">
            <a:off x="3662362" y="2711451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435100" y="2044700"/>
            <a:ext cx="1625600" cy="2716213"/>
            <a:chOff x="904" y="1288"/>
            <a:chExt cx="1024" cy="1711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White">
            <a:xfrm>
              <a:off x="904" y="1288"/>
              <a:ext cx="728" cy="149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blackWhite">
            <a:xfrm flipH="1">
              <a:off x="1632" y="2640"/>
              <a:ext cx="296" cy="8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White">
            <a:xfrm>
              <a:off x="1440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9" name="Line 20"/>
          <p:cNvSpPr>
            <a:spLocks noChangeShapeType="1"/>
          </p:cNvSpPr>
          <p:nvPr/>
        </p:nvSpPr>
        <p:spPr bwMode="blackWhite">
          <a:xfrm flipH="1" flipV="1">
            <a:off x="1447800" y="25019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blackWhite">
          <a:xfrm>
            <a:off x="31242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blackWhite">
          <a:xfrm>
            <a:off x="990600" y="23129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2" name="Arc 23"/>
          <p:cNvSpPr>
            <a:spLocks/>
          </p:cNvSpPr>
          <p:nvPr/>
        </p:nvSpPr>
        <p:spPr bwMode="blackWhite">
          <a:xfrm rot="16200000" flipH="1">
            <a:off x="2220913" y="3121025"/>
            <a:ext cx="985838" cy="1150937"/>
          </a:xfrm>
          <a:custGeom>
            <a:avLst/>
            <a:gdLst>
              <a:gd name="T0" fmla="*/ 2147483647 w 18683"/>
              <a:gd name="T1" fmla="*/ 0 h 21540"/>
              <a:gd name="T2" fmla="*/ 2147483647 w 18683"/>
              <a:gd name="T3" fmla="*/ 2147483647 h 21540"/>
              <a:gd name="T4" fmla="*/ 0 w 18683"/>
              <a:gd name="T5" fmla="*/ 2147483647 h 21540"/>
              <a:gd name="T6" fmla="*/ 0 60000 65536"/>
              <a:gd name="T7" fmla="*/ 0 60000 65536"/>
              <a:gd name="T8" fmla="*/ 0 60000 65536"/>
              <a:gd name="T9" fmla="*/ 0 w 18683"/>
              <a:gd name="T10" fmla="*/ 0 h 21540"/>
              <a:gd name="T11" fmla="*/ 18683 w 18683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83" h="21540" fill="none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</a:path>
              <a:path w="18683" h="21540" stroke="0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Arc 24"/>
          <p:cNvSpPr>
            <a:spLocks/>
          </p:cNvSpPr>
          <p:nvPr/>
        </p:nvSpPr>
        <p:spPr bwMode="blackWhite">
          <a:xfrm rot="16200000" flipH="1">
            <a:off x="2389188" y="2800350"/>
            <a:ext cx="1020762" cy="1150938"/>
          </a:xfrm>
          <a:custGeom>
            <a:avLst/>
            <a:gdLst>
              <a:gd name="T0" fmla="*/ 2147483647 w 19350"/>
              <a:gd name="T1" fmla="*/ 0 h 21540"/>
              <a:gd name="T2" fmla="*/ 2147483647 w 19350"/>
              <a:gd name="T3" fmla="*/ 2147483647 h 21540"/>
              <a:gd name="T4" fmla="*/ 0 w 19350"/>
              <a:gd name="T5" fmla="*/ 2147483647 h 21540"/>
              <a:gd name="T6" fmla="*/ 0 60000 65536"/>
              <a:gd name="T7" fmla="*/ 0 60000 65536"/>
              <a:gd name="T8" fmla="*/ 0 60000 65536"/>
              <a:gd name="T9" fmla="*/ 0 w 19350"/>
              <a:gd name="T10" fmla="*/ 0 h 21540"/>
              <a:gd name="T11" fmla="*/ 19350 w 19350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540" fill="none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</a:path>
              <a:path w="19350" h="21540" stroke="0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Arc 25"/>
          <p:cNvSpPr>
            <a:spLocks/>
          </p:cNvSpPr>
          <p:nvPr/>
        </p:nvSpPr>
        <p:spPr bwMode="blackWhite">
          <a:xfrm rot="16200000" flipH="1">
            <a:off x="6271419" y="2604294"/>
            <a:ext cx="1114425" cy="1150937"/>
          </a:xfrm>
          <a:custGeom>
            <a:avLst/>
            <a:gdLst>
              <a:gd name="T0" fmla="*/ 2147483647 w 21138"/>
              <a:gd name="T1" fmla="*/ 0 h 21540"/>
              <a:gd name="T2" fmla="*/ 2147483647 w 21138"/>
              <a:gd name="T3" fmla="*/ 2147483647 h 21540"/>
              <a:gd name="T4" fmla="*/ 0 w 21138"/>
              <a:gd name="T5" fmla="*/ 2147483647 h 21540"/>
              <a:gd name="T6" fmla="*/ 0 60000 65536"/>
              <a:gd name="T7" fmla="*/ 0 60000 65536"/>
              <a:gd name="T8" fmla="*/ 0 60000 65536"/>
              <a:gd name="T9" fmla="*/ 0 w 21138"/>
              <a:gd name="T10" fmla="*/ 0 h 21540"/>
              <a:gd name="T11" fmla="*/ 21138 w 21138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8" h="21540" fill="none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</a:path>
              <a:path w="21138" h="21540" stroke="0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rc 26"/>
          <p:cNvSpPr>
            <a:spLocks/>
          </p:cNvSpPr>
          <p:nvPr/>
        </p:nvSpPr>
        <p:spPr bwMode="blackWhite">
          <a:xfrm rot="16200000" flipH="1">
            <a:off x="6523832" y="2245519"/>
            <a:ext cx="1066800" cy="1150937"/>
          </a:xfrm>
          <a:custGeom>
            <a:avLst/>
            <a:gdLst>
              <a:gd name="T0" fmla="*/ 2147483647 w 20212"/>
              <a:gd name="T1" fmla="*/ 0 h 21540"/>
              <a:gd name="T2" fmla="*/ 2147483647 w 20212"/>
              <a:gd name="T3" fmla="*/ 2147483647 h 21540"/>
              <a:gd name="T4" fmla="*/ 0 w 20212"/>
              <a:gd name="T5" fmla="*/ 2147483647 h 21540"/>
              <a:gd name="T6" fmla="*/ 0 60000 65536"/>
              <a:gd name="T7" fmla="*/ 0 60000 65536"/>
              <a:gd name="T8" fmla="*/ 0 60000 65536"/>
              <a:gd name="T9" fmla="*/ 0 w 20212"/>
              <a:gd name="T10" fmla="*/ 0 h 21540"/>
              <a:gd name="T11" fmla="*/ 20212 w 20212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12" h="21540" fill="none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</a:path>
              <a:path w="20212" h="21540" stroke="0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blackWhite">
          <a:xfrm>
            <a:off x="72898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blackWhite">
          <a:xfrm flipH="1" flipV="1">
            <a:off x="5600700" y="24892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blackWhite">
          <a:xfrm>
            <a:off x="5143500" y="23241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5791200" y="1993900"/>
            <a:ext cx="1828800" cy="2767013"/>
            <a:chOff x="3648" y="1256"/>
            <a:chExt cx="1152" cy="1743"/>
          </a:xfrm>
        </p:grpSpPr>
        <p:sp>
          <p:nvSpPr>
            <p:cNvPr id="30" name="Text Box 31"/>
            <p:cNvSpPr txBox="1">
              <a:spLocks noChangeArrowheads="1"/>
            </p:cNvSpPr>
            <p:nvPr/>
          </p:nvSpPr>
          <p:spPr bwMode="blackWhite">
            <a:xfrm>
              <a:off x="4416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blackWhite">
            <a:xfrm flipV="1">
              <a:off x="3648" y="1392"/>
              <a:ext cx="240" cy="19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blackWhite">
            <a:xfrm>
              <a:off x="3888" y="1256"/>
              <a:ext cx="744" cy="152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" name="Oval 34"/>
          <p:cNvSpPr>
            <a:spLocks noChangeArrowheads="1"/>
          </p:cNvSpPr>
          <p:nvPr/>
        </p:nvSpPr>
        <p:spPr bwMode="blackWhite">
          <a:xfrm>
            <a:off x="7146925" y="402272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blackWhite">
          <a:xfrm>
            <a:off x="7112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blackWhite">
          <a:xfrm>
            <a:off x="1787525" y="2819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blackWhite">
          <a:xfrm>
            <a:off x="1727200" y="254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blackWhite">
          <a:xfrm>
            <a:off x="2552700" y="3581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 b="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blackWhite">
          <a:xfrm>
            <a:off x="25146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blackWhite">
          <a:xfrm>
            <a:off x="6477000" y="33528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blackWhite">
          <a:xfrm>
            <a:off x="60198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1752600" y="3683000"/>
            <a:ext cx="609600" cy="431800"/>
            <a:chOff x="1104" y="2320"/>
            <a:chExt cx="384" cy="272"/>
          </a:xfrm>
        </p:grpSpPr>
        <p:sp>
          <p:nvSpPr>
            <p:cNvPr id="42" name="Oval 43"/>
            <p:cNvSpPr>
              <a:spLocks noChangeArrowheads="1"/>
            </p:cNvSpPr>
            <p:nvPr/>
          </p:nvSpPr>
          <p:spPr bwMode="blackWhite">
            <a:xfrm>
              <a:off x="1392" y="232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blackWhite">
            <a:xfrm>
              <a:off x="1104" y="236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44" name="Group 45"/>
          <p:cNvGrpSpPr>
            <a:grpSpLocks/>
          </p:cNvGrpSpPr>
          <p:nvPr/>
        </p:nvGrpSpPr>
        <p:grpSpPr bwMode="auto">
          <a:xfrm>
            <a:off x="6575425" y="2590800"/>
            <a:ext cx="638175" cy="368300"/>
            <a:chOff x="4142" y="1632"/>
            <a:chExt cx="402" cy="232"/>
          </a:xfrm>
        </p:grpSpPr>
        <p:sp>
          <p:nvSpPr>
            <p:cNvPr id="45" name="Oval 46"/>
            <p:cNvSpPr>
              <a:spLocks noChangeArrowheads="1"/>
            </p:cNvSpPr>
            <p:nvPr/>
          </p:nvSpPr>
          <p:spPr bwMode="blackWhite">
            <a:xfrm>
              <a:off x="4142" y="179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blackWhite">
            <a:xfrm>
              <a:off x="4160" y="16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47" name="Rechteck 49"/>
          <p:cNvSpPr>
            <a:spLocks noChangeArrowheads="1"/>
          </p:cNvSpPr>
          <p:nvPr/>
        </p:nvSpPr>
        <p:spPr bwMode="auto">
          <a:xfrm>
            <a:off x="2209800" y="16002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0" dirty="0" err="1" smtClean="0">
                <a:solidFill>
                  <a:srgbClr val="000066"/>
                </a:solidFill>
              </a:rPr>
              <a:t>Effetto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reddito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negativo</a:t>
            </a:r>
            <a:r>
              <a:rPr lang="de-DE" b="0" dirty="0" smtClean="0">
                <a:solidFill>
                  <a:srgbClr val="000066"/>
                </a:solidFill>
              </a:rPr>
              <a:t> per </a:t>
            </a:r>
            <a:r>
              <a:rPr lang="de-DE" b="0" dirty="0" err="1" smtClean="0">
                <a:solidFill>
                  <a:srgbClr val="000066"/>
                </a:solidFill>
              </a:rPr>
              <a:t>il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debitore</a:t>
            </a:r>
            <a:endParaRPr lang="de-DE" b="0" dirty="0"/>
          </a:p>
        </p:txBody>
      </p:sp>
      <p:sp>
        <p:nvSpPr>
          <p:cNvPr id="48" name="Rechteck 50"/>
          <p:cNvSpPr>
            <a:spLocks noChangeArrowheads="1"/>
          </p:cNvSpPr>
          <p:nvPr/>
        </p:nvSpPr>
        <p:spPr bwMode="auto">
          <a:xfrm>
            <a:off x="6934200" y="1600200"/>
            <a:ext cx="1981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0" dirty="0" err="1" smtClean="0">
                <a:solidFill>
                  <a:srgbClr val="000066"/>
                </a:solidFill>
              </a:rPr>
              <a:t>Effetto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reddito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positivo</a:t>
            </a:r>
            <a:r>
              <a:rPr lang="de-DE" b="0" dirty="0" smtClean="0">
                <a:solidFill>
                  <a:srgbClr val="000066"/>
                </a:solidFill>
              </a:rPr>
              <a:t> per </a:t>
            </a:r>
            <a:r>
              <a:rPr lang="de-DE" b="0" dirty="0" err="1" smtClean="0">
                <a:solidFill>
                  <a:srgbClr val="000066"/>
                </a:solidFill>
              </a:rPr>
              <a:t>il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prestatore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4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15875" y="188640"/>
            <a:ext cx="91106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Debitore</a:t>
            </a:r>
            <a:r>
              <a:rPr lang="de-DE" sz="2400" b="1" dirty="0">
                <a:solidFill>
                  <a:srgbClr val="000066"/>
                </a:solidFill>
              </a:rPr>
              <a:t>: </a:t>
            </a:r>
          </a:p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Gli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effetti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r>
              <a:rPr lang="de-DE" sz="2400" b="1" dirty="0">
                <a:solidFill>
                  <a:srgbClr val="000066"/>
                </a:solidFill>
              </a:rPr>
              <a:t> e </a:t>
            </a:r>
            <a:r>
              <a:rPr lang="de-DE" sz="2400" b="1" dirty="0" err="1">
                <a:solidFill>
                  <a:srgbClr val="000066"/>
                </a:solidFill>
              </a:rPr>
              <a:t>sostituzione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hanno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lo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stesso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segno</a:t>
            </a:r>
            <a:r>
              <a:rPr lang="de-DE" sz="2400" b="1" dirty="0">
                <a:solidFill>
                  <a:srgbClr val="000066"/>
                </a:solidFill>
              </a:rPr>
              <a:t> (</a:t>
            </a:r>
            <a:r>
              <a:rPr lang="de-DE" sz="2400" b="1" dirty="0" err="1">
                <a:solidFill>
                  <a:srgbClr val="000066"/>
                </a:solidFill>
              </a:rPr>
              <a:t>aumento</a:t>
            </a:r>
            <a:r>
              <a:rPr lang="de-DE" sz="2400" b="1" dirty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risparmio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corrente</a:t>
            </a:r>
            <a:r>
              <a:rPr lang="de-DE" sz="2400" b="1" dirty="0">
                <a:solidFill>
                  <a:srgbClr val="000066"/>
                </a:solidFill>
              </a:rPr>
              <a:t>)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White">
          <a:xfrm>
            <a:off x="1346200" y="5168900"/>
            <a:ext cx="276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(a) </a:t>
            </a:r>
            <a:r>
              <a:rPr lang="de-DE" sz="2400" dirty="0" err="1" smtClean="0">
                <a:solidFill>
                  <a:srgbClr val="000066"/>
                </a:solidFill>
              </a:rPr>
              <a:t>S</a:t>
            </a:r>
            <a:r>
              <a:rPr lang="de-DE" sz="2400" b="0" dirty="0" err="1" smtClean="0">
                <a:solidFill>
                  <a:srgbClr val="000066"/>
                </a:solidFill>
              </a:rPr>
              <a:t>tudente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>
                <a:solidFill>
                  <a:srgbClr val="000066"/>
                </a:solidFill>
              </a:rPr>
              <a:t/>
            </a:r>
            <a:br>
              <a:rPr lang="de-DE" sz="2400" b="0" dirty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b="0" dirty="0" err="1" smtClean="0">
                <a:solidFill>
                  <a:srgbClr val="000066"/>
                </a:solidFill>
              </a:rPr>
              <a:t>debitore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410200" y="5181600"/>
            <a:ext cx="360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(b) </a:t>
            </a:r>
            <a:r>
              <a:rPr lang="de-DE" sz="2400" b="0" dirty="0" err="1" smtClean="0">
                <a:solidFill>
                  <a:srgbClr val="000066"/>
                </a:solidFill>
              </a:rPr>
              <a:t>Atleta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professionista</a:t>
            </a:r>
            <a:r>
              <a:rPr lang="de-DE" sz="2400" b="0" dirty="0" smtClean="0">
                <a:solidFill>
                  <a:srgbClr val="000066"/>
                </a:solidFill>
              </a:rPr>
              <a:t> (</a:t>
            </a:r>
            <a:r>
              <a:rPr lang="de-DE" sz="2400" b="0" dirty="0" err="1" smtClean="0">
                <a:solidFill>
                  <a:srgbClr val="000066"/>
                </a:solidFill>
              </a:rPr>
              <a:t>prestatore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35100" y="1905000"/>
            <a:ext cx="2514600" cy="2514600"/>
            <a:chOff x="1294" y="2304"/>
            <a:chExt cx="1584" cy="158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1663700" y="4648200"/>
            <a:ext cx="222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 rot="-5400000">
            <a:off x="-424656" y="2709069"/>
            <a:ext cx="258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600700" y="1905000"/>
            <a:ext cx="2514600" cy="2514600"/>
            <a:chOff x="1294" y="2304"/>
            <a:chExt cx="1584" cy="158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blackWhite">
          <a:xfrm>
            <a:off x="5829300" y="4648200"/>
            <a:ext cx="2400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blackWhite">
          <a:xfrm rot="-5400000">
            <a:off x="3662362" y="2711451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435100" y="2044700"/>
            <a:ext cx="1625600" cy="2716213"/>
            <a:chOff x="904" y="1288"/>
            <a:chExt cx="1024" cy="1711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White">
            <a:xfrm>
              <a:off x="904" y="1288"/>
              <a:ext cx="728" cy="149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blackWhite">
            <a:xfrm flipH="1">
              <a:off x="1632" y="2640"/>
              <a:ext cx="296" cy="8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White">
            <a:xfrm>
              <a:off x="1440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9" name="Line 20"/>
          <p:cNvSpPr>
            <a:spLocks noChangeShapeType="1"/>
          </p:cNvSpPr>
          <p:nvPr/>
        </p:nvSpPr>
        <p:spPr bwMode="blackWhite">
          <a:xfrm flipH="1" flipV="1">
            <a:off x="1447800" y="25019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blackWhite">
          <a:xfrm>
            <a:off x="31242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blackWhite">
          <a:xfrm>
            <a:off x="990600" y="23129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2" name="Arc 23"/>
          <p:cNvSpPr>
            <a:spLocks/>
          </p:cNvSpPr>
          <p:nvPr/>
        </p:nvSpPr>
        <p:spPr bwMode="blackWhite">
          <a:xfrm rot="16200000" flipH="1">
            <a:off x="2220913" y="3121025"/>
            <a:ext cx="985838" cy="1150937"/>
          </a:xfrm>
          <a:custGeom>
            <a:avLst/>
            <a:gdLst>
              <a:gd name="T0" fmla="*/ 2147483647 w 18683"/>
              <a:gd name="T1" fmla="*/ 0 h 21540"/>
              <a:gd name="T2" fmla="*/ 2147483647 w 18683"/>
              <a:gd name="T3" fmla="*/ 2147483647 h 21540"/>
              <a:gd name="T4" fmla="*/ 0 w 18683"/>
              <a:gd name="T5" fmla="*/ 2147483647 h 21540"/>
              <a:gd name="T6" fmla="*/ 0 60000 65536"/>
              <a:gd name="T7" fmla="*/ 0 60000 65536"/>
              <a:gd name="T8" fmla="*/ 0 60000 65536"/>
              <a:gd name="T9" fmla="*/ 0 w 18683"/>
              <a:gd name="T10" fmla="*/ 0 h 21540"/>
              <a:gd name="T11" fmla="*/ 18683 w 18683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83" h="21540" fill="none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</a:path>
              <a:path w="18683" h="21540" stroke="0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Arc 24"/>
          <p:cNvSpPr>
            <a:spLocks/>
          </p:cNvSpPr>
          <p:nvPr/>
        </p:nvSpPr>
        <p:spPr bwMode="blackWhite">
          <a:xfrm rot="16200000" flipH="1">
            <a:off x="2389188" y="2800350"/>
            <a:ext cx="1020762" cy="1150938"/>
          </a:xfrm>
          <a:custGeom>
            <a:avLst/>
            <a:gdLst>
              <a:gd name="T0" fmla="*/ 2147483647 w 19350"/>
              <a:gd name="T1" fmla="*/ 0 h 21540"/>
              <a:gd name="T2" fmla="*/ 2147483647 w 19350"/>
              <a:gd name="T3" fmla="*/ 2147483647 h 21540"/>
              <a:gd name="T4" fmla="*/ 0 w 19350"/>
              <a:gd name="T5" fmla="*/ 2147483647 h 21540"/>
              <a:gd name="T6" fmla="*/ 0 60000 65536"/>
              <a:gd name="T7" fmla="*/ 0 60000 65536"/>
              <a:gd name="T8" fmla="*/ 0 60000 65536"/>
              <a:gd name="T9" fmla="*/ 0 w 19350"/>
              <a:gd name="T10" fmla="*/ 0 h 21540"/>
              <a:gd name="T11" fmla="*/ 19350 w 19350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540" fill="none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</a:path>
              <a:path w="19350" h="21540" stroke="0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Arc 25"/>
          <p:cNvSpPr>
            <a:spLocks/>
          </p:cNvSpPr>
          <p:nvPr/>
        </p:nvSpPr>
        <p:spPr bwMode="blackWhite">
          <a:xfrm rot="16200000" flipH="1">
            <a:off x="6271419" y="2604294"/>
            <a:ext cx="1114425" cy="1150937"/>
          </a:xfrm>
          <a:custGeom>
            <a:avLst/>
            <a:gdLst>
              <a:gd name="T0" fmla="*/ 2147483647 w 21138"/>
              <a:gd name="T1" fmla="*/ 0 h 21540"/>
              <a:gd name="T2" fmla="*/ 2147483647 w 21138"/>
              <a:gd name="T3" fmla="*/ 2147483647 h 21540"/>
              <a:gd name="T4" fmla="*/ 0 w 21138"/>
              <a:gd name="T5" fmla="*/ 2147483647 h 21540"/>
              <a:gd name="T6" fmla="*/ 0 60000 65536"/>
              <a:gd name="T7" fmla="*/ 0 60000 65536"/>
              <a:gd name="T8" fmla="*/ 0 60000 65536"/>
              <a:gd name="T9" fmla="*/ 0 w 21138"/>
              <a:gd name="T10" fmla="*/ 0 h 21540"/>
              <a:gd name="T11" fmla="*/ 21138 w 21138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8" h="21540" fill="none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</a:path>
              <a:path w="21138" h="21540" stroke="0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rc 26"/>
          <p:cNvSpPr>
            <a:spLocks/>
          </p:cNvSpPr>
          <p:nvPr/>
        </p:nvSpPr>
        <p:spPr bwMode="blackWhite">
          <a:xfrm rot="16200000" flipH="1">
            <a:off x="6523832" y="2245519"/>
            <a:ext cx="1066800" cy="1150937"/>
          </a:xfrm>
          <a:custGeom>
            <a:avLst/>
            <a:gdLst>
              <a:gd name="T0" fmla="*/ 2147483647 w 20212"/>
              <a:gd name="T1" fmla="*/ 0 h 21540"/>
              <a:gd name="T2" fmla="*/ 2147483647 w 20212"/>
              <a:gd name="T3" fmla="*/ 2147483647 h 21540"/>
              <a:gd name="T4" fmla="*/ 0 w 20212"/>
              <a:gd name="T5" fmla="*/ 2147483647 h 21540"/>
              <a:gd name="T6" fmla="*/ 0 60000 65536"/>
              <a:gd name="T7" fmla="*/ 0 60000 65536"/>
              <a:gd name="T8" fmla="*/ 0 60000 65536"/>
              <a:gd name="T9" fmla="*/ 0 w 20212"/>
              <a:gd name="T10" fmla="*/ 0 h 21540"/>
              <a:gd name="T11" fmla="*/ 20212 w 20212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12" h="21540" fill="none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</a:path>
              <a:path w="20212" h="21540" stroke="0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blackWhite">
          <a:xfrm>
            <a:off x="72898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blackWhite">
          <a:xfrm flipH="1" flipV="1">
            <a:off x="5600700" y="24892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blackWhite">
          <a:xfrm>
            <a:off x="5143500" y="23241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5791200" y="1993900"/>
            <a:ext cx="1828800" cy="2767013"/>
            <a:chOff x="3648" y="1256"/>
            <a:chExt cx="1152" cy="1743"/>
          </a:xfrm>
        </p:grpSpPr>
        <p:sp>
          <p:nvSpPr>
            <p:cNvPr id="30" name="Text Box 31"/>
            <p:cNvSpPr txBox="1">
              <a:spLocks noChangeArrowheads="1"/>
            </p:cNvSpPr>
            <p:nvPr/>
          </p:nvSpPr>
          <p:spPr bwMode="blackWhite">
            <a:xfrm>
              <a:off x="4416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blackWhite">
            <a:xfrm flipV="1">
              <a:off x="3648" y="1392"/>
              <a:ext cx="240" cy="19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blackWhite">
            <a:xfrm>
              <a:off x="3888" y="1256"/>
              <a:ext cx="744" cy="152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" name="Oval 34"/>
          <p:cNvSpPr>
            <a:spLocks noChangeArrowheads="1"/>
          </p:cNvSpPr>
          <p:nvPr/>
        </p:nvSpPr>
        <p:spPr bwMode="blackWhite">
          <a:xfrm>
            <a:off x="7146925" y="402272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blackWhite">
          <a:xfrm>
            <a:off x="7112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blackWhite">
          <a:xfrm>
            <a:off x="1787525" y="2819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blackWhite">
          <a:xfrm>
            <a:off x="1727200" y="254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blackWhite">
          <a:xfrm>
            <a:off x="2552700" y="3581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 b="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blackWhite">
          <a:xfrm>
            <a:off x="25146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blackWhite">
          <a:xfrm>
            <a:off x="6477000" y="33528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blackWhite">
          <a:xfrm>
            <a:off x="60198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1752600" y="3683000"/>
            <a:ext cx="609600" cy="431800"/>
            <a:chOff x="1104" y="2320"/>
            <a:chExt cx="384" cy="272"/>
          </a:xfrm>
        </p:grpSpPr>
        <p:sp>
          <p:nvSpPr>
            <p:cNvPr id="42" name="Oval 43"/>
            <p:cNvSpPr>
              <a:spLocks noChangeArrowheads="1"/>
            </p:cNvSpPr>
            <p:nvPr/>
          </p:nvSpPr>
          <p:spPr bwMode="blackWhite">
            <a:xfrm>
              <a:off x="1392" y="232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blackWhite">
            <a:xfrm>
              <a:off x="1104" y="236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44" name="Group 45"/>
          <p:cNvGrpSpPr>
            <a:grpSpLocks/>
          </p:cNvGrpSpPr>
          <p:nvPr/>
        </p:nvGrpSpPr>
        <p:grpSpPr bwMode="auto">
          <a:xfrm>
            <a:off x="6575425" y="2590800"/>
            <a:ext cx="638175" cy="368300"/>
            <a:chOff x="4142" y="1632"/>
            <a:chExt cx="402" cy="232"/>
          </a:xfrm>
        </p:grpSpPr>
        <p:sp>
          <p:nvSpPr>
            <p:cNvPr id="45" name="Oval 46"/>
            <p:cNvSpPr>
              <a:spLocks noChangeArrowheads="1"/>
            </p:cNvSpPr>
            <p:nvPr/>
          </p:nvSpPr>
          <p:spPr bwMode="blackWhite">
            <a:xfrm>
              <a:off x="4142" y="179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blackWhite">
            <a:xfrm>
              <a:off x="4160" y="16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0" y="188640"/>
            <a:ext cx="91106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Creditore</a:t>
            </a:r>
            <a:r>
              <a:rPr lang="de-DE" sz="2400" b="1" dirty="0">
                <a:solidFill>
                  <a:srgbClr val="000066"/>
                </a:solidFill>
              </a:rPr>
              <a:t>: </a:t>
            </a:r>
          </a:p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gli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effetti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r>
              <a:rPr lang="de-DE" sz="2400" b="1" dirty="0">
                <a:solidFill>
                  <a:srgbClr val="000066"/>
                </a:solidFill>
              </a:rPr>
              <a:t> e </a:t>
            </a:r>
            <a:r>
              <a:rPr lang="de-DE" sz="2400" b="1" dirty="0" err="1">
                <a:solidFill>
                  <a:srgbClr val="000066"/>
                </a:solidFill>
              </a:rPr>
              <a:t>sostituzione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hanno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segni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opposti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endParaRPr lang="de-DE" sz="2400" b="1" dirty="0" smtClean="0">
              <a:solidFill>
                <a:srgbClr val="000066"/>
              </a:solidFill>
            </a:endParaRPr>
          </a:p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(</a:t>
            </a:r>
            <a:r>
              <a:rPr lang="de-DE" sz="2400" b="1" dirty="0" err="1">
                <a:solidFill>
                  <a:srgbClr val="000066"/>
                </a:solidFill>
              </a:rPr>
              <a:t>nella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figura</a:t>
            </a:r>
            <a:r>
              <a:rPr lang="de-DE" sz="2400" b="1" dirty="0">
                <a:solidFill>
                  <a:srgbClr val="000066"/>
                </a:solidFill>
              </a:rPr>
              <a:t>, </a:t>
            </a:r>
            <a:r>
              <a:rPr lang="de-DE" sz="2400" b="1" dirty="0" err="1">
                <a:solidFill>
                  <a:srgbClr val="000066"/>
                </a:solidFill>
              </a:rPr>
              <a:t>l‘effetto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prevale</a:t>
            </a:r>
            <a:r>
              <a:rPr lang="de-DE" sz="2400" b="1" dirty="0">
                <a:solidFill>
                  <a:srgbClr val="000066"/>
                </a:solidFill>
              </a:rPr>
              <a:t>)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White">
          <a:xfrm>
            <a:off x="1346200" y="5168900"/>
            <a:ext cx="276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(a) </a:t>
            </a:r>
            <a:r>
              <a:rPr lang="de-DE" sz="2400" b="0" dirty="0" err="1" smtClean="0">
                <a:solidFill>
                  <a:srgbClr val="000066"/>
                </a:solidFill>
              </a:rPr>
              <a:t>Studente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br>
              <a:rPr lang="de-DE" sz="2400" b="0" dirty="0" smtClean="0">
                <a:solidFill>
                  <a:srgbClr val="000066"/>
                </a:solidFill>
              </a:rPr>
            </a:br>
            <a:r>
              <a:rPr lang="de-DE" sz="2400" b="0" dirty="0" smtClean="0">
                <a:solidFill>
                  <a:srgbClr val="000066"/>
                </a:solidFill>
              </a:rPr>
              <a:t>(</a:t>
            </a:r>
            <a:r>
              <a:rPr lang="de-DE" sz="2400" b="0" dirty="0" err="1" smtClean="0">
                <a:solidFill>
                  <a:srgbClr val="000066"/>
                </a:solidFill>
              </a:rPr>
              <a:t>debitore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410200" y="5181600"/>
            <a:ext cx="360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>
                <a:solidFill>
                  <a:srgbClr val="000066"/>
                </a:solidFill>
              </a:rPr>
              <a:t>(b) </a:t>
            </a:r>
            <a:r>
              <a:rPr lang="de-DE" sz="2400" b="0" dirty="0" err="1" smtClean="0">
                <a:solidFill>
                  <a:srgbClr val="000066"/>
                </a:solidFill>
              </a:rPr>
              <a:t>Atleta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professionista</a:t>
            </a:r>
            <a:r>
              <a:rPr lang="de-DE" sz="2400" b="0" dirty="0" smtClean="0">
                <a:solidFill>
                  <a:srgbClr val="000066"/>
                </a:solidFill>
              </a:rPr>
              <a:t> (</a:t>
            </a:r>
            <a:r>
              <a:rPr lang="de-DE" sz="2400" b="0" dirty="0" err="1" smtClean="0">
                <a:solidFill>
                  <a:srgbClr val="000066"/>
                </a:solidFill>
              </a:rPr>
              <a:t>prestatore</a:t>
            </a:r>
            <a:r>
              <a:rPr lang="de-DE" sz="2400" b="0" dirty="0" smtClean="0">
                <a:solidFill>
                  <a:srgbClr val="000066"/>
                </a:solidFill>
              </a:rPr>
              <a:t>)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35100" y="1905000"/>
            <a:ext cx="2514600" cy="2514600"/>
            <a:chOff x="1294" y="2304"/>
            <a:chExt cx="1584" cy="158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1663700" y="4648200"/>
            <a:ext cx="222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 rot="-5400000">
            <a:off x="-424656" y="2709069"/>
            <a:ext cx="258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600700" y="1905000"/>
            <a:ext cx="2514600" cy="2514600"/>
            <a:chOff x="1294" y="2304"/>
            <a:chExt cx="1584" cy="158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96" y="2304"/>
              <a:ext cx="0" cy="158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294" y="3888"/>
              <a:ext cx="158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blackWhite">
          <a:xfrm>
            <a:off x="5829300" y="4648200"/>
            <a:ext cx="240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corrente</a:t>
            </a:r>
            <a:endParaRPr lang="en-GB" b="0" dirty="0">
              <a:solidFill>
                <a:srgbClr val="000066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blackWhite">
          <a:xfrm rot="-5400000">
            <a:off x="3662362" y="2711451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Consumo</a:t>
            </a:r>
            <a:r>
              <a:rPr lang="de-DE" b="0" dirty="0" smtClean="0">
                <a:solidFill>
                  <a:srgbClr val="000066"/>
                </a:solidFill>
              </a:rPr>
              <a:t> </a:t>
            </a:r>
            <a:r>
              <a:rPr lang="de-DE" b="0" dirty="0" err="1" smtClean="0">
                <a:solidFill>
                  <a:srgbClr val="000066"/>
                </a:solidFill>
              </a:rPr>
              <a:t>futuro</a:t>
            </a:r>
            <a:endParaRPr lang="en-GB" b="0" dirty="0">
              <a:solidFill>
                <a:srgbClr val="000066"/>
              </a:solidFill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435100" y="2044700"/>
            <a:ext cx="1625600" cy="2716213"/>
            <a:chOff x="904" y="1288"/>
            <a:chExt cx="1024" cy="1711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White">
            <a:xfrm>
              <a:off x="904" y="1288"/>
              <a:ext cx="728" cy="149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blackWhite">
            <a:xfrm flipH="1">
              <a:off x="1632" y="2640"/>
              <a:ext cx="296" cy="8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White">
            <a:xfrm>
              <a:off x="1440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9" name="Line 20"/>
          <p:cNvSpPr>
            <a:spLocks noChangeShapeType="1"/>
          </p:cNvSpPr>
          <p:nvPr/>
        </p:nvSpPr>
        <p:spPr bwMode="blackWhite">
          <a:xfrm flipH="1" flipV="1">
            <a:off x="1447800" y="25019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blackWhite">
          <a:xfrm>
            <a:off x="31242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blackWhite">
          <a:xfrm>
            <a:off x="990600" y="23129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2" name="Arc 23"/>
          <p:cNvSpPr>
            <a:spLocks/>
          </p:cNvSpPr>
          <p:nvPr/>
        </p:nvSpPr>
        <p:spPr bwMode="blackWhite">
          <a:xfrm rot="16200000" flipH="1">
            <a:off x="2220913" y="3121025"/>
            <a:ext cx="985838" cy="1150937"/>
          </a:xfrm>
          <a:custGeom>
            <a:avLst/>
            <a:gdLst>
              <a:gd name="T0" fmla="*/ 2147483647 w 18683"/>
              <a:gd name="T1" fmla="*/ 0 h 21540"/>
              <a:gd name="T2" fmla="*/ 2147483647 w 18683"/>
              <a:gd name="T3" fmla="*/ 2147483647 h 21540"/>
              <a:gd name="T4" fmla="*/ 0 w 18683"/>
              <a:gd name="T5" fmla="*/ 2147483647 h 21540"/>
              <a:gd name="T6" fmla="*/ 0 60000 65536"/>
              <a:gd name="T7" fmla="*/ 0 60000 65536"/>
              <a:gd name="T8" fmla="*/ 0 60000 65536"/>
              <a:gd name="T9" fmla="*/ 0 w 18683"/>
              <a:gd name="T10" fmla="*/ 0 h 21540"/>
              <a:gd name="T11" fmla="*/ 18683 w 18683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83" h="21540" fill="none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</a:path>
              <a:path w="18683" h="21540" stroke="0" extrusionOk="0">
                <a:moveTo>
                  <a:pt x="1603" y="-1"/>
                </a:moveTo>
                <a:cubicBezTo>
                  <a:pt x="8713" y="528"/>
                  <a:pt x="15104" y="4532"/>
                  <a:pt x="18682" y="10700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Arc 24"/>
          <p:cNvSpPr>
            <a:spLocks/>
          </p:cNvSpPr>
          <p:nvPr/>
        </p:nvSpPr>
        <p:spPr bwMode="blackWhite">
          <a:xfrm rot="16200000" flipH="1">
            <a:off x="2389188" y="2800350"/>
            <a:ext cx="1020762" cy="1150938"/>
          </a:xfrm>
          <a:custGeom>
            <a:avLst/>
            <a:gdLst>
              <a:gd name="T0" fmla="*/ 2147483647 w 19350"/>
              <a:gd name="T1" fmla="*/ 0 h 21540"/>
              <a:gd name="T2" fmla="*/ 2147483647 w 19350"/>
              <a:gd name="T3" fmla="*/ 2147483647 h 21540"/>
              <a:gd name="T4" fmla="*/ 0 w 19350"/>
              <a:gd name="T5" fmla="*/ 2147483647 h 21540"/>
              <a:gd name="T6" fmla="*/ 0 60000 65536"/>
              <a:gd name="T7" fmla="*/ 0 60000 65536"/>
              <a:gd name="T8" fmla="*/ 0 60000 65536"/>
              <a:gd name="T9" fmla="*/ 0 w 19350"/>
              <a:gd name="T10" fmla="*/ 0 h 21540"/>
              <a:gd name="T11" fmla="*/ 19350 w 19350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540" fill="none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</a:path>
              <a:path w="19350" h="21540" stroke="0" extrusionOk="0">
                <a:moveTo>
                  <a:pt x="1603" y="-1"/>
                </a:moveTo>
                <a:cubicBezTo>
                  <a:pt x="9212" y="565"/>
                  <a:pt x="15959" y="5105"/>
                  <a:pt x="19350" y="1194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Arc 25"/>
          <p:cNvSpPr>
            <a:spLocks/>
          </p:cNvSpPr>
          <p:nvPr/>
        </p:nvSpPr>
        <p:spPr bwMode="blackWhite">
          <a:xfrm rot="16200000" flipH="1">
            <a:off x="6271419" y="2604294"/>
            <a:ext cx="1114425" cy="1150937"/>
          </a:xfrm>
          <a:custGeom>
            <a:avLst/>
            <a:gdLst>
              <a:gd name="T0" fmla="*/ 2147483647 w 21138"/>
              <a:gd name="T1" fmla="*/ 0 h 21540"/>
              <a:gd name="T2" fmla="*/ 2147483647 w 21138"/>
              <a:gd name="T3" fmla="*/ 2147483647 h 21540"/>
              <a:gd name="T4" fmla="*/ 0 w 21138"/>
              <a:gd name="T5" fmla="*/ 2147483647 h 21540"/>
              <a:gd name="T6" fmla="*/ 0 60000 65536"/>
              <a:gd name="T7" fmla="*/ 0 60000 65536"/>
              <a:gd name="T8" fmla="*/ 0 60000 65536"/>
              <a:gd name="T9" fmla="*/ 0 w 21138"/>
              <a:gd name="T10" fmla="*/ 0 h 21540"/>
              <a:gd name="T11" fmla="*/ 21138 w 21138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8" h="21540" fill="none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</a:path>
              <a:path w="21138" h="21540" stroke="0" extrusionOk="0">
                <a:moveTo>
                  <a:pt x="1603" y="-1"/>
                </a:moveTo>
                <a:cubicBezTo>
                  <a:pt x="11194" y="713"/>
                  <a:pt x="19159" y="7683"/>
                  <a:pt x="21137" y="17096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rc 26"/>
          <p:cNvSpPr>
            <a:spLocks/>
          </p:cNvSpPr>
          <p:nvPr/>
        </p:nvSpPr>
        <p:spPr bwMode="blackWhite">
          <a:xfrm rot="16200000" flipH="1">
            <a:off x="6523832" y="2245519"/>
            <a:ext cx="1066800" cy="1150937"/>
          </a:xfrm>
          <a:custGeom>
            <a:avLst/>
            <a:gdLst>
              <a:gd name="T0" fmla="*/ 2147483647 w 20212"/>
              <a:gd name="T1" fmla="*/ 0 h 21540"/>
              <a:gd name="T2" fmla="*/ 2147483647 w 20212"/>
              <a:gd name="T3" fmla="*/ 2147483647 h 21540"/>
              <a:gd name="T4" fmla="*/ 0 w 20212"/>
              <a:gd name="T5" fmla="*/ 2147483647 h 21540"/>
              <a:gd name="T6" fmla="*/ 0 60000 65536"/>
              <a:gd name="T7" fmla="*/ 0 60000 65536"/>
              <a:gd name="T8" fmla="*/ 0 60000 65536"/>
              <a:gd name="T9" fmla="*/ 0 w 20212"/>
              <a:gd name="T10" fmla="*/ 0 h 21540"/>
              <a:gd name="T11" fmla="*/ 20212 w 20212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12" h="21540" fill="none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</a:path>
              <a:path w="20212" h="21540" stroke="0" extrusionOk="0">
                <a:moveTo>
                  <a:pt x="1603" y="-1"/>
                </a:moveTo>
                <a:cubicBezTo>
                  <a:pt x="9986" y="623"/>
                  <a:pt x="17246" y="6055"/>
                  <a:pt x="20212" y="13921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blackWhite">
          <a:xfrm>
            <a:off x="7289800" y="439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B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blackWhite">
          <a:xfrm flipH="1" flipV="1">
            <a:off x="5600700" y="2489200"/>
            <a:ext cx="1917700" cy="191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blackWhite">
          <a:xfrm>
            <a:off x="5143500" y="23241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D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5791200" y="1993900"/>
            <a:ext cx="1828800" cy="2767013"/>
            <a:chOff x="3648" y="1256"/>
            <a:chExt cx="1152" cy="1743"/>
          </a:xfrm>
        </p:grpSpPr>
        <p:sp>
          <p:nvSpPr>
            <p:cNvPr id="30" name="Text Box 31"/>
            <p:cNvSpPr txBox="1">
              <a:spLocks noChangeArrowheads="1"/>
            </p:cNvSpPr>
            <p:nvPr/>
          </p:nvSpPr>
          <p:spPr bwMode="blackWhite">
            <a:xfrm>
              <a:off x="4416" y="276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B´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blackWhite">
            <a:xfrm flipV="1">
              <a:off x="3648" y="1392"/>
              <a:ext cx="240" cy="19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blackWhite">
            <a:xfrm>
              <a:off x="3888" y="1256"/>
              <a:ext cx="744" cy="152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" name="Oval 34"/>
          <p:cNvSpPr>
            <a:spLocks noChangeArrowheads="1"/>
          </p:cNvSpPr>
          <p:nvPr/>
        </p:nvSpPr>
        <p:spPr bwMode="blackWhite">
          <a:xfrm>
            <a:off x="7146925" y="402272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blackWhite">
          <a:xfrm>
            <a:off x="7112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blackWhite">
          <a:xfrm>
            <a:off x="1787525" y="2819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blackWhite">
          <a:xfrm>
            <a:off x="1727200" y="254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blackWhite">
          <a:xfrm>
            <a:off x="2552700" y="35814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 b="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blackWhite">
          <a:xfrm>
            <a:off x="25146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blackWhite">
          <a:xfrm>
            <a:off x="6477000" y="33528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blackWhite">
          <a:xfrm>
            <a:off x="60198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</a:t>
            </a:r>
            <a:endParaRPr lang="en-GB" b="0" i="1">
              <a:solidFill>
                <a:srgbClr val="000066"/>
              </a:solidFill>
            </a:endParaRPr>
          </a:p>
        </p:txBody>
      </p: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1752600" y="3683000"/>
            <a:ext cx="609600" cy="431800"/>
            <a:chOff x="1104" y="2320"/>
            <a:chExt cx="384" cy="272"/>
          </a:xfrm>
        </p:grpSpPr>
        <p:sp>
          <p:nvSpPr>
            <p:cNvPr id="42" name="Oval 43"/>
            <p:cNvSpPr>
              <a:spLocks noChangeArrowheads="1"/>
            </p:cNvSpPr>
            <p:nvPr/>
          </p:nvSpPr>
          <p:spPr bwMode="blackWhite">
            <a:xfrm>
              <a:off x="1392" y="232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blackWhite">
            <a:xfrm>
              <a:off x="1104" y="236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44" name="Group 45"/>
          <p:cNvGrpSpPr>
            <a:grpSpLocks/>
          </p:cNvGrpSpPr>
          <p:nvPr/>
        </p:nvGrpSpPr>
        <p:grpSpPr bwMode="auto">
          <a:xfrm>
            <a:off x="6575425" y="2590800"/>
            <a:ext cx="638175" cy="368300"/>
            <a:chOff x="4142" y="1632"/>
            <a:chExt cx="402" cy="232"/>
          </a:xfrm>
        </p:grpSpPr>
        <p:sp>
          <p:nvSpPr>
            <p:cNvPr id="45" name="Oval 46"/>
            <p:cNvSpPr>
              <a:spLocks noChangeArrowheads="1"/>
            </p:cNvSpPr>
            <p:nvPr/>
          </p:nvSpPr>
          <p:spPr bwMode="blackWhite">
            <a:xfrm>
              <a:off x="4142" y="179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blackWhite">
            <a:xfrm>
              <a:off x="4160" y="16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1357" y="188640"/>
            <a:ext cx="91426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6. </a:t>
            </a:r>
            <a:r>
              <a:rPr lang="de-DE" sz="2400" b="1" dirty="0" err="1" smtClean="0">
                <a:solidFill>
                  <a:srgbClr val="000066"/>
                </a:solidFill>
              </a:rPr>
              <a:t>Vincoli</a:t>
            </a:r>
            <a:r>
              <a:rPr lang="de-DE" sz="2400" b="1" dirty="0" smtClean="0">
                <a:solidFill>
                  <a:srgbClr val="000066"/>
                </a:solidFill>
              </a:rPr>
              <a:t> all</a:t>
            </a:r>
            <a:r>
              <a:rPr lang="it-IT" sz="2400" b="1" dirty="0" smtClean="0">
                <a:solidFill>
                  <a:srgbClr val="000000"/>
                </a:solidFill>
              </a:rPr>
              <a:t>’</a:t>
            </a:r>
            <a:r>
              <a:rPr lang="de-DE" sz="2400" b="1" dirty="0" err="1" smtClean="0">
                <a:solidFill>
                  <a:srgbClr val="000066"/>
                </a:solidFill>
              </a:rPr>
              <a:t>indebitamento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1066800"/>
            <a:ext cx="5524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7"/>
          <p:cNvSpPr>
            <a:spLocks noChangeShapeType="1"/>
          </p:cNvSpPr>
          <p:nvPr/>
        </p:nvSpPr>
        <p:spPr bwMode="blackWhite">
          <a:xfrm flipH="1" flipV="1">
            <a:off x="3124200" y="2817912"/>
            <a:ext cx="1906588" cy="2743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White">
          <a:xfrm rot="-5400000">
            <a:off x="-1100931" y="2543424"/>
            <a:ext cx="3421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White">
          <a:xfrm>
            <a:off x="1524000" y="563096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blackWhite">
          <a:xfrm>
            <a:off x="1978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Scelta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 senza </a:t>
            </a:r>
            <a:r>
              <a:rPr lang="de-DE" sz="2400" b="1" dirty="0" err="1">
                <a:solidFill>
                  <a:srgbClr val="000066"/>
                </a:solidFill>
              </a:rPr>
              <a:t>vincoli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smtClean="0">
                <a:solidFill>
                  <a:srgbClr val="000066"/>
                </a:solidFill>
              </a:rPr>
              <a:t>a </a:t>
            </a:r>
            <a:r>
              <a:rPr lang="de-DE" sz="2400" b="1" dirty="0" err="1" smtClean="0">
                <a:solidFill>
                  <a:srgbClr val="000066"/>
                </a:solidFill>
              </a:rPr>
              <a:t>indebitarsi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blackWhite">
          <a:xfrm>
            <a:off x="4762500" y="556111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D</a:t>
            </a:r>
            <a:endParaRPr lang="en-GB" sz="2400" b="0" i="1">
              <a:solidFill>
                <a:srgbClr val="000066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371600" y="836712"/>
            <a:ext cx="1790700" cy="2028825"/>
            <a:chOff x="864" y="768"/>
            <a:chExt cx="1128" cy="127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blackWhite">
            <a:xfrm flipH="1" flipV="1">
              <a:off x="1205" y="909"/>
              <a:ext cx="787" cy="113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blackWhite">
            <a:xfrm>
              <a:off x="864" y="76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C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885950" y="989112"/>
            <a:ext cx="5181600" cy="4570413"/>
            <a:chOff x="1188" y="1152"/>
            <a:chExt cx="3264" cy="2595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Arc 13"/>
          <p:cNvSpPr>
            <a:spLocks/>
          </p:cNvSpPr>
          <p:nvPr/>
        </p:nvSpPr>
        <p:spPr bwMode="blackWhite">
          <a:xfrm rot="16200000" flipH="1">
            <a:off x="3267870" y="2271018"/>
            <a:ext cx="2220912" cy="2073275"/>
          </a:xfrm>
          <a:custGeom>
            <a:avLst/>
            <a:gdLst>
              <a:gd name="T0" fmla="*/ 0 w 21734"/>
              <a:gd name="T1" fmla="*/ 2147483647 h 21600"/>
              <a:gd name="T2" fmla="*/ 2147483647 w 21734"/>
              <a:gd name="T3" fmla="*/ 2147483647 h 21600"/>
              <a:gd name="T4" fmla="*/ 2147483647 w 21734"/>
              <a:gd name="T5" fmla="*/ 2147483647 h 21600"/>
              <a:gd name="T6" fmla="*/ 0 60000 65536"/>
              <a:gd name="T7" fmla="*/ 0 60000 65536"/>
              <a:gd name="T8" fmla="*/ 0 60000 65536"/>
              <a:gd name="T9" fmla="*/ 0 w 21734"/>
              <a:gd name="T10" fmla="*/ 0 h 21600"/>
              <a:gd name="T11" fmla="*/ 21734 w 217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34" h="21600" fill="none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0512" y="0"/>
                  <a:pt x="18429" y="5333"/>
                  <a:pt x="21734" y="13483"/>
                </a:cubicBezTo>
              </a:path>
              <a:path w="21734" h="21600" stroke="0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0512" y="0"/>
                  <a:pt x="18429" y="5333"/>
                  <a:pt x="21734" y="13483"/>
                </a:cubicBezTo>
                <a:lnTo>
                  <a:pt x="1717" y="21600"/>
                </a:lnTo>
                <a:lnTo>
                  <a:pt x="0" y="68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514600" y="2589312"/>
            <a:ext cx="587375" cy="457200"/>
            <a:chOff x="1680" y="2016"/>
            <a:chExt cx="370" cy="288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blackWhite">
            <a:xfrm>
              <a:off x="1680" y="20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 dirty="0">
                  <a:solidFill>
                    <a:srgbClr val="000066"/>
                  </a:solidFill>
                </a:rPr>
                <a:t>A</a:t>
              </a:r>
              <a:endParaRPr lang="en-GB" sz="2400" b="0" i="1" dirty="0">
                <a:solidFill>
                  <a:srgbClr val="000066"/>
                </a:solidFill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blackWhite">
            <a:xfrm>
              <a:off x="1976" y="203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1981200" y="3732311"/>
            <a:ext cx="1981200" cy="708025"/>
            <a:chOff x="1680" y="2592"/>
            <a:chExt cx="720" cy="446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968" y="2592"/>
              <a:ext cx="3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680" y="2592"/>
              <a:ext cx="72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 b="0" dirty="0" err="1" smtClean="0">
                  <a:solidFill>
                    <a:srgbClr val="000066"/>
                  </a:solidFill>
                </a:rPr>
                <a:t>Scelta</a:t>
              </a:r>
              <a:r>
                <a:rPr lang="de-DE" sz="20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000" b="0" dirty="0" err="1" smtClean="0">
                  <a:solidFill>
                    <a:srgbClr val="000066"/>
                  </a:solidFill>
                </a:rPr>
                <a:t>debitore</a:t>
              </a:r>
              <a:r>
                <a:rPr lang="de-DE" sz="2000" b="0" dirty="0" smtClean="0">
                  <a:solidFill>
                    <a:srgbClr val="000066"/>
                  </a:solidFill>
                </a:rPr>
                <a:t> senza </a:t>
              </a:r>
              <a:r>
                <a:rPr lang="de-DE" sz="2000" b="0" dirty="0" err="1" smtClean="0">
                  <a:solidFill>
                    <a:srgbClr val="000066"/>
                  </a:solidFill>
                </a:rPr>
                <a:t>vincoli</a:t>
              </a:r>
              <a:endParaRPr lang="en-GB" sz="2000" b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2057400" y="2970312"/>
            <a:ext cx="1371600" cy="609600"/>
            <a:chOff x="1056" y="2063"/>
            <a:chExt cx="864" cy="384"/>
          </a:xfrm>
        </p:grpSpPr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5400000">
              <a:off x="1569" y="2279"/>
              <a:ext cx="3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1056" y="2063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 b="0" dirty="0">
                  <a:solidFill>
                    <a:schemeClr val="bg1"/>
                  </a:solidFill>
                </a:rPr>
                <a:t> </a:t>
              </a:r>
              <a:r>
                <a:rPr lang="de-DE" sz="2000" b="0" dirty="0" err="1" smtClean="0">
                  <a:solidFill>
                    <a:srgbClr val="000066"/>
                  </a:solidFill>
                </a:rPr>
                <a:t>dotazione</a:t>
              </a:r>
              <a:endParaRPr lang="en-GB" sz="2000" b="0" dirty="0">
                <a:solidFill>
                  <a:srgbClr val="000066"/>
                </a:solidFill>
              </a:endParaRPr>
            </a:p>
          </p:txBody>
        </p:sp>
      </p:grpSp>
      <p:sp>
        <p:nvSpPr>
          <p:cNvPr id="23" name="Text Box 25"/>
          <p:cNvSpPr txBox="1">
            <a:spLocks noChangeArrowheads="1"/>
          </p:cNvSpPr>
          <p:nvPr/>
        </p:nvSpPr>
        <p:spPr bwMode="black">
          <a:xfrm>
            <a:off x="5791200" y="5789712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3692525" y="3287812"/>
            <a:ext cx="536575" cy="457200"/>
            <a:chOff x="2326" y="2312"/>
            <a:chExt cx="338" cy="288"/>
          </a:xfrm>
        </p:grpSpPr>
        <p:sp>
          <p:nvSpPr>
            <p:cNvPr id="25" name="Text Box 27"/>
            <p:cNvSpPr txBox="1">
              <a:spLocks noChangeArrowheads="1"/>
            </p:cNvSpPr>
            <p:nvPr/>
          </p:nvSpPr>
          <p:spPr bwMode="blackWhite">
            <a:xfrm>
              <a:off x="2328" y="23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R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blackWhite">
            <a:xfrm>
              <a:off x="2326" y="2518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utoUpdateAnimBg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34600"/>
            <a:ext cx="8439472" cy="5384855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Indice</a:t>
            </a:r>
          </a:p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800" b="1" i="1" u="sng" dirty="0" smtClean="0">
                <a:solidFill>
                  <a:srgbClr val="000000"/>
                </a:solidFill>
              </a:rPr>
              <a:t>Parte I : I consumi aggregati</a:t>
            </a:r>
            <a:endParaRPr lang="it-IT" sz="1800" b="1" i="1" u="sng" kern="1200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kern="1200" dirty="0" smtClean="0">
                <a:solidFill>
                  <a:srgbClr val="000000"/>
                </a:solidFill>
              </a:rPr>
              <a:t>Consumo ottimale					p.  3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dirty="0" smtClean="0">
                <a:solidFill>
                  <a:srgbClr val="000000"/>
                </a:solidFill>
              </a:rPr>
              <a:t>Debitori e creditori					p.  5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kern="1200" dirty="0" smtClean="0">
                <a:solidFill>
                  <a:srgbClr val="000000"/>
                </a:solidFill>
              </a:rPr>
              <a:t>Variazioni temporanee e permanenti del reddito		p.  7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dirty="0" smtClean="0">
                <a:solidFill>
                  <a:srgbClr val="000000"/>
                </a:solidFill>
              </a:rPr>
              <a:t>Consumo lungo il ciclo vitale				p. 11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kern="1200" dirty="0" smtClean="0">
                <a:solidFill>
                  <a:srgbClr val="000000"/>
                </a:solidFill>
              </a:rPr>
              <a:t>Variazioni del tasso d’interesse				p. 13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dirty="0" smtClean="0">
                <a:solidFill>
                  <a:srgbClr val="000000"/>
                </a:solidFill>
              </a:rPr>
              <a:t>Vincoli all’indebitamento				p. 18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AutoNum type="arabicPeriod"/>
            </a:pPr>
            <a:r>
              <a:rPr lang="it-IT" sz="1800" kern="1200" dirty="0" smtClean="0">
                <a:solidFill>
                  <a:srgbClr val="000000"/>
                </a:solidFill>
              </a:rPr>
              <a:t>La funzione aggregata del consumo			p. 22</a:t>
            </a:r>
          </a:p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800" b="1" i="1" u="sng" dirty="0" smtClean="0">
                <a:solidFill>
                  <a:srgbClr val="000000"/>
                </a:solidFill>
              </a:rPr>
              <a:t>Parte II: Gli investimenti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it-IT" sz="1800" dirty="0" smtClean="0">
                <a:solidFill>
                  <a:srgbClr val="000000"/>
                </a:solidFill>
              </a:rPr>
              <a:t>Lo stock ottimale di capitale				p. 23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it-IT" sz="1800" dirty="0" smtClean="0">
                <a:solidFill>
                  <a:srgbClr val="000000"/>
                </a:solidFill>
              </a:rPr>
              <a:t>Il progresso tecnologico				p. 27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it-IT" sz="1800" dirty="0">
                <a:solidFill>
                  <a:srgbClr val="000000"/>
                </a:solidFill>
              </a:rPr>
              <a:t> </a:t>
            </a:r>
            <a:r>
              <a:rPr lang="it-IT" sz="1800" dirty="0" smtClean="0">
                <a:solidFill>
                  <a:srgbClr val="000000"/>
                </a:solidFill>
              </a:rPr>
              <a:t>La teoria dell’acceleratore				p. 30		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it-IT" sz="1800" dirty="0" smtClean="0">
                <a:solidFill>
                  <a:srgbClr val="000000"/>
                </a:solidFill>
              </a:rPr>
              <a:t>La «q» di </a:t>
            </a:r>
            <a:r>
              <a:rPr lang="it-IT" sz="1800" dirty="0" err="1" smtClean="0">
                <a:solidFill>
                  <a:srgbClr val="000000"/>
                </a:solidFill>
              </a:rPr>
              <a:t>Tobin</a:t>
            </a:r>
            <a:r>
              <a:rPr lang="it-IT" sz="1800" dirty="0" smtClean="0">
                <a:solidFill>
                  <a:srgbClr val="000000"/>
                </a:solidFill>
              </a:rPr>
              <a:t>					p. 31</a:t>
            </a:r>
          </a:p>
          <a:p>
            <a:pPr lvl="1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it-IT" sz="1800" dirty="0" smtClean="0">
                <a:solidFill>
                  <a:srgbClr val="000000"/>
                </a:solidFill>
              </a:rPr>
              <a:t>La funzione aggregata dell’investimento			p. </a:t>
            </a:r>
            <a:r>
              <a:rPr lang="it-IT" sz="1800" smtClean="0">
                <a:solidFill>
                  <a:srgbClr val="000000"/>
                </a:solidFill>
              </a:rPr>
              <a:t>33</a:t>
            </a:r>
            <a:endParaRPr lang="it-IT" sz="1800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14000"/>
              </a:lnSpc>
              <a:spcBef>
                <a:spcPts val="0"/>
              </a:spcBef>
              <a:buClrTx/>
              <a:buSzTx/>
              <a:buNone/>
            </a:pPr>
            <a:endParaRPr lang="it-IT" sz="1800" b="1" i="1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114000"/>
              </a:lnSpc>
              <a:spcBef>
                <a:spcPts val="0"/>
              </a:spcBef>
              <a:buClrTx/>
              <a:buSzTx/>
              <a:buAutoNum type="arabicPeriod" startAt="8"/>
            </a:pPr>
            <a:endParaRPr lang="it-IT" sz="1800" b="1" i="1" kern="1200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4663"/>
            <a:ext cx="8727504" cy="819991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CONSUMI </a:t>
            </a:r>
            <a:r>
              <a:rPr lang="it-IT" sz="2400" b="1" dirty="0">
                <a:solidFill>
                  <a:schemeClr val="tx1"/>
                </a:solidFill>
              </a:rPr>
              <a:t>E INVESTIMENTI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11560" y="6356350"/>
            <a:ext cx="5408240" cy="365125"/>
          </a:xfrm>
        </p:spPr>
        <p:txBody>
          <a:bodyPr/>
          <a:lstStyle/>
          <a:p>
            <a:pPr algn="l"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8: Consumi e Investimenti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4518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60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60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60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0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0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600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2"/>
          <p:cNvSpPr>
            <a:spLocks/>
          </p:cNvSpPr>
          <p:nvPr/>
        </p:nvSpPr>
        <p:spPr bwMode="blackWhite">
          <a:xfrm rot="16200000" flipH="1">
            <a:off x="3044031" y="2246065"/>
            <a:ext cx="2284413" cy="2073275"/>
          </a:xfrm>
          <a:custGeom>
            <a:avLst/>
            <a:gdLst>
              <a:gd name="T0" fmla="*/ 0 w 22349"/>
              <a:gd name="T1" fmla="*/ 2147483647 h 21600"/>
              <a:gd name="T2" fmla="*/ 2147483647 w 22349"/>
              <a:gd name="T3" fmla="*/ 2147483647 h 21600"/>
              <a:gd name="T4" fmla="*/ 2147483647 w 22349"/>
              <a:gd name="T5" fmla="*/ 2147483647 h 21600"/>
              <a:gd name="T6" fmla="*/ 0 60000 65536"/>
              <a:gd name="T7" fmla="*/ 0 60000 65536"/>
              <a:gd name="T8" fmla="*/ 0 60000 65536"/>
              <a:gd name="T9" fmla="*/ 0 w 22349"/>
              <a:gd name="T10" fmla="*/ 0 h 21600"/>
              <a:gd name="T11" fmla="*/ 22349 w 223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49" h="21600" fill="none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</a:path>
              <a:path w="22349" h="21600" stroke="0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  <a:lnTo>
                  <a:pt x="1717" y="21600"/>
                </a:lnTo>
                <a:lnTo>
                  <a:pt x="0" y="68"/>
                </a:lnTo>
                <a:close/>
              </a:path>
            </a:pathLst>
          </a:custGeom>
          <a:noFill/>
          <a:ln w="38100">
            <a:solidFill>
              <a:srgbClr val="FF7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blackWhite">
          <a:xfrm flipH="1" flipV="1">
            <a:off x="3187700" y="2719934"/>
            <a:ext cx="1866900" cy="2697162"/>
          </a:xfrm>
          <a:prstGeom prst="line">
            <a:avLst/>
          </a:prstGeom>
          <a:noFill/>
          <a:ln w="3810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 rot="-5400000">
            <a:off x="-1100931" y="2399408"/>
            <a:ext cx="3421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blackWhite">
          <a:xfrm>
            <a:off x="1524000" y="548694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blackWhite">
          <a:xfrm>
            <a:off x="29727" y="260648"/>
            <a:ext cx="911066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Scelta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con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vincoli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smtClean="0">
                <a:solidFill>
                  <a:srgbClr val="000066"/>
                </a:solidFill>
              </a:rPr>
              <a:t>a </a:t>
            </a:r>
            <a:r>
              <a:rPr lang="de-DE" sz="2400" b="1" dirty="0" err="1" smtClean="0">
                <a:solidFill>
                  <a:srgbClr val="000066"/>
                </a:solidFill>
              </a:rPr>
              <a:t>indebitarsi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blackWhite">
          <a:xfrm>
            <a:off x="4762500" y="54170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D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blackWhite">
          <a:xfrm flipH="1" flipV="1">
            <a:off x="1912938" y="916534"/>
            <a:ext cx="1249362" cy="1804987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>
            <a:off x="1371600" y="6926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C</a:t>
            </a:r>
            <a:endParaRPr lang="en-GB" sz="2400" b="0" i="1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885950" y="845096"/>
            <a:ext cx="5181600" cy="4570413"/>
            <a:chOff x="1188" y="1152"/>
            <a:chExt cx="3264" cy="2595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997200" y="2750096"/>
            <a:ext cx="574675" cy="3124200"/>
            <a:chOff x="1888" y="2064"/>
            <a:chExt cx="362" cy="1968"/>
          </a:xfrm>
        </p:grpSpPr>
        <p:sp>
          <p:nvSpPr>
            <p:cNvPr id="14" name="Rectangle 15"/>
            <p:cNvSpPr>
              <a:spLocks noChangeArrowheads="1"/>
            </p:cNvSpPr>
            <p:nvPr/>
          </p:nvSpPr>
          <p:spPr bwMode="blackWhite">
            <a:xfrm>
              <a:off x="1888" y="374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B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blackWhite">
            <a:xfrm>
              <a:off x="2016" y="2064"/>
              <a:ext cx="0" cy="168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6" name="Arc 17"/>
          <p:cNvSpPr>
            <a:spLocks/>
          </p:cNvSpPr>
          <p:nvPr/>
        </p:nvSpPr>
        <p:spPr bwMode="blackWhite">
          <a:xfrm rot="16200000" flipH="1">
            <a:off x="3267870" y="2127002"/>
            <a:ext cx="2220912" cy="2073275"/>
          </a:xfrm>
          <a:custGeom>
            <a:avLst/>
            <a:gdLst>
              <a:gd name="T0" fmla="*/ 0 w 21734"/>
              <a:gd name="T1" fmla="*/ 2147483647 h 21600"/>
              <a:gd name="T2" fmla="*/ 2147483647 w 21734"/>
              <a:gd name="T3" fmla="*/ 2147483647 h 21600"/>
              <a:gd name="T4" fmla="*/ 2147483647 w 21734"/>
              <a:gd name="T5" fmla="*/ 2147483647 h 21600"/>
              <a:gd name="T6" fmla="*/ 0 60000 65536"/>
              <a:gd name="T7" fmla="*/ 0 60000 65536"/>
              <a:gd name="T8" fmla="*/ 0 60000 65536"/>
              <a:gd name="T9" fmla="*/ 0 w 21734"/>
              <a:gd name="T10" fmla="*/ 0 h 21600"/>
              <a:gd name="T11" fmla="*/ 21734 w 217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34" h="21600" fill="none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0512" y="0"/>
                  <a:pt x="18429" y="5333"/>
                  <a:pt x="21734" y="13483"/>
                </a:cubicBezTo>
              </a:path>
              <a:path w="21734" h="21600" stroke="0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0512" y="0"/>
                  <a:pt x="18429" y="5333"/>
                  <a:pt x="21734" y="13483"/>
                </a:cubicBezTo>
                <a:lnTo>
                  <a:pt x="1717" y="21600"/>
                </a:lnTo>
                <a:lnTo>
                  <a:pt x="0" y="68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blackWhite">
          <a:xfrm>
            <a:off x="2667000" y="26738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blackWhite">
          <a:xfrm>
            <a:off x="3136900" y="2705646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blackWhite">
          <a:xfrm>
            <a:off x="3695700" y="31437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R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blackWhite">
          <a:xfrm>
            <a:off x="3692525" y="3470821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black">
          <a:xfrm>
            <a:off x="5791200" y="5645696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22" name="Rechteck 24"/>
          <p:cNvSpPr>
            <a:spLocks noChangeArrowheads="1"/>
          </p:cNvSpPr>
          <p:nvPr/>
        </p:nvSpPr>
        <p:spPr bwMode="auto">
          <a:xfrm>
            <a:off x="5508104" y="1628800"/>
            <a:ext cx="3312368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000" b="0" dirty="0" smtClean="0">
                <a:solidFill>
                  <a:srgbClr val="000066"/>
                </a:solidFill>
              </a:rPr>
              <a:t>In </a:t>
            </a:r>
            <a:r>
              <a:rPr lang="de-DE" sz="2000" b="0" dirty="0" err="1" smtClean="0">
                <a:solidFill>
                  <a:srgbClr val="000066"/>
                </a:solidFill>
              </a:rPr>
              <a:t>presenza</a:t>
            </a:r>
            <a:r>
              <a:rPr lang="de-DE" sz="2000" b="0" dirty="0" smtClean="0">
                <a:solidFill>
                  <a:srgbClr val="000066"/>
                </a:solidFill>
              </a:rPr>
              <a:t> di </a:t>
            </a:r>
            <a:r>
              <a:rPr lang="de-DE" sz="2000" b="0" dirty="0" err="1" smtClean="0">
                <a:solidFill>
                  <a:srgbClr val="000066"/>
                </a:solidFill>
              </a:rPr>
              <a:t>vincoli</a:t>
            </a:r>
            <a:r>
              <a:rPr lang="de-DE" sz="2000" b="0" dirty="0" smtClean="0">
                <a:solidFill>
                  <a:srgbClr val="000066"/>
                </a:solidFill>
              </a:rPr>
              <a:t> al </a:t>
            </a:r>
            <a:r>
              <a:rPr lang="de-DE" sz="2000" b="0" dirty="0" err="1" smtClean="0">
                <a:solidFill>
                  <a:srgbClr val="000066"/>
                </a:solidFill>
              </a:rPr>
              <a:t>credito</a:t>
            </a:r>
            <a:r>
              <a:rPr lang="de-DE" sz="2000" b="0" dirty="0" smtClean="0">
                <a:solidFill>
                  <a:srgbClr val="000066"/>
                </a:solidFill>
              </a:rPr>
              <a:t> le </a:t>
            </a:r>
            <a:r>
              <a:rPr lang="de-DE" sz="2000" b="0" dirty="0" err="1" smtClean="0">
                <a:solidFill>
                  <a:srgbClr val="000066"/>
                </a:solidFill>
              </a:rPr>
              <a:t>possibilità</a:t>
            </a:r>
            <a:r>
              <a:rPr lang="de-DE" sz="2000" b="0" dirty="0" smtClean="0">
                <a:solidFill>
                  <a:srgbClr val="000066"/>
                </a:solidFill>
              </a:rPr>
              <a:t> di </a:t>
            </a:r>
            <a:r>
              <a:rPr lang="de-DE" sz="2000" b="0" dirty="0" err="1" smtClean="0">
                <a:solidFill>
                  <a:srgbClr val="000066"/>
                </a:solidFill>
              </a:rPr>
              <a:t>scelta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sono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ridotte</a:t>
            </a:r>
            <a:r>
              <a:rPr lang="de-DE" sz="2000" b="0" dirty="0" smtClean="0">
                <a:solidFill>
                  <a:srgbClr val="000066"/>
                </a:solidFill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de-DE" sz="2000" dirty="0" smtClean="0">
                <a:solidFill>
                  <a:srgbClr val="C00000"/>
                </a:solidFill>
              </a:rPr>
              <a:t>In </a:t>
            </a:r>
            <a:r>
              <a:rPr lang="de-DE" sz="2000" dirty="0" err="1" smtClean="0">
                <a:solidFill>
                  <a:srgbClr val="C00000"/>
                </a:solidFill>
              </a:rPr>
              <a:t>questo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caso</a:t>
            </a:r>
            <a:r>
              <a:rPr lang="de-DE" sz="2000" dirty="0" smtClean="0">
                <a:solidFill>
                  <a:srgbClr val="C00000"/>
                </a:solidFill>
              </a:rPr>
              <a:t>, </a:t>
            </a:r>
            <a:r>
              <a:rPr lang="de-DE" sz="2000" dirty="0" err="1" smtClean="0">
                <a:solidFill>
                  <a:srgbClr val="C00000"/>
                </a:solidFill>
              </a:rPr>
              <a:t>c‘è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razionamento</a:t>
            </a:r>
            <a:r>
              <a:rPr lang="de-DE" sz="2000" dirty="0" smtClean="0">
                <a:solidFill>
                  <a:srgbClr val="C00000"/>
                </a:solidFill>
              </a:rPr>
              <a:t> totale </a:t>
            </a:r>
          </a:p>
          <a:p>
            <a:pPr algn="ctr">
              <a:spcBef>
                <a:spcPts val="600"/>
              </a:spcBef>
            </a:pPr>
            <a:r>
              <a:rPr lang="de-DE" sz="2000" dirty="0" smtClean="0">
                <a:solidFill>
                  <a:srgbClr val="C00000"/>
                </a:solidFill>
              </a:rPr>
              <a:t>(= </a:t>
            </a:r>
            <a:r>
              <a:rPr lang="de-DE" sz="2000" dirty="0" err="1" smtClean="0">
                <a:solidFill>
                  <a:srgbClr val="C00000"/>
                </a:solidFill>
              </a:rPr>
              <a:t>impossibilità</a:t>
            </a:r>
            <a:r>
              <a:rPr lang="de-DE" sz="2000" dirty="0" smtClean="0">
                <a:solidFill>
                  <a:srgbClr val="C00000"/>
                </a:solidFill>
              </a:rPr>
              <a:t> di </a:t>
            </a:r>
            <a:r>
              <a:rPr lang="de-DE" sz="2000" dirty="0" err="1" smtClean="0">
                <a:solidFill>
                  <a:srgbClr val="C00000"/>
                </a:solidFill>
              </a:rPr>
              <a:t>indebitarsi</a:t>
            </a:r>
            <a:r>
              <a:rPr lang="de-DE" sz="2000" dirty="0" smtClean="0">
                <a:solidFill>
                  <a:srgbClr val="C00000"/>
                </a:solidFill>
              </a:rPr>
              <a:t>).</a:t>
            </a:r>
          </a:p>
          <a:p>
            <a:pPr algn="ctr">
              <a:spcBef>
                <a:spcPts val="600"/>
              </a:spcBef>
            </a:pPr>
            <a:r>
              <a:rPr lang="de-DE" sz="2000" b="0" dirty="0" smtClean="0">
                <a:solidFill>
                  <a:srgbClr val="404A83"/>
                </a:solidFill>
              </a:rPr>
              <a:t>Il paniere </a:t>
            </a:r>
            <a:r>
              <a:rPr lang="de-DE" sz="2000" b="0" dirty="0" err="1" smtClean="0">
                <a:solidFill>
                  <a:srgbClr val="404A83"/>
                </a:solidFill>
              </a:rPr>
              <a:t>desiderato</a:t>
            </a:r>
            <a:r>
              <a:rPr lang="de-DE" sz="2000" b="0" dirty="0" smtClean="0">
                <a:solidFill>
                  <a:srgbClr val="404A83"/>
                </a:solidFill>
              </a:rPr>
              <a:t> R è </a:t>
            </a:r>
            <a:r>
              <a:rPr lang="de-DE" sz="2000" b="0" u="sng" dirty="0" err="1" smtClean="0">
                <a:solidFill>
                  <a:srgbClr val="404A83"/>
                </a:solidFill>
              </a:rPr>
              <a:t>irraggiungibile</a:t>
            </a:r>
            <a:endParaRPr lang="de-DE" sz="2000" b="0" u="sng" dirty="0" smtClean="0">
              <a:solidFill>
                <a:srgbClr val="404A83"/>
              </a:solidFill>
            </a:endParaRPr>
          </a:p>
          <a:p>
            <a:pPr algn="ctr"/>
            <a:r>
              <a:rPr lang="de-DE" sz="2000" b="0" dirty="0" smtClean="0">
                <a:solidFill>
                  <a:srgbClr val="000066"/>
                </a:solidFill>
              </a:rPr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1966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2"/>
          <p:cNvSpPr>
            <a:spLocks/>
          </p:cNvSpPr>
          <p:nvPr/>
        </p:nvSpPr>
        <p:spPr bwMode="blackWhite">
          <a:xfrm rot="16673754" flipH="1">
            <a:off x="2957329" y="2335758"/>
            <a:ext cx="2284413" cy="2073275"/>
          </a:xfrm>
          <a:custGeom>
            <a:avLst/>
            <a:gdLst>
              <a:gd name="T0" fmla="*/ 0 w 22349"/>
              <a:gd name="T1" fmla="*/ 2147483647 h 21600"/>
              <a:gd name="T2" fmla="*/ 2147483647 w 22349"/>
              <a:gd name="T3" fmla="*/ 2147483647 h 21600"/>
              <a:gd name="T4" fmla="*/ 2147483647 w 22349"/>
              <a:gd name="T5" fmla="*/ 2147483647 h 21600"/>
              <a:gd name="T6" fmla="*/ 0 60000 65536"/>
              <a:gd name="T7" fmla="*/ 0 60000 65536"/>
              <a:gd name="T8" fmla="*/ 0 60000 65536"/>
              <a:gd name="T9" fmla="*/ 0 w 22349"/>
              <a:gd name="T10" fmla="*/ 0 h 21600"/>
              <a:gd name="T11" fmla="*/ 22349 w 223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49" h="21600" fill="none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</a:path>
              <a:path w="22349" h="21600" stroke="0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  <a:lnTo>
                  <a:pt x="1717" y="21600"/>
                </a:lnTo>
                <a:lnTo>
                  <a:pt x="0" y="68"/>
                </a:lnTo>
                <a:close/>
              </a:path>
            </a:pathLst>
          </a:custGeom>
          <a:noFill/>
          <a:ln w="38100">
            <a:solidFill>
              <a:srgbClr val="FF7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blackWhite">
          <a:xfrm flipH="1" flipV="1">
            <a:off x="3187700" y="2719934"/>
            <a:ext cx="1866900" cy="2697162"/>
          </a:xfrm>
          <a:prstGeom prst="line">
            <a:avLst/>
          </a:prstGeom>
          <a:noFill/>
          <a:ln w="3810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 rot="-5400000">
            <a:off x="-1100931" y="2399408"/>
            <a:ext cx="3421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blackWhite">
          <a:xfrm>
            <a:off x="1524000" y="548694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blackWhite">
          <a:xfrm>
            <a:off x="29727" y="260648"/>
            <a:ext cx="911066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Scelta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con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vincoli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smtClean="0">
                <a:solidFill>
                  <a:srgbClr val="000066"/>
                </a:solidFill>
              </a:rPr>
              <a:t>a </a:t>
            </a:r>
            <a:r>
              <a:rPr lang="de-DE" sz="2400" b="1" dirty="0" err="1" smtClean="0">
                <a:solidFill>
                  <a:srgbClr val="000066"/>
                </a:solidFill>
              </a:rPr>
              <a:t>indebitarsi</a:t>
            </a:r>
            <a:r>
              <a:rPr lang="de-DE" sz="2400" b="1" dirty="0" smtClean="0">
                <a:solidFill>
                  <a:srgbClr val="000066"/>
                </a:solidFill>
              </a:rPr>
              <a:t> (2)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blackWhite">
          <a:xfrm>
            <a:off x="4762500" y="54170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D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blackWhite">
          <a:xfrm flipH="1" flipV="1">
            <a:off x="1912938" y="916534"/>
            <a:ext cx="1249362" cy="1804987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White">
          <a:xfrm>
            <a:off x="1371600" y="6926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C</a:t>
            </a:r>
            <a:endParaRPr lang="en-GB" sz="2400" b="0" i="1">
              <a:solidFill>
                <a:srgbClr val="000066"/>
              </a:solidFill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885950" y="845096"/>
            <a:ext cx="5181600" cy="4570413"/>
            <a:chOff x="1188" y="1152"/>
            <a:chExt cx="3264" cy="2595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997200" y="2750096"/>
            <a:ext cx="574675" cy="3124200"/>
            <a:chOff x="1888" y="2064"/>
            <a:chExt cx="362" cy="1968"/>
          </a:xfrm>
        </p:grpSpPr>
        <p:sp>
          <p:nvSpPr>
            <p:cNvPr id="14" name="Rectangle 15"/>
            <p:cNvSpPr>
              <a:spLocks noChangeArrowheads="1"/>
            </p:cNvSpPr>
            <p:nvPr/>
          </p:nvSpPr>
          <p:spPr bwMode="blackWhite">
            <a:xfrm>
              <a:off x="1888" y="374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B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blackWhite">
            <a:xfrm>
              <a:off x="2016" y="2064"/>
              <a:ext cx="0" cy="168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" name="Text Box 18"/>
          <p:cNvSpPr txBox="1">
            <a:spLocks noChangeArrowheads="1"/>
          </p:cNvSpPr>
          <p:nvPr/>
        </p:nvSpPr>
        <p:spPr bwMode="blackWhite">
          <a:xfrm>
            <a:off x="2667000" y="267389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blackWhite">
          <a:xfrm>
            <a:off x="3136900" y="2705646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blackWhite">
          <a:xfrm>
            <a:off x="3695700" y="27089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 dirty="0" smtClean="0">
                <a:solidFill>
                  <a:srgbClr val="000066"/>
                </a:solidFill>
              </a:rPr>
              <a:t>R‘</a:t>
            </a:r>
            <a:endParaRPr lang="en-GB" sz="2400" b="0" i="1" dirty="0">
              <a:solidFill>
                <a:srgbClr val="000066"/>
              </a:solidFill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black">
          <a:xfrm>
            <a:off x="5791200" y="5645696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22" name="Rechteck 24"/>
          <p:cNvSpPr>
            <a:spLocks noChangeArrowheads="1"/>
          </p:cNvSpPr>
          <p:nvPr/>
        </p:nvSpPr>
        <p:spPr bwMode="auto">
          <a:xfrm>
            <a:off x="5476714" y="934214"/>
            <a:ext cx="33123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000" b="0" dirty="0" smtClean="0">
                <a:solidFill>
                  <a:srgbClr val="000066"/>
                </a:solidFill>
              </a:rPr>
              <a:t>In </a:t>
            </a:r>
            <a:r>
              <a:rPr lang="de-DE" sz="2000" b="0" dirty="0" err="1" smtClean="0">
                <a:solidFill>
                  <a:srgbClr val="000066"/>
                </a:solidFill>
              </a:rPr>
              <a:t>presenza</a:t>
            </a:r>
            <a:r>
              <a:rPr lang="de-DE" sz="2000" b="0" dirty="0" smtClean="0">
                <a:solidFill>
                  <a:srgbClr val="000066"/>
                </a:solidFill>
              </a:rPr>
              <a:t> di </a:t>
            </a:r>
            <a:r>
              <a:rPr lang="de-DE" sz="2000" b="0" dirty="0" err="1" smtClean="0">
                <a:solidFill>
                  <a:srgbClr val="000066"/>
                </a:solidFill>
              </a:rPr>
              <a:t>vincoli</a:t>
            </a:r>
            <a:r>
              <a:rPr lang="de-DE" sz="2000" b="0" dirty="0" smtClean="0">
                <a:solidFill>
                  <a:srgbClr val="000066"/>
                </a:solidFill>
              </a:rPr>
              <a:t> al </a:t>
            </a:r>
            <a:r>
              <a:rPr lang="de-DE" sz="2000" b="0" dirty="0" err="1" smtClean="0">
                <a:solidFill>
                  <a:srgbClr val="000066"/>
                </a:solidFill>
              </a:rPr>
              <a:t>credito</a:t>
            </a:r>
            <a:r>
              <a:rPr lang="de-DE" sz="2000" b="0" dirty="0" smtClean="0">
                <a:solidFill>
                  <a:srgbClr val="000066"/>
                </a:solidFill>
              </a:rPr>
              <a:t> le </a:t>
            </a:r>
            <a:r>
              <a:rPr lang="de-DE" sz="2000" b="0" dirty="0" err="1" smtClean="0">
                <a:solidFill>
                  <a:srgbClr val="000066"/>
                </a:solidFill>
              </a:rPr>
              <a:t>possibilità</a:t>
            </a:r>
            <a:r>
              <a:rPr lang="de-DE" sz="2000" b="0" dirty="0" smtClean="0">
                <a:solidFill>
                  <a:srgbClr val="000066"/>
                </a:solidFill>
              </a:rPr>
              <a:t> di </a:t>
            </a:r>
            <a:r>
              <a:rPr lang="de-DE" sz="2000" b="0" dirty="0" err="1" smtClean="0">
                <a:solidFill>
                  <a:srgbClr val="000066"/>
                </a:solidFill>
              </a:rPr>
              <a:t>scelta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sono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ridotte</a:t>
            </a:r>
            <a:r>
              <a:rPr lang="de-DE" sz="2000" b="0" dirty="0" smtClean="0">
                <a:solidFill>
                  <a:srgbClr val="000066"/>
                </a:solidFill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de-DE" sz="2000" dirty="0" smtClean="0">
                <a:solidFill>
                  <a:srgbClr val="C00000"/>
                </a:solidFill>
              </a:rPr>
              <a:t>In </a:t>
            </a:r>
            <a:r>
              <a:rPr lang="de-DE" sz="2000" dirty="0" err="1" smtClean="0">
                <a:solidFill>
                  <a:srgbClr val="C00000"/>
                </a:solidFill>
              </a:rPr>
              <a:t>questo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caso</a:t>
            </a:r>
            <a:r>
              <a:rPr lang="de-DE" sz="2000" dirty="0" smtClean="0">
                <a:solidFill>
                  <a:srgbClr val="C00000"/>
                </a:solidFill>
              </a:rPr>
              <a:t>, </a:t>
            </a:r>
            <a:r>
              <a:rPr lang="de-DE" sz="2000" dirty="0" err="1" smtClean="0">
                <a:solidFill>
                  <a:srgbClr val="C00000"/>
                </a:solidFill>
              </a:rPr>
              <a:t>il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tasso</a:t>
            </a:r>
            <a:r>
              <a:rPr lang="de-DE" sz="2000" dirty="0" smtClean="0">
                <a:solidFill>
                  <a:srgbClr val="C00000"/>
                </a:solidFill>
              </a:rPr>
              <a:t> di </a:t>
            </a:r>
            <a:r>
              <a:rPr lang="de-DE" sz="2000" dirty="0" err="1" smtClean="0">
                <a:solidFill>
                  <a:srgbClr val="C00000"/>
                </a:solidFill>
              </a:rPr>
              <a:t>indebitamento</a:t>
            </a:r>
            <a:r>
              <a:rPr lang="de-DE" sz="2000" dirty="0" smtClean="0">
                <a:solidFill>
                  <a:srgbClr val="C00000"/>
                </a:solidFill>
              </a:rPr>
              <a:t> è più </a:t>
            </a:r>
            <a:r>
              <a:rPr lang="de-DE" sz="2000" dirty="0" err="1" smtClean="0">
                <a:solidFill>
                  <a:srgbClr val="C00000"/>
                </a:solidFill>
              </a:rPr>
              <a:t>elevato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rispetto</a:t>
            </a:r>
            <a:r>
              <a:rPr lang="de-DE" sz="2000" dirty="0" smtClean="0">
                <a:solidFill>
                  <a:srgbClr val="C00000"/>
                </a:solidFill>
              </a:rPr>
              <a:t> al </a:t>
            </a:r>
            <a:r>
              <a:rPr lang="de-DE" sz="2000" dirty="0" err="1" smtClean="0">
                <a:solidFill>
                  <a:srgbClr val="C00000"/>
                </a:solidFill>
              </a:rPr>
              <a:t>tasso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corrisposto</a:t>
            </a:r>
            <a:r>
              <a:rPr lang="de-DE" sz="2000" dirty="0" smtClean="0">
                <a:solidFill>
                  <a:srgbClr val="C00000"/>
                </a:solidFill>
              </a:rPr>
              <a:t> sui </a:t>
            </a:r>
            <a:r>
              <a:rPr lang="de-DE" sz="2000" dirty="0" err="1" smtClean="0">
                <a:solidFill>
                  <a:srgbClr val="C00000"/>
                </a:solidFill>
              </a:rPr>
              <a:t>risparmi</a:t>
            </a:r>
            <a:r>
              <a:rPr lang="de-DE" sz="2000" dirty="0" smtClean="0">
                <a:solidFill>
                  <a:srgbClr val="C00000"/>
                </a:solidFill>
              </a:rPr>
              <a:t>: </a:t>
            </a:r>
          </a:p>
          <a:p>
            <a:pPr algn="ctr">
              <a:spcBef>
                <a:spcPts val="600"/>
              </a:spcBef>
            </a:pPr>
            <a:r>
              <a:rPr lang="de-DE" sz="2000" dirty="0" err="1" smtClean="0">
                <a:solidFill>
                  <a:srgbClr val="404A83"/>
                </a:solidFill>
              </a:rPr>
              <a:t>il</a:t>
            </a:r>
            <a:r>
              <a:rPr lang="de-DE" sz="2000" dirty="0" smtClean="0">
                <a:solidFill>
                  <a:srgbClr val="404A83"/>
                </a:solidFill>
              </a:rPr>
              <a:t> </a:t>
            </a:r>
            <a:r>
              <a:rPr lang="de-DE" sz="2000" dirty="0" err="1" smtClean="0">
                <a:solidFill>
                  <a:srgbClr val="404A83"/>
                </a:solidFill>
              </a:rPr>
              <a:t>consumatore</a:t>
            </a:r>
            <a:r>
              <a:rPr lang="de-DE" sz="2000" dirty="0" smtClean="0">
                <a:solidFill>
                  <a:srgbClr val="404A83"/>
                </a:solidFill>
              </a:rPr>
              <a:t> </a:t>
            </a:r>
            <a:r>
              <a:rPr lang="de-DE" sz="2000" dirty="0" err="1" smtClean="0">
                <a:solidFill>
                  <a:srgbClr val="404A83"/>
                </a:solidFill>
              </a:rPr>
              <a:t>deve</a:t>
            </a:r>
            <a:r>
              <a:rPr lang="de-DE" sz="2000" dirty="0" smtClean="0">
                <a:solidFill>
                  <a:srgbClr val="404A83"/>
                </a:solidFill>
              </a:rPr>
              <a:t> </a:t>
            </a:r>
            <a:r>
              <a:rPr lang="de-DE" sz="2000" dirty="0" err="1" smtClean="0">
                <a:solidFill>
                  <a:srgbClr val="404A83"/>
                </a:solidFill>
              </a:rPr>
              <a:t>accontentarsi</a:t>
            </a:r>
            <a:r>
              <a:rPr lang="de-DE" sz="2000" dirty="0" smtClean="0">
                <a:solidFill>
                  <a:srgbClr val="404A83"/>
                </a:solidFill>
              </a:rPr>
              <a:t> del paniere</a:t>
            </a:r>
          </a:p>
          <a:p>
            <a:pPr algn="ctr">
              <a:spcBef>
                <a:spcPts val="600"/>
              </a:spcBef>
            </a:pPr>
            <a:r>
              <a:rPr lang="de-DE" sz="2000" dirty="0" smtClean="0">
                <a:solidFill>
                  <a:srgbClr val="404A83"/>
                </a:solidFill>
              </a:rPr>
              <a:t>R‘</a:t>
            </a:r>
          </a:p>
          <a:p>
            <a:pPr algn="ctr">
              <a:spcBef>
                <a:spcPts val="600"/>
              </a:spcBef>
            </a:pPr>
            <a:r>
              <a:rPr lang="de-DE" sz="2000" dirty="0" smtClean="0">
                <a:solidFill>
                  <a:srgbClr val="404A83"/>
                </a:solidFill>
              </a:rPr>
              <a:t>(inferiore a R)</a:t>
            </a:r>
            <a:endParaRPr lang="de-DE" sz="2000" dirty="0">
              <a:solidFill>
                <a:srgbClr val="404A83"/>
              </a:solidFill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3203848" y="2740645"/>
            <a:ext cx="1033462" cy="27045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"/>
          <p:cNvSpPr>
            <a:spLocks/>
          </p:cNvSpPr>
          <p:nvPr/>
        </p:nvSpPr>
        <p:spPr bwMode="blackWhite">
          <a:xfrm rot="16673754" flipH="1">
            <a:off x="3101345" y="2270706"/>
            <a:ext cx="2284413" cy="2073275"/>
          </a:xfrm>
          <a:custGeom>
            <a:avLst/>
            <a:gdLst>
              <a:gd name="T0" fmla="*/ 0 w 22349"/>
              <a:gd name="T1" fmla="*/ 2147483647 h 21600"/>
              <a:gd name="T2" fmla="*/ 2147483647 w 22349"/>
              <a:gd name="T3" fmla="*/ 2147483647 h 21600"/>
              <a:gd name="T4" fmla="*/ 2147483647 w 22349"/>
              <a:gd name="T5" fmla="*/ 2147483647 h 21600"/>
              <a:gd name="T6" fmla="*/ 0 60000 65536"/>
              <a:gd name="T7" fmla="*/ 0 60000 65536"/>
              <a:gd name="T8" fmla="*/ 0 60000 65536"/>
              <a:gd name="T9" fmla="*/ 0 w 22349"/>
              <a:gd name="T10" fmla="*/ 0 h 21600"/>
              <a:gd name="T11" fmla="*/ 22349 w 223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49" h="21600" fill="none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</a:path>
              <a:path w="22349" h="21600" stroke="0" extrusionOk="0">
                <a:moveTo>
                  <a:pt x="0" y="68"/>
                </a:moveTo>
                <a:cubicBezTo>
                  <a:pt x="571" y="22"/>
                  <a:pt x="1143" y="-1"/>
                  <a:pt x="1717" y="0"/>
                </a:cubicBezTo>
                <a:cubicBezTo>
                  <a:pt x="11183" y="0"/>
                  <a:pt x="19547" y="6164"/>
                  <a:pt x="22349" y="15206"/>
                </a:cubicBezTo>
                <a:lnTo>
                  <a:pt x="1717" y="21600"/>
                </a:lnTo>
                <a:lnTo>
                  <a:pt x="0" y="68"/>
                </a:lnTo>
                <a:close/>
              </a:path>
            </a:pathLst>
          </a:custGeom>
          <a:noFill/>
          <a:ln w="38100">
            <a:solidFill>
              <a:srgbClr val="FF7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blackWhite">
          <a:xfrm>
            <a:off x="3419872" y="3284984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black">
          <a:xfrm>
            <a:off x="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7. La </a:t>
            </a:r>
            <a:r>
              <a:rPr lang="de-DE" sz="2400" b="1" dirty="0" err="1" smtClean="0">
                <a:solidFill>
                  <a:srgbClr val="000066"/>
                </a:solidFill>
              </a:rPr>
              <a:t>funzione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aggregata</a:t>
            </a:r>
            <a:r>
              <a:rPr lang="de-DE" sz="2400" b="1" dirty="0" smtClean="0">
                <a:solidFill>
                  <a:srgbClr val="000066"/>
                </a:solidFill>
              </a:rPr>
              <a:t> del </a:t>
            </a:r>
            <a:r>
              <a:rPr lang="de-DE" sz="2400" b="1" dirty="0" err="1" smtClean="0">
                <a:solidFill>
                  <a:srgbClr val="000066"/>
                </a:solidFill>
              </a:rPr>
              <a:t>consumo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980728"/>
            <a:ext cx="8208912" cy="547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Nel modello macroeconomico che vogliamo costruire, vogliamo descrivere il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comporatamento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«medio» dei consumatori: 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poveri e ricchi, giovani e vecchi, risparmiatori o debitori.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dirty="0" smtClean="0">
                <a:solidFill>
                  <a:srgbClr val="40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funzione del consumo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cerca di descrivere proprio questo comportamento medio: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dirty="0">
                <a:solidFill>
                  <a:srgbClr val="40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404A83"/>
                </a:solidFill>
                <a:latin typeface="+mj-lt"/>
                <a:cs typeface="Arial" panose="020B0604020202020204" pitchFamily="34" charset="0"/>
              </a:rPr>
              <a:t>C = C (</a:t>
            </a:r>
            <a:r>
              <a:rPr lang="el-GR" sz="2000" b="1" dirty="0" smtClean="0">
                <a:solidFill>
                  <a:srgbClr val="404A83"/>
                </a:solidFill>
                <a:latin typeface="+mj-lt"/>
                <a:cs typeface="Calibri" panose="020F0502020204030204" pitchFamily="34" charset="0"/>
              </a:rPr>
              <a:t>Ω</a:t>
            </a:r>
            <a:r>
              <a:rPr lang="it-IT" sz="2000" b="1" dirty="0" smtClean="0">
                <a:solidFill>
                  <a:srgbClr val="404A83"/>
                </a:solidFill>
                <a:latin typeface="+mj-lt"/>
                <a:cs typeface="Calibri" panose="020F0502020204030204" pitchFamily="34" charset="0"/>
              </a:rPr>
              <a:t> , </a:t>
            </a:r>
            <a:r>
              <a:rPr lang="it-IT" sz="2000" b="1" dirty="0" err="1" smtClean="0">
                <a:solidFill>
                  <a:srgbClr val="404A83"/>
                </a:solidFill>
                <a:latin typeface="+mj-lt"/>
                <a:cs typeface="Calibri" panose="020F0502020204030204" pitchFamily="34" charset="0"/>
              </a:rPr>
              <a:t>Y</a:t>
            </a:r>
            <a:r>
              <a:rPr lang="it-IT" sz="2000" b="1" baseline="30000" dirty="0" err="1" smtClean="0">
                <a:solidFill>
                  <a:srgbClr val="404A83"/>
                </a:solidFill>
                <a:latin typeface="+mj-lt"/>
                <a:cs typeface="Calibri" panose="020F0502020204030204" pitchFamily="34" charset="0"/>
              </a:rPr>
              <a:t>d</a:t>
            </a:r>
            <a:r>
              <a:rPr lang="it-IT" sz="2000" b="1" dirty="0" smtClean="0">
                <a:solidFill>
                  <a:srgbClr val="404A83"/>
                </a:solidFill>
                <a:latin typeface="+mj-lt"/>
                <a:cs typeface="Calibri" panose="020F0502020204030204" pitchFamily="34" charset="0"/>
              </a:rPr>
              <a:t>)</a:t>
            </a:r>
            <a:endParaRPr lang="it-IT" sz="2000" b="1" dirty="0" smtClean="0">
              <a:solidFill>
                <a:srgbClr val="404A83"/>
              </a:solidFill>
              <a:latin typeface="+mj-lt"/>
              <a:cs typeface="Arial" panose="020B0604020202020204" pitchFamily="34" charset="0"/>
            </a:endParaRPr>
          </a:p>
          <a:p>
            <a:pPr lvl="1" indent="-457200">
              <a:lnSpc>
                <a:spcPct val="114000"/>
              </a:lnSpc>
              <a:spcBef>
                <a:spcPts val="600"/>
              </a:spcBef>
            </a:pPr>
            <a:r>
              <a:rPr lang="el-GR" b="1" dirty="0" smtClean="0">
                <a:cs typeface="Calibri" panose="020F0502020204030204" pitchFamily="34" charset="0"/>
              </a:rPr>
              <a:t>Ω</a:t>
            </a:r>
            <a:r>
              <a:rPr lang="it-IT" b="1" dirty="0" smtClean="0">
                <a:cs typeface="Calibri" panose="020F0502020204030204" pitchFamily="34" charset="0"/>
              </a:rPr>
              <a:t> </a:t>
            </a:r>
            <a:r>
              <a:rPr lang="it-IT" dirty="0" smtClean="0">
                <a:cs typeface="Calibri" panose="020F0502020204030204" pitchFamily="34" charset="0"/>
              </a:rPr>
              <a:t>:  ricchezza complessiva delle famiglie, basata sul reddito attuale, sui risparmi già accumulati, e sul valore attuale dei redditi futuri attesi</a:t>
            </a:r>
          </a:p>
          <a:p>
            <a:pPr lvl="1" indent="-457200">
              <a:lnSpc>
                <a:spcPct val="114000"/>
              </a:lnSpc>
              <a:spcBef>
                <a:spcPts val="600"/>
              </a:spcBef>
            </a:pPr>
            <a:r>
              <a:rPr lang="it-IT" b="1" dirty="0" err="1" smtClean="0">
                <a:cs typeface="Calibri" panose="020F0502020204030204" pitchFamily="34" charset="0"/>
              </a:rPr>
              <a:t>Y</a:t>
            </a:r>
            <a:r>
              <a:rPr lang="it-IT" b="1" baseline="30000" dirty="0" err="1" smtClean="0">
                <a:cs typeface="Calibri" panose="020F0502020204030204" pitchFamily="34" charset="0"/>
              </a:rPr>
              <a:t>d</a:t>
            </a:r>
            <a:r>
              <a:rPr lang="it-IT" b="1" dirty="0" smtClean="0">
                <a:cs typeface="Calibri" panose="020F0502020204030204" pitchFamily="34" charset="0"/>
              </a:rPr>
              <a:t> </a:t>
            </a:r>
            <a:r>
              <a:rPr lang="it-IT" dirty="0" smtClean="0">
                <a:cs typeface="Calibri" panose="020F0502020204030204" pitchFamily="34" charset="0"/>
              </a:rPr>
              <a:t>: reddito disponibile, ossia Y – T</a:t>
            </a:r>
          </a:p>
          <a:p>
            <a:pPr lvl="1" indent="-457200"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latin typeface="Arial" panose="020B0604020202020204" pitchFamily="34" charset="0"/>
                <a:cs typeface="Calibri" panose="020F0502020204030204" pitchFamily="34" charset="0"/>
              </a:rPr>
              <a:t>Un aumento sia di  </a:t>
            </a:r>
            <a:r>
              <a:rPr lang="el-GR" b="1" dirty="0" smtClean="0">
                <a:solidFill>
                  <a:srgbClr val="404A83"/>
                </a:solidFill>
                <a:cs typeface="Calibri" panose="020F0502020204030204" pitchFamily="34" charset="0"/>
              </a:rPr>
              <a:t>Ω</a:t>
            </a:r>
            <a:r>
              <a:rPr lang="it-IT" b="1" dirty="0" smtClean="0">
                <a:solidFill>
                  <a:srgbClr val="404A83"/>
                </a:solidFill>
                <a:cs typeface="Calibri" panose="020F0502020204030204" pitchFamily="34" charset="0"/>
              </a:rPr>
              <a:t> </a:t>
            </a:r>
            <a:r>
              <a:rPr lang="it-IT" dirty="0" smtClean="0">
                <a:cs typeface="Calibri" panose="020F0502020204030204" pitchFamily="34" charset="0"/>
              </a:rPr>
              <a:t>che di </a:t>
            </a:r>
            <a:r>
              <a:rPr lang="it-IT" b="1" dirty="0" smtClean="0">
                <a:solidFill>
                  <a:srgbClr val="404A83"/>
                </a:solidFill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solidFill>
                  <a:srgbClr val="404A83"/>
                </a:solidFill>
                <a:cs typeface="Calibri" panose="020F0502020204030204" pitchFamily="34" charset="0"/>
              </a:rPr>
              <a:t>Y</a:t>
            </a:r>
            <a:r>
              <a:rPr lang="it-IT" b="1" baseline="30000" dirty="0" err="1" smtClean="0">
                <a:solidFill>
                  <a:srgbClr val="404A83"/>
                </a:solidFill>
                <a:cs typeface="Calibri" panose="020F0502020204030204" pitchFamily="34" charset="0"/>
              </a:rPr>
              <a:t>d</a:t>
            </a:r>
            <a:r>
              <a:rPr lang="el-GR" b="1" dirty="0">
                <a:solidFill>
                  <a:srgbClr val="404A83"/>
                </a:solidFill>
                <a:cs typeface="Calibri" panose="020F0502020204030204" pitchFamily="34" charset="0"/>
              </a:rPr>
              <a:t> </a:t>
            </a:r>
            <a:r>
              <a:rPr lang="it-IT" dirty="0" smtClean="0">
                <a:cs typeface="Calibri" panose="020F0502020204030204" pitchFamily="34" charset="0"/>
              </a:rPr>
              <a:t>ha un effetto </a:t>
            </a:r>
            <a:r>
              <a:rPr lang="it-IT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positivo</a:t>
            </a:r>
            <a:r>
              <a:rPr lang="it-IT" dirty="0" smtClean="0">
                <a:cs typeface="Calibri" panose="020F0502020204030204" pitchFamily="34" charset="0"/>
              </a:rPr>
              <a:t> sul consumo aggregato.</a:t>
            </a:r>
          </a:p>
          <a:p>
            <a:pPr lvl="1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dirty="0" smtClean="0">
                <a:cs typeface="Calibri" panose="020F0502020204030204" pitchFamily="34" charset="0"/>
              </a:rPr>
              <a:t>Il tasso d’interesse non compare direttamente in questa funzione: esso tuttavia può influire indirettamente sul valore della ricchezza </a:t>
            </a:r>
          </a:p>
          <a:p>
            <a:pPr marL="457200" lvl="2"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cs typeface="Calibri" panose="020F0502020204030204" pitchFamily="34" charset="0"/>
              </a:rPr>
              <a:t>(anche se si può discutere se un aumento del tasso di interesse reale abbia un effetto positivo o negativo sulla valutazione della ricchezza totale).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28051" y="188640"/>
            <a:ext cx="911594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400" b="1" dirty="0" smtClean="0">
                <a:solidFill>
                  <a:srgbClr val="000066"/>
                </a:solidFill>
              </a:rPr>
              <a:t>              8. La </a:t>
            </a:r>
            <a:r>
              <a:rPr lang="de-DE" sz="2400" b="1" dirty="0" err="1" smtClean="0">
                <a:solidFill>
                  <a:srgbClr val="000066"/>
                </a:solidFill>
              </a:rPr>
              <a:t>funzione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d‘investimento</a:t>
            </a:r>
            <a:r>
              <a:rPr lang="de-DE" sz="2400" b="1" dirty="0" smtClean="0">
                <a:solidFill>
                  <a:srgbClr val="000066"/>
                </a:solidFill>
              </a:rPr>
              <a:t>: </a:t>
            </a:r>
          </a:p>
          <a:p>
            <a:pPr lvl="3"/>
            <a:r>
              <a:rPr lang="de-DE" sz="2400" b="1" dirty="0" smtClean="0">
                <a:solidFill>
                  <a:srgbClr val="000066"/>
                </a:solidFill>
              </a:rPr>
              <a:t>  </a:t>
            </a:r>
            <a:r>
              <a:rPr lang="de-DE" sz="2400" b="1" dirty="0" err="1" smtClean="0">
                <a:solidFill>
                  <a:srgbClr val="000066"/>
                </a:solidFill>
              </a:rPr>
              <a:t>lo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>
                <a:solidFill>
                  <a:srgbClr val="000066"/>
                </a:solidFill>
              </a:rPr>
              <a:t>stock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err="1">
                <a:solidFill>
                  <a:srgbClr val="000066"/>
                </a:solidFill>
              </a:rPr>
              <a:t>capitale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124744"/>
            <a:ext cx="8280920" cy="531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i="1" dirty="0" smtClean="0"/>
              <a:t>Cosa determina le decisioni di investimento?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Un’impresa che </a:t>
            </a:r>
            <a:r>
              <a:rPr lang="it-IT" b="1" dirty="0" smtClean="0"/>
              <a:t>massimizza i profitti</a:t>
            </a:r>
            <a:r>
              <a:rPr lang="it-IT" dirty="0" smtClean="0"/>
              <a:t>, vorrà aumentare lo stock di capitale 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it-IT" dirty="0" smtClean="0"/>
              <a:t>(e quindi investire)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fino al punto in cui la </a:t>
            </a:r>
            <a:r>
              <a:rPr lang="it-IT" b="1" dirty="0" smtClean="0">
                <a:solidFill>
                  <a:srgbClr val="C00000"/>
                </a:solidFill>
              </a:rPr>
              <a:t>produttività marginale del capitale </a:t>
            </a:r>
            <a:r>
              <a:rPr lang="it-IT" dirty="0" smtClean="0"/>
              <a:t>(</a:t>
            </a:r>
            <a:r>
              <a:rPr lang="it-IT" b="1" dirty="0" smtClean="0"/>
              <a:t>MPK</a:t>
            </a:r>
            <a:r>
              <a:rPr lang="it-IT" dirty="0" smtClean="0"/>
              <a:t>, positiva ma decrescente) diventerà uguale al </a:t>
            </a:r>
            <a:r>
              <a:rPr lang="it-IT" b="1" dirty="0" smtClean="0">
                <a:solidFill>
                  <a:srgbClr val="C00000"/>
                </a:solidFill>
              </a:rPr>
              <a:t>costo marginale del capitale, MCK.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Se il capitale ‘dura’ per un solo periodo produttivo (ossia il tasso di 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deprezzamento è </a:t>
            </a:r>
            <a:r>
              <a:rPr lang="el-GR" sz="20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δ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allora:       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MCK = 1 + 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 quindi i profitti sono massimi se: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MPK = 1+ r</a:t>
            </a:r>
          </a:p>
          <a:p>
            <a:pPr marL="285750" indent="-285750" algn="ctr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70C0"/>
                </a:solidFill>
              </a:rPr>
              <a:t>Se il capitale </a:t>
            </a:r>
            <a:r>
              <a:rPr lang="it-IT" dirty="0" smtClean="0">
                <a:solidFill>
                  <a:srgbClr val="0070C0"/>
                </a:solidFill>
              </a:rPr>
              <a:t>si deprezza solo parzialmente, con un tasso di  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deprezzamento:  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&lt;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δ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t-IT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allora</a:t>
            </a:r>
            <a:r>
              <a:rPr lang="it-I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MCK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δ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quindi i profitti sono massimi se: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MPK = </a:t>
            </a:r>
            <a:r>
              <a:rPr lang="el-GR" b="1" dirty="0">
                <a:solidFill>
                  <a:srgbClr val="C00000"/>
                </a:solidFill>
                <a:cs typeface="Arial" panose="020B0604020202020204" pitchFamily="34" charset="0"/>
              </a:rPr>
              <a:t>δ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28051" y="188640"/>
            <a:ext cx="911594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400" b="1" dirty="0" smtClean="0">
                <a:solidFill>
                  <a:srgbClr val="000066"/>
                </a:solidFill>
              </a:rPr>
              <a:t>              8. La </a:t>
            </a:r>
            <a:r>
              <a:rPr lang="de-DE" sz="2400" b="1" dirty="0" err="1" smtClean="0">
                <a:solidFill>
                  <a:srgbClr val="000066"/>
                </a:solidFill>
              </a:rPr>
              <a:t>funzione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d‘investimento</a:t>
            </a:r>
            <a:r>
              <a:rPr lang="de-DE" sz="2400" b="1" dirty="0" smtClean="0">
                <a:solidFill>
                  <a:srgbClr val="000066"/>
                </a:solidFill>
              </a:rPr>
              <a:t>: </a:t>
            </a:r>
          </a:p>
          <a:p>
            <a:pPr lvl="3"/>
            <a:r>
              <a:rPr lang="de-DE" sz="2400" b="1" dirty="0" smtClean="0">
                <a:solidFill>
                  <a:srgbClr val="000066"/>
                </a:solidFill>
              </a:rPr>
              <a:t>  </a:t>
            </a:r>
            <a:r>
              <a:rPr lang="de-DE" sz="2400" b="1" dirty="0" err="1" smtClean="0">
                <a:solidFill>
                  <a:srgbClr val="000066"/>
                </a:solidFill>
              </a:rPr>
              <a:t>lo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>
                <a:solidFill>
                  <a:srgbClr val="000066"/>
                </a:solidFill>
              </a:rPr>
              <a:t>stock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err="1">
                <a:solidFill>
                  <a:srgbClr val="000066"/>
                </a:solidFill>
              </a:rPr>
              <a:t>capitale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762" y="1124744"/>
            <a:ext cx="86677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5292080" y="3429000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4571836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8: Consumi e Investimenti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6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">
          <a:xfrm>
            <a:off x="457200" y="3456856"/>
            <a:ext cx="228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Produttività</a:t>
            </a:r>
            <a:r>
              <a:rPr lang="de-DE" b="0" dirty="0" smtClean="0">
                <a:solidFill>
                  <a:srgbClr val="000066"/>
                </a:solidFill>
              </a:rPr>
              <a:t> marginale del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" name="Freeform 4"/>
          <p:cNvSpPr>
            <a:spLocks/>
          </p:cNvSpPr>
          <p:nvPr/>
        </p:nvSpPr>
        <p:spPr bwMode="black">
          <a:xfrm>
            <a:off x="2819400" y="3352081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Freeform 5"/>
          <p:cNvSpPr>
            <a:spLocks/>
          </p:cNvSpPr>
          <p:nvPr/>
        </p:nvSpPr>
        <p:spPr bwMode="black">
          <a:xfrm>
            <a:off x="2800350" y="866056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black">
          <a:xfrm>
            <a:off x="1600200" y="866056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>
                <a:solidFill>
                  <a:schemeClr val="bg1"/>
                </a:solidFill>
              </a:rPr>
              <a:t>Output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" name="Arc 9"/>
          <p:cNvSpPr>
            <a:spLocks/>
          </p:cNvSpPr>
          <p:nvPr/>
        </p:nvSpPr>
        <p:spPr bwMode="black">
          <a:xfrm>
            <a:off x="2971800" y="2853606"/>
            <a:ext cx="381000" cy="331788"/>
          </a:xfrm>
          <a:custGeom>
            <a:avLst/>
            <a:gdLst>
              <a:gd name="T0" fmla="*/ 0 w 21600"/>
              <a:gd name="T1" fmla="*/ 0 h 20275"/>
              <a:gd name="T2" fmla="*/ 0 w 21600"/>
              <a:gd name="T3" fmla="*/ 0 h 20275"/>
              <a:gd name="T4" fmla="*/ 0 w 21600"/>
              <a:gd name="T5" fmla="*/ 0 h 20275"/>
              <a:gd name="T6" fmla="*/ 0 60000 65536"/>
              <a:gd name="T7" fmla="*/ 0 60000 65536"/>
              <a:gd name="T8" fmla="*/ 0 60000 65536"/>
              <a:gd name="T9" fmla="*/ 0 w 21600"/>
              <a:gd name="T10" fmla="*/ 0 h 20275"/>
              <a:gd name="T11" fmla="*/ 21600 w 21600"/>
              <a:gd name="T12" fmla="*/ 20275 h 20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75" fill="none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</a:path>
              <a:path w="21600" h="20275" stroke="0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  <a:lnTo>
                  <a:pt x="0" y="20275"/>
                </a:lnTo>
                <a:lnTo>
                  <a:pt x="7448" y="-1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933700" y="3428281"/>
            <a:ext cx="2497138" cy="1916113"/>
            <a:chOff x="1848" y="2430"/>
            <a:chExt cx="1573" cy="1207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black">
            <a:xfrm>
              <a:off x="1848" y="2430"/>
              <a:ext cx="1045" cy="104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black">
            <a:xfrm>
              <a:off x="2941" y="3387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MPK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2819400" y="548556"/>
            <a:ext cx="2463800" cy="2603500"/>
            <a:chOff x="1776" y="616"/>
            <a:chExt cx="1552" cy="1640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black">
            <a:xfrm>
              <a:off x="2992" y="616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R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1776" y="720"/>
              <a:ext cx="1296" cy="153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352800" y="656506"/>
            <a:ext cx="1066800" cy="12636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3363913" y="3142531"/>
            <a:ext cx="217487" cy="2835275"/>
            <a:chOff x="2119" y="2250"/>
            <a:chExt cx="137" cy="1786"/>
          </a:xfrm>
        </p:grpSpPr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119" y="2250"/>
              <a:ext cx="137" cy="222"/>
              <a:chOff x="2119" y="2250"/>
              <a:chExt cx="137" cy="222"/>
            </a:xfrm>
          </p:grpSpPr>
          <p:graphicFrame>
            <p:nvGraphicFramePr>
              <p:cNvPr id="21" name="Object 19"/>
              <p:cNvGraphicFramePr>
                <a:graphicFrameLocks noChangeAspect="1"/>
              </p:cNvGraphicFramePr>
              <p:nvPr/>
            </p:nvGraphicFramePr>
            <p:xfrm>
              <a:off x="2119" y="2329"/>
              <a:ext cx="137" cy="1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3" name="Equation" r:id="rId4" imgW="343080" imgH="355320" progId="">
                      <p:embed/>
                    </p:oleObj>
                  </mc:Choice>
                  <mc:Fallback>
                    <p:oleObj name="Equation" r:id="rId4" imgW="343080" imgH="355320" progId="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black">
                          <a:xfrm>
                            <a:off x="2119" y="2329"/>
                            <a:ext cx="137" cy="1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663399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2186" y="2250"/>
                <a:ext cx="0" cy="65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2119" y="3814"/>
              <a:ext cx="137" cy="222"/>
              <a:chOff x="2119" y="2394"/>
              <a:chExt cx="137" cy="222"/>
            </a:xfrm>
          </p:grpSpPr>
          <p:graphicFrame>
            <p:nvGraphicFramePr>
              <p:cNvPr id="19" name="Object 22"/>
              <p:cNvGraphicFramePr>
                <a:graphicFrameLocks noChangeAspect="1"/>
              </p:cNvGraphicFramePr>
              <p:nvPr/>
            </p:nvGraphicFramePr>
            <p:xfrm>
              <a:off x="2119" y="2473"/>
              <a:ext cx="137" cy="1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4" name="Equation" r:id="rId6" imgW="343080" imgH="355320" progId="">
                      <p:embed/>
                    </p:oleObj>
                  </mc:Choice>
                  <mc:Fallback>
                    <p:oleObj name="Equation" r:id="rId6" imgW="343080" imgH="355320" progId="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black">
                          <a:xfrm>
                            <a:off x="2119" y="2473"/>
                            <a:ext cx="137" cy="1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663399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2186" y="2394"/>
                <a:ext cx="0" cy="65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2819400" y="4210925"/>
            <a:ext cx="4848226" cy="369888"/>
            <a:chOff x="1776" y="2923"/>
            <a:chExt cx="3054" cy="233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776" y="3072"/>
              <a:ext cx="1776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black">
            <a:xfrm>
              <a:off x="3198" y="2923"/>
              <a:ext cx="16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b="0" dirty="0" smtClean="0">
                  <a:solidFill>
                    <a:srgbClr val="000066"/>
                  </a:solidFill>
                </a:rPr>
                <a:t>MCK = </a:t>
              </a:r>
              <a:r>
                <a:rPr lang="el-GR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δ</a:t>
              </a:r>
              <a:r>
                <a:rPr lang="it-IT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dirty="0">
                  <a:solidFill>
                    <a:srgbClr val="C00000"/>
                  </a:solidFill>
                </a:rPr>
                <a:t>+</a:t>
              </a:r>
              <a:r>
                <a:rPr lang="de-DE" dirty="0" smtClean="0">
                  <a:solidFill>
                    <a:srgbClr val="C00000"/>
                  </a:solidFill>
                </a:rPr>
                <a:t>r </a:t>
              </a:r>
              <a:endParaRPr lang="en-US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2819400" y="332656"/>
            <a:ext cx="5986463" cy="5410200"/>
            <a:chOff x="1776" y="480"/>
            <a:chExt cx="3771" cy="3408"/>
          </a:xfrm>
        </p:grpSpPr>
        <p:sp>
          <p:nvSpPr>
            <p:cNvPr id="28" name="Arc 29"/>
            <p:cNvSpPr>
              <a:spLocks/>
            </p:cNvSpPr>
            <p:nvPr/>
          </p:nvSpPr>
          <p:spPr bwMode="black">
            <a:xfrm flipH="1">
              <a:off x="1776" y="576"/>
              <a:ext cx="3771" cy="3312"/>
            </a:xfrm>
            <a:custGeom>
              <a:avLst/>
              <a:gdLst>
                <a:gd name="T0" fmla="*/ 0 w 19965"/>
                <a:gd name="T1" fmla="*/ 0 h 16703"/>
                <a:gd name="T2" fmla="*/ 0 w 19965"/>
                <a:gd name="T3" fmla="*/ 0 h 16703"/>
                <a:gd name="T4" fmla="*/ 0 w 19965"/>
                <a:gd name="T5" fmla="*/ 0 h 16703"/>
                <a:gd name="T6" fmla="*/ 0 60000 65536"/>
                <a:gd name="T7" fmla="*/ 0 60000 65536"/>
                <a:gd name="T8" fmla="*/ 0 60000 65536"/>
                <a:gd name="T9" fmla="*/ 0 w 19965"/>
                <a:gd name="T10" fmla="*/ 0 h 16703"/>
                <a:gd name="T11" fmla="*/ 19965 w 19965"/>
                <a:gd name="T12" fmla="*/ 16703 h 16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65" h="16703" fill="none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</a:path>
                <a:path w="19965" h="16703" stroke="0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  <a:lnTo>
                    <a:pt x="0" y="16703"/>
                  </a:lnTo>
                  <a:lnTo>
                    <a:pt x="13695" y="-1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aphicFrame>
          <p:nvGraphicFramePr>
            <p:cNvPr id="29" name="Object 30"/>
            <p:cNvGraphicFramePr>
              <a:graphicFrameLocks noChangeAspect="1"/>
            </p:cNvGraphicFramePr>
            <p:nvPr/>
          </p:nvGraphicFramePr>
          <p:xfrm>
            <a:off x="2976" y="480"/>
            <a:ext cx="522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5" name="Equation" r:id="rId8" imgW="1373040" imgH="444240" progId="">
                    <p:embed/>
                  </p:oleObj>
                </mc:Choice>
                <mc:Fallback>
                  <p:oleObj name="Equation" r:id="rId8" imgW="1373040" imgH="444240" progId="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976" y="480"/>
                          <a:ext cx="522" cy="1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6633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3886201" y="1158156"/>
            <a:ext cx="130175" cy="4521200"/>
            <a:chOff x="2448" y="1000"/>
            <a:chExt cx="82" cy="2848"/>
          </a:xfrm>
        </p:grpSpPr>
        <p:grpSp>
          <p:nvGrpSpPr>
            <p:cNvPr id="31" name="Group 32"/>
            <p:cNvGrpSpPr>
              <a:grpSpLocks/>
            </p:cNvGrpSpPr>
            <p:nvPr/>
          </p:nvGrpSpPr>
          <p:grpSpPr bwMode="auto">
            <a:xfrm>
              <a:off x="2456" y="1056"/>
              <a:ext cx="74" cy="2792"/>
              <a:chOff x="2456" y="1056"/>
              <a:chExt cx="74" cy="2792"/>
            </a:xfrm>
          </p:grpSpPr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2486" y="1056"/>
                <a:ext cx="0" cy="2792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6" name="Oval 36"/>
              <p:cNvSpPr>
                <a:spLocks noChangeArrowheads="1"/>
              </p:cNvSpPr>
              <p:nvPr/>
            </p:nvSpPr>
            <p:spPr bwMode="blackWhite">
              <a:xfrm>
                <a:off x="2456" y="3030"/>
                <a:ext cx="74" cy="7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32" name="Oval 37"/>
            <p:cNvSpPr>
              <a:spLocks noChangeArrowheads="1"/>
            </p:cNvSpPr>
            <p:nvPr/>
          </p:nvSpPr>
          <p:spPr bwMode="blackWhite">
            <a:xfrm>
              <a:off x="2448" y="100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7" name="Rectangle 38"/>
          <p:cNvSpPr>
            <a:spLocks noChangeArrowheads="1"/>
          </p:cNvSpPr>
          <p:nvPr/>
        </p:nvSpPr>
        <p:spPr bwMode="blackWhite">
          <a:xfrm>
            <a:off x="6156176" y="908720"/>
            <a:ext cx="2808312" cy="16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000" b="0" dirty="0" smtClean="0">
                <a:solidFill>
                  <a:srgbClr val="000066"/>
                </a:solidFill>
              </a:rPr>
              <a:t>Lo stock </a:t>
            </a:r>
            <a:r>
              <a:rPr lang="de-DE" sz="2000" dirty="0" err="1" smtClean="0">
                <a:solidFill>
                  <a:srgbClr val="000066"/>
                </a:solidFill>
              </a:rPr>
              <a:t>ottimale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b="0" dirty="0" err="1" smtClean="0">
                <a:solidFill>
                  <a:srgbClr val="000066"/>
                </a:solidFill>
              </a:rPr>
              <a:t>capitale</a:t>
            </a:r>
            <a:r>
              <a:rPr lang="de-DE" sz="2000" b="0" dirty="0" smtClean="0">
                <a:solidFill>
                  <a:srgbClr val="000066"/>
                </a:solidFill>
              </a:rPr>
              <a:t> è </a:t>
            </a:r>
            <a:r>
              <a:rPr lang="de-DE" sz="2000" b="0" dirty="0" err="1" smtClean="0">
                <a:solidFill>
                  <a:srgbClr val="000066"/>
                </a:solidFill>
              </a:rPr>
              <a:t>maggiore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dello</a:t>
            </a:r>
            <a:r>
              <a:rPr lang="de-DE" sz="2000" b="0" dirty="0" smtClean="0">
                <a:solidFill>
                  <a:srgbClr val="000066"/>
                </a:solidFill>
              </a:rPr>
              <a:t> stock </a:t>
            </a:r>
            <a:r>
              <a:rPr lang="de-DE" sz="2000" dirty="0" err="1" smtClean="0">
                <a:solidFill>
                  <a:srgbClr val="000066"/>
                </a:solidFill>
              </a:rPr>
              <a:t>iniziale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capitale</a:t>
            </a:r>
            <a:endParaRPr lang="en-GB" sz="2000" b="0" dirty="0">
              <a:solidFill>
                <a:srgbClr val="000066"/>
              </a:solidFill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76200" y="5209456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0" dirty="0" err="1" smtClean="0">
                <a:solidFill>
                  <a:srgbClr val="000066"/>
                </a:solidFill>
              </a:rPr>
              <a:t>Livelli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iniziali</a:t>
            </a:r>
            <a:endParaRPr lang="en-GB" sz="2000" b="0" dirty="0">
              <a:solidFill>
                <a:srgbClr val="000066"/>
              </a:solidFill>
            </a:endParaRP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1752600" y="5590456"/>
            <a:ext cx="1524000" cy="304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V="1">
            <a:off x="1676400" y="4599856"/>
            <a:ext cx="762000" cy="685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black">
          <a:xfrm>
            <a:off x="457200" y="7898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black">
          <a:xfrm>
            <a:off x="4572000" y="58190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black">
          <a:xfrm>
            <a:off x="4572000" y="32282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419872" y="2711624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000066"/>
                </a:solidFill>
              </a:rPr>
              <a:t>Pendenza</a:t>
            </a:r>
            <a:r>
              <a:rPr lang="de-DE" dirty="0" smtClean="0">
                <a:solidFill>
                  <a:srgbClr val="000066"/>
                </a:solidFill>
              </a:rPr>
              <a:t>  </a:t>
            </a:r>
            <a:r>
              <a:rPr lang="de-DE" dirty="0" smtClean="0">
                <a:solidFill>
                  <a:srgbClr val="C00000"/>
                </a:solidFill>
              </a:rPr>
              <a:t>(</a:t>
            </a:r>
            <a:r>
              <a:rPr lang="el-G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+r)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923928" y="321568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3779912" y="56639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2195736" y="4221088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1187624" y="-2738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000066"/>
                </a:solidFill>
              </a:rPr>
              <a:t>Lo </a:t>
            </a:r>
            <a:r>
              <a:rPr lang="de-DE" b="1" dirty="0">
                <a:solidFill>
                  <a:srgbClr val="000066"/>
                </a:solidFill>
              </a:rPr>
              <a:t>stock </a:t>
            </a:r>
            <a:r>
              <a:rPr lang="de-DE" b="1" dirty="0" err="1">
                <a:solidFill>
                  <a:srgbClr val="000066"/>
                </a:solidFill>
              </a:rPr>
              <a:t>ottimale</a:t>
            </a:r>
            <a:r>
              <a:rPr lang="de-DE" b="1" dirty="0">
                <a:solidFill>
                  <a:srgbClr val="000066"/>
                </a:solidFill>
              </a:rPr>
              <a:t> di </a:t>
            </a:r>
            <a:r>
              <a:rPr lang="de-DE" b="1" dirty="0" err="1">
                <a:solidFill>
                  <a:srgbClr val="000066"/>
                </a:solidFill>
              </a:rPr>
              <a:t>capitale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/>
      <p:bldP spid="38" grpId="0" autoUpdateAnimBg="0"/>
      <p:bldP spid="39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">
          <a:xfrm>
            <a:off x="457200" y="3528864"/>
            <a:ext cx="228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Produttività</a:t>
            </a:r>
            <a:r>
              <a:rPr lang="de-DE" b="0" dirty="0" smtClean="0">
                <a:solidFill>
                  <a:srgbClr val="000066"/>
                </a:solidFill>
              </a:rPr>
              <a:t> marginale del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" name="Freeform 4"/>
          <p:cNvSpPr>
            <a:spLocks/>
          </p:cNvSpPr>
          <p:nvPr/>
        </p:nvSpPr>
        <p:spPr bwMode="black">
          <a:xfrm>
            <a:off x="2819400" y="3452664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Freeform 5"/>
          <p:cNvSpPr>
            <a:spLocks/>
          </p:cNvSpPr>
          <p:nvPr/>
        </p:nvSpPr>
        <p:spPr bwMode="black">
          <a:xfrm>
            <a:off x="2800350" y="938064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black">
          <a:xfrm>
            <a:off x="1600200" y="938064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>
                <a:solidFill>
                  <a:schemeClr val="bg1"/>
                </a:solidFill>
              </a:rPr>
              <a:t>Output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" name="Arc 9"/>
          <p:cNvSpPr>
            <a:spLocks/>
          </p:cNvSpPr>
          <p:nvPr/>
        </p:nvSpPr>
        <p:spPr bwMode="black">
          <a:xfrm>
            <a:off x="2971800" y="2925614"/>
            <a:ext cx="381000" cy="331788"/>
          </a:xfrm>
          <a:custGeom>
            <a:avLst/>
            <a:gdLst>
              <a:gd name="T0" fmla="*/ 0 w 21600"/>
              <a:gd name="T1" fmla="*/ 0 h 20275"/>
              <a:gd name="T2" fmla="*/ 0 w 21600"/>
              <a:gd name="T3" fmla="*/ 0 h 20275"/>
              <a:gd name="T4" fmla="*/ 0 w 21600"/>
              <a:gd name="T5" fmla="*/ 0 h 20275"/>
              <a:gd name="T6" fmla="*/ 0 60000 65536"/>
              <a:gd name="T7" fmla="*/ 0 60000 65536"/>
              <a:gd name="T8" fmla="*/ 0 60000 65536"/>
              <a:gd name="T9" fmla="*/ 0 w 21600"/>
              <a:gd name="T10" fmla="*/ 0 h 20275"/>
              <a:gd name="T11" fmla="*/ 21600 w 21600"/>
              <a:gd name="T12" fmla="*/ 20275 h 20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75" fill="none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</a:path>
              <a:path w="21600" h="20275" stroke="0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  <a:lnTo>
                  <a:pt x="0" y="20275"/>
                </a:lnTo>
                <a:lnTo>
                  <a:pt x="7448" y="-1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933700" y="3500289"/>
            <a:ext cx="2497138" cy="1916113"/>
            <a:chOff x="1848" y="2430"/>
            <a:chExt cx="1573" cy="1207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black">
            <a:xfrm>
              <a:off x="1848" y="2430"/>
              <a:ext cx="1045" cy="104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black">
            <a:xfrm>
              <a:off x="2941" y="3387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MPK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2819400" y="620564"/>
            <a:ext cx="2463800" cy="2603500"/>
            <a:chOff x="1776" y="616"/>
            <a:chExt cx="1552" cy="1640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black">
            <a:xfrm>
              <a:off x="2992" y="616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R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1776" y="720"/>
              <a:ext cx="1296" cy="153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352800" y="728514"/>
            <a:ext cx="1066800" cy="12636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3363913" y="3239939"/>
            <a:ext cx="217487" cy="2835275"/>
            <a:chOff x="2119" y="2250"/>
            <a:chExt cx="137" cy="1786"/>
          </a:xfrm>
        </p:grpSpPr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119" y="2250"/>
              <a:ext cx="137" cy="222"/>
              <a:chOff x="2119" y="2250"/>
              <a:chExt cx="137" cy="222"/>
            </a:xfrm>
          </p:grpSpPr>
          <p:graphicFrame>
            <p:nvGraphicFramePr>
              <p:cNvPr id="21" name="Object 19"/>
              <p:cNvGraphicFramePr>
                <a:graphicFrameLocks noChangeAspect="1"/>
              </p:cNvGraphicFramePr>
              <p:nvPr/>
            </p:nvGraphicFramePr>
            <p:xfrm>
              <a:off x="2119" y="2329"/>
              <a:ext cx="137" cy="1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4" name="Equation" r:id="rId4" imgW="343080" imgH="355320" progId="">
                      <p:embed/>
                    </p:oleObj>
                  </mc:Choice>
                  <mc:Fallback>
                    <p:oleObj name="Equation" r:id="rId4" imgW="343080" imgH="355320" progId="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black">
                          <a:xfrm>
                            <a:off x="2119" y="2329"/>
                            <a:ext cx="137" cy="1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663399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2186" y="2250"/>
                <a:ext cx="0" cy="65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2119" y="3814"/>
              <a:ext cx="137" cy="222"/>
              <a:chOff x="2119" y="2394"/>
              <a:chExt cx="137" cy="222"/>
            </a:xfrm>
          </p:grpSpPr>
          <p:graphicFrame>
            <p:nvGraphicFramePr>
              <p:cNvPr id="19" name="Object 22"/>
              <p:cNvGraphicFramePr>
                <a:graphicFrameLocks noChangeAspect="1"/>
              </p:cNvGraphicFramePr>
              <p:nvPr/>
            </p:nvGraphicFramePr>
            <p:xfrm>
              <a:off x="2119" y="2473"/>
              <a:ext cx="137" cy="1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5" name="Equation" r:id="rId6" imgW="343080" imgH="355320" progId="">
                      <p:embed/>
                    </p:oleObj>
                  </mc:Choice>
                  <mc:Fallback>
                    <p:oleObj name="Equation" r:id="rId6" imgW="343080" imgH="355320" progId="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black">
                          <a:xfrm>
                            <a:off x="2119" y="2473"/>
                            <a:ext cx="137" cy="1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663399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2186" y="2394"/>
                <a:ext cx="0" cy="65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3470275" y="4049564"/>
            <a:ext cx="0" cy="168910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2819400" y="4282933"/>
            <a:ext cx="4445000" cy="369888"/>
            <a:chOff x="1776" y="2923"/>
            <a:chExt cx="2800" cy="233"/>
          </a:xfrm>
        </p:grpSpPr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776" y="3072"/>
              <a:ext cx="1776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black">
            <a:xfrm>
              <a:off x="2944" y="2923"/>
              <a:ext cx="16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b="0" dirty="0" smtClean="0">
                  <a:solidFill>
                    <a:srgbClr val="000066"/>
                  </a:solidFill>
                </a:rPr>
                <a:t>MCK</a:t>
              </a:r>
              <a:endParaRPr lang="en-US" b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2819400" y="404664"/>
            <a:ext cx="5986463" cy="5410200"/>
            <a:chOff x="1776" y="480"/>
            <a:chExt cx="3771" cy="3408"/>
          </a:xfrm>
        </p:grpSpPr>
        <p:sp>
          <p:nvSpPr>
            <p:cNvPr id="29" name="Arc 30"/>
            <p:cNvSpPr>
              <a:spLocks/>
            </p:cNvSpPr>
            <p:nvPr/>
          </p:nvSpPr>
          <p:spPr bwMode="black">
            <a:xfrm flipH="1">
              <a:off x="1776" y="576"/>
              <a:ext cx="3771" cy="3312"/>
            </a:xfrm>
            <a:custGeom>
              <a:avLst/>
              <a:gdLst>
                <a:gd name="T0" fmla="*/ 0 w 19965"/>
                <a:gd name="T1" fmla="*/ 0 h 16703"/>
                <a:gd name="T2" fmla="*/ 0 w 19965"/>
                <a:gd name="T3" fmla="*/ 0 h 16703"/>
                <a:gd name="T4" fmla="*/ 0 w 19965"/>
                <a:gd name="T5" fmla="*/ 0 h 16703"/>
                <a:gd name="T6" fmla="*/ 0 60000 65536"/>
                <a:gd name="T7" fmla="*/ 0 60000 65536"/>
                <a:gd name="T8" fmla="*/ 0 60000 65536"/>
                <a:gd name="T9" fmla="*/ 0 w 19965"/>
                <a:gd name="T10" fmla="*/ 0 h 16703"/>
                <a:gd name="T11" fmla="*/ 19965 w 19965"/>
                <a:gd name="T12" fmla="*/ 16703 h 16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65" h="16703" fill="none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</a:path>
                <a:path w="19965" h="16703" stroke="0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  <a:lnTo>
                    <a:pt x="0" y="16703"/>
                  </a:lnTo>
                  <a:lnTo>
                    <a:pt x="13695" y="-1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aphicFrame>
          <p:nvGraphicFramePr>
            <p:cNvPr id="30" name="Object 31"/>
            <p:cNvGraphicFramePr>
              <a:graphicFrameLocks noChangeAspect="1"/>
            </p:cNvGraphicFramePr>
            <p:nvPr/>
          </p:nvGraphicFramePr>
          <p:xfrm>
            <a:off x="2976" y="480"/>
            <a:ext cx="522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6" name="Equation" r:id="rId8" imgW="1373040" imgH="444240" progId="">
                    <p:embed/>
                  </p:oleObj>
                </mc:Choice>
                <mc:Fallback>
                  <p:oleObj name="Equation" r:id="rId8" imgW="1373040" imgH="444240" progId="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976" y="480"/>
                          <a:ext cx="522" cy="1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6633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3886201" y="1255564"/>
            <a:ext cx="130175" cy="4521200"/>
            <a:chOff x="2448" y="1000"/>
            <a:chExt cx="82" cy="2848"/>
          </a:xfrm>
        </p:grpSpPr>
        <p:grpSp>
          <p:nvGrpSpPr>
            <p:cNvPr id="32" name="Group 33"/>
            <p:cNvGrpSpPr>
              <a:grpSpLocks/>
            </p:cNvGrpSpPr>
            <p:nvPr/>
          </p:nvGrpSpPr>
          <p:grpSpPr bwMode="auto">
            <a:xfrm>
              <a:off x="2456" y="1056"/>
              <a:ext cx="74" cy="2792"/>
              <a:chOff x="2456" y="1056"/>
              <a:chExt cx="74" cy="2792"/>
            </a:xfrm>
          </p:grpSpPr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2486" y="1056"/>
                <a:ext cx="0" cy="2792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7" name="Oval 37"/>
              <p:cNvSpPr>
                <a:spLocks noChangeArrowheads="1"/>
              </p:cNvSpPr>
              <p:nvPr/>
            </p:nvSpPr>
            <p:spPr bwMode="blackWhite">
              <a:xfrm>
                <a:off x="2456" y="3030"/>
                <a:ext cx="74" cy="7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33" name="Oval 38"/>
            <p:cNvSpPr>
              <a:spLocks noChangeArrowheads="1"/>
            </p:cNvSpPr>
            <p:nvPr/>
          </p:nvSpPr>
          <p:spPr bwMode="blackWhite">
            <a:xfrm>
              <a:off x="2448" y="100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9" name="Rectangle 40"/>
          <p:cNvSpPr>
            <a:spLocks noChangeArrowheads="1"/>
          </p:cNvSpPr>
          <p:nvPr/>
        </p:nvSpPr>
        <p:spPr bwMode="blackWhite">
          <a:xfrm>
            <a:off x="6012160" y="1124744"/>
            <a:ext cx="2592668" cy="16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000" b="0" dirty="0" smtClean="0">
                <a:solidFill>
                  <a:srgbClr val="000066"/>
                </a:solidFill>
              </a:rPr>
              <a:t>In K,</a:t>
            </a:r>
            <a:r>
              <a:rPr lang="de-DE" sz="2000" b="0" i="1" dirty="0" smtClean="0">
                <a:solidFill>
                  <a:srgbClr val="000066"/>
                </a:solidFill>
              </a:rPr>
              <a:t>  </a:t>
            </a:r>
            <a:r>
              <a:rPr lang="de-DE" sz="2000" b="0" i="1" dirty="0" smtClean="0">
                <a:solidFill>
                  <a:srgbClr val="C00000"/>
                </a:solidFill>
              </a:rPr>
              <a:t>MPK </a:t>
            </a:r>
            <a:r>
              <a:rPr lang="de-DE" sz="2000" b="0" dirty="0" smtClean="0">
                <a:solidFill>
                  <a:srgbClr val="C00000"/>
                </a:solidFill>
              </a:rPr>
              <a:t>&gt;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(</a:t>
            </a:r>
            <a:r>
              <a:rPr lang="el-GR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solidFill>
                  <a:srgbClr val="C00000"/>
                </a:solidFill>
              </a:rPr>
              <a:t>+r</a:t>
            </a:r>
            <a:r>
              <a:rPr lang="de-DE" sz="2000" dirty="0" smtClean="0">
                <a:solidFill>
                  <a:srgbClr val="C00000"/>
                </a:solidFill>
              </a:rPr>
              <a:t>)</a:t>
            </a:r>
            <a:r>
              <a:rPr lang="de-DE" sz="2000" b="0" i="1" dirty="0" smtClean="0">
                <a:solidFill>
                  <a:srgbClr val="000066"/>
                </a:solidFill>
              </a:rPr>
              <a:t>.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de-DE" sz="2000" dirty="0" smtClean="0">
                <a:solidFill>
                  <a:srgbClr val="000066"/>
                </a:solidFill>
              </a:rPr>
              <a:t>P</a:t>
            </a:r>
            <a:r>
              <a:rPr lang="de-DE" sz="2000" b="0" dirty="0" smtClean="0">
                <a:solidFill>
                  <a:srgbClr val="000066"/>
                </a:solidFill>
              </a:rPr>
              <a:t>er </a:t>
            </a:r>
            <a:r>
              <a:rPr lang="de-DE" sz="2000" b="0" dirty="0" err="1" smtClean="0">
                <a:solidFill>
                  <a:srgbClr val="000066"/>
                </a:solidFill>
              </a:rPr>
              <a:t>massimizzare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il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profitto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l‘impresa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investe</a:t>
            </a:r>
            <a:r>
              <a:rPr lang="de-DE" sz="2000" b="0" dirty="0" smtClean="0">
                <a:solidFill>
                  <a:srgbClr val="000066"/>
                </a:solidFill>
              </a:rPr>
              <a:t> </a:t>
            </a:r>
            <a:r>
              <a:rPr lang="de-DE" sz="2000" b="0" dirty="0" err="1" smtClean="0">
                <a:solidFill>
                  <a:srgbClr val="000066"/>
                </a:solidFill>
              </a:rPr>
              <a:t>fino</a:t>
            </a:r>
            <a:r>
              <a:rPr lang="de-DE" sz="2000" b="0" dirty="0" smtClean="0">
                <a:solidFill>
                  <a:srgbClr val="000066"/>
                </a:solidFill>
              </a:rPr>
              <a:t> a K*  </a:t>
            </a:r>
            <a:endParaRPr lang="de-DE" sz="2000" b="0" dirty="0">
              <a:solidFill>
                <a:srgbClr val="000066"/>
              </a:solidFill>
            </a:endParaRPr>
          </a:p>
          <a:p>
            <a:pPr algn="ctr"/>
            <a:r>
              <a:rPr lang="de-DE" sz="2400" b="0" dirty="0">
                <a:solidFill>
                  <a:schemeClr val="bg1"/>
                </a:solidFill>
              </a:rPr>
              <a:t> 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black">
          <a:xfrm>
            <a:off x="457200" y="861864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black">
          <a:xfrm>
            <a:off x="4572000" y="5891064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black">
          <a:xfrm>
            <a:off x="4572000" y="3300264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03848" y="2783632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000066"/>
                </a:solidFill>
              </a:rPr>
              <a:t>Pendenza</a:t>
            </a:r>
            <a:r>
              <a:rPr lang="de-DE" dirty="0">
                <a:solidFill>
                  <a:srgbClr val="000066"/>
                </a:solidFill>
              </a:rPr>
              <a:t>  </a:t>
            </a:r>
            <a:r>
              <a:rPr lang="de-DE" dirty="0">
                <a:solidFill>
                  <a:srgbClr val="C00000"/>
                </a:solidFill>
              </a:rPr>
              <a:t>(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779912" y="573596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3923928" y="328768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2195736" y="4355812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1144344" y="15568"/>
            <a:ext cx="362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0066"/>
                </a:solidFill>
              </a:rPr>
              <a:t>Lo stock </a:t>
            </a:r>
            <a:r>
              <a:rPr lang="de-DE" b="1" dirty="0" err="1">
                <a:solidFill>
                  <a:srgbClr val="000066"/>
                </a:solidFill>
              </a:rPr>
              <a:t>ottimale</a:t>
            </a:r>
            <a:r>
              <a:rPr lang="de-DE" b="1" dirty="0">
                <a:solidFill>
                  <a:srgbClr val="000066"/>
                </a:solidFill>
              </a:rPr>
              <a:t> di </a:t>
            </a:r>
            <a:r>
              <a:rPr lang="de-DE" b="1" dirty="0" err="1" smtClean="0">
                <a:solidFill>
                  <a:srgbClr val="000066"/>
                </a:solidFill>
              </a:rPr>
              <a:t>capitale</a:t>
            </a:r>
            <a:r>
              <a:rPr lang="de-DE" b="1" dirty="0" smtClean="0">
                <a:solidFill>
                  <a:srgbClr val="000066"/>
                </a:solidFill>
              </a:rPr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-24714" y="116632"/>
            <a:ext cx="916871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9.  Il </a:t>
            </a:r>
            <a:r>
              <a:rPr lang="de-DE" sz="2400" b="1" dirty="0" err="1">
                <a:solidFill>
                  <a:srgbClr val="000066"/>
                </a:solidFill>
              </a:rPr>
              <a:t>progresso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tecnologico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28763"/>
            <a:ext cx="87725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4437112"/>
            <a:ext cx="504056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de-DE" dirty="0" smtClean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6400800" y="1014388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0" dirty="0" err="1" smtClean="0">
                <a:solidFill>
                  <a:srgbClr val="000066"/>
                </a:solidFill>
              </a:rPr>
              <a:t>Inizialmente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lo</a:t>
            </a:r>
            <a:r>
              <a:rPr lang="de-DE" sz="2400" b="0" dirty="0" smtClean="0">
                <a:solidFill>
                  <a:srgbClr val="000066"/>
                </a:solidFill>
              </a:rPr>
              <a:t> stock di </a:t>
            </a:r>
            <a:r>
              <a:rPr lang="de-DE" sz="2400" b="0" dirty="0" err="1" smtClean="0">
                <a:solidFill>
                  <a:srgbClr val="000066"/>
                </a:solidFill>
              </a:rPr>
              <a:t>capitale</a:t>
            </a:r>
            <a:r>
              <a:rPr lang="de-DE" sz="2400" b="0" dirty="0" smtClean="0">
                <a:solidFill>
                  <a:srgbClr val="000066"/>
                </a:solidFill>
              </a:rPr>
              <a:t> è </a:t>
            </a:r>
            <a:r>
              <a:rPr lang="de-DE" sz="2400" b="0" dirty="0" err="1" smtClean="0">
                <a:solidFill>
                  <a:srgbClr val="000066"/>
                </a:solidFill>
              </a:rPr>
              <a:t>ottimale</a:t>
            </a:r>
            <a:r>
              <a:rPr lang="de-DE" sz="2400" b="0" dirty="0" smtClean="0">
                <a:solidFill>
                  <a:srgbClr val="000066"/>
                </a:solidFill>
              </a:rPr>
              <a:t> ...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">
          <a:xfrm>
            <a:off x="457200" y="3528988"/>
            <a:ext cx="228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Produttività</a:t>
            </a:r>
            <a:r>
              <a:rPr lang="de-DE" b="0" dirty="0" smtClean="0">
                <a:solidFill>
                  <a:srgbClr val="000066"/>
                </a:solidFill>
              </a:rPr>
              <a:t> marginale del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black">
          <a:xfrm>
            <a:off x="2819400" y="3424213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Freeform 6"/>
          <p:cNvSpPr>
            <a:spLocks/>
          </p:cNvSpPr>
          <p:nvPr/>
        </p:nvSpPr>
        <p:spPr bwMode="black">
          <a:xfrm>
            <a:off x="2800350" y="938188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black">
          <a:xfrm>
            <a:off x="1600200" y="93818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>
                <a:solidFill>
                  <a:schemeClr val="bg1"/>
                </a:solidFill>
              </a:rPr>
              <a:t>Output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9" name="Arc 10"/>
          <p:cNvSpPr>
            <a:spLocks/>
          </p:cNvSpPr>
          <p:nvPr/>
        </p:nvSpPr>
        <p:spPr bwMode="black">
          <a:xfrm>
            <a:off x="2971800" y="2925738"/>
            <a:ext cx="381000" cy="331788"/>
          </a:xfrm>
          <a:custGeom>
            <a:avLst/>
            <a:gdLst>
              <a:gd name="T0" fmla="*/ 0 w 21600"/>
              <a:gd name="T1" fmla="*/ 0 h 20275"/>
              <a:gd name="T2" fmla="*/ 0 w 21600"/>
              <a:gd name="T3" fmla="*/ 0 h 20275"/>
              <a:gd name="T4" fmla="*/ 0 w 21600"/>
              <a:gd name="T5" fmla="*/ 0 h 20275"/>
              <a:gd name="T6" fmla="*/ 0 60000 65536"/>
              <a:gd name="T7" fmla="*/ 0 60000 65536"/>
              <a:gd name="T8" fmla="*/ 0 60000 65536"/>
              <a:gd name="T9" fmla="*/ 0 w 21600"/>
              <a:gd name="T10" fmla="*/ 0 h 20275"/>
              <a:gd name="T11" fmla="*/ 21600 w 21600"/>
              <a:gd name="T12" fmla="*/ 20275 h 20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75" fill="none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</a:path>
              <a:path w="21600" h="20275" stroke="0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  <a:lnTo>
                  <a:pt x="0" y="20275"/>
                </a:lnTo>
                <a:lnTo>
                  <a:pt x="7448" y="-1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819400" y="620688"/>
            <a:ext cx="2463800" cy="2603500"/>
            <a:chOff x="1776" y="616"/>
            <a:chExt cx="1552" cy="1640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black">
            <a:xfrm>
              <a:off x="2992" y="616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R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1776" y="720"/>
              <a:ext cx="1296" cy="153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194" y="3214663"/>
            <a:ext cx="3468081" cy="2586038"/>
            <a:chOff x="2186" y="2250"/>
            <a:chExt cx="3468081" cy="1629"/>
          </a:xfrm>
        </p:grpSpPr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186" y="2250"/>
              <a:ext cx="0" cy="6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186" y="3814"/>
              <a:ext cx="0" cy="6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3470267" y="3080"/>
              <a:ext cx="0" cy="76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819400" y="-354140"/>
            <a:ext cx="28194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" name="Arc 24"/>
          <p:cNvSpPr>
            <a:spLocks/>
          </p:cNvSpPr>
          <p:nvPr/>
        </p:nvSpPr>
        <p:spPr bwMode="black">
          <a:xfrm flipH="1">
            <a:off x="2819400" y="1242988"/>
            <a:ext cx="5986463" cy="3940175"/>
          </a:xfrm>
          <a:custGeom>
            <a:avLst/>
            <a:gdLst>
              <a:gd name="T0" fmla="*/ 2147483647 w 19965"/>
              <a:gd name="T1" fmla="*/ 0 h 16703"/>
              <a:gd name="T2" fmla="*/ 2147483647 w 19965"/>
              <a:gd name="T3" fmla="*/ 2147483647 h 16703"/>
              <a:gd name="T4" fmla="*/ 0 w 19965"/>
              <a:gd name="T5" fmla="*/ 2147483647 h 16703"/>
              <a:gd name="T6" fmla="*/ 0 60000 65536"/>
              <a:gd name="T7" fmla="*/ 0 60000 65536"/>
              <a:gd name="T8" fmla="*/ 0 60000 65536"/>
              <a:gd name="T9" fmla="*/ 0 w 19965"/>
              <a:gd name="T10" fmla="*/ 0 h 16703"/>
              <a:gd name="T11" fmla="*/ 19965 w 19965"/>
              <a:gd name="T12" fmla="*/ 16703 h 16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65" h="16703" fill="none" extrusionOk="0">
                <a:moveTo>
                  <a:pt x="13695" y="-1"/>
                </a:moveTo>
                <a:cubicBezTo>
                  <a:pt x="16450" y="2258"/>
                  <a:pt x="18604" y="5164"/>
                  <a:pt x="19964" y="8458"/>
                </a:cubicBezTo>
              </a:path>
              <a:path w="19965" h="16703" stroke="0" extrusionOk="0">
                <a:moveTo>
                  <a:pt x="13695" y="-1"/>
                </a:moveTo>
                <a:cubicBezTo>
                  <a:pt x="16450" y="2258"/>
                  <a:pt x="18604" y="5164"/>
                  <a:pt x="19964" y="8458"/>
                </a:cubicBezTo>
                <a:lnTo>
                  <a:pt x="0" y="16703"/>
                </a:lnTo>
                <a:lnTo>
                  <a:pt x="13695" y="-1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3009900" y="4071913"/>
            <a:ext cx="1998663" cy="1666875"/>
            <a:chOff x="1896" y="2790"/>
            <a:chExt cx="1259" cy="1050"/>
          </a:xfrm>
        </p:grpSpPr>
        <p:sp>
          <p:nvSpPr>
            <p:cNvPr id="25" name="Line 26"/>
            <p:cNvSpPr>
              <a:spLocks noChangeShapeType="1"/>
            </p:cNvSpPr>
            <p:nvPr/>
          </p:nvSpPr>
          <p:spPr bwMode="black">
            <a:xfrm>
              <a:off x="1896" y="2790"/>
              <a:ext cx="781" cy="78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black">
            <a:xfrm>
              <a:off x="2592" y="3590"/>
              <a:ext cx="5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MPK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3359150" y="2303438"/>
            <a:ext cx="161925" cy="2276475"/>
            <a:chOff x="2116" y="1676"/>
            <a:chExt cx="102" cy="143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blackWhite">
            <a:xfrm>
              <a:off x="2116" y="167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blackWhite">
            <a:xfrm>
              <a:off x="2144" y="303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0" name="Text Box 32"/>
          <p:cNvSpPr txBox="1">
            <a:spLocks noChangeArrowheads="1"/>
          </p:cNvSpPr>
          <p:nvPr/>
        </p:nvSpPr>
        <p:spPr bwMode="black">
          <a:xfrm>
            <a:off x="457200" y="785788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black">
          <a:xfrm>
            <a:off x="4572000" y="5891188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black">
          <a:xfrm>
            <a:off x="4572000" y="3300388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419872" y="2783756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000066"/>
                </a:solidFill>
              </a:rPr>
              <a:t>Pendenza</a:t>
            </a:r>
            <a:r>
              <a:rPr lang="de-DE" dirty="0" smtClean="0">
                <a:solidFill>
                  <a:srgbClr val="000066"/>
                </a:solidFill>
              </a:rPr>
              <a:t> 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+ r</a:t>
            </a:r>
            <a:endParaRPr lang="en-US" dirty="0"/>
          </a:p>
        </p:txBody>
      </p:sp>
      <p:sp>
        <p:nvSpPr>
          <p:cNvPr id="34" name="Rettangolo 33"/>
          <p:cNvSpPr/>
          <p:nvPr/>
        </p:nvSpPr>
        <p:spPr>
          <a:xfrm>
            <a:off x="3275856" y="328781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35" name="Rettangolo 34"/>
          <p:cNvSpPr/>
          <p:nvPr/>
        </p:nvSpPr>
        <p:spPr>
          <a:xfrm>
            <a:off x="3275856" y="573608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195736" y="4293096"/>
            <a:ext cx="57606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2849587" y="4516515"/>
            <a:ext cx="554013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"/>
          <p:cNvSpPr>
            <a:spLocks noChangeArrowheads="1"/>
          </p:cNvSpPr>
          <p:nvPr/>
        </p:nvSpPr>
        <p:spPr bwMode="black">
          <a:xfrm>
            <a:off x="-24714" y="116632"/>
            <a:ext cx="916871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      </a:t>
            </a:r>
            <a:r>
              <a:rPr lang="de-DE" sz="2400" b="1" dirty="0" err="1" smtClean="0">
                <a:solidFill>
                  <a:srgbClr val="000066"/>
                </a:solidFill>
              </a:rPr>
              <a:t>Progresso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tecnologico</a:t>
            </a:r>
            <a:r>
              <a:rPr lang="de-DE" sz="2400" b="1" dirty="0" smtClean="0">
                <a:solidFill>
                  <a:srgbClr val="000066"/>
                </a:solidFill>
              </a:rPr>
              <a:t> e </a:t>
            </a:r>
            <a:r>
              <a:rPr lang="de-DE" sz="2400" b="1" dirty="0" err="1" smtClean="0">
                <a:solidFill>
                  <a:srgbClr val="000066"/>
                </a:solidFill>
              </a:rPr>
              <a:t>domanda</a:t>
            </a:r>
            <a:r>
              <a:rPr lang="de-DE" sz="2400" b="1" dirty="0" smtClean="0">
                <a:solidFill>
                  <a:srgbClr val="000066"/>
                </a:solidFill>
              </a:rPr>
              <a:t> di </a:t>
            </a:r>
            <a:r>
              <a:rPr lang="de-DE" sz="2400" b="1" dirty="0" err="1" smtClean="0">
                <a:solidFill>
                  <a:srgbClr val="000066"/>
                </a:solidFill>
              </a:rPr>
              <a:t>beni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capitali</a:t>
            </a:r>
            <a:endParaRPr lang="en-GB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White">
          <a:xfrm>
            <a:off x="6705604" y="681906"/>
            <a:ext cx="2285995" cy="4403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de-DE" sz="2000" b="0" dirty="0" err="1" smtClean="0">
                <a:solidFill>
                  <a:srgbClr val="0070C0"/>
                </a:solidFill>
              </a:rPr>
              <a:t>Un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miglioramento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tecnologico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consente</a:t>
            </a:r>
            <a:r>
              <a:rPr lang="de-DE" sz="2000" b="0" dirty="0" smtClean="0">
                <a:solidFill>
                  <a:srgbClr val="0070C0"/>
                </a:solidFill>
              </a:rPr>
              <a:t> di </a:t>
            </a:r>
            <a:r>
              <a:rPr lang="de-DE" sz="2000" b="0" dirty="0" err="1" smtClean="0">
                <a:solidFill>
                  <a:srgbClr val="0070C0"/>
                </a:solidFill>
              </a:rPr>
              <a:t>realizzare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una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quantità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maggiore</a:t>
            </a:r>
            <a:r>
              <a:rPr lang="de-DE" sz="2000" b="0" dirty="0" smtClean="0">
                <a:solidFill>
                  <a:srgbClr val="0070C0"/>
                </a:solidFill>
              </a:rPr>
              <a:t> di </a:t>
            </a:r>
            <a:r>
              <a:rPr lang="de-DE" sz="2000" b="0" dirty="0" err="1" smtClean="0">
                <a:solidFill>
                  <a:srgbClr val="0070C0"/>
                </a:solidFill>
              </a:rPr>
              <a:t>prodotto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con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lo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stessa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quantità</a:t>
            </a:r>
            <a:r>
              <a:rPr lang="de-DE" sz="2000" b="0" dirty="0" smtClean="0">
                <a:solidFill>
                  <a:srgbClr val="0070C0"/>
                </a:solidFill>
              </a:rPr>
              <a:t> di </a:t>
            </a:r>
            <a:r>
              <a:rPr lang="de-DE" sz="2000" b="0" dirty="0" err="1" smtClean="0">
                <a:solidFill>
                  <a:srgbClr val="0070C0"/>
                </a:solidFill>
              </a:rPr>
              <a:t>capitale</a:t>
            </a:r>
            <a:r>
              <a:rPr lang="de-DE" sz="2000" b="0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de-DE" sz="2000" b="0" dirty="0" smtClean="0">
                <a:solidFill>
                  <a:srgbClr val="0070C0"/>
                </a:solidFill>
              </a:rPr>
              <a:t>Lo stock </a:t>
            </a:r>
            <a:r>
              <a:rPr lang="de-DE" sz="2000" dirty="0" err="1" smtClean="0">
                <a:solidFill>
                  <a:srgbClr val="0070C0"/>
                </a:solidFill>
              </a:rPr>
              <a:t>ottimale</a:t>
            </a:r>
            <a:r>
              <a:rPr lang="de-DE" sz="2000" dirty="0" smtClean="0">
                <a:solidFill>
                  <a:srgbClr val="0070C0"/>
                </a:solidFill>
              </a:rPr>
              <a:t> di </a:t>
            </a:r>
            <a:r>
              <a:rPr lang="de-DE" sz="2000" b="0" dirty="0" err="1" smtClean="0">
                <a:solidFill>
                  <a:srgbClr val="0070C0"/>
                </a:solidFill>
              </a:rPr>
              <a:t>capitale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aumenta</a:t>
            </a:r>
            <a:r>
              <a:rPr lang="de-DE" sz="2000" b="0" dirty="0" smtClean="0">
                <a:solidFill>
                  <a:srgbClr val="0070C0"/>
                </a:solidFill>
              </a:rPr>
              <a:t> </a:t>
            </a:r>
            <a:r>
              <a:rPr lang="de-DE" sz="2000" b="0" dirty="0" err="1" smtClean="0">
                <a:solidFill>
                  <a:srgbClr val="0070C0"/>
                </a:solidFill>
              </a:rPr>
              <a:t>fino</a:t>
            </a:r>
            <a:r>
              <a:rPr lang="de-DE" sz="2000" b="0" dirty="0" smtClean="0">
                <a:solidFill>
                  <a:srgbClr val="0070C0"/>
                </a:solidFill>
              </a:rPr>
              <a:t> a K**.</a:t>
            </a:r>
            <a:endParaRPr lang="en-GB" sz="2000" b="0" dirty="0">
              <a:solidFill>
                <a:srgbClr val="0070C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">
          <a:xfrm>
            <a:off x="457200" y="3297758"/>
            <a:ext cx="228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Produttività</a:t>
            </a:r>
            <a:r>
              <a:rPr lang="de-DE" b="0" dirty="0" smtClean="0">
                <a:solidFill>
                  <a:srgbClr val="000066"/>
                </a:solidFill>
              </a:rPr>
              <a:t> marginale del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black">
          <a:xfrm>
            <a:off x="2819400" y="3428281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Freeform 6"/>
          <p:cNvSpPr>
            <a:spLocks/>
          </p:cNvSpPr>
          <p:nvPr/>
        </p:nvSpPr>
        <p:spPr bwMode="black">
          <a:xfrm>
            <a:off x="2800350" y="942256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black">
          <a:xfrm>
            <a:off x="1600200" y="942256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>
                <a:solidFill>
                  <a:schemeClr val="bg1"/>
                </a:solidFill>
              </a:rPr>
              <a:t>Output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black">
          <a:xfrm>
            <a:off x="4749800" y="624756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R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9" name="Arc 10"/>
          <p:cNvSpPr>
            <a:spLocks/>
          </p:cNvSpPr>
          <p:nvPr/>
        </p:nvSpPr>
        <p:spPr bwMode="black">
          <a:xfrm>
            <a:off x="2971800" y="2929806"/>
            <a:ext cx="381000" cy="331788"/>
          </a:xfrm>
          <a:custGeom>
            <a:avLst/>
            <a:gdLst>
              <a:gd name="T0" fmla="*/ 2147483647 w 21600"/>
              <a:gd name="T1" fmla="*/ 0 h 20275"/>
              <a:gd name="T2" fmla="*/ 2147483647 w 21600"/>
              <a:gd name="T3" fmla="*/ 2147483647 h 20275"/>
              <a:gd name="T4" fmla="*/ 0 w 21600"/>
              <a:gd name="T5" fmla="*/ 2147483647 h 20275"/>
              <a:gd name="T6" fmla="*/ 0 60000 65536"/>
              <a:gd name="T7" fmla="*/ 0 60000 65536"/>
              <a:gd name="T8" fmla="*/ 0 60000 65536"/>
              <a:gd name="T9" fmla="*/ 0 w 21600"/>
              <a:gd name="T10" fmla="*/ 0 h 20275"/>
              <a:gd name="T11" fmla="*/ 21600 w 21600"/>
              <a:gd name="T12" fmla="*/ 20275 h 20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75" fill="none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</a:path>
              <a:path w="21600" h="20275" stroke="0" extrusionOk="0">
                <a:moveTo>
                  <a:pt x="7448" y="-1"/>
                </a:moveTo>
                <a:cubicBezTo>
                  <a:pt x="15949" y="3122"/>
                  <a:pt x="21600" y="11217"/>
                  <a:pt x="21600" y="20275"/>
                </a:cubicBezTo>
                <a:lnTo>
                  <a:pt x="0" y="20275"/>
                </a:lnTo>
                <a:lnTo>
                  <a:pt x="7448" y="-1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819400" y="4523656"/>
            <a:ext cx="28194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2819400" y="789856"/>
            <a:ext cx="2057400" cy="2438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470275" y="3218731"/>
            <a:ext cx="0" cy="1031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470275" y="5701581"/>
            <a:ext cx="0" cy="1031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3470275" y="4536356"/>
            <a:ext cx="0" cy="120650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2819400" y="542206"/>
            <a:ext cx="5986463" cy="5276850"/>
            <a:chOff x="1776" y="564"/>
            <a:chExt cx="3771" cy="3324"/>
          </a:xfrm>
        </p:grpSpPr>
        <p:sp>
          <p:nvSpPr>
            <p:cNvPr id="18" name="Arc 19"/>
            <p:cNvSpPr>
              <a:spLocks/>
            </p:cNvSpPr>
            <p:nvPr/>
          </p:nvSpPr>
          <p:spPr bwMode="black">
            <a:xfrm flipH="1">
              <a:off x="1776" y="576"/>
              <a:ext cx="3771" cy="3312"/>
            </a:xfrm>
            <a:custGeom>
              <a:avLst/>
              <a:gdLst>
                <a:gd name="T0" fmla="*/ 0 w 19965"/>
                <a:gd name="T1" fmla="*/ 0 h 16703"/>
                <a:gd name="T2" fmla="*/ 0 w 19965"/>
                <a:gd name="T3" fmla="*/ 0 h 16703"/>
                <a:gd name="T4" fmla="*/ 0 w 19965"/>
                <a:gd name="T5" fmla="*/ 0 h 16703"/>
                <a:gd name="T6" fmla="*/ 0 60000 65536"/>
                <a:gd name="T7" fmla="*/ 0 60000 65536"/>
                <a:gd name="T8" fmla="*/ 0 60000 65536"/>
                <a:gd name="T9" fmla="*/ 0 w 19965"/>
                <a:gd name="T10" fmla="*/ 0 h 16703"/>
                <a:gd name="T11" fmla="*/ 19965 w 19965"/>
                <a:gd name="T12" fmla="*/ 16703 h 16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65" h="16703" fill="none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</a:path>
                <a:path w="19965" h="16703" stroke="0" extrusionOk="0">
                  <a:moveTo>
                    <a:pt x="13695" y="-1"/>
                  </a:moveTo>
                  <a:cubicBezTo>
                    <a:pt x="16450" y="2258"/>
                    <a:pt x="18604" y="5164"/>
                    <a:pt x="19964" y="8458"/>
                  </a:cubicBezTo>
                  <a:lnTo>
                    <a:pt x="0" y="16703"/>
                  </a:lnTo>
                  <a:lnTo>
                    <a:pt x="13695" y="-1"/>
                  </a:lnTo>
                  <a:close/>
                </a:path>
              </a:pathLst>
            </a:custGeom>
            <a:noFill/>
            <a:ln w="28575">
              <a:solidFill>
                <a:srgbClr val="FF7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black">
            <a:xfrm>
              <a:off x="1848" y="2430"/>
              <a:ext cx="1045" cy="1045"/>
            </a:xfrm>
            <a:prstGeom prst="line">
              <a:avLst/>
            </a:prstGeom>
            <a:noFill/>
            <a:ln w="28575">
              <a:solidFill>
                <a:srgbClr val="FF7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black">
            <a:xfrm>
              <a:off x="2941" y="3387"/>
              <a:ext cx="5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MPK´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black">
            <a:xfrm>
              <a:off x="2336" y="564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b="0" dirty="0">
                  <a:solidFill>
                    <a:srgbClr val="000066"/>
                  </a:solidFill>
                </a:rPr>
                <a:t>New</a:t>
              </a:r>
              <a:endParaRPr lang="en-US" b="0" dirty="0">
                <a:solidFill>
                  <a:srgbClr val="000066"/>
                </a:solidFill>
              </a:endParaRPr>
            </a:p>
          </p:txBody>
        </p:sp>
      </p:grpSp>
      <p:sp>
        <p:nvSpPr>
          <p:cNvPr id="23" name="Arc 24"/>
          <p:cNvSpPr>
            <a:spLocks/>
          </p:cNvSpPr>
          <p:nvPr/>
        </p:nvSpPr>
        <p:spPr bwMode="black">
          <a:xfrm flipH="1">
            <a:off x="2819400" y="1247056"/>
            <a:ext cx="5986463" cy="3940175"/>
          </a:xfrm>
          <a:custGeom>
            <a:avLst/>
            <a:gdLst>
              <a:gd name="T0" fmla="*/ 2147483647 w 19965"/>
              <a:gd name="T1" fmla="*/ 0 h 16703"/>
              <a:gd name="T2" fmla="*/ 2147483647 w 19965"/>
              <a:gd name="T3" fmla="*/ 2147483647 h 16703"/>
              <a:gd name="T4" fmla="*/ 0 w 19965"/>
              <a:gd name="T5" fmla="*/ 2147483647 h 16703"/>
              <a:gd name="T6" fmla="*/ 0 60000 65536"/>
              <a:gd name="T7" fmla="*/ 0 60000 65536"/>
              <a:gd name="T8" fmla="*/ 0 60000 65536"/>
              <a:gd name="T9" fmla="*/ 0 w 19965"/>
              <a:gd name="T10" fmla="*/ 0 h 16703"/>
              <a:gd name="T11" fmla="*/ 19965 w 19965"/>
              <a:gd name="T12" fmla="*/ 16703 h 16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65" h="16703" fill="none" extrusionOk="0">
                <a:moveTo>
                  <a:pt x="13695" y="-1"/>
                </a:moveTo>
                <a:cubicBezTo>
                  <a:pt x="16450" y="2258"/>
                  <a:pt x="18604" y="5164"/>
                  <a:pt x="19964" y="8458"/>
                </a:cubicBezTo>
              </a:path>
              <a:path w="19965" h="16703" stroke="0" extrusionOk="0">
                <a:moveTo>
                  <a:pt x="13695" y="-1"/>
                </a:moveTo>
                <a:cubicBezTo>
                  <a:pt x="16450" y="2258"/>
                  <a:pt x="18604" y="5164"/>
                  <a:pt x="19964" y="8458"/>
                </a:cubicBezTo>
                <a:lnTo>
                  <a:pt x="0" y="16703"/>
                </a:lnTo>
                <a:lnTo>
                  <a:pt x="13695" y="-1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blackWhite">
          <a:xfrm>
            <a:off x="3359150" y="2307506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black">
          <a:xfrm>
            <a:off x="4499992" y="112474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>
                <a:solidFill>
                  <a:srgbClr val="000066"/>
                </a:solidFill>
              </a:rPr>
              <a:t>Old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black">
          <a:xfrm>
            <a:off x="3009900" y="4075981"/>
            <a:ext cx="1239838" cy="123983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black">
          <a:xfrm>
            <a:off x="4114800" y="5345981"/>
            <a:ext cx="89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MPK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blackWhite">
          <a:xfrm>
            <a:off x="3403600" y="4466506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3886205" y="1272456"/>
            <a:ext cx="130175" cy="4483100"/>
            <a:chOff x="2448" y="1024"/>
            <a:chExt cx="82" cy="2824"/>
          </a:xfrm>
        </p:grpSpPr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2486" y="1056"/>
              <a:ext cx="0" cy="279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3" name="Oval 34"/>
            <p:cNvSpPr>
              <a:spLocks noChangeArrowheads="1"/>
            </p:cNvSpPr>
            <p:nvPr/>
          </p:nvSpPr>
          <p:spPr bwMode="blackWhite">
            <a:xfrm>
              <a:off x="2456" y="303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Oval 35"/>
            <p:cNvSpPr>
              <a:spLocks noChangeArrowheads="1"/>
            </p:cNvSpPr>
            <p:nvPr/>
          </p:nvSpPr>
          <p:spPr bwMode="blackWhite">
            <a:xfrm>
              <a:off x="2448" y="1024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" name="Text Box 37"/>
          <p:cNvSpPr txBox="1">
            <a:spLocks noChangeArrowheads="1"/>
          </p:cNvSpPr>
          <p:nvPr/>
        </p:nvSpPr>
        <p:spPr bwMode="black">
          <a:xfrm>
            <a:off x="457200" y="7898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de-DE" b="0" dirty="0" err="1" smtClean="0">
                <a:solidFill>
                  <a:srgbClr val="000066"/>
                </a:solidFill>
              </a:rPr>
              <a:t>Prodotto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black">
          <a:xfrm>
            <a:off x="4572000" y="58952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black">
          <a:xfrm>
            <a:off x="4572000" y="3304456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0" dirty="0" smtClean="0">
                <a:solidFill>
                  <a:srgbClr val="000066"/>
                </a:solidFill>
              </a:rPr>
              <a:t>Stock di </a:t>
            </a:r>
            <a:r>
              <a:rPr lang="de-DE" b="0" dirty="0" err="1" smtClean="0">
                <a:solidFill>
                  <a:srgbClr val="000066"/>
                </a:solidFill>
              </a:rPr>
              <a:t>capitale</a:t>
            </a: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3419872" y="2787824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000066"/>
                </a:solidFill>
              </a:rPr>
              <a:t>Pendenza</a:t>
            </a:r>
            <a:r>
              <a:rPr lang="de-DE" dirty="0" smtClean="0">
                <a:solidFill>
                  <a:srgbClr val="000066"/>
                </a:solidFill>
              </a:rPr>
              <a:t> 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39" name="Rettangolo 38"/>
          <p:cNvSpPr/>
          <p:nvPr/>
        </p:nvSpPr>
        <p:spPr>
          <a:xfrm>
            <a:off x="3779912" y="5740152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K**</a:t>
            </a:r>
            <a:endParaRPr lang="it-IT" dirty="0"/>
          </a:p>
        </p:txBody>
      </p:sp>
      <p:sp>
        <p:nvSpPr>
          <p:cNvPr id="40" name="Rettangolo 39"/>
          <p:cNvSpPr/>
          <p:nvPr/>
        </p:nvSpPr>
        <p:spPr>
          <a:xfrm>
            <a:off x="3995936" y="3291880"/>
            <a:ext cx="596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K**</a:t>
            </a:r>
            <a:endParaRPr lang="it-IT" dirty="0"/>
          </a:p>
        </p:txBody>
      </p:sp>
      <p:sp>
        <p:nvSpPr>
          <p:cNvPr id="41" name="Rettangolo 40"/>
          <p:cNvSpPr/>
          <p:nvPr/>
        </p:nvSpPr>
        <p:spPr>
          <a:xfrm>
            <a:off x="3203848" y="329188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42" name="Rettangolo 41"/>
          <p:cNvSpPr/>
          <p:nvPr/>
        </p:nvSpPr>
        <p:spPr>
          <a:xfrm>
            <a:off x="3275856" y="57401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K*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195736" y="43558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</a:rPr>
              <a:t>+r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187624" y="4462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>
                <a:solidFill>
                  <a:srgbClr val="000066"/>
                </a:solidFill>
              </a:rPr>
              <a:t>Progresso</a:t>
            </a:r>
            <a:r>
              <a:rPr lang="de-DE" b="1" dirty="0">
                <a:solidFill>
                  <a:srgbClr val="000066"/>
                </a:solidFill>
              </a:rPr>
              <a:t> </a:t>
            </a:r>
            <a:r>
              <a:rPr lang="de-DE" b="1" dirty="0" err="1">
                <a:solidFill>
                  <a:srgbClr val="000066"/>
                </a:solidFill>
              </a:rPr>
              <a:t>tecnologico</a:t>
            </a:r>
            <a:r>
              <a:rPr lang="de-DE" b="1" dirty="0">
                <a:solidFill>
                  <a:srgbClr val="000066"/>
                </a:solidFill>
              </a:rPr>
              <a:t> e </a:t>
            </a:r>
            <a:r>
              <a:rPr lang="de-DE" b="1" dirty="0" err="1">
                <a:solidFill>
                  <a:srgbClr val="000066"/>
                </a:solidFill>
              </a:rPr>
              <a:t>domanda</a:t>
            </a:r>
            <a:r>
              <a:rPr lang="de-DE" b="1" dirty="0">
                <a:solidFill>
                  <a:srgbClr val="000066"/>
                </a:solidFill>
              </a:rPr>
              <a:t> di </a:t>
            </a:r>
            <a:r>
              <a:rPr lang="de-DE" b="1" dirty="0" err="1">
                <a:solidFill>
                  <a:srgbClr val="000066"/>
                </a:solidFill>
              </a:rPr>
              <a:t>beni</a:t>
            </a:r>
            <a:r>
              <a:rPr lang="de-DE" b="1" dirty="0">
                <a:solidFill>
                  <a:srgbClr val="000066"/>
                </a:solidFill>
              </a:rPr>
              <a:t> </a:t>
            </a:r>
            <a:r>
              <a:rPr lang="de-DE" b="1" dirty="0" err="1" smtClean="0">
                <a:solidFill>
                  <a:srgbClr val="000066"/>
                </a:solidFill>
              </a:rPr>
              <a:t>capitali</a:t>
            </a:r>
            <a:r>
              <a:rPr lang="de-DE" b="1" dirty="0" smtClean="0">
                <a:solidFill>
                  <a:srgbClr val="000066"/>
                </a:solidFill>
              </a:rPr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30846" y="1352079"/>
            <a:ext cx="5181600" cy="4119563"/>
            <a:chOff x="1188" y="1152"/>
            <a:chExt cx="3264" cy="2595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" name="Text Box 6"/>
          <p:cNvSpPr txBox="1">
            <a:spLocks noChangeArrowheads="1"/>
          </p:cNvSpPr>
          <p:nvPr/>
        </p:nvSpPr>
        <p:spPr bwMode="black">
          <a:xfrm rot="-5400000">
            <a:off x="-1056035" y="2457773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black">
          <a:xfrm>
            <a:off x="1568896" y="5543079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7" name="Arc 8"/>
          <p:cNvSpPr>
            <a:spLocks/>
          </p:cNvSpPr>
          <p:nvPr/>
        </p:nvSpPr>
        <p:spPr bwMode="black">
          <a:xfrm rot="16200000" flipH="1">
            <a:off x="2686496" y="1077442"/>
            <a:ext cx="3967163" cy="4065587"/>
          </a:xfrm>
          <a:custGeom>
            <a:avLst/>
            <a:gdLst>
              <a:gd name="T0" fmla="*/ 2147483647 w 20441"/>
              <a:gd name="T1" fmla="*/ 0 h 21338"/>
              <a:gd name="T2" fmla="*/ 2147483647 w 20441"/>
              <a:gd name="T3" fmla="*/ 2147483647 h 21338"/>
              <a:gd name="T4" fmla="*/ 0 w 20441"/>
              <a:gd name="T5" fmla="*/ 2147483647 h 21338"/>
              <a:gd name="T6" fmla="*/ 0 60000 65536"/>
              <a:gd name="T7" fmla="*/ 0 60000 65536"/>
              <a:gd name="T8" fmla="*/ 0 60000 65536"/>
              <a:gd name="T9" fmla="*/ 0 w 20441"/>
              <a:gd name="T10" fmla="*/ 0 h 21338"/>
              <a:gd name="T11" fmla="*/ 20441 w 20441"/>
              <a:gd name="T12" fmla="*/ 21338 h 213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41" h="21338" fill="none" extrusionOk="0">
                <a:moveTo>
                  <a:pt x="3352" y="-1"/>
                </a:moveTo>
                <a:cubicBezTo>
                  <a:pt x="11271" y="1243"/>
                  <a:pt x="17850" y="6771"/>
                  <a:pt x="20441" y="14357"/>
                </a:cubicBezTo>
              </a:path>
              <a:path w="20441" h="21338" stroke="0" extrusionOk="0">
                <a:moveTo>
                  <a:pt x="3352" y="-1"/>
                </a:moveTo>
                <a:cubicBezTo>
                  <a:pt x="11271" y="1243"/>
                  <a:pt x="17850" y="6771"/>
                  <a:pt x="20441" y="14357"/>
                </a:cubicBezTo>
                <a:lnTo>
                  <a:pt x="0" y="21338"/>
                </a:lnTo>
                <a:lnTo>
                  <a:pt x="3352" y="-1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black">
          <a:xfrm>
            <a:off x="0" y="188639"/>
            <a:ext cx="9110663" cy="109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828800" lvl="3" indent="-457200">
              <a:buAutoNum type="arabicPeriod"/>
            </a:pPr>
            <a:r>
              <a:rPr lang="de-DE" sz="2400" b="1" dirty="0" err="1" smtClean="0">
                <a:solidFill>
                  <a:srgbClr val="000066"/>
                </a:solidFill>
              </a:rPr>
              <a:t>Consumo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ottimale</a:t>
            </a:r>
            <a:r>
              <a:rPr lang="de-DE" sz="2400" b="1" dirty="0" smtClean="0">
                <a:solidFill>
                  <a:srgbClr val="000066"/>
                </a:solidFill>
              </a:rPr>
              <a:t>:</a:t>
            </a:r>
          </a:p>
          <a:p>
            <a:pPr lvl="4"/>
            <a:r>
              <a:rPr lang="de-DE" sz="2400" b="1" dirty="0" smtClean="0">
                <a:solidFill>
                  <a:srgbClr val="000066"/>
                </a:solidFill>
              </a:rPr>
              <a:t>Le </a:t>
            </a:r>
            <a:r>
              <a:rPr lang="de-DE" sz="2400" b="1" dirty="0" err="1" smtClean="0">
                <a:solidFill>
                  <a:srgbClr val="000066"/>
                </a:solidFill>
              </a:rPr>
              <a:t>curve</a:t>
            </a:r>
            <a:r>
              <a:rPr lang="de-DE" sz="2400" b="1" dirty="0" smtClean="0">
                <a:solidFill>
                  <a:srgbClr val="000066"/>
                </a:solidFill>
              </a:rPr>
              <a:t> di </a:t>
            </a:r>
            <a:r>
              <a:rPr lang="de-DE" sz="2400" b="1" dirty="0" err="1" smtClean="0">
                <a:solidFill>
                  <a:srgbClr val="000066"/>
                </a:solidFill>
              </a:rPr>
              <a:t>indifferenza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i="1" dirty="0" err="1" smtClean="0">
                <a:solidFill>
                  <a:srgbClr val="000066"/>
                </a:solidFill>
              </a:rPr>
              <a:t>standard</a:t>
            </a:r>
            <a:endParaRPr lang="de-DE" sz="2400" b="1" i="1" dirty="0" smtClean="0">
              <a:solidFill>
                <a:srgbClr val="000066"/>
              </a:solidFill>
            </a:endParaRPr>
          </a:p>
          <a:p>
            <a:pPr algn="ctr"/>
            <a:endParaRPr lang="de-DE" sz="2400" b="1" dirty="0" smtClean="0">
              <a:solidFill>
                <a:srgbClr val="000066"/>
              </a:solidFill>
            </a:endParaRPr>
          </a:p>
        </p:txBody>
      </p:sp>
      <p:sp>
        <p:nvSpPr>
          <p:cNvPr id="9" name="Arc 10"/>
          <p:cNvSpPr>
            <a:spLocks/>
          </p:cNvSpPr>
          <p:nvPr/>
        </p:nvSpPr>
        <p:spPr bwMode="black">
          <a:xfrm rot="16200000" flipH="1">
            <a:off x="3181002" y="740098"/>
            <a:ext cx="4002088" cy="4051300"/>
          </a:xfrm>
          <a:custGeom>
            <a:avLst/>
            <a:gdLst>
              <a:gd name="T0" fmla="*/ 2147483647 w 20626"/>
              <a:gd name="T1" fmla="*/ 0 h 21262"/>
              <a:gd name="T2" fmla="*/ 2147483647 w 20626"/>
              <a:gd name="T3" fmla="*/ 2147483647 h 21262"/>
              <a:gd name="T4" fmla="*/ 0 w 20626"/>
              <a:gd name="T5" fmla="*/ 2147483647 h 21262"/>
              <a:gd name="T6" fmla="*/ 0 60000 65536"/>
              <a:gd name="T7" fmla="*/ 0 60000 65536"/>
              <a:gd name="T8" fmla="*/ 0 60000 65536"/>
              <a:gd name="T9" fmla="*/ 0 w 20626"/>
              <a:gd name="T10" fmla="*/ 0 h 21262"/>
              <a:gd name="T11" fmla="*/ 20626 w 20626"/>
              <a:gd name="T12" fmla="*/ 21262 h 21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26" h="21262" fill="none" extrusionOk="0">
                <a:moveTo>
                  <a:pt x="3807" y="0"/>
                </a:moveTo>
                <a:cubicBezTo>
                  <a:pt x="11746" y="1422"/>
                  <a:pt x="18231" y="7147"/>
                  <a:pt x="20625" y="14848"/>
                </a:cubicBezTo>
              </a:path>
              <a:path w="20626" h="21262" stroke="0" extrusionOk="0">
                <a:moveTo>
                  <a:pt x="3807" y="0"/>
                </a:moveTo>
                <a:cubicBezTo>
                  <a:pt x="11746" y="1422"/>
                  <a:pt x="18231" y="7147"/>
                  <a:pt x="20625" y="14848"/>
                </a:cubicBezTo>
                <a:lnTo>
                  <a:pt x="0" y="21262"/>
                </a:lnTo>
                <a:lnTo>
                  <a:pt x="3807" y="0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Arc 11"/>
          <p:cNvSpPr>
            <a:spLocks/>
          </p:cNvSpPr>
          <p:nvPr/>
        </p:nvSpPr>
        <p:spPr bwMode="black">
          <a:xfrm rot="16200000" flipH="1">
            <a:off x="3600451" y="370756"/>
            <a:ext cx="4087812" cy="4011613"/>
          </a:xfrm>
          <a:custGeom>
            <a:avLst/>
            <a:gdLst>
              <a:gd name="T0" fmla="*/ 2147483647 w 21068"/>
              <a:gd name="T1" fmla="*/ 0 h 21053"/>
              <a:gd name="T2" fmla="*/ 2147483647 w 21068"/>
              <a:gd name="T3" fmla="*/ 2147483647 h 21053"/>
              <a:gd name="T4" fmla="*/ 0 w 21068"/>
              <a:gd name="T5" fmla="*/ 2147483647 h 21053"/>
              <a:gd name="T6" fmla="*/ 0 60000 65536"/>
              <a:gd name="T7" fmla="*/ 0 60000 65536"/>
              <a:gd name="T8" fmla="*/ 0 60000 65536"/>
              <a:gd name="T9" fmla="*/ 0 w 21068"/>
              <a:gd name="T10" fmla="*/ 0 h 21053"/>
              <a:gd name="T11" fmla="*/ 21068 w 21068"/>
              <a:gd name="T12" fmla="*/ 21053 h 210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21053" fill="none" extrusionOk="0">
                <a:moveTo>
                  <a:pt x="4830" y="-1"/>
                </a:moveTo>
                <a:cubicBezTo>
                  <a:pt x="12923" y="1856"/>
                  <a:pt x="19235" y="8188"/>
                  <a:pt x="21067" y="16287"/>
                </a:cubicBezTo>
              </a:path>
              <a:path w="21068" h="21053" stroke="0" extrusionOk="0">
                <a:moveTo>
                  <a:pt x="4830" y="-1"/>
                </a:moveTo>
                <a:cubicBezTo>
                  <a:pt x="12923" y="1856"/>
                  <a:pt x="19235" y="8188"/>
                  <a:pt x="21067" y="16287"/>
                </a:cubicBezTo>
                <a:lnTo>
                  <a:pt x="0" y="21053"/>
                </a:lnTo>
                <a:lnTo>
                  <a:pt x="4830" y="-1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black">
          <a:xfrm>
            <a:off x="5836096" y="570182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1129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10.  La </a:t>
            </a:r>
            <a:r>
              <a:rPr lang="de-DE" sz="2400" b="1" dirty="0" err="1">
                <a:solidFill>
                  <a:srgbClr val="000066"/>
                </a:solidFill>
              </a:rPr>
              <a:t>teoria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dell‘acceleratore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052736"/>
            <a:ext cx="7272808" cy="315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Se aumenta (in modo che si prevede persistente) la quantità domandata, le imprese devono attrezzarsi per produrre di più: aumenta lo stock desiderato di capitale:</a:t>
            </a:r>
          </a:p>
          <a:p>
            <a:endParaRPr lang="it-IT" dirty="0"/>
          </a:p>
          <a:p>
            <a:pPr algn="ctr"/>
            <a:r>
              <a:rPr lang="it-IT" sz="2000" b="1" dirty="0" smtClean="0"/>
              <a:t>I  =  </a:t>
            </a:r>
            <a:r>
              <a:rPr lang="el-GR" sz="2000" b="1" dirty="0" smtClean="0"/>
              <a:t>Δ</a:t>
            </a:r>
            <a:r>
              <a:rPr lang="it-IT" sz="2000" b="1" dirty="0" smtClean="0"/>
              <a:t>K*  =  K** -  K*  =  </a:t>
            </a:r>
            <a:r>
              <a:rPr lang="it-IT" sz="2000" b="1" dirty="0" smtClean="0">
                <a:solidFill>
                  <a:srgbClr val="C00000"/>
                </a:solidFill>
              </a:rPr>
              <a:t>v</a:t>
            </a:r>
            <a:r>
              <a:rPr lang="it-IT" sz="2000" b="1" dirty="0" smtClean="0"/>
              <a:t>(Y</a:t>
            </a:r>
            <a:r>
              <a:rPr lang="it-IT" sz="2000" b="1" baseline="-25000" dirty="0" smtClean="0"/>
              <a:t>2</a:t>
            </a:r>
            <a:r>
              <a:rPr lang="it-IT" sz="2000" b="1" dirty="0" smtClean="0"/>
              <a:t> – Y</a:t>
            </a:r>
            <a:r>
              <a:rPr lang="it-IT" sz="2000" b="1" baseline="-25000" dirty="0" smtClean="0"/>
              <a:t>1</a:t>
            </a:r>
            <a:r>
              <a:rPr lang="it-IT" sz="2000" b="1" dirty="0" smtClean="0"/>
              <a:t>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C00000"/>
                </a:solidFill>
              </a:rPr>
              <a:t>v</a:t>
            </a:r>
            <a:r>
              <a:rPr lang="it-IT" sz="2000" b="1" dirty="0" smtClean="0"/>
              <a:t> </a:t>
            </a:r>
            <a:r>
              <a:rPr lang="it-IT" dirty="0" smtClean="0"/>
              <a:t>(una costante) è l’ </a:t>
            </a:r>
            <a:r>
              <a:rPr lang="it-IT" b="1" dirty="0" smtClean="0">
                <a:solidFill>
                  <a:srgbClr val="C00000"/>
                </a:solidFill>
              </a:rPr>
              <a:t>acceleratore</a:t>
            </a:r>
            <a:r>
              <a:rPr lang="it-IT" dirty="0" smtClean="0"/>
              <a:t>: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ossia indica il flusso di investimenti che segue ad un’</a:t>
            </a:r>
            <a:r>
              <a:rPr lang="it-IT" b="1" dirty="0" smtClean="0"/>
              <a:t>accelerazione del livello di domanda aggregata  </a:t>
            </a:r>
            <a:r>
              <a:rPr lang="it-IT" dirty="0" smtClean="0"/>
              <a:t>che le imprese precedono di dover soddisfare.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1129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11.  La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de-DE" sz="2400" b="1" dirty="0" smtClean="0">
                <a:solidFill>
                  <a:srgbClr val="000066"/>
                </a:solidFill>
              </a:rPr>
              <a:t>q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DE" sz="2400" b="1" dirty="0" smtClean="0">
                <a:solidFill>
                  <a:srgbClr val="000066"/>
                </a:solidFill>
              </a:rPr>
              <a:t> di Tobin</a:t>
            </a:r>
            <a:endParaRPr lang="en-GB" sz="2400" b="1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1547664" y="1196752"/>
                <a:ext cx="6336704" cy="4351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it-IT" dirty="0" smtClean="0"/>
                  <a:t>Un’altra prospettiva sulle determinanti della decisione di investire è la «q di </a:t>
                </a:r>
                <a:r>
                  <a:rPr lang="it-IT" dirty="0" err="1" smtClean="0"/>
                  <a:t>Tobin</a:t>
                </a:r>
                <a:r>
                  <a:rPr lang="it-IT" dirty="0" smtClean="0"/>
                  <a:t>».</a:t>
                </a:r>
              </a:p>
              <a:p>
                <a:endParaRPr lang="it-IT" dirty="0"/>
              </a:p>
              <a:p>
                <a:pPr algn="ctr"/>
                <a:r>
                  <a:rPr lang="it-IT" sz="2400" dirty="0" smtClean="0"/>
                  <a:t>q </a:t>
                </a:r>
                <a:r>
                  <a:rPr lang="it-IT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Valore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di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mercato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del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capitale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installato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Costo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di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sostituzione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del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capitale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installato</m:t>
                        </m:r>
                      </m:den>
                    </m:f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it-IT" i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ossia:</a:t>
                </a:r>
                <a:endParaRPr lang="it-IT" i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it-IT" sz="2400" dirty="0"/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Valore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di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mercato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delle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imprese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Costo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</a:rPr>
                          <m:t>di</m:t>
                        </m:r>
                        <m:r>
                          <a:rPr lang="it-IT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acquisto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dei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nuovi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beni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capitali</m:t>
                        </m:r>
                      </m:den>
                    </m:f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it-IT" i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ossia:</a:t>
                </a:r>
                <a:endParaRPr lang="it-IT" i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it-IT" sz="2400" dirty="0" smtClean="0"/>
                  <a:t>q </a:t>
                </a:r>
                <a:r>
                  <a:rPr lang="it-IT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Prezzo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delle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azioni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borsa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Prezzo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unitario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dei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beni</m:t>
                        </m:r>
                        <m:r>
                          <a:rPr lang="it-IT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capitali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pPr algn="ctr"/>
                <a:endParaRPr lang="it-IT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 </a:t>
                </a:r>
                <a:r>
                  <a:rPr lang="it-IT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 &gt; 1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conviene acquistare nuovi beni capitali, e «metterli a frutto» nell’impresa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196752"/>
                <a:ext cx="6336704" cy="4351191"/>
              </a:xfrm>
              <a:prstGeom prst="rect">
                <a:avLst/>
              </a:prstGeom>
              <a:blipFill rotWithShape="0">
                <a:blip r:embed="rId3"/>
                <a:stretch>
                  <a:fillRect l="-866" t="-420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1129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>
                <a:solidFill>
                  <a:srgbClr val="000066"/>
                </a:solidFill>
              </a:rPr>
              <a:t>La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de-DE" sz="2400" b="1" dirty="0">
                <a:solidFill>
                  <a:srgbClr val="000066"/>
                </a:solidFill>
              </a:rPr>
              <a:t>q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DE" sz="2400" b="1" dirty="0">
                <a:solidFill>
                  <a:srgbClr val="000066"/>
                </a:solidFill>
              </a:rPr>
              <a:t> di </a:t>
            </a:r>
            <a:r>
              <a:rPr lang="de-DE" sz="2400" b="1" dirty="0" smtClean="0">
                <a:solidFill>
                  <a:srgbClr val="000066"/>
                </a:solidFill>
              </a:rPr>
              <a:t>Tobin e la </a:t>
            </a:r>
            <a:r>
              <a:rPr lang="de-DE" sz="2400" b="1" dirty="0" err="1" smtClean="0">
                <a:solidFill>
                  <a:srgbClr val="000066"/>
                </a:solidFill>
              </a:rPr>
              <a:t>funzione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degli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investimenti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613" y="1800225"/>
            <a:ext cx="62007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6156176" y="206084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= I(q)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1129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12.  La </a:t>
            </a:r>
            <a:r>
              <a:rPr lang="de-DE" sz="2400" b="1" dirty="0" err="1" smtClean="0">
                <a:solidFill>
                  <a:srgbClr val="000066"/>
                </a:solidFill>
              </a:rPr>
              <a:t>funzione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aggregata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 smtClean="0">
                <a:solidFill>
                  <a:srgbClr val="000066"/>
                </a:solidFill>
              </a:rPr>
              <a:t>dell‘investimento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1196752"/>
            <a:ext cx="6912768" cy="435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base all’ipotesi di eguaglianza tra 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MPK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MCK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possiamo ipotizzare che l’investimento dipende (negativamente) dal tasso reale d’interesse,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base alla teoria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dell’acceleratore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l’investimento dipende dalle aspettative di aumento della domanda aggregata, </a:t>
            </a:r>
            <a:r>
              <a:rPr lang="el-G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base alla teoria della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q di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Tobin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l’investimento dipende dal valore di q, ossia dal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rapporto tra prezzo delle azioni e prezzo dei beni capitali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Una sintesi eclettica di questi tre approcci è:</a:t>
            </a:r>
          </a:p>
          <a:p>
            <a:pPr algn="ctr">
              <a:lnSpc>
                <a:spcPct val="114000"/>
              </a:lnSpc>
              <a:spcBef>
                <a:spcPts val="1200"/>
              </a:spcBef>
            </a:pPr>
            <a:r>
              <a:rPr lang="it-IT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= I (r, 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it-IT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 q</a:t>
            </a:r>
            <a:r>
              <a:rPr lang="it-IT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sz="2400" b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+ , +</a:t>
            </a:r>
          </a:p>
        </p:txBody>
      </p:sp>
    </p:spTree>
    <p:extLst>
      <p:ext uri="{BB962C8B-B14F-4D97-AF65-F5344CB8AC3E}">
        <p14:creationId xmlns:p14="http://schemas.microsoft.com/office/powerpoint/2010/main" val="21935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0" y="18864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>
                <a:solidFill>
                  <a:srgbClr val="000066"/>
                </a:solidFill>
              </a:rPr>
              <a:t>Il </a:t>
            </a:r>
            <a:r>
              <a:rPr lang="de-DE" sz="2400" b="1" dirty="0" err="1">
                <a:solidFill>
                  <a:srgbClr val="000066"/>
                </a:solidFill>
              </a:rPr>
              <a:t>consumo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1253455"/>
            <a:ext cx="54959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9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">
          <a:xfrm>
            <a:off x="5791200" y="5759996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">
          <a:xfrm rot="-5400000">
            <a:off x="-1100931" y="2515940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">
          <a:xfrm>
            <a:off x="1524000" y="560124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1794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2. </a:t>
            </a:r>
            <a:r>
              <a:rPr lang="de-DE" sz="2400" b="1" dirty="0" err="1" smtClean="0">
                <a:solidFill>
                  <a:srgbClr val="000066"/>
                </a:solidFill>
              </a:rPr>
              <a:t>Consumo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: </a:t>
            </a:r>
            <a:r>
              <a:rPr lang="de-DE" sz="2400" b="1" dirty="0" err="1" smtClean="0">
                <a:solidFill>
                  <a:srgbClr val="000066"/>
                </a:solidFill>
              </a:rPr>
              <a:t>Debitore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487613" y="1264196"/>
            <a:ext cx="4065587" cy="4267200"/>
            <a:chOff x="1567" y="1056"/>
            <a:chExt cx="2561" cy="2688"/>
          </a:xfrm>
        </p:grpSpPr>
        <p:sp>
          <p:nvSpPr>
            <p:cNvPr id="7" name="Arc 8"/>
            <p:cNvSpPr>
              <a:spLocks/>
            </p:cNvSpPr>
            <p:nvPr/>
          </p:nvSpPr>
          <p:spPr bwMode="black">
            <a:xfrm rot="16200000" flipH="1">
              <a:off x="1598" y="1025"/>
              <a:ext cx="2499" cy="2561"/>
            </a:xfrm>
            <a:custGeom>
              <a:avLst/>
              <a:gdLst>
                <a:gd name="T0" fmla="*/ 0 w 20441"/>
                <a:gd name="T1" fmla="*/ 0 h 21338"/>
                <a:gd name="T2" fmla="*/ 0 w 20441"/>
                <a:gd name="T3" fmla="*/ 0 h 21338"/>
                <a:gd name="T4" fmla="*/ 0 w 20441"/>
                <a:gd name="T5" fmla="*/ 0 h 21338"/>
                <a:gd name="T6" fmla="*/ 0 60000 65536"/>
                <a:gd name="T7" fmla="*/ 0 60000 65536"/>
                <a:gd name="T8" fmla="*/ 0 60000 65536"/>
                <a:gd name="T9" fmla="*/ 0 w 20441"/>
                <a:gd name="T10" fmla="*/ 0 h 21338"/>
                <a:gd name="T11" fmla="*/ 20441 w 20441"/>
                <a:gd name="T12" fmla="*/ 21338 h 213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41" h="21338" fill="none" extrusionOk="0">
                  <a:moveTo>
                    <a:pt x="3352" y="-1"/>
                  </a:moveTo>
                  <a:cubicBezTo>
                    <a:pt x="11271" y="1243"/>
                    <a:pt x="17850" y="6771"/>
                    <a:pt x="20441" y="14357"/>
                  </a:cubicBezTo>
                </a:path>
                <a:path w="20441" h="21338" stroke="0" extrusionOk="0">
                  <a:moveTo>
                    <a:pt x="3352" y="-1"/>
                  </a:moveTo>
                  <a:cubicBezTo>
                    <a:pt x="11271" y="1243"/>
                    <a:pt x="17850" y="6771"/>
                    <a:pt x="20441" y="14357"/>
                  </a:cubicBezTo>
                  <a:lnTo>
                    <a:pt x="0" y="21338"/>
                  </a:lnTo>
                  <a:lnTo>
                    <a:pt x="3352" y="-1"/>
                  </a:lnTo>
                  <a:close/>
                </a:path>
              </a:pathLst>
            </a:cu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black">
            <a:xfrm>
              <a:off x="3264" y="34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IC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1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932113" y="1046709"/>
            <a:ext cx="4051300" cy="4256087"/>
            <a:chOff x="1847" y="919"/>
            <a:chExt cx="2552" cy="2681"/>
          </a:xfrm>
        </p:grpSpPr>
        <p:sp>
          <p:nvSpPr>
            <p:cNvPr id="10" name="Arc 11"/>
            <p:cNvSpPr>
              <a:spLocks/>
            </p:cNvSpPr>
            <p:nvPr/>
          </p:nvSpPr>
          <p:spPr bwMode="black">
            <a:xfrm rot="16200000" flipH="1">
              <a:off x="1862" y="904"/>
              <a:ext cx="2521" cy="2552"/>
            </a:xfrm>
            <a:custGeom>
              <a:avLst/>
              <a:gdLst>
                <a:gd name="T0" fmla="*/ 0 w 20626"/>
                <a:gd name="T1" fmla="*/ 0 h 21262"/>
                <a:gd name="T2" fmla="*/ 0 w 20626"/>
                <a:gd name="T3" fmla="*/ 0 h 21262"/>
                <a:gd name="T4" fmla="*/ 0 w 20626"/>
                <a:gd name="T5" fmla="*/ 0 h 21262"/>
                <a:gd name="T6" fmla="*/ 0 60000 65536"/>
                <a:gd name="T7" fmla="*/ 0 60000 65536"/>
                <a:gd name="T8" fmla="*/ 0 60000 65536"/>
                <a:gd name="T9" fmla="*/ 0 w 20626"/>
                <a:gd name="T10" fmla="*/ 0 h 21262"/>
                <a:gd name="T11" fmla="*/ 20626 w 20626"/>
                <a:gd name="T12" fmla="*/ 21262 h 21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26" h="21262" fill="none" extrusionOk="0">
                  <a:moveTo>
                    <a:pt x="3807" y="0"/>
                  </a:moveTo>
                  <a:cubicBezTo>
                    <a:pt x="11746" y="1422"/>
                    <a:pt x="18231" y="7147"/>
                    <a:pt x="20625" y="14848"/>
                  </a:cubicBezTo>
                </a:path>
                <a:path w="20626" h="21262" stroke="0" extrusionOk="0">
                  <a:moveTo>
                    <a:pt x="3807" y="0"/>
                  </a:moveTo>
                  <a:cubicBezTo>
                    <a:pt x="11746" y="1422"/>
                    <a:pt x="18231" y="7147"/>
                    <a:pt x="20625" y="14848"/>
                  </a:cubicBezTo>
                  <a:lnTo>
                    <a:pt x="0" y="21262"/>
                  </a:lnTo>
                  <a:lnTo>
                    <a:pt x="3807" y="0"/>
                  </a:lnTo>
                  <a:close/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black">
            <a:xfrm>
              <a:off x="3608" y="331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IC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2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276600" y="692696"/>
            <a:ext cx="4011613" cy="4305300"/>
            <a:chOff x="2064" y="696"/>
            <a:chExt cx="2527" cy="2712"/>
          </a:xfrm>
        </p:grpSpPr>
        <p:sp>
          <p:nvSpPr>
            <p:cNvPr id="13" name="Arc 14"/>
            <p:cNvSpPr>
              <a:spLocks/>
            </p:cNvSpPr>
            <p:nvPr/>
          </p:nvSpPr>
          <p:spPr bwMode="black">
            <a:xfrm rot="16200000" flipH="1">
              <a:off x="2040" y="720"/>
              <a:ext cx="2575" cy="2527"/>
            </a:xfrm>
            <a:custGeom>
              <a:avLst/>
              <a:gdLst>
                <a:gd name="T0" fmla="*/ 0 w 21068"/>
                <a:gd name="T1" fmla="*/ 0 h 21053"/>
                <a:gd name="T2" fmla="*/ 0 w 21068"/>
                <a:gd name="T3" fmla="*/ 0 h 21053"/>
                <a:gd name="T4" fmla="*/ 0 w 21068"/>
                <a:gd name="T5" fmla="*/ 0 h 21053"/>
                <a:gd name="T6" fmla="*/ 0 60000 65536"/>
                <a:gd name="T7" fmla="*/ 0 60000 65536"/>
                <a:gd name="T8" fmla="*/ 0 60000 65536"/>
                <a:gd name="T9" fmla="*/ 0 w 21068"/>
                <a:gd name="T10" fmla="*/ 0 h 21053"/>
                <a:gd name="T11" fmla="*/ 21068 w 21068"/>
                <a:gd name="T12" fmla="*/ 21053 h 21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68" h="21053" fill="none" extrusionOk="0">
                  <a:moveTo>
                    <a:pt x="4830" y="-1"/>
                  </a:moveTo>
                  <a:cubicBezTo>
                    <a:pt x="12923" y="1856"/>
                    <a:pt x="19235" y="8188"/>
                    <a:pt x="21067" y="16287"/>
                  </a:cubicBezTo>
                </a:path>
                <a:path w="21068" h="21053" stroke="0" extrusionOk="0">
                  <a:moveTo>
                    <a:pt x="4830" y="-1"/>
                  </a:moveTo>
                  <a:cubicBezTo>
                    <a:pt x="12923" y="1856"/>
                    <a:pt x="19235" y="8188"/>
                    <a:pt x="21067" y="16287"/>
                  </a:cubicBezTo>
                  <a:lnTo>
                    <a:pt x="0" y="21053"/>
                  </a:lnTo>
                  <a:lnTo>
                    <a:pt x="4830" y="-1"/>
                  </a:lnTo>
                  <a:close/>
                </a:path>
              </a:pathLst>
            </a:cu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black">
            <a:xfrm>
              <a:off x="3997" y="31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IC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3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371600" y="806996"/>
            <a:ext cx="3924300" cy="5181600"/>
            <a:chOff x="864" y="768"/>
            <a:chExt cx="2472" cy="3264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">
            <a:xfrm flipH="1" flipV="1">
              <a:off x="1205" y="909"/>
              <a:ext cx="1963" cy="283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black">
            <a:xfrm>
              <a:off x="3000" y="37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B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">
            <a:xfrm>
              <a:off x="864" y="76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D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1885950" y="959396"/>
            <a:ext cx="5181600" cy="4570413"/>
            <a:chOff x="1188" y="1152"/>
            <a:chExt cx="3264" cy="2595"/>
          </a:xfrm>
        </p:grpSpPr>
        <p:sp>
          <p:nvSpPr>
            <p:cNvPr id="20" name="Line 21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1406525" y="3092996"/>
            <a:ext cx="2657475" cy="2895600"/>
            <a:chOff x="886" y="2208"/>
            <a:chExt cx="1674" cy="1824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black">
            <a:xfrm>
              <a:off x="2224" y="220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R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black">
            <a:xfrm flipH="1">
              <a:off x="1208" y="2427"/>
              <a:ext cx="1051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black">
            <a:xfrm>
              <a:off x="2264" y="2448"/>
              <a:ext cx="0" cy="1289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black">
            <a:xfrm>
              <a:off x="2112" y="374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1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black">
            <a:xfrm>
              <a:off x="886" y="230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2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blackWhite">
            <a:xfrm>
              <a:off x="2224" y="2388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1406525" y="1721396"/>
            <a:ext cx="1682750" cy="4267200"/>
            <a:chOff x="886" y="1344"/>
            <a:chExt cx="1060" cy="2688"/>
          </a:xfrm>
        </p:grpSpPr>
        <p:sp>
          <p:nvSpPr>
            <p:cNvPr id="30" name="Text Box 31"/>
            <p:cNvSpPr txBox="1">
              <a:spLocks noChangeArrowheads="1"/>
            </p:cNvSpPr>
            <p:nvPr/>
          </p:nvSpPr>
          <p:spPr bwMode="black">
            <a:xfrm>
              <a:off x="1576" y="13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M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black">
            <a:xfrm>
              <a:off x="1584" y="374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Y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1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black">
            <a:xfrm>
              <a:off x="886" y="1536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Y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2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black">
            <a:xfrm flipH="1">
              <a:off x="1200" y="1664"/>
              <a:ext cx="522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black">
            <a:xfrm>
              <a:off x="1721" y="1668"/>
              <a:ext cx="0" cy="206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Oval 36"/>
            <p:cNvSpPr>
              <a:spLocks noChangeArrowheads="1"/>
            </p:cNvSpPr>
            <p:nvPr/>
          </p:nvSpPr>
          <p:spPr bwMode="blackWhite">
            <a:xfrm>
              <a:off x="1680" y="162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37"/>
          <p:cNvGrpSpPr>
            <a:grpSpLocks/>
          </p:cNvGrpSpPr>
          <p:nvPr/>
        </p:nvGrpSpPr>
        <p:grpSpPr bwMode="auto">
          <a:xfrm>
            <a:off x="2743200" y="1361034"/>
            <a:ext cx="6400800" cy="4079876"/>
            <a:chOff x="1728" y="1117"/>
            <a:chExt cx="4032" cy="2570"/>
          </a:xfrm>
        </p:grpSpPr>
        <p:grpSp>
          <p:nvGrpSpPr>
            <p:cNvPr id="37" name="Group 38"/>
            <p:cNvGrpSpPr>
              <a:grpSpLocks/>
            </p:cNvGrpSpPr>
            <p:nvPr/>
          </p:nvGrpSpPr>
          <p:grpSpPr bwMode="auto">
            <a:xfrm>
              <a:off x="1728" y="3360"/>
              <a:ext cx="528" cy="327"/>
              <a:chOff x="1728" y="3360"/>
              <a:chExt cx="528" cy="327"/>
            </a:xfrm>
          </p:grpSpPr>
          <p:sp>
            <p:nvSpPr>
              <p:cNvPr id="39" name="Line 39"/>
              <p:cNvSpPr>
                <a:spLocks noChangeShapeType="1"/>
              </p:cNvSpPr>
              <p:nvPr/>
            </p:nvSpPr>
            <p:spPr bwMode="auto">
              <a:xfrm>
                <a:off x="1728" y="3360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>
                <a:off x="1824" y="3360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800" b="0">
                    <a:solidFill>
                      <a:srgbClr val="000066"/>
                    </a:solidFill>
                  </a:rPr>
                  <a:t>(i)</a:t>
                </a:r>
                <a:endParaRPr lang="en-GB" sz="2800" b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3024" y="1117"/>
              <a:ext cx="273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95300" indent="-495300">
                <a:spcBef>
                  <a:spcPct val="50000"/>
                </a:spcBef>
                <a:buFontTx/>
                <a:buAutoNum type="romanLcParenBoth"/>
              </a:pPr>
              <a:r>
                <a:rPr lang="de-DE" sz="2400" b="0" dirty="0" smtClean="0">
                  <a:solidFill>
                    <a:srgbClr val="000066"/>
                  </a:solidFill>
                </a:rPr>
                <a:t>Il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consumo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corrente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è in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parte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finanziato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da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un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prestito</a:t>
              </a:r>
              <a:endParaRPr lang="de-DE" sz="2400" b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2101850" y="2254798"/>
            <a:ext cx="7042150" cy="1798639"/>
            <a:chOff x="1324" y="1680"/>
            <a:chExt cx="4436" cy="1133"/>
          </a:xfrm>
        </p:grpSpPr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1324" y="1680"/>
              <a:ext cx="432" cy="720"/>
              <a:chOff x="1324" y="1680"/>
              <a:chExt cx="432" cy="720"/>
            </a:xfrm>
          </p:grpSpPr>
          <p:sp>
            <p:nvSpPr>
              <p:cNvPr id="44" name="Line 44"/>
              <p:cNvSpPr>
                <a:spLocks noChangeShapeType="1"/>
              </p:cNvSpPr>
              <p:nvPr/>
            </p:nvSpPr>
            <p:spPr bwMode="auto">
              <a:xfrm rot="5400000">
                <a:off x="984" y="2040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5" name="Text Box 45"/>
              <p:cNvSpPr txBox="1">
                <a:spLocks noChangeArrowheads="1"/>
              </p:cNvSpPr>
              <p:nvPr/>
            </p:nvSpPr>
            <p:spPr bwMode="auto">
              <a:xfrm>
                <a:off x="1324" y="1824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800" b="0">
                    <a:solidFill>
                      <a:srgbClr val="000066"/>
                    </a:solidFill>
                  </a:rPr>
                  <a:t>(ii)</a:t>
                </a:r>
                <a:endParaRPr lang="en-GB" sz="2800" b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3024" y="1824"/>
              <a:ext cx="273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95300" indent="-495300">
                <a:spcBef>
                  <a:spcPct val="50000"/>
                </a:spcBef>
              </a:pPr>
              <a:r>
                <a:rPr lang="de-DE" sz="2400" b="0" dirty="0">
                  <a:solidFill>
                    <a:srgbClr val="000066"/>
                  </a:solidFill>
                </a:rPr>
                <a:t>(</a:t>
              </a:r>
              <a:r>
                <a:rPr lang="de-DE" sz="2400" b="0" dirty="0" err="1">
                  <a:solidFill>
                    <a:srgbClr val="000066"/>
                  </a:solidFill>
                </a:rPr>
                <a:t>ii</a:t>
              </a:r>
              <a:r>
                <a:rPr lang="de-DE" sz="2400" b="0" dirty="0">
                  <a:solidFill>
                    <a:srgbClr val="000066"/>
                  </a:solidFill>
                </a:rPr>
                <a:t>)	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Il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risparmio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futuro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ripaga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la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parte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del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consumo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corrente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finanziata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(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inclusi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gli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interessi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)</a:t>
              </a:r>
              <a:endParaRPr lang="en-GB" sz="2400" b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3898900" y="5150396"/>
            <a:ext cx="977900" cy="381000"/>
            <a:chOff x="2456" y="3504"/>
            <a:chExt cx="616" cy="240"/>
          </a:xfrm>
        </p:grpSpPr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2456" y="3504"/>
              <a:ext cx="480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0066"/>
                  </a:solidFill>
                </a:rPr>
                <a:t>-</a:t>
              </a:r>
              <a:r>
                <a:rPr lang="en-US">
                  <a:solidFill>
                    <a:srgbClr val="000066"/>
                  </a:solidFill>
                </a:rPr>
                <a:t>(1+</a:t>
              </a:r>
              <a:r>
                <a:rPr lang="en-US" i="1">
                  <a:solidFill>
                    <a:srgbClr val="000066"/>
                  </a:solidFill>
                </a:rPr>
                <a:t>r</a:t>
              </a:r>
              <a:r>
                <a:rPr lang="en-US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48" name="Arc 50"/>
            <p:cNvSpPr>
              <a:spLocks/>
            </p:cNvSpPr>
            <p:nvPr/>
          </p:nvSpPr>
          <p:spPr bwMode="auto">
            <a:xfrm flipH="1">
              <a:off x="2928" y="3600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 type="stealth" w="lg" len="lg"/>
              <a:tailEnd type="none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15990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85950" y="979512"/>
            <a:ext cx="5181600" cy="4570413"/>
            <a:chOff x="1188" y="1152"/>
            <a:chExt cx="3264" cy="2595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" name="Text Box 6"/>
          <p:cNvSpPr txBox="1">
            <a:spLocks noChangeArrowheads="1"/>
          </p:cNvSpPr>
          <p:nvPr/>
        </p:nvSpPr>
        <p:spPr bwMode="black">
          <a:xfrm rot="-5400000">
            <a:off x="-1100931" y="2536056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black">
          <a:xfrm>
            <a:off x="1524000" y="562136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7" name="Arc 8"/>
          <p:cNvSpPr>
            <a:spLocks/>
          </p:cNvSpPr>
          <p:nvPr/>
        </p:nvSpPr>
        <p:spPr bwMode="black">
          <a:xfrm rot="16200000" flipH="1">
            <a:off x="2536825" y="1235100"/>
            <a:ext cx="3967163" cy="4065587"/>
          </a:xfrm>
          <a:custGeom>
            <a:avLst/>
            <a:gdLst>
              <a:gd name="T0" fmla="*/ 2147483647 w 20441"/>
              <a:gd name="T1" fmla="*/ 0 h 21338"/>
              <a:gd name="T2" fmla="*/ 2147483647 w 20441"/>
              <a:gd name="T3" fmla="*/ 2147483647 h 21338"/>
              <a:gd name="T4" fmla="*/ 0 w 20441"/>
              <a:gd name="T5" fmla="*/ 2147483647 h 21338"/>
              <a:gd name="T6" fmla="*/ 0 60000 65536"/>
              <a:gd name="T7" fmla="*/ 0 60000 65536"/>
              <a:gd name="T8" fmla="*/ 0 60000 65536"/>
              <a:gd name="T9" fmla="*/ 0 w 20441"/>
              <a:gd name="T10" fmla="*/ 0 h 21338"/>
              <a:gd name="T11" fmla="*/ 20441 w 20441"/>
              <a:gd name="T12" fmla="*/ 21338 h 213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41" h="21338" fill="none" extrusionOk="0">
                <a:moveTo>
                  <a:pt x="3352" y="-1"/>
                </a:moveTo>
                <a:cubicBezTo>
                  <a:pt x="11271" y="1243"/>
                  <a:pt x="17850" y="6771"/>
                  <a:pt x="20441" y="14357"/>
                </a:cubicBezTo>
              </a:path>
              <a:path w="20441" h="21338" stroke="0" extrusionOk="0">
                <a:moveTo>
                  <a:pt x="3352" y="-1"/>
                </a:moveTo>
                <a:cubicBezTo>
                  <a:pt x="11271" y="1243"/>
                  <a:pt x="17850" y="6771"/>
                  <a:pt x="20441" y="14357"/>
                </a:cubicBezTo>
                <a:lnTo>
                  <a:pt x="0" y="21338"/>
                </a:lnTo>
                <a:lnTo>
                  <a:pt x="3352" y="-1"/>
                </a:lnTo>
                <a:close/>
              </a:path>
            </a:pathLst>
          </a:cu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black">
          <a:xfrm>
            <a:off x="0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Consumo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ottimale</a:t>
            </a:r>
            <a:r>
              <a:rPr lang="de-DE" sz="2400" b="1" dirty="0">
                <a:solidFill>
                  <a:srgbClr val="000066"/>
                </a:solidFill>
              </a:rPr>
              <a:t>: </a:t>
            </a:r>
            <a:r>
              <a:rPr lang="de-DE" sz="2400" b="1" dirty="0" err="1" smtClean="0">
                <a:solidFill>
                  <a:srgbClr val="000066"/>
                </a:solidFill>
              </a:rPr>
              <a:t>Creditore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9" name="Arc 10"/>
          <p:cNvSpPr>
            <a:spLocks/>
          </p:cNvSpPr>
          <p:nvPr/>
        </p:nvSpPr>
        <p:spPr bwMode="black">
          <a:xfrm rot="16200000" flipH="1">
            <a:off x="2956719" y="1042219"/>
            <a:ext cx="4002087" cy="4051300"/>
          </a:xfrm>
          <a:custGeom>
            <a:avLst/>
            <a:gdLst>
              <a:gd name="T0" fmla="*/ 2147483647 w 20626"/>
              <a:gd name="T1" fmla="*/ 0 h 21262"/>
              <a:gd name="T2" fmla="*/ 2147483647 w 20626"/>
              <a:gd name="T3" fmla="*/ 2147483647 h 21262"/>
              <a:gd name="T4" fmla="*/ 0 w 20626"/>
              <a:gd name="T5" fmla="*/ 2147483647 h 21262"/>
              <a:gd name="T6" fmla="*/ 0 60000 65536"/>
              <a:gd name="T7" fmla="*/ 0 60000 65536"/>
              <a:gd name="T8" fmla="*/ 0 60000 65536"/>
              <a:gd name="T9" fmla="*/ 0 w 20626"/>
              <a:gd name="T10" fmla="*/ 0 h 21262"/>
              <a:gd name="T11" fmla="*/ 20626 w 20626"/>
              <a:gd name="T12" fmla="*/ 21262 h 21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26" h="21262" fill="none" extrusionOk="0">
                <a:moveTo>
                  <a:pt x="3807" y="0"/>
                </a:moveTo>
                <a:cubicBezTo>
                  <a:pt x="11746" y="1422"/>
                  <a:pt x="18231" y="7147"/>
                  <a:pt x="20625" y="14848"/>
                </a:cubicBezTo>
              </a:path>
              <a:path w="20626" h="21262" stroke="0" extrusionOk="0">
                <a:moveTo>
                  <a:pt x="3807" y="0"/>
                </a:moveTo>
                <a:cubicBezTo>
                  <a:pt x="11746" y="1422"/>
                  <a:pt x="18231" y="7147"/>
                  <a:pt x="20625" y="14848"/>
                </a:cubicBezTo>
                <a:lnTo>
                  <a:pt x="0" y="21262"/>
                </a:lnTo>
                <a:lnTo>
                  <a:pt x="3807" y="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Arc 11"/>
          <p:cNvSpPr>
            <a:spLocks/>
          </p:cNvSpPr>
          <p:nvPr/>
        </p:nvSpPr>
        <p:spPr bwMode="black">
          <a:xfrm rot="16200000" flipH="1">
            <a:off x="3238500" y="750912"/>
            <a:ext cx="4087813" cy="4011613"/>
          </a:xfrm>
          <a:custGeom>
            <a:avLst/>
            <a:gdLst>
              <a:gd name="T0" fmla="*/ 2147483647 w 21068"/>
              <a:gd name="T1" fmla="*/ 0 h 21053"/>
              <a:gd name="T2" fmla="*/ 2147483647 w 21068"/>
              <a:gd name="T3" fmla="*/ 2147483647 h 21053"/>
              <a:gd name="T4" fmla="*/ 0 w 21068"/>
              <a:gd name="T5" fmla="*/ 2147483647 h 21053"/>
              <a:gd name="T6" fmla="*/ 0 60000 65536"/>
              <a:gd name="T7" fmla="*/ 0 60000 65536"/>
              <a:gd name="T8" fmla="*/ 0 60000 65536"/>
              <a:gd name="T9" fmla="*/ 0 w 21068"/>
              <a:gd name="T10" fmla="*/ 0 h 21053"/>
              <a:gd name="T11" fmla="*/ 21068 w 21068"/>
              <a:gd name="T12" fmla="*/ 21053 h 210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21053" fill="none" extrusionOk="0">
                <a:moveTo>
                  <a:pt x="4830" y="-1"/>
                </a:moveTo>
                <a:cubicBezTo>
                  <a:pt x="12923" y="1856"/>
                  <a:pt x="19235" y="8188"/>
                  <a:pt x="21067" y="16287"/>
                </a:cubicBezTo>
              </a:path>
              <a:path w="21068" h="21053" stroke="0" extrusionOk="0">
                <a:moveTo>
                  <a:pt x="4830" y="-1"/>
                </a:moveTo>
                <a:cubicBezTo>
                  <a:pt x="12923" y="1856"/>
                  <a:pt x="19235" y="8188"/>
                  <a:pt x="21067" y="16287"/>
                </a:cubicBezTo>
                <a:lnTo>
                  <a:pt x="0" y="21053"/>
                </a:lnTo>
                <a:lnTo>
                  <a:pt x="4830" y="-1"/>
                </a:lnTo>
                <a:close/>
              </a:path>
            </a:pathLst>
          </a:custGeom>
          <a:noFill/>
          <a:ln w="4445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 flipH="1" flipV="1">
            <a:off x="1912938" y="1050950"/>
            <a:ext cx="3116262" cy="450056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black">
          <a:xfrm>
            <a:off x="4406900" y="449741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black">
          <a:xfrm>
            <a:off x="4225925" y="5551512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0" i="1">
                <a:solidFill>
                  <a:srgbClr val="000066"/>
                </a:solidFill>
              </a:rPr>
              <a:t>Y</a:t>
            </a:r>
            <a:r>
              <a:rPr lang="de-DE" sz="2400" b="0" i="1" baseline="-25000">
                <a:solidFill>
                  <a:srgbClr val="000066"/>
                </a:solidFill>
              </a:rPr>
              <a:t>1</a:t>
            </a:r>
            <a:endParaRPr lang="en-GB" sz="2400" b="0" i="1" baseline="-25000">
              <a:solidFill>
                <a:srgbClr val="000066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black">
          <a:xfrm>
            <a:off x="1406525" y="4408512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0" i="1">
                <a:solidFill>
                  <a:srgbClr val="000066"/>
                </a:solidFill>
              </a:rPr>
              <a:t>Y</a:t>
            </a:r>
            <a:r>
              <a:rPr lang="de-DE" sz="2400" b="0" i="1" baseline="-25000">
                <a:solidFill>
                  <a:srgbClr val="000066"/>
                </a:solidFill>
              </a:rPr>
              <a:t>2</a:t>
            </a:r>
            <a:endParaRPr lang="en-GB" sz="2400" b="0" i="1" baseline="-25000">
              <a:solidFill>
                <a:srgbClr val="000066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black">
          <a:xfrm>
            <a:off x="4762500" y="555151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B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black">
          <a:xfrm flipH="1">
            <a:off x="1928813" y="4679975"/>
            <a:ext cx="2457450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black">
          <a:xfrm>
            <a:off x="4406900" y="4692675"/>
            <a:ext cx="0" cy="855662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black">
          <a:xfrm>
            <a:off x="5181600" y="50943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0" i="1">
                <a:solidFill>
                  <a:srgbClr val="000066"/>
                </a:solidFill>
              </a:rPr>
              <a:t>IC</a:t>
            </a:r>
            <a:r>
              <a:rPr lang="de-DE" sz="2400" b="0" i="1" baseline="-25000">
                <a:solidFill>
                  <a:srgbClr val="000066"/>
                </a:solidFill>
              </a:rPr>
              <a:t>1</a:t>
            </a:r>
            <a:endParaRPr lang="en-GB" sz="2400" b="0" i="1" baseline="-25000">
              <a:solidFill>
                <a:srgbClr val="000066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black">
          <a:xfrm>
            <a:off x="5727700" y="48657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0" i="1">
                <a:solidFill>
                  <a:srgbClr val="000066"/>
                </a:solidFill>
              </a:rPr>
              <a:t>IC</a:t>
            </a:r>
            <a:r>
              <a:rPr lang="de-DE" sz="2400" b="0" i="1" baseline="-25000">
                <a:solidFill>
                  <a:srgbClr val="000066"/>
                </a:solidFill>
              </a:rPr>
              <a:t>2</a:t>
            </a:r>
            <a:endParaRPr lang="en-GB" sz="2400" b="0" i="1" baseline="-25000">
              <a:solidFill>
                <a:srgbClr val="000066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black">
          <a:xfrm>
            <a:off x="6345238" y="4560912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0" i="1">
                <a:solidFill>
                  <a:srgbClr val="000066"/>
                </a:solidFill>
              </a:rPr>
              <a:t>IC</a:t>
            </a:r>
            <a:r>
              <a:rPr lang="de-DE" sz="2400" b="0" i="1" baseline="-25000">
                <a:solidFill>
                  <a:srgbClr val="000066"/>
                </a:solidFill>
              </a:rPr>
              <a:t>3</a:t>
            </a:r>
            <a:endParaRPr lang="en-GB" sz="2400" b="0" i="1" baseline="-25000">
              <a:solidFill>
                <a:srgbClr val="000066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black">
          <a:xfrm>
            <a:off x="1371600" y="82711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D</a:t>
            </a:r>
            <a:endParaRPr lang="en-GB" sz="2400" b="0" i="1">
              <a:solidFill>
                <a:srgbClr val="000066"/>
              </a:solidFill>
            </a:endParaRPr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1406525" y="3113112"/>
            <a:ext cx="2657475" cy="2895600"/>
            <a:chOff x="886" y="2208"/>
            <a:chExt cx="1674" cy="1824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black">
            <a:xfrm>
              <a:off x="2224" y="220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R</a:t>
              </a:r>
              <a:endParaRPr lang="en-GB" sz="2400" b="0" i="1">
                <a:solidFill>
                  <a:srgbClr val="000066"/>
                </a:solidFill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black">
            <a:xfrm flipH="1">
              <a:off x="1208" y="2427"/>
              <a:ext cx="1051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black">
            <a:xfrm>
              <a:off x="2264" y="2448"/>
              <a:ext cx="0" cy="1289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black">
            <a:xfrm>
              <a:off x="2112" y="374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1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black">
            <a:xfrm>
              <a:off x="886" y="230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400" b="0" i="1">
                  <a:solidFill>
                    <a:srgbClr val="000066"/>
                  </a:solidFill>
                </a:rPr>
                <a:t>C</a:t>
              </a:r>
              <a:r>
                <a:rPr lang="de-DE" sz="2400" b="0" i="1" baseline="-25000">
                  <a:solidFill>
                    <a:srgbClr val="000066"/>
                  </a:solidFill>
                </a:rPr>
                <a:t>2</a:t>
              </a:r>
              <a:endParaRPr lang="en-GB" sz="24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blackWhite">
            <a:xfrm>
              <a:off x="2224" y="2388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9" name="Oval 30"/>
          <p:cNvSpPr>
            <a:spLocks noChangeArrowheads="1"/>
          </p:cNvSpPr>
          <p:nvPr/>
        </p:nvSpPr>
        <p:spPr bwMode="blackWhite">
          <a:xfrm>
            <a:off x="4343400" y="4618062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3638550" y="1297012"/>
            <a:ext cx="5505450" cy="3963988"/>
            <a:chOff x="2292" y="1200"/>
            <a:chExt cx="3468" cy="2497"/>
          </a:xfrm>
        </p:grpSpPr>
        <p:grpSp>
          <p:nvGrpSpPr>
            <p:cNvPr id="31" name="Group 32"/>
            <p:cNvGrpSpPr>
              <a:grpSpLocks/>
            </p:cNvGrpSpPr>
            <p:nvPr/>
          </p:nvGrpSpPr>
          <p:grpSpPr bwMode="auto">
            <a:xfrm>
              <a:off x="2292" y="3370"/>
              <a:ext cx="548" cy="327"/>
              <a:chOff x="1708" y="3360"/>
              <a:chExt cx="548" cy="327"/>
            </a:xfrm>
          </p:grpSpPr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 flipH="1">
                <a:off x="1708" y="3360"/>
                <a:ext cx="452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1824" y="3360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800" b="0">
                    <a:solidFill>
                      <a:srgbClr val="000066"/>
                    </a:solidFill>
                  </a:rPr>
                  <a:t>(i)</a:t>
                </a:r>
                <a:endParaRPr lang="en-GB" sz="2800" b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024" y="1200"/>
              <a:ext cx="27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95300" indent="-495300">
                <a:spcBef>
                  <a:spcPct val="50000"/>
                </a:spcBef>
                <a:buFontTx/>
                <a:buAutoNum type="romanLcParenBoth"/>
              </a:pPr>
              <a:r>
                <a:rPr lang="de-DE" sz="2400" b="0" dirty="0" smtClean="0">
                  <a:solidFill>
                    <a:srgbClr val="000066"/>
                  </a:solidFill>
                </a:rPr>
                <a:t>Il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risparmio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corrente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è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positivo</a:t>
              </a:r>
              <a:endParaRPr lang="de-DE" sz="2400" b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35" name="Group 36"/>
          <p:cNvGrpSpPr>
            <a:grpSpLocks/>
          </p:cNvGrpSpPr>
          <p:nvPr/>
        </p:nvGrpSpPr>
        <p:grpSpPr bwMode="auto">
          <a:xfrm>
            <a:off x="2101850" y="2503512"/>
            <a:ext cx="7042150" cy="2133600"/>
            <a:chOff x="1324" y="1824"/>
            <a:chExt cx="4436" cy="1344"/>
          </a:xfrm>
        </p:grpSpPr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1324" y="2448"/>
              <a:ext cx="432" cy="720"/>
              <a:chOff x="1324" y="2448"/>
              <a:chExt cx="432" cy="720"/>
            </a:xfrm>
          </p:grpSpPr>
          <p:sp>
            <p:nvSpPr>
              <p:cNvPr id="38" name="Line 38"/>
              <p:cNvSpPr>
                <a:spLocks noChangeShapeType="1"/>
              </p:cNvSpPr>
              <p:nvPr/>
            </p:nvSpPr>
            <p:spPr bwMode="auto">
              <a:xfrm rot="16200000" flipV="1">
                <a:off x="984" y="2808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324" y="2592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800" b="0">
                    <a:solidFill>
                      <a:srgbClr val="000066"/>
                    </a:solidFill>
                  </a:rPr>
                  <a:t>(ii)</a:t>
                </a:r>
                <a:endParaRPr lang="en-GB" sz="2800" b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3024" y="1824"/>
              <a:ext cx="273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95300" indent="-495300">
                <a:spcBef>
                  <a:spcPct val="50000"/>
                </a:spcBef>
              </a:pPr>
              <a:r>
                <a:rPr lang="de-DE" sz="2400" b="0" dirty="0">
                  <a:solidFill>
                    <a:srgbClr val="000066"/>
                  </a:solidFill>
                </a:rPr>
                <a:t>(</a:t>
              </a:r>
              <a:r>
                <a:rPr lang="de-DE" sz="2400" b="0" dirty="0" err="1">
                  <a:solidFill>
                    <a:srgbClr val="000066"/>
                  </a:solidFill>
                </a:rPr>
                <a:t>ii</a:t>
              </a:r>
              <a:r>
                <a:rPr lang="de-DE" sz="2400" b="0" dirty="0">
                  <a:solidFill>
                    <a:srgbClr val="000066"/>
                  </a:solidFill>
                </a:rPr>
                <a:t>)	</a:t>
              </a:r>
              <a:r>
                <a:rPr lang="de-DE" sz="2400" dirty="0" smtClean="0">
                  <a:solidFill>
                    <a:srgbClr val="000066"/>
                  </a:solidFill>
                </a:rPr>
                <a:t>Il </a:t>
              </a:r>
              <a:r>
                <a:rPr lang="de-DE" sz="2400" dirty="0" err="1" smtClean="0">
                  <a:solidFill>
                    <a:srgbClr val="000066"/>
                  </a:solidFill>
                </a:rPr>
                <a:t>c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onsumo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addizionale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futuro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è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finanziato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dal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risparmio</a:t>
              </a:r>
              <a:r>
                <a:rPr lang="de-DE" sz="2400" b="0" dirty="0" smtClean="0">
                  <a:solidFill>
                    <a:srgbClr val="000066"/>
                  </a:solidFill>
                </a:rPr>
                <a:t> </a:t>
              </a:r>
              <a:r>
                <a:rPr lang="de-DE" sz="2400" b="0" dirty="0" err="1" smtClean="0">
                  <a:solidFill>
                    <a:srgbClr val="000066"/>
                  </a:solidFill>
                </a:rPr>
                <a:t>corrente</a:t>
              </a:r>
              <a:endParaRPr lang="en-GB" sz="2400" b="0" dirty="0">
                <a:solidFill>
                  <a:srgbClr val="000066"/>
                </a:solidFill>
              </a:endParaRPr>
            </a:p>
          </p:txBody>
        </p:sp>
      </p:grpSp>
      <p:sp>
        <p:nvSpPr>
          <p:cNvPr id="40" name="Text Box 42"/>
          <p:cNvSpPr txBox="1">
            <a:spLocks noChangeArrowheads="1"/>
          </p:cNvSpPr>
          <p:nvPr/>
        </p:nvSpPr>
        <p:spPr bwMode="black">
          <a:xfrm>
            <a:off x="5791200" y="5780112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3898900" y="5170512"/>
            <a:ext cx="977900" cy="381000"/>
            <a:chOff x="2456" y="3504"/>
            <a:chExt cx="616" cy="240"/>
          </a:xfrm>
        </p:grpSpPr>
        <p:sp>
          <p:nvSpPr>
            <p:cNvPr id="42" name="Text Box 44"/>
            <p:cNvSpPr txBox="1">
              <a:spLocks noChangeArrowheads="1"/>
            </p:cNvSpPr>
            <p:nvPr/>
          </p:nvSpPr>
          <p:spPr bwMode="auto">
            <a:xfrm>
              <a:off x="2456" y="3504"/>
              <a:ext cx="480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0066"/>
                  </a:solidFill>
                </a:rPr>
                <a:t>-</a:t>
              </a:r>
              <a:r>
                <a:rPr lang="en-US">
                  <a:solidFill>
                    <a:srgbClr val="000066"/>
                  </a:solidFill>
                </a:rPr>
                <a:t>(1+</a:t>
              </a:r>
              <a:r>
                <a:rPr lang="en-US" i="1">
                  <a:solidFill>
                    <a:srgbClr val="000066"/>
                  </a:solidFill>
                </a:rPr>
                <a:t>r</a:t>
              </a:r>
              <a:r>
                <a:rPr lang="en-US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43" name="Arc 45"/>
            <p:cNvSpPr>
              <a:spLocks/>
            </p:cNvSpPr>
            <p:nvPr/>
          </p:nvSpPr>
          <p:spPr bwMode="auto">
            <a:xfrm flipH="1">
              <a:off x="2928" y="3600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 type="stealth" w="lg" len="lg"/>
              <a:tailEnd type="none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540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black">
          <a:xfrm>
            <a:off x="0" y="18864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smtClean="0">
                <a:solidFill>
                  <a:srgbClr val="000066"/>
                </a:solidFill>
              </a:rPr>
              <a:t>3. </a:t>
            </a:r>
            <a:r>
              <a:rPr lang="de-DE" sz="2400" b="1" dirty="0" err="1" smtClean="0">
                <a:solidFill>
                  <a:srgbClr val="000066"/>
                </a:solidFill>
              </a:rPr>
              <a:t>Variazioni</a:t>
            </a:r>
            <a:r>
              <a:rPr lang="de-DE" sz="2400" b="1" dirty="0" smtClean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temporanee</a:t>
            </a:r>
            <a:r>
              <a:rPr lang="de-DE" sz="2400" b="1" dirty="0">
                <a:solidFill>
                  <a:srgbClr val="000066"/>
                </a:solidFill>
              </a:rPr>
              <a:t> e </a:t>
            </a:r>
            <a:r>
              <a:rPr lang="de-DE" sz="2400" b="1" dirty="0" err="1">
                <a:solidFill>
                  <a:srgbClr val="000066"/>
                </a:solidFill>
              </a:rPr>
              <a:t>permanenti</a:t>
            </a:r>
            <a:r>
              <a:rPr lang="de-DE" sz="2400" b="1" dirty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93279"/>
            <a:ext cx="56388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57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31096" y="3773587"/>
            <a:ext cx="685800" cy="2124075"/>
            <a:chOff x="2448" y="2656"/>
            <a:chExt cx="432" cy="1338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blackWhite">
            <a:xfrm>
              <a:off x="2448" y="374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i="1" baseline="-25000">
                  <a:solidFill>
                    <a:srgbClr val="000066"/>
                  </a:solidFill>
                </a:rPr>
                <a:t>1</a:t>
              </a:r>
              <a:r>
                <a:rPr lang="de-DE" sz="2000" b="0" i="1">
                  <a:solidFill>
                    <a:srgbClr val="000066"/>
                  </a:solidFill>
                </a:rPr>
                <a:t>´</a:t>
              </a:r>
              <a:endParaRPr lang="en-GB" sz="20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blackWhite">
            <a:xfrm>
              <a:off x="2604" y="2656"/>
              <a:ext cx="0" cy="10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" name="Rectangle 6"/>
          <p:cNvSpPr>
            <a:spLocks noChangeArrowheads="1"/>
          </p:cNvSpPr>
          <p:nvPr/>
        </p:nvSpPr>
        <p:spPr bwMode="blackWhite">
          <a:xfrm>
            <a:off x="33337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Variazione</a:t>
            </a:r>
            <a:r>
              <a:rPr lang="de-DE" sz="2400" b="1" dirty="0">
                <a:solidFill>
                  <a:srgbClr val="000066"/>
                </a:solidFill>
              </a:rPr>
              <a:t> </a:t>
            </a:r>
            <a:r>
              <a:rPr lang="de-DE" sz="2400" b="1" dirty="0" err="1">
                <a:solidFill>
                  <a:srgbClr val="000066"/>
                </a:solidFill>
              </a:rPr>
              <a:t>temporanea</a:t>
            </a:r>
            <a:r>
              <a:rPr lang="de-DE" sz="2400" b="1" dirty="0">
                <a:solidFill>
                  <a:srgbClr val="000066"/>
                </a:solidFill>
              </a:rPr>
              <a:t> del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6" name="Arc 7"/>
          <p:cNvSpPr>
            <a:spLocks/>
          </p:cNvSpPr>
          <p:nvPr/>
        </p:nvSpPr>
        <p:spPr bwMode="blackWhite">
          <a:xfrm rot="16200000" flipH="1">
            <a:off x="3112740" y="3066356"/>
            <a:ext cx="1127125" cy="1150937"/>
          </a:xfrm>
          <a:custGeom>
            <a:avLst/>
            <a:gdLst>
              <a:gd name="T0" fmla="*/ 2147483647 w 21374"/>
              <a:gd name="T1" fmla="*/ 0 h 21540"/>
              <a:gd name="T2" fmla="*/ 2147483647 w 21374"/>
              <a:gd name="T3" fmla="*/ 2147483647 h 21540"/>
              <a:gd name="T4" fmla="*/ 0 w 21374"/>
              <a:gd name="T5" fmla="*/ 2147483647 h 21540"/>
              <a:gd name="T6" fmla="*/ 0 60000 65536"/>
              <a:gd name="T7" fmla="*/ 0 60000 65536"/>
              <a:gd name="T8" fmla="*/ 0 60000 65536"/>
              <a:gd name="T9" fmla="*/ 0 w 21374"/>
              <a:gd name="T10" fmla="*/ 0 h 21540"/>
              <a:gd name="T11" fmla="*/ 21374 w 21374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74" h="21540" fill="none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</a:path>
              <a:path w="21374" h="21540" stroke="0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blackWhite">
          <a:xfrm rot="-5400000">
            <a:off x="-1056035" y="2485331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blackWhite">
          <a:xfrm>
            <a:off x="1568896" y="557063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1930846" y="928787"/>
            <a:ext cx="5181600" cy="4570413"/>
            <a:chOff x="1188" y="1152"/>
            <a:chExt cx="3264" cy="2595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1492696" y="836712"/>
            <a:ext cx="4191000" cy="5060950"/>
            <a:chOff x="912" y="806"/>
            <a:chExt cx="2640" cy="3188"/>
          </a:xfrm>
        </p:grpSpPr>
        <p:sp>
          <p:nvSpPr>
            <p:cNvPr id="13" name="Line 14"/>
            <p:cNvSpPr>
              <a:spLocks noChangeShapeType="1"/>
            </p:cNvSpPr>
            <p:nvPr/>
          </p:nvSpPr>
          <p:spPr bwMode="blackWhite">
            <a:xfrm flipH="1" flipV="1">
              <a:off x="1381" y="909"/>
              <a:ext cx="1963" cy="283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blackWhite">
            <a:xfrm>
              <a:off x="912" y="806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D´</a:t>
              </a:r>
              <a:endParaRPr lang="en-GB" sz="2000" b="0" i="1">
                <a:solidFill>
                  <a:srgbClr val="000066"/>
                </a:solidFill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blackWhite">
            <a:xfrm>
              <a:off x="3216" y="37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B</a:t>
              </a:r>
              <a:r>
                <a:rPr lang="de-DE" sz="2000" b="0" i="1">
                  <a:solidFill>
                    <a:srgbClr val="FCE78C"/>
                  </a:solidFill>
                </a:rPr>
                <a:t>´</a:t>
              </a:r>
              <a:endParaRPr lang="en-GB" sz="2000" b="0" i="1">
                <a:solidFill>
                  <a:srgbClr val="FCE78C"/>
                </a:solidFill>
              </a:endParaRP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1416496" y="1674912"/>
            <a:ext cx="3352800" cy="4222750"/>
            <a:chOff x="864" y="1334"/>
            <a:chExt cx="2112" cy="2660"/>
          </a:xfrm>
        </p:grpSpPr>
        <p:sp>
          <p:nvSpPr>
            <p:cNvPr id="17" name="Text Box 18"/>
            <p:cNvSpPr txBox="1">
              <a:spLocks noChangeArrowheads="1"/>
            </p:cNvSpPr>
            <p:nvPr/>
          </p:nvSpPr>
          <p:spPr bwMode="blackWhite">
            <a:xfrm>
              <a:off x="2640" y="37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B</a:t>
              </a:r>
              <a:endParaRPr lang="en-GB" sz="2000" b="0" i="1">
                <a:solidFill>
                  <a:srgbClr val="000066"/>
                </a:solidFill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blackWhite">
            <a:xfrm>
              <a:off x="864" y="133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D</a:t>
              </a:r>
              <a:endParaRPr lang="en-GB" sz="2000" b="0" i="1">
                <a:solidFill>
                  <a:srgbClr val="000066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blackWhite">
            <a:xfrm flipH="1" flipV="1">
              <a:off x="1211" y="1448"/>
              <a:ext cx="1592" cy="2299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black">
          <a:xfrm>
            <a:off x="5836096" y="5729387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3321496" y="3716437"/>
            <a:ext cx="965200" cy="395288"/>
            <a:chOff x="2064" y="2620"/>
            <a:chExt cx="608" cy="249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blackWhite">
            <a:xfrm flipH="1">
              <a:off x="2064" y="2656"/>
              <a:ext cx="538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blackWhite">
            <a:xfrm>
              <a:off x="2336" y="263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A´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blackWhite">
            <a:xfrm>
              <a:off x="2564" y="2620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1451421" y="3595787"/>
            <a:ext cx="2203450" cy="2301875"/>
            <a:chOff x="886" y="2544"/>
            <a:chExt cx="1388" cy="1450"/>
          </a:xfrm>
        </p:grpSpPr>
        <p:sp>
          <p:nvSpPr>
            <p:cNvPr id="26" name="Rectangle 28"/>
            <p:cNvSpPr>
              <a:spLocks noChangeArrowheads="1"/>
            </p:cNvSpPr>
            <p:nvPr/>
          </p:nvSpPr>
          <p:spPr bwMode="blackWhite">
            <a:xfrm>
              <a:off x="1912" y="3744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i="1" baseline="-25000">
                  <a:solidFill>
                    <a:srgbClr val="000066"/>
                  </a:solidFill>
                </a:rPr>
                <a:t>1</a:t>
              </a:r>
              <a:endParaRPr lang="en-GB" sz="20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blackWhite">
            <a:xfrm>
              <a:off x="886" y="2544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i="1" baseline="-25000">
                  <a:solidFill>
                    <a:srgbClr val="000066"/>
                  </a:solidFill>
                </a:rPr>
                <a:t>2</a:t>
              </a:r>
              <a:endParaRPr lang="en-GB" sz="20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blackWhite">
            <a:xfrm>
              <a:off x="2049" y="2644"/>
              <a:ext cx="0" cy="107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" name="Oval 31"/>
            <p:cNvSpPr>
              <a:spLocks noChangeArrowheads="1"/>
            </p:cNvSpPr>
            <p:nvPr/>
          </p:nvSpPr>
          <p:spPr bwMode="blackWhite">
            <a:xfrm>
              <a:off x="2014" y="2614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blackWhite">
            <a:xfrm>
              <a:off x="1424" y="2656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A=R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blackWhite">
            <a:xfrm flipH="1">
              <a:off x="1200" y="2660"/>
              <a:ext cx="826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3613596" y="2595662"/>
            <a:ext cx="1150938" cy="1020763"/>
            <a:chOff x="2248" y="1914"/>
            <a:chExt cx="725" cy="643"/>
          </a:xfrm>
        </p:grpSpPr>
        <p:sp>
          <p:nvSpPr>
            <p:cNvPr id="33" name="Arc 35"/>
            <p:cNvSpPr>
              <a:spLocks/>
            </p:cNvSpPr>
            <p:nvPr/>
          </p:nvSpPr>
          <p:spPr bwMode="blackWhite">
            <a:xfrm rot="16200000" flipH="1">
              <a:off x="2289" y="1873"/>
              <a:ext cx="643" cy="725"/>
            </a:xfrm>
            <a:custGeom>
              <a:avLst/>
              <a:gdLst>
                <a:gd name="T0" fmla="*/ 0 w 19350"/>
                <a:gd name="T1" fmla="*/ 0 h 21540"/>
                <a:gd name="T2" fmla="*/ 0 w 19350"/>
                <a:gd name="T3" fmla="*/ 0 h 21540"/>
                <a:gd name="T4" fmla="*/ 0 w 19350"/>
                <a:gd name="T5" fmla="*/ 0 h 21540"/>
                <a:gd name="T6" fmla="*/ 0 60000 65536"/>
                <a:gd name="T7" fmla="*/ 0 60000 65536"/>
                <a:gd name="T8" fmla="*/ 0 60000 65536"/>
                <a:gd name="T9" fmla="*/ 0 w 19350"/>
                <a:gd name="T10" fmla="*/ 0 h 21540"/>
                <a:gd name="T11" fmla="*/ 19350 w 19350"/>
                <a:gd name="T12" fmla="*/ 21540 h 21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50" h="21540" fill="none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</a:path>
                <a:path w="19350" h="21540" stroke="0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  <a:lnTo>
                    <a:pt x="0" y="21540"/>
                  </a:lnTo>
                  <a:lnTo>
                    <a:pt x="1603" y="-1"/>
                  </a:lnTo>
                  <a:close/>
                </a:path>
              </a:pathLst>
            </a:cu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blackWhite">
            <a:xfrm>
              <a:off x="2304" y="211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R´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blackWhite">
            <a:xfrm>
              <a:off x="2326" y="2295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614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White">
          <a:xfrm>
            <a:off x="4159696" y="3748187"/>
            <a:ext cx="19050" cy="175260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Line 33"/>
          <p:cNvSpPr>
            <a:spLocks noChangeShapeType="1"/>
          </p:cNvSpPr>
          <p:nvPr/>
        </p:nvSpPr>
        <p:spPr bwMode="blackWhite">
          <a:xfrm flipH="1">
            <a:off x="1949896" y="3779937"/>
            <a:ext cx="1311275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913509" y="1017687"/>
            <a:ext cx="3303587" cy="4879975"/>
            <a:chOff x="1807" y="920"/>
            <a:chExt cx="2081" cy="3074"/>
          </a:xfrm>
        </p:grpSpPr>
        <p:sp>
          <p:nvSpPr>
            <p:cNvPr id="5" name="Line 26"/>
            <p:cNvSpPr>
              <a:spLocks noChangeShapeType="1"/>
            </p:cNvSpPr>
            <p:nvPr/>
          </p:nvSpPr>
          <p:spPr bwMode="blackWhite">
            <a:xfrm flipH="1" flipV="1">
              <a:off x="1807" y="920"/>
              <a:ext cx="1963" cy="283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blackWhite">
            <a:xfrm>
              <a:off x="3552" y="37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B´´</a:t>
              </a:r>
              <a:endParaRPr lang="en-GB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blackWhite">
          <a:xfrm>
            <a:off x="4275" y="188640"/>
            <a:ext cx="9110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 b="1" dirty="0" err="1">
                <a:solidFill>
                  <a:srgbClr val="000066"/>
                </a:solidFill>
              </a:rPr>
              <a:t>Variazione</a:t>
            </a:r>
            <a:r>
              <a:rPr lang="de-DE" sz="2400" b="1" dirty="0">
                <a:solidFill>
                  <a:srgbClr val="000066"/>
                </a:solidFill>
              </a:rPr>
              <a:t> permanente del </a:t>
            </a:r>
            <a:r>
              <a:rPr lang="de-DE" sz="2400" b="1" dirty="0" err="1">
                <a:solidFill>
                  <a:srgbClr val="000066"/>
                </a:solidFill>
              </a:rPr>
              <a:t>reddito</a:t>
            </a:r>
            <a:endParaRPr lang="en-GB" sz="2400" b="1" dirty="0">
              <a:solidFill>
                <a:srgbClr val="000066"/>
              </a:solidFill>
            </a:endParaRPr>
          </a:p>
        </p:txBody>
      </p:sp>
      <p:sp>
        <p:nvSpPr>
          <p:cNvPr id="8" name="Arc 5"/>
          <p:cNvSpPr>
            <a:spLocks/>
          </p:cNvSpPr>
          <p:nvPr/>
        </p:nvSpPr>
        <p:spPr bwMode="blackWhite">
          <a:xfrm rot="16200000" flipH="1">
            <a:off x="3112740" y="3066356"/>
            <a:ext cx="1127125" cy="1150937"/>
          </a:xfrm>
          <a:custGeom>
            <a:avLst/>
            <a:gdLst>
              <a:gd name="T0" fmla="*/ 2147483647 w 21374"/>
              <a:gd name="T1" fmla="*/ 0 h 21540"/>
              <a:gd name="T2" fmla="*/ 2147483647 w 21374"/>
              <a:gd name="T3" fmla="*/ 2147483647 h 21540"/>
              <a:gd name="T4" fmla="*/ 0 w 21374"/>
              <a:gd name="T5" fmla="*/ 2147483647 h 21540"/>
              <a:gd name="T6" fmla="*/ 0 60000 65536"/>
              <a:gd name="T7" fmla="*/ 0 60000 65536"/>
              <a:gd name="T8" fmla="*/ 0 60000 65536"/>
              <a:gd name="T9" fmla="*/ 0 w 21374"/>
              <a:gd name="T10" fmla="*/ 0 h 21540"/>
              <a:gd name="T11" fmla="*/ 21374 w 21374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74" h="21540" fill="none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</a:path>
              <a:path w="21374" h="21540" stroke="0" extrusionOk="0">
                <a:moveTo>
                  <a:pt x="1603" y="-1"/>
                </a:moveTo>
                <a:cubicBezTo>
                  <a:pt x="11695" y="750"/>
                  <a:pt x="19912" y="8407"/>
                  <a:pt x="21373" y="18422"/>
                </a:cubicBezTo>
                <a:lnTo>
                  <a:pt x="0" y="21540"/>
                </a:lnTo>
                <a:lnTo>
                  <a:pt x="1603" y="-1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Arc 6"/>
          <p:cNvSpPr>
            <a:spLocks/>
          </p:cNvSpPr>
          <p:nvPr/>
        </p:nvSpPr>
        <p:spPr bwMode="blackWhite">
          <a:xfrm rot="16200000" flipH="1">
            <a:off x="3680271" y="2532162"/>
            <a:ext cx="1020763" cy="1154113"/>
          </a:xfrm>
          <a:custGeom>
            <a:avLst/>
            <a:gdLst>
              <a:gd name="T0" fmla="*/ 0 w 19350"/>
              <a:gd name="T1" fmla="*/ 0 h 21600"/>
              <a:gd name="T2" fmla="*/ 2147483647 w 19350"/>
              <a:gd name="T3" fmla="*/ 2147483647 h 21600"/>
              <a:gd name="T4" fmla="*/ 0 w 19350"/>
              <a:gd name="T5" fmla="*/ 2147483647 h 21600"/>
              <a:gd name="T6" fmla="*/ 0 60000 65536"/>
              <a:gd name="T7" fmla="*/ 0 60000 65536"/>
              <a:gd name="T8" fmla="*/ 0 60000 65536"/>
              <a:gd name="T9" fmla="*/ 0 w 19350"/>
              <a:gd name="T10" fmla="*/ 0 h 21600"/>
              <a:gd name="T11" fmla="*/ 19350 w 19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0" h="21600" fill="none" extrusionOk="0">
                <a:moveTo>
                  <a:pt x="-1" y="0"/>
                </a:moveTo>
                <a:cubicBezTo>
                  <a:pt x="8206" y="0"/>
                  <a:pt x="15703" y="4650"/>
                  <a:pt x="19350" y="12001"/>
                </a:cubicBezTo>
              </a:path>
              <a:path w="19350" h="21600" stroke="0" extrusionOk="0">
                <a:moveTo>
                  <a:pt x="-1" y="0"/>
                </a:moveTo>
                <a:cubicBezTo>
                  <a:pt x="8206" y="0"/>
                  <a:pt x="15703" y="4650"/>
                  <a:pt x="19350" y="1200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blackWhite">
          <a:xfrm rot="-5400000">
            <a:off x="-1056035" y="2485331"/>
            <a:ext cx="342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b="0" dirty="0" err="1" smtClean="0">
                <a:solidFill>
                  <a:srgbClr val="000066"/>
                </a:solidFill>
              </a:rPr>
              <a:t>futuro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blackWhite">
          <a:xfrm>
            <a:off x="1568896" y="557063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0</a:t>
            </a:r>
            <a:endParaRPr lang="en-GB" sz="2400" b="0" i="1">
              <a:solidFill>
                <a:srgbClr val="000066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blackWhite">
          <a:xfrm flipH="1" flipV="1">
            <a:off x="2237234" y="1000225"/>
            <a:ext cx="3116262" cy="450056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blackWhite">
          <a:xfrm>
            <a:off x="3702496" y="290998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R´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blackWhite">
          <a:xfrm>
            <a:off x="3737421" y="320050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3986659" y="2147987"/>
            <a:ext cx="1303337" cy="1020763"/>
            <a:chOff x="2483" y="1632"/>
            <a:chExt cx="821" cy="643"/>
          </a:xfrm>
        </p:grpSpPr>
        <p:sp>
          <p:nvSpPr>
            <p:cNvPr id="16" name="Arc 13"/>
            <p:cNvSpPr>
              <a:spLocks/>
            </p:cNvSpPr>
            <p:nvPr/>
          </p:nvSpPr>
          <p:spPr bwMode="blackWhite">
            <a:xfrm rot="16200000" flipH="1">
              <a:off x="2524" y="1591"/>
              <a:ext cx="643" cy="725"/>
            </a:xfrm>
            <a:custGeom>
              <a:avLst/>
              <a:gdLst>
                <a:gd name="T0" fmla="*/ 0 w 19350"/>
                <a:gd name="T1" fmla="*/ 0 h 21540"/>
                <a:gd name="T2" fmla="*/ 0 w 19350"/>
                <a:gd name="T3" fmla="*/ 0 h 21540"/>
                <a:gd name="T4" fmla="*/ 0 w 19350"/>
                <a:gd name="T5" fmla="*/ 0 h 21540"/>
                <a:gd name="T6" fmla="*/ 0 60000 65536"/>
                <a:gd name="T7" fmla="*/ 0 60000 65536"/>
                <a:gd name="T8" fmla="*/ 0 60000 65536"/>
                <a:gd name="T9" fmla="*/ 0 w 19350"/>
                <a:gd name="T10" fmla="*/ 0 h 21540"/>
                <a:gd name="T11" fmla="*/ 19350 w 19350"/>
                <a:gd name="T12" fmla="*/ 21540 h 21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50" h="21540" fill="none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</a:path>
                <a:path w="19350" h="21540" stroke="0" extrusionOk="0">
                  <a:moveTo>
                    <a:pt x="1603" y="-1"/>
                  </a:moveTo>
                  <a:cubicBezTo>
                    <a:pt x="9212" y="565"/>
                    <a:pt x="15959" y="5105"/>
                    <a:pt x="19350" y="11941"/>
                  </a:cubicBezTo>
                  <a:lnTo>
                    <a:pt x="0" y="21540"/>
                  </a:lnTo>
                  <a:lnTo>
                    <a:pt x="1603" y="-1"/>
                  </a:lnTo>
                  <a:close/>
                </a:path>
              </a:pathLst>
            </a:cu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t-IT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blackWhite">
            <a:xfrm>
              <a:off x="2496" y="1881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b="0" i="1">
                  <a:solidFill>
                    <a:srgbClr val="000066"/>
                  </a:solidFill>
                </a:rPr>
                <a:t>A´´</a:t>
              </a:r>
              <a:r>
                <a:rPr lang="de-DE" b="0" i="1">
                  <a:solidFill>
                    <a:srgbClr val="000066"/>
                  </a:solidFill>
                  <a:sym typeface="Symbol" pitchFamily="18" charset="2"/>
                </a:rPr>
                <a:t></a:t>
              </a:r>
              <a:r>
                <a:rPr lang="de-DE" b="0" i="1">
                  <a:solidFill>
                    <a:srgbClr val="000066"/>
                  </a:solidFill>
                </a:rPr>
                <a:t>R´´</a:t>
              </a:r>
              <a:endParaRPr lang="en-GB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8" name="Rectangle 15"/>
          <p:cNvSpPr>
            <a:spLocks noChangeArrowheads="1"/>
          </p:cNvSpPr>
          <p:nvPr/>
        </p:nvSpPr>
        <p:spPr bwMode="blackWhite">
          <a:xfrm>
            <a:off x="3080196" y="5500787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1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blackWhite">
          <a:xfrm>
            <a:off x="1451421" y="3595787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2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blackWhite">
          <a:xfrm>
            <a:off x="3931096" y="5500787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0" i="1">
                <a:solidFill>
                  <a:srgbClr val="000066"/>
                </a:solidFill>
              </a:rPr>
              <a:t>Y</a:t>
            </a:r>
            <a:r>
              <a:rPr lang="de-DE" sz="2000" b="0" i="1" baseline="-25000">
                <a:solidFill>
                  <a:srgbClr val="000066"/>
                </a:solidFill>
              </a:rPr>
              <a:t>1</a:t>
            </a:r>
            <a:r>
              <a:rPr lang="de-DE" sz="2000" b="0" i="1">
                <a:solidFill>
                  <a:srgbClr val="000066"/>
                </a:solidFill>
              </a:rPr>
              <a:t>´</a:t>
            </a:r>
            <a:endParaRPr lang="en-GB" sz="2000" b="0" i="1" baseline="-25000">
              <a:solidFill>
                <a:srgbClr val="000066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White">
          <a:xfrm>
            <a:off x="4235896" y="5500787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blackWhite">
          <a:xfrm>
            <a:off x="3297684" y="3754537"/>
            <a:ext cx="0" cy="1711325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White">
          <a:xfrm>
            <a:off x="1416496" y="1674912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D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blackWhite">
          <a:xfrm flipH="1" flipV="1">
            <a:off x="1967359" y="1855887"/>
            <a:ext cx="2527300" cy="364966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blackWhite">
          <a:xfrm>
            <a:off x="2305496" y="3773587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 dirty="0">
                <a:solidFill>
                  <a:srgbClr val="000066"/>
                </a:solidFill>
              </a:rPr>
              <a:t>A=R</a:t>
            </a:r>
            <a:endParaRPr lang="en-GB" b="0" i="1" dirty="0">
              <a:solidFill>
                <a:srgbClr val="000066"/>
              </a:solidFill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blackWhite">
          <a:xfrm>
            <a:off x="3753296" y="3745012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0" i="1">
                <a:solidFill>
                  <a:srgbClr val="000066"/>
                </a:solidFill>
              </a:rPr>
              <a:t>A´</a:t>
            </a:r>
            <a:endParaRPr lang="en-GB" b="0" i="1">
              <a:solidFill>
                <a:srgbClr val="000066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blackWhite">
          <a:xfrm>
            <a:off x="5150296" y="5500787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B´</a:t>
            </a:r>
            <a:endParaRPr lang="en-GB" sz="2000" b="0" i="1">
              <a:solidFill>
                <a:srgbClr val="000066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blackWhite">
          <a:xfrm>
            <a:off x="1492696" y="836712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D´</a:t>
            </a:r>
            <a:endParaRPr lang="en-GB" sz="2000" b="0" i="1">
              <a:solidFill>
                <a:srgbClr val="000066"/>
              </a:solidFill>
            </a:endParaRPr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1930846" y="928787"/>
            <a:ext cx="5181600" cy="4570413"/>
            <a:chOff x="1188" y="1152"/>
            <a:chExt cx="3264" cy="2595"/>
          </a:xfrm>
        </p:grpSpPr>
        <p:sp>
          <p:nvSpPr>
            <p:cNvPr id="30" name="Line 30"/>
            <p:cNvSpPr>
              <a:spLocks noChangeShapeType="1"/>
            </p:cNvSpPr>
            <p:nvPr/>
          </p:nvSpPr>
          <p:spPr bwMode="blackWhite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blackWhite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" name="Line 32"/>
          <p:cNvSpPr>
            <a:spLocks noChangeShapeType="1"/>
          </p:cNvSpPr>
          <p:nvPr/>
        </p:nvSpPr>
        <p:spPr bwMode="blackWhite">
          <a:xfrm flipH="1">
            <a:off x="3321496" y="3773587"/>
            <a:ext cx="854075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black">
          <a:xfrm>
            <a:off x="5836096" y="5729387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 smtClean="0">
                <a:solidFill>
                  <a:srgbClr val="000066"/>
                </a:solidFill>
              </a:rPr>
              <a:t>Consumo</a:t>
            </a:r>
            <a:r>
              <a:rPr lang="de-DE" sz="2400" b="0" dirty="0" smtClean="0">
                <a:solidFill>
                  <a:srgbClr val="000066"/>
                </a:solidFill>
              </a:rPr>
              <a:t> </a:t>
            </a:r>
            <a:r>
              <a:rPr lang="de-DE" sz="2400" dirty="0" err="1" smtClean="0">
                <a:solidFill>
                  <a:srgbClr val="000066"/>
                </a:solidFill>
              </a:rPr>
              <a:t>corrente</a:t>
            </a:r>
            <a:endParaRPr lang="en-GB" sz="2400" b="0" dirty="0">
              <a:solidFill>
                <a:srgbClr val="000066"/>
              </a:solidFill>
            </a:endParaRPr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blackWhite">
          <a:xfrm>
            <a:off x="4115246" y="3716437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37"/>
          <p:cNvSpPr>
            <a:spLocks noChangeArrowheads="1"/>
          </p:cNvSpPr>
          <p:nvPr/>
        </p:nvSpPr>
        <p:spPr bwMode="blackWhite">
          <a:xfrm>
            <a:off x="3242121" y="3706912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451421" y="2681387"/>
            <a:ext cx="2787650" cy="1066800"/>
            <a:chOff x="886" y="1968"/>
            <a:chExt cx="1756" cy="672"/>
          </a:xfrm>
        </p:grpSpPr>
        <p:sp>
          <p:nvSpPr>
            <p:cNvPr id="37" name="Line 39"/>
            <p:cNvSpPr>
              <a:spLocks noChangeShapeType="1"/>
            </p:cNvSpPr>
            <p:nvPr/>
          </p:nvSpPr>
          <p:spPr bwMode="blackWhite">
            <a:xfrm flipH="1">
              <a:off x="1216" y="2083"/>
              <a:ext cx="1395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8" name="Rectangle 40"/>
            <p:cNvSpPr>
              <a:spLocks noChangeArrowheads="1"/>
            </p:cNvSpPr>
            <p:nvPr/>
          </p:nvSpPr>
          <p:spPr bwMode="blackWhite">
            <a:xfrm>
              <a:off x="886" y="196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 b="0" i="1">
                  <a:solidFill>
                    <a:srgbClr val="000066"/>
                  </a:solidFill>
                </a:rPr>
                <a:t>Y</a:t>
              </a:r>
              <a:r>
                <a:rPr lang="de-DE" sz="2000" b="0" i="1" baseline="-25000">
                  <a:solidFill>
                    <a:srgbClr val="000066"/>
                  </a:solidFill>
                </a:rPr>
                <a:t>2</a:t>
              </a:r>
              <a:r>
                <a:rPr lang="de-DE" sz="2000" b="0" i="1">
                  <a:solidFill>
                    <a:srgbClr val="000066"/>
                  </a:solidFill>
                </a:rPr>
                <a:t>´</a:t>
              </a:r>
              <a:endParaRPr lang="en-GB" sz="2000" b="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blackWhite">
            <a:xfrm>
              <a:off x="2608" y="2040"/>
              <a:ext cx="0" cy="60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0" name="Oval 41"/>
            <p:cNvSpPr>
              <a:spLocks noChangeArrowheads="1"/>
            </p:cNvSpPr>
            <p:nvPr/>
          </p:nvSpPr>
          <p:spPr bwMode="blackWhite">
            <a:xfrm>
              <a:off x="2568" y="204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753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1945</Words>
  <Application>Microsoft Office PowerPoint</Application>
  <PresentationFormat>Presentazione su schermo (4:3)</PresentationFormat>
  <Paragraphs>434</Paragraphs>
  <Slides>33</Slides>
  <Notes>33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2" baseType="lpstr">
      <vt:lpstr>ＭＳ Ｐゴシック</vt:lpstr>
      <vt:lpstr>Arial</vt:lpstr>
      <vt:lpstr>Calibri</vt:lpstr>
      <vt:lpstr>Cambria Math</vt:lpstr>
      <vt:lpstr>Symbol</vt:lpstr>
      <vt:lpstr>Times New Roman</vt:lpstr>
      <vt:lpstr>Wingdings</vt:lpstr>
      <vt:lpstr>Tema di Office</vt:lpstr>
      <vt:lpstr>Equation</vt:lpstr>
      <vt:lpstr>Lez. 8 – IL SETTORE PRIVATO: CONSUMI E INVESTIMENTI                                                                                                              rif. BW-c.8</vt:lpstr>
      <vt:lpstr>CONSUMI E INVESTIMENTI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Universita' Luigi Bocconi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 Default</dc:creator>
  <cp:lastModifiedBy>riccardo rovelli</cp:lastModifiedBy>
  <cp:revision>257</cp:revision>
  <cp:lastPrinted>2017-04-03T23:01:50Z</cp:lastPrinted>
  <dcterms:created xsi:type="dcterms:W3CDTF">2013-03-15T13:23:59Z</dcterms:created>
  <dcterms:modified xsi:type="dcterms:W3CDTF">2020-04-07T10:55:23Z</dcterms:modified>
</cp:coreProperties>
</file>