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3"/>
  </p:notesMasterIdLst>
  <p:handoutMasterIdLst>
    <p:handoutMasterId r:id="rId24"/>
  </p:handoutMasterIdLst>
  <p:sldIdLst>
    <p:sldId id="256" r:id="rId2"/>
    <p:sldId id="496" r:id="rId3"/>
    <p:sldId id="490" r:id="rId4"/>
    <p:sldId id="424" r:id="rId5"/>
    <p:sldId id="383" r:id="rId6"/>
    <p:sldId id="464" r:id="rId7"/>
    <p:sldId id="467" r:id="rId8"/>
    <p:sldId id="466" r:id="rId9"/>
    <p:sldId id="465" r:id="rId10"/>
    <p:sldId id="468" r:id="rId11"/>
    <p:sldId id="469" r:id="rId12"/>
    <p:sldId id="470" r:id="rId13"/>
    <p:sldId id="471" r:id="rId14"/>
    <p:sldId id="491" r:id="rId15"/>
    <p:sldId id="492" r:id="rId16"/>
    <p:sldId id="493" r:id="rId17"/>
    <p:sldId id="494" r:id="rId18"/>
    <p:sldId id="473" r:id="rId19"/>
    <p:sldId id="459" r:id="rId20"/>
    <p:sldId id="485" r:id="rId21"/>
    <p:sldId id="461" r:id="rId22"/>
  </p:sldIdLst>
  <p:sldSz cx="9144000" cy="6858000" type="screen4x3"/>
  <p:notesSz cx="9926638" cy="679767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6666"/>
    <a:srgbClr val="E4E9C5"/>
    <a:srgbClr val="E4F0E2"/>
    <a:srgbClr val="42BFBC"/>
    <a:srgbClr val="EFF9F9"/>
    <a:srgbClr val="FF0000"/>
    <a:srgbClr val="005A58"/>
    <a:srgbClr val="2AF808"/>
    <a:srgbClr val="25E0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637" autoAdjust="0"/>
    <p:restoredTop sz="65768" autoAdjust="0"/>
  </p:normalViewPr>
  <p:slideViewPr>
    <p:cSldViewPr>
      <p:cViewPr varScale="1">
        <p:scale>
          <a:sx n="113" d="100"/>
          <a:sy n="113" d="100"/>
        </p:scale>
        <p:origin x="10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-84"/>
    </p:cViewPr>
  </p:sorterViewPr>
  <p:notesViewPr>
    <p:cSldViewPr>
      <p:cViewPr varScale="1">
        <p:scale>
          <a:sx n="70" d="100"/>
          <a:sy n="70" d="100"/>
        </p:scale>
        <p:origin x="2760" y="72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799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56611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799" y="6456611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E7226AC-6856-4861-A6DA-C9F0CC66A018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42721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9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39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5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6611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9" y="6456611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F4701A-3469-4F6A-B54C-FD1C9CDCF930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301678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5EA3C8B-50E0-4253-9435-2D371CA38592}" type="slidenum">
              <a:rPr lang="it-IT" altLang="en-US"/>
              <a:pPr eaLnBrk="1" hangingPunct="1"/>
              <a:t>1</a:t>
            </a:fld>
            <a:endParaRPr lang="it-IT" alt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552225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DF38DDE-1F65-43F1-B761-7AAEF302ADE1}" type="slidenum">
              <a:rPr lang="it-IT" altLang="en-US" sz="1400"/>
              <a:pPr eaLnBrk="1" hangingPunct="1"/>
              <a:t>11</a:t>
            </a:fld>
            <a:endParaRPr lang="it-IT" altLang="en-US" sz="1400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5325" y="571500"/>
            <a:ext cx="3803650" cy="285273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9508" y="3614806"/>
            <a:ext cx="7536892" cy="3422440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ea typeface="ＭＳ Ｐゴシック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221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DF38DDE-1F65-43F1-B761-7AAEF302ADE1}" type="slidenum">
              <a:rPr lang="it-IT" altLang="en-US" sz="1400"/>
              <a:pPr eaLnBrk="1" hangingPunct="1"/>
              <a:t>12</a:t>
            </a:fld>
            <a:endParaRPr lang="it-IT" altLang="en-US" sz="1400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5325" y="571500"/>
            <a:ext cx="3803650" cy="285273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9508" y="3614806"/>
            <a:ext cx="7536892" cy="3422440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ea typeface="ＭＳ Ｐゴシック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041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DF38DDE-1F65-43F1-B761-7AAEF302ADE1}" type="slidenum">
              <a:rPr lang="it-IT" altLang="en-US" sz="1400"/>
              <a:pPr eaLnBrk="1" hangingPunct="1"/>
              <a:t>13</a:t>
            </a:fld>
            <a:endParaRPr lang="it-IT" altLang="en-US" sz="1400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5325" y="571500"/>
            <a:ext cx="3803650" cy="285273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9508" y="3614806"/>
            <a:ext cx="7536892" cy="3422440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ea typeface="ＭＳ Ｐゴシック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0299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DF38DDE-1F65-43F1-B761-7AAEF302ADE1}" type="slidenum">
              <a:rPr lang="it-IT" altLang="en-US" sz="1400"/>
              <a:pPr eaLnBrk="1" hangingPunct="1"/>
              <a:t>14</a:t>
            </a:fld>
            <a:endParaRPr lang="it-IT" altLang="en-US" sz="1400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5325" y="571500"/>
            <a:ext cx="3803650" cy="285273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9508" y="3614806"/>
            <a:ext cx="7536892" cy="3422440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ea typeface="ＭＳ Ｐゴシック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769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DF38DDE-1F65-43F1-B761-7AAEF302ADE1}" type="slidenum">
              <a:rPr lang="it-IT" altLang="en-US" sz="1400"/>
              <a:pPr eaLnBrk="1" hangingPunct="1"/>
              <a:t>15</a:t>
            </a:fld>
            <a:endParaRPr lang="it-IT" altLang="en-US" sz="1400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5325" y="571500"/>
            <a:ext cx="3803650" cy="285273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9508" y="3614806"/>
            <a:ext cx="7536892" cy="3422440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ea typeface="ＭＳ Ｐゴシック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941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DF38DDE-1F65-43F1-B761-7AAEF302ADE1}" type="slidenum">
              <a:rPr lang="it-IT" altLang="en-US" sz="1400"/>
              <a:pPr eaLnBrk="1" hangingPunct="1"/>
              <a:t>16</a:t>
            </a:fld>
            <a:endParaRPr lang="it-IT" altLang="en-US" sz="1400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5325" y="571500"/>
            <a:ext cx="3803650" cy="285273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9508" y="3614806"/>
            <a:ext cx="7536892" cy="3422440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ea typeface="ＭＳ Ｐゴシック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053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DF38DDE-1F65-43F1-B761-7AAEF302ADE1}" type="slidenum">
              <a:rPr lang="it-IT" altLang="en-US" sz="1400"/>
              <a:pPr eaLnBrk="1" hangingPunct="1"/>
              <a:t>17</a:t>
            </a:fld>
            <a:endParaRPr lang="it-IT" altLang="en-US" sz="1400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5325" y="571500"/>
            <a:ext cx="3803650" cy="285273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9508" y="3614806"/>
            <a:ext cx="7536892" cy="3422440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ea typeface="ＭＳ Ｐゴシック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7837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DF38DDE-1F65-43F1-B761-7AAEF302ADE1}" type="slidenum">
              <a:rPr lang="it-IT" altLang="en-US" sz="1400"/>
              <a:pPr eaLnBrk="1" hangingPunct="1"/>
              <a:t>18</a:t>
            </a:fld>
            <a:endParaRPr lang="it-IT" altLang="en-US" sz="1400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5325" y="571500"/>
            <a:ext cx="3803650" cy="285273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9508" y="3614806"/>
            <a:ext cx="7536892" cy="3422440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ea typeface="ＭＳ Ｐゴシック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514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DF38DDE-1F65-43F1-B761-7AAEF302ADE1}" type="slidenum">
              <a:rPr lang="it-IT" altLang="en-US" sz="1400"/>
              <a:pPr eaLnBrk="1" hangingPunct="1"/>
              <a:t>19</a:t>
            </a:fld>
            <a:endParaRPr lang="it-IT" altLang="en-US" sz="1400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5325" y="571500"/>
            <a:ext cx="3803650" cy="285273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9508" y="3614806"/>
            <a:ext cx="7536892" cy="3422440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ea typeface="ＭＳ Ｐゴシック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1773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DF38DDE-1F65-43F1-B761-7AAEF302ADE1}" type="slidenum">
              <a:rPr lang="it-IT" altLang="en-US" sz="1400"/>
              <a:pPr eaLnBrk="1" hangingPunct="1"/>
              <a:t>20</a:t>
            </a:fld>
            <a:endParaRPr lang="it-IT" altLang="en-US" sz="1400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5325" y="571500"/>
            <a:ext cx="3803650" cy="285273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9508" y="3614806"/>
            <a:ext cx="7536892" cy="3422440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ea typeface="ＭＳ Ｐゴシック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89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DF38DDE-1F65-43F1-B761-7AAEF302ADE1}" type="slidenum">
              <a:rPr lang="it-IT" altLang="en-US" sz="1400"/>
              <a:pPr eaLnBrk="1" hangingPunct="1"/>
              <a:t>2</a:t>
            </a:fld>
            <a:endParaRPr lang="it-IT" altLang="en-US" sz="1400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5325" y="571500"/>
            <a:ext cx="3803650" cy="285273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9508" y="3614806"/>
            <a:ext cx="7536892" cy="3422440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ea typeface="ＭＳ Ｐゴシック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783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4F51F05-5E94-4112-9624-343D2560279D}" type="slidenum">
              <a:rPr lang="it-IT" altLang="de-DE" sz="1300"/>
              <a:pPr algn="r" eaLnBrk="1" hangingPunct="1">
                <a:spcBef>
                  <a:spcPct val="0"/>
                </a:spcBef>
              </a:pPr>
              <a:t>21</a:t>
            </a:fld>
            <a:endParaRPr lang="it-IT" altLang="de-DE" sz="1300" dirty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707" y="3228350"/>
            <a:ext cx="7279225" cy="305786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339200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DF38DDE-1F65-43F1-B761-7AAEF302ADE1}" type="slidenum">
              <a:rPr lang="it-IT" altLang="en-US" sz="1400"/>
              <a:pPr eaLnBrk="1" hangingPunct="1"/>
              <a:t>3</a:t>
            </a:fld>
            <a:endParaRPr lang="it-IT" altLang="en-US" sz="1400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5325" y="571500"/>
            <a:ext cx="3803650" cy="285273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9508" y="3614806"/>
            <a:ext cx="7536892" cy="3422440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ea typeface="ＭＳ Ｐゴシック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907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214F690-6F60-4B1E-B331-1964328641A8}" type="slidenum">
              <a:rPr lang="it-IT" altLang="en-US"/>
              <a:pPr eaLnBrk="1" hangingPunct="1"/>
              <a:t>4</a:t>
            </a:fld>
            <a:endParaRPr lang="it-IT" alt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3275" y="509588"/>
            <a:ext cx="3021013" cy="2265362"/>
          </a:xfrm>
          <a:solidFill>
            <a:srgbClr val="FFFFFF"/>
          </a:solidFill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552" y="2889012"/>
            <a:ext cx="7279535" cy="3398838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21795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DF38DDE-1F65-43F1-B761-7AAEF302ADE1}" type="slidenum">
              <a:rPr lang="it-IT" altLang="en-US" sz="1400"/>
              <a:pPr eaLnBrk="1" hangingPunct="1"/>
              <a:t>6</a:t>
            </a:fld>
            <a:endParaRPr lang="it-IT" altLang="en-US" sz="1400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5325" y="571500"/>
            <a:ext cx="3803650" cy="285273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9508" y="3614806"/>
            <a:ext cx="7536892" cy="3422440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ea typeface="ＭＳ Ｐゴシック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080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DF38DDE-1F65-43F1-B761-7AAEF302ADE1}" type="slidenum">
              <a:rPr lang="it-IT" altLang="en-US" sz="1400"/>
              <a:pPr eaLnBrk="1" hangingPunct="1"/>
              <a:t>7</a:t>
            </a:fld>
            <a:endParaRPr lang="it-IT" altLang="en-US" sz="1400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5325" y="571500"/>
            <a:ext cx="3803650" cy="285273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9508" y="3614806"/>
            <a:ext cx="7536892" cy="3422440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ea typeface="ＭＳ Ｐゴシック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87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DF38DDE-1F65-43F1-B761-7AAEF302ADE1}" type="slidenum">
              <a:rPr lang="it-IT" altLang="en-US" sz="1400"/>
              <a:pPr eaLnBrk="1" hangingPunct="1"/>
              <a:t>8</a:t>
            </a:fld>
            <a:endParaRPr lang="it-IT" altLang="en-US" sz="1400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5325" y="571500"/>
            <a:ext cx="3803650" cy="285273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9508" y="3614806"/>
            <a:ext cx="7536892" cy="3422440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ea typeface="ＭＳ Ｐゴシック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86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DF38DDE-1F65-43F1-B761-7AAEF302ADE1}" type="slidenum">
              <a:rPr lang="it-IT" altLang="en-US" sz="1400"/>
              <a:pPr eaLnBrk="1" hangingPunct="1"/>
              <a:t>9</a:t>
            </a:fld>
            <a:endParaRPr lang="it-IT" altLang="en-US" sz="1400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5325" y="571500"/>
            <a:ext cx="3803650" cy="285273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9508" y="3614806"/>
            <a:ext cx="7536892" cy="3422440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ea typeface="ＭＳ Ｐゴシック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446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DF38DDE-1F65-43F1-B761-7AAEF302ADE1}" type="slidenum">
              <a:rPr lang="it-IT" altLang="en-US" sz="1400"/>
              <a:pPr eaLnBrk="1" hangingPunct="1"/>
              <a:t>10</a:t>
            </a:fld>
            <a:endParaRPr lang="it-IT" altLang="en-US" sz="1400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5325" y="571500"/>
            <a:ext cx="3803650" cy="285273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9508" y="3614806"/>
            <a:ext cx="7536892" cy="3422440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ea typeface="ＭＳ Ｐゴシック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84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Lez. 9: Banche e Moneta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9345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Lez. 9: Banche e Moneta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933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Lez. 9: Banche e Moneta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3313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83363" y="44450"/>
            <a:ext cx="2038350" cy="605155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68313" y="44450"/>
            <a:ext cx="5962650" cy="60515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Lez. 9: Banche e Moneta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2112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68313" y="44450"/>
            <a:ext cx="8153400" cy="605155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Lez. 9: Banche e Moneta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7333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13" y="44450"/>
            <a:ext cx="7313612" cy="89535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838200" y="1981200"/>
            <a:ext cx="3814763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05363" y="1981200"/>
            <a:ext cx="381635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Lez. 9: Banche e Moneta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8431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Lez. 9: Banche e Moneta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7707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Lez. 9: Banche e Moneta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3879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Lez. 9: Banche e Moneta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4270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Lez. 9: Banche e Moneta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386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981200"/>
            <a:ext cx="381476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05363" y="1981200"/>
            <a:ext cx="38163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Lez. 9: Banche e Moneta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1538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Lez. 9: Banche e Moneta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6377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Lez. 9: Banche e Moneta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297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Lez. 9: Banche e Moneta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4305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Lez. 9: Banche e Moneta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3967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-1549400" y="-244475"/>
            <a:ext cx="5689600" cy="2952750"/>
            <a:chOff x="-2040" y="0"/>
            <a:chExt cx="7512" cy="2400"/>
          </a:xfrm>
        </p:grpSpPr>
        <p:sp>
          <p:nvSpPr>
            <p:cNvPr id="135171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3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rgbClr val="80C2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 sz="2400" dirty="0">
                <a:latin typeface="Arial" panose="020B0604020202020204" pitchFamily="34" charset="0"/>
              </a:endParaRPr>
            </a:p>
          </p:txBody>
        </p:sp>
        <p:sp>
          <p:nvSpPr>
            <p:cNvPr id="135172" name="AutoShape 4"/>
            <p:cNvSpPr>
              <a:spLocks noChangeArrowheads="1"/>
            </p:cNvSpPr>
            <p:nvPr/>
          </p:nvSpPr>
          <p:spPr bwMode="auto">
            <a:xfrm>
              <a:off x="-1529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rgbClr val="005E5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  <p:sp>
          <p:nvSpPr>
            <p:cNvPr id="135173" name="Line 5"/>
            <p:cNvSpPr>
              <a:spLocks noChangeShapeType="1"/>
            </p:cNvSpPr>
            <p:nvPr/>
          </p:nvSpPr>
          <p:spPr bwMode="auto">
            <a:xfrm>
              <a:off x="865" y="960"/>
              <a:ext cx="460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</p:grpSp>
      <p:sp>
        <p:nvSpPr>
          <p:cNvPr id="10243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4450"/>
            <a:ext cx="7313612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Click to edit Master title style</a:t>
            </a:r>
          </a:p>
        </p:txBody>
      </p:sp>
      <p:sp>
        <p:nvSpPr>
          <p:cNvPr id="10244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81200"/>
            <a:ext cx="778351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dirty="0" smtClean="0"/>
              <a:t>Click to </a:t>
            </a:r>
            <a:r>
              <a:rPr lang="it-IT" altLang="en-US" dirty="0" err="1" smtClean="0"/>
              <a:t>edit</a:t>
            </a:r>
            <a:r>
              <a:rPr lang="it-IT" altLang="en-US" dirty="0" smtClean="0"/>
              <a:t> Master text </a:t>
            </a:r>
            <a:r>
              <a:rPr lang="it-IT" altLang="en-US" dirty="0" err="1" smtClean="0"/>
              <a:t>styles</a:t>
            </a:r>
            <a:endParaRPr lang="it-IT" altLang="en-US" dirty="0" smtClean="0"/>
          </a:p>
          <a:p>
            <a:pPr lvl="1"/>
            <a:r>
              <a:rPr lang="it-IT" altLang="en-US" dirty="0" smtClean="0"/>
              <a:t>Second </a:t>
            </a:r>
            <a:r>
              <a:rPr lang="it-IT" altLang="en-US" dirty="0" err="1" smtClean="0"/>
              <a:t>level</a:t>
            </a:r>
            <a:endParaRPr lang="it-IT" altLang="en-US" dirty="0" smtClean="0"/>
          </a:p>
          <a:p>
            <a:pPr lvl="2"/>
            <a:r>
              <a:rPr lang="it-IT" altLang="en-US" dirty="0" smtClean="0"/>
              <a:t>Third </a:t>
            </a:r>
            <a:r>
              <a:rPr lang="it-IT" altLang="en-US" dirty="0" err="1" smtClean="0"/>
              <a:t>level</a:t>
            </a:r>
            <a:endParaRPr lang="it-IT" altLang="en-US" dirty="0" smtClean="0"/>
          </a:p>
          <a:p>
            <a:pPr lvl="3"/>
            <a:r>
              <a:rPr lang="it-IT" altLang="en-US" dirty="0" err="1" smtClean="0"/>
              <a:t>Fourth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level</a:t>
            </a:r>
            <a:endParaRPr lang="it-IT" altLang="en-US" dirty="0" smtClean="0"/>
          </a:p>
          <a:p>
            <a:pPr lvl="4"/>
            <a:r>
              <a:rPr lang="it-IT" altLang="en-US" dirty="0" err="1" smtClean="0"/>
              <a:t>Fifth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level</a:t>
            </a:r>
            <a:endParaRPr lang="it-IT" altLang="en-US" dirty="0" smtClean="0"/>
          </a:p>
        </p:txBody>
      </p:sp>
      <p:sp>
        <p:nvSpPr>
          <p:cNvPr id="13517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388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003231"/>
                </a:solidFill>
              </a:defRPr>
            </a:lvl1pPr>
          </a:lstStyle>
          <a:p>
            <a:pPr>
              <a:defRPr/>
            </a:pPr>
            <a:r>
              <a:rPr lang="it-IT" smtClean="0"/>
              <a:t>Lez. 9: Banche e Moneta</a:t>
            </a:r>
            <a:endParaRPr lang="it-IT"/>
          </a:p>
        </p:txBody>
      </p:sp>
      <p:sp>
        <p:nvSpPr>
          <p:cNvPr id="135177" name="Line 9"/>
          <p:cNvSpPr>
            <a:spLocks noChangeShapeType="1"/>
          </p:cNvSpPr>
          <p:nvPr userDrawn="1"/>
        </p:nvSpPr>
        <p:spPr bwMode="auto">
          <a:xfrm>
            <a:off x="609600" y="6400800"/>
            <a:ext cx="800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grpSp>
        <p:nvGrpSpPr>
          <p:cNvPr id="10247" name="Group 11"/>
          <p:cNvGrpSpPr>
            <a:grpSpLocks/>
          </p:cNvGrpSpPr>
          <p:nvPr userDrawn="1"/>
        </p:nvGrpSpPr>
        <p:grpSpPr bwMode="auto">
          <a:xfrm rot="10800000">
            <a:off x="5219700" y="5373688"/>
            <a:ext cx="5400675" cy="1655762"/>
            <a:chOff x="-2040" y="0"/>
            <a:chExt cx="7512" cy="2400"/>
          </a:xfrm>
        </p:grpSpPr>
        <p:sp>
          <p:nvSpPr>
            <p:cNvPr id="135180" name="AutoShape 12"/>
            <p:cNvSpPr>
              <a:spLocks noChangeArrowheads="1"/>
            </p:cNvSpPr>
            <p:nvPr/>
          </p:nvSpPr>
          <p:spPr bwMode="auto">
            <a:xfrm>
              <a:off x="-2029" y="433"/>
              <a:ext cx="2592" cy="1967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rgbClr val="E19A93"/>
            </a:soli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it-IT" sz="2400" dirty="0">
                <a:latin typeface="Arial" panose="020B0604020202020204" pitchFamily="34" charset="0"/>
              </a:endParaRPr>
            </a:p>
          </p:txBody>
        </p:sp>
        <p:sp>
          <p:nvSpPr>
            <p:cNvPr id="135181" name="AutoShape 13"/>
            <p:cNvSpPr>
              <a:spLocks noChangeArrowheads="1"/>
            </p:cNvSpPr>
            <p:nvPr/>
          </p:nvSpPr>
          <p:spPr bwMode="auto">
            <a:xfrm>
              <a:off x="-1503" y="-14"/>
              <a:ext cx="1950" cy="1988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  <p:sp>
          <p:nvSpPr>
            <p:cNvPr id="135182" name="Line 14"/>
            <p:cNvSpPr>
              <a:spLocks noChangeShapeType="1"/>
            </p:cNvSpPr>
            <p:nvPr/>
          </p:nvSpPr>
          <p:spPr bwMode="auto">
            <a:xfrm>
              <a:off x="890" y="946"/>
              <a:ext cx="4608" cy="0"/>
            </a:xfrm>
            <a:prstGeom prst="line">
              <a:avLst/>
            </a:prstGeom>
            <a:noFill/>
            <a:ln w="12700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</p:grpSp>
      <p:sp>
        <p:nvSpPr>
          <p:cNvPr id="135183" name="Rectangle 15"/>
          <p:cNvSpPr>
            <a:spLocks noChangeArrowheads="1"/>
          </p:cNvSpPr>
          <p:nvPr/>
        </p:nvSpPr>
        <p:spPr bwMode="auto">
          <a:xfrm>
            <a:off x="7451725" y="6237288"/>
            <a:ext cx="1162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8FC3C26-AF5D-4500-9255-021F8BB396EE}" type="slidenum">
              <a:rPr lang="it-IT" altLang="en-US" sz="1200">
                <a:solidFill>
                  <a:srgbClr val="004644"/>
                </a:solidFill>
              </a:rPr>
              <a:pPr algn="r" eaLnBrk="1" hangingPunct="1"/>
              <a:t>‹N›</a:t>
            </a:fld>
            <a:endParaRPr lang="it-IT" altLang="en-US" sz="1200">
              <a:solidFill>
                <a:srgbClr val="00464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>
          <a:solidFill>
            <a:schemeClr val="tx1"/>
          </a:solidFill>
          <a:latin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>
          <a:solidFill>
            <a:schemeClr val="tx1"/>
          </a:solidFill>
          <a:latin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>
          <a:solidFill>
            <a:schemeClr val="tx1"/>
          </a:solidFill>
          <a:latin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>
          <a:solidFill>
            <a:schemeClr val="tx1"/>
          </a:solidFill>
          <a:latin typeface="Arial" panose="020B0604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ancaditalia.it/pubblicazioni/moneta-banche/2017-moneta/statistiche_BAM_09032017.pdf" TargetMode="Externa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en-US" smtClean="0">
                <a:solidFill>
                  <a:srgbClr val="003231"/>
                </a:solidFill>
              </a:rPr>
              <a:t>Lez. 9: Banche e Moneta</a:t>
            </a:r>
            <a:endParaRPr lang="it-IT" altLang="en-US" dirty="0" smtClean="0">
              <a:solidFill>
                <a:srgbClr val="003231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504030" y="1268760"/>
            <a:ext cx="8604474" cy="4582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dirty="0" smtClean="0"/>
              <a:t>In questa lezione introduciamo un «pezzo» importante del sistema macroeconomico: la </a:t>
            </a:r>
            <a:r>
              <a:rPr lang="it-IT" b="1" dirty="0" smtClean="0">
                <a:solidFill>
                  <a:srgbClr val="0070C0"/>
                </a:solidFill>
              </a:rPr>
              <a:t>banche</a:t>
            </a:r>
            <a:r>
              <a:rPr lang="it-IT" dirty="0" smtClean="0"/>
              <a:t> ed i </a:t>
            </a:r>
            <a:r>
              <a:rPr lang="it-IT" b="1" dirty="0" smtClean="0">
                <a:solidFill>
                  <a:srgbClr val="0070C0"/>
                </a:solidFill>
              </a:rPr>
              <a:t>mercati monetari.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it-IT" dirty="0" smtClean="0"/>
              <a:t>E’ un argomento di grande importanza di </a:t>
            </a:r>
            <a:r>
              <a:rPr lang="it-IT" dirty="0"/>
              <a:t>per </a:t>
            </a:r>
            <a:r>
              <a:rPr lang="it-IT" dirty="0" smtClean="0"/>
              <a:t>sé, nel bene e (talvolta)nel male:</a:t>
            </a:r>
            <a:endParaRPr lang="it-IT" dirty="0" smtClean="0"/>
          </a:p>
          <a:p>
            <a:pPr marL="742950" lvl="1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dirty="0" smtClean="0"/>
              <a:t>Attraverso </a:t>
            </a:r>
            <a:r>
              <a:rPr lang="it-IT" dirty="0"/>
              <a:t>il buon </a:t>
            </a:r>
            <a:r>
              <a:rPr lang="it-IT" dirty="0" smtClean="0"/>
              <a:t>funzionamento delle banche e del </a:t>
            </a:r>
            <a:r>
              <a:rPr lang="it-IT" dirty="0"/>
              <a:t>sistema finanziario </a:t>
            </a:r>
            <a:r>
              <a:rPr lang="it-IT" dirty="0" smtClean="0"/>
              <a:t>il </a:t>
            </a:r>
            <a:r>
              <a:rPr lang="it-IT" b="1" dirty="0">
                <a:solidFill>
                  <a:srgbClr val="C00000"/>
                </a:solidFill>
              </a:rPr>
              <a:t>risparmio</a:t>
            </a:r>
            <a:r>
              <a:rPr lang="it-IT" dirty="0"/>
              <a:t> delle famiglie si trasforma in </a:t>
            </a:r>
            <a:r>
              <a:rPr lang="it-IT" b="1" dirty="0">
                <a:solidFill>
                  <a:srgbClr val="C00000"/>
                </a:solidFill>
              </a:rPr>
              <a:t>investimenti</a:t>
            </a:r>
            <a:r>
              <a:rPr lang="it-IT" dirty="0"/>
              <a:t>, e quindi dà luogo all’accumulazione di </a:t>
            </a:r>
            <a:r>
              <a:rPr lang="it-IT" dirty="0" smtClean="0"/>
              <a:t>capitale.</a:t>
            </a:r>
          </a:p>
          <a:p>
            <a:pPr marL="742950" lvl="1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dirty="0" smtClean="0"/>
              <a:t>Una </a:t>
            </a:r>
            <a:r>
              <a:rPr lang="it-IT" b="1" dirty="0" smtClean="0">
                <a:solidFill>
                  <a:srgbClr val="C00000"/>
                </a:solidFill>
              </a:rPr>
              <a:t>crisi</a:t>
            </a:r>
            <a:r>
              <a:rPr lang="it-IT" dirty="0" smtClean="0"/>
              <a:t> del sistema bancario (o dei mercati finanziari) può causare gravissime </a:t>
            </a:r>
            <a:r>
              <a:rPr lang="it-IT" b="1" dirty="0" smtClean="0">
                <a:solidFill>
                  <a:srgbClr val="C00000"/>
                </a:solidFill>
              </a:rPr>
              <a:t>perdite</a:t>
            </a:r>
            <a:r>
              <a:rPr lang="it-IT" dirty="0" smtClean="0"/>
              <a:t> a tutti gli operatori economici – famiglie ed </a:t>
            </a:r>
            <a:r>
              <a:rPr lang="it-IT" dirty="0" smtClean="0"/>
              <a:t>imprese.</a:t>
            </a:r>
            <a:endParaRPr lang="it-IT" dirty="0" smtClean="0"/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it-IT" dirty="0" smtClean="0"/>
              <a:t>… ma è di grande importanza anche per il funzionamento </a:t>
            </a:r>
            <a:r>
              <a:rPr lang="it-IT" dirty="0" smtClean="0"/>
              <a:t>delle politiche macroeconomiche </a:t>
            </a:r>
            <a:r>
              <a:rPr lang="it-IT" dirty="0" smtClean="0"/>
              <a:t>in circostanze «normali»:</a:t>
            </a:r>
          </a:p>
          <a:p>
            <a:pPr marL="800100" lvl="1" indent="-34290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dirty="0" smtClean="0"/>
              <a:t>È soprattutto </a:t>
            </a:r>
            <a:r>
              <a:rPr lang="it-IT" dirty="0" smtClean="0"/>
              <a:t>attraverso il sistema bancario che la </a:t>
            </a:r>
            <a:r>
              <a:rPr lang="it-IT" b="1" dirty="0" smtClean="0">
                <a:solidFill>
                  <a:srgbClr val="C00000"/>
                </a:solidFill>
              </a:rPr>
              <a:t>politica</a:t>
            </a:r>
            <a:r>
              <a:rPr lang="it-IT" dirty="0" smtClean="0"/>
              <a:t> </a:t>
            </a:r>
            <a:r>
              <a:rPr lang="it-IT" b="1" dirty="0" smtClean="0">
                <a:solidFill>
                  <a:srgbClr val="C00000"/>
                </a:solidFill>
              </a:rPr>
              <a:t>monetaria</a:t>
            </a:r>
            <a:r>
              <a:rPr lang="it-IT" dirty="0" smtClean="0"/>
              <a:t> (condotta dalla BC) trasmette i suoi effetti a tutto il sistema </a:t>
            </a:r>
            <a:r>
              <a:rPr lang="it-IT" dirty="0" smtClean="0"/>
              <a:t>economico</a:t>
            </a:r>
          </a:p>
          <a:p>
            <a:pPr marL="864000" lvl="2">
              <a:lnSpc>
                <a:spcPct val="114000"/>
              </a:lnSpc>
              <a:spcBef>
                <a:spcPts val="0"/>
              </a:spcBef>
            </a:pPr>
            <a:r>
              <a:rPr lang="it-IT" dirty="0" smtClean="0"/>
              <a:t>(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sym typeface="Symbol" panose="05050102010706020507" pitchFamily="18" charset="2"/>
              </a:rPr>
              <a:t> 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</a:rPr>
              <a:t>lezione 10</a:t>
            </a:r>
            <a:r>
              <a:rPr lang="it-IT" dirty="0" smtClean="0"/>
              <a:t>). </a:t>
            </a:r>
            <a:endParaRPr lang="it-IT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4030" y="-4798"/>
            <a:ext cx="8604474" cy="1273558"/>
          </a:xfrm>
          <a:prstGeom prst="rect">
            <a:avLst/>
          </a:prstGeom>
          <a:solidFill>
            <a:schemeClr val="bg1">
              <a:alpha val="89000"/>
            </a:schemeClr>
          </a:solidFill>
          <a:ln w="3175">
            <a:solidFill>
              <a:schemeClr val="hlink"/>
            </a:solidFill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 algn="r">
              <a:lnSpc>
                <a:spcPct val="150000"/>
              </a:lnSpc>
              <a:spcBef>
                <a:spcPts val="1200"/>
              </a:spcBef>
              <a:defRPr/>
            </a:pPr>
            <a:r>
              <a:rPr lang="it-IT" sz="2400" b="1" u="sng" dirty="0" err="1" smtClean="0"/>
              <a:t>Lez</a:t>
            </a:r>
            <a:r>
              <a:rPr lang="it-IT" sz="2400" b="1" u="sng" dirty="0" smtClean="0"/>
              <a:t>. 9 – </a:t>
            </a:r>
            <a:r>
              <a:rPr lang="it-IT" sz="2400" b="1" u="sng" dirty="0" smtClean="0"/>
              <a:t>LA MONETA </a:t>
            </a:r>
            <a:r>
              <a:rPr lang="it-IT" sz="2400" b="1" u="sng" dirty="0" smtClean="0"/>
              <a:t>E LE BANCHE                       </a:t>
            </a:r>
            <a:r>
              <a:rPr lang="it-IT" sz="1600" dirty="0" smtClean="0">
                <a:solidFill>
                  <a:srgbClr val="FF0000"/>
                </a:solidFill>
              </a:rPr>
              <a:t>.</a:t>
            </a:r>
            <a:br>
              <a:rPr lang="it-IT" sz="1600" dirty="0" smtClean="0">
                <a:solidFill>
                  <a:srgbClr val="FF0000"/>
                </a:solidFill>
              </a:rPr>
            </a:br>
            <a:r>
              <a:rPr lang="it-IT" sz="1600" dirty="0" smtClean="0">
                <a:solidFill>
                  <a:srgbClr val="FF0000"/>
                </a:solidFill>
              </a:rPr>
              <a:t> BW-c.9 </a:t>
            </a:r>
            <a:r>
              <a:rPr lang="it-IT" sz="1200" i="1" dirty="0" smtClean="0">
                <a:solidFill>
                  <a:schemeClr val="tx1"/>
                </a:solidFill>
              </a:rPr>
              <a:t>(</a:t>
            </a:r>
            <a:r>
              <a:rPr lang="it-IT" sz="1200" i="1" dirty="0" err="1" smtClean="0">
                <a:solidFill>
                  <a:schemeClr val="tx1"/>
                </a:solidFill>
              </a:rPr>
              <a:t>agg</a:t>
            </a:r>
            <a:r>
              <a:rPr lang="it-IT" sz="1200" i="1" dirty="0" smtClean="0">
                <a:solidFill>
                  <a:schemeClr val="tx1"/>
                </a:solidFill>
              </a:rPr>
              <a:t>. 07.03.2020)</a:t>
            </a:r>
            <a:endParaRPr lang="it-IT" sz="12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6632"/>
            <a:ext cx="7313612" cy="607144"/>
          </a:xfrm>
        </p:spPr>
        <p:txBody>
          <a:bodyPr/>
          <a:lstStyle/>
          <a:p>
            <a:pPr eaLnBrk="1" hangingPunct="1">
              <a:defRPr/>
            </a:pPr>
            <a:r>
              <a:rPr lang="it-IT" sz="2400" b="1" dirty="0">
                <a:solidFill>
                  <a:srgbClr val="005A5A"/>
                </a:solidFill>
              </a:rPr>
              <a:t>La </a:t>
            </a:r>
            <a:r>
              <a:rPr lang="it-IT" sz="2400" b="1" dirty="0">
                <a:solidFill>
                  <a:srgbClr val="C00000"/>
                </a:solidFill>
              </a:rPr>
              <a:t>solidità</a:t>
            </a:r>
            <a:r>
              <a:rPr lang="it-IT" sz="2400" b="1" dirty="0">
                <a:solidFill>
                  <a:srgbClr val="005A5A"/>
                </a:solidFill>
              </a:rPr>
              <a:t> dei depositi: </a:t>
            </a:r>
            <a:r>
              <a:rPr lang="it-IT" sz="2400" b="1" dirty="0" smtClean="0">
                <a:solidFill>
                  <a:srgbClr val="005A5A"/>
                </a:solidFill>
              </a:rPr>
              <a:t>le politiche in pratica</a:t>
            </a:r>
            <a:endParaRPr lang="it-IT" sz="2400" b="1" dirty="0">
              <a:solidFill>
                <a:srgbClr val="000099"/>
              </a:solidFill>
            </a:endParaRPr>
          </a:p>
        </p:txBody>
      </p:sp>
      <p:sp>
        <p:nvSpPr>
          <p:cNvPr id="68505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980728"/>
            <a:ext cx="7903609" cy="5420072"/>
          </a:xfrm>
        </p:spPr>
        <p:txBody>
          <a:bodyPr/>
          <a:lstStyle/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r>
              <a:rPr lang="it-IT" altLang="en-US" sz="1800" dirty="0" smtClean="0"/>
              <a:t>A) Per ridurre la probabilità di perdite (1 </a:t>
            </a:r>
            <a:r>
              <a:rPr lang="it-IT" altLang="en-US" sz="1800" dirty="0"/>
              <a:t>e </a:t>
            </a:r>
            <a:r>
              <a:rPr lang="it-IT" altLang="en-US" sz="1800" dirty="0" smtClean="0"/>
              <a:t>2</a:t>
            </a:r>
            <a:r>
              <a:rPr lang="it-IT" altLang="en-US" sz="1800" dirty="0"/>
              <a:t>), sono previste diverse </a:t>
            </a:r>
            <a:r>
              <a:rPr lang="it-IT" altLang="en-US" sz="1800" b="1" dirty="0"/>
              <a:t>regole </a:t>
            </a:r>
            <a:r>
              <a:rPr lang="it-IT" altLang="en-US" sz="1800" b="1" dirty="0" smtClean="0"/>
              <a:t>e monitoraggi prudenziali</a:t>
            </a:r>
            <a:r>
              <a:rPr lang="it-IT" altLang="en-US" sz="1800" dirty="0" smtClean="0"/>
              <a:t>:</a:t>
            </a:r>
          </a:p>
          <a:p>
            <a:pPr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altLang="en-US" sz="1800" dirty="0" smtClean="0">
                <a:solidFill>
                  <a:srgbClr val="000099"/>
                </a:solidFill>
              </a:rPr>
              <a:t>Norme relative all’erogazione dei prestiti</a:t>
            </a:r>
          </a:p>
          <a:p>
            <a:pPr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altLang="en-US" sz="1800" dirty="0" smtClean="0">
                <a:solidFill>
                  <a:srgbClr val="000099"/>
                </a:solidFill>
              </a:rPr>
              <a:t>Divieto di investire in strumenti finanziari eccessivamente rischiosi</a:t>
            </a:r>
            <a:endParaRPr lang="it-IT" altLang="en-US" sz="1800" dirty="0">
              <a:solidFill>
                <a:srgbClr val="000099"/>
              </a:solidFill>
            </a:endParaRPr>
          </a:p>
          <a:p>
            <a:pPr marL="400050" lvl="1" indent="0">
              <a:lnSpc>
                <a:spcPct val="114000"/>
              </a:lnSpc>
              <a:spcBef>
                <a:spcPts val="600"/>
              </a:spcBef>
              <a:buNone/>
            </a:pPr>
            <a:r>
              <a:rPr lang="it-IT" altLang="en-US" sz="1600" dirty="0" smtClean="0"/>
              <a:t>	Nella maggior parte dei paesi queste regole prudenziali sono state: </a:t>
            </a:r>
          </a:p>
          <a:p>
            <a:pPr marL="1484100" lvl="2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it-IT" altLang="en-US" sz="1600" dirty="0" smtClean="0">
                <a:solidFill>
                  <a:schemeClr val="tx2">
                    <a:lumMod val="50000"/>
                  </a:schemeClr>
                </a:solidFill>
              </a:rPr>
              <a:t>adottate negli anni ’30;</a:t>
            </a:r>
          </a:p>
          <a:p>
            <a:pPr marL="1484100" lvl="2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it-IT" altLang="en-US" sz="1600" dirty="0" smtClean="0">
                <a:solidFill>
                  <a:schemeClr val="tx2">
                    <a:lumMod val="50000"/>
                  </a:schemeClr>
                </a:solidFill>
              </a:rPr>
              <a:t>allentate e in parte rimosse negli anni ‘90;</a:t>
            </a:r>
          </a:p>
          <a:p>
            <a:pPr marL="1484100" lvl="2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it-IT" altLang="en-US" sz="1600" dirty="0" smtClean="0">
                <a:solidFill>
                  <a:schemeClr val="tx2">
                    <a:lumMod val="50000"/>
                  </a:schemeClr>
                </a:solidFill>
              </a:rPr>
              <a:t>modificate, in senso più restrittivo, dopo il 2010.</a:t>
            </a:r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r>
              <a:rPr lang="it-IT" altLang="en-US" sz="1800" dirty="0" smtClean="0"/>
              <a:t>B) Per mettere i depositi al riparo da perdite:</a:t>
            </a:r>
          </a:p>
          <a:p>
            <a:pPr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altLang="en-US" sz="1800" dirty="0" smtClean="0">
                <a:solidFill>
                  <a:srgbClr val="000099"/>
                </a:solidFill>
              </a:rPr>
              <a:t>Una quantità minima di </a:t>
            </a:r>
            <a:r>
              <a:rPr lang="it-IT" altLang="en-US" sz="1800" b="1" dirty="0" smtClean="0">
                <a:solidFill>
                  <a:srgbClr val="C00000"/>
                </a:solidFill>
              </a:rPr>
              <a:t>capitale</a:t>
            </a:r>
            <a:r>
              <a:rPr lang="it-IT" altLang="en-US" sz="1800" dirty="0" smtClean="0">
                <a:solidFill>
                  <a:srgbClr val="000099"/>
                </a:solidFill>
              </a:rPr>
              <a:t>, in rapporto alla dimensione dell’attivo («regole di Basilea»)» </a:t>
            </a:r>
          </a:p>
          <a:p>
            <a:pPr lvl="1">
              <a:lnSpc>
                <a:spcPct val="114000"/>
              </a:lnSpc>
              <a:spcBef>
                <a:spcPts val="600"/>
              </a:spcBef>
            </a:pPr>
            <a:r>
              <a:rPr lang="it-IT" altLang="en-US" sz="1600" i="1" dirty="0">
                <a:solidFill>
                  <a:schemeClr val="tx2">
                    <a:lumMod val="50000"/>
                  </a:schemeClr>
                </a:solidFill>
              </a:rPr>
              <a:t>Il rapporto tra patrimonio e totale del passivo per le banche italiane è 11%</a:t>
            </a:r>
          </a:p>
          <a:p>
            <a:pPr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altLang="en-US" sz="1800" dirty="0" smtClean="0">
                <a:solidFill>
                  <a:srgbClr val="000099"/>
                </a:solidFill>
              </a:rPr>
              <a:t>In tutti i paesi è previsto un </a:t>
            </a:r>
            <a:r>
              <a:rPr lang="it-IT" altLang="en-US" sz="1800" b="1" dirty="0" smtClean="0">
                <a:solidFill>
                  <a:srgbClr val="C00000"/>
                </a:solidFill>
              </a:rPr>
              <a:t>Fondo di Assicurazione</a:t>
            </a:r>
            <a:r>
              <a:rPr lang="it-IT" altLang="en-US" sz="1800" dirty="0" smtClean="0"/>
              <a:t>. </a:t>
            </a:r>
          </a:p>
          <a:p>
            <a:pPr lvl="1">
              <a:lnSpc>
                <a:spcPct val="114000"/>
              </a:lnSpc>
              <a:spcBef>
                <a:spcPts val="600"/>
              </a:spcBef>
            </a:pPr>
            <a:r>
              <a:rPr lang="it-IT" altLang="en-US" sz="1600" i="1" dirty="0" smtClean="0">
                <a:solidFill>
                  <a:schemeClr val="tx2">
                    <a:lumMod val="50000"/>
                  </a:schemeClr>
                </a:solidFill>
              </a:rPr>
              <a:t>Nell’area dell’euro, sono «assicurati» i depositi fino a € 100.000.</a:t>
            </a:r>
            <a:endParaRPr lang="it-IT" altLang="en-US" sz="1800" dirty="0" smtClean="0">
              <a:solidFill>
                <a:srgbClr val="000000"/>
              </a:solidFill>
            </a:endParaRPr>
          </a:p>
          <a:p>
            <a:pPr>
              <a:lnSpc>
                <a:spcPct val="125000"/>
              </a:lnSpc>
              <a:spcBef>
                <a:spcPts val="600"/>
              </a:spcBef>
            </a:pPr>
            <a:endParaRPr lang="it-IT" altLang="en-US" sz="1875" dirty="0">
              <a:solidFill>
                <a:srgbClr val="000000"/>
              </a:solidFill>
            </a:endParaRPr>
          </a:p>
          <a:p>
            <a:pPr>
              <a:lnSpc>
                <a:spcPct val="125000"/>
              </a:lnSpc>
              <a:spcBef>
                <a:spcPts val="600"/>
              </a:spcBef>
            </a:pPr>
            <a:endParaRPr lang="it-IT" altLang="en-US" sz="1875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endParaRPr lang="it-IT" altLang="en-US" sz="1875" dirty="0">
              <a:solidFill>
                <a:srgbClr val="000000"/>
              </a:solidFill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Lez. 9: Banche e Moneta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9556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4" y="176064"/>
            <a:ext cx="7974848" cy="535136"/>
          </a:xfrm>
        </p:spPr>
        <p:txBody>
          <a:bodyPr/>
          <a:lstStyle/>
          <a:p>
            <a:pPr eaLnBrk="1" hangingPunct="1">
              <a:defRPr/>
            </a:pPr>
            <a:r>
              <a:rPr lang="it-IT" sz="2400" b="1" dirty="0" smtClean="0">
                <a:solidFill>
                  <a:srgbClr val="005A5A"/>
                </a:solidFill>
              </a:rPr>
              <a:t>3. La </a:t>
            </a:r>
            <a:r>
              <a:rPr lang="it-IT" sz="2400" b="1" dirty="0" smtClean="0">
                <a:solidFill>
                  <a:srgbClr val="C00000"/>
                </a:solidFill>
              </a:rPr>
              <a:t>liquidità</a:t>
            </a:r>
            <a:r>
              <a:rPr lang="it-IT" sz="2400" b="1" dirty="0" smtClean="0">
                <a:solidFill>
                  <a:srgbClr val="005A5A"/>
                </a:solidFill>
              </a:rPr>
              <a:t> dei depositi: quali rischi?</a:t>
            </a:r>
            <a:endParaRPr lang="it-IT" sz="2000" b="1" dirty="0">
              <a:solidFill>
                <a:srgbClr val="000099"/>
              </a:solidFill>
            </a:endParaRPr>
          </a:p>
        </p:txBody>
      </p:sp>
      <p:sp>
        <p:nvSpPr>
          <p:cNvPr id="685059" name="Rectangle 3"/>
          <p:cNvSpPr>
            <a:spLocks noGrp="1" noChangeArrowheads="1"/>
          </p:cNvSpPr>
          <p:nvPr>
            <p:ph idx="1"/>
          </p:nvPr>
        </p:nvSpPr>
        <p:spPr>
          <a:xfrm>
            <a:off x="468314" y="908720"/>
            <a:ext cx="7974848" cy="5492080"/>
          </a:xfrm>
        </p:spPr>
        <p:txBody>
          <a:bodyPr/>
          <a:lstStyle/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875" dirty="0" smtClean="0">
                <a:solidFill>
                  <a:srgbClr val="000000"/>
                </a:solidFill>
              </a:rPr>
              <a:t>Cosa mette a repentaglio la </a:t>
            </a:r>
            <a:r>
              <a:rPr lang="it-IT" altLang="en-US" sz="1875" b="1" u="sng" dirty="0" smtClean="0">
                <a:solidFill>
                  <a:srgbClr val="000000"/>
                </a:solidFill>
              </a:rPr>
              <a:t>liquidità</a:t>
            </a:r>
            <a:r>
              <a:rPr lang="it-IT" altLang="en-US" sz="1875" dirty="0" smtClean="0">
                <a:solidFill>
                  <a:srgbClr val="000000"/>
                </a:solidFill>
              </a:rPr>
              <a:t> dei depositi?</a:t>
            </a:r>
          </a:p>
          <a:p>
            <a:pPr>
              <a:lnSpc>
                <a:spcPct val="12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altLang="en-US" sz="1875" dirty="0" smtClean="0">
                <a:solidFill>
                  <a:srgbClr val="000000"/>
                </a:solidFill>
              </a:rPr>
              <a:t>I depositi raccolti dalle banche sono in gran parte </a:t>
            </a:r>
            <a:r>
              <a:rPr lang="it-IT" altLang="en-US" sz="1875" b="1" dirty="0" smtClean="0">
                <a:solidFill>
                  <a:srgbClr val="000099"/>
                </a:solidFill>
              </a:rPr>
              <a:t>liquidi</a:t>
            </a:r>
            <a:r>
              <a:rPr lang="it-IT" altLang="en-US" sz="1875" dirty="0" smtClean="0">
                <a:solidFill>
                  <a:srgbClr val="000000"/>
                </a:solidFill>
              </a:rPr>
              <a:t> (ossia rimborsabile a domanda o a brevissima scadenza).</a:t>
            </a:r>
            <a:endParaRPr lang="it-IT" altLang="en-US" sz="1875" dirty="0">
              <a:solidFill>
                <a:srgbClr val="000000"/>
              </a:solidFill>
            </a:endParaRPr>
          </a:p>
          <a:p>
            <a:pPr marL="684000">
              <a:lnSpc>
                <a:spcPct val="125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it-IT" altLang="en-US" sz="1875" dirty="0" smtClean="0">
                <a:solidFill>
                  <a:srgbClr val="000000"/>
                </a:solidFill>
              </a:rPr>
              <a:t>Al contrario, molte attività delle banche, in particolare i </a:t>
            </a:r>
            <a:r>
              <a:rPr lang="it-IT" altLang="en-US" sz="1875" b="1" dirty="0" smtClean="0">
                <a:solidFill>
                  <a:srgbClr val="000000"/>
                </a:solidFill>
              </a:rPr>
              <a:t>prestiti, </a:t>
            </a:r>
            <a:r>
              <a:rPr lang="it-IT" altLang="en-US" sz="1875" dirty="0" smtClean="0">
                <a:solidFill>
                  <a:srgbClr val="000000"/>
                </a:solidFill>
              </a:rPr>
              <a:t>hanno una scadenza («</a:t>
            </a:r>
            <a:r>
              <a:rPr lang="it-IT" altLang="en-US" sz="1875" b="1" dirty="0" smtClean="0">
                <a:solidFill>
                  <a:srgbClr val="000099"/>
                </a:solidFill>
              </a:rPr>
              <a:t>maturità</a:t>
            </a:r>
            <a:r>
              <a:rPr lang="it-IT" altLang="en-US" sz="1875" dirty="0" smtClean="0">
                <a:solidFill>
                  <a:srgbClr val="000000"/>
                </a:solidFill>
              </a:rPr>
              <a:t>») assai più lunga e </a:t>
            </a:r>
            <a:r>
              <a:rPr lang="it-IT" altLang="en-US" sz="1875" b="1" dirty="0" smtClean="0">
                <a:solidFill>
                  <a:srgbClr val="000099"/>
                </a:solidFill>
              </a:rPr>
              <a:t>non</a:t>
            </a:r>
            <a:r>
              <a:rPr lang="it-IT" altLang="en-US" sz="1875" dirty="0" smtClean="0">
                <a:solidFill>
                  <a:srgbClr val="000000"/>
                </a:solidFill>
              </a:rPr>
              <a:t> sono in generale </a:t>
            </a:r>
            <a:r>
              <a:rPr lang="it-IT" altLang="en-US" sz="1875" b="1" dirty="0" smtClean="0">
                <a:solidFill>
                  <a:srgbClr val="000099"/>
                </a:solidFill>
              </a:rPr>
              <a:t>negoziabili.</a:t>
            </a:r>
          </a:p>
          <a:p>
            <a:pPr>
              <a:lnSpc>
                <a:spcPct val="12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altLang="en-US" sz="1875" dirty="0" smtClean="0">
                <a:solidFill>
                  <a:srgbClr val="000000"/>
                </a:solidFill>
              </a:rPr>
              <a:t>Se i depositanti chiedessero allo stesso tempo il rimborso di una grande quantità dei depositi, le banche non sarebbero in grado di farvi fronte:</a:t>
            </a:r>
          </a:p>
          <a:p>
            <a:pPr lvl="1">
              <a:lnSpc>
                <a:spcPct val="12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altLang="en-US" sz="1800" dirty="0" smtClean="0">
                <a:solidFill>
                  <a:schemeClr val="tx2">
                    <a:lumMod val="50000"/>
                  </a:schemeClr>
                </a:solidFill>
              </a:rPr>
              <a:t>Se i depositanti perdessero fiducia nella solvibilità della loro banca, ci sarebbe una </a:t>
            </a:r>
            <a:r>
              <a:rPr lang="it-IT" altLang="en-US" sz="1800" b="1" dirty="0" smtClean="0">
                <a:solidFill>
                  <a:srgbClr val="C00000"/>
                </a:solidFill>
              </a:rPr>
              <a:t>corsa allo sportello («</a:t>
            </a:r>
            <a:r>
              <a:rPr lang="it-IT" altLang="en-US" sz="1800" b="1" dirty="0" err="1" smtClean="0">
                <a:solidFill>
                  <a:srgbClr val="C00000"/>
                </a:solidFill>
              </a:rPr>
              <a:t>bank</a:t>
            </a:r>
            <a:r>
              <a:rPr lang="it-IT" altLang="en-US" sz="1800" b="1" dirty="0" smtClean="0">
                <a:solidFill>
                  <a:srgbClr val="C00000"/>
                </a:solidFill>
              </a:rPr>
              <a:t> </a:t>
            </a:r>
            <a:r>
              <a:rPr lang="it-IT" altLang="en-US" sz="1800" b="1" dirty="0" err="1" smtClean="0">
                <a:solidFill>
                  <a:srgbClr val="C00000"/>
                </a:solidFill>
              </a:rPr>
              <a:t>run</a:t>
            </a:r>
            <a:r>
              <a:rPr lang="it-IT" altLang="en-US" sz="1800" b="1" dirty="0" smtClean="0">
                <a:solidFill>
                  <a:srgbClr val="C00000"/>
                </a:solidFill>
              </a:rPr>
              <a:t>») </a:t>
            </a:r>
          </a:p>
          <a:p>
            <a:pPr marL="1480050" lvl="2" indent="-285750">
              <a:lnSpc>
                <a:spcPct val="125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it-IT" altLang="en-US" sz="1800" dirty="0" smtClean="0">
                <a:solidFill>
                  <a:schemeClr val="tx2">
                    <a:lumMod val="50000"/>
                  </a:schemeClr>
                </a:solidFill>
              </a:rPr>
              <a:t>In assenza di un «</a:t>
            </a:r>
            <a:r>
              <a:rPr lang="it-IT" altLang="en-US" sz="1800" b="1" dirty="0" smtClean="0">
                <a:solidFill>
                  <a:srgbClr val="000099"/>
                </a:solidFill>
              </a:rPr>
              <a:t>prestatore di ultima istanza</a:t>
            </a:r>
            <a:r>
              <a:rPr lang="it-IT" altLang="en-US" sz="1800" dirty="0" smtClean="0">
                <a:solidFill>
                  <a:schemeClr val="tx2">
                    <a:lumMod val="50000"/>
                  </a:schemeClr>
                </a:solidFill>
              </a:rPr>
              <a:t>», la banca sarebbe costretta al fallimento.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Lez. 9: Banche e Moneta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757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4450"/>
            <a:ext cx="7313612" cy="648246"/>
          </a:xfrm>
        </p:spPr>
        <p:txBody>
          <a:bodyPr/>
          <a:lstStyle/>
          <a:p>
            <a:pPr eaLnBrk="1" hangingPunct="1">
              <a:defRPr/>
            </a:pPr>
            <a:r>
              <a:rPr lang="it-IT" sz="2400" b="1" dirty="0">
                <a:solidFill>
                  <a:srgbClr val="005A5A"/>
                </a:solidFill>
              </a:rPr>
              <a:t>La </a:t>
            </a:r>
            <a:r>
              <a:rPr lang="it-IT" sz="2400" b="1" dirty="0" smtClean="0">
                <a:solidFill>
                  <a:srgbClr val="C00000"/>
                </a:solidFill>
              </a:rPr>
              <a:t>liquidità</a:t>
            </a:r>
            <a:r>
              <a:rPr lang="it-IT" sz="2400" b="1" dirty="0" smtClean="0">
                <a:solidFill>
                  <a:srgbClr val="005A5A"/>
                </a:solidFill>
              </a:rPr>
              <a:t> </a:t>
            </a:r>
            <a:r>
              <a:rPr lang="it-IT" sz="2400" b="1" dirty="0">
                <a:solidFill>
                  <a:srgbClr val="005A5A"/>
                </a:solidFill>
              </a:rPr>
              <a:t>dei depositi: quali </a:t>
            </a:r>
            <a:r>
              <a:rPr lang="it-IT" sz="2400" b="1" dirty="0" smtClean="0">
                <a:solidFill>
                  <a:srgbClr val="005A5A"/>
                </a:solidFill>
              </a:rPr>
              <a:t>politiche?</a:t>
            </a:r>
            <a:endParaRPr lang="it-IT" sz="2400" b="1" dirty="0">
              <a:solidFill>
                <a:srgbClr val="000099"/>
              </a:solidFill>
            </a:endParaRPr>
          </a:p>
        </p:txBody>
      </p:sp>
      <p:sp>
        <p:nvSpPr>
          <p:cNvPr id="68505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980728"/>
            <a:ext cx="8424936" cy="5112568"/>
          </a:xfrm>
        </p:spPr>
        <p:txBody>
          <a:bodyPr/>
          <a:lstStyle/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875" dirty="0" smtClean="0">
                <a:solidFill>
                  <a:srgbClr val="000000"/>
                </a:solidFill>
              </a:rPr>
              <a:t>Ci </a:t>
            </a:r>
            <a:r>
              <a:rPr lang="it-IT" altLang="en-US" sz="1875" dirty="0">
                <a:solidFill>
                  <a:srgbClr val="000000"/>
                </a:solidFill>
              </a:rPr>
              <a:t>sono due </a:t>
            </a:r>
            <a:r>
              <a:rPr lang="it-IT" altLang="en-US" sz="1875" dirty="0" smtClean="0">
                <a:solidFill>
                  <a:srgbClr val="000000"/>
                </a:solidFill>
              </a:rPr>
              <a:t>modi per evitare possibili «</a:t>
            </a:r>
            <a:r>
              <a:rPr lang="it-IT" altLang="en-US" sz="1875" b="1" dirty="0" smtClean="0">
                <a:solidFill>
                  <a:srgbClr val="000000"/>
                </a:solidFill>
              </a:rPr>
              <a:t>corse allo sportello</a:t>
            </a:r>
            <a:r>
              <a:rPr lang="it-IT" altLang="en-US" sz="1875" dirty="0" smtClean="0">
                <a:solidFill>
                  <a:srgbClr val="000000"/>
                </a:solidFill>
              </a:rPr>
              <a:t>»:</a:t>
            </a:r>
          </a:p>
          <a:p>
            <a:pPr>
              <a:lnSpc>
                <a:spcPct val="125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altLang="en-US" sz="1800" dirty="0" smtClean="0">
                <a:solidFill>
                  <a:srgbClr val="000099"/>
                </a:solidFill>
              </a:rPr>
              <a:t>La possibilità per le banche di chiedere «liquidità» alle altre banche (attraverso il </a:t>
            </a:r>
            <a:r>
              <a:rPr lang="it-IT" altLang="en-US" sz="1800" b="1" dirty="0" smtClean="0">
                <a:solidFill>
                  <a:srgbClr val="C00000"/>
                </a:solidFill>
              </a:rPr>
              <a:t>mercato interbancario </a:t>
            </a:r>
            <a:r>
              <a:rPr lang="it-IT" altLang="en-US" sz="1800" dirty="0" smtClean="0">
                <a:solidFill>
                  <a:srgbClr val="000099"/>
                </a:solidFill>
              </a:rPr>
              <a:t>dei depositi)</a:t>
            </a:r>
          </a:p>
          <a:p>
            <a:pPr>
              <a:lnSpc>
                <a:spcPct val="125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altLang="en-US" sz="1800" dirty="0" smtClean="0">
                <a:solidFill>
                  <a:srgbClr val="000099"/>
                </a:solidFill>
              </a:rPr>
              <a:t>La possibilità di ricorrere al prestito «di ultima istanza» della banca centrale (</a:t>
            </a:r>
            <a:r>
              <a:rPr lang="it-IT" altLang="en-US" sz="1800" b="1" dirty="0" err="1" smtClean="0">
                <a:solidFill>
                  <a:srgbClr val="C00000"/>
                </a:solidFill>
              </a:rPr>
              <a:t>Lender</a:t>
            </a:r>
            <a:r>
              <a:rPr lang="it-IT" altLang="en-US" sz="1800" b="1" dirty="0" smtClean="0">
                <a:solidFill>
                  <a:srgbClr val="C00000"/>
                </a:solidFill>
              </a:rPr>
              <a:t> of Last </a:t>
            </a:r>
            <a:r>
              <a:rPr lang="it-IT" altLang="en-US" sz="1800" b="1" dirty="0" err="1" smtClean="0">
                <a:solidFill>
                  <a:srgbClr val="C00000"/>
                </a:solidFill>
              </a:rPr>
              <a:t>Resort</a:t>
            </a:r>
            <a:r>
              <a:rPr lang="it-IT" altLang="en-US" sz="1800" b="1" dirty="0" smtClean="0">
                <a:solidFill>
                  <a:srgbClr val="C00000"/>
                </a:solidFill>
              </a:rPr>
              <a:t>: LOLR</a:t>
            </a:r>
            <a:r>
              <a:rPr lang="it-IT" altLang="en-US" sz="1800" dirty="0" smtClean="0">
                <a:solidFill>
                  <a:srgbClr val="000099"/>
                </a:solidFill>
              </a:rPr>
              <a:t>)</a:t>
            </a: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800" dirty="0" smtClean="0">
                <a:solidFill>
                  <a:schemeClr val="tx2">
                    <a:lumMod val="50000"/>
                  </a:schemeClr>
                </a:solidFill>
              </a:rPr>
              <a:t>In tutto il mondo, le </a:t>
            </a:r>
            <a:r>
              <a:rPr lang="it-IT" altLang="en-US" sz="1800" b="1" dirty="0" smtClean="0">
                <a:solidFill>
                  <a:schemeClr val="tx2">
                    <a:lumMod val="50000"/>
                  </a:schemeClr>
                </a:solidFill>
              </a:rPr>
              <a:t>BC sono il «LOLR» </a:t>
            </a:r>
            <a:r>
              <a:rPr lang="it-IT" altLang="en-US" sz="1800" dirty="0" smtClean="0">
                <a:solidFill>
                  <a:schemeClr val="tx2">
                    <a:lumMod val="50000"/>
                  </a:schemeClr>
                </a:solidFill>
              </a:rPr>
              <a:t>per i rispettivi sistemi bancari: </a:t>
            </a:r>
          </a:p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it-IT" altLang="en-US" sz="1800" dirty="0" smtClean="0">
                <a:solidFill>
                  <a:schemeClr val="tx2">
                    <a:lumMod val="50000"/>
                  </a:schemeClr>
                </a:solidFill>
              </a:rPr>
              <a:t>In realtà, è proprio per svolgere questa funzione che, nel corso dell’800, sono sorte le BC moderne!</a:t>
            </a:r>
          </a:p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it-IT" altLang="en-US" sz="1800" dirty="0" smtClean="0">
                <a:solidFill>
                  <a:schemeClr val="tx2">
                    <a:lumMod val="50000"/>
                  </a:schemeClr>
                </a:solidFill>
              </a:rPr>
              <a:t>Nell’area dell’euro, la </a:t>
            </a:r>
            <a:r>
              <a:rPr lang="it-IT" altLang="en-US" sz="1800" b="1" dirty="0" smtClean="0">
                <a:solidFill>
                  <a:schemeClr val="tx2">
                    <a:lumMod val="50000"/>
                  </a:schemeClr>
                </a:solidFill>
              </a:rPr>
              <a:t>BCE</a:t>
            </a:r>
            <a:r>
              <a:rPr lang="it-IT" altLang="en-US" sz="1800" dirty="0" smtClean="0">
                <a:solidFill>
                  <a:schemeClr val="tx2">
                    <a:lumMod val="50000"/>
                  </a:schemeClr>
                </a:solidFill>
              </a:rPr>
              <a:t> svolge questa (ed altre funzioni), delegandone gli aspetti operativi alle BC nazionali (come la </a:t>
            </a:r>
            <a:r>
              <a:rPr lang="it-IT" altLang="en-US" sz="1800" b="1" dirty="0" err="1" smtClean="0">
                <a:solidFill>
                  <a:schemeClr val="tx2">
                    <a:lumMod val="50000"/>
                  </a:schemeClr>
                </a:solidFill>
              </a:rPr>
              <a:t>BdI</a:t>
            </a:r>
            <a:r>
              <a:rPr lang="it-IT" altLang="en-US" sz="1800" dirty="0" smtClean="0">
                <a:solidFill>
                  <a:schemeClr val="tx2">
                    <a:lumMod val="50000"/>
                  </a:schemeClr>
                </a:solidFill>
              </a:rPr>
              <a:t>).</a:t>
            </a:r>
          </a:p>
          <a:p>
            <a:pPr marL="576000">
              <a:lnSpc>
                <a:spcPct val="125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it-IT" altLang="en-US" sz="1800" dirty="0" smtClean="0">
                <a:solidFill>
                  <a:schemeClr val="accent1">
                    <a:lumMod val="50000"/>
                  </a:schemeClr>
                </a:solidFill>
              </a:rPr>
              <a:t>Nella crisi dell’euro del 2010, a fare il «</a:t>
            </a:r>
            <a:r>
              <a:rPr lang="it-IT" altLang="en-US" sz="1800" b="1" dirty="0" err="1" smtClean="0">
                <a:solidFill>
                  <a:schemeClr val="accent1">
                    <a:lumMod val="50000"/>
                  </a:schemeClr>
                </a:solidFill>
              </a:rPr>
              <a:t>bank</a:t>
            </a:r>
            <a:r>
              <a:rPr lang="it-IT" altLang="en-US" sz="1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altLang="en-US" sz="1800" b="1" dirty="0" err="1" smtClean="0">
                <a:solidFill>
                  <a:schemeClr val="accent1">
                    <a:lumMod val="50000"/>
                  </a:schemeClr>
                </a:solidFill>
              </a:rPr>
              <a:t>run</a:t>
            </a:r>
            <a:r>
              <a:rPr lang="it-IT" altLang="en-US" sz="1800" dirty="0" smtClean="0">
                <a:solidFill>
                  <a:schemeClr val="accent1">
                    <a:lumMod val="50000"/>
                  </a:schemeClr>
                </a:solidFill>
              </a:rPr>
              <a:t>» dalle banche non sono stati i depositanti, ma le stesse banche tra di loro: il mercato interbancario si è del tutto prosciugato, perché le banche avevano sfiducia l’una dell’altra!</a:t>
            </a: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endParaRPr lang="it-IT" altLang="en-US" sz="1875" dirty="0" smtClean="0">
              <a:solidFill>
                <a:srgbClr val="000000"/>
              </a:solidFill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Lez. 9: Banche e Moneta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935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4" y="176064"/>
            <a:ext cx="8496174" cy="535136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en-US" sz="2400" b="1" dirty="0" smtClean="0">
                <a:solidFill>
                  <a:schemeClr val="tx1"/>
                </a:solidFill>
              </a:rPr>
              <a:t>4. A cosa serve il capitale delle banche?</a:t>
            </a:r>
            <a:endParaRPr lang="it-IT" sz="2000" b="1" dirty="0">
              <a:solidFill>
                <a:srgbClr val="000099"/>
              </a:solidFill>
            </a:endParaRPr>
          </a:p>
        </p:txBody>
      </p:sp>
      <p:sp>
        <p:nvSpPr>
          <p:cNvPr id="685059" name="Rectangle 3"/>
          <p:cNvSpPr>
            <a:spLocks noGrp="1" noChangeArrowheads="1"/>
          </p:cNvSpPr>
          <p:nvPr>
            <p:ph idx="1"/>
          </p:nvPr>
        </p:nvSpPr>
        <p:spPr>
          <a:xfrm>
            <a:off x="468314" y="908720"/>
            <a:ext cx="8352158" cy="5492080"/>
          </a:xfrm>
        </p:spPr>
        <p:txBody>
          <a:bodyPr/>
          <a:lstStyle/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875" dirty="0" smtClean="0">
                <a:solidFill>
                  <a:srgbClr val="000099"/>
                </a:solidFill>
              </a:rPr>
              <a:t>Consideriamo un sistema bancario semplificato. Il bilancio è:</a:t>
            </a: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endParaRPr lang="it-IT" altLang="en-US" sz="1875" dirty="0" smtClean="0">
              <a:solidFill>
                <a:srgbClr val="000099"/>
              </a:solidFill>
            </a:endParaRP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endParaRPr lang="it-IT" altLang="en-US" sz="1875" dirty="0" smtClean="0">
              <a:solidFill>
                <a:srgbClr val="000099"/>
              </a:solidFill>
            </a:endParaRP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endParaRPr lang="it-IT" altLang="en-US" sz="1875" dirty="0">
              <a:solidFill>
                <a:srgbClr val="000099"/>
              </a:solidFill>
            </a:endParaRP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endParaRPr lang="it-IT" altLang="en-US" sz="1875" dirty="0" smtClean="0">
              <a:solidFill>
                <a:srgbClr val="000099"/>
              </a:solidFill>
            </a:endParaRPr>
          </a:p>
          <a:p>
            <a:pPr marL="0" indent="0">
              <a:lnSpc>
                <a:spcPct val="125000"/>
              </a:lnSpc>
              <a:spcBef>
                <a:spcPts val="0"/>
              </a:spcBef>
              <a:buNone/>
            </a:pPr>
            <a:r>
              <a:rPr lang="it-IT" altLang="en-US" sz="1875" dirty="0" smtClean="0">
                <a:solidFill>
                  <a:srgbClr val="000099"/>
                </a:solidFill>
              </a:rPr>
              <a:t>Il capitale ha una funzione «</a:t>
            </a:r>
            <a:r>
              <a:rPr lang="it-IT" altLang="en-US" sz="1875" b="1" dirty="0" smtClean="0">
                <a:solidFill>
                  <a:srgbClr val="C00000"/>
                </a:solidFill>
              </a:rPr>
              <a:t>protettiva</a:t>
            </a:r>
            <a:r>
              <a:rPr lang="it-IT" altLang="en-US" sz="1875" dirty="0" smtClean="0">
                <a:solidFill>
                  <a:srgbClr val="000099"/>
                </a:solidFill>
              </a:rPr>
              <a:t>»: se una frazione dei prestiti </a:t>
            </a:r>
            <a:r>
              <a:rPr lang="it-IT" altLang="en-US" sz="1875" dirty="0">
                <a:solidFill>
                  <a:srgbClr val="000099"/>
                </a:solidFill>
              </a:rPr>
              <a:t>(</a:t>
            </a:r>
            <a:r>
              <a:rPr lang="it-IT" altLang="en-US" sz="1875" i="1" dirty="0">
                <a:solidFill>
                  <a:srgbClr val="000099"/>
                </a:solidFill>
              </a:rPr>
              <a:t>ad es, il 10</a:t>
            </a:r>
            <a:r>
              <a:rPr lang="it-IT" altLang="en-US" sz="1875" i="1" dirty="0" smtClean="0">
                <a:solidFill>
                  <a:srgbClr val="000099"/>
                </a:solidFill>
              </a:rPr>
              <a:t>%)</a:t>
            </a:r>
            <a:r>
              <a:rPr lang="it-IT" altLang="en-US" sz="1875" dirty="0" smtClean="0">
                <a:solidFill>
                  <a:srgbClr val="000099"/>
                </a:solidFill>
              </a:rPr>
              <a:t> non viene ripagata (il valore dell’attivo si riduce), la perdita viene </a:t>
            </a:r>
            <a:r>
              <a:rPr lang="it-IT" altLang="en-US" sz="1875" b="1" dirty="0" smtClean="0">
                <a:solidFill>
                  <a:srgbClr val="000099"/>
                </a:solidFill>
              </a:rPr>
              <a:t>assorbita</a:t>
            </a:r>
            <a:r>
              <a:rPr lang="it-IT" altLang="en-US" sz="1875" dirty="0" smtClean="0">
                <a:solidFill>
                  <a:srgbClr val="000099"/>
                </a:solidFill>
              </a:rPr>
              <a:t> dal capitale (ossia dagli azionisti) e </a:t>
            </a:r>
            <a:r>
              <a:rPr lang="it-IT" altLang="en-US" sz="1875" u="sng" dirty="0" smtClean="0">
                <a:solidFill>
                  <a:srgbClr val="000099"/>
                </a:solidFill>
              </a:rPr>
              <a:t>non</a:t>
            </a:r>
            <a:r>
              <a:rPr lang="it-IT" altLang="en-US" sz="1875" dirty="0" smtClean="0">
                <a:solidFill>
                  <a:srgbClr val="000099"/>
                </a:solidFill>
              </a:rPr>
              <a:t> dai depositanti. </a:t>
            </a: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875" dirty="0" smtClean="0">
                <a:solidFill>
                  <a:srgbClr val="000099"/>
                </a:solidFill>
              </a:rPr>
              <a:t>Ad es.:</a:t>
            </a:r>
            <a:endParaRPr lang="en-GB" sz="2000" dirty="0" smtClean="0"/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endParaRPr lang="it-IT" altLang="en-US" sz="1875" b="1" dirty="0" smtClean="0">
              <a:solidFill>
                <a:srgbClr val="000099"/>
              </a:solidFill>
            </a:endParaRP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endParaRPr lang="it-IT" altLang="en-US" sz="1875" b="1" dirty="0" smtClean="0">
              <a:solidFill>
                <a:srgbClr val="000099"/>
              </a:solidFill>
            </a:endParaRP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endParaRPr lang="it-IT" altLang="en-US" sz="1875" b="1" dirty="0">
              <a:solidFill>
                <a:srgbClr val="000099"/>
              </a:solidFill>
            </a:endParaRP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endParaRPr lang="it-IT" altLang="en-US" sz="1875" b="1" dirty="0" smtClean="0">
              <a:solidFill>
                <a:srgbClr val="000099"/>
              </a:solidFill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Lez. 9: Banche e Moneta</a:t>
            </a:r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600281"/>
              </p:ext>
            </p:extLst>
          </p:nvPr>
        </p:nvGraphicFramePr>
        <p:xfrm>
          <a:off x="1475656" y="1441584"/>
          <a:ext cx="691276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345638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ATTIVITA’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PASSIVITA’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8,5</a:t>
                      </a:r>
                      <a:r>
                        <a:rPr lang="en-GB" baseline="0" dirty="0" smtClean="0"/>
                        <a:t> = </a:t>
                      </a:r>
                      <a:r>
                        <a:rPr lang="en-GB" dirty="0" smtClean="0"/>
                        <a:t>RISERVE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85 = DEPOSITI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91,5 = PRESTITI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15 = CAPITALE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100 = </a:t>
                      </a:r>
                      <a:r>
                        <a:rPr lang="en-GB" dirty="0" err="1" smtClean="0"/>
                        <a:t>valore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dell’attivo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100 = </a:t>
                      </a:r>
                      <a:r>
                        <a:rPr lang="en-GB" dirty="0" err="1" smtClean="0"/>
                        <a:t>valore</a:t>
                      </a:r>
                      <a:r>
                        <a:rPr lang="en-GB" dirty="0" smtClean="0"/>
                        <a:t> del </a:t>
                      </a:r>
                      <a:r>
                        <a:rPr lang="en-GB" dirty="0" err="1" smtClean="0"/>
                        <a:t>passivo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0059" y="4293296"/>
            <a:ext cx="6952381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399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4" y="176064"/>
            <a:ext cx="8496174" cy="535136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en-US" sz="2400" b="1" dirty="0" smtClean="0">
                <a:solidFill>
                  <a:schemeClr val="tx1"/>
                </a:solidFill>
              </a:rPr>
              <a:t>Se le perdite sono eccessive ….</a:t>
            </a:r>
            <a:endParaRPr lang="it-IT" sz="2000" b="1" dirty="0">
              <a:solidFill>
                <a:srgbClr val="000099"/>
              </a:solidFill>
            </a:endParaRPr>
          </a:p>
        </p:txBody>
      </p:sp>
      <p:sp>
        <p:nvSpPr>
          <p:cNvPr id="685059" name="Rectangle 3"/>
          <p:cNvSpPr>
            <a:spLocks noGrp="1" noChangeArrowheads="1"/>
          </p:cNvSpPr>
          <p:nvPr>
            <p:ph idx="1"/>
          </p:nvPr>
        </p:nvSpPr>
        <p:spPr>
          <a:xfrm>
            <a:off x="468314" y="908720"/>
            <a:ext cx="8352158" cy="5492080"/>
          </a:xfrm>
        </p:spPr>
        <p:txBody>
          <a:bodyPr/>
          <a:lstStyle/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875" i="1" dirty="0" smtClean="0">
                <a:solidFill>
                  <a:srgbClr val="000099"/>
                </a:solidFill>
              </a:rPr>
              <a:t> … ma solo fino a un certo punto …</a:t>
            </a: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875" dirty="0" smtClean="0">
                <a:solidFill>
                  <a:srgbClr val="000099"/>
                </a:solidFill>
              </a:rPr>
              <a:t>Se la perdita è eccessiva (</a:t>
            </a:r>
            <a:r>
              <a:rPr lang="it-IT" altLang="en-US" sz="1875" i="1" dirty="0" smtClean="0">
                <a:solidFill>
                  <a:srgbClr val="000099"/>
                </a:solidFill>
              </a:rPr>
              <a:t>ad es, in questo caso il 20%</a:t>
            </a:r>
            <a:r>
              <a:rPr lang="it-IT" altLang="en-US" sz="1875" dirty="0" smtClean="0">
                <a:solidFill>
                  <a:srgbClr val="000099"/>
                </a:solidFill>
              </a:rPr>
              <a:t>), </a:t>
            </a: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875" dirty="0" smtClean="0">
                <a:solidFill>
                  <a:srgbClr val="000099"/>
                </a:solidFill>
              </a:rPr>
              <a:t>la banca deve essere messa </a:t>
            </a:r>
            <a:r>
              <a:rPr lang="it-IT" altLang="en-US" sz="1875" b="1" dirty="0" smtClean="0">
                <a:solidFill>
                  <a:srgbClr val="C00000"/>
                </a:solidFill>
              </a:rPr>
              <a:t>in liquidazione</a:t>
            </a:r>
            <a:r>
              <a:rPr lang="it-IT" altLang="en-US" sz="1875" b="1" dirty="0" smtClean="0">
                <a:solidFill>
                  <a:srgbClr val="FF0000"/>
                </a:solidFill>
              </a:rPr>
              <a:t>. </a:t>
            </a: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875" dirty="0" smtClean="0">
                <a:solidFill>
                  <a:srgbClr val="000099"/>
                </a:solidFill>
              </a:rPr>
              <a:t>In questo caso, i depositanti verranno rimborsati solo grazie al meccanismo di «</a:t>
            </a:r>
            <a:r>
              <a:rPr lang="it-IT" altLang="en-US" sz="1875" b="1" dirty="0" smtClean="0">
                <a:solidFill>
                  <a:srgbClr val="C00000"/>
                </a:solidFill>
              </a:rPr>
              <a:t>assicurazione sui depositi</a:t>
            </a:r>
            <a:r>
              <a:rPr lang="it-IT" altLang="en-US" sz="1875" dirty="0" smtClean="0">
                <a:solidFill>
                  <a:srgbClr val="000099"/>
                </a:solidFill>
              </a:rPr>
              <a:t>»:</a:t>
            </a: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endParaRPr lang="it-IT" altLang="en-US" sz="1875" dirty="0">
              <a:solidFill>
                <a:srgbClr val="000099"/>
              </a:solidFill>
            </a:endParaRP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endParaRPr lang="it-IT" altLang="en-US" sz="1875" dirty="0" smtClean="0">
              <a:solidFill>
                <a:srgbClr val="000099"/>
              </a:solidFill>
            </a:endParaRP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endParaRPr lang="it-IT" altLang="en-US" sz="1875" dirty="0">
              <a:solidFill>
                <a:srgbClr val="000099"/>
              </a:solidFill>
            </a:endParaRP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endParaRPr lang="it-IT" altLang="en-US" sz="1875" dirty="0" smtClean="0">
              <a:solidFill>
                <a:srgbClr val="000099"/>
              </a:solidFill>
            </a:endParaRP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800" dirty="0" smtClean="0">
                <a:solidFill>
                  <a:srgbClr val="000099"/>
                </a:solidFill>
              </a:rPr>
              <a:t>Il </a:t>
            </a:r>
            <a:r>
              <a:rPr lang="it-IT" altLang="en-US" sz="1800" b="1" dirty="0" smtClean="0">
                <a:solidFill>
                  <a:srgbClr val="000099"/>
                </a:solidFill>
              </a:rPr>
              <a:t>fondo di assicurazione sui depositi</a:t>
            </a:r>
            <a:r>
              <a:rPr lang="it-IT" altLang="en-US" sz="1800" dirty="0" smtClean="0">
                <a:solidFill>
                  <a:srgbClr val="000099"/>
                </a:solidFill>
              </a:rPr>
              <a:t>:</a:t>
            </a:r>
          </a:p>
          <a:p>
            <a:pPr marL="685800" lvl="1">
              <a:lnSpc>
                <a:spcPct val="125000"/>
              </a:lnSpc>
              <a:spcBef>
                <a:spcPts val="600"/>
              </a:spcBef>
            </a:pPr>
            <a:r>
              <a:rPr lang="it-IT" altLang="en-US" sz="1800" u="sng" dirty="0" smtClean="0">
                <a:solidFill>
                  <a:srgbClr val="000099"/>
                </a:solidFill>
              </a:rPr>
              <a:t>Rimborsa</a:t>
            </a:r>
            <a:r>
              <a:rPr lang="it-IT" altLang="en-US" sz="1800" dirty="0" smtClean="0">
                <a:solidFill>
                  <a:srgbClr val="000099"/>
                </a:solidFill>
              </a:rPr>
              <a:t> ai depositanti il valore dei loro depositi, pari a 85.</a:t>
            </a:r>
          </a:p>
          <a:p>
            <a:pPr marL="685800" lvl="1">
              <a:lnSpc>
                <a:spcPct val="125000"/>
              </a:lnSpc>
              <a:spcBef>
                <a:spcPts val="600"/>
              </a:spcBef>
            </a:pPr>
            <a:r>
              <a:rPr lang="it-IT" altLang="en-US" sz="1800" u="sng" dirty="0" smtClean="0">
                <a:solidFill>
                  <a:srgbClr val="000099"/>
                </a:solidFill>
              </a:rPr>
              <a:t>Recupera</a:t>
            </a:r>
            <a:r>
              <a:rPr lang="it-IT" altLang="en-US" sz="1800" dirty="0" smtClean="0">
                <a:solidFill>
                  <a:srgbClr val="000099"/>
                </a:solidFill>
              </a:rPr>
              <a:t> 81,7 dalla messa in liquidazione della banca.</a:t>
            </a: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endParaRPr lang="it-IT" altLang="en-US" sz="1875" b="1" dirty="0" smtClean="0">
              <a:solidFill>
                <a:srgbClr val="000099"/>
              </a:solidFill>
            </a:endParaRP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endParaRPr lang="it-IT" altLang="en-US" sz="1875" b="1" dirty="0" smtClean="0">
              <a:solidFill>
                <a:srgbClr val="000099"/>
              </a:solidFill>
            </a:endParaRP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endParaRPr lang="it-IT" altLang="en-US" sz="1875" b="1" dirty="0">
              <a:solidFill>
                <a:srgbClr val="000099"/>
              </a:solidFill>
            </a:endParaRP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endParaRPr lang="it-IT" altLang="en-US" sz="1875" b="1" dirty="0" smtClean="0">
              <a:solidFill>
                <a:srgbClr val="000099"/>
              </a:solidFill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Lez. 9: Banche e Moneta</a:t>
            </a:r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255351"/>
              </p:ext>
            </p:extLst>
          </p:nvPr>
        </p:nvGraphicFramePr>
        <p:xfrm>
          <a:off x="1932384" y="3108568"/>
          <a:ext cx="64560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8020"/>
                <a:gridCol w="322802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ATTIVITA’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PASSIVITA’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8,5</a:t>
                      </a:r>
                      <a:r>
                        <a:rPr lang="en-GB" baseline="0" dirty="0" smtClean="0"/>
                        <a:t> = </a:t>
                      </a:r>
                      <a:r>
                        <a:rPr lang="en-GB" dirty="0" smtClean="0"/>
                        <a:t>RISERVE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85 = DEPOSITI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73,2 = PRESTITI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C00000"/>
                          </a:solidFill>
                        </a:rPr>
                        <a:t>- 3,3 = CAPITALE</a:t>
                      </a:r>
                      <a:endParaRPr lang="en-GB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81,7 = </a:t>
                      </a:r>
                      <a:r>
                        <a:rPr lang="en-GB" dirty="0" err="1" smtClean="0"/>
                        <a:t>valore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dell’attivo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81,7 = </a:t>
                      </a:r>
                      <a:r>
                        <a:rPr lang="en-GB" dirty="0" err="1" smtClean="0"/>
                        <a:t>valore</a:t>
                      </a:r>
                      <a:r>
                        <a:rPr lang="en-GB" dirty="0" smtClean="0"/>
                        <a:t> del </a:t>
                      </a:r>
                      <a:r>
                        <a:rPr lang="en-GB" dirty="0" err="1" smtClean="0"/>
                        <a:t>passivo</a:t>
                      </a:r>
                      <a:endParaRPr lang="en-GB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7697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4" y="176064"/>
            <a:ext cx="8496174" cy="535136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en-US" sz="2400" b="1" dirty="0" smtClean="0">
                <a:solidFill>
                  <a:schemeClr val="tx1"/>
                </a:solidFill>
              </a:rPr>
              <a:t>5. A cosa servono le riserve delle banche?</a:t>
            </a:r>
            <a:endParaRPr lang="it-IT" sz="2000" b="1" dirty="0">
              <a:solidFill>
                <a:srgbClr val="000099"/>
              </a:solidFill>
            </a:endParaRPr>
          </a:p>
        </p:txBody>
      </p:sp>
      <p:sp>
        <p:nvSpPr>
          <p:cNvPr id="685059" name="Rectangle 3"/>
          <p:cNvSpPr>
            <a:spLocks noGrp="1" noChangeArrowheads="1"/>
          </p:cNvSpPr>
          <p:nvPr>
            <p:ph idx="1"/>
          </p:nvPr>
        </p:nvSpPr>
        <p:spPr>
          <a:xfrm>
            <a:off x="540322" y="1014553"/>
            <a:ext cx="8352158" cy="5150751"/>
          </a:xfrm>
        </p:spPr>
        <p:txBody>
          <a:bodyPr/>
          <a:lstStyle/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875" i="1" dirty="0" smtClean="0">
                <a:solidFill>
                  <a:srgbClr val="000099"/>
                </a:solidFill>
              </a:rPr>
              <a:t>Perché le banche tengono parte del loro attivo in forma di riserve?</a:t>
            </a: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875" dirty="0" smtClean="0">
                <a:solidFill>
                  <a:srgbClr val="000099"/>
                </a:solidFill>
              </a:rPr>
              <a:t>Due motivi:</a:t>
            </a:r>
          </a:p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it-IT" altLang="en-US" sz="1875" b="1" dirty="0" smtClean="0">
                <a:solidFill>
                  <a:srgbClr val="000099"/>
                </a:solidFill>
              </a:rPr>
              <a:t>Obbligo legale</a:t>
            </a:r>
            <a:r>
              <a:rPr lang="it-IT" altLang="en-US" sz="1875" dirty="0" smtClean="0">
                <a:solidFill>
                  <a:srgbClr val="000099"/>
                </a:solidFill>
              </a:rPr>
              <a:t>: la banche devono tenere in forma di riserva (depositata presso la BC) circa l’1% del valore dei depositi:</a:t>
            </a:r>
          </a:p>
          <a:p>
            <a:pPr marL="0" indent="0" algn="ctr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875" dirty="0" smtClean="0">
                <a:solidFill>
                  <a:srgbClr val="000099"/>
                </a:solidFill>
              </a:rPr>
              <a:t>ROB = 0,01 DEP</a:t>
            </a:r>
          </a:p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it-IT" altLang="en-US" sz="1875" b="1" dirty="0" smtClean="0">
                <a:solidFill>
                  <a:srgbClr val="000099"/>
                </a:solidFill>
              </a:rPr>
              <a:t>Riserve libere</a:t>
            </a:r>
            <a:r>
              <a:rPr lang="it-IT" altLang="en-US" sz="1875" dirty="0" smtClean="0">
                <a:solidFill>
                  <a:srgbClr val="000099"/>
                </a:solidFill>
              </a:rPr>
              <a:t>: per assicurare la necessaria liquidità alle operazioni con la clientela e nel sistema dei pagamenti</a:t>
            </a: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875" i="1" dirty="0" smtClean="0">
                <a:solidFill>
                  <a:srgbClr val="000099"/>
                </a:solidFill>
              </a:rPr>
              <a:t>Quindi</a:t>
            </a:r>
            <a:r>
              <a:rPr lang="it-IT" altLang="en-US" sz="1875" dirty="0" smtClean="0">
                <a:solidFill>
                  <a:srgbClr val="000099"/>
                </a:solidFill>
              </a:rPr>
              <a:t>:    </a:t>
            </a:r>
            <a:r>
              <a:rPr lang="it-IT" altLang="en-US" sz="1875" b="1" dirty="0" smtClean="0">
                <a:solidFill>
                  <a:srgbClr val="000099"/>
                </a:solidFill>
              </a:rPr>
              <a:t>Riserve bancarie totali = ROB + Riserve libere</a:t>
            </a: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875" dirty="0" smtClean="0">
                <a:solidFill>
                  <a:srgbClr val="000099"/>
                </a:solidFill>
              </a:rPr>
              <a:t>	  </a:t>
            </a:r>
            <a:r>
              <a:rPr lang="it-IT" altLang="en-US" sz="1875" b="1" dirty="0" smtClean="0">
                <a:solidFill>
                  <a:srgbClr val="C00000"/>
                </a:solidFill>
              </a:rPr>
              <a:t>RB = ROB + RL</a:t>
            </a:r>
          </a:p>
          <a:p>
            <a:pPr marL="400050" lvl="1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800" dirty="0" smtClean="0">
                <a:solidFill>
                  <a:srgbClr val="000099"/>
                </a:solidFill>
              </a:rPr>
              <a:t>Nel complesso, vi è una </a:t>
            </a:r>
            <a:r>
              <a:rPr lang="it-IT" altLang="en-US" sz="1800" b="1" dirty="0" smtClean="0">
                <a:solidFill>
                  <a:srgbClr val="000099"/>
                </a:solidFill>
              </a:rPr>
              <a:t>relazione abbastanza stabile </a:t>
            </a:r>
            <a:r>
              <a:rPr lang="it-IT" altLang="en-US" sz="1800" dirty="0" smtClean="0">
                <a:solidFill>
                  <a:srgbClr val="000099"/>
                </a:solidFill>
              </a:rPr>
              <a:t>tra depositi e prestiti di una banca, da un lato, e l’ammontare delle riserve complessivamente detenute dalla banca stessa.</a:t>
            </a: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endParaRPr lang="it-IT" altLang="en-US" sz="1800" b="1" dirty="0" smtClean="0">
              <a:solidFill>
                <a:srgbClr val="000099"/>
              </a:solidFill>
            </a:endParaRP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endParaRPr lang="it-IT" altLang="en-US" sz="1875" b="1" dirty="0">
              <a:solidFill>
                <a:srgbClr val="000099"/>
              </a:solidFill>
            </a:endParaRP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endParaRPr lang="it-IT" altLang="en-US" sz="1875" b="1" dirty="0" smtClean="0">
              <a:solidFill>
                <a:srgbClr val="000099"/>
              </a:solidFill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Lez. 9: Banche e Moneta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8866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4" y="176064"/>
            <a:ext cx="8496174" cy="535136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en-US" sz="2400" b="1" dirty="0" smtClean="0">
                <a:solidFill>
                  <a:schemeClr val="tx1"/>
                </a:solidFill>
              </a:rPr>
              <a:t>6. La BASE MONETARIA</a:t>
            </a:r>
            <a:endParaRPr lang="it-IT" sz="2000" b="1" dirty="0">
              <a:solidFill>
                <a:srgbClr val="000099"/>
              </a:solidFill>
            </a:endParaRPr>
          </a:p>
        </p:txBody>
      </p:sp>
      <p:sp>
        <p:nvSpPr>
          <p:cNvPr id="685059" name="Rectangle 3"/>
          <p:cNvSpPr>
            <a:spLocks noGrp="1" noChangeArrowheads="1"/>
          </p:cNvSpPr>
          <p:nvPr>
            <p:ph idx="1"/>
          </p:nvPr>
        </p:nvSpPr>
        <p:spPr>
          <a:xfrm>
            <a:off x="540322" y="1014553"/>
            <a:ext cx="8352158" cy="5150751"/>
          </a:xfrm>
        </p:spPr>
        <p:txBody>
          <a:bodyPr/>
          <a:lstStyle/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875" dirty="0" smtClean="0">
                <a:solidFill>
                  <a:srgbClr val="000099"/>
                </a:solidFill>
              </a:rPr>
              <a:t>Definiamo </a:t>
            </a:r>
            <a:r>
              <a:rPr lang="it-IT" altLang="en-US" sz="1875" b="1" dirty="0" smtClean="0">
                <a:solidFill>
                  <a:srgbClr val="C00000"/>
                </a:solidFill>
              </a:rPr>
              <a:t>BASE MONETARIA </a:t>
            </a:r>
            <a:r>
              <a:rPr lang="it-IT" altLang="en-US" sz="1875" dirty="0" smtClean="0">
                <a:solidFill>
                  <a:srgbClr val="000099"/>
                </a:solidFill>
              </a:rPr>
              <a:t>(</a:t>
            </a:r>
            <a:r>
              <a:rPr lang="it-IT" altLang="en-US" sz="1875" b="1" dirty="0" smtClean="0">
                <a:solidFill>
                  <a:srgbClr val="000099"/>
                </a:solidFill>
              </a:rPr>
              <a:t>M0</a:t>
            </a:r>
            <a:r>
              <a:rPr lang="it-IT" altLang="en-US" sz="1875" dirty="0" smtClean="0">
                <a:solidFill>
                  <a:srgbClr val="000099"/>
                </a:solidFill>
              </a:rPr>
              <a:t>) la somma di:</a:t>
            </a:r>
          </a:p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it-IT" altLang="en-US" sz="1875" dirty="0" smtClean="0">
                <a:solidFill>
                  <a:srgbClr val="000099"/>
                </a:solidFill>
              </a:rPr>
              <a:t>Circolante detenuto dal «pubblico» (famiglie, imprese, </a:t>
            </a:r>
            <a:r>
              <a:rPr lang="it-IT" altLang="en-US" sz="1875" i="1" dirty="0" smtClean="0">
                <a:solidFill>
                  <a:srgbClr val="000099"/>
                </a:solidFill>
              </a:rPr>
              <a:t>etc.</a:t>
            </a:r>
            <a:r>
              <a:rPr lang="it-IT" altLang="en-US" sz="1875" dirty="0" smtClean="0">
                <a:solidFill>
                  <a:srgbClr val="000099"/>
                </a:solidFill>
              </a:rPr>
              <a:t>): CIRC</a:t>
            </a:r>
          </a:p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it-IT" altLang="en-US" sz="1875" dirty="0" smtClean="0">
                <a:solidFill>
                  <a:srgbClr val="000099"/>
                </a:solidFill>
              </a:rPr>
              <a:t>Riserve totali delle banche: RB</a:t>
            </a:r>
          </a:p>
          <a:p>
            <a:pPr marL="0" indent="0" algn="ctr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875" b="1" dirty="0" smtClean="0">
                <a:solidFill>
                  <a:srgbClr val="C00000"/>
                </a:solidFill>
              </a:rPr>
              <a:t>M0 = CIRC + RB</a:t>
            </a: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875" i="1" dirty="0" smtClean="0">
                <a:solidFill>
                  <a:srgbClr val="000099"/>
                </a:solidFill>
              </a:rPr>
              <a:t>Perché ci interessa questo aggregato?</a:t>
            </a:r>
          </a:p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it-IT" altLang="en-US" sz="1875" dirty="0" smtClean="0">
                <a:solidFill>
                  <a:srgbClr val="000099"/>
                </a:solidFill>
              </a:rPr>
              <a:t>La BC può </a:t>
            </a:r>
            <a:r>
              <a:rPr lang="it-IT" altLang="en-US" sz="1875" b="1" dirty="0" smtClean="0">
                <a:solidFill>
                  <a:srgbClr val="C00000"/>
                </a:solidFill>
              </a:rPr>
              <a:t>controllare</a:t>
            </a:r>
            <a:r>
              <a:rPr lang="it-IT" altLang="en-US" sz="1875" dirty="0" smtClean="0">
                <a:solidFill>
                  <a:srgbClr val="000099"/>
                </a:solidFill>
              </a:rPr>
              <a:t> la quantità di base monetaria che circola nel sistema …</a:t>
            </a:r>
          </a:p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it-IT" altLang="en-US" sz="1875" dirty="0" smtClean="0">
                <a:solidFill>
                  <a:srgbClr val="000099"/>
                </a:solidFill>
              </a:rPr>
              <a:t>… e in questo modo controlla indirettamente (e quindi imperfettamente) anche la </a:t>
            </a:r>
            <a:r>
              <a:rPr lang="it-IT" altLang="en-US" sz="1875" b="1" dirty="0" smtClean="0">
                <a:solidFill>
                  <a:srgbClr val="C00000"/>
                </a:solidFill>
              </a:rPr>
              <a:t>quantità di moneta totale </a:t>
            </a:r>
            <a:r>
              <a:rPr lang="it-IT" altLang="en-US" sz="1875" dirty="0" smtClean="0">
                <a:solidFill>
                  <a:srgbClr val="000099"/>
                </a:solidFill>
              </a:rPr>
              <a:t>in circolazione: </a:t>
            </a:r>
          </a:p>
          <a:p>
            <a:pPr marL="0" indent="0" algn="ctr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875" b="1" dirty="0" smtClean="0">
                <a:solidFill>
                  <a:srgbClr val="C00000"/>
                </a:solidFill>
              </a:rPr>
              <a:t>M = CIRC + DEP</a:t>
            </a: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875" b="1" i="1" dirty="0" smtClean="0">
                <a:solidFill>
                  <a:schemeClr val="accent6">
                    <a:lumMod val="75000"/>
                  </a:schemeClr>
                </a:solidFill>
              </a:rPr>
              <a:t>Come può avvenire ?</a:t>
            </a:r>
            <a:endParaRPr lang="it-IT" altLang="en-US" sz="1875" b="1" dirty="0" smtClean="0">
              <a:solidFill>
                <a:srgbClr val="000099"/>
              </a:solidFill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Lez. 9: Banche e Moneta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7591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4" y="176064"/>
            <a:ext cx="8496174" cy="535136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en-US" sz="2400" b="1" dirty="0" smtClean="0">
                <a:solidFill>
                  <a:schemeClr val="tx1"/>
                </a:solidFill>
              </a:rPr>
              <a:t>Dal controllo della base monetaria …</a:t>
            </a:r>
            <a:endParaRPr lang="it-IT" sz="2000" b="1" dirty="0">
              <a:solidFill>
                <a:srgbClr val="000099"/>
              </a:solidFill>
            </a:endParaRPr>
          </a:p>
        </p:txBody>
      </p:sp>
      <p:sp>
        <p:nvSpPr>
          <p:cNvPr id="685059" name="Rectangle 3"/>
          <p:cNvSpPr>
            <a:spLocks noGrp="1" noChangeArrowheads="1"/>
          </p:cNvSpPr>
          <p:nvPr>
            <p:ph idx="1"/>
          </p:nvPr>
        </p:nvSpPr>
        <p:spPr>
          <a:xfrm>
            <a:off x="540322" y="942545"/>
            <a:ext cx="8352158" cy="5458255"/>
          </a:xfrm>
        </p:spPr>
        <p:txBody>
          <a:bodyPr/>
          <a:lstStyle/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875" dirty="0" smtClean="0">
                <a:solidFill>
                  <a:srgbClr val="000099"/>
                </a:solidFill>
              </a:rPr>
              <a:t>La </a:t>
            </a:r>
            <a:r>
              <a:rPr lang="it-IT" altLang="en-US" sz="1875" b="1" dirty="0" smtClean="0"/>
              <a:t>Banca Centrale</a:t>
            </a:r>
          </a:p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it-IT" altLang="en-US" sz="1875" dirty="0" smtClean="0">
                <a:solidFill>
                  <a:srgbClr val="000099"/>
                </a:solidFill>
              </a:rPr>
              <a:t>Controlla la stampa delle banconote, e quindi l’ammontare totale del circolante: </a:t>
            </a:r>
            <a:r>
              <a:rPr lang="it-IT" altLang="en-US" sz="1875" b="1" dirty="0" smtClean="0">
                <a:solidFill>
                  <a:srgbClr val="C00000"/>
                </a:solidFill>
              </a:rPr>
              <a:t>CIRC</a:t>
            </a:r>
          </a:p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it-IT" altLang="en-US" sz="1875" dirty="0" smtClean="0">
                <a:solidFill>
                  <a:srgbClr val="000099"/>
                </a:solidFill>
              </a:rPr>
              <a:t>Controlla le riserve totali a disposizione delle banche: </a:t>
            </a:r>
            <a:r>
              <a:rPr lang="it-IT" altLang="en-US" sz="1875" b="1" dirty="0" smtClean="0">
                <a:solidFill>
                  <a:srgbClr val="C00000"/>
                </a:solidFill>
              </a:rPr>
              <a:t>RB</a:t>
            </a:r>
          </a:p>
          <a:p>
            <a:pPr marL="457200" lvl="1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475" dirty="0" smtClean="0">
                <a:solidFill>
                  <a:srgbClr val="000099"/>
                </a:solidFill>
              </a:rPr>
              <a:t>Attraverso il mercato monetario, nel quale le banche prendono a prestito dalla BC  (pagando un tasso d’interesse) le riserve di cui hanno bisogno.</a:t>
            </a:r>
          </a:p>
          <a:p>
            <a:pPr marL="5715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875" dirty="0" smtClean="0">
                <a:solidFill>
                  <a:srgbClr val="000099"/>
                </a:solidFill>
              </a:rPr>
              <a:t>Quindi la </a:t>
            </a:r>
            <a:r>
              <a:rPr lang="it-IT" altLang="en-US" sz="1875" b="1" dirty="0" smtClean="0">
                <a:solidFill>
                  <a:srgbClr val="000099"/>
                </a:solidFill>
              </a:rPr>
              <a:t>BC controlla la «Base Monetaria»:</a:t>
            </a:r>
            <a:endParaRPr lang="it-IT" altLang="en-US" sz="1875" b="1" dirty="0">
              <a:solidFill>
                <a:srgbClr val="000099"/>
              </a:solidFill>
            </a:endParaRPr>
          </a:p>
          <a:p>
            <a:pPr marL="0" indent="0" algn="ctr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875" b="1" dirty="0" smtClean="0">
                <a:solidFill>
                  <a:srgbClr val="C00000"/>
                </a:solidFill>
              </a:rPr>
              <a:t>M0 = CIRC + RB</a:t>
            </a:r>
          </a:p>
          <a:p>
            <a:pPr marL="0" indent="0">
              <a:lnSpc>
                <a:spcPct val="125000"/>
              </a:lnSpc>
              <a:spcBef>
                <a:spcPts val="0"/>
              </a:spcBef>
              <a:buNone/>
            </a:pPr>
            <a:r>
              <a:rPr lang="it-IT" altLang="en-US" sz="1875" dirty="0" smtClean="0">
                <a:solidFill>
                  <a:srgbClr val="000099"/>
                </a:solidFill>
              </a:rPr>
              <a:t>Inoltre, le banche desiderano mantenere una relazione abbastanza stabile tra depositi e prestiti, da un lato, e le riserve di cui dispongono, dall’altro. </a:t>
            </a: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875" dirty="0" smtClean="0">
                <a:solidFill>
                  <a:srgbClr val="000099"/>
                </a:solidFill>
              </a:rPr>
              <a:t>Per semplificare possiamo dire che la </a:t>
            </a:r>
            <a:r>
              <a:rPr lang="it-IT" altLang="en-US" sz="1875" b="1" dirty="0" smtClean="0">
                <a:solidFill>
                  <a:srgbClr val="C00000"/>
                </a:solidFill>
              </a:rPr>
              <a:t>domanda di riserve bancarie </a:t>
            </a:r>
            <a:r>
              <a:rPr lang="it-IT" altLang="en-US" sz="1875" b="1" dirty="0" err="1">
                <a:solidFill>
                  <a:srgbClr val="C00000"/>
                </a:solidFill>
              </a:rPr>
              <a:t>RB</a:t>
            </a:r>
            <a:r>
              <a:rPr lang="it-IT" altLang="en-US" sz="1875" b="1" baseline="30000" dirty="0" err="1">
                <a:solidFill>
                  <a:srgbClr val="C00000"/>
                </a:solidFill>
              </a:rPr>
              <a:t>d</a:t>
            </a:r>
            <a:r>
              <a:rPr lang="it-IT" altLang="en-US" sz="1875" dirty="0">
                <a:solidFill>
                  <a:srgbClr val="C00000"/>
                </a:solidFill>
              </a:rPr>
              <a:t> </a:t>
            </a:r>
            <a:r>
              <a:rPr lang="it-IT" altLang="en-US" sz="1875" dirty="0" smtClean="0">
                <a:solidFill>
                  <a:srgbClr val="000099"/>
                </a:solidFill>
              </a:rPr>
              <a:t>dipende dallo stock di depositi presso le banche:</a:t>
            </a:r>
          </a:p>
          <a:p>
            <a:pPr marL="0" indent="0" algn="ctr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875" b="1" dirty="0">
                <a:solidFill>
                  <a:srgbClr val="000099"/>
                </a:solidFill>
              </a:rPr>
              <a:t> </a:t>
            </a:r>
            <a:r>
              <a:rPr lang="it-IT" altLang="en-US" sz="1875" b="1" dirty="0" err="1" smtClean="0">
                <a:solidFill>
                  <a:srgbClr val="C00000"/>
                </a:solidFill>
              </a:rPr>
              <a:t>RB</a:t>
            </a:r>
            <a:r>
              <a:rPr lang="it-IT" altLang="en-US" sz="1875" b="1" baseline="30000" dirty="0" err="1" smtClean="0">
                <a:solidFill>
                  <a:srgbClr val="C00000"/>
                </a:solidFill>
              </a:rPr>
              <a:t>d</a:t>
            </a:r>
            <a:r>
              <a:rPr lang="it-IT" altLang="en-US" sz="1875" b="1" dirty="0" smtClean="0">
                <a:solidFill>
                  <a:srgbClr val="C00000"/>
                </a:solidFill>
              </a:rPr>
              <a:t> = RB (DEP)</a:t>
            </a: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endParaRPr lang="it-IT" altLang="en-US" sz="1875" b="1" dirty="0">
              <a:solidFill>
                <a:srgbClr val="000099"/>
              </a:solidFill>
            </a:endParaRP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endParaRPr lang="it-IT" altLang="en-US" sz="1875" b="1" dirty="0" smtClean="0">
              <a:solidFill>
                <a:srgbClr val="000099"/>
              </a:solidFill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Lez. 9: Banche e Moneta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224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4" y="176064"/>
            <a:ext cx="8352158" cy="535136"/>
          </a:xfrm>
        </p:spPr>
        <p:txBody>
          <a:bodyPr/>
          <a:lstStyle/>
          <a:p>
            <a:pPr eaLnBrk="1" hangingPunct="1">
              <a:defRPr/>
            </a:pPr>
            <a:r>
              <a:rPr lang="it-IT" sz="2400" b="1" dirty="0" smtClean="0">
                <a:solidFill>
                  <a:srgbClr val="005A5A"/>
                </a:solidFill>
              </a:rPr>
              <a:t>… al </a:t>
            </a:r>
            <a:r>
              <a:rPr lang="it-IT" sz="2400" b="1" dirty="0">
                <a:solidFill>
                  <a:srgbClr val="005A5A"/>
                </a:solidFill>
              </a:rPr>
              <a:t>controllo della quantità di </a:t>
            </a:r>
            <a:r>
              <a:rPr lang="it-IT" sz="2400" b="1" dirty="0" smtClean="0">
                <a:solidFill>
                  <a:srgbClr val="005A5A"/>
                </a:solidFill>
              </a:rPr>
              <a:t>moneta </a:t>
            </a:r>
            <a:endParaRPr lang="it-IT" sz="2000" b="1" dirty="0">
              <a:solidFill>
                <a:schemeClr val="tx1"/>
              </a:solidFill>
            </a:endParaRPr>
          </a:p>
        </p:txBody>
      </p:sp>
      <p:sp>
        <p:nvSpPr>
          <p:cNvPr id="685059" name="Rectangle 3"/>
          <p:cNvSpPr>
            <a:spLocks noGrp="1" noChangeArrowheads="1"/>
          </p:cNvSpPr>
          <p:nvPr>
            <p:ph idx="1"/>
          </p:nvPr>
        </p:nvSpPr>
        <p:spPr>
          <a:xfrm>
            <a:off x="468314" y="1023020"/>
            <a:ext cx="8675686" cy="5492080"/>
          </a:xfrm>
        </p:spPr>
        <p:txBody>
          <a:bodyPr/>
          <a:lstStyle/>
          <a:p>
            <a:pPr>
              <a:lnSpc>
                <a:spcPct val="125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it-IT" altLang="en-US" sz="1875" b="1" dirty="0" smtClean="0">
                <a:solidFill>
                  <a:srgbClr val="000099"/>
                </a:solidFill>
              </a:rPr>
              <a:t>M = CIRC + DEP</a:t>
            </a:r>
          </a:p>
          <a:p>
            <a:pPr marL="648000">
              <a:lnSpc>
                <a:spcPct val="125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it-IT" altLang="en-US" sz="1875" dirty="0" smtClean="0"/>
              <a:t>La BC controlla </a:t>
            </a:r>
            <a:r>
              <a:rPr lang="it-IT" altLang="en-US" sz="1875" b="1" dirty="0" smtClean="0">
                <a:solidFill>
                  <a:srgbClr val="C00000"/>
                </a:solidFill>
              </a:rPr>
              <a:t>CIRC</a:t>
            </a:r>
            <a:r>
              <a:rPr lang="it-IT" altLang="en-US" sz="1875" dirty="0" smtClean="0"/>
              <a:t> attraverso la stampa delle banconote;</a:t>
            </a:r>
          </a:p>
          <a:p>
            <a:pPr marL="648000">
              <a:lnSpc>
                <a:spcPct val="125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it-IT" altLang="en-US" sz="1875" dirty="0" smtClean="0"/>
              <a:t>La BC controlla </a:t>
            </a:r>
            <a:r>
              <a:rPr lang="it-IT" altLang="en-US" sz="1875" i="1" dirty="0" smtClean="0"/>
              <a:t>indirettamente</a:t>
            </a:r>
            <a:r>
              <a:rPr lang="it-IT" altLang="en-US" sz="1875" dirty="0" smtClean="0"/>
              <a:t> </a:t>
            </a:r>
            <a:r>
              <a:rPr lang="it-IT" altLang="en-US" sz="1875" b="1" dirty="0" smtClean="0">
                <a:solidFill>
                  <a:srgbClr val="C00000"/>
                </a:solidFill>
              </a:rPr>
              <a:t>DEP</a:t>
            </a:r>
            <a:r>
              <a:rPr lang="it-IT" altLang="en-US" sz="1875" dirty="0" smtClean="0"/>
              <a:t>, in base alla quantità di riserve che mette a disposizione del sistema bancario attraverso il mercato monetario</a:t>
            </a:r>
            <a:r>
              <a:rPr lang="it-IT" altLang="en-US" sz="1875" dirty="0" smtClean="0"/>
              <a:t>.</a:t>
            </a:r>
            <a:endParaRPr lang="it-IT" altLang="en-US" sz="1875" dirty="0" smtClean="0"/>
          </a:p>
          <a:p>
            <a:pPr marL="30510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875" dirty="0" smtClean="0"/>
              <a:t>Nel complesso, la BC riesce a controllare la </a:t>
            </a:r>
            <a:r>
              <a:rPr lang="it-IT" altLang="en-US" sz="1875" b="1" dirty="0" smtClean="0">
                <a:solidFill>
                  <a:srgbClr val="C00000"/>
                </a:solidFill>
              </a:rPr>
              <a:t>quantità di moneta </a:t>
            </a:r>
            <a:r>
              <a:rPr lang="it-IT" altLang="en-US" sz="1875" dirty="0" smtClean="0"/>
              <a:t>a disposizione del sistema economico </a:t>
            </a:r>
          </a:p>
          <a:p>
            <a:pPr marL="0" indent="0">
              <a:lnSpc>
                <a:spcPct val="125000"/>
              </a:lnSpc>
              <a:spcBef>
                <a:spcPts val="0"/>
              </a:spcBef>
              <a:buNone/>
            </a:pPr>
            <a:endParaRPr lang="it-IT" altLang="en-US" sz="1875" b="1" dirty="0" smtClean="0">
              <a:solidFill>
                <a:srgbClr val="000099"/>
              </a:solidFill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Lez. 9: Banche e Moneta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4231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2656"/>
            <a:ext cx="7313612" cy="463302"/>
          </a:xfrm>
        </p:spPr>
        <p:txBody>
          <a:bodyPr/>
          <a:lstStyle/>
          <a:p>
            <a:pPr eaLnBrk="1" hangingPunct="1">
              <a:defRPr/>
            </a:pPr>
            <a:r>
              <a:rPr lang="it-IT" sz="2400" b="1" dirty="0" smtClean="0">
                <a:solidFill>
                  <a:srgbClr val="005A5A"/>
                </a:solidFill>
              </a:rPr>
              <a:t>7. </a:t>
            </a:r>
            <a:r>
              <a:rPr lang="it-IT" sz="2400" b="1" dirty="0" smtClean="0">
                <a:solidFill>
                  <a:srgbClr val="005A5A"/>
                </a:solidFill>
              </a:rPr>
              <a:t>In </a:t>
            </a:r>
            <a:r>
              <a:rPr lang="it-IT" sz="2400" b="1" dirty="0">
                <a:solidFill>
                  <a:srgbClr val="005A5A"/>
                </a:solidFill>
              </a:rPr>
              <a:t>sintesi</a:t>
            </a:r>
          </a:p>
        </p:txBody>
      </p:sp>
      <p:sp>
        <p:nvSpPr>
          <p:cNvPr id="685059" name="Rectangle 3"/>
          <p:cNvSpPr>
            <a:spLocks noGrp="1" noChangeArrowheads="1"/>
          </p:cNvSpPr>
          <p:nvPr>
            <p:ph idx="1"/>
          </p:nvPr>
        </p:nvSpPr>
        <p:spPr>
          <a:xfrm>
            <a:off x="479426" y="1065312"/>
            <a:ext cx="8136904" cy="5564088"/>
          </a:xfrm>
        </p:spPr>
        <p:txBody>
          <a:bodyPr/>
          <a:lstStyle/>
          <a:p>
            <a:pPr>
              <a:lnSpc>
                <a:spcPct val="12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altLang="en-US" sz="1800" dirty="0" smtClean="0">
                <a:solidFill>
                  <a:srgbClr val="000000"/>
                </a:solidFill>
              </a:rPr>
              <a:t>Quali sono i principali </a:t>
            </a:r>
            <a:r>
              <a:rPr lang="it-IT" altLang="en-US" sz="1800" b="1" dirty="0" smtClean="0">
                <a:solidFill>
                  <a:srgbClr val="C00000"/>
                </a:solidFill>
              </a:rPr>
              <a:t>rischi</a:t>
            </a:r>
            <a:r>
              <a:rPr lang="it-IT" altLang="en-US" sz="1800" dirty="0" smtClean="0">
                <a:solidFill>
                  <a:srgbClr val="000000"/>
                </a:solidFill>
              </a:rPr>
              <a:t> che fanno capo alle banche?</a:t>
            </a:r>
          </a:p>
          <a:p>
            <a:pPr>
              <a:lnSpc>
                <a:spcPct val="12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altLang="en-US" sz="1800" dirty="0" smtClean="0">
                <a:solidFill>
                  <a:srgbClr val="000000"/>
                </a:solidFill>
              </a:rPr>
              <a:t>Dall’esame di questi rischi, abbiamo ricavato parecchie indicazioni sulla necessità di </a:t>
            </a:r>
            <a:r>
              <a:rPr lang="it-IT" altLang="en-US" sz="1800" b="1" dirty="0" smtClean="0">
                <a:solidFill>
                  <a:srgbClr val="C00000"/>
                </a:solidFill>
              </a:rPr>
              <a:t>interventi pubblici </a:t>
            </a:r>
            <a:r>
              <a:rPr lang="it-IT" altLang="en-US" sz="1800" dirty="0" smtClean="0">
                <a:solidFill>
                  <a:srgbClr val="000000"/>
                </a:solidFill>
              </a:rPr>
              <a:t>di supervisione, regolazione e controllo.</a:t>
            </a:r>
          </a:p>
          <a:p>
            <a:pPr>
              <a:lnSpc>
                <a:spcPct val="12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altLang="en-US" sz="1800" dirty="0" smtClean="0">
                <a:solidFill>
                  <a:srgbClr val="000000"/>
                </a:solidFill>
              </a:rPr>
              <a:t>Un «rischio» particolare deriva dalla mancanza di </a:t>
            </a:r>
            <a:r>
              <a:rPr lang="it-IT" altLang="en-US" sz="1800" b="1" dirty="0" smtClean="0">
                <a:solidFill>
                  <a:srgbClr val="C00000"/>
                </a:solidFill>
              </a:rPr>
              <a:t>controllo sull’offerta di moneta </a:t>
            </a:r>
            <a:r>
              <a:rPr lang="it-IT" altLang="en-US" sz="1800" dirty="0" smtClean="0">
                <a:solidFill>
                  <a:srgbClr val="000000"/>
                </a:solidFill>
              </a:rPr>
              <a:t>bancaria: è compito della </a:t>
            </a:r>
            <a:r>
              <a:rPr lang="it-IT" altLang="en-US" sz="1800" b="1" dirty="0" smtClean="0">
                <a:solidFill>
                  <a:srgbClr val="C00000"/>
                </a:solidFill>
              </a:rPr>
              <a:t>politica monetaria </a:t>
            </a:r>
            <a:r>
              <a:rPr lang="it-IT" altLang="en-US" sz="1800" dirty="0" smtClean="0">
                <a:solidFill>
                  <a:srgbClr val="000000"/>
                </a:solidFill>
              </a:rPr>
              <a:t>farsene carico.</a:t>
            </a:r>
          </a:p>
          <a:p>
            <a:pPr>
              <a:lnSpc>
                <a:spcPct val="12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altLang="en-US" sz="1800" dirty="0" smtClean="0">
                <a:solidFill>
                  <a:srgbClr val="000000"/>
                </a:solidFill>
              </a:rPr>
              <a:t>Il controllo della quantità di moneta avviene, indirettamente, fissando i </a:t>
            </a:r>
            <a:r>
              <a:rPr lang="it-IT" altLang="en-US" sz="1800" b="1" dirty="0" smtClean="0">
                <a:solidFill>
                  <a:srgbClr val="C00000"/>
                </a:solidFill>
              </a:rPr>
              <a:t>tassi di interesse sul mercato monetario</a:t>
            </a:r>
            <a:r>
              <a:rPr lang="it-IT" altLang="en-US" sz="1800" dirty="0" smtClean="0">
                <a:solidFill>
                  <a:srgbClr val="000000"/>
                </a:solidFill>
              </a:rPr>
              <a:t>, in modo da controllare il volume della liquidità che le banche possono usare per soddisfare gli </a:t>
            </a:r>
            <a:r>
              <a:rPr lang="it-IT" altLang="en-US" sz="1800" b="1" dirty="0" smtClean="0">
                <a:solidFill>
                  <a:srgbClr val="C00000"/>
                </a:solidFill>
              </a:rPr>
              <a:t>obblighi di riserva</a:t>
            </a:r>
            <a:r>
              <a:rPr lang="it-IT" altLang="en-US" sz="1800" dirty="0" smtClean="0"/>
              <a:t>.</a:t>
            </a:r>
            <a:endParaRPr lang="it-IT" altLang="en-US" sz="1800" dirty="0" smtClean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dirty="0" err="1" smtClean="0"/>
              <a:t>Lez</a:t>
            </a:r>
            <a:r>
              <a:rPr lang="it-IT" dirty="0" smtClean="0"/>
              <a:t>. 9: </a:t>
            </a:r>
            <a:r>
              <a:rPr lang="it-IT" dirty="0" smtClean="0"/>
              <a:t>Banche e Moneta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3063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4" y="176064"/>
            <a:ext cx="8496174" cy="535136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en-US" sz="2400" b="1" dirty="0" smtClean="0">
                <a:solidFill>
                  <a:schemeClr val="tx1"/>
                </a:solidFill>
              </a:rPr>
              <a:t>I </a:t>
            </a:r>
            <a:r>
              <a:rPr lang="it-IT" altLang="en-US" sz="2400" b="1" dirty="0" smtClean="0">
                <a:solidFill>
                  <a:srgbClr val="C00000"/>
                </a:solidFill>
              </a:rPr>
              <a:t>rischi</a:t>
            </a:r>
            <a:r>
              <a:rPr lang="it-IT" altLang="en-US" sz="2400" b="1" dirty="0" smtClean="0">
                <a:solidFill>
                  <a:schemeClr val="tx1"/>
                </a:solidFill>
              </a:rPr>
              <a:t> in un sistema monetario</a:t>
            </a:r>
            <a:endParaRPr lang="it-IT" sz="2000" b="1" dirty="0">
              <a:solidFill>
                <a:srgbClr val="000099"/>
              </a:solidFill>
            </a:endParaRPr>
          </a:p>
        </p:txBody>
      </p:sp>
      <p:sp>
        <p:nvSpPr>
          <p:cNvPr id="685059" name="Rectangle 3"/>
          <p:cNvSpPr>
            <a:spLocks noGrp="1" noChangeArrowheads="1"/>
          </p:cNvSpPr>
          <p:nvPr>
            <p:ph idx="1"/>
          </p:nvPr>
        </p:nvSpPr>
        <p:spPr>
          <a:xfrm>
            <a:off x="540322" y="692696"/>
            <a:ext cx="8603678" cy="5492080"/>
          </a:xfrm>
        </p:spPr>
        <p:txBody>
          <a:bodyPr/>
          <a:lstStyle/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endParaRPr lang="it-IT" altLang="en-US" sz="1875" b="1" dirty="0" smtClean="0">
              <a:solidFill>
                <a:srgbClr val="000099"/>
              </a:solidFill>
            </a:endParaRP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2000" dirty="0" smtClean="0">
                <a:solidFill>
                  <a:srgbClr val="000099"/>
                </a:solidFill>
              </a:rPr>
              <a:t>In un sistema monetario, il peggior rischio da evitare è la perdita di funzionalità del sistema:</a:t>
            </a: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2000" dirty="0" smtClean="0">
                <a:solidFill>
                  <a:srgbClr val="000099"/>
                </a:solidFill>
              </a:rPr>
              <a:t>      non poter più usare la moneta per effettuare pagamenti sicuri: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it-IT" altLang="en-US" sz="1600" dirty="0" smtClean="0">
                <a:solidFill>
                  <a:srgbClr val="000099"/>
                </a:solidFill>
              </a:rPr>
              <a:t>negli scambi di beni e servizi;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it-IT" altLang="en-US" sz="1600" dirty="0" smtClean="0">
                <a:solidFill>
                  <a:srgbClr val="000099"/>
                </a:solidFill>
              </a:rPr>
              <a:t>nelle transazioni che riguardano i rapporti finanziari (ossia, di prestito e debito).</a:t>
            </a: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2000" dirty="0" smtClean="0">
                <a:solidFill>
                  <a:srgbClr val="000099"/>
                </a:solidFill>
              </a:rPr>
              <a:t>Questo rischio si può manifestare in due modi, tra loro molto diversi:</a:t>
            </a:r>
          </a:p>
          <a:p>
            <a:pPr marL="457200" indent="-457200">
              <a:lnSpc>
                <a:spcPct val="125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altLang="en-US" sz="2000" dirty="0" smtClean="0">
                <a:solidFill>
                  <a:srgbClr val="000099"/>
                </a:solidFill>
              </a:rPr>
              <a:t>La </a:t>
            </a:r>
            <a:r>
              <a:rPr lang="it-IT" altLang="en-US" sz="2000" b="1" dirty="0" smtClean="0">
                <a:solidFill>
                  <a:srgbClr val="C00000"/>
                </a:solidFill>
              </a:rPr>
              <a:t>perdita del potere di acquisto </a:t>
            </a:r>
            <a:r>
              <a:rPr lang="it-IT" altLang="en-US" sz="2000" dirty="0" smtClean="0">
                <a:solidFill>
                  <a:srgbClr val="000099"/>
                </a:solidFill>
              </a:rPr>
              <a:t>della moneta, attraverso l’inflazione  (o «</a:t>
            </a:r>
            <a:r>
              <a:rPr lang="it-IT" altLang="en-US" sz="2000" dirty="0" err="1" smtClean="0">
                <a:solidFill>
                  <a:srgbClr val="000099"/>
                </a:solidFill>
              </a:rPr>
              <a:t>iper</a:t>
            </a:r>
            <a:r>
              <a:rPr lang="it-IT" altLang="en-US" sz="2000" dirty="0" smtClean="0">
                <a:solidFill>
                  <a:srgbClr val="000099"/>
                </a:solidFill>
              </a:rPr>
              <a:t>-inflazione»), dovuta ad un’eccessiva creazione di moneta.</a:t>
            </a:r>
          </a:p>
          <a:p>
            <a:pPr marL="457200" indent="-457200">
              <a:lnSpc>
                <a:spcPct val="125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altLang="en-US" sz="2000" dirty="0" smtClean="0">
                <a:solidFill>
                  <a:srgbClr val="000099"/>
                </a:solidFill>
              </a:rPr>
              <a:t>La </a:t>
            </a:r>
            <a:r>
              <a:rPr lang="it-IT" altLang="en-US" sz="2000" b="1" dirty="0" smtClean="0">
                <a:solidFill>
                  <a:srgbClr val="C00000"/>
                </a:solidFill>
              </a:rPr>
              <a:t>perdita della fiducia </a:t>
            </a:r>
            <a:r>
              <a:rPr lang="it-IT" altLang="en-US" sz="2000" dirty="0" smtClean="0">
                <a:solidFill>
                  <a:srgbClr val="000099"/>
                </a:solidFill>
              </a:rPr>
              <a:t>nella moneta, attraverso i fallimenti delle banche e/o di altri intermediari finanziari, che causano perdite ai depositanti e a coloro che hanno prestato fondi al sistema finanziario.</a:t>
            </a:r>
          </a:p>
          <a:p>
            <a:pPr marL="457200" indent="-457200">
              <a:lnSpc>
                <a:spcPct val="125000"/>
              </a:lnSpc>
              <a:spcBef>
                <a:spcPts val="600"/>
              </a:spcBef>
              <a:buFont typeface="+mj-lt"/>
              <a:buAutoNum type="arabicPeriod"/>
            </a:pPr>
            <a:endParaRPr lang="it-IT" altLang="en-US" sz="1875" b="1" dirty="0" smtClean="0">
              <a:solidFill>
                <a:srgbClr val="000099"/>
              </a:solidFill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Lez. 9: Banche e Moneta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115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-171400"/>
            <a:ext cx="8676456" cy="679326"/>
          </a:xfrm>
        </p:spPr>
        <p:txBody>
          <a:bodyPr/>
          <a:lstStyle/>
          <a:p>
            <a:pPr eaLnBrk="1" hangingPunct="1">
              <a:defRPr/>
            </a:pPr>
            <a:r>
              <a:rPr lang="it-IT" sz="2400" b="1" dirty="0" smtClean="0">
                <a:solidFill>
                  <a:srgbClr val="005A5A"/>
                </a:solidFill>
              </a:rPr>
              <a:t>Qualche «nota di lettura»</a:t>
            </a:r>
            <a:endParaRPr lang="it-IT" sz="2400" b="1" i="1" dirty="0">
              <a:solidFill>
                <a:srgbClr val="000099"/>
              </a:solidFill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Lez. 9: Banche e Moneta</a:t>
            </a:r>
            <a:endParaRPr lang="it-IT"/>
          </a:p>
        </p:txBody>
      </p:sp>
      <p:sp>
        <p:nvSpPr>
          <p:cNvPr id="68505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764704"/>
            <a:ext cx="8208912" cy="5400600"/>
          </a:xfrm>
          <a:solidFill>
            <a:srgbClr val="E4E9C5"/>
          </a:solidFill>
        </p:spPr>
        <p:txBody>
          <a:bodyPr/>
          <a:lstStyle/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r>
              <a:rPr lang="it-IT" altLang="en-US" sz="1400" i="1" dirty="0" smtClean="0">
                <a:solidFill>
                  <a:srgbClr val="000000"/>
                </a:solidFill>
              </a:rPr>
              <a:t>Ci sono diversi argomenti che appaiono nella maggior parte dei libri di testo (incluso </a:t>
            </a:r>
            <a:r>
              <a:rPr lang="it-IT" altLang="en-US" sz="1400" dirty="0" smtClean="0"/>
              <a:t>BW</a:t>
            </a:r>
            <a:r>
              <a:rPr lang="it-IT" altLang="en-US" sz="1400" i="1" dirty="0" smtClean="0">
                <a:solidFill>
                  <a:srgbClr val="000000"/>
                </a:solidFill>
              </a:rPr>
              <a:t>) </a:t>
            </a:r>
            <a:r>
              <a:rPr lang="it-IT" altLang="en-US" sz="1400" i="1" dirty="0" smtClean="0">
                <a:solidFill>
                  <a:srgbClr val="000000"/>
                </a:solidFill>
              </a:rPr>
              <a:t>e che </a:t>
            </a:r>
            <a:r>
              <a:rPr lang="it-IT" altLang="en-US" sz="1400" i="1" dirty="0" smtClean="0">
                <a:solidFill>
                  <a:srgbClr val="000000"/>
                </a:solidFill>
              </a:rPr>
              <a:t>ho deciso di trascurare in questa esposizione.</a:t>
            </a:r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r>
              <a:rPr lang="it-IT" altLang="en-US" sz="1400" i="1" dirty="0" smtClean="0">
                <a:solidFill>
                  <a:srgbClr val="000000"/>
                </a:solidFill>
              </a:rPr>
              <a:t>Due in particolare: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altLang="en-US" sz="1400" dirty="0" smtClean="0">
                <a:solidFill>
                  <a:srgbClr val="000000"/>
                </a:solidFill>
              </a:rPr>
              <a:t>Moltiplicatore dei depositi (e della moneta)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it-IT" altLang="en-US" sz="1400" dirty="0" smtClean="0">
                <a:solidFill>
                  <a:srgbClr val="000000"/>
                </a:solidFill>
              </a:rPr>
              <a:t>Domanda di moneta</a:t>
            </a:r>
          </a:p>
          <a:p>
            <a:pPr marL="400050" lvl="1" indent="0">
              <a:lnSpc>
                <a:spcPct val="114000"/>
              </a:lnSpc>
              <a:spcBef>
                <a:spcPts val="600"/>
              </a:spcBef>
              <a:buNone/>
            </a:pPr>
            <a:r>
              <a:rPr lang="it-IT" altLang="en-US" sz="1400" i="1" dirty="0" smtClean="0">
                <a:solidFill>
                  <a:srgbClr val="000000"/>
                </a:solidFill>
              </a:rPr>
              <a:t>Il primo nasce da una descrizione tradizionale del processo di creazione dei depositi, ma è ormai superato dall’ osservazione che l’erogazione </a:t>
            </a:r>
            <a:r>
              <a:rPr lang="it-IT" altLang="en-US" sz="1400" i="1" dirty="0">
                <a:solidFill>
                  <a:srgbClr val="000000"/>
                </a:solidFill>
              </a:rPr>
              <a:t>di ogni nuovo prestito </a:t>
            </a:r>
            <a:r>
              <a:rPr lang="it-IT" altLang="en-US" sz="1400" i="1" dirty="0" smtClean="0">
                <a:solidFill>
                  <a:srgbClr val="000000"/>
                </a:solidFill>
              </a:rPr>
              <a:t>avviene tramite la contestuale creazione di un nuovo deposito.</a:t>
            </a:r>
          </a:p>
          <a:p>
            <a:pPr marL="400050" lvl="1" indent="0">
              <a:lnSpc>
                <a:spcPct val="114000"/>
              </a:lnSpc>
              <a:spcBef>
                <a:spcPts val="600"/>
              </a:spcBef>
              <a:buNone/>
            </a:pPr>
            <a:r>
              <a:rPr lang="it-IT" altLang="en-US" sz="1400" i="1" dirty="0" smtClean="0">
                <a:solidFill>
                  <a:srgbClr val="000000"/>
                </a:solidFill>
              </a:rPr>
              <a:t>La domanda di moneta è un concetto ormai obsoleto: nessun valido studio empirico attuale né le analisi delle banche centrali vi fanno più riferimento</a:t>
            </a:r>
            <a:r>
              <a:rPr lang="it-IT" altLang="en-US" sz="1400" i="1" dirty="0" smtClean="0">
                <a:solidFill>
                  <a:srgbClr val="000000"/>
                </a:solidFill>
              </a:rPr>
              <a:t>!</a:t>
            </a:r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r>
              <a:rPr lang="it-IT" altLang="en-US" sz="1400" i="1" dirty="0" smtClean="0">
                <a:solidFill>
                  <a:srgbClr val="000000"/>
                </a:solidFill>
              </a:rPr>
              <a:t>In positivo:</a:t>
            </a:r>
            <a:endParaRPr lang="it-IT" altLang="en-US" sz="1400" i="1" dirty="0">
              <a:solidFill>
                <a:srgbClr val="000000"/>
              </a:solidFill>
            </a:endParaRPr>
          </a:p>
          <a:p>
            <a:pPr marL="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it-IT" altLang="en-US" sz="1400" i="1" dirty="0" smtClean="0">
                <a:solidFill>
                  <a:srgbClr val="000000"/>
                </a:solidFill>
              </a:rPr>
              <a:t>Trascurare </a:t>
            </a:r>
            <a:r>
              <a:rPr lang="it-IT" altLang="en-US" sz="1400" i="1" dirty="0">
                <a:solidFill>
                  <a:srgbClr val="000000"/>
                </a:solidFill>
              </a:rPr>
              <a:t>il </a:t>
            </a:r>
            <a:r>
              <a:rPr lang="it-IT" altLang="en-US" sz="1400" i="1" dirty="0">
                <a:solidFill>
                  <a:srgbClr val="000000"/>
                </a:solidFill>
              </a:rPr>
              <a:t>moltiplicatore dei depositi e la domanda di moneta, ci </a:t>
            </a:r>
            <a:r>
              <a:rPr lang="it-IT" altLang="en-US" sz="1400" i="1" dirty="0" smtClean="0">
                <a:solidFill>
                  <a:srgbClr val="000000"/>
                </a:solidFill>
              </a:rPr>
              <a:t>consentirà</a:t>
            </a:r>
            <a:r>
              <a:rPr lang="it-IT" altLang="en-US" sz="1400" i="1" dirty="0">
                <a:solidFill>
                  <a:srgbClr val="000000"/>
                </a:solidFill>
              </a:rPr>
              <a:t>, nella prossima lezione </a:t>
            </a:r>
            <a:r>
              <a:rPr lang="it-IT" altLang="en-US" sz="1400" i="1" dirty="0" smtClean="0">
                <a:solidFill>
                  <a:srgbClr val="000000"/>
                </a:solidFill>
              </a:rPr>
              <a:t>(</a:t>
            </a:r>
            <a:r>
              <a:rPr lang="it-IT" altLang="en-US" sz="1400" b="1" i="1" dirty="0" smtClean="0">
                <a:solidFill>
                  <a:schemeClr val="accent6">
                    <a:lumMod val="75000"/>
                  </a:schemeClr>
                </a:solidFill>
                <a:sym typeface="Symbol" panose="05050102010706020507" pitchFamily="18" charset="2"/>
              </a:rPr>
              <a:t></a:t>
            </a:r>
            <a:r>
              <a:rPr lang="it-IT" altLang="en-US" sz="14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it-IT" altLang="en-US" sz="1400" b="1" i="1" dirty="0">
                <a:solidFill>
                  <a:schemeClr val="accent6">
                    <a:lumMod val="75000"/>
                  </a:schemeClr>
                </a:solidFill>
              </a:rPr>
              <a:t>10</a:t>
            </a:r>
            <a:r>
              <a:rPr lang="it-IT" altLang="en-US" sz="1400" i="1" dirty="0">
                <a:solidFill>
                  <a:srgbClr val="000000"/>
                </a:solidFill>
              </a:rPr>
              <a:t>) di </a:t>
            </a:r>
            <a:r>
              <a:rPr lang="it-IT" altLang="en-US" sz="1400" i="1" dirty="0">
                <a:solidFill>
                  <a:srgbClr val="000000"/>
                </a:solidFill>
              </a:rPr>
              <a:t>fornire una descrizione </a:t>
            </a:r>
            <a:r>
              <a:rPr lang="it-IT" altLang="en-US" sz="1400" i="1" dirty="0" smtClean="0">
                <a:solidFill>
                  <a:srgbClr val="000000"/>
                </a:solidFill>
              </a:rPr>
              <a:t>più </a:t>
            </a:r>
            <a:r>
              <a:rPr lang="it-IT" altLang="en-US" sz="1400" i="1" dirty="0">
                <a:solidFill>
                  <a:srgbClr val="000000"/>
                </a:solidFill>
              </a:rPr>
              <a:t>aggiornata e anche più semplice di come la BC conduce la </a:t>
            </a:r>
            <a:r>
              <a:rPr lang="it-IT" altLang="en-US" sz="1400" i="1" dirty="0" smtClean="0">
                <a:solidFill>
                  <a:srgbClr val="000000"/>
                </a:solidFill>
              </a:rPr>
              <a:t>PM.</a:t>
            </a:r>
            <a:endParaRPr lang="it-IT" altLang="en-US" sz="1400" i="1" dirty="0">
              <a:solidFill>
                <a:srgbClr val="000000"/>
              </a:solidFill>
            </a:endParaRPr>
          </a:p>
          <a:p>
            <a:pPr>
              <a:lnSpc>
                <a:spcPct val="114000"/>
              </a:lnSpc>
              <a:spcBef>
                <a:spcPts val="600"/>
              </a:spcBef>
              <a:buFont typeface="+mj-lt"/>
              <a:buAutoNum type="arabicPeriod"/>
            </a:pPr>
            <a:endParaRPr lang="it-IT" altLang="en-US" sz="1600" i="1" dirty="0" smtClean="0">
              <a:solidFill>
                <a:srgbClr val="000000"/>
              </a:solidFill>
            </a:endParaRPr>
          </a:p>
          <a:p>
            <a:pPr>
              <a:lnSpc>
                <a:spcPct val="125000"/>
              </a:lnSpc>
              <a:spcBef>
                <a:spcPts val="600"/>
              </a:spcBef>
              <a:buFont typeface="+mj-lt"/>
              <a:buAutoNum type="arabicPeriod"/>
            </a:pPr>
            <a:endParaRPr lang="it-IT" altLang="en-US" sz="16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62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title"/>
          </p:nvPr>
        </p:nvSpPr>
        <p:spPr>
          <a:xfrm>
            <a:off x="539750" y="44624"/>
            <a:ext cx="8223250" cy="838200"/>
          </a:xfr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it-IT" altLang="de-DE" sz="2800" i="1" dirty="0" smtClean="0"/>
              <a:t>Come continua?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>
          <a:xfrm>
            <a:off x="539751" y="908720"/>
            <a:ext cx="8223250" cy="5409530"/>
          </a:xfrm>
          <a:solidFill>
            <a:srgbClr val="CCECFF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endParaRPr lang="it-IT" altLang="de-DE" sz="1800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de-DE" sz="1800" dirty="0" smtClean="0">
                <a:latin typeface="Arial" panose="020B0604020202020204" pitchFamily="34" charset="0"/>
              </a:rPr>
              <a:t>Nella prossima lezione</a:t>
            </a:r>
            <a:r>
              <a:rPr lang="it-IT" altLang="de-DE" sz="1800" dirty="0" smtClean="0">
                <a:latin typeface="Arial" panose="020B0604020202020204" pitchFamily="34" charset="0"/>
              </a:rPr>
              <a:t>, riprenderemo in esame le attività del sistema bancario, dal punto di vista delle sue relazioni con la banca centrale e di come quest’ultima conduce la politica monetaria.</a:t>
            </a: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de-DE" sz="1800" dirty="0" smtClean="0">
                <a:latin typeface="Arial" panose="020B0604020202020204" pitchFamily="34" charset="0"/>
              </a:rPr>
              <a:t>Studieremo poi in particolare come e con quali obiettivi le banche centrali conducono la propria politica monetaria, e di quali altri obiettivi devono inoltre tenere conto. </a:t>
            </a:r>
            <a:endParaRPr lang="it-IT" altLang="de-DE" sz="1800" dirty="0" smtClean="0">
              <a:latin typeface="Arial" panose="020B0604020202020204" pitchFamily="34" charset="0"/>
            </a:endParaRPr>
          </a:p>
          <a:p>
            <a:pPr algn="r">
              <a:lnSpc>
                <a:spcPct val="12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altLang="de-DE" sz="1800" i="1" dirty="0" smtClean="0">
                <a:latin typeface="Arial" panose="020B0604020202020204" pitchFamily="34" charset="0"/>
              </a:rPr>
              <a:t>Il </a:t>
            </a:r>
            <a:r>
              <a:rPr lang="it-IT" altLang="de-DE" sz="1800" i="1" dirty="0" smtClean="0">
                <a:latin typeface="Arial" panose="020B0604020202020204" pitchFamily="34" charset="0"/>
              </a:rPr>
              <a:t>riferimento bibliografico è: </a:t>
            </a:r>
            <a:r>
              <a:rPr lang="it-IT" altLang="de-DE" sz="18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BW  c.10</a:t>
            </a: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>
              <a:latin typeface="Arial" panose="020B0604020202020204" pitchFamily="34" charset="0"/>
            </a:endParaRPr>
          </a:p>
        </p:txBody>
      </p:sp>
      <p:sp>
        <p:nvSpPr>
          <p:cNvPr id="15364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None/>
              <a:defRPr/>
            </a:pPr>
            <a:r>
              <a:rPr lang="it-IT" sz="1200" smtClean="0">
                <a:latin typeface="Arial" panose="020B0604020202020204" pitchFamily="34" charset="0"/>
              </a:rPr>
              <a:t>Lez. 9: Banche e Moneta</a:t>
            </a:r>
            <a:endParaRPr lang="it-IT" sz="1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142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4" y="176064"/>
            <a:ext cx="8496174" cy="535136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en-US" sz="2400" b="1" dirty="0" smtClean="0">
                <a:solidFill>
                  <a:schemeClr val="tx1"/>
                </a:solidFill>
              </a:rPr>
              <a:t>I rischi di un’ </a:t>
            </a:r>
            <a:r>
              <a:rPr lang="it-IT" altLang="en-US" sz="2400" b="1" dirty="0" smtClean="0">
                <a:solidFill>
                  <a:srgbClr val="C00000"/>
                </a:solidFill>
              </a:rPr>
              <a:t>eccessiva </a:t>
            </a:r>
            <a:r>
              <a:rPr lang="it-IT" altLang="en-US" sz="2400" b="1" dirty="0">
                <a:solidFill>
                  <a:srgbClr val="C00000"/>
                </a:solidFill>
              </a:rPr>
              <a:t>creazione di </a:t>
            </a:r>
            <a:r>
              <a:rPr lang="it-IT" altLang="en-US" sz="2400" b="1" dirty="0" smtClean="0">
                <a:solidFill>
                  <a:srgbClr val="C00000"/>
                </a:solidFill>
              </a:rPr>
              <a:t>moneta</a:t>
            </a:r>
            <a:endParaRPr lang="it-IT" sz="2000" b="1" dirty="0">
              <a:solidFill>
                <a:srgbClr val="000099"/>
              </a:solidFill>
            </a:endParaRPr>
          </a:p>
        </p:txBody>
      </p:sp>
      <p:sp>
        <p:nvSpPr>
          <p:cNvPr id="685059" name="Rectangle 3"/>
          <p:cNvSpPr>
            <a:spLocks noGrp="1" noChangeArrowheads="1"/>
          </p:cNvSpPr>
          <p:nvPr>
            <p:ph idx="1"/>
          </p:nvPr>
        </p:nvSpPr>
        <p:spPr>
          <a:xfrm>
            <a:off x="468314" y="908720"/>
            <a:ext cx="8352158" cy="5492080"/>
          </a:xfrm>
        </p:spPr>
        <p:txBody>
          <a:bodyPr/>
          <a:lstStyle/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875" i="1" dirty="0" smtClean="0">
                <a:solidFill>
                  <a:srgbClr val="000000"/>
                </a:solidFill>
              </a:rPr>
              <a:t>Ricordiamo</a:t>
            </a:r>
            <a:r>
              <a:rPr lang="it-IT" altLang="en-US" sz="1875" dirty="0" smtClean="0">
                <a:solidFill>
                  <a:srgbClr val="000000"/>
                </a:solidFill>
              </a:rPr>
              <a:t>:  	</a:t>
            </a:r>
            <a:r>
              <a:rPr lang="it-IT" altLang="en-US" sz="2000" b="1" dirty="0" smtClean="0">
                <a:solidFill>
                  <a:schemeClr val="tx2">
                    <a:lumMod val="50000"/>
                  </a:schemeClr>
                </a:solidFill>
              </a:rPr>
              <a:t>MV = PY</a:t>
            </a: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875" b="1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it-IT" altLang="en-US" sz="1875" b="1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it-IT" altLang="en-US" sz="2000" b="1" dirty="0" smtClean="0">
                <a:solidFill>
                  <a:schemeClr val="tx2">
                    <a:lumMod val="50000"/>
                  </a:schemeClr>
                </a:solidFill>
              </a:rPr>
              <a:t>M </a:t>
            </a:r>
            <a:r>
              <a:rPr lang="it-IT" altLang="en-US" sz="1875" b="1" dirty="0" smtClean="0">
                <a:solidFill>
                  <a:schemeClr val="tx2">
                    <a:lumMod val="50000"/>
                  </a:schemeClr>
                </a:solidFill>
              </a:rPr>
              <a:t>= </a:t>
            </a:r>
            <a:r>
              <a:rPr lang="it-IT" altLang="en-US" sz="1875" b="1" cap="small" dirty="0" smtClean="0">
                <a:solidFill>
                  <a:schemeClr val="tx2">
                    <a:lumMod val="50000"/>
                  </a:schemeClr>
                </a:solidFill>
              </a:rPr>
              <a:t>circolante + depositi bancari</a:t>
            </a:r>
            <a:r>
              <a:rPr lang="it-IT" altLang="en-US" sz="1875" dirty="0" smtClean="0">
                <a:solidFill>
                  <a:srgbClr val="000000"/>
                </a:solidFill>
              </a:rPr>
              <a:t>	</a:t>
            </a:r>
          </a:p>
          <a:p>
            <a:pPr>
              <a:lnSpc>
                <a:spcPct val="12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altLang="en-US" sz="1875" dirty="0" smtClean="0">
                <a:solidFill>
                  <a:srgbClr val="000000"/>
                </a:solidFill>
              </a:rPr>
              <a:t>E’ possibile che, se raccolgono «troppi» depositi, le banche commerciali creino «troppa» moneta? </a:t>
            </a:r>
          </a:p>
          <a:p>
            <a:pPr>
              <a:lnSpc>
                <a:spcPct val="12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altLang="en-US" sz="1875" dirty="0" smtClean="0">
                <a:solidFill>
                  <a:srgbClr val="000000"/>
                </a:solidFill>
              </a:rPr>
              <a:t>E cosa succederebbe in questo caso?</a:t>
            </a: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875" dirty="0" smtClean="0">
                <a:solidFill>
                  <a:srgbClr val="000000"/>
                </a:solidFill>
              </a:rPr>
              <a:t>Un’eccessiva creazione di depositi, a parità di circolante, «gonfierebbe» la quantità di moneta:</a:t>
            </a:r>
          </a:p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it-IT" altLang="en-US" sz="1875" dirty="0" smtClean="0">
                <a:solidFill>
                  <a:srgbClr val="000000"/>
                </a:solidFill>
              </a:rPr>
              <a:t>Nelle ipotesi della teoria quantitativa ( V = costante; Y = predeterminato)</a:t>
            </a:r>
          </a:p>
          <a:p>
            <a:pPr marL="400050" lvl="1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 </a:t>
            </a:r>
            <a:r>
              <a:rPr lang="it-IT" altLang="en-US" sz="1800" b="1" dirty="0" smtClean="0">
                <a:solidFill>
                  <a:srgbClr val="000099"/>
                </a:solidFill>
              </a:rPr>
              <a:t>aumento (indesiderato) del livello dei prezzi P</a:t>
            </a:r>
          </a:p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it-IT" altLang="en-US" sz="1800" dirty="0" smtClean="0">
                <a:solidFill>
                  <a:srgbClr val="000000"/>
                </a:solidFill>
              </a:rPr>
              <a:t>Nelle ipotesi keynesiane (che studieremo nelle prossime lezioni)</a:t>
            </a:r>
          </a:p>
          <a:p>
            <a:pPr marL="864000" indent="-45720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2000" dirty="0" smtClean="0">
                <a:solidFill>
                  <a:srgbClr val="000000"/>
                </a:solidFill>
                <a:latin typeface="+mj-lt"/>
                <a:cs typeface="Calibri" panose="020F0502020204030204" pitchFamily="34" charset="0"/>
              </a:rPr>
              <a:t>→  </a:t>
            </a:r>
            <a:r>
              <a:rPr lang="it-IT" altLang="en-US" sz="2000" b="1" dirty="0">
                <a:solidFill>
                  <a:srgbClr val="000099"/>
                </a:solidFill>
                <a:latin typeface="+mj-lt"/>
              </a:rPr>
              <a:t>crescita eccessiva </a:t>
            </a:r>
            <a:r>
              <a:rPr lang="it-IT" altLang="en-US" sz="2000" b="1" dirty="0" smtClean="0">
                <a:solidFill>
                  <a:srgbClr val="000099"/>
                </a:solidFill>
                <a:latin typeface="+mj-lt"/>
              </a:rPr>
              <a:t>della domanda aggregata (PY), </a:t>
            </a:r>
            <a:r>
              <a:rPr lang="it-IT" altLang="en-US" sz="2000" i="1" dirty="0" smtClean="0">
                <a:latin typeface="+mj-lt"/>
              </a:rPr>
              <a:t>oppure</a:t>
            </a:r>
            <a:endParaRPr lang="it-IT" altLang="en-US" sz="2000" i="1" dirty="0">
              <a:latin typeface="+mj-lt"/>
            </a:endParaRPr>
          </a:p>
          <a:p>
            <a:pPr marL="864000" indent="-45720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800" dirty="0">
                <a:solidFill>
                  <a:srgbClr val="000000"/>
                </a:solidFill>
                <a:cs typeface="Calibri" panose="020F0502020204030204" pitchFamily="34" charset="0"/>
              </a:rPr>
              <a:t>→</a:t>
            </a:r>
            <a:r>
              <a:rPr lang="it-IT" altLang="en-US" sz="1875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it-IT" altLang="en-US" sz="1875" b="1" dirty="0" smtClean="0">
                <a:solidFill>
                  <a:srgbClr val="000099"/>
                </a:solidFill>
              </a:rPr>
              <a:t>diminuzione di V</a:t>
            </a:r>
            <a:r>
              <a:rPr lang="it-IT" altLang="en-US" sz="1875" dirty="0" smtClean="0">
                <a:solidFill>
                  <a:srgbClr val="000000"/>
                </a:solidFill>
              </a:rPr>
              <a:t>, che successivamente potrebbe causare una </a:t>
            </a:r>
            <a:r>
              <a:rPr lang="it-IT" altLang="en-US" sz="1875" b="1" dirty="0" smtClean="0">
                <a:solidFill>
                  <a:srgbClr val="000099"/>
                </a:solidFill>
              </a:rPr>
              <a:t>«inflazione dei prezzi delle attività finanziarie».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Lez. 9: Banche e Moneta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129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idx="1"/>
          </p:nvPr>
        </p:nvSpPr>
        <p:spPr>
          <a:xfrm>
            <a:off x="647261" y="1002163"/>
            <a:ext cx="8439472" cy="5278687"/>
          </a:xfrm>
        </p:spPr>
        <p:txBody>
          <a:bodyPr anchor="t"/>
          <a:lstStyle/>
          <a:p>
            <a:pPr marL="0" lvl="0" indent="0" eaLnBrk="1" hangingPunct="1">
              <a:lnSpc>
                <a:spcPct val="114000"/>
              </a:lnSpc>
              <a:spcBef>
                <a:spcPts val="1200"/>
              </a:spcBef>
              <a:buClrTx/>
              <a:buSzTx/>
              <a:buNone/>
            </a:pPr>
            <a:r>
              <a:rPr lang="it-IT" sz="1700" b="1" i="1" kern="1200" dirty="0" smtClean="0">
                <a:solidFill>
                  <a:srgbClr val="000000"/>
                </a:solidFill>
              </a:rPr>
              <a:t>Indice</a:t>
            </a:r>
          </a:p>
          <a:p>
            <a:pPr lvl="0" eaLnBrk="1" hangingPunct="1">
              <a:lnSpc>
                <a:spcPct val="114000"/>
              </a:lnSpc>
              <a:spcBef>
                <a:spcPts val="600"/>
              </a:spcBef>
              <a:buClrTx/>
              <a:buSzTx/>
              <a:buAutoNum type="arabicPeriod"/>
            </a:pPr>
            <a:r>
              <a:rPr lang="it-IT" sz="1700" b="1" i="1" kern="1200" dirty="0" smtClean="0">
                <a:solidFill>
                  <a:srgbClr val="000000"/>
                </a:solidFill>
              </a:rPr>
              <a:t>Le banche commerciali – dal bilancio ai rischi			p.  6</a:t>
            </a:r>
          </a:p>
          <a:p>
            <a:pPr lvl="0" eaLnBrk="1" hangingPunct="1">
              <a:lnSpc>
                <a:spcPct val="114000"/>
              </a:lnSpc>
              <a:spcBef>
                <a:spcPts val="600"/>
              </a:spcBef>
              <a:buClrTx/>
              <a:buSzTx/>
              <a:buAutoNum type="arabicPeriod"/>
            </a:pPr>
            <a:r>
              <a:rPr lang="it-IT" sz="1700" b="1" i="1" kern="1200" dirty="0" smtClean="0">
                <a:solidFill>
                  <a:srgbClr val="000000"/>
                </a:solidFill>
              </a:rPr>
              <a:t>La solidità dei depositi: quali rischi?				p.  9</a:t>
            </a:r>
          </a:p>
          <a:p>
            <a:pPr eaLnBrk="1" hangingPunct="1">
              <a:lnSpc>
                <a:spcPct val="114000"/>
              </a:lnSpc>
              <a:spcBef>
                <a:spcPts val="600"/>
              </a:spcBef>
              <a:buClrTx/>
              <a:buSzTx/>
              <a:buFont typeface="+mj-lt"/>
              <a:buAutoNum type="arabicPeriod" startAt="3"/>
            </a:pPr>
            <a:r>
              <a:rPr lang="it-IT" sz="1700" b="1" i="1" kern="1200" dirty="0">
                <a:solidFill>
                  <a:srgbClr val="000000"/>
                </a:solidFill>
              </a:rPr>
              <a:t>La </a:t>
            </a:r>
            <a:r>
              <a:rPr lang="it-IT" sz="1700" b="1" i="1" kern="1200" dirty="0" smtClean="0">
                <a:solidFill>
                  <a:srgbClr val="000000"/>
                </a:solidFill>
              </a:rPr>
              <a:t>liquidità dei </a:t>
            </a:r>
            <a:r>
              <a:rPr lang="it-IT" sz="1700" b="1" i="1" kern="1200" dirty="0">
                <a:solidFill>
                  <a:srgbClr val="000000"/>
                </a:solidFill>
              </a:rPr>
              <a:t>depositi: quali rischi?				p. </a:t>
            </a:r>
            <a:r>
              <a:rPr lang="it-IT" sz="1700" b="1" i="1" kern="1200" dirty="0" smtClean="0">
                <a:solidFill>
                  <a:srgbClr val="000000"/>
                </a:solidFill>
              </a:rPr>
              <a:t>12</a:t>
            </a:r>
            <a:endParaRPr lang="it-IT" sz="1700" b="1" i="1" kern="1200" dirty="0">
              <a:solidFill>
                <a:srgbClr val="000000"/>
              </a:solidFill>
            </a:endParaRPr>
          </a:p>
          <a:p>
            <a:pPr lvl="0" eaLnBrk="1" hangingPunct="1">
              <a:lnSpc>
                <a:spcPct val="114000"/>
              </a:lnSpc>
              <a:spcBef>
                <a:spcPts val="600"/>
              </a:spcBef>
              <a:buClrTx/>
              <a:buSzTx/>
              <a:buFont typeface="+mj-lt"/>
              <a:buAutoNum type="arabicPeriod" startAt="3"/>
            </a:pPr>
            <a:r>
              <a:rPr lang="it-IT" altLang="en-US" sz="1700" b="1" i="1" kern="1200" dirty="0" smtClean="0">
                <a:solidFill>
                  <a:srgbClr val="000000"/>
                </a:solidFill>
              </a:rPr>
              <a:t>A cosa serve il capitale delle banche?	 			p. 14</a:t>
            </a:r>
            <a:endParaRPr lang="it-IT" sz="1700" b="1" i="1" kern="1200" dirty="0">
              <a:solidFill>
                <a:srgbClr val="000000"/>
              </a:solidFill>
            </a:endParaRPr>
          </a:p>
          <a:p>
            <a:pPr lvl="0" eaLnBrk="1" hangingPunct="1">
              <a:lnSpc>
                <a:spcPct val="114000"/>
              </a:lnSpc>
              <a:spcBef>
                <a:spcPts val="600"/>
              </a:spcBef>
              <a:buClrTx/>
              <a:buSzTx/>
              <a:buFont typeface="+mj-lt"/>
              <a:buAutoNum type="arabicPeriod" startAt="3"/>
            </a:pPr>
            <a:r>
              <a:rPr lang="it-IT" sz="1700" b="1" i="1" kern="1200" dirty="0" smtClean="0">
                <a:solidFill>
                  <a:srgbClr val="000000"/>
                </a:solidFill>
              </a:rPr>
              <a:t>A cosa servono le riserve delle banche? 				p. 16</a:t>
            </a:r>
          </a:p>
          <a:p>
            <a:pPr lvl="0" eaLnBrk="1" hangingPunct="1">
              <a:lnSpc>
                <a:spcPct val="114000"/>
              </a:lnSpc>
              <a:spcBef>
                <a:spcPts val="600"/>
              </a:spcBef>
              <a:buClrTx/>
              <a:buSzTx/>
              <a:buFont typeface="+mj-lt"/>
              <a:buAutoNum type="arabicPeriod" startAt="3"/>
            </a:pPr>
            <a:r>
              <a:rPr lang="it-IT" sz="1700" b="1" i="1" kern="1200" dirty="0" smtClean="0">
                <a:solidFill>
                  <a:srgbClr val="000000"/>
                </a:solidFill>
              </a:rPr>
              <a:t>La base monetaria 						p. 17</a:t>
            </a:r>
          </a:p>
          <a:p>
            <a:pPr lvl="0" eaLnBrk="1" hangingPunct="1">
              <a:lnSpc>
                <a:spcPct val="114000"/>
              </a:lnSpc>
              <a:spcBef>
                <a:spcPts val="600"/>
              </a:spcBef>
              <a:buClrTx/>
              <a:buSzTx/>
              <a:buFont typeface="+mj-lt"/>
              <a:buAutoNum type="arabicPeriod" startAt="3"/>
            </a:pPr>
            <a:r>
              <a:rPr lang="it-IT" sz="1700" b="1" i="1" kern="1200" dirty="0" smtClean="0">
                <a:solidFill>
                  <a:srgbClr val="000000"/>
                </a:solidFill>
              </a:rPr>
              <a:t>In sintesi							p. </a:t>
            </a:r>
            <a:r>
              <a:rPr lang="it-IT" sz="1700" b="1" i="1" kern="1200" dirty="0" smtClean="0">
                <a:solidFill>
                  <a:srgbClr val="000000"/>
                </a:solidFill>
              </a:rPr>
              <a:t>19</a:t>
            </a:r>
            <a:endParaRPr lang="it-IT" sz="1700" b="1" i="1" kern="1200" dirty="0" smtClean="0">
              <a:solidFill>
                <a:srgbClr val="000000"/>
              </a:solidFill>
            </a:endParaRPr>
          </a:p>
          <a:p>
            <a:pPr marL="0" lvl="0" indent="0" eaLnBrk="1" hangingPunct="1">
              <a:lnSpc>
                <a:spcPct val="114000"/>
              </a:lnSpc>
              <a:spcBef>
                <a:spcPts val="600"/>
              </a:spcBef>
              <a:buClrTx/>
              <a:buSzTx/>
              <a:buNone/>
            </a:pPr>
            <a:r>
              <a:rPr lang="it-IT" sz="1700" b="1" i="1" kern="1200" dirty="0" smtClean="0">
                <a:solidFill>
                  <a:srgbClr val="000000"/>
                </a:solidFill>
              </a:rPr>
              <a:t>  *  Qualche nota di lettura						p. </a:t>
            </a:r>
            <a:r>
              <a:rPr lang="it-IT" sz="1700" b="1" i="1" kern="1200" dirty="0" smtClean="0">
                <a:solidFill>
                  <a:srgbClr val="000000"/>
                </a:solidFill>
              </a:rPr>
              <a:t>20</a:t>
            </a:r>
            <a:endParaRPr lang="it-IT" sz="1700" b="1" i="1" kern="1200" dirty="0">
              <a:solidFill>
                <a:srgbClr val="000000"/>
              </a:solidFill>
            </a:endParaRPr>
          </a:p>
        </p:txBody>
      </p:sp>
      <p:sp>
        <p:nvSpPr>
          <p:cNvPr id="12291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en-US" smtClean="0">
                <a:solidFill>
                  <a:srgbClr val="003231"/>
                </a:solidFill>
              </a:rPr>
              <a:t>Lez. 9: Banche e Moneta</a:t>
            </a:r>
            <a:endParaRPr lang="it-IT" altLang="en-US" smtClean="0">
              <a:solidFill>
                <a:srgbClr val="003231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88729"/>
            <a:ext cx="8727504" cy="819991"/>
          </a:xfrm>
          <a:prstGeom prst="rect">
            <a:avLst/>
          </a:prstGeom>
          <a:solidFill>
            <a:schemeClr val="bg1">
              <a:alpha val="89000"/>
            </a:schemeClr>
          </a:solidFill>
          <a:ln w="3175">
            <a:solidFill>
              <a:schemeClr val="hlink"/>
            </a:solidFill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 algn="ctr">
              <a:lnSpc>
                <a:spcPct val="150000"/>
              </a:lnSpc>
              <a:spcBef>
                <a:spcPts val="1200"/>
              </a:spcBef>
              <a:defRPr/>
            </a:pPr>
            <a:r>
              <a:rPr lang="it-IT" sz="2400" b="1" u="sng" dirty="0" smtClean="0"/>
              <a:t>La MONETA </a:t>
            </a:r>
            <a:r>
              <a:rPr lang="it-IT" sz="2400" b="1" u="sng" dirty="0" smtClean="0"/>
              <a:t>e </a:t>
            </a:r>
            <a:r>
              <a:rPr lang="it-IT" sz="2400" b="1" u="sng" dirty="0" smtClean="0"/>
              <a:t>le BANCHE</a:t>
            </a:r>
            <a:endParaRPr lang="it-IT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727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0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60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60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60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60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60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260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260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260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b="1" dirty="0" smtClean="0"/>
              <a:t>1. </a:t>
            </a:r>
            <a:r>
              <a:rPr lang="it-IT" sz="2400" b="1" dirty="0"/>
              <a:t>Le banche commerciali – </a:t>
            </a:r>
            <a:r>
              <a:rPr lang="it-IT" sz="2400" b="1" dirty="0" smtClean="0"/>
              <a:t>dal bilancio ai rischi</a:t>
            </a:r>
            <a:endParaRPr lang="en-US" sz="2400" b="1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519700" y="939800"/>
            <a:ext cx="8352928" cy="5184576"/>
          </a:xfrm>
        </p:spPr>
        <p:txBody>
          <a:bodyPr/>
          <a:lstStyle/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r>
              <a:rPr lang="it-IT" sz="1800" dirty="0" smtClean="0"/>
              <a:t>Questo è il bilancio aggregato del sistema bancario in Italia </a:t>
            </a:r>
            <a:r>
              <a:rPr lang="it-IT" sz="1600" dirty="0" smtClean="0"/>
              <a:t>(</a:t>
            </a:r>
            <a:r>
              <a:rPr lang="it-IT" sz="1600" dirty="0" err="1" smtClean="0"/>
              <a:t>dic</a:t>
            </a:r>
            <a:r>
              <a:rPr lang="it-IT" sz="1600" dirty="0" smtClean="0"/>
              <a:t>. 2016 – </a:t>
            </a:r>
            <a:r>
              <a:rPr lang="it-IT" sz="1600" dirty="0" err="1" smtClean="0"/>
              <a:t>mld</a:t>
            </a:r>
            <a:r>
              <a:rPr lang="it-IT" sz="1600" dirty="0" smtClean="0"/>
              <a:t> euro):</a:t>
            </a:r>
            <a:endParaRPr lang="en-US" sz="16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Lez. 9: Banche e Moneta</a:t>
            </a:r>
            <a:endParaRPr lang="it-IT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821808"/>
              </p:ext>
            </p:extLst>
          </p:nvPr>
        </p:nvGraphicFramePr>
        <p:xfrm>
          <a:off x="611560" y="1473160"/>
          <a:ext cx="8043393" cy="4659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936104"/>
                <a:gridCol w="2797561"/>
                <a:gridCol w="1213384"/>
              </a:tblGrid>
              <a:tr h="665628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+mj-lt"/>
                        </a:rPr>
                        <a:t>Attività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+mj-lt"/>
                        </a:rPr>
                        <a:t>3917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+mj-lt"/>
                        </a:rPr>
                        <a:t>Passività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+mj-lt"/>
                        </a:rPr>
                        <a:t>3917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665628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+mj-lt"/>
                        </a:rPr>
                        <a:t>Contante</a:t>
                      </a:r>
                      <a:r>
                        <a:rPr lang="it-IT" baseline="0" dirty="0" smtClean="0">
                          <a:latin typeface="+mj-lt"/>
                        </a:rPr>
                        <a:t> e </a:t>
                      </a:r>
                    </a:p>
                    <a:p>
                      <a:r>
                        <a:rPr lang="it-IT" baseline="0" dirty="0" smtClean="0">
                          <a:latin typeface="+mj-lt"/>
                        </a:rPr>
                        <a:t>Riserve presso BC</a:t>
                      </a:r>
                      <a:endParaRPr lang="en-US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C00000"/>
                          </a:solidFill>
                          <a:latin typeface="+mj-lt"/>
                        </a:rPr>
                        <a:t> </a:t>
                      </a:r>
                      <a:r>
                        <a:rPr lang="it-IT" dirty="0" smtClean="0">
                          <a:solidFill>
                            <a:schemeClr val="tx1"/>
                          </a:solidFill>
                          <a:latin typeface="+mj-lt"/>
                        </a:rPr>
                        <a:t>11</a:t>
                      </a:r>
                    </a:p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  <a:latin typeface="+mj-lt"/>
                        </a:rPr>
                        <a:t> 35</a:t>
                      </a:r>
                      <a:endParaRPr lang="en-US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+mj-lt"/>
                        </a:rPr>
                        <a:t>Depositi e prestiti</a:t>
                      </a:r>
                      <a:r>
                        <a:rPr lang="it-IT" baseline="0" dirty="0" smtClean="0">
                          <a:latin typeface="+mj-lt"/>
                        </a:rPr>
                        <a:t> </a:t>
                      </a:r>
                      <a:r>
                        <a:rPr lang="it-IT" dirty="0" smtClean="0">
                          <a:latin typeface="+mj-lt"/>
                        </a:rPr>
                        <a:t>da altri </a:t>
                      </a:r>
                      <a:r>
                        <a:rPr lang="it-IT" dirty="0" err="1" smtClean="0">
                          <a:latin typeface="+mj-lt"/>
                        </a:rPr>
                        <a:t>interm.finanziari</a:t>
                      </a:r>
                      <a:r>
                        <a:rPr lang="it-IT" dirty="0" smtClean="0">
                          <a:latin typeface="+mj-lt"/>
                        </a:rPr>
                        <a:t>(</a:t>
                      </a:r>
                      <a:r>
                        <a:rPr lang="it-IT" dirty="0" err="1" smtClean="0">
                          <a:latin typeface="+mj-lt"/>
                        </a:rPr>
                        <a:t>incl</a:t>
                      </a:r>
                      <a:r>
                        <a:rPr lang="it-IT" dirty="0" smtClean="0">
                          <a:latin typeface="+mj-lt"/>
                        </a:rPr>
                        <a:t>. BC)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+mj-lt"/>
                        </a:rPr>
                        <a:t> 746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665628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+mj-lt"/>
                        </a:rPr>
                        <a:t>Depositi e altre attività presso </a:t>
                      </a:r>
                      <a:r>
                        <a:rPr lang="it-IT" baseline="0" dirty="0" smtClean="0">
                          <a:latin typeface="+mj-lt"/>
                        </a:rPr>
                        <a:t>altre IF (</a:t>
                      </a:r>
                      <a:r>
                        <a:rPr lang="it-IT" baseline="0" dirty="0" err="1" smtClean="0">
                          <a:latin typeface="+mj-lt"/>
                        </a:rPr>
                        <a:t>incl</a:t>
                      </a:r>
                      <a:r>
                        <a:rPr lang="it-IT" baseline="0" dirty="0" smtClean="0">
                          <a:latin typeface="+mj-lt"/>
                        </a:rPr>
                        <a:t>. BC)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+mj-lt"/>
                        </a:rPr>
                        <a:t> 232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+mj-lt"/>
                        </a:rPr>
                        <a:t>Depositi (escluse IF)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+mj-lt"/>
                        </a:rPr>
                        <a:t>1867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665628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+mj-lt"/>
                        </a:rPr>
                        <a:t>Titoli e Azioni </a:t>
                      </a:r>
                    </a:p>
                    <a:p>
                      <a:r>
                        <a:rPr lang="it-IT" dirty="0" smtClean="0">
                          <a:latin typeface="+mj-lt"/>
                        </a:rPr>
                        <a:t>(escluse IF)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+mj-lt"/>
                        </a:rPr>
                        <a:t>726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+mj-lt"/>
                        </a:rPr>
                        <a:t>Obbligazioni</a:t>
                      </a:r>
                      <a:r>
                        <a:rPr lang="it-IT" baseline="0" dirty="0" smtClean="0">
                          <a:latin typeface="+mj-lt"/>
                        </a:rPr>
                        <a:t> emesse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+mj-lt"/>
                        </a:rPr>
                        <a:t>556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665628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+mj-lt"/>
                        </a:rPr>
                        <a:t>Prestiti</a:t>
                      </a:r>
                    </a:p>
                    <a:p>
                      <a:pPr algn="r"/>
                      <a:r>
                        <a:rPr lang="it-IT" dirty="0" smtClean="0">
                          <a:latin typeface="+mj-lt"/>
                        </a:rPr>
                        <a:t> </a:t>
                      </a:r>
                      <a:r>
                        <a:rPr lang="it-IT" sz="1600" i="1" dirty="0" smtClean="0">
                          <a:latin typeface="+mj-lt"/>
                        </a:rPr>
                        <a:t>(di cui: sofferenze 201)</a:t>
                      </a:r>
                      <a:endParaRPr lang="en-US" sz="1600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+mj-lt"/>
                        </a:rPr>
                        <a:t>2498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+mj-lt"/>
                        </a:rPr>
                        <a:t>Altre</a:t>
                      </a:r>
                      <a:r>
                        <a:rPr lang="it-IT" baseline="0" dirty="0" smtClean="0">
                          <a:latin typeface="+mj-lt"/>
                        </a:rPr>
                        <a:t> passività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+mj-lt"/>
                        </a:rPr>
                        <a:t>308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665628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+mj-lt"/>
                        </a:rPr>
                        <a:t>Altre attività </a:t>
                      </a:r>
                    </a:p>
                    <a:p>
                      <a:r>
                        <a:rPr lang="it-IT" dirty="0" smtClean="0">
                          <a:latin typeface="+mj-lt"/>
                        </a:rPr>
                        <a:t>e immobilizzazioni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+mj-lt"/>
                        </a:rPr>
                        <a:t>379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+mj-lt"/>
                        </a:rPr>
                        <a:t>Patrimonio netto</a:t>
                      </a:r>
                      <a:r>
                        <a:rPr lang="it-IT" baseline="0" dirty="0" smtClean="0">
                          <a:latin typeface="+mj-lt"/>
                        </a:rPr>
                        <a:t> </a:t>
                      </a:r>
                    </a:p>
                    <a:p>
                      <a:r>
                        <a:rPr lang="it-IT" baseline="0" dirty="0" smtClean="0">
                          <a:latin typeface="+mj-lt"/>
                        </a:rPr>
                        <a:t>(«capitale » e riserve)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+mj-lt"/>
                        </a:rPr>
                        <a:t>441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665628">
                <a:tc gridSpan="4">
                  <a:txBody>
                    <a:bodyPr/>
                    <a:lstStyle/>
                    <a:p>
                      <a:pPr algn="r"/>
                      <a:r>
                        <a:rPr lang="it-IT" sz="1200" i="1" dirty="0" smtClean="0">
                          <a:latin typeface="+mj-lt"/>
                        </a:rPr>
                        <a:t>Fonte</a:t>
                      </a:r>
                      <a:r>
                        <a:rPr lang="it-IT" sz="1200" dirty="0" smtClean="0">
                          <a:latin typeface="+mj-lt"/>
                        </a:rPr>
                        <a:t>: Banca d’Italia,</a:t>
                      </a:r>
                      <a:r>
                        <a:rPr lang="it-IT" sz="1200" baseline="0" dirty="0" smtClean="0">
                          <a:latin typeface="+mj-lt"/>
                        </a:rPr>
                        <a:t> Banche e moneta: serie nazionali –gennaio 2017 (09.03.2017 -</a:t>
                      </a:r>
                      <a:r>
                        <a:rPr lang="it-IT" sz="1200" baseline="0" dirty="0" smtClean="0">
                          <a:latin typeface="+mj-lt"/>
                          <a:hlinkClick r:id="rId2"/>
                        </a:rPr>
                        <a:t>https://www.bancaditalia.it/pubblicazioni/moneta-banche/2017-moneta/statistiche_BAM_09032017.pdf</a:t>
                      </a:r>
                      <a:r>
                        <a:rPr lang="it-IT" sz="1200" baseline="0" dirty="0" smtClean="0">
                          <a:latin typeface="+mj-lt"/>
                        </a:rPr>
                        <a:t> 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594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4450"/>
            <a:ext cx="7974848" cy="895350"/>
          </a:xfrm>
        </p:spPr>
        <p:txBody>
          <a:bodyPr/>
          <a:lstStyle/>
          <a:p>
            <a:pPr eaLnBrk="1" hangingPunct="1">
              <a:defRPr/>
            </a:pPr>
            <a:r>
              <a:rPr lang="it-IT" sz="2400" b="1" dirty="0" smtClean="0">
                <a:solidFill>
                  <a:srgbClr val="005A5A"/>
                </a:solidFill>
              </a:rPr>
              <a:t>Un bilancio è fatto di numeri …</a:t>
            </a:r>
            <a:br>
              <a:rPr lang="it-IT" sz="2400" b="1" dirty="0" smtClean="0">
                <a:solidFill>
                  <a:srgbClr val="005A5A"/>
                </a:solidFill>
              </a:rPr>
            </a:br>
            <a:r>
              <a:rPr lang="it-IT" sz="2400" b="1" dirty="0">
                <a:solidFill>
                  <a:srgbClr val="005A5A"/>
                </a:solidFill>
              </a:rPr>
              <a:t> </a:t>
            </a:r>
            <a:r>
              <a:rPr lang="it-IT" sz="2400" b="1" dirty="0" smtClean="0">
                <a:solidFill>
                  <a:srgbClr val="005A5A"/>
                </a:solidFill>
              </a:rPr>
              <a:t>     </a:t>
            </a:r>
            <a:r>
              <a:rPr lang="it-IT" sz="2000" b="1" dirty="0" smtClean="0">
                <a:solidFill>
                  <a:srgbClr val="005A5A"/>
                </a:solidFill>
              </a:rPr>
              <a:t>… </a:t>
            </a:r>
            <a:r>
              <a:rPr lang="it-IT" altLang="en-US" sz="2000" dirty="0">
                <a:solidFill>
                  <a:srgbClr val="000099"/>
                </a:solidFill>
              </a:rPr>
              <a:t>ma ogni numero racconta una </a:t>
            </a:r>
            <a:r>
              <a:rPr lang="it-IT" altLang="en-US" sz="2000" dirty="0" smtClean="0">
                <a:solidFill>
                  <a:srgbClr val="000099"/>
                </a:solidFill>
              </a:rPr>
              <a:t>storia – anzi, c’è…</a:t>
            </a:r>
            <a:endParaRPr lang="it-IT" sz="2000" b="1" dirty="0">
              <a:solidFill>
                <a:srgbClr val="000099"/>
              </a:solidFill>
            </a:endParaRPr>
          </a:p>
        </p:txBody>
      </p:sp>
      <p:sp>
        <p:nvSpPr>
          <p:cNvPr id="685059" name="Rectangle 3"/>
          <p:cNvSpPr>
            <a:spLocks noGrp="1" noChangeArrowheads="1"/>
          </p:cNvSpPr>
          <p:nvPr>
            <p:ph idx="1"/>
          </p:nvPr>
        </p:nvSpPr>
        <p:spPr>
          <a:xfrm>
            <a:off x="468314" y="939800"/>
            <a:ext cx="7974848" cy="5461000"/>
          </a:xfrm>
        </p:spPr>
        <p:txBody>
          <a:bodyPr/>
          <a:lstStyle/>
          <a:p>
            <a:pPr marL="0" indent="0" algn="ctr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2400" dirty="0" smtClean="0">
                <a:solidFill>
                  <a:srgbClr val="000099"/>
                </a:solidFill>
              </a:rPr>
              <a:t> </a:t>
            </a:r>
            <a:r>
              <a:rPr lang="it-IT" altLang="en-US" sz="2400" b="1" dirty="0" smtClean="0">
                <a:solidFill>
                  <a:srgbClr val="000099"/>
                </a:solidFill>
              </a:rPr>
              <a:t>Una storia per ogni rischio</a:t>
            </a: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875" dirty="0" smtClean="0">
                <a:solidFill>
                  <a:srgbClr val="000000"/>
                </a:solidFill>
              </a:rPr>
              <a:t>Per comodità, possiamo riassumere i rischi nei quali incorrono le banche in due gruppi:</a:t>
            </a: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875" dirty="0" smtClean="0">
                <a:solidFill>
                  <a:srgbClr val="000000"/>
                </a:solidFill>
              </a:rPr>
              <a:t>Gruppo 1: Rischi alla </a:t>
            </a:r>
            <a:r>
              <a:rPr lang="it-IT" altLang="en-US" sz="1875" b="1" dirty="0" smtClean="0">
                <a:solidFill>
                  <a:srgbClr val="C00000"/>
                </a:solidFill>
              </a:rPr>
              <a:t>solidità</a:t>
            </a:r>
            <a:r>
              <a:rPr lang="it-IT" altLang="en-US" sz="1875" dirty="0" smtClean="0">
                <a:solidFill>
                  <a:srgbClr val="000000"/>
                </a:solidFill>
              </a:rPr>
              <a:t> dei depositi</a:t>
            </a: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875" dirty="0" smtClean="0">
                <a:solidFill>
                  <a:srgbClr val="000000"/>
                </a:solidFill>
              </a:rPr>
              <a:t>Gruppo 2: Rischi alla </a:t>
            </a:r>
            <a:r>
              <a:rPr lang="it-IT" altLang="en-US" sz="1875" b="1" dirty="0" smtClean="0">
                <a:solidFill>
                  <a:srgbClr val="C00000"/>
                </a:solidFill>
              </a:rPr>
              <a:t>liquidità</a:t>
            </a:r>
            <a:r>
              <a:rPr lang="it-IT" altLang="en-US" sz="1875" dirty="0" smtClean="0">
                <a:solidFill>
                  <a:srgbClr val="000000"/>
                </a:solidFill>
              </a:rPr>
              <a:t> dei depositi</a:t>
            </a:r>
          </a:p>
          <a:p>
            <a:pPr marL="400050" lvl="1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475" i="1" dirty="0" smtClean="0">
                <a:solidFill>
                  <a:srgbClr val="000000"/>
                </a:solidFill>
              </a:rPr>
              <a:t>Inoltre, c’è un terzo rischio, che non riguarda direttamente le banche, ma il sistema economico nel suo complesso</a:t>
            </a: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875" dirty="0" smtClean="0">
                <a:solidFill>
                  <a:srgbClr val="000000"/>
                </a:solidFill>
              </a:rPr>
              <a:t>Gruppo 3: Rischi di un’ </a:t>
            </a:r>
            <a:r>
              <a:rPr lang="it-IT" altLang="en-US" sz="1875" b="1" dirty="0" smtClean="0">
                <a:solidFill>
                  <a:srgbClr val="C00000"/>
                </a:solidFill>
              </a:rPr>
              <a:t>eccessiva creazione di moneta</a:t>
            </a:r>
          </a:p>
          <a:p>
            <a:pPr marL="0" indent="0" algn="ctr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875" dirty="0" smtClean="0">
                <a:solidFill>
                  <a:srgbClr val="000000"/>
                </a:solidFill>
              </a:rPr>
              <a:t>***</a:t>
            </a: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875" dirty="0" smtClean="0">
                <a:solidFill>
                  <a:srgbClr val="000000"/>
                </a:solidFill>
              </a:rPr>
              <a:t>Prima di esaminare la natura di questi rischi, ci chiediamo: </a:t>
            </a:r>
          </a:p>
          <a:p>
            <a:pPr marL="400050" lvl="1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800" i="1" dirty="0" smtClean="0">
                <a:solidFill>
                  <a:srgbClr val="000099"/>
                </a:solidFill>
              </a:rPr>
              <a:t>E’ necessario che le politiche pubbliche si preoccupino di </a:t>
            </a:r>
            <a:r>
              <a:rPr lang="it-IT" altLang="en-US" sz="1800" i="1" u="sng" dirty="0" smtClean="0">
                <a:solidFill>
                  <a:srgbClr val="000099"/>
                </a:solidFill>
              </a:rPr>
              <a:t>controllare</a:t>
            </a:r>
            <a:r>
              <a:rPr lang="it-IT" altLang="en-US" sz="1800" i="1" dirty="0" smtClean="0">
                <a:solidFill>
                  <a:srgbClr val="000099"/>
                </a:solidFill>
              </a:rPr>
              <a:t> </a:t>
            </a:r>
          </a:p>
          <a:p>
            <a:pPr marL="400050" lvl="1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800" i="1" dirty="0" smtClean="0">
                <a:solidFill>
                  <a:srgbClr val="000099"/>
                </a:solidFill>
              </a:rPr>
              <a:t>e di eventualmente </a:t>
            </a:r>
            <a:r>
              <a:rPr lang="it-IT" altLang="en-US" sz="1800" i="1" u="sng" dirty="0" smtClean="0">
                <a:solidFill>
                  <a:srgbClr val="000099"/>
                </a:solidFill>
              </a:rPr>
              <a:t>ridurre</a:t>
            </a:r>
            <a:r>
              <a:rPr lang="it-IT" altLang="en-US" sz="1800" i="1" dirty="0" smtClean="0">
                <a:solidFill>
                  <a:srgbClr val="000099"/>
                </a:solidFill>
              </a:rPr>
              <a:t> o </a:t>
            </a:r>
            <a:r>
              <a:rPr lang="it-IT" altLang="en-US" sz="1800" i="1" u="sng" dirty="0" smtClean="0">
                <a:solidFill>
                  <a:srgbClr val="000099"/>
                </a:solidFill>
              </a:rPr>
              <a:t>gestire</a:t>
            </a:r>
            <a:r>
              <a:rPr lang="it-IT" altLang="en-US" sz="1800" i="1" dirty="0" smtClean="0">
                <a:solidFill>
                  <a:srgbClr val="000099"/>
                </a:solidFill>
              </a:rPr>
              <a:t> questi rischi?  Perché?</a:t>
            </a: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endParaRPr lang="it-IT" altLang="en-US" sz="1875" dirty="0">
              <a:solidFill>
                <a:srgbClr val="000000"/>
              </a:solidFill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Lez. 9: Banche e Moneta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0096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4450"/>
            <a:ext cx="7974848" cy="895350"/>
          </a:xfrm>
        </p:spPr>
        <p:txBody>
          <a:bodyPr/>
          <a:lstStyle/>
          <a:p>
            <a:pPr eaLnBrk="1" hangingPunct="1">
              <a:defRPr/>
            </a:pPr>
            <a:r>
              <a:rPr lang="it-IT" sz="2400" b="1" dirty="0" smtClean="0">
                <a:solidFill>
                  <a:srgbClr val="005A5A"/>
                </a:solidFill>
              </a:rPr>
              <a:t>Quali sono le implicazioni per le politiche pubbliche dei rischi bancari?</a:t>
            </a:r>
            <a:endParaRPr lang="it-IT" sz="2000" b="1" dirty="0">
              <a:solidFill>
                <a:srgbClr val="000099"/>
              </a:solidFill>
            </a:endParaRPr>
          </a:p>
        </p:txBody>
      </p:sp>
      <p:sp>
        <p:nvSpPr>
          <p:cNvPr id="68505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939800"/>
            <a:ext cx="8784206" cy="5461000"/>
          </a:xfrm>
        </p:spPr>
        <p:txBody>
          <a:bodyPr/>
          <a:lstStyle/>
          <a:p>
            <a:pPr marL="0" indent="0" algn="just">
              <a:lnSpc>
                <a:spcPct val="114000"/>
              </a:lnSpc>
              <a:spcBef>
                <a:spcPts val="600"/>
              </a:spcBef>
              <a:buNone/>
            </a:pPr>
            <a:r>
              <a:rPr lang="it-IT" altLang="en-US" sz="1800" dirty="0" smtClean="0">
                <a:solidFill>
                  <a:srgbClr val="000099"/>
                </a:solidFill>
              </a:rPr>
              <a:t>1)  I depositi bancari sono gran parte dello stock di moneta. </a:t>
            </a:r>
          </a:p>
          <a:p>
            <a:pPr marL="360000" indent="0" algn="just">
              <a:lnSpc>
                <a:spcPct val="114000"/>
              </a:lnSpc>
              <a:spcBef>
                <a:spcPts val="600"/>
              </a:spcBef>
              <a:buNone/>
              <a:tabLst>
                <a:tab pos="360000" algn="l"/>
              </a:tabLst>
            </a:pPr>
            <a:r>
              <a:rPr lang="it-IT" altLang="en-US" sz="1800" dirty="0" smtClean="0"/>
              <a:t>La solidità dei depositi è indispensabile per la stabilità del sistema dei pagamenti. </a:t>
            </a:r>
          </a:p>
          <a:p>
            <a:pPr marL="360000" indent="0" algn="just">
              <a:lnSpc>
                <a:spcPct val="114000"/>
              </a:lnSpc>
              <a:spcBef>
                <a:spcPts val="600"/>
              </a:spcBef>
              <a:buNone/>
              <a:tabLst>
                <a:tab pos="360000" algn="l"/>
              </a:tabLst>
            </a:pPr>
            <a:r>
              <a:rPr lang="it-IT" altLang="en-US" sz="1800" dirty="0" smtClean="0"/>
              <a:t>Se la fiducia nei depositi venisse meno, il sistema dei pagamenti – e quindi degli scambi in un’economia di mercato – si bloccherebbe.</a:t>
            </a:r>
          </a:p>
          <a:p>
            <a:pPr marL="0" indent="0" algn="just">
              <a:lnSpc>
                <a:spcPct val="114000"/>
              </a:lnSpc>
              <a:spcBef>
                <a:spcPts val="600"/>
              </a:spcBef>
              <a:buNone/>
              <a:tabLst>
                <a:tab pos="360000" algn="l"/>
              </a:tabLst>
            </a:pPr>
            <a:r>
              <a:rPr lang="it-IT" altLang="en-US" sz="1800" dirty="0" smtClean="0">
                <a:solidFill>
                  <a:srgbClr val="000099"/>
                </a:solidFill>
              </a:rPr>
              <a:t>2)  I depositi bancari sono «riserva di valore»: </a:t>
            </a:r>
          </a:p>
          <a:p>
            <a:pPr marL="400050" lvl="1" indent="0" algn="just">
              <a:lnSpc>
                <a:spcPct val="114000"/>
              </a:lnSpc>
              <a:spcBef>
                <a:spcPts val="600"/>
              </a:spcBef>
              <a:buNone/>
              <a:tabLst>
                <a:tab pos="360000" algn="l"/>
              </a:tabLst>
            </a:pPr>
            <a:r>
              <a:rPr lang="it-IT" altLang="en-US" sz="1800" dirty="0" smtClean="0"/>
              <a:t>Quasi tutti i cittadini hanno un deposito bancario. </a:t>
            </a:r>
          </a:p>
          <a:p>
            <a:pPr marL="400050" lvl="1" indent="0" algn="just">
              <a:lnSpc>
                <a:spcPct val="114000"/>
              </a:lnSpc>
              <a:spcBef>
                <a:spcPts val="600"/>
              </a:spcBef>
              <a:buNone/>
              <a:tabLst>
                <a:tab pos="360000" algn="l"/>
              </a:tabLst>
            </a:pPr>
            <a:r>
              <a:rPr lang="it-IT" altLang="en-US" sz="1800" dirty="0" smtClean="0"/>
              <a:t>Per molti piccoli risparmiatori è l’unico modo (o il prevalente) di tenere i propri risparmi, e al tempo stesso di evitare di assumere eccessivi rischi finanziari.</a:t>
            </a:r>
          </a:p>
          <a:p>
            <a:pPr marL="400050" lvl="1" indent="0" algn="just">
              <a:lnSpc>
                <a:spcPct val="114000"/>
              </a:lnSpc>
              <a:spcBef>
                <a:spcPts val="600"/>
              </a:spcBef>
              <a:buNone/>
              <a:tabLst>
                <a:tab pos="360000" algn="l"/>
              </a:tabLst>
            </a:pPr>
            <a:r>
              <a:rPr lang="it-IT" altLang="en-US" sz="1800" dirty="0" smtClean="0"/>
              <a:t>La tutela del valore dei depositi è la prima misura di ogni politica di tutela e valorizzazione dei risparmi. Senza risparmio, il circuito finanziario non può funzionare: l’attività del sistema produttivo si bloccherebbe.</a:t>
            </a:r>
          </a:p>
          <a:p>
            <a:pPr marL="0" lvl="1" indent="0" algn="just">
              <a:lnSpc>
                <a:spcPct val="114000"/>
              </a:lnSpc>
              <a:spcBef>
                <a:spcPts val="600"/>
              </a:spcBef>
              <a:buNone/>
              <a:tabLst>
                <a:tab pos="360000" algn="l"/>
              </a:tabLst>
            </a:pPr>
            <a:r>
              <a:rPr lang="it-IT" altLang="en-US" sz="1800" dirty="0" smtClean="0"/>
              <a:t>3)   Se le banche non raccolgono depositi, le imprese non possono ottenere </a:t>
            </a:r>
            <a:r>
              <a:rPr lang="it-IT" altLang="en-US" sz="1800" b="1" dirty="0" smtClean="0">
                <a:solidFill>
                  <a:srgbClr val="000099"/>
                </a:solidFill>
              </a:rPr>
              <a:t>crediti.</a:t>
            </a:r>
          </a:p>
          <a:p>
            <a:pPr marL="400050" lvl="1" indent="-457200" algn="just">
              <a:lnSpc>
                <a:spcPct val="114000"/>
              </a:lnSpc>
              <a:spcBef>
                <a:spcPts val="600"/>
              </a:spcBef>
              <a:buNone/>
              <a:tabLst>
                <a:tab pos="360000" algn="l"/>
              </a:tabLst>
            </a:pPr>
            <a:r>
              <a:rPr lang="it-IT" altLang="en-US" sz="1800" dirty="0" smtClean="0">
                <a:solidFill>
                  <a:srgbClr val="000099"/>
                </a:solidFill>
              </a:rPr>
              <a:t>4)  Un eccessiva quantità di depositi (e quindi di moneta) «gonfia» il valore delle transazioni: </a:t>
            </a:r>
            <a:r>
              <a:rPr lang="it-IT" altLang="en-US" sz="1800" dirty="0" smtClean="0"/>
              <a:t>la conseguenze più probabile è l’ </a:t>
            </a:r>
            <a:r>
              <a:rPr lang="it-IT" altLang="en-US" sz="1800" b="1" dirty="0" smtClean="0">
                <a:solidFill>
                  <a:srgbClr val="000099"/>
                </a:solidFill>
              </a:rPr>
              <a:t>inflazione.</a:t>
            </a:r>
            <a:endParaRPr lang="it-IT" altLang="en-US" sz="1800" b="1" dirty="0">
              <a:solidFill>
                <a:srgbClr val="000099"/>
              </a:solidFill>
            </a:endParaRPr>
          </a:p>
          <a:p>
            <a:pPr marL="400050" lvl="1" indent="0" algn="just">
              <a:lnSpc>
                <a:spcPct val="114000"/>
              </a:lnSpc>
              <a:spcBef>
                <a:spcPts val="600"/>
              </a:spcBef>
              <a:buNone/>
              <a:tabLst>
                <a:tab pos="360000" algn="l"/>
              </a:tabLst>
            </a:pPr>
            <a:endParaRPr lang="it-IT" altLang="en-US" sz="1800" dirty="0" smtClean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Lez. 9: Banche e Moneta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7656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4" y="176064"/>
            <a:ext cx="7974848" cy="535136"/>
          </a:xfrm>
        </p:spPr>
        <p:txBody>
          <a:bodyPr/>
          <a:lstStyle/>
          <a:p>
            <a:pPr eaLnBrk="1" hangingPunct="1">
              <a:defRPr/>
            </a:pPr>
            <a:r>
              <a:rPr lang="it-IT" sz="2400" b="1" dirty="0" smtClean="0">
                <a:solidFill>
                  <a:srgbClr val="005A5A"/>
                </a:solidFill>
              </a:rPr>
              <a:t>2. La </a:t>
            </a:r>
            <a:r>
              <a:rPr lang="it-IT" sz="2400" b="1" dirty="0" smtClean="0">
                <a:solidFill>
                  <a:srgbClr val="C00000"/>
                </a:solidFill>
              </a:rPr>
              <a:t>solidità</a:t>
            </a:r>
            <a:r>
              <a:rPr lang="it-IT" sz="2400" b="1" dirty="0" smtClean="0">
                <a:solidFill>
                  <a:srgbClr val="005A5A"/>
                </a:solidFill>
              </a:rPr>
              <a:t> dei depositi: quali rischi?</a:t>
            </a:r>
            <a:endParaRPr lang="it-IT" sz="2000" b="1" dirty="0">
              <a:solidFill>
                <a:srgbClr val="000099"/>
              </a:solidFill>
            </a:endParaRPr>
          </a:p>
        </p:txBody>
      </p:sp>
      <p:sp>
        <p:nvSpPr>
          <p:cNvPr id="685059" name="Rectangle 3"/>
          <p:cNvSpPr>
            <a:spLocks noGrp="1" noChangeArrowheads="1"/>
          </p:cNvSpPr>
          <p:nvPr>
            <p:ph idx="1"/>
          </p:nvPr>
        </p:nvSpPr>
        <p:spPr>
          <a:xfrm>
            <a:off x="468314" y="939800"/>
            <a:ext cx="7974848" cy="5461000"/>
          </a:xfrm>
        </p:spPr>
        <p:txBody>
          <a:bodyPr/>
          <a:lstStyle/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875" dirty="0" smtClean="0">
                <a:solidFill>
                  <a:srgbClr val="000000"/>
                </a:solidFill>
              </a:rPr>
              <a:t>Cosa mette a repentaglio la </a:t>
            </a:r>
            <a:r>
              <a:rPr lang="it-IT" altLang="en-US" sz="1875" b="1" u="sng" dirty="0" smtClean="0">
                <a:solidFill>
                  <a:srgbClr val="000000"/>
                </a:solidFill>
              </a:rPr>
              <a:t>solidità</a:t>
            </a:r>
            <a:r>
              <a:rPr lang="it-IT" altLang="en-US" sz="1875" dirty="0" smtClean="0">
                <a:solidFill>
                  <a:srgbClr val="000000"/>
                </a:solidFill>
              </a:rPr>
              <a:t> dei depositi?</a:t>
            </a:r>
          </a:p>
          <a:p>
            <a:pPr>
              <a:lnSpc>
                <a:spcPct val="12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altLang="en-US" sz="1875" dirty="0">
                <a:solidFill>
                  <a:srgbClr val="000000"/>
                </a:solidFill>
              </a:rPr>
              <a:t>Le banche raccolgono depositi dalla clientela (il 48% delle passività)</a:t>
            </a:r>
          </a:p>
          <a:p>
            <a:pPr marL="684000">
              <a:lnSpc>
                <a:spcPct val="125000"/>
              </a:lnSpc>
              <a:spcBef>
                <a:spcPts val="600"/>
              </a:spcBef>
            </a:pPr>
            <a:r>
              <a:rPr lang="it-IT" altLang="en-US" sz="1875" dirty="0" smtClean="0">
                <a:solidFill>
                  <a:srgbClr val="000000"/>
                </a:solidFill>
              </a:rPr>
              <a:t>e a fronte di ciò erogano </a:t>
            </a:r>
            <a:r>
              <a:rPr lang="it-IT" altLang="en-US" sz="1875" b="1" dirty="0">
                <a:solidFill>
                  <a:srgbClr val="000000"/>
                </a:solidFill>
              </a:rPr>
              <a:t>prestiti</a:t>
            </a:r>
            <a:r>
              <a:rPr lang="it-IT" altLang="en-US" sz="1875" dirty="0">
                <a:solidFill>
                  <a:srgbClr val="000000"/>
                </a:solidFill>
              </a:rPr>
              <a:t> (il 64 % delle passività</a:t>
            </a:r>
            <a:r>
              <a:rPr lang="it-IT" altLang="en-US" sz="1875" dirty="0" smtClean="0">
                <a:solidFill>
                  <a:srgbClr val="000000"/>
                </a:solidFill>
              </a:rPr>
              <a:t>) </a:t>
            </a:r>
          </a:p>
          <a:p>
            <a:pPr marL="684000">
              <a:lnSpc>
                <a:spcPct val="125000"/>
              </a:lnSpc>
              <a:spcBef>
                <a:spcPts val="600"/>
              </a:spcBef>
            </a:pPr>
            <a:r>
              <a:rPr lang="it-IT" altLang="en-US" sz="1875" dirty="0" smtClean="0">
                <a:solidFill>
                  <a:srgbClr val="000000"/>
                </a:solidFill>
              </a:rPr>
              <a:t>e acquistano </a:t>
            </a:r>
            <a:r>
              <a:rPr lang="it-IT" altLang="en-US" sz="1875" b="1" dirty="0" smtClean="0">
                <a:solidFill>
                  <a:srgbClr val="000000"/>
                </a:solidFill>
              </a:rPr>
              <a:t>titoli</a:t>
            </a:r>
            <a:r>
              <a:rPr lang="it-IT" altLang="en-US" sz="1875" dirty="0" smtClean="0">
                <a:solidFill>
                  <a:srgbClr val="000000"/>
                </a:solidFill>
              </a:rPr>
              <a:t> ed </a:t>
            </a:r>
            <a:r>
              <a:rPr lang="it-IT" altLang="en-US" sz="1875" b="1" dirty="0" smtClean="0">
                <a:solidFill>
                  <a:srgbClr val="000000"/>
                </a:solidFill>
              </a:rPr>
              <a:t>azioni</a:t>
            </a:r>
            <a:r>
              <a:rPr lang="it-IT" altLang="en-US" sz="1875" dirty="0" smtClean="0">
                <a:solidFill>
                  <a:srgbClr val="000000"/>
                </a:solidFill>
              </a:rPr>
              <a:t>.</a:t>
            </a:r>
            <a:endParaRPr lang="it-IT" altLang="en-US" sz="1875" dirty="0">
              <a:solidFill>
                <a:srgbClr val="000000"/>
              </a:solidFill>
            </a:endParaRP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875" dirty="0" smtClean="0">
                <a:solidFill>
                  <a:srgbClr val="000000"/>
                </a:solidFill>
              </a:rPr>
              <a:t>Se, ad esempio, </a:t>
            </a:r>
            <a:r>
              <a:rPr lang="it-IT" altLang="en-US" sz="1875" dirty="0">
                <a:solidFill>
                  <a:srgbClr val="000000"/>
                </a:solidFill>
              </a:rPr>
              <a:t>parte dei prestiti diviene </a:t>
            </a:r>
            <a:r>
              <a:rPr lang="it-IT" altLang="en-US" sz="1875" b="1" dirty="0">
                <a:solidFill>
                  <a:srgbClr val="C00000"/>
                </a:solidFill>
              </a:rPr>
              <a:t>inesigibile</a:t>
            </a:r>
            <a:r>
              <a:rPr lang="it-IT" altLang="en-US" sz="1875" dirty="0">
                <a:solidFill>
                  <a:srgbClr val="000000"/>
                </a:solidFill>
              </a:rPr>
              <a:t> (già l’8,5% è in </a:t>
            </a:r>
            <a:r>
              <a:rPr lang="it-IT" altLang="en-US" sz="1875" b="1" dirty="0">
                <a:solidFill>
                  <a:schemeClr val="accent1">
                    <a:lumMod val="50000"/>
                  </a:schemeClr>
                </a:solidFill>
              </a:rPr>
              <a:t>sofferenza</a:t>
            </a:r>
            <a:r>
              <a:rPr lang="it-IT" altLang="en-US" sz="1875" dirty="0" smtClean="0">
                <a:solidFill>
                  <a:srgbClr val="000000"/>
                </a:solidFill>
              </a:rPr>
              <a:t>), che succede? </a:t>
            </a:r>
            <a:endParaRPr lang="it-IT" altLang="en-US" sz="1875" dirty="0">
              <a:solidFill>
                <a:srgbClr val="000000"/>
              </a:solidFill>
            </a:endParaRPr>
          </a:p>
          <a:p>
            <a:pPr>
              <a:lnSpc>
                <a:spcPct val="12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altLang="en-US" sz="1875" dirty="0" smtClean="0">
                <a:solidFill>
                  <a:srgbClr val="000000"/>
                </a:solidFill>
              </a:rPr>
              <a:t>Se parte del </a:t>
            </a:r>
            <a:r>
              <a:rPr lang="it-IT" altLang="en-US" sz="1875" b="1" dirty="0" smtClean="0">
                <a:solidFill>
                  <a:srgbClr val="000000"/>
                </a:solidFill>
              </a:rPr>
              <a:t>valore dei prestiti viene </a:t>
            </a:r>
            <a:r>
              <a:rPr lang="it-IT" altLang="en-US" sz="1875" b="1" dirty="0" smtClean="0">
                <a:solidFill>
                  <a:srgbClr val="C00000"/>
                </a:solidFill>
              </a:rPr>
              <a:t>cancellato:</a:t>
            </a:r>
          </a:p>
          <a:p>
            <a:pPr marL="684000">
              <a:lnSpc>
                <a:spcPct val="125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altLang="en-US" sz="1875" dirty="0" smtClean="0">
                <a:solidFill>
                  <a:srgbClr val="000000"/>
                </a:solidFill>
              </a:rPr>
              <a:t>Il valore delle passività dovrà ridursi di altrettanto.</a:t>
            </a:r>
          </a:p>
          <a:p>
            <a:pPr marL="684000">
              <a:lnSpc>
                <a:spcPct val="125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altLang="en-US" sz="1875" dirty="0" smtClean="0">
                <a:solidFill>
                  <a:srgbClr val="000000"/>
                </a:solidFill>
              </a:rPr>
              <a:t>Se non ci sono altre passività ad assorbire la perdita, a farne la spesa sono i </a:t>
            </a:r>
            <a:r>
              <a:rPr lang="it-IT" altLang="en-US" sz="1875" b="1" dirty="0" smtClean="0">
                <a:solidFill>
                  <a:srgbClr val="000000"/>
                </a:solidFill>
              </a:rPr>
              <a:t>depositi</a:t>
            </a:r>
            <a:r>
              <a:rPr lang="it-IT" altLang="en-US" sz="1875" dirty="0" smtClean="0">
                <a:solidFill>
                  <a:srgbClr val="000000"/>
                </a:solidFill>
              </a:rPr>
              <a:t>!</a:t>
            </a: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endParaRPr lang="it-IT" altLang="en-US" sz="1875" dirty="0">
              <a:solidFill>
                <a:srgbClr val="000000"/>
              </a:solidFill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Lez. 9: Banche e Moneta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7310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400" b="1" dirty="0">
                <a:solidFill>
                  <a:srgbClr val="005A5A"/>
                </a:solidFill>
              </a:rPr>
              <a:t>La </a:t>
            </a:r>
            <a:r>
              <a:rPr lang="it-IT" sz="2400" b="1" dirty="0">
                <a:solidFill>
                  <a:srgbClr val="C00000"/>
                </a:solidFill>
              </a:rPr>
              <a:t>solidità</a:t>
            </a:r>
            <a:r>
              <a:rPr lang="it-IT" sz="2400" b="1" dirty="0">
                <a:solidFill>
                  <a:srgbClr val="005A5A"/>
                </a:solidFill>
              </a:rPr>
              <a:t> dei depositi: quali </a:t>
            </a:r>
            <a:r>
              <a:rPr lang="it-IT" sz="2400" b="1" dirty="0" smtClean="0">
                <a:solidFill>
                  <a:srgbClr val="005A5A"/>
                </a:solidFill>
              </a:rPr>
              <a:t>politiche?</a:t>
            </a:r>
            <a:endParaRPr lang="it-IT" sz="2400" b="1" dirty="0">
              <a:solidFill>
                <a:srgbClr val="000099"/>
              </a:solidFill>
            </a:endParaRPr>
          </a:p>
        </p:txBody>
      </p:sp>
      <p:sp>
        <p:nvSpPr>
          <p:cNvPr id="68505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124744"/>
            <a:ext cx="7903609" cy="3528392"/>
          </a:xfrm>
        </p:spPr>
        <p:txBody>
          <a:bodyPr/>
          <a:lstStyle/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875" dirty="0" smtClean="0">
                <a:solidFill>
                  <a:srgbClr val="000000"/>
                </a:solidFill>
              </a:rPr>
              <a:t>A fronte di possibili perdite sui prestiti (o sulle altre attività delle banche), ci sono </a:t>
            </a:r>
            <a:r>
              <a:rPr lang="it-IT" altLang="en-US" sz="1875" u="sng" dirty="0" smtClean="0">
                <a:solidFill>
                  <a:srgbClr val="000000"/>
                </a:solidFill>
              </a:rPr>
              <a:t>quattro modi </a:t>
            </a:r>
            <a:r>
              <a:rPr lang="it-IT" altLang="en-US" sz="1875" dirty="0" smtClean="0">
                <a:solidFill>
                  <a:srgbClr val="000000"/>
                </a:solidFill>
              </a:rPr>
              <a:t>per difendere la solidità dei depositi:</a:t>
            </a:r>
          </a:p>
          <a:p>
            <a:pPr marL="0" indent="0">
              <a:lnSpc>
                <a:spcPct val="125000"/>
              </a:lnSpc>
              <a:spcBef>
                <a:spcPts val="1200"/>
              </a:spcBef>
              <a:buNone/>
            </a:pPr>
            <a:r>
              <a:rPr lang="it-IT" altLang="en-US" sz="1800" dirty="0" smtClean="0">
                <a:solidFill>
                  <a:srgbClr val="000000"/>
                </a:solidFill>
              </a:rPr>
              <a:t>A) Per ridurre la probabilità di perdite:</a:t>
            </a:r>
          </a:p>
          <a:p>
            <a:pPr>
              <a:lnSpc>
                <a:spcPct val="125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altLang="en-US" sz="1800" dirty="0" smtClean="0">
                <a:solidFill>
                  <a:srgbClr val="000099"/>
                </a:solidFill>
              </a:rPr>
              <a:t>Limitare la </a:t>
            </a:r>
            <a:r>
              <a:rPr lang="it-IT" altLang="en-US" sz="1800" u="sng" dirty="0" smtClean="0">
                <a:solidFill>
                  <a:srgbClr val="000099"/>
                </a:solidFill>
              </a:rPr>
              <a:t>concentrazione</a:t>
            </a:r>
            <a:r>
              <a:rPr lang="it-IT" altLang="en-US" sz="1800" dirty="0" smtClean="0">
                <a:solidFill>
                  <a:srgbClr val="000099"/>
                </a:solidFill>
              </a:rPr>
              <a:t> dei rischi </a:t>
            </a:r>
            <a:r>
              <a:rPr lang="it-IT" altLang="en-US" sz="1600" dirty="0" smtClean="0"/>
              <a:t>(ad es., nei </a:t>
            </a:r>
            <a:r>
              <a:rPr lang="it-IT" altLang="en-US" sz="1600" dirty="0" err="1" smtClean="0"/>
              <a:t>cfr</a:t>
            </a:r>
            <a:r>
              <a:rPr lang="it-IT" altLang="en-US" sz="1600" dirty="0" smtClean="0"/>
              <a:t> di un solo creditore)</a:t>
            </a:r>
            <a:r>
              <a:rPr lang="it-IT" altLang="en-US" sz="1800" dirty="0" smtClean="0">
                <a:solidFill>
                  <a:srgbClr val="000099"/>
                </a:solidFill>
              </a:rPr>
              <a:t>;</a:t>
            </a:r>
          </a:p>
          <a:p>
            <a:pPr>
              <a:lnSpc>
                <a:spcPct val="125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altLang="en-US" sz="1800" dirty="0" smtClean="0">
                <a:solidFill>
                  <a:srgbClr val="000099"/>
                </a:solidFill>
              </a:rPr>
              <a:t>Limitare o proibire l’assunzione di </a:t>
            </a:r>
            <a:r>
              <a:rPr lang="it-IT" altLang="en-US" sz="1800" u="sng" dirty="0" smtClean="0">
                <a:solidFill>
                  <a:srgbClr val="000099"/>
                </a:solidFill>
              </a:rPr>
              <a:t>rischi eccessivi </a:t>
            </a:r>
            <a:r>
              <a:rPr lang="it-IT" altLang="en-US" sz="1800" dirty="0" smtClean="0">
                <a:solidFill>
                  <a:srgbClr val="000099"/>
                </a:solidFill>
              </a:rPr>
              <a:t>da parte delle banche.</a:t>
            </a:r>
          </a:p>
          <a:p>
            <a:pPr marL="0" indent="0">
              <a:lnSpc>
                <a:spcPct val="125000"/>
              </a:lnSpc>
              <a:spcBef>
                <a:spcPts val="1200"/>
              </a:spcBef>
              <a:buNone/>
            </a:pPr>
            <a:r>
              <a:rPr lang="it-IT" altLang="en-US" sz="1800" dirty="0" smtClean="0">
                <a:solidFill>
                  <a:srgbClr val="000000"/>
                </a:solidFill>
              </a:rPr>
              <a:t>B) Per mettere i depositi al riparo da perdite che si sono verificate:</a:t>
            </a:r>
          </a:p>
          <a:p>
            <a:pPr>
              <a:lnSpc>
                <a:spcPct val="125000"/>
              </a:lnSpc>
              <a:spcBef>
                <a:spcPts val="600"/>
              </a:spcBef>
              <a:buFont typeface="+mj-lt"/>
              <a:buAutoNum type="arabicPeriod" startAt="3"/>
            </a:pPr>
            <a:r>
              <a:rPr lang="it-IT" altLang="en-US" sz="1800" dirty="0" smtClean="0"/>
              <a:t>Richiedere l</a:t>
            </a:r>
            <a:r>
              <a:rPr lang="it-IT" altLang="en-US" sz="1800" dirty="0" smtClean="0">
                <a:solidFill>
                  <a:srgbClr val="000099"/>
                </a:solidFill>
              </a:rPr>
              <a:t>’emissione di altre passività </a:t>
            </a:r>
            <a:r>
              <a:rPr lang="it-IT" altLang="en-US" sz="1800" dirty="0" smtClean="0"/>
              <a:t>che facciano da </a:t>
            </a:r>
            <a:r>
              <a:rPr lang="it-IT" altLang="en-US" sz="1800" dirty="0" smtClean="0">
                <a:solidFill>
                  <a:srgbClr val="000099"/>
                </a:solidFill>
              </a:rPr>
              <a:t>«</a:t>
            </a:r>
            <a:r>
              <a:rPr lang="it-IT" altLang="en-US" sz="1800" u="sng" dirty="0" smtClean="0">
                <a:solidFill>
                  <a:srgbClr val="000099"/>
                </a:solidFill>
              </a:rPr>
              <a:t>cuscinetto</a:t>
            </a:r>
            <a:r>
              <a:rPr lang="it-IT" altLang="en-US" sz="1800" dirty="0" smtClean="0">
                <a:solidFill>
                  <a:srgbClr val="000099"/>
                </a:solidFill>
              </a:rPr>
              <a:t>»;</a:t>
            </a:r>
          </a:p>
          <a:p>
            <a:pPr>
              <a:lnSpc>
                <a:spcPct val="125000"/>
              </a:lnSpc>
              <a:spcBef>
                <a:spcPts val="600"/>
              </a:spcBef>
              <a:buFont typeface="+mj-lt"/>
              <a:buAutoNum type="arabicPeriod" startAt="3"/>
            </a:pPr>
            <a:r>
              <a:rPr lang="it-IT" altLang="en-US" sz="1800" dirty="0" smtClean="0">
                <a:solidFill>
                  <a:srgbClr val="000000"/>
                </a:solidFill>
              </a:rPr>
              <a:t>Istituire un </a:t>
            </a:r>
            <a:r>
              <a:rPr lang="it-IT" altLang="en-US" sz="1800" dirty="0" smtClean="0">
                <a:solidFill>
                  <a:srgbClr val="000099"/>
                </a:solidFill>
              </a:rPr>
              <a:t>fondo di </a:t>
            </a:r>
            <a:r>
              <a:rPr lang="it-IT" altLang="en-US" sz="1800" u="sng" dirty="0" smtClean="0">
                <a:solidFill>
                  <a:srgbClr val="000099"/>
                </a:solidFill>
              </a:rPr>
              <a:t>assicurazione</a:t>
            </a:r>
            <a:r>
              <a:rPr lang="it-IT" altLang="en-US" sz="1800" dirty="0" smtClean="0">
                <a:solidFill>
                  <a:srgbClr val="000099"/>
                </a:solidFill>
              </a:rPr>
              <a:t> dei depositi</a:t>
            </a:r>
            <a:r>
              <a:rPr lang="it-IT" altLang="en-US" sz="18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it-IT" altLang="en-US" sz="1875" dirty="0" smtClean="0">
              <a:solidFill>
                <a:srgbClr val="000000"/>
              </a:solidFill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Lez. 9: Banche e Moneta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3805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Eclissi">
  <a:themeElements>
    <a:clrScheme name="1_Eclissi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1_Eclissi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857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857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Eclissi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lissi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lissi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lissi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lissi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lissi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lissi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lissi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lissi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lissi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6568</TotalTime>
  <Words>2363</Words>
  <Application>Microsoft Office PowerPoint</Application>
  <PresentationFormat>Presentazione su schermo (4:3)</PresentationFormat>
  <Paragraphs>280</Paragraphs>
  <Slides>21</Slides>
  <Notes>20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30" baseType="lpstr">
      <vt:lpstr>ＭＳ Ｐゴシック</vt:lpstr>
      <vt:lpstr>ＭＳ Ｐゴシック</vt:lpstr>
      <vt:lpstr>Arial</vt:lpstr>
      <vt:lpstr>Calibri</vt:lpstr>
      <vt:lpstr>Courier New</vt:lpstr>
      <vt:lpstr>Symbol</vt:lpstr>
      <vt:lpstr>Verdana</vt:lpstr>
      <vt:lpstr>Wingdings</vt:lpstr>
      <vt:lpstr>2_Eclissi</vt:lpstr>
      <vt:lpstr>Lez. 9 – LA MONETA E LE BANCHE                       .  BW-c.9 (agg. 07.03.2020)</vt:lpstr>
      <vt:lpstr>I rischi in un sistema monetario</vt:lpstr>
      <vt:lpstr>I rischi di un’ eccessiva creazione di moneta</vt:lpstr>
      <vt:lpstr>La MONETA e le BANCHE</vt:lpstr>
      <vt:lpstr>1. Le banche commerciali – dal bilancio ai rischi</vt:lpstr>
      <vt:lpstr>Un bilancio è fatto di numeri …       … ma ogni numero racconta una storia – anzi, c’è…</vt:lpstr>
      <vt:lpstr>Quali sono le implicazioni per le politiche pubbliche dei rischi bancari?</vt:lpstr>
      <vt:lpstr>2. La solidità dei depositi: quali rischi?</vt:lpstr>
      <vt:lpstr>La solidità dei depositi: quali politiche?</vt:lpstr>
      <vt:lpstr>La solidità dei depositi: le politiche in pratica</vt:lpstr>
      <vt:lpstr>3. La liquidità dei depositi: quali rischi?</vt:lpstr>
      <vt:lpstr>La liquidità dei depositi: quali politiche?</vt:lpstr>
      <vt:lpstr>4. A cosa serve il capitale delle banche?</vt:lpstr>
      <vt:lpstr>Se le perdite sono eccessive ….</vt:lpstr>
      <vt:lpstr>5. A cosa servono le riserve delle banche?</vt:lpstr>
      <vt:lpstr>6. La BASE MONETARIA</vt:lpstr>
      <vt:lpstr>Dal controllo della base monetaria …</vt:lpstr>
      <vt:lpstr>… al controllo della quantità di moneta </vt:lpstr>
      <vt:lpstr>7. In sintesi</vt:lpstr>
      <vt:lpstr>Qualche «nota di lettura»</vt:lpstr>
      <vt:lpstr>Come continua?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riccardo rovelli</dc:creator>
  <cp:lastModifiedBy>riccardo rovelli</cp:lastModifiedBy>
  <cp:revision>136</cp:revision>
  <cp:lastPrinted>2018-03-10T13:46:02Z</cp:lastPrinted>
  <dcterms:created xsi:type="dcterms:W3CDTF">2003-11-12T13:53:09Z</dcterms:created>
  <dcterms:modified xsi:type="dcterms:W3CDTF">2020-03-06T23:01:05Z</dcterms:modified>
</cp:coreProperties>
</file>