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8"/>
  </p:notesMasterIdLst>
  <p:handoutMasterIdLst>
    <p:handoutMasterId r:id="rId39"/>
  </p:handoutMasterIdLst>
  <p:sldIdLst>
    <p:sldId id="256" r:id="rId2"/>
    <p:sldId id="424" r:id="rId3"/>
    <p:sldId id="500" r:id="rId4"/>
    <p:sldId id="502" r:id="rId5"/>
    <p:sldId id="554" r:id="rId6"/>
    <p:sldId id="555" r:id="rId7"/>
    <p:sldId id="556" r:id="rId8"/>
    <p:sldId id="522" r:id="rId9"/>
    <p:sldId id="558" r:id="rId10"/>
    <p:sldId id="523" r:id="rId11"/>
    <p:sldId id="559" r:id="rId12"/>
    <p:sldId id="557" r:id="rId13"/>
    <p:sldId id="560" r:id="rId14"/>
    <p:sldId id="513" r:id="rId15"/>
    <p:sldId id="563" r:id="rId16"/>
    <p:sldId id="564" r:id="rId17"/>
    <p:sldId id="565" r:id="rId18"/>
    <p:sldId id="566" r:id="rId19"/>
    <p:sldId id="562" r:id="rId20"/>
    <p:sldId id="568" r:id="rId21"/>
    <p:sldId id="561" r:id="rId22"/>
    <p:sldId id="516" r:id="rId23"/>
    <p:sldId id="569" r:id="rId24"/>
    <p:sldId id="570" r:id="rId25"/>
    <p:sldId id="518" r:id="rId26"/>
    <p:sldId id="571" r:id="rId27"/>
    <p:sldId id="574" r:id="rId28"/>
    <p:sldId id="572" r:id="rId29"/>
    <p:sldId id="534" r:id="rId30"/>
    <p:sldId id="545" r:id="rId31"/>
    <p:sldId id="546" r:id="rId32"/>
    <p:sldId id="547" r:id="rId33"/>
    <p:sldId id="548" r:id="rId34"/>
    <p:sldId id="549" r:id="rId35"/>
    <p:sldId id="496" r:id="rId36"/>
    <p:sldId id="461" r:id="rId3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66"/>
    <a:srgbClr val="000099"/>
    <a:srgbClr val="FFFFCC"/>
    <a:srgbClr val="FF9966"/>
    <a:srgbClr val="E4E9C5"/>
    <a:srgbClr val="42BFBC"/>
    <a:srgbClr val="E4F0E2"/>
    <a:srgbClr val="EFF9F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65768" autoAdjust="0"/>
  </p:normalViewPr>
  <p:slideViewPr>
    <p:cSldViewPr>
      <p:cViewPr varScale="1">
        <p:scale>
          <a:sx n="113" d="100"/>
          <a:sy n="113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226AC-6856-4861-A6DA-C9F0CC66A01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42721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F4701A-3469-4F6A-B54C-FD1C9CDCF93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01678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A3C8B-50E0-4253-9435-2D371CA38592}" type="slidenum">
              <a:rPr lang="it-IT" altLang="en-US"/>
              <a:pPr eaLnBrk="1" hangingPunct="1"/>
              <a:t>1</a:t>
            </a:fld>
            <a:endParaRPr lang="it-IT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222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315A97D-92B0-4CEA-B30A-FC8D91CD1DCB}" type="slidenum">
              <a:rPr lang="it-IT" altLang="en-US" sz="1400" b="0"/>
              <a:pPr eaLnBrk="1" hangingPunct="1"/>
              <a:t>11</a:t>
            </a:fld>
            <a:endParaRPr lang="it-IT" altLang="en-US" sz="1400" b="0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36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11.5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>
                <a:solidFill>
                  <a:srgbClr val="000066"/>
                </a:solidFill>
              </a:rPr>
              <a:t>nel</a:t>
            </a:r>
            <a:r>
              <a:rPr lang="de-DE" sz="1200" dirty="0" smtClean="0">
                <a:solidFill>
                  <a:srgbClr val="000066"/>
                </a:solidFill>
              </a:rPr>
              <a:t> </a:t>
            </a:r>
            <a:r>
              <a:rPr lang="de-DE" sz="1200" dirty="0" err="1" smtClean="0">
                <a:solidFill>
                  <a:srgbClr val="000066"/>
                </a:solidFill>
              </a:rPr>
              <a:t>caso</a:t>
            </a:r>
            <a:r>
              <a:rPr lang="de-DE" sz="1200" dirty="0" smtClean="0">
                <a:solidFill>
                  <a:srgbClr val="000066"/>
                </a:solidFill>
              </a:rPr>
              <a:t> di </a:t>
            </a:r>
            <a:r>
              <a:rPr lang="de-DE" sz="1200" dirty="0" err="1" smtClean="0">
                <a:solidFill>
                  <a:srgbClr val="000066"/>
                </a:solidFill>
              </a:rPr>
              <a:t>tassi</a:t>
            </a:r>
            <a:r>
              <a:rPr lang="de-DE" sz="1200" dirty="0" smtClean="0">
                <a:solidFill>
                  <a:srgbClr val="000066"/>
                </a:solidFill>
              </a:rPr>
              <a:t> di </a:t>
            </a:r>
            <a:r>
              <a:rPr lang="de-DE" sz="1200" dirty="0" err="1" smtClean="0">
                <a:solidFill>
                  <a:srgbClr val="000066"/>
                </a:solidFill>
              </a:rPr>
              <a:t>cambio</a:t>
            </a:r>
            <a:r>
              <a:rPr lang="de-DE" sz="1200" dirty="0" smtClean="0">
                <a:solidFill>
                  <a:srgbClr val="000066"/>
                </a:solidFill>
              </a:rPr>
              <a:t> </a:t>
            </a:r>
            <a:r>
              <a:rPr lang="de-DE" sz="1200" dirty="0" err="1" smtClean="0">
                <a:solidFill>
                  <a:srgbClr val="000066"/>
                </a:solidFill>
              </a:rPr>
              <a:t>fissi</a:t>
            </a:r>
            <a:r>
              <a:rPr lang="de-DE" sz="1200" dirty="0" smtClean="0">
                <a:solidFill>
                  <a:srgbClr val="000066"/>
                </a:solidFill>
              </a:rPr>
              <a:t> e </a:t>
            </a:r>
            <a:r>
              <a:rPr lang="de-DE" sz="1200" dirty="0" err="1" smtClean="0">
                <a:solidFill>
                  <a:srgbClr val="000066"/>
                </a:solidFill>
              </a:rPr>
              <a:t>perfetta</a:t>
            </a:r>
            <a:r>
              <a:rPr lang="de-DE" sz="1200" baseline="0" dirty="0" smtClean="0">
                <a:solidFill>
                  <a:srgbClr val="000066"/>
                </a:solidFill>
              </a:rPr>
              <a:t> </a:t>
            </a:r>
            <a:r>
              <a:rPr lang="de-DE" sz="1200" baseline="0" dirty="0" err="1" smtClean="0">
                <a:solidFill>
                  <a:srgbClr val="000066"/>
                </a:solidFill>
              </a:rPr>
              <a:t>mobilità</a:t>
            </a:r>
            <a:r>
              <a:rPr lang="de-DE" sz="1200" baseline="0" dirty="0" smtClean="0">
                <a:solidFill>
                  <a:srgbClr val="000066"/>
                </a:solidFill>
              </a:rPr>
              <a:t> del </a:t>
            </a:r>
            <a:r>
              <a:rPr lang="de-DE" sz="1200" baseline="0" dirty="0" err="1" smtClean="0">
                <a:solidFill>
                  <a:srgbClr val="000066"/>
                </a:solidFill>
              </a:rPr>
              <a:t>capitale</a:t>
            </a:r>
            <a:r>
              <a:rPr lang="de-DE" sz="1200" dirty="0" smtClean="0"/>
              <a:t>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830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11.5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 (</a:t>
            </a:r>
            <a:r>
              <a:rPr lang="de-DE" sz="1200" dirty="0" err="1" smtClean="0">
                <a:solidFill>
                  <a:srgbClr val="000066"/>
                </a:solidFill>
              </a:rPr>
              <a:t>nel</a:t>
            </a:r>
            <a:r>
              <a:rPr lang="de-DE" sz="1200" dirty="0" smtClean="0">
                <a:solidFill>
                  <a:srgbClr val="000066"/>
                </a:solidFill>
              </a:rPr>
              <a:t> </a:t>
            </a:r>
            <a:r>
              <a:rPr lang="de-DE" sz="1200" dirty="0" err="1" smtClean="0">
                <a:solidFill>
                  <a:srgbClr val="000066"/>
                </a:solidFill>
              </a:rPr>
              <a:t>caso</a:t>
            </a:r>
            <a:r>
              <a:rPr lang="de-DE" sz="1200" dirty="0" smtClean="0">
                <a:solidFill>
                  <a:srgbClr val="000066"/>
                </a:solidFill>
              </a:rPr>
              <a:t> di </a:t>
            </a:r>
            <a:r>
              <a:rPr lang="de-DE" sz="1200" dirty="0" err="1" smtClean="0">
                <a:solidFill>
                  <a:srgbClr val="000066"/>
                </a:solidFill>
              </a:rPr>
              <a:t>tassi</a:t>
            </a:r>
            <a:r>
              <a:rPr lang="de-DE" sz="1200" dirty="0" smtClean="0">
                <a:solidFill>
                  <a:srgbClr val="000066"/>
                </a:solidFill>
              </a:rPr>
              <a:t> di </a:t>
            </a:r>
            <a:r>
              <a:rPr lang="de-DE" sz="1200" dirty="0" err="1" smtClean="0">
                <a:solidFill>
                  <a:srgbClr val="000066"/>
                </a:solidFill>
              </a:rPr>
              <a:t>cambio</a:t>
            </a:r>
            <a:r>
              <a:rPr lang="de-DE" sz="1200" dirty="0" smtClean="0">
                <a:solidFill>
                  <a:srgbClr val="000066"/>
                </a:solidFill>
              </a:rPr>
              <a:t> </a:t>
            </a:r>
            <a:r>
              <a:rPr lang="de-DE" sz="1200" dirty="0" err="1" smtClean="0">
                <a:solidFill>
                  <a:srgbClr val="000066"/>
                </a:solidFill>
              </a:rPr>
              <a:t>fissi</a:t>
            </a:r>
            <a:r>
              <a:rPr lang="de-DE" sz="1200" dirty="0" smtClean="0">
                <a:solidFill>
                  <a:srgbClr val="000066"/>
                </a:solidFill>
              </a:rPr>
              <a:t> e </a:t>
            </a:r>
            <a:r>
              <a:rPr lang="de-DE" sz="1200" dirty="0" err="1" smtClean="0">
                <a:solidFill>
                  <a:srgbClr val="000066"/>
                </a:solidFill>
              </a:rPr>
              <a:t>assenza</a:t>
            </a:r>
            <a:r>
              <a:rPr lang="de-DE" sz="1200" dirty="0" smtClean="0">
                <a:solidFill>
                  <a:srgbClr val="000066"/>
                </a:solidFill>
              </a:rPr>
              <a:t> di </a:t>
            </a:r>
            <a:r>
              <a:rPr lang="de-DE" sz="1200" baseline="0" dirty="0" err="1" smtClean="0">
                <a:solidFill>
                  <a:srgbClr val="000066"/>
                </a:solidFill>
              </a:rPr>
              <a:t>mobilità</a:t>
            </a:r>
            <a:r>
              <a:rPr lang="de-DE" sz="1200" baseline="0" dirty="0" smtClean="0">
                <a:solidFill>
                  <a:srgbClr val="000066"/>
                </a:solidFill>
              </a:rPr>
              <a:t> del </a:t>
            </a:r>
            <a:r>
              <a:rPr lang="de-DE" sz="1200" baseline="0" dirty="0" err="1" smtClean="0">
                <a:solidFill>
                  <a:srgbClr val="000066"/>
                </a:solidFill>
              </a:rPr>
              <a:t>capitale</a:t>
            </a:r>
            <a:r>
              <a:rPr lang="de-DE" sz="1200" dirty="0" smtClean="0"/>
              <a:t>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235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0E2F914-F266-47A0-B032-F27E26E91964}" type="slidenum">
              <a:rPr lang="it-IT" altLang="en-US" sz="1400" b="0"/>
              <a:pPr eaLnBrk="1" hangingPunct="1"/>
              <a:t>14</a:t>
            </a:fld>
            <a:endParaRPr lang="it-IT" altLang="en-US" sz="1400" b="0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49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11.6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/>
              <a:t>tassi</a:t>
            </a:r>
            <a:r>
              <a:rPr lang="de-DE" sz="1200" dirty="0" smtClean="0"/>
              <a:t> di </a:t>
            </a:r>
            <a:r>
              <a:rPr lang="de-DE" sz="1200" dirty="0" err="1" smtClean="0"/>
              <a:t>cambio</a:t>
            </a:r>
            <a:r>
              <a:rPr lang="de-DE" sz="1200" dirty="0" smtClean="0"/>
              <a:t> </a:t>
            </a:r>
            <a:r>
              <a:rPr lang="de-DE" sz="1200" dirty="0" err="1" smtClean="0"/>
              <a:t>fissi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873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0E2F914-F266-47A0-B032-F27E26E91964}" type="slidenum">
              <a:rPr lang="it-IT" altLang="en-US" sz="1400" b="0"/>
              <a:pPr eaLnBrk="1" hangingPunct="1"/>
              <a:t>19</a:t>
            </a:fld>
            <a:endParaRPr lang="it-IT" altLang="en-US" sz="1400" b="0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92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11.7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/>
              <a:t>Domanda</a:t>
            </a:r>
            <a:r>
              <a:rPr lang="de-DE" sz="1200" dirty="0" smtClean="0"/>
              <a:t> di </a:t>
            </a:r>
            <a:r>
              <a:rPr lang="de-DE" sz="1200" dirty="0" err="1" smtClean="0"/>
              <a:t>beni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419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0E2F914-F266-47A0-B032-F27E26E91964}" type="slidenum">
              <a:rPr lang="it-IT" altLang="en-US" sz="1400" b="0"/>
              <a:pPr eaLnBrk="1" hangingPunct="1"/>
              <a:t>21</a:t>
            </a:fld>
            <a:endParaRPr lang="it-IT" altLang="en-US" sz="1400" b="0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61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910ACCE-2A43-4878-A3C2-CAD4E04C49FE}" type="slidenum">
              <a:rPr lang="it-IT" altLang="en-US" sz="1400" b="0"/>
              <a:pPr eaLnBrk="1" hangingPunct="1"/>
              <a:t>22</a:t>
            </a:fld>
            <a:endParaRPr lang="it-IT" altLang="en-US" sz="1400" b="0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09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11.7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/>
              <a:t>Domanda</a:t>
            </a:r>
            <a:r>
              <a:rPr lang="de-DE" sz="1200" dirty="0" smtClean="0"/>
              <a:t> di </a:t>
            </a:r>
            <a:r>
              <a:rPr lang="de-DE" sz="1200" dirty="0" err="1" smtClean="0"/>
              <a:t>beni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092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4F690-6F60-4B1E-B331-1964328641A8}" type="slidenum">
              <a:rPr lang="it-IT" altLang="en-US"/>
              <a:pPr eaLnBrk="1" hangingPunct="1"/>
              <a:t>2</a:t>
            </a:fld>
            <a:endParaRPr lang="it-IT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744538"/>
            <a:ext cx="4408487" cy="3308350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218821"/>
            <a:ext cx="4984962" cy="49633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795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910ACCE-2A43-4878-A3C2-CAD4E04C49FE}" type="slidenum">
              <a:rPr lang="it-IT" altLang="en-US" sz="1400" b="0"/>
              <a:pPr eaLnBrk="1" hangingPunct="1"/>
              <a:t>24</a:t>
            </a:fld>
            <a:endParaRPr lang="it-IT" altLang="en-US" sz="1400" b="0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28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808BD5-237A-4A65-9AC5-E789EB9D938D}" type="slidenum">
              <a:rPr lang="it-IT" altLang="en-US" sz="1400" b="0"/>
              <a:pPr eaLnBrk="1" hangingPunct="1"/>
              <a:t>25</a:t>
            </a:fld>
            <a:endParaRPr lang="it-IT" altLang="en-US" sz="1400" b="0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146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11.8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 (</a:t>
            </a:r>
            <a:r>
              <a:rPr lang="de-DE" sz="1200" dirty="0" err="1" smtClean="0"/>
              <a:t>spostamento</a:t>
            </a:r>
            <a:r>
              <a:rPr lang="de-DE" sz="1200" dirty="0" smtClean="0"/>
              <a:t> della </a:t>
            </a:r>
            <a:r>
              <a:rPr lang="de-DE" sz="1200" dirty="0" err="1" smtClean="0"/>
              <a:t>curva</a:t>
            </a:r>
            <a:r>
              <a:rPr lang="de-DE" sz="1200" i="1" dirty="0" err="1" smtClean="0"/>
              <a:t>TR</a:t>
            </a:r>
            <a:r>
              <a:rPr lang="de-DE" sz="1200" i="1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8092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11.9 (a):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3223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Figura 11.6 (b): </a:t>
            </a:r>
            <a:r>
              <a:rPr lang="de-DE" sz="1200" dirty="0" err="1" smtClean="0"/>
              <a:t>Animazione</a:t>
            </a:r>
            <a:r>
              <a:rPr lang="de-DE" sz="1200" dirty="0" smtClean="0"/>
              <a:t> 2 (</a:t>
            </a:r>
            <a:r>
              <a:rPr lang="de-DE" sz="1200" dirty="0" err="1" smtClean="0"/>
              <a:t>tassi</a:t>
            </a:r>
            <a:r>
              <a:rPr lang="de-DE" sz="1200" dirty="0" smtClean="0"/>
              <a:t> di </a:t>
            </a:r>
            <a:r>
              <a:rPr lang="de-DE" sz="1200" dirty="0" err="1" smtClean="0"/>
              <a:t>cambio</a:t>
            </a:r>
            <a:r>
              <a:rPr lang="de-DE" sz="1200" dirty="0" smtClean="0"/>
              <a:t> </a:t>
            </a:r>
            <a:r>
              <a:rPr lang="de-DE" sz="1200" dirty="0" err="1" smtClean="0"/>
              <a:t>flessibili</a:t>
            </a:r>
            <a:r>
              <a:rPr lang="de-DE" sz="1200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5147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9C15F20-163D-434B-A01C-3F174D411FFF}" type="slidenum">
              <a:rPr lang="it-IT" altLang="en-US" sz="1400" b="0"/>
              <a:pPr eaLnBrk="1" hangingPunct="1"/>
              <a:t>29</a:t>
            </a:fld>
            <a:endParaRPr lang="it-IT" altLang="en-US" sz="1400" b="0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356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6DB0F8-3B69-4BC3-8D09-6DC5A3DBED8B}" type="slidenum">
              <a:rPr lang="it-IT" altLang="en-US" sz="1400" b="0"/>
              <a:pPr eaLnBrk="1" hangingPunct="1"/>
              <a:t>30</a:t>
            </a:fld>
            <a:endParaRPr lang="it-IT" altLang="en-US" sz="1400" b="0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542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6DB0F8-3B69-4BC3-8D09-6DC5A3DBED8B}" type="slidenum">
              <a:rPr lang="it-IT" altLang="en-US" sz="1400" b="0"/>
              <a:pPr eaLnBrk="1" hangingPunct="1"/>
              <a:t>31</a:t>
            </a:fld>
            <a:endParaRPr lang="it-IT" altLang="en-US" sz="1400" b="0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678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88DD894-A404-4206-AF4C-36875212326B}" type="slidenum">
              <a:rPr lang="en-US" altLang="en-US" sz="1300" b="0"/>
              <a:pPr eaLnBrk="1" hangingPunct="1"/>
              <a:t>32</a:t>
            </a:fld>
            <a:endParaRPr lang="en-US" altLang="en-US" sz="1300" b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See pp.364-365.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mtClean="0">
                <a:latin typeface="Arial" panose="020B0604020202020204" pitchFamily="34" charset="0"/>
              </a:rPr>
              <a:t>“</a:t>
            </a:r>
            <a:r>
              <a:rPr lang="en-US" altLang="ja-JP" smtClean="0">
                <a:latin typeface="Arial" panose="020B0604020202020204" pitchFamily="34" charset="0"/>
              </a:rPr>
              <a:t>Option 1</a:t>
            </a:r>
            <a:r>
              <a:rPr lang="ja-JP" altLang="en-US" smtClean="0">
                <a:latin typeface="Arial" panose="020B0604020202020204" pitchFamily="34" charset="0"/>
              </a:rPr>
              <a:t>”</a:t>
            </a:r>
            <a:r>
              <a:rPr lang="en-US" altLang="ja-JP" smtClean="0">
                <a:latin typeface="Arial" panose="020B0604020202020204" pitchFamily="34" charset="0"/>
              </a:rPr>
              <a:t> is allowing free capital flows and maintaining independent monetary policy, but giving up a fixed exchange rate.  An example of a country that chooses this option is the United States.  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mtClean="0">
                <a:latin typeface="Arial" panose="020B0604020202020204" pitchFamily="34" charset="0"/>
              </a:rPr>
              <a:t>“</a:t>
            </a:r>
            <a:r>
              <a:rPr lang="en-US" altLang="ja-JP" smtClean="0">
                <a:latin typeface="Arial" panose="020B0604020202020204" pitchFamily="34" charset="0"/>
              </a:rPr>
              <a:t>Option 2</a:t>
            </a:r>
            <a:r>
              <a:rPr lang="ja-JP" altLang="en-US" smtClean="0">
                <a:latin typeface="Arial" panose="020B0604020202020204" pitchFamily="34" charset="0"/>
              </a:rPr>
              <a:t>”</a:t>
            </a:r>
            <a:r>
              <a:rPr lang="en-US" altLang="ja-JP" smtClean="0">
                <a:latin typeface="Arial" panose="020B0604020202020204" pitchFamily="34" charset="0"/>
              </a:rPr>
              <a:t> is allowing free capital flows keeping a fixed exchange rate, but giving up independent monetary policy.  A country that chooses this option is Hong Kong.  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mtClean="0">
                <a:latin typeface="Arial" panose="020B0604020202020204" pitchFamily="34" charset="0"/>
              </a:rPr>
              <a:t>“</a:t>
            </a:r>
            <a:r>
              <a:rPr lang="en-US" altLang="ja-JP" smtClean="0">
                <a:latin typeface="Arial" panose="020B0604020202020204" pitchFamily="34" charset="0"/>
              </a:rPr>
              <a:t>Option 3</a:t>
            </a:r>
            <a:r>
              <a:rPr lang="ja-JP" altLang="en-US" smtClean="0">
                <a:latin typeface="Arial" panose="020B0604020202020204" pitchFamily="34" charset="0"/>
              </a:rPr>
              <a:t>”</a:t>
            </a:r>
            <a:r>
              <a:rPr lang="en-US" altLang="ja-JP" smtClean="0">
                <a:latin typeface="Arial" panose="020B0604020202020204" pitchFamily="34" charset="0"/>
              </a:rPr>
              <a:t> is keeping monetary policy independent, yet fixing the exchange rate.  Doing this requires limiting capital flows.  An example of a country that practices this option is China.  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517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EB9F7C-AE59-460F-9E18-D51F70E6B3C3}" type="slidenum">
              <a:rPr lang="en-US" altLang="en-US" sz="1300" b="0"/>
              <a:pPr eaLnBrk="1" hangingPunct="1"/>
              <a:t>33</a:t>
            </a:fld>
            <a:endParaRPr lang="en-US" altLang="en-US" sz="1300" b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0"/>
              </a:rPr>
              <a:t>From pp.365-366. </a:t>
            </a:r>
          </a:p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91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226F418-F3BC-4A3F-9150-424BCC24C28B}" type="slidenum">
              <a:rPr lang="it-IT" altLang="en-US" sz="1400" b="0"/>
              <a:pPr eaLnBrk="1" hangingPunct="1"/>
              <a:t>3</a:t>
            </a:fld>
            <a:endParaRPr lang="it-IT" altLang="en-US" sz="1400" b="0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68350"/>
            <a:ext cx="4548187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093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4D7B994-685F-4185-B59E-22762834DD75}" type="slidenum">
              <a:rPr lang="en-US" altLang="en-US" sz="1300" b="0"/>
              <a:pPr eaLnBrk="1" hangingPunct="1"/>
              <a:t>34</a:t>
            </a:fld>
            <a:endParaRPr lang="en-US" altLang="en-US" sz="1300" b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0"/>
              </a:rPr>
              <a:t>From pp.365-366. </a:t>
            </a:r>
          </a:p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29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35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53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F51F05-5E94-4112-9624-343D2560279D}" type="slidenum">
              <a:rPr lang="it-IT" altLang="de-DE" sz="1300"/>
              <a:pPr algn="r" eaLnBrk="1" hangingPunct="1">
                <a:spcBef>
                  <a:spcPct val="0"/>
                </a:spcBef>
              </a:pPr>
              <a:t>36</a:t>
            </a:fld>
            <a:endParaRPr lang="it-IT" altLang="de-DE" sz="13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356"/>
            <a:ext cx="4984750" cy="44653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33920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E94CF12-C148-4BBA-8930-30158CE53261}" type="slidenum">
              <a:rPr lang="it-IT" altLang="en-US" sz="1400" b="0"/>
              <a:pPr eaLnBrk="1" hangingPunct="1"/>
              <a:t>4</a:t>
            </a:fld>
            <a:endParaRPr lang="it-IT" altLang="en-US" sz="1400" b="0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68350"/>
            <a:ext cx="4548187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2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E94CF12-C148-4BBA-8930-30158CE53261}" type="slidenum">
              <a:rPr lang="it-IT" altLang="en-US" sz="1400" b="0"/>
              <a:pPr eaLnBrk="1" hangingPunct="1"/>
              <a:t>5</a:t>
            </a:fld>
            <a:endParaRPr lang="it-IT" altLang="en-US" sz="1400" b="0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68350"/>
            <a:ext cx="4548187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93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E94CF12-C148-4BBA-8930-30158CE53261}" type="slidenum">
              <a:rPr lang="it-IT" altLang="en-US" sz="1400" b="0"/>
              <a:pPr eaLnBrk="1" hangingPunct="1"/>
              <a:t>6</a:t>
            </a:fld>
            <a:endParaRPr lang="it-IT" altLang="en-US" sz="1400" b="0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68350"/>
            <a:ext cx="4548187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1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F2D54EE-B6E0-48BD-BD76-748F029F6643}" type="slidenum">
              <a:rPr lang="it-IT" altLang="en-US" sz="1400" b="0"/>
              <a:pPr eaLnBrk="1" hangingPunct="1"/>
              <a:t>8</a:t>
            </a:fld>
            <a:endParaRPr lang="it-IT" altLang="en-US" sz="1400" b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67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F2D54EE-B6E0-48BD-BD76-748F029F6643}" type="slidenum">
              <a:rPr lang="it-IT" altLang="en-US" sz="1400" b="0"/>
              <a:pPr eaLnBrk="1" hangingPunct="1"/>
              <a:t>9</a:t>
            </a:fld>
            <a:endParaRPr lang="it-IT" altLang="en-US" sz="1400" b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71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315A97D-92B0-4CEA-B30A-FC8D91CD1DCB}" type="slidenum">
              <a:rPr lang="it-IT" altLang="en-US" sz="1400" b="0"/>
              <a:pPr eaLnBrk="1" hangingPunct="1"/>
              <a:t>10</a:t>
            </a:fld>
            <a:endParaRPr lang="it-IT" altLang="en-US" sz="1400" b="0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68350"/>
            <a:ext cx="4548188" cy="341153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endParaRPr lang="it-IT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9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934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313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83363" y="44450"/>
            <a:ext cx="2038350" cy="60515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962650" cy="60515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12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68313" y="44450"/>
            <a:ext cx="8153400" cy="60515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33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313612" cy="8953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431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70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44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63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2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3879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59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96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  <a:endParaRPr lang="it-IT" sz="105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27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386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153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637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9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30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12: Equilibrio di BP - Economia aperta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96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1549400" y="-244475"/>
            <a:ext cx="5689600" cy="2952750"/>
            <a:chOff x="-2040" y="0"/>
            <a:chExt cx="7512" cy="2400"/>
          </a:xfrm>
        </p:grpSpPr>
        <p:sp>
          <p:nvSpPr>
            <p:cNvPr id="135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3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80C2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 dirty="0">
                <a:latin typeface="Arial" panose="020B0604020202020204" pitchFamily="34" charset="0"/>
              </a:endParaRPr>
            </a:p>
          </p:txBody>
        </p:sp>
        <p:sp>
          <p:nvSpPr>
            <p:cNvPr id="135172" name="AutoShape 4"/>
            <p:cNvSpPr>
              <a:spLocks noChangeArrowheads="1"/>
            </p:cNvSpPr>
            <p:nvPr/>
          </p:nvSpPr>
          <p:spPr bwMode="auto">
            <a:xfrm>
              <a:off x="-1529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5E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35173" name="Line 5"/>
            <p:cNvSpPr>
              <a:spLocks noChangeShapeType="1"/>
            </p:cNvSpPr>
            <p:nvPr/>
          </p:nvSpPr>
          <p:spPr bwMode="auto">
            <a:xfrm>
              <a:off x="865" y="960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3136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835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dirty="0" smtClean="0"/>
              <a:t>Click to </a:t>
            </a:r>
            <a:r>
              <a:rPr lang="it-IT" altLang="en-US" dirty="0" err="1" smtClean="0"/>
              <a:t>edit</a:t>
            </a:r>
            <a:r>
              <a:rPr lang="it-IT" altLang="en-US" dirty="0" smtClean="0"/>
              <a:t> Master text </a:t>
            </a:r>
            <a:r>
              <a:rPr lang="it-IT" altLang="en-US" dirty="0" err="1" smtClean="0"/>
              <a:t>styles</a:t>
            </a:r>
            <a:endParaRPr lang="it-IT" altLang="en-US" dirty="0" smtClean="0"/>
          </a:p>
          <a:p>
            <a:pPr lvl="1"/>
            <a:r>
              <a:rPr lang="it-IT" altLang="en-US" dirty="0" smtClean="0"/>
              <a:t>Second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2"/>
            <a:r>
              <a:rPr lang="it-IT" altLang="en-US" dirty="0" smtClean="0"/>
              <a:t>Third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3"/>
            <a:r>
              <a:rPr lang="it-IT" altLang="en-US" dirty="0" err="1" smtClean="0"/>
              <a:t>Fourth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4"/>
            <a:r>
              <a:rPr lang="it-IT" altLang="en-US" dirty="0" err="1" smtClean="0"/>
              <a:t>Fifth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8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3231"/>
                </a:solidFill>
              </a:defRPr>
            </a:lvl1pPr>
          </a:lstStyle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135177" name="Line 9"/>
          <p:cNvSpPr>
            <a:spLocks noChangeShapeType="1"/>
          </p:cNvSpPr>
          <p:nvPr userDrawn="1"/>
        </p:nvSpPr>
        <p:spPr bwMode="auto">
          <a:xfrm>
            <a:off x="609600" y="6400800"/>
            <a:ext cx="800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10247" name="Group 11"/>
          <p:cNvGrpSpPr>
            <a:grpSpLocks/>
          </p:cNvGrpSpPr>
          <p:nvPr userDrawn="1"/>
        </p:nvGrpSpPr>
        <p:grpSpPr bwMode="auto">
          <a:xfrm rot="10800000">
            <a:off x="5219700" y="5373688"/>
            <a:ext cx="5400675" cy="1655762"/>
            <a:chOff x="-2040" y="0"/>
            <a:chExt cx="7512" cy="2400"/>
          </a:xfrm>
        </p:grpSpPr>
        <p:sp>
          <p:nvSpPr>
            <p:cNvPr id="135180" name="AutoShape 12"/>
            <p:cNvSpPr>
              <a:spLocks noChangeArrowheads="1"/>
            </p:cNvSpPr>
            <p:nvPr/>
          </p:nvSpPr>
          <p:spPr bwMode="auto">
            <a:xfrm>
              <a:off x="-2029" y="433"/>
              <a:ext cx="2592" cy="1967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E19A93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it-IT" sz="2400" dirty="0">
                <a:latin typeface="Arial" panose="020B0604020202020204" pitchFamily="34" charset="0"/>
              </a:endParaRPr>
            </a:p>
          </p:txBody>
        </p:sp>
        <p:sp>
          <p:nvSpPr>
            <p:cNvPr id="135181" name="AutoShape 13"/>
            <p:cNvSpPr>
              <a:spLocks noChangeArrowheads="1"/>
            </p:cNvSpPr>
            <p:nvPr/>
          </p:nvSpPr>
          <p:spPr bwMode="auto">
            <a:xfrm>
              <a:off x="-1503" y="-14"/>
              <a:ext cx="1950" cy="1988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890" y="946"/>
              <a:ext cx="4608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7451725" y="6237288"/>
            <a:ext cx="116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8FC3C26-AF5D-4500-9255-021F8BB396EE}" type="slidenum">
              <a:rPr lang="it-IT" altLang="en-US" sz="1200">
                <a:solidFill>
                  <a:srgbClr val="004644"/>
                </a:solidFill>
              </a:rPr>
              <a:pPr algn="r" eaLnBrk="1" hangingPunct="1"/>
              <a:t>‹N›</a:t>
            </a:fld>
            <a:endParaRPr lang="it-IT" altLang="en-US" sz="1200">
              <a:solidFill>
                <a:srgbClr val="00464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5" r:id="rId2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en-US" dirty="0" err="1" smtClean="0">
                <a:solidFill>
                  <a:srgbClr val="003231"/>
                </a:solidFill>
              </a:rPr>
              <a:t>Lez</a:t>
            </a:r>
            <a:r>
              <a:rPr lang="it-IT" altLang="en-US" dirty="0" smtClean="0">
                <a:solidFill>
                  <a:srgbClr val="003231"/>
                </a:solidFill>
              </a:rPr>
              <a:t>. 12: Equilibrio di BP - Economia aperta</a:t>
            </a:r>
          </a:p>
        </p:txBody>
      </p:sp>
      <p:sp>
        <p:nvSpPr>
          <p:cNvPr id="2" name="Rettangolo 1"/>
          <p:cNvSpPr/>
          <p:nvPr/>
        </p:nvSpPr>
        <p:spPr>
          <a:xfrm>
            <a:off x="539552" y="1340768"/>
            <a:ext cx="8136904" cy="436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dirty="0" smtClean="0"/>
              <a:t>In questa lezione </a:t>
            </a:r>
            <a:r>
              <a:rPr lang="it-IT" altLang="de-DE" dirty="0" smtClean="0"/>
              <a:t>introduciamo il modello di </a:t>
            </a:r>
            <a:r>
              <a:rPr lang="it-IT" altLang="de-DE" b="1" dirty="0" err="1" smtClean="0">
                <a:solidFill>
                  <a:srgbClr val="000066"/>
                </a:solidFill>
              </a:rPr>
              <a:t>Mundell</a:t>
            </a:r>
            <a:r>
              <a:rPr lang="it-IT" altLang="de-DE" b="1" dirty="0" smtClean="0">
                <a:solidFill>
                  <a:srgbClr val="000066"/>
                </a:solidFill>
              </a:rPr>
              <a:t>-Fleming (M-F). 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dirty="0" smtClean="0"/>
              <a:t>In realtà, è lo stesso modello che abbiamo sviluppato per un’economia chiusa (IS-TR), con l’importante aggiunta di un vincolo e di un’opzione: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de-DE" u="sng" dirty="0" smtClean="0"/>
              <a:t>Vincolo</a:t>
            </a:r>
            <a:r>
              <a:rPr lang="it-IT" altLang="de-DE" dirty="0" smtClean="0"/>
              <a:t>: in assenza di restrizioni sui movimenti di capitale tra paesi, </a:t>
            </a:r>
          </a:p>
          <a:p>
            <a:pPr marL="540000">
              <a:lnSpc>
                <a:spcPct val="125000"/>
              </a:lnSpc>
              <a:spcBef>
                <a:spcPts val="600"/>
              </a:spcBef>
            </a:pPr>
            <a:r>
              <a:rPr lang="it-IT" altLang="de-DE" dirty="0" smtClean="0"/>
              <a:t>il tasso d’interesse interno deve rispettare la </a:t>
            </a:r>
            <a:r>
              <a:rPr lang="it-IT" altLang="de-DE" b="1" dirty="0" smtClean="0">
                <a:solidFill>
                  <a:srgbClr val="000066"/>
                </a:solidFill>
              </a:rPr>
              <a:t>condizione di parità </a:t>
            </a:r>
            <a:r>
              <a:rPr lang="it-IT" altLang="de-DE" dirty="0" smtClean="0"/>
              <a:t>con i tassi prevalenti nel resto del mondo.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de-DE" u="sng" dirty="0" smtClean="0"/>
              <a:t>Opzione</a:t>
            </a:r>
            <a:r>
              <a:rPr lang="it-IT" altLang="de-DE" dirty="0" smtClean="0"/>
              <a:t>: quale regime per il tasso di cambio? </a:t>
            </a:r>
          </a:p>
          <a:p>
            <a:pPr marL="540000">
              <a:lnSpc>
                <a:spcPct val="125000"/>
              </a:lnSpc>
              <a:spcBef>
                <a:spcPts val="600"/>
              </a:spcBef>
            </a:pPr>
            <a:r>
              <a:rPr lang="it-IT" altLang="de-DE" b="1" dirty="0" smtClean="0">
                <a:solidFill>
                  <a:srgbClr val="000066"/>
                </a:solidFill>
              </a:rPr>
              <a:t>Cambi fissi </a:t>
            </a:r>
            <a:r>
              <a:rPr lang="it-IT" altLang="de-DE" i="1" dirty="0" smtClean="0"/>
              <a:t>oppure</a:t>
            </a:r>
            <a:r>
              <a:rPr lang="it-IT" altLang="de-DE" dirty="0" smtClean="0"/>
              <a:t> </a:t>
            </a:r>
            <a:r>
              <a:rPr lang="it-IT" altLang="de-DE" b="1" dirty="0" smtClean="0">
                <a:solidFill>
                  <a:srgbClr val="000066"/>
                </a:solidFill>
              </a:rPr>
              <a:t>flessibili</a:t>
            </a:r>
            <a:r>
              <a:rPr lang="it-IT" altLang="de-DE" dirty="0" smtClean="0"/>
              <a:t>?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it-IT" altLang="de-DE" dirty="0" smtClean="0"/>
              <a:t>In questo scenario articolato, studieremo come l’economia di un piccolo paese «aperto» reagisce a shock interni ed esterni, e come e quando è possibile usare le politiche macroeconomiche per stabilizzare il livello della domanda.</a:t>
            </a:r>
            <a:endParaRPr lang="it-IT" altLang="de-DE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540" y="0"/>
            <a:ext cx="8640960" cy="945093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it-IT" sz="2400" b="1" dirty="0" err="1" smtClean="0"/>
              <a:t>Lez</a:t>
            </a:r>
            <a:r>
              <a:rPr lang="it-IT" sz="2400" b="1" dirty="0" smtClean="0"/>
              <a:t>. 12 – EQUILIBRIO di BREVE PERIODO </a:t>
            </a:r>
            <a:br>
              <a:rPr lang="it-IT" sz="2400" b="1" dirty="0" smtClean="0"/>
            </a:br>
            <a:r>
              <a:rPr lang="it-IT" sz="2400" b="1" dirty="0" smtClean="0"/>
              <a:t>                in una PICCOLA ECONOMIA APERTA    </a:t>
            </a:r>
            <a:r>
              <a:rPr lang="it-IT" sz="1800" dirty="0" err="1" smtClean="0">
                <a:solidFill>
                  <a:srgbClr val="FF0000"/>
                </a:solidFill>
              </a:rPr>
              <a:t>rif.</a:t>
            </a:r>
            <a:r>
              <a:rPr lang="it-IT" sz="1800" dirty="0" smtClean="0">
                <a:solidFill>
                  <a:srgbClr val="FF0000"/>
                </a:solidFill>
              </a:rPr>
              <a:t> BW-c.12</a:t>
            </a:r>
            <a:endParaRPr lang="it-IT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6738"/>
            <a:ext cx="7313613" cy="804862"/>
          </a:xfrm>
        </p:spPr>
        <p:txBody>
          <a:bodyPr/>
          <a:lstStyle/>
          <a:p>
            <a:pPr eaLnBrk="1" hangingPunct="1"/>
            <a:r>
              <a:rPr lang="it-IT" altLang="en-US" sz="2600" dirty="0" smtClean="0"/>
              <a:t>Economia aperta con </a:t>
            </a:r>
            <a:r>
              <a:rPr lang="it-IT" altLang="en-US" sz="2600" b="1" dirty="0" smtClean="0">
                <a:solidFill>
                  <a:srgbClr val="000099"/>
                </a:solidFill>
              </a:rPr>
              <a:t>cambi fissi</a:t>
            </a:r>
            <a:r>
              <a:rPr lang="it-IT" altLang="en-US" sz="2600" dirty="0" smtClean="0"/>
              <a:t/>
            </a:r>
            <a:br>
              <a:rPr lang="it-IT" altLang="en-US" sz="2600" dirty="0" smtClean="0"/>
            </a:br>
            <a:r>
              <a:rPr lang="it-IT" altLang="en-US" sz="2600" dirty="0" smtClean="0"/>
              <a:t>La politica monetaria</a:t>
            </a:r>
            <a:endParaRPr lang="it-IT" altLang="en-US" sz="2600" b="1" i="1" dirty="0" smtClean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412776"/>
            <a:ext cx="8138417" cy="4536504"/>
          </a:xfrm>
        </p:spPr>
        <p:txBody>
          <a:bodyPr anchor="t"/>
          <a:lstStyle/>
          <a:p>
            <a:pPr marL="287338" indent="-287338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None/>
            </a:pPr>
            <a:r>
              <a:rPr lang="it-IT" sz="1800" dirty="0" smtClean="0">
                <a:latin typeface="+mj-lt"/>
              </a:rPr>
              <a:t>Negli accordi di BW, per stabilizzare il cambio, la BC (la </a:t>
            </a:r>
            <a:r>
              <a:rPr lang="it-IT" sz="1800" dirty="0" err="1" smtClean="0">
                <a:latin typeface="+mj-lt"/>
              </a:rPr>
              <a:t>B.d’Italia</a:t>
            </a:r>
            <a:r>
              <a:rPr lang="it-IT" sz="1800" dirty="0" smtClean="0">
                <a:latin typeface="+mj-lt"/>
              </a:rPr>
              <a:t>) doveva</a:t>
            </a:r>
            <a:r>
              <a:rPr lang="it-IT" sz="1800" dirty="0" smtClean="0">
                <a:solidFill>
                  <a:schemeClr val="hlink"/>
                </a:solidFill>
                <a:latin typeface="+mj-lt"/>
              </a:rPr>
              <a:t>: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sz="1800" dirty="0" smtClean="0">
                <a:solidFill>
                  <a:schemeClr val="hlink"/>
                </a:solidFill>
                <a:latin typeface="+mj-lt"/>
              </a:rPr>
              <a:t>essere disposta a </a:t>
            </a:r>
            <a:r>
              <a:rPr lang="it-IT" sz="1800" dirty="0" smtClean="0">
                <a:solidFill>
                  <a:srgbClr val="CC0000"/>
                </a:solidFill>
                <a:latin typeface="+mj-lt"/>
              </a:rPr>
              <a:t>stampare</a:t>
            </a:r>
            <a:r>
              <a:rPr lang="it-IT" sz="1800" dirty="0" smtClean="0">
                <a:solidFill>
                  <a:schemeClr val="hlink"/>
                </a:solidFill>
                <a:latin typeface="+mj-lt"/>
              </a:rPr>
              <a:t> lire (per comprare </a:t>
            </a:r>
            <a:r>
              <a:rPr lang="it-IT" sz="1800" b="1" dirty="0" smtClean="0">
                <a:solidFill>
                  <a:srgbClr val="000099"/>
                </a:solidFill>
                <a:latin typeface="+mj-lt"/>
              </a:rPr>
              <a:t>$</a:t>
            </a:r>
            <a:r>
              <a:rPr lang="it-IT" sz="1800" dirty="0" smtClean="0">
                <a:solidFill>
                  <a:schemeClr val="hlink"/>
                </a:solidFill>
                <a:latin typeface="+mj-lt"/>
              </a:rPr>
              <a:t>) nel caso di spinte all’apprezzamento della lira;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sz="1800" dirty="0" smtClean="0">
                <a:solidFill>
                  <a:schemeClr val="hlink"/>
                </a:solidFill>
                <a:latin typeface="+mj-lt"/>
              </a:rPr>
              <a:t>detenere sufficienti </a:t>
            </a:r>
            <a:r>
              <a:rPr lang="it-IT" sz="1800" dirty="0" smtClean="0">
                <a:solidFill>
                  <a:srgbClr val="CC0000"/>
                </a:solidFill>
                <a:latin typeface="+mj-lt"/>
              </a:rPr>
              <a:t>riserve</a:t>
            </a:r>
            <a:r>
              <a:rPr lang="it-IT" sz="1800" dirty="0" smtClean="0">
                <a:solidFill>
                  <a:schemeClr val="hlink"/>
                </a:solidFill>
                <a:latin typeface="+mj-lt"/>
              </a:rPr>
              <a:t> di valuta estera (per poter ricomprare lire), nel caso di spinte al deprezzamento.</a:t>
            </a:r>
          </a:p>
          <a:p>
            <a:pPr marL="287338" indent="-287338"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it-IT" altLang="en-US" sz="1800" dirty="0" smtClean="0">
                <a:solidFill>
                  <a:srgbClr val="000099"/>
                </a:solidFill>
                <a:latin typeface="+mj-lt"/>
              </a:rPr>
              <a:t>In questo caso, la BC </a:t>
            </a:r>
            <a:r>
              <a:rPr lang="it-IT" altLang="en-US" sz="1800" b="1" u="sng" dirty="0" smtClean="0">
                <a:solidFill>
                  <a:srgbClr val="000099"/>
                </a:solidFill>
                <a:latin typeface="+mj-lt"/>
              </a:rPr>
              <a:t>perde</a:t>
            </a:r>
            <a:r>
              <a:rPr lang="it-IT" altLang="en-US" sz="1800" dirty="0" smtClean="0">
                <a:solidFill>
                  <a:srgbClr val="000099"/>
                </a:solidFill>
                <a:latin typeface="+mj-lt"/>
              </a:rPr>
              <a:t> la capacità di esercitare una PM autonoma: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it-IT" altLang="en-US" sz="1800" dirty="0" smtClean="0">
                <a:latin typeface="+mj-lt"/>
              </a:rPr>
              <a:t>La PM e l’</a:t>
            </a:r>
            <a:r>
              <a:rPr lang="it-IT" altLang="ja-JP" sz="1800" dirty="0" smtClean="0">
                <a:latin typeface="+mj-lt"/>
              </a:rPr>
              <a:t>offerta di moneta </a:t>
            </a:r>
            <a:r>
              <a:rPr lang="it-IT" altLang="ja-JP" sz="1800" b="1" i="1" dirty="0" smtClean="0">
                <a:latin typeface="+mj-lt"/>
              </a:rPr>
              <a:t>M</a:t>
            </a:r>
            <a:r>
              <a:rPr lang="it-IT" altLang="ja-JP" sz="1800" dirty="0" smtClean="0">
                <a:latin typeface="+mj-lt"/>
              </a:rPr>
              <a:t> sono determinate </a:t>
            </a:r>
            <a:r>
              <a:rPr lang="it-IT" altLang="ja-JP" sz="1800" dirty="0" err="1" smtClean="0">
                <a:latin typeface="+mj-lt"/>
              </a:rPr>
              <a:t>dall</a:t>
            </a:r>
            <a:r>
              <a:rPr lang="ja-JP" altLang="it-IT" sz="1800" dirty="0" smtClean="0">
                <a:latin typeface="+mj-lt"/>
              </a:rPr>
              <a:t>’</a:t>
            </a:r>
            <a:r>
              <a:rPr lang="it-IT" altLang="ja-JP" sz="1800" dirty="0" smtClean="0">
                <a:latin typeface="+mj-lt"/>
              </a:rPr>
              <a:t>esigenza di mantenere costante il cambio (e quindi il tasso di interesse domestico).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it-IT" altLang="ja-JP" sz="1800" dirty="0" smtClean="0">
                <a:latin typeface="+mj-lt"/>
              </a:rPr>
              <a:t>Non vi è possibilità di decidere in modo autonomo l’orientamento della PM.</a:t>
            </a:r>
            <a:endParaRPr lang="it-IT" altLang="ja-JP" sz="1800" b="1" i="1" dirty="0" smtClean="0">
              <a:latin typeface="+mj-lt"/>
            </a:endParaRPr>
          </a:p>
          <a:p>
            <a:pPr marL="287338" indent="-287338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it-IT" alt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817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1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1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6632"/>
            <a:ext cx="7313613" cy="804862"/>
          </a:xfrm>
        </p:spPr>
        <p:txBody>
          <a:bodyPr/>
          <a:lstStyle/>
          <a:p>
            <a:pPr eaLnBrk="1" hangingPunct="1"/>
            <a:r>
              <a:rPr lang="it-IT" altLang="en-US" sz="2600" dirty="0" smtClean="0"/>
              <a:t>Economia aperta con </a:t>
            </a:r>
            <a:r>
              <a:rPr lang="it-IT" altLang="en-US" sz="2600" b="1" dirty="0" smtClean="0">
                <a:solidFill>
                  <a:srgbClr val="000099"/>
                </a:solidFill>
              </a:rPr>
              <a:t>cambi fissi</a:t>
            </a:r>
            <a:r>
              <a:rPr lang="it-IT" altLang="en-US" sz="2600" dirty="0" smtClean="0"/>
              <a:t/>
            </a:r>
            <a:br>
              <a:rPr lang="it-IT" altLang="en-US" sz="2600" dirty="0" smtClean="0"/>
            </a:br>
            <a:r>
              <a:rPr lang="it-IT" altLang="en-US" sz="2600" dirty="0" smtClean="0"/>
              <a:t>Uno shock alla domanda di beni …</a:t>
            </a:r>
            <a:endParaRPr lang="it-IT" altLang="en-US" sz="2600" b="1" i="1" dirty="0" smtClean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4714" y="1186408"/>
            <a:ext cx="8027726" cy="382676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1800" dirty="0" smtClean="0"/>
              <a:t>Dall’equilibrio A, in un’</a:t>
            </a:r>
            <a:r>
              <a:rPr lang="it-IT" sz="1800" b="1" u="sng" dirty="0" smtClean="0">
                <a:solidFill>
                  <a:srgbClr val="000099"/>
                </a:solidFill>
              </a:rPr>
              <a:t>economia chiusa</a:t>
            </a:r>
            <a:r>
              <a:rPr lang="it-IT" sz="1800" dirty="0" smtClean="0"/>
              <a:t>, uno shock positivo alla domanda di beni trasla la curva IS verso destra. </a:t>
            </a:r>
            <a:r>
              <a:rPr lang="it-IT" sz="1600" dirty="0" smtClean="0"/>
              <a:t>(</a:t>
            </a:r>
            <a:r>
              <a:rPr lang="it-IT" sz="1600" i="1" dirty="0" smtClean="0"/>
              <a:t>vedi il grafico, dalla </a:t>
            </a:r>
            <a:r>
              <a:rPr lang="it-IT" sz="1600" i="1" dirty="0" err="1" smtClean="0"/>
              <a:t>lez</a:t>
            </a:r>
            <a:r>
              <a:rPr lang="it-IT" sz="1600" i="1" dirty="0" smtClean="0"/>
              <a:t>. 11</a:t>
            </a:r>
            <a:r>
              <a:rPr lang="it-IT" sz="1600" dirty="0" smtClean="0"/>
              <a:t>)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1800" dirty="0" smtClean="0"/>
              <a:t>Nel nuovo equilibrio, sono aumentati sia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it-IT" sz="1800" dirty="0" smtClean="0"/>
              <a:t>      reddito che tasso d’interesse.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1800" dirty="0" smtClean="0"/>
              <a:t>E’ un movimento </a:t>
            </a:r>
            <a:r>
              <a:rPr lang="it-IT" sz="1800" u="sng" dirty="0" smtClean="0"/>
              <a:t>lungo</a:t>
            </a:r>
            <a:r>
              <a:rPr lang="it-IT" sz="1800" dirty="0" smtClean="0"/>
              <a:t> la curva TR.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sz="1800" dirty="0" smtClean="0"/>
              <a:t>In un’</a:t>
            </a:r>
            <a:r>
              <a:rPr lang="it-IT" sz="1800" b="1" dirty="0" smtClean="0">
                <a:solidFill>
                  <a:srgbClr val="C00000"/>
                </a:solidFill>
              </a:rPr>
              <a:t>economia aperta</a:t>
            </a:r>
            <a:r>
              <a:rPr lang="it-IT" sz="1800" dirty="0" smtClean="0"/>
              <a:t>, con </a:t>
            </a:r>
            <a:r>
              <a:rPr lang="it-IT" sz="1800" b="1" dirty="0" smtClean="0">
                <a:solidFill>
                  <a:srgbClr val="C00000"/>
                </a:solidFill>
              </a:rPr>
              <a:t>cambi fissi</a:t>
            </a:r>
            <a:r>
              <a:rPr lang="it-IT" sz="1800" dirty="0" smtClean="0"/>
              <a:t>: 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1800" dirty="0" smtClean="0"/>
              <a:t>la BC non può seguire la curva TR: </a:t>
            </a:r>
          </a:p>
          <a:p>
            <a:pPr marL="36000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it-IT" sz="1800" dirty="0" smtClean="0"/>
              <a:t>è obbligata a mantenere stabile </a:t>
            </a:r>
          </a:p>
          <a:p>
            <a:pPr marL="36000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it-IT" sz="1800" dirty="0" smtClean="0"/>
              <a:t>il tasso d’interesse i = i*</a:t>
            </a:r>
          </a:p>
          <a:p>
            <a:pPr marL="36000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it-IT" sz="1800" dirty="0" smtClean="0"/>
              <a:t>(</a:t>
            </a:r>
            <a:r>
              <a:rPr lang="it-IT" sz="1600" i="1" dirty="0"/>
              <a:t>vedi grafico successivo</a:t>
            </a:r>
            <a:r>
              <a:rPr lang="it-IT" sz="1800" dirty="0" smtClean="0"/>
              <a:t>)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1569" y="1916832"/>
            <a:ext cx="375291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35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black">
          <a:xfrm>
            <a:off x="1657038" y="3351436"/>
            <a:ext cx="48768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187138" y="312283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i*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black">
          <a:xfrm>
            <a:off x="6546538" y="3110136"/>
            <a:ext cx="2044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000066"/>
                </a:solidFill>
              </a:rPr>
              <a:t>IFM</a:t>
            </a:r>
            <a:endParaRPr lang="en-US" sz="2000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37988" y="1500411"/>
            <a:ext cx="5181600" cy="4119563"/>
            <a:chOff x="1188" y="1152"/>
            <a:chExt cx="3264" cy="259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">
          <a:xfrm rot="-5400000">
            <a:off x="-606469" y="3252981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66"/>
                </a:solidFill>
              </a:rPr>
              <a:t>Tasso di </a:t>
            </a:r>
            <a:r>
              <a:rPr lang="de-DE" sz="2000" dirty="0" err="1" smtClean="0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">
          <a:xfrm>
            <a:off x="1961838" y="188141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blackWhite">
          <a:xfrm>
            <a:off x="251520" y="77723"/>
            <a:ext cx="904488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</a:pPr>
            <a:r>
              <a:rPr lang="it-IT" altLang="en-US" dirty="0" smtClean="0">
                <a:solidFill>
                  <a:schemeClr val="accent1">
                    <a:lumMod val="50000"/>
                  </a:schemeClr>
                </a:solidFill>
              </a:rPr>
              <a:t>Cambi fissi e mobilità dei capitali:</a:t>
            </a:r>
            <a:r>
              <a:rPr lang="it-IT" alt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alt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altLang="en-US" dirty="0">
                <a:solidFill>
                  <a:schemeClr val="accent1">
                    <a:lumMod val="50000"/>
                  </a:schemeClr>
                </a:solidFill>
              </a:rPr>
              <a:t>Uno shock alla domanda di beni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black">
          <a:xfrm>
            <a:off x="2419038" y="2195736"/>
            <a:ext cx="31242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black">
          <a:xfrm>
            <a:off x="5467038" y="4877024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black">
          <a:xfrm>
            <a:off x="3468376" y="2746599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blackWhite">
          <a:xfrm>
            <a:off x="3638238" y="32625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black">
          <a:xfrm>
            <a:off x="4400238" y="5700936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Y‘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black">
          <a:xfrm>
            <a:off x="3104838" y="1433736"/>
            <a:ext cx="3200400" cy="28194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blackWhite">
          <a:xfrm>
            <a:off x="5162238" y="32625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8" name="Rechteck 20"/>
          <p:cNvSpPr>
            <a:spLocks noChangeArrowheads="1"/>
          </p:cNvSpPr>
          <p:nvPr/>
        </p:nvSpPr>
        <p:spPr bwMode="auto">
          <a:xfrm>
            <a:off x="5274556" y="2729136"/>
            <a:ext cx="4183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000066"/>
                </a:solidFill>
              </a:rPr>
              <a:t>B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black">
          <a:xfrm>
            <a:off x="6381438" y="4176936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 smtClean="0">
                <a:solidFill>
                  <a:srgbClr val="000066"/>
                </a:solidFill>
              </a:rPr>
              <a:t>IS‘</a:t>
            </a:r>
            <a:endParaRPr lang="en-US" sz="2000" i="1" dirty="0">
              <a:solidFill>
                <a:srgbClr val="000066"/>
              </a:solidFill>
            </a:endParaRPr>
          </a:p>
        </p:txBody>
      </p:sp>
      <p:cxnSp>
        <p:nvCxnSpPr>
          <p:cNvPr id="20" name="Gerade Verbindung mit Pfeil 25"/>
          <p:cNvCxnSpPr>
            <a:cxnSpLocks noChangeShapeType="1"/>
          </p:cNvCxnSpPr>
          <p:nvPr/>
        </p:nvCxnSpPr>
        <p:spPr bwMode="auto">
          <a:xfrm>
            <a:off x="2844552" y="2420888"/>
            <a:ext cx="1295400" cy="0"/>
          </a:xfrm>
          <a:prstGeom prst="straightConnector1">
            <a:avLst/>
          </a:prstGeom>
          <a:noFill/>
          <a:ln w="25400" algn="ctr">
            <a:solidFill>
              <a:srgbClr val="FF9966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1" name="Gerade Verbindung 28"/>
          <p:cNvCxnSpPr>
            <a:cxnSpLocks noChangeShapeType="1"/>
            <a:stCxn id="14" idx="4"/>
          </p:cNvCxnSpPr>
          <p:nvPr/>
        </p:nvCxnSpPr>
        <p:spPr bwMode="auto">
          <a:xfrm>
            <a:off x="3709676" y="3405411"/>
            <a:ext cx="4762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22" name="Gerade Verbindung 29"/>
          <p:cNvCxnSpPr>
            <a:cxnSpLocks noChangeShapeType="1"/>
          </p:cNvCxnSpPr>
          <p:nvPr/>
        </p:nvCxnSpPr>
        <p:spPr bwMode="auto">
          <a:xfrm>
            <a:off x="5238438" y="3414936"/>
            <a:ext cx="4763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3" name="Text Box 19"/>
          <p:cNvSpPr txBox="1">
            <a:spLocks noChangeArrowheads="1"/>
          </p:cNvSpPr>
          <p:nvPr/>
        </p:nvSpPr>
        <p:spPr bwMode="black">
          <a:xfrm>
            <a:off x="3333438" y="570093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Y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black">
          <a:xfrm>
            <a:off x="5695638" y="5700936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 err="1" smtClean="0">
                <a:solidFill>
                  <a:srgbClr val="000066"/>
                </a:solidFill>
              </a:rPr>
              <a:t>Prodotto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6" name="Textfeld 33"/>
          <p:cNvSpPr txBox="1">
            <a:spLocks noChangeArrowheads="1"/>
          </p:cNvSpPr>
          <p:nvPr/>
        </p:nvSpPr>
        <p:spPr bwMode="auto">
          <a:xfrm>
            <a:off x="5868144" y="2566645"/>
            <a:ext cx="30809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de-DE" dirty="0" smtClean="0"/>
              <a:t>Nel </a:t>
            </a:r>
            <a:r>
              <a:rPr lang="de-DE" dirty="0" err="1" smtClean="0"/>
              <a:t>punto</a:t>
            </a:r>
            <a:r>
              <a:rPr lang="de-DE" dirty="0" smtClean="0"/>
              <a:t> B</a:t>
            </a:r>
            <a:r>
              <a:rPr lang="de-DE" dirty="0"/>
              <a:t>,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prodotto</a:t>
            </a:r>
            <a:endParaRPr lang="de-DE" dirty="0" smtClean="0"/>
          </a:p>
          <a:p>
            <a:pPr algn="r"/>
            <a:r>
              <a:rPr lang="de-DE" dirty="0" smtClean="0"/>
              <a:t> è </a:t>
            </a:r>
            <a:r>
              <a:rPr lang="de-DE" dirty="0" err="1" smtClean="0"/>
              <a:t>aumentato</a:t>
            </a:r>
            <a:r>
              <a:rPr lang="de-DE" dirty="0" smtClean="0"/>
              <a:t> a </a:t>
            </a:r>
            <a:r>
              <a:rPr lang="de-DE" i="1" dirty="0" smtClean="0"/>
              <a:t>Y</a:t>
            </a:r>
            <a:r>
              <a:rPr lang="de-DE" i="1" dirty="0"/>
              <a:t>‘.</a:t>
            </a:r>
            <a:endParaRPr lang="de-DE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black">
          <a:xfrm>
            <a:off x="1199838" y="1205136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 bwMode="auto">
          <a:xfrm flipV="1">
            <a:off x="2190438" y="1772816"/>
            <a:ext cx="2971800" cy="3166120"/>
          </a:xfrm>
          <a:prstGeom prst="line">
            <a:avLst/>
          </a:prstGeom>
          <a:solidFill>
            <a:srgbClr val="FFFFFF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Fumetto 3 31"/>
          <p:cNvSpPr/>
          <p:nvPr/>
        </p:nvSpPr>
        <p:spPr bwMode="auto">
          <a:xfrm>
            <a:off x="5148064" y="8037"/>
            <a:ext cx="1800200" cy="1548755"/>
          </a:xfrm>
          <a:prstGeom prst="wedgeEllipseCallout">
            <a:avLst>
              <a:gd name="adj1" fmla="val -42799"/>
              <a:gd name="adj2" fmla="val 57713"/>
            </a:avLst>
          </a:prstGeom>
          <a:solidFill>
            <a:srgbClr val="FFFFFF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La curva TR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 non ha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</a:rPr>
              <a:t> alcun ruolo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2">
                  <a:lumMod val="40000"/>
                  <a:lumOff val="60000"/>
                </a:schemeClr>
              </a:solidFill>
              <a:effectLst/>
              <a:latin typeface="+mj-lt"/>
            </a:endParaRPr>
          </a:p>
        </p:txBody>
      </p:sp>
      <p:sp>
        <p:nvSpPr>
          <p:cNvPr id="25" name="Textfeld 32"/>
          <p:cNvSpPr txBox="1">
            <a:spLocks noChangeArrowheads="1"/>
          </p:cNvSpPr>
          <p:nvPr/>
        </p:nvSpPr>
        <p:spPr bwMode="auto">
          <a:xfrm>
            <a:off x="5145656" y="1926725"/>
            <a:ext cx="33478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0066"/>
                </a:solidFill>
              </a:rPr>
              <a:t>Shock </a:t>
            </a:r>
            <a:r>
              <a:rPr lang="de-DE" dirty="0" err="1" smtClean="0">
                <a:solidFill>
                  <a:srgbClr val="000066"/>
                </a:solidFill>
              </a:rPr>
              <a:t>positivo</a:t>
            </a:r>
            <a:r>
              <a:rPr lang="de-DE" dirty="0" smtClean="0">
                <a:solidFill>
                  <a:srgbClr val="000066"/>
                </a:solidFill>
              </a:rPr>
              <a:t> di </a:t>
            </a:r>
            <a:r>
              <a:rPr lang="de-DE" dirty="0" err="1" smtClean="0">
                <a:solidFill>
                  <a:srgbClr val="000066"/>
                </a:solidFill>
              </a:rPr>
              <a:t>domanda</a:t>
            </a:r>
            <a:r>
              <a:rPr lang="de-DE" dirty="0" smtClean="0">
                <a:solidFill>
                  <a:srgbClr val="000066"/>
                </a:solidFill>
              </a:rPr>
              <a:t>:</a:t>
            </a:r>
            <a:endParaRPr lang="de-DE" dirty="0">
              <a:solidFill>
                <a:srgbClr val="000066"/>
              </a:solidFill>
            </a:endParaRPr>
          </a:p>
          <a:p>
            <a:r>
              <a:rPr lang="de-DE" dirty="0" err="1" smtClean="0">
                <a:solidFill>
                  <a:srgbClr val="000066"/>
                </a:solidFill>
              </a:rPr>
              <a:t>curva</a:t>
            </a:r>
            <a:r>
              <a:rPr lang="de-DE" dirty="0" smtClean="0">
                <a:solidFill>
                  <a:srgbClr val="000066"/>
                </a:solidFill>
              </a:rPr>
              <a:t> IS </a:t>
            </a:r>
            <a:r>
              <a:rPr lang="de-DE" dirty="0" err="1" smtClean="0">
                <a:solidFill>
                  <a:srgbClr val="000066"/>
                </a:solidFill>
              </a:rPr>
              <a:t>trasla</a:t>
            </a:r>
            <a:r>
              <a:rPr lang="de-DE" dirty="0" smtClean="0">
                <a:solidFill>
                  <a:srgbClr val="000066"/>
                </a:solidFill>
              </a:rPr>
              <a:t> a </a:t>
            </a:r>
            <a:r>
              <a:rPr lang="de-DE" dirty="0" err="1" smtClean="0">
                <a:solidFill>
                  <a:srgbClr val="000066"/>
                </a:solidFill>
              </a:rPr>
              <a:t>destra</a:t>
            </a:r>
            <a:r>
              <a:rPr lang="de-DE" dirty="0" smtClean="0">
                <a:solidFill>
                  <a:srgbClr val="000066"/>
                </a:solidFill>
              </a:rPr>
              <a:t>.</a:t>
            </a:r>
            <a:endParaRPr lang="de-DE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1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  <p:bldP spid="19" grpId="0"/>
      <p:bldP spid="26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35"/>
          <p:cNvCxnSpPr>
            <a:cxnSpLocks noChangeShapeType="1"/>
            <a:stCxn id="18" idx="2"/>
          </p:cNvCxnSpPr>
          <p:nvPr/>
        </p:nvCxnSpPr>
        <p:spPr bwMode="auto">
          <a:xfrm flipH="1">
            <a:off x="1757591" y="2898552"/>
            <a:ext cx="2971800" cy="4762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3" name="Gerade Verbindung 32"/>
          <p:cNvCxnSpPr>
            <a:cxnSpLocks noChangeShapeType="1"/>
          </p:cNvCxnSpPr>
          <p:nvPr/>
        </p:nvCxnSpPr>
        <p:spPr bwMode="auto">
          <a:xfrm flipH="1">
            <a:off x="1757591" y="3429000"/>
            <a:ext cx="3581400" cy="83914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4" name="Line 2"/>
          <p:cNvSpPr>
            <a:spLocks noChangeShapeType="1"/>
          </p:cNvSpPr>
          <p:nvPr/>
        </p:nvSpPr>
        <p:spPr bwMode="black">
          <a:xfrm flipV="1">
            <a:off x="2290991" y="2217514"/>
            <a:ext cx="3657600" cy="2133600"/>
          </a:xfrm>
          <a:prstGeom prst="line">
            <a:avLst/>
          </a:prstGeom>
          <a:noFill/>
          <a:ln w="38100">
            <a:solidFill>
              <a:srgbClr val="008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black">
          <a:xfrm>
            <a:off x="1287691" y="3220814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i*</a:t>
            </a:r>
            <a:endParaRPr lang="en-US" sz="2000" i="1">
              <a:solidFill>
                <a:srgbClr val="000066"/>
              </a:solidFill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738541" y="1598389"/>
            <a:ext cx="5181600" cy="4119563"/>
            <a:chOff x="1188" y="1152"/>
            <a:chExt cx="3264" cy="2595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black">
          <a:xfrm rot="-5400000">
            <a:off x="-750485" y="3350959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66"/>
                </a:solidFill>
              </a:rPr>
              <a:t>Tasso di </a:t>
            </a:r>
            <a:r>
              <a:rPr lang="de-DE" sz="2000" dirty="0" err="1" smtClean="0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black">
          <a:xfrm>
            <a:off x="2062391" y="1979389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black">
          <a:xfrm>
            <a:off x="2138590" y="1988618"/>
            <a:ext cx="3873569" cy="338459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black">
          <a:xfrm>
            <a:off x="5940152" y="518913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IS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black">
          <a:xfrm>
            <a:off x="3534544" y="30288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A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blackWhite">
          <a:xfrm>
            <a:off x="3738791" y="3360514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black">
          <a:xfrm>
            <a:off x="3568929" y="5733256"/>
            <a:ext cx="398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Y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black">
          <a:xfrm>
            <a:off x="3205391" y="1531714"/>
            <a:ext cx="2895600" cy="25908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blackWhite">
          <a:xfrm>
            <a:off x="4729391" y="2827114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9" name="Rechteck 20"/>
          <p:cNvSpPr>
            <a:spLocks noChangeArrowheads="1"/>
          </p:cNvSpPr>
          <p:nvPr/>
        </p:nvSpPr>
        <p:spPr bwMode="auto">
          <a:xfrm>
            <a:off x="4499992" y="2380818"/>
            <a:ext cx="432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solidFill>
                  <a:srgbClr val="000066"/>
                </a:solidFill>
              </a:rPr>
              <a:t>C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black">
          <a:xfrm>
            <a:off x="5643791" y="1684114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TR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black">
          <a:xfrm>
            <a:off x="5948591" y="4005064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IS‘</a:t>
            </a:r>
            <a:endParaRPr lang="en-US" sz="2000" i="1">
              <a:solidFill>
                <a:srgbClr val="000066"/>
              </a:solidFill>
            </a:endParaRPr>
          </a:p>
        </p:txBody>
      </p:sp>
      <p:cxnSp>
        <p:nvCxnSpPr>
          <p:cNvPr id="22" name="Gerade Verbindung mit Pfeil 25"/>
          <p:cNvCxnSpPr>
            <a:cxnSpLocks noChangeShapeType="1"/>
          </p:cNvCxnSpPr>
          <p:nvPr/>
        </p:nvCxnSpPr>
        <p:spPr bwMode="auto">
          <a:xfrm>
            <a:off x="2699792" y="2348880"/>
            <a:ext cx="1295400" cy="0"/>
          </a:xfrm>
          <a:prstGeom prst="straightConnector1">
            <a:avLst/>
          </a:prstGeom>
          <a:noFill/>
          <a:ln w="25400" algn="ctr">
            <a:solidFill>
              <a:srgbClr val="FF9966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3" name="Textfeld 26"/>
          <p:cNvSpPr txBox="1">
            <a:spLocks noChangeArrowheads="1"/>
          </p:cNvSpPr>
          <p:nvPr/>
        </p:nvSpPr>
        <p:spPr bwMode="auto">
          <a:xfrm>
            <a:off x="6253391" y="1196752"/>
            <a:ext cx="2743200" cy="111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</a:pPr>
            <a:r>
              <a:rPr lang="de-DE" sz="2000" dirty="0" smtClean="0">
                <a:solidFill>
                  <a:srgbClr val="000066"/>
                </a:solidFill>
              </a:rPr>
              <a:t>Shock </a:t>
            </a:r>
            <a:r>
              <a:rPr lang="de-DE" sz="2000" dirty="0" err="1" smtClean="0">
                <a:solidFill>
                  <a:srgbClr val="000066"/>
                </a:solidFill>
              </a:rPr>
              <a:t>positivo</a:t>
            </a:r>
            <a:r>
              <a:rPr lang="de-DE" sz="2000" dirty="0" smtClean="0">
                <a:solidFill>
                  <a:srgbClr val="000066"/>
                </a:solidFill>
              </a:rPr>
              <a:t> della </a:t>
            </a:r>
            <a:r>
              <a:rPr lang="de-DE" sz="2000" dirty="0" err="1" smtClean="0">
                <a:solidFill>
                  <a:srgbClr val="000066"/>
                </a:solidFill>
              </a:rPr>
              <a:t>domanda</a:t>
            </a:r>
            <a:r>
              <a:rPr lang="de-DE" sz="2000" dirty="0" smtClean="0">
                <a:solidFill>
                  <a:srgbClr val="000066"/>
                </a:solidFill>
              </a:rPr>
              <a:t>: la </a:t>
            </a:r>
            <a:r>
              <a:rPr lang="de-DE" sz="2000" dirty="0" err="1" smtClean="0">
                <a:solidFill>
                  <a:srgbClr val="000066"/>
                </a:solidFill>
              </a:rPr>
              <a:t>curva</a:t>
            </a:r>
            <a:r>
              <a:rPr lang="de-DE" sz="2000" dirty="0" smtClean="0">
                <a:solidFill>
                  <a:srgbClr val="000066"/>
                </a:solidFill>
              </a:rPr>
              <a:t> IS </a:t>
            </a:r>
            <a:r>
              <a:rPr lang="de-DE" sz="2000" dirty="0" err="1" smtClean="0">
                <a:solidFill>
                  <a:srgbClr val="000066"/>
                </a:solidFill>
              </a:rPr>
              <a:t>trasla</a:t>
            </a:r>
            <a:r>
              <a:rPr lang="de-DE" sz="2000" dirty="0" smtClean="0">
                <a:solidFill>
                  <a:srgbClr val="000066"/>
                </a:solidFill>
              </a:rPr>
              <a:t> a </a:t>
            </a:r>
            <a:r>
              <a:rPr lang="de-DE" sz="2000" dirty="0" err="1" smtClean="0">
                <a:solidFill>
                  <a:srgbClr val="000066"/>
                </a:solidFill>
              </a:rPr>
              <a:t>destra</a:t>
            </a:r>
            <a:r>
              <a:rPr lang="de-DE" sz="2000" dirty="0" smtClean="0">
                <a:solidFill>
                  <a:srgbClr val="000066"/>
                </a:solidFill>
              </a:rPr>
              <a:t>.</a:t>
            </a:r>
            <a:endParaRPr lang="de-DE" sz="2000" dirty="0">
              <a:solidFill>
                <a:srgbClr val="000066"/>
              </a:solidFill>
            </a:endParaRPr>
          </a:p>
        </p:txBody>
      </p:sp>
      <p:sp>
        <p:nvSpPr>
          <p:cNvPr id="24" name="Textfeld 27"/>
          <p:cNvSpPr txBox="1">
            <a:spLocks noChangeArrowheads="1"/>
          </p:cNvSpPr>
          <p:nvPr/>
        </p:nvSpPr>
        <p:spPr bwMode="auto">
          <a:xfrm>
            <a:off x="6862990" y="2416026"/>
            <a:ext cx="2281009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de-DE" sz="2000" dirty="0" err="1" smtClean="0">
                <a:solidFill>
                  <a:srgbClr val="000066"/>
                </a:solidFill>
              </a:rPr>
              <a:t>Nell‘equilibrio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b="1" dirty="0">
                <a:solidFill>
                  <a:srgbClr val="000066"/>
                </a:solidFill>
              </a:rPr>
              <a:t>C </a:t>
            </a:r>
            <a:r>
              <a:rPr lang="de-DE" sz="2000" b="1" dirty="0" err="1" smtClean="0">
                <a:solidFill>
                  <a:srgbClr val="000066"/>
                </a:solidFill>
              </a:rPr>
              <a:t>sia</a:t>
            </a:r>
            <a:r>
              <a:rPr lang="de-DE" sz="2000" b="1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il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prodotto</a:t>
            </a:r>
            <a:r>
              <a:rPr lang="de-DE" sz="2000" dirty="0" smtClean="0">
                <a:solidFill>
                  <a:srgbClr val="000066"/>
                </a:solidFill>
              </a:rPr>
              <a:t> (</a:t>
            </a:r>
            <a:r>
              <a:rPr lang="de-DE" sz="2000" b="1" i="1" dirty="0" smtClean="0">
                <a:solidFill>
                  <a:srgbClr val="C00000"/>
                </a:solidFill>
              </a:rPr>
              <a:t>Y&lt;Y</a:t>
            </a:r>
            <a:r>
              <a:rPr lang="de-DE" sz="2000" b="1" i="1" dirty="0">
                <a:solidFill>
                  <a:srgbClr val="C00000"/>
                </a:solidFill>
              </a:rPr>
              <a:t>‘‘&lt; Y‘ </a:t>
            </a:r>
            <a:r>
              <a:rPr lang="de-DE" sz="2000" i="1" dirty="0">
                <a:solidFill>
                  <a:srgbClr val="000066"/>
                </a:solidFill>
              </a:rPr>
              <a:t>) </a:t>
            </a:r>
            <a:endParaRPr lang="de-DE" sz="2000" i="1" dirty="0" smtClean="0">
              <a:solidFill>
                <a:srgbClr val="000066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de-DE" sz="2000" b="1" dirty="0" err="1" smtClean="0">
                <a:solidFill>
                  <a:srgbClr val="000066"/>
                </a:solidFill>
              </a:rPr>
              <a:t>che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il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tasso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d‘interesse</a:t>
            </a:r>
            <a:r>
              <a:rPr lang="de-DE" sz="2000" dirty="0" smtClean="0">
                <a:solidFill>
                  <a:srgbClr val="000066"/>
                </a:solidFill>
              </a:rPr>
              <a:t> (</a:t>
            </a:r>
            <a:r>
              <a:rPr lang="de-DE" sz="2000" b="1" i="1" dirty="0" smtClean="0">
                <a:solidFill>
                  <a:srgbClr val="C00000"/>
                </a:solidFill>
              </a:rPr>
              <a:t>i </a:t>
            </a:r>
            <a:r>
              <a:rPr lang="de-DE" sz="2000" b="1" i="1" dirty="0">
                <a:solidFill>
                  <a:srgbClr val="C00000"/>
                </a:solidFill>
              </a:rPr>
              <a:t>&gt; </a:t>
            </a:r>
            <a:r>
              <a:rPr lang="de-DE" sz="2000" b="1" i="1" dirty="0" smtClean="0">
                <a:solidFill>
                  <a:srgbClr val="C00000"/>
                </a:solidFill>
              </a:rPr>
              <a:t>i*</a:t>
            </a:r>
            <a:r>
              <a:rPr lang="de-DE" sz="2000" i="1" dirty="0" smtClean="0">
                <a:solidFill>
                  <a:srgbClr val="000066"/>
                </a:solidFill>
              </a:rPr>
              <a:t>)</a:t>
            </a:r>
            <a:endParaRPr lang="en-US" sz="2000" i="1" dirty="0">
              <a:solidFill>
                <a:srgbClr val="000066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de-DE" sz="2000" dirty="0" err="1" smtClean="0">
                <a:solidFill>
                  <a:srgbClr val="000066"/>
                </a:solidFill>
              </a:rPr>
              <a:t>sono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aumentati</a:t>
            </a:r>
            <a:r>
              <a:rPr lang="de-DE" sz="2000" dirty="0" smtClean="0">
                <a:solidFill>
                  <a:srgbClr val="000066"/>
                </a:solidFill>
              </a:rPr>
              <a:t>.</a:t>
            </a:r>
          </a:p>
        </p:txBody>
      </p:sp>
      <p:cxnSp>
        <p:nvCxnSpPr>
          <p:cNvPr id="25" name="Gerade Verbindung 28"/>
          <p:cNvCxnSpPr>
            <a:cxnSpLocks noChangeShapeType="1"/>
          </p:cNvCxnSpPr>
          <p:nvPr/>
        </p:nvCxnSpPr>
        <p:spPr bwMode="auto">
          <a:xfrm>
            <a:off x="3779912" y="3503389"/>
            <a:ext cx="4762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26" name="Gerade Verbindung 29"/>
          <p:cNvCxnSpPr>
            <a:cxnSpLocks noChangeShapeType="1"/>
          </p:cNvCxnSpPr>
          <p:nvPr/>
        </p:nvCxnSpPr>
        <p:spPr bwMode="auto">
          <a:xfrm>
            <a:off x="4805591" y="2924944"/>
            <a:ext cx="0" cy="2743200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7" name="Text Box 3"/>
          <p:cNvSpPr txBox="1">
            <a:spLocks noChangeArrowheads="1"/>
          </p:cNvSpPr>
          <p:nvPr/>
        </p:nvSpPr>
        <p:spPr bwMode="black">
          <a:xfrm>
            <a:off x="1300391" y="2598514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black">
          <a:xfrm>
            <a:off x="1300391" y="1379314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black">
          <a:xfrm>
            <a:off x="4499991" y="5733256"/>
            <a:ext cx="5341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Y‘‘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blackWhite">
          <a:xfrm>
            <a:off x="252209" y="160115"/>
            <a:ext cx="889179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Cambi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fissi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de-DE" u="sng" dirty="0" err="1" smtClean="0">
                <a:solidFill>
                  <a:schemeClr val="accent1">
                    <a:lumMod val="50000"/>
                  </a:schemeClr>
                </a:solidFill>
              </a:rPr>
              <a:t>assenza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di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mobilità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dei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capitali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1" name="Gerade Verbindung 28"/>
          <p:cNvCxnSpPr>
            <a:cxnSpLocks noChangeShapeType="1"/>
          </p:cNvCxnSpPr>
          <p:nvPr/>
        </p:nvCxnSpPr>
        <p:spPr bwMode="auto">
          <a:xfrm>
            <a:off x="5327084" y="3440582"/>
            <a:ext cx="4762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32" name="Rettangolo 31"/>
          <p:cNvSpPr/>
          <p:nvPr/>
        </p:nvSpPr>
        <p:spPr>
          <a:xfrm>
            <a:off x="5262776" y="573325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i="1" dirty="0">
                <a:solidFill>
                  <a:srgbClr val="000066"/>
                </a:solidFill>
              </a:rPr>
              <a:t>Y</a:t>
            </a:r>
            <a:r>
              <a:rPr lang="de-DE" i="1" dirty="0" smtClean="0">
                <a:solidFill>
                  <a:srgbClr val="000066"/>
                </a:solidFill>
              </a:rPr>
              <a:t>‘</a:t>
            </a:r>
            <a:endParaRPr lang="en-US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5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1" grpId="0"/>
      <p:bldP spid="23" grpId="0"/>
      <p:bldP spid="24" grpId="0"/>
      <p:bldP spid="27" grpId="0"/>
      <p:bldP spid="29" grpId="0"/>
      <p:bldP spid="2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457200"/>
            <a:ext cx="7313612" cy="451520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dirty="0" smtClean="0">
                <a:ea typeface="+mj-ea"/>
              </a:rPr>
              <a:t>Cambi </a:t>
            </a:r>
            <a:r>
              <a:rPr lang="it-IT" sz="2600" dirty="0" smtClean="0"/>
              <a:t>fissi e mobilità dei capitali</a:t>
            </a:r>
            <a:endParaRPr lang="it-IT" sz="2600" b="1" i="1" dirty="0" smtClean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731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9" y="1124744"/>
                <a:ext cx="7704782" cy="4680744"/>
              </a:xfrm>
            </p:spPr>
            <p:txBody>
              <a:bodyPr anchor="t"/>
              <a:lstStyle/>
              <a:p>
                <a:pPr marL="0" indent="0" eaLnBrk="1" hangingPunct="1">
                  <a:lnSpc>
                    <a:spcPct val="105000"/>
                  </a:lnSpc>
                  <a:spcBef>
                    <a:spcPts val="1200"/>
                  </a:spcBef>
                  <a:buClr>
                    <a:schemeClr val="hlink"/>
                  </a:buClr>
                  <a:buNone/>
                </a:pPr>
                <a:r>
                  <a:rPr lang="it-IT" altLang="en-US" sz="1800" dirty="0" smtClean="0">
                    <a:latin typeface="+mj-lt"/>
                  </a:rPr>
                  <a:t>Con </a:t>
                </a:r>
                <a:r>
                  <a:rPr lang="it-IT" altLang="en-US" sz="1800" b="1" dirty="0" smtClean="0">
                    <a:solidFill>
                      <a:srgbClr val="000099"/>
                    </a:solidFill>
                    <a:latin typeface="+mj-lt"/>
                  </a:rPr>
                  <a:t>tassi </a:t>
                </a:r>
                <a:r>
                  <a:rPr lang="it-IT" altLang="en-US" sz="1800" b="1" dirty="0">
                    <a:solidFill>
                      <a:srgbClr val="000099"/>
                    </a:solidFill>
                    <a:latin typeface="+mj-lt"/>
                  </a:rPr>
                  <a:t>di cambio </a:t>
                </a:r>
                <a:r>
                  <a:rPr lang="it-IT" altLang="en-US" sz="1800" b="1" dirty="0" smtClean="0">
                    <a:solidFill>
                      <a:srgbClr val="C00000"/>
                    </a:solidFill>
                    <a:latin typeface="+mj-lt"/>
                  </a:rPr>
                  <a:t>fissi </a:t>
                </a:r>
                <a:r>
                  <a:rPr lang="it-IT" altLang="en-US" sz="1800" dirty="0" smtClean="0">
                    <a:latin typeface="+mj-lt"/>
                  </a:rPr>
                  <a:t>e </a:t>
                </a:r>
                <a:r>
                  <a:rPr lang="it-IT" altLang="en-US" sz="1800" b="1" dirty="0" smtClean="0">
                    <a:solidFill>
                      <a:srgbClr val="C00000"/>
                    </a:solidFill>
                    <a:latin typeface="+mj-lt"/>
                  </a:rPr>
                  <a:t>perfetta mobilità </a:t>
                </a:r>
                <a:r>
                  <a:rPr lang="it-IT" altLang="en-US" sz="1800" dirty="0" smtClean="0">
                    <a:latin typeface="+mj-lt"/>
                  </a:rPr>
                  <a:t>dei capitali</a:t>
                </a:r>
              </a:p>
              <a:p>
                <a:pPr marL="685800" lvl="1" eaLnBrk="1" hangingPunct="1">
                  <a:lnSpc>
                    <a:spcPct val="105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</a:pPr>
                <a:r>
                  <a:rPr lang="it-IT" altLang="en-US" sz="1800" dirty="0" smtClean="0">
                    <a:latin typeface="+mj-lt"/>
                  </a:rPr>
                  <a:t>BC  è impegnata a </a:t>
                </a:r>
                <a:r>
                  <a:rPr lang="it-IT" altLang="en-US" sz="1800" dirty="0">
                    <a:latin typeface="+mj-lt"/>
                  </a:rPr>
                  <a:t>mantenere il tasso di cambio costante.</a:t>
                </a:r>
              </a:p>
              <a:p>
                <a:pPr marL="692150" lvl="1" indent="-290513"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</a:pPr>
                <a:r>
                  <a:rPr lang="it-IT" altLang="en-US" sz="1800" dirty="0" smtClean="0">
                    <a:latin typeface="+mj-lt"/>
                  </a:rPr>
                  <a:t>Deve </a:t>
                </a:r>
                <a:r>
                  <a:rPr lang="it-IT" altLang="en-US" sz="1800" b="1" dirty="0">
                    <a:latin typeface="+mj-lt"/>
                  </a:rPr>
                  <a:t>adeguare</a:t>
                </a:r>
                <a:r>
                  <a:rPr lang="it-IT" altLang="en-US" sz="1800" dirty="0">
                    <a:latin typeface="+mj-lt"/>
                  </a:rPr>
                  <a:t> </a:t>
                </a:r>
                <a:r>
                  <a:rPr lang="it-IT" altLang="en-US" sz="1800" b="1" dirty="0">
                    <a:latin typeface="+mj-lt"/>
                  </a:rPr>
                  <a:t>l</a:t>
                </a:r>
                <a:r>
                  <a:rPr lang="ja-JP" altLang="it-IT" sz="1800" b="1" dirty="0">
                    <a:latin typeface="+mj-lt"/>
                  </a:rPr>
                  <a:t>’</a:t>
                </a:r>
                <a:r>
                  <a:rPr lang="it-IT" altLang="ja-JP" sz="1800" b="1" dirty="0">
                    <a:latin typeface="+mj-lt"/>
                  </a:rPr>
                  <a:t>offerta di moneta </a:t>
                </a:r>
                <a:r>
                  <a:rPr lang="it-IT" altLang="ja-JP" sz="1800" dirty="0" smtClean="0">
                    <a:latin typeface="+mj-lt"/>
                  </a:rPr>
                  <a:t>alle variazioni della domanda </a:t>
                </a:r>
              </a:p>
              <a:p>
                <a:pPr marL="692150" lvl="1" indent="-290513"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</a:pPr>
                <a:r>
                  <a:rPr lang="it-IT" altLang="ja-JP" sz="1800" dirty="0" smtClean="0">
                    <a:latin typeface="+mj-lt"/>
                  </a:rPr>
                  <a:t>…</a:t>
                </a:r>
                <a:r>
                  <a:rPr lang="it-IT" altLang="ja-JP" sz="1800" b="1" dirty="0" smtClean="0">
                    <a:latin typeface="+mj-lt"/>
                  </a:rPr>
                  <a:t> non può esercitare un ruolo autonomo</a:t>
                </a:r>
              </a:p>
              <a:p>
                <a:pPr marL="292100" indent="-290513"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¢"/>
                </a:pPr>
                <a:r>
                  <a:rPr lang="it-IT" altLang="ja-JP" sz="1800" dirty="0" smtClean="0">
                    <a:latin typeface="+mj-lt"/>
                  </a:rPr>
                  <a:t>Al contrario, la </a:t>
                </a:r>
                <a:r>
                  <a:rPr lang="it-IT" altLang="ja-JP" sz="1800" b="1" dirty="0" smtClean="0">
                    <a:latin typeface="+mj-lt"/>
                  </a:rPr>
                  <a:t>politica fiscale </a:t>
                </a:r>
                <a:r>
                  <a:rPr lang="it-IT" altLang="ja-JP" sz="1800" dirty="0" smtClean="0">
                    <a:latin typeface="+mj-lt"/>
                  </a:rPr>
                  <a:t>ha </a:t>
                </a:r>
                <a:r>
                  <a:rPr lang="it-IT" altLang="ja-JP" sz="1800" b="1" dirty="0" smtClean="0">
                    <a:latin typeface="+mj-lt"/>
                  </a:rPr>
                  <a:t>piena efficacia:</a:t>
                </a:r>
              </a:p>
              <a:p>
                <a:pPr marL="692150" lvl="1" indent="-290513"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</a:pPr>
                <a:r>
                  <a:rPr lang="it-IT" altLang="ja-JP" sz="1800" dirty="0" smtClean="0">
                    <a:latin typeface="+mj-lt"/>
                  </a:rPr>
                  <a:t>L’aumento del reddito è pari allo spostamento orizzontale della curva IS:</a:t>
                </a:r>
              </a:p>
              <a:p>
                <a:pPr marL="401637" lvl="1" indent="0" algn="r" eaLnBrk="1" hangingPunct="1">
                  <a:lnSpc>
                    <a:spcPct val="114000"/>
                  </a:lnSpc>
                  <a:spcBef>
                    <a:spcPts val="0"/>
                  </a:spcBef>
                  <a:buClr>
                    <a:schemeClr val="hlink"/>
                  </a:buClr>
                  <a:buNone/>
                </a:pPr>
                <a:r>
                  <a:rPr lang="el-GR" altLang="en-US" sz="2000" b="1" dirty="0">
                    <a:solidFill>
                      <a:srgbClr val="C00000"/>
                    </a:solidFill>
                  </a:rPr>
                  <a:t>Δ</a:t>
                </a:r>
                <a14:m>
                  <m:oMath xmlns:m="http://schemas.openxmlformats.org/officeDocument/2006/math">
                    <m:r>
                      <a:rPr lang="it-IT" altLang="en-US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𝐘</m:t>
                    </m:r>
                  </m:oMath>
                </a14:m>
                <a:r>
                  <a:rPr lang="de-DE" sz="2000" dirty="0" smtClean="0">
                    <a:solidFill>
                      <a:srgbClr val="000066"/>
                    </a:solidFill>
                  </a:rPr>
                  <a:t> </a:t>
                </a:r>
                <a:r>
                  <a:rPr lang="de-DE" sz="2000" dirty="0">
                    <a:solidFill>
                      <a:srgbClr val="000066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en-US" sz="2400" b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altLang="en-US" sz="2400" b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it-IT" altLang="en-US" sz="2400" b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it-IT" altLang="en-US" sz="2400" b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den>
                    </m:f>
                  </m:oMath>
                </a14:m>
                <a:r>
                  <a:rPr lang="it-IT" alt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l-GR" altLang="en-US" sz="2000" b="1" dirty="0">
                    <a:solidFill>
                      <a:srgbClr val="C00000"/>
                    </a:solidFill>
                  </a:rPr>
                  <a:t>Δ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alt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it-IT" altLang="en-US" sz="2000" b="1" dirty="0">
                            <a:solidFill>
                              <a:srgbClr val="C00000"/>
                            </a:solidFill>
                            <a:cs typeface="Arial" panose="020B0604020202020204" pitchFamily="34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it-IT" altLang="ja-JP" sz="2000" dirty="0" smtClean="0">
                    <a:latin typeface="+mj-lt"/>
                  </a:rPr>
                  <a:t>                  </a:t>
                </a:r>
                <a:r>
                  <a:rPr lang="it-IT" altLang="ja-JP" sz="1800" i="1" dirty="0" smtClean="0">
                    <a:latin typeface="+mj-lt"/>
                  </a:rPr>
                  <a:t>con: </a:t>
                </a:r>
                <a:r>
                  <a:rPr lang="it-IT" altLang="ja-JP" sz="1800" dirty="0" smtClean="0">
                    <a:latin typeface="+mj-lt"/>
                  </a:rPr>
                  <a:t> </a:t>
                </a:r>
                <a:r>
                  <a:rPr lang="it-IT" altLang="ja-JP" sz="1800" b="1" dirty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c = (</a:t>
                </a:r>
                <a:r>
                  <a:rPr lang="it-IT" altLang="ja-JP" sz="1800" b="1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1-z</a:t>
                </a:r>
                <a:r>
                  <a:rPr lang="it-IT" altLang="ja-JP" sz="1800" b="1" baseline="-25000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1</a:t>
                </a:r>
                <a:r>
                  <a:rPr lang="it-IT" altLang="ja-JP" sz="1800" b="1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)c</a:t>
                </a:r>
                <a:r>
                  <a:rPr lang="it-IT" altLang="ja-JP" sz="1800" b="1" baseline="-25000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1        </a:t>
                </a:r>
                <a:r>
                  <a:rPr lang="it-IT" altLang="ja-JP" sz="2000" b="1" baseline="-25000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.</a:t>
                </a:r>
                <a:endParaRPr lang="it-IT" altLang="ja-JP" sz="2000" b="1" baseline="-25000" dirty="0">
                  <a:solidFill>
                    <a:schemeClr val="accent1">
                      <a:lumMod val="50000"/>
                    </a:schemeClr>
                  </a:solidFill>
                  <a:latin typeface="+mj-lt"/>
                </a:endParaRPr>
              </a:p>
              <a:p>
                <a:pPr marL="0" indent="0"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None/>
                </a:pPr>
                <a:r>
                  <a:rPr lang="it-IT" altLang="ja-JP" sz="1800" dirty="0" smtClean="0">
                    <a:latin typeface="+mj-lt"/>
                  </a:rPr>
                  <a:t>Se </a:t>
                </a:r>
                <a:r>
                  <a:rPr lang="it-IT" altLang="ja-JP" sz="1800" b="1" dirty="0" smtClean="0">
                    <a:solidFill>
                      <a:srgbClr val="C00000"/>
                    </a:solidFill>
                    <a:latin typeface="+mj-lt"/>
                  </a:rPr>
                  <a:t>non vi è mobilità </a:t>
                </a:r>
                <a:r>
                  <a:rPr lang="it-IT" altLang="ja-JP" sz="1800" dirty="0" smtClean="0">
                    <a:solidFill>
                      <a:srgbClr val="C00000"/>
                    </a:solidFill>
                    <a:latin typeface="+mj-lt"/>
                  </a:rPr>
                  <a:t>dei capitali:</a:t>
                </a:r>
                <a:r>
                  <a:rPr lang="it-IT" altLang="ja-JP" sz="1800" dirty="0" smtClean="0">
                    <a:latin typeface="+mj-lt"/>
                  </a:rPr>
                  <a:t> 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</a:pPr>
                <a:r>
                  <a:rPr lang="it-IT" altLang="ja-JP" sz="1800" dirty="0" smtClean="0">
                    <a:latin typeface="+mj-lt"/>
                  </a:rPr>
                  <a:t>la </a:t>
                </a:r>
                <a:r>
                  <a:rPr lang="it-IT" altLang="ja-JP" sz="1800" b="1" dirty="0" smtClean="0">
                    <a:latin typeface="+mj-lt"/>
                  </a:rPr>
                  <a:t>PM</a:t>
                </a:r>
                <a:r>
                  <a:rPr lang="it-IT" altLang="ja-JP" sz="1800" dirty="0" smtClean="0">
                    <a:latin typeface="+mj-lt"/>
                  </a:rPr>
                  <a:t> recupera la propria efficacia …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</a:pPr>
                <a:r>
                  <a:rPr lang="it-IT" altLang="ja-JP" sz="1800" dirty="0" smtClean="0">
                    <a:latin typeface="+mj-lt"/>
                  </a:rPr>
                  <a:t>e si riduce quella della </a:t>
                </a:r>
                <a:r>
                  <a:rPr lang="it-IT" altLang="ja-JP" sz="1800" b="1" dirty="0" smtClean="0">
                    <a:latin typeface="+mj-lt"/>
                  </a:rPr>
                  <a:t>PF</a:t>
                </a:r>
                <a:r>
                  <a:rPr lang="it-IT" altLang="ja-JP" sz="1800" dirty="0" smtClean="0">
                    <a:latin typeface="+mj-lt"/>
                  </a:rPr>
                  <a:t>.</a:t>
                </a:r>
                <a:endParaRPr lang="it-IT" altLang="ja-JP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97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9" y="1124744"/>
                <a:ext cx="7704782" cy="4680744"/>
              </a:xfrm>
              <a:blipFill rotWithShape="0">
                <a:blip r:embed="rId3"/>
                <a:stretch>
                  <a:fillRect l="-633" t="-913" r="-237" b="-1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233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9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9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black">
          <a:xfrm>
            <a:off x="2550492" y="3326160"/>
            <a:ext cx="4572000" cy="127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775792" y="311026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i="1" dirty="0">
                <a:solidFill>
                  <a:srgbClr val="C00000"/>
                </a:solidFill>
              </a:rPr>
              <a:t>i*</a:t>
            </a:r>
            <a:endParaRPr lang="en-US" sz="2800" i="1" dirty="0">
              <a:solidFill>
                <a:srgbClr val="C00000"/>
              </a:solidFill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26642" y="1487835"/>
            <a:ext cx="5181600" cy="4119563"/>
            <a:chOff x="1188" y="1152"/>
            <a:chExt cx="3264" cy="2595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black">
          <a:xfrm rot="-5400000">
            <a:off x="-171028" y="321186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dirty="0" smtClean="0">
                <a:solidFill>
                  <a:srgbClr val="000066"/>
                </a:solidFill>
              </a:rPr>
              <a:t>Tasso di </a:t>
            </a:r>
            <a:r>
              <a:rPr lang="de-DE" sz="2400" dirty="0" err="1" smtClean="0">
                <a:solidFill>
                  <a:srgbClr val="000066"/>
                </a:solidFill>
              </a:rPr>
              <a:t>interesse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black">
          <a:xfrm>
            <a:off x="2550492" y="1868835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36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black">
          <a:xfrm>
            <a:off x="2702892" y="1954560"/>
            <a:ext cx="3048000" cy="26670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black">
          <a:xfrm>
            <a:off x="5750892" y="448344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i="1">
                <a:solidFill>
                  <a:srgbClr val="000066"/>
                </a:solidFill>
              </a:rPr>
              <a:t>IS</a:t>
            </a:r>
            <a:endParaRPr lang="en-US" sz="2800" i="1">
              <a:solidFill>
                <a:srgbClr val="000066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black">
          <a:xfrm>
            <a:off x="3236292" y="189264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i="1">
                <a:solidFill>
                  <a:srgbClr val="000066"/>
                </a:solidFill>
              </a:rPr>
              <a:t>B</a:t>
            </a:r>
            <a:endParaRPr lang="en-US" sz="2800" i="1">
              <a:solidFill>
                <a:srgbClr val="000066"/>
              </a:solidFill>
            </a:endParaRP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blackWhite">
          <a:xfrm>
            <a:off x="4226892" y="3249960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36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black">
          <a:xfrm>
            <a:off x="7122492" y="2183160"/>
            <a:ext cx="97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rgbClr val="000066"/>
                </a:solidFill>
              </a:rPr>
              <a:t>IFM‘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black">
          <a:xfrm>
            <a:off x="1788492" y="126876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i="1">
                <a:solidFill>
                  <a:srgbClr val="000066"/>
                </a:solidFill>
              </a:rPr>
              <a:t>i</a:t>
            </a:r>
            <a:endParaRPr lang="en-US" sz="2800" i="1">
              <a:solidFill>
                <a:srgbClr val="000066"/>
              </a:solidFill>
            </a:endParaRP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black">
          <a:xfrm>
            <a:off x="2474292" y="2411760"/>
            <a:ext cx="464820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black">
          <a:xfrm>
            <a:off x="7122492" y="3097560"/>
            <a:ext cx="97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rgbClr val="000066"/>
                </a:solidFill>
              </a:rPr>
              <a:t>IFM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blackWhite">
          <a:xfrm>
            <a:off x="3160092" y="2335560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36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black">
          <a:xfrm>
            <a:off x="4209430" y="279276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i="1">
                <a:solidFill>
                  <a:srgbClr val="000066"/>
                </a:solidFill>
              </a:rPr>
              <a:t>A</a:t>
            </a:r>
            <a:endParaRPr lang="en-US" sz="2800" i="1">
              <a:solidFill>
                <a:srgbClr val="000066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black">
          <a:xfrm>
            <a:off x="1712292" y="218316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i="1" dirty="0">
                <a:solidFill>
                  <a:srgbClr val="C00000"/>
                </a:solidFill>
              </a:rPr>
              <a:t>i*‘</a:t>
            </a:r>
            <a:endParaRPr lang="en-US" sz="2800" i="1" dirty="0">
              <a:solidFill>
                <a:srgbClr val="C00000"/>
              </a:solidFill>
            </a:endParaRPr>
          </a:p>
        </p:txBody>
      </p:sp>
      <p:cxnSp>
        <p:nvCxnSpPr>
          <p:cNvPr id="21" name="Gerade Verbindung 29"/>
          <p:cNvCxnSpPr>
            <a:cxnSpLocks noChangeShapeType="1"/>
            <a:stCxn id="13" idx="4"/>
          </p:cNvCxnSpPr>
          <p:nvPr/>
        </p:nvCxnSpPr>
        <p:spPr bwMode="auto">
          <a:xfrm>
            <a:off x="4298330" y="3392835"/>
            <a:ext cx="4762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22" name="Gerade Verbindung 31"/>
          <p:cNvCxnSpPr>
            <a:cxnSpLocks noChangeShapeType="1"/>
          </p:cNvCxnSpPr>
          <p:nvPr/>
        </p:nvCxnSpPr>
        <p:spPr bwMode="auto">
          <a:xfrm>
            <a:off x="3236292" y="2487960"/>
            <a:ext cx="0" cy="3124200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3" name="Text Box 19"/>
          <p:cNvSpPr txBox="1">
            <a:spLocks noChangeArrowheads="1"/>
          </p:cNvSpPr>
          <p:nvPr/>
        </p:nvSpPr>
        <p:spPr bwMode="black">
          <a:xfrm>
            <a:off x="3541092" y="568836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400" i="1">
                <a:solidFill>
                  <a:srgbClr val="000066"/>
                </a:solidFill>
              </a:rPr>
              <a:t>Y‘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black">
          <a:xfrm>
            <a:off x="2702892" y="568836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400" i="1">
                <a:solidFill>
                  <a:srgbClr val="000066"/>
                </a:solidFill>
              </a:rPr>
              <a:t>Y</a:t>
            </a:r>
            <a:endParaRPr lang="en-US" sz="2400" i="1">
              <a:solidFill>
                <a:srgbClr val="000066"/>
              </a:solidFill>
            </a:endParaRPr>
          </a:p>
        </p:txBody>
      </p:sp>
      <p:cxnSp>
        <p:nvCxnSpPr>
          <p:cNvPr id="25" name="Gerade Verbindung mit Pfeil 39"/>
          <p:cNvCxnSpPr>
            <a:cxnSpLocks noChangeShapeType="1"/>
          </p:cNvCxnSpPr>
          <p:nvPr/>
        </p:nvCxnSpPr>
        <p:spPr bwMode="auto">
          <a:xfrm flipV="1">
            <a:off x="2398092" y="2411760"/>
            <a:ext cx="0" cy="91440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323528" y="71438"/>
            <a:ext cx="8784976" cy="90872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600" kern="0" dirty="0" smtClean="0"/>
              <a:t>  Cambi fissi e mobilità dei capitali: </a:t>
            </a:r>
            <a:br>
              <a:rPr lang="it-IT" sz="2600" kern="0" dirty="0" smtClean="0"/>
            </a:br>
            <a:r>
              <a:rPr lang="it-IT" sz="2600" kern="0" dirty="0" smtClean="0"/>
              <a:t>     shock finanziario internazionale  (= </a:t>
            </a:r>
            <a:r>
              <a:rPr lang="it-IT" sz="2600" i="1" kern="0" dirty="0" smtClean="0"/>
              <a:t>un aumento di </a:t>
            </a:r>
            <a:r>
              <a:rPr lang="it-IT" sz="2600" b="1" kern="0" dirty="0" smtClean="0">
                <a:solidFill>
                  <a:srgbClr val="C00000"/>
                </a:solidFill>
              </a:rPr>
              <a:t>i*</a:t>
            </a:r>
            <a:r>
              <a:rPr lang="it-IT" sz="2600" kern="0" dirty="0" smtClean="0"/>
              <a:t>)</a:t>
            </a:r>
            <a:endParaRPr lang="it-IT" sz="2600" b="1" i="1" kern="0" dirty="0" smtClean="0"/>
          </a:p>
        </p:txBody>
      </p:sp>
      <p:cxnSp>
        <p:nvCxnSpPr>
          <p:cNvPr id="29" name="Connettore 1 28"/>
          <p:cNvCxnSpPr/>
          <p:nvPr/>
        </p:nvCxnSpPr>
        <p:spPr bwMode="auto">
          <a:xfrm flipV="1">
            <a:off x="2771800" y="1268760"/>
            <a:ext cx="3024336" cy="4176464"/>
          </a:xfrm>
          <a:prstGeom prst="line">
            <a:avLst/>
          </a:prstGeom>
          <a:solidFill>
            <a:srgbClr val="FFFFFF"/>
          </a:solidFill>
          <a:ln w="28575" cap="flat" cmpd="sng" algn="ctr">
            <a:solidFill>
              <a:schemeClr val="bg2">
                <a:lumMod val="40000"/>
                <a:lumOff val="6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mit Pfeil 39"/>
          <p:cNvCxnSpPr>
            <a:cxnSpLocks noChangeShapeType="1"/>
          </p:cNvCxnSpPr>
          <p:nvPr/>
        </p:nvCxnSpPr>
        <p:spPr bwMode="auto">
          <a:xfrm flipH="1">
            <a:off x="3302968" y="5373216"/>
            <a:ext cx="906462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8833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 animBg="1"/>
      <p:bldP spid="18" grpId="0" animBg="1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67544" y="44450"/>
            <a:ext cx="7025580" cy="8953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600" kern="0" dirty="0" smtClean="0"/>
              <a:t> </a:t>
            </a:r>
            <a:r>
              <a:rPr lang="it-IT" sz="2400" kern="0" dirty="0" smtClean="0"/>
              <a:t>Cambi fissi e mobilità dei capitali: </a:t>
            </a:r>
            <a:br>
              <a:rPr lang="it-IT" sz="2400" kern="0" dirty="0" smtClean="0"/>
            </a:br>
            <a:r>
              <a:rPr lang="it-IT" sz="2400" kern="0" dirty="0" smtClean="0"/>
              <a:t>    shock finanziario internazionale</a:t>
            </a:r>
            <a:endParaRPr lang="it-IT" sz="2400" b="1" i="1" kern="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1124744"/>
            <a:ext cx="8784976" cy="504056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Un </a:t>
            </a:r>
            <a:r>
              <a:rPr lang="it-IT" sz="1800" b="1" kern="0" dirty="0" smtClean="0">
                <a:solidFill>
                  <a:schemeClr val="tx1"/>
                </a:solidFill>
              </a:rPr>
              <a:t>aumento</a:t>
            </a:r>
            <a:r>
              <a:rPr lang="it-IT" sz="1800" kern="0" dirty="0" smtClean="0">
                <a:solidFill>
                  <a:schemeClr val="tx1"/>
                </a:solidFill>
              </a:rPr>
              <a:t> del tasso d’interesse internazionale: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>
                <a:solidFill>
                  <a:schemeClr val="tx1"/>
                </a:solidFill>
              </a:rPr>
              <a:t>Trasla </a:t>
            </a:r>
            <a:r>
              <a:rPr lang="it-IT" sz="1800" kern="0" dirty="0" smtClean="0">
                <a:solidFill>
                  <a:schemeClr val="tx1"/>
                </a:solidFill>
              </a:rPr>
              <a:t>verso </a:t>
            </a:r>
            <a:r>
              <a:rPr lang="it-IT" sz="1800" kern="0" dirty="0">
                <a:solidFill>
                  <a:schemeClr val="tx1"/>
                </a:solidFill>
              </a:rPr>
              <a:t>l’alto la curva </a:t>
            </a:r>
            <a:r>
              <a:rPr lang="it-IT" sz="1800" b="1" kern="0" dirty="0">
                <a:solidFill>
                  <a:schemeClr val="accent1">
                    <a:lumMod val="50000"/>
                  </a:schemeClr>
                </a:solidFill>
              </a:rPr>
              <a:t>IFM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Anche i tassi d’interesse interni si devono adeguare: </a:t>
            </a:r>
            <a:r>
              <a:rPr lang="it-IT" altLang="ja-JP" sz="1800" b="1" dirty="0">
                <a:solidFill>
                  <a:srgbClr val="C00000"/>
                </a:solidFill>
              </a:rPr>
              <a:t>↑ </a:t>
            </a:r>
            <a:r>
              <a:rPr lang="it-IT" altLang="ja-JP" sz="1800" b="1" dirty="0" smtClean="0">
                <a:solidFill>
                  <a:srgbClr val="C00000"/>
                </a:solidFill>
              </a:rPr>
              <a:t>i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   Questo </a:t>
            </a:r>
            <a:r>
              <a:rPr lang="it-IT" sz="1800" b="1" kern="0" dirty="0" smtClean="0">
                <a:solidFill>
                  <a:schemeClr val="tx1"/>
                </a:solidFill>
              </a:rPr>
              <a:t>scoraggia</a:t>
            </a:r>
            <a:r>
              <a:rPr lang="it-IT" sz="1800" kern="0" dirty="0" smtClean="0">
                <a:solidFill>
                  <a:schemeClr val="tx1"/>
                </a:solidFill>
              </a:rPr>
              <a:t> </a:t>
            </a:r>
            <a:r>
              <a:rPr lang="it-IT" sz="1800" kern="0" dirty="0">
                <a:solidFill>
                  <a:schemeClr val="tx1"/>
                </a:solidFill>
              </a:rPr>
              <a:t>gli </a:t>
            </a:r>
            <a:r>
              <a:rPr lang="it-IT" sz="1800" kern="0" dirty="0" smtClean="0">
                <a:solidFill>
                  <a:schemeClr val="tx1"/>
                </a:solidFill>
              </a:rPr>
              <a:t>investimenti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   … e </a:t>
            </a:r>
            <a:r>
              <a:rPr lang="it-IT" sz="1800" b="1" kern="0" dirty="0" smtClean="0">
                <a:solidFill>
                  <a:schemeClr val="tx1"/>
                </a:solidFill>
              </a:rPr>
              <a:t>riduce</a:t>
            </a:r>
            <a:r>
              <a:rPr lang="it-IT" sz="1800" kern="0" dirty="0" smtClean="0">
                <a:solidFill>
                  <a:schemeClr val="tx1"/>
                </a:solidFill>
              </a:rPr>
              <a:t> </a:t>
            </a:r>
            <a:r>
              <a:rPr lang="it-IT" sz="1800" kern="0" dirty="0">
                <a:solidFill>
                  <a:schemeClr val="tx1"/>
                </a:solidFill>
              </a:rPr>
              <a:t>il valore di equilibrio del </a:t>
            </a:r>
            <a:r>
              <a:rPr lang="it-IT" sz="1800" kern="0" dirty="0" smtClean="0">
                <a:solidFill>
                  <a:schemeClr val="tx1"/>
                </a:solidFill>
              </a:rPr>
              <a:t>reddito: </a:t>
            </a:r>
            <a:r>
              <a:rPr lang="it-IT" altLang="ja-JP" sz="1800" b="1" dirty="0">
                <a:solidFill>
                  <a:srgbClr val="C00000"/>
                </a:solidFill>
              </a:rPr>
              <a:t>↓ Y</a:t>
            </a:r>
            <a:endParaRPr lang="it-IT" sz="1800" kern="0" dirty="0">
              <a:solidFill>
                <a:schemeClr val="tx1"/>
              </a:solidFill>
            </a:endParaRPr>
          </a:p>
          <a:p>
            <a:pPr marL="720000" indent="-285750"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E</a:t>
            </a:r>
            <a:r>
              <a:rPr lang="it-IT" sz="1800" kern="0" dirty="0">
                <a:solidFill>
                  <a:schemeClr val="tx1"/>
                </a:solidFill>
              </a:rPr>
              <a:t>’ un movimento </a:t>
            </a:r>
            <a:r>
              <a:rPr lang="it-IT" sz="1800" u="sng" kern="0" dirty="0">
                <a:solidFill>
                  <a:schemeClr val="tx1"/>
                </a:solidFill>
              </a:rPr>
              <a:t>lungo</a:t>
            </a:r>
            <a:r>
              <a:rPr lang="it-IT" sz="1800" kern="0" dirty="0">
                <a:solidFill>
                  <a:schemeClr val="tx1"/>
                </a:solidFill>
              </a:rPr>
              <a:t> la curva </a:t>
            </a:r>
            <a:r>
              <a:rPr lang="it-IT" sz="1800" kern="0" dirty="0" smtClean="0">
                <a:solidFill>
                  <a:schemeClr val="tx1"/>
                </a:solidFill>
              </a:rPr>
              <a:t>IS.</a:t>
            </a:r>
          </a:p>
          <a:p>
            <a:pPr marL="900000" indent="-285750"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it-IT" sz="1800" kern="0" dirty="0" smtClean="0">
                <a:solidFill>
                  <a:srgbClr val="000099"/>
                </a:solidFill>
              </a:rPr>
              <a:t>La PM nazionale non ha alcun potere di contrasto.</a:t>
            </a:r>
          </a:p>
          <a:p>
            <a:pPr marL="900000" indent="-28575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it-IT" sz="1800" kern="0" dirty="0" smtClean="0">
                <a:solidFill>
                  <a:srgbClr val="000099"/>
                </a:solidFill>
              </a:rPr>
              <a:t>E’ una situazione di </a:t>
            </a:r>
            <a:r>
              <a:rPr lang="it-IT" sz="1800" u="sng" kern="0" dirty="0" smtClean="0">
                <a:solidFill>
                  <a:srgbClr val="000099"/>
                </a:solidFill>
              </a:rPr>
              <a:t>interdipendenza</a:t>
            </a:r>
            <a:r>
              <a:rPr lang="it-IT" sz="1800" kern="0" dirty="0" smtClean="0">
                <a:solidFill>
                  <a:srgbClr val="000099"/>
                </a:solidFill>
              </a:rPr>
              <a:t> monetaria internazionale.</a:t>
            </a:r>
          </a:p>
          <a:p>
            <a:pPr marL="720000" indent="-28575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it-IT" sz="1800" kern="0" dirty="0" smtClean="0">
              <a:solidFill>
                <a:srgbClr val="000099"/>
              </a:solidFill>
            </a:endParaRPr>
          </a:p>
          <a:p>
            <a:pPr marL="720000" indent="-28575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it-IT" sz="1800" kern="0" dirty="0">
              <a:solidFill>
                <a:srgbClr val="000099"/>
              </a:solidFill>
            </a:endParaRPr>
          </a:p>
          <a:p>
            <a:pPr marL="720000" indent="-28575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it-IT" sz="180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67544" y="44450"/>
            <a:ext cx="7025580" cy="8953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400" kern="0" dirty="0" smtClean="0">
                <a:solidFill>
                  <a:schemeClr val="accent1">
                    <a:lumMod val="50000"/>
                  </a:schemeClr>
                </a:solidFill>
              </a:rPr>
              <a:t>Cambi fissi, mobilità dei capitali </a:t>
            </a:r>
            <a:br>
              <a:rPr lang="it-IT" sz="2400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kern="0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interdipendenza monetaria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tra paesi</a:t>
            </a:r>
            <a:endParaRPr lang="it-IT" sz="2400" b="1" i="1" kern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980728"/>
            <a:ext cx="8532440" cy="504056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Cosa significa «</a:t>
            </a:r>
            <a:r>
              <a:rPr lang="it-IT" sz="1800" u="sng" kern="0" dirty="0">
                <a:solidFill>
                  <a:srgbClr val="000099"/>
                </a:solidFill>
              </a:rPr>
              <a:t>interdipendenza</a:t>
            </a:r>
            <a:r>
              <a:rPr lang="it-IT" sz="1800" kern="0" dirty="0">
                <a:solidFill>
                  <a:srgbClr val="000099"/>
                </a:solidFill>
              </a:rPr>
              <a:t> monetaria </a:t>
            </a:r>
            <a:r>
              <a:rPr lang="it-IT" sz="1800" kern="0" dirty="0" smtClean="0">
                <a:solidFill>
                  <a:srgbClr val="000099"/>
                </a:solidFill>
              </a:rPr>
              <a:t>internazionale»?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In pratica, vi è un paese </a:t>
            </a:r>
            <a:r>
              <a:rPr lang="it-IT" sz="1800" u="sng" kern="0" dirty="0" smtClean="0">
                <a:solidFill>
                  <a:srgbClr val="000099"/>
                </a:solidFill>
              </a:rPr>
              <a:t>leader</a:t>
            </a:r>
            <a:r>
              <a:rPr lang="it-IT" sz="1800" kern="0" dirty="0" smtClean="0">
                <a:solidFill>
                  <a:srgbClr val="000099"/>
                </a:solidFill>
              </a:rPr>
              <a:t>, </a:t>
            </a:r>
            <a:r>
              <a:rPr lang="it-IT" sz="1800" kern="0" dirty="0" smtClean="0">
                <a:solidFill>
                  <a:schemeClr val="tx1"/>
                </a:solidFill>
              </a:rPr>
              <a:t>in grado di imporre il tasso d’interesse desiderato dalla propria BC agli altri paesi:</a:t>
            </a:r>
          </a:p>
          <a:p>
            <a:pPr marL="742950" lvl="1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kern="0" dirty="0" smtClean="0">
                <a:solidFill>
                  <a:srgbClr val="000099"/>
                </a:solidFill>
              </a:rPr>
              <a:t>USA</a:t>
            </a:r>
            <a:r>
              <a:rPr lang="it-IT" sz="1800" kern="0" dirty="0" smtClean="0">
                <a:solidFill>
                  <a:srgbClr val="000099"/>
                </a:solidFill>
              </a:rPr>
              <a:t> nel sistema di </a:t>
            </a:r>
            <a:r>
              <a:rPr lang="it-IT" sz="1800" kern="0" dirty="0" err="1" smtClean="0">
                <a:solidFill>
                  <a:srgbClr val="000099"/>
                </a:solidFill>
              </a:rPr>
              <a:t>Bretton</a:t>
            </a:r>
            <a:r>
              <a:rPr lang="it-IT" sz="1800" kern="0" dirty="0" smtClean="0">
                <a:solidFill>
                  <a:srgbClr val="000099"/>
                </a:solidFill>
              </a:rPr>
              <a:t> Woods (1944-1971)</a:t>
            </a:r>
          </a:p>
          <a:p>
            <a:pPr marL="742950" lvl="1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kern="0" dirty="0" smtClean="0">
                <a:solidFill>
                  <a:srgbClr val="000099"/>
                </a:solidFill>
              </a:rPr>
              <a:t>Germania</a:t>
            </a:r>
            <a:r>
              <a:rPr lang="it-IT" sz="1800" kern="0" dirty="0" smtClean="0">
                <a:solidFill>
                  <a:srgbClr val="000099"/>
                </a:solidFill>
              </a:rPr>
              <a:t> nello SME (Sistema monetario europeo, 1979-1998</a:t>
            </a:r>
            <a:r>
              <a:rPr lang="it-IT" sz="1800" kern="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Tuttavia, il tasso di cambio previsto dagli accordi di cambio, oppure il tasso di interesse desiderato dal paese leader, possono non essere appropriati per altri paesi che hanno aderito a quegli accordi.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1800" b="1" i="1" kern="0" dirty="0" smtClean="0">
                <a:solidFill>
                  <a:srgbClr val="C00000"/>
                </a:solidFill>
              </a:rPr>
              <a:t>Che fare?</a:t>
            </a:r>
            <a:endParaRPr lang="it-IT" sz="180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67544" y="44450"/>
            <a:ext cx="7025580" cy="8953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400" kern="0" dirty="0" smtClean="0">
                <a:solidFill>
                  <a:schemeClr val="accent1">
                    <a:lumMod val="50000"/>
                  </a:schemeClr>
                </a:solidFill>
              </a:rPr>
              <a:t>Cambi fissi, mobilità dei capitali </a:t>
            </a:r>
            <a:br>
              <a:rPr lang="it-IT" sz="2400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kern="0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interdipendenza monetaria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tra paesi</a:t>
            </a:r>
            <a:endParaRPr lang="it-IT" sz="2400" b="1" i="1" kern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980728"/>
            <a:ext cx="8532440" cy="504056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1800" b="1" i="1" kern="0" dirty="0" smtClean="0">
                <a:solidFill>
                  <a:srgbClr val="C00000"/>
                </a:solidFill>
              </a:rPr>
              <a:t>Che fare?  </a:t>
            </a:r>
            <a:r>
              <a:rPr lang="it-IT" sz="1800" kern="0" dirty="0" smtClean="0">
                <a:solidFill>
                  <a:schemeClr val="tx1"/>
                </a:solidFill>
              </a:rPr>
              <a:t>Quattro possibilità a fronte di un aumento indesiderato di  </a:t>
            </a:r>
            <a:r>
              <a:rPr lang="it-IT" sz="2000" b="1" kern="0" dirty="0" smtClean="0">
                <a:solidFill>
                  <a:srgbClr val="C00000"/>
                </a:solidFill>
              </a:rPr>
              <a:t>i*</a:t>
            </a:r>
            <a:r>
              <a:rPr lang="it-IT" sz="2000" kern="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eaLnBrk="1" hangingPunct="1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it-IT" sz="1800" b="1" kern="0" dirty="0" smtClean="0">
                <a:solidFill>
                  <a:srgbClr val="C00000"/>
                </a:solidFill>
              </a:rPr>
              <a:t>Accettare</a:t>
            </a:r>
            <a:r>
              <a:rPr lang="it-IT" sz="1800" kern="0" dirty="0" smtClean="0">
                <a:solidFill>
                  <a:schemeClr val="tx1"/>
                </a:solidFill>
              </a:rPr>
              <a:t> l’aumento dei tassi richiesto dal paese leader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1800" kern="0" dirty="0">
                <a:solidFill>
                  <a:schemeClr val="tx1"/>
                </a:solidFill>
              </a:rPr>
              <a:t> </a:t>
            </a:r>
            <a:r>
              <a:rPr lang="it-IT" sz="1800" kern="0" dirty="0" smtClean="0">
                <a:solidFill>
                  <a:schemeClr val="tx1"/>
                </a:solidFill>
              </a:rPr>
              <a:t>    	(anche se è inopportuno per l’economia nazionale)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1800" kern="0" dirty="0">
                <a:solidFill>
                  <a:schemeClr val="tx1"/>
                </a:solidFill>
              </a:rPr>
              <a:t>	</a:t>
            </a:r>
            <a:r>
              <a:rPr lang="it-IT" sz="1800" kern="0" dirty="0" smtClean="0">
                <a:solidFill>
                  <a:schemeClr val="tx1"/>
                </a:solidFill>
              </a:rPr>
              <a:t> -&gt; può causare una recessione.</a:t>
            </a:r>
          </a:p>
          <a:p>
            <a:pPr marL="342900" indent="-342900" eaLnBrk="1" hangingPunct="1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Introdurre controlli o vincoli per </a:t>
            </a:r>
            <a:r>
              <a:rPr lang="it-IT" sz="1800" b="1" kern="0" dirty="0" smtClean="0">
                <a:solidFill>
                  <a:srgbClr val="C00000"/>
                </a:solidFill>
              </a:rPr>
              <a:t>ridurre la mobilità dei capitali </a:t>
            </a:r>
            <a:r>
              <a:rPr lang="it-IT" sz="1800" kern="0" dirty="0" smtClean="0">
                <a:solidFill>
                  <a:schemeClr val="tx1"/>
                </a:solidFill>
              </a:rPr>
              <a:t>e recuperare autonomia della PM nazionale.</a:t>
            </a:r>
          </a:p>
          <a:p>
            <a:pPr marL="800100" lvl="1" indent="-34290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Non sempre possibile o desiderabile.</a:t>
            </a:r>
            <a:endParaRPr lang="it-IT" sz="1800" kern="0" dirty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Utilizzare la «</a:t>
            </a:r>
            <a:r>
              <a:rPr lang="it-IT" sz="1800" b="1" kern="0" dirty="0" smtClean="0">
                <a:solidFill>
                  <a:srgbClr val="C00000"/>
                </a:solidFill>
              </a:rPr>
              <a:t>fascia di oscillazione </a:t>
            </a:r>
            <a:r>
              <a:rPr lang="it-IT" sz="1800" kern="0" dirty="0" smtClean="0">
                <a:solidFill>
                  <a:schemeClr val="tx1"/>
                </a:solidFill>
              </a:rPr>
              <a:t>del cambio» (se prevista dagli accordi): </a:t>
            </a:r>
          </a:p>
          <a:p>
            <a:pPr marL="800100" lvl="1" indent="-34290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lo SME prevedeva un’oscillazione di +/- 2,25% </a:t>
            </a:r>
          </a:p>
          <a:p>
            <a:pPr marL="800100" lvl="1" indent="-34290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… ampliata al 15% nel 1993.</a:t>
            </a:r>
          </a:p>
          <a:p>
            <a:pPr marL="342900" indent="-342900" eaLnBrk="1" hangingPunct="1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it-IT" sz="1800" b="1" kern="0" dirty="0" smtClean="0">
                <a:solidFill>
                  <a:srgbClr val="C00000"/>
                </a:solidFill>
              </a:rPr>
              <a:t>Svalutare</a:t>
            </a:r>
            <a:r>
              <a:rPr lang="it-IT" sz="1800" kern="0" dirty="0" smtClean="0">
                <a:solidFill>
                  <a:schemeClr val="tx1"/>
                </a:solidFill>
              </a:rPr>
              <a:t>  il cambio. Questo può comportare:</a:t>
            </a:r>
          </a:p>
          <a:p>
            <a:pPr marL="800100" lvl="1" indent="-34290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Un </a:t>
            </a:r>
            <a:r>
              <a:rPr lang="it-IT" sz="1800" u="sng" kern="0" dirty="0" smtClean="0">
                <a:solidFill>
                  <a:schemeClr val="tx1"/>
                </a:solidFill>
              </a:rPr>
              <a:t>riaggiustamento</a:t>
            </a:r>
            <a:r>
              <a:rPr lang="it-IT" sz="1800" kern="0" dirty="0" smtClean="0">
                <a:solidFill>
                  <a:schemeClr val="tx1"/>
                </a:solidFill>
              </a:rPr>
              <a:t> della parità del cambio (ITA, 1992) , </a:t>
            </a:r>
            <a:r>
              <a:rPr lang="it-IT" sz="1800" i="1" kern="0" dirty="0" smtClean="0">
                <a:solidFill>
                  <a:schemeClr val="tx1"/>
                </a:solidFill>
              </a:rPr>
              <a:t>oppure</a:t>
            </a:r>
          </a:p>
          <a:p>
            <a:pPr marL="800100" lvl="1" indent="-342900" eaLnBrk="1" hangingPunct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kern="0" dirty="0" smtClean="0">
                <a:solidFill>
                  <a:schemeClr val="tx1"/>
                </a:solidFill>
              </a:rPr>
              <a:t>L’</a:t>
            </a:r>
            <a:r>
              <a:rPr lang="it-IT" sz="1800" u="sng" kern="0" dirty="0" smtClean="0">
                <a:solidFill>
                  <a:schemeClr val="tx1"/>
                </a:solidFill>
              </a:rPr>
              <a:t>uscita</a:t>
            </a:r>
            <a:r>
              <a:rPr lang="it-IT" sz="1800" kern="0" dirty="0" smtClean="0">
                <a:solidFill>
                  <a:schemeClr val="tx1"/>
                </a:solidFill>
              </a:rPr>
              <a:t> definitiva dall’accordo di cambio (UK e poi ITA, 1992).</a:t>
            </a:r>
            <a:endParaRPr lang="it-IT" sz="1800" kern="0" dirty="0">
              <a:solidFill>
                <a:srgbClr val="000099"/>
              </a:solidFill>
            </a:endParaRPr>
          </a:p>
          <a:p>
            <a:pPr marL="720000" indent="-28575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endParaRPr lang="it-IT" sz="180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 bwMode="auto">
          <a:xfrm>
            <a:off x="1203957" y="2780928"/>
            <a:ext cx="6624736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809" y="1124743"/>
            <a:ext cx="7704782" cy="5004853"/>
          </a:xfrm>
          <a:noFill/>
        </p:spPr>
        <p:txBody>
          <a:bodyPr anchor="t"/>
          <a:lstStyle/>
          <a:p>
            <a:pPr marL="0" indent="0"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None/>
            </a:pPr>
            <a:r>
              <a:rPr lang="it-IT" altLang="ja-JP" sz="1800" i="1" dirty="0" smtClean="0">
                <a:latin typeface="+mj-lt"/>
              </a:rPr>
              <a:t>Come resistere </a:t>
            </a:r>
            <a:r>
              <a:rPr lang="it-IT" altLang="ja-JP" sz="1800" dirty="0" smtClean="0">
                <a:latin typeface="+mj-lt"/>
              </a:rPr>
              <a:t>ad un aumento (non desiderato) di </a:t>
            </a:r>
            <a:r>
              <a:rPr lang="it-IT" altLang="ja-JP" sz="1800" b="1" dirty="0" smtClean="0">
                <a:solidFill>
                  <a:srgbClr val="C00000"/>
                </a:solidFill>
                <a:latin typeface="+mj-lt"/>
              </a:rPr>
              <a:t>i* </a:t>
            </a:r>
            <a:r>
              <a:rPr lang="it-IT" altLang="ja-JP" sz="1800" b="1" dirty="0" smtClean="0">
                <a:solidFill>
                  <a:srgbClr val="000099"/>
                </a:solidFill>
                <a:latin typeface="+mj-lt"/>
              </a:rPr>
              <a:t>?</a:t>
            </a:r>
            <a:endParaRPr lang="it-IT" altLang="ja-JP" sz="1800" dirty="0" smtClean="0">
              <a:solidFill>
                <a:srgbClr val="000099"/>
              </a:solidFill>
              <a:latin typeface="+mj-lt"/>
            </a:endParaRPr>
          </a:p>
          <a:p>
            <a:pPr marL="0" indent="0"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None/>
            </a:pPr>
            <a:r>
              <a:rPr lang="it-IT" altLang="ja-JP" sz="1800" i="1" dirty="0" smtClean="0"/>
              <a:t>Esempio</a:t>
            </a:r>
            <a:r>
              <a:rPr lang="it-IT" altLang="ja-JP" sz="1800" dirty="0" smtClean="0"/>
              <a:t>: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ja-JP" sz="1800" dirty="0" smtClean="0"/>
              <a:t>Nel 1992, nello SME, la Bundesbank (BC del paese leader) aumentò i tassi d’interesse … </a:t>
            </a:r>
          </a:p>
          <a:p>
            <a:pPr marL="1080000" lvl="1" indent="-457200"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None/>
            </a:pPr>
            <a:r>
              <a:rPr lang="it-IT" altLang="ja-JP" sz="1600" i="1" dirty="0" smtClean="0">
                <a:solidFill>
                  <a:schemeClr val="accent1">
                    <a:lumMod val="50000"/>
                  </a:schemeClr>
                </a:solidFill>
              </a:rPr>
              <a:t> Perché</a:t>
            </a:r>
            <a:r>
              <a:rPr lang="it-IT" altLang="ja-JP" sz="1600" dirty="0" smtClean="0">
                <a:solidFill>
                  <a:schemeClr val="accent1">
                    <a:lumMod val="50000"/>
                  </a:schemeClr>
                </a:solidFill>
              </a:rPr>
              <a:t>?  Per evitare che l’espansione monetaria e fiscale, seguita alla   riunificazione tedesca, determinasse un aumento dell’inflazione.</a:t>
            </a:r>
          </a:p>
          <a:p>
            <a:pPr eaLnBrk="1" hangingPunct="1">
              <a:lnSpc>
                <a:spcPct val="114000"/>
              </a:lnSpc>
              <a:spcBef>
                <a:spcPts val="240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it-IT" altLang="ja-JP" sz="1800" dirty="0" smtClean="0"/>
              <a:t>… ma UK e ITA preferirono </a:t>
            </a:r>
            <a:r>
              <a:rPr lang="it-IT" altLang="ja-JP" sz="1800" u="sng" dirty="0" smtClean="0"/>
              <a:t>uscire</a:t>
            </a:r>
            <a:r>
              <a:rPr lang="it-IT" altLang="ja-JP" sz="1800" dirty="0" smtClean="0"/>
              <a:t> dallo SME (svalutando) per non «</a:t>
            </a:r>
            <a:r>
              <a:rPr lang="it-IT" altLang="ja-JP" sz="1800" dirty="0" smtClean="0">
                <a:solidFill>
                  <a:srgbClr val="000099"/>
                </a:solidFill>
              </a:rPr>
              <a:t>importare la recessione</a:t>
            </a:r>
            <a:r>
              <a:rPr lang="it-IT" altLang="ja-JP" sz="1800" dirty="0" smtClean="0"/>
              <a:t>» voluta dalla Germania.</a:t>
            </a:r>
            <a:endParaRPr lang="it-IT" altLang="ja-JP" sz="1800" dirty="0"/>
          </a:p>
          <a:p>
            <a:pPr marL="0" indent="0"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None/>
            </a:pPr>
            <a:endParaRPr lang="it-IT" altLang="ja-JP" sz="1800" b="1" dirty="0">
              <a:latin typeface="+mj-lt"/>
            </a:endParaRP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72008"/>
            <a:ext cx="7313612" cy="908720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dirty="0" smtClean="0">
                <a:ea typeface="+mj-ea"/>
              </a:rPr>
              <a:t>Cambi </a:t>
            </a:r>
            <a:r>
              <a:rPr lang="it-IT" sz="2600" dirty="0" smtClean="0"/>
              <a:t>fissi e mobilità dei capitali: </a:t>
            </a:r>
            <a:br>
              <a:rPr lang="it-IT" sz="2600" dirty="0" smtClean="0"/>
            </a:br>
            <a:r>
              <a:rPr lang="it-IT" sz="2600" dirty="0"/>
              <a:t> </a:t>
            </a:r>
            <a:r>
              <a:rPr lang="it-IT" sz="2600" dirty="0" smtClean="0"/>
              <a:t>  shock finanziario internazionale</a:t>
            </a:r>
            <a:endParaRPr lang="it-IT" sz="2600" b="1" i="1" dirty="0" smtClean="0">
              <a:ea typeface="+mj-e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71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484785"/>
            <a:ext cx="8439472" cy="4248472"/>
          </a:xfrm>
        </p:spPr>
        <p:txBody>
          <a:bodyPr anchor="t"/>
          <a:lstStyle/>
          <a:p>
            <a:pPr marL="0" lvl="0" indent="0" eaLnBrk="1" hangingPunct="1">
              <a:lnSpc>
                <a:spcPct val="114000"/>
              </a:lnSpc>
              <a:spcBef>
                <a:spcPts val="1200"/>
              </a:spcBef>
              <a:buClrTx/>
              <a:buSzTx/>
              <a:buNone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Indice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Il modello di </a:t>
            </a:r>
            <a:r>
              <a:rPr lang="it-IT" sz="1800" b="1" i="1" kern="1200" dirty="0" err="1" smtClean="0">
                <a:solidFill>
                  <a:srgbClr val="000000"/>
                </a:solidFill>
              </a:rPr>
              <a:t>Mundell</a:t>
            </a:r>
            <a:r>
              <a:rPr lang="it-IT" sz="1800" b="1" i="1" kern="1200" dirty="0" smtClean="0">
                <a:solidFill>
                  <a:srgbClr val="000000"/>
                </a:solidFill>
              </a:rPr>
              <a:t>-Fleming: Le ipotesi			p. 03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Il regime dei tassi di cambio					p. 08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Cambi fissi							p. 09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Cambiamo regime … cambi flessibili				p. 21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La politica economica nel modello M-F: Sintesi			p. 29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In sintesi							p. </a:t>
            </a:r>
            <a:r>
              <a:rPr lang="it-IT" sz="1800" b="1" i="1" kern="1200" smtClean="0">
                <a:solidFill>
                  <a:srgbClr val="000000"/>
                </a:solidFill>
              </a:rPr>
              <a:t>35</a:t>
            </a:r>
            <a:endParaRPr lang="it-IT" sz="1800" b="1" i="1" kern="1200" dirty="0">
              <a:solidFill>
                <a:srgbClr val="000000"/>
              </a:solidFill>
            </a:endParaRPr>
          </a:p>
        </p:txBody>
      </p:sp>
      <p:sp>
        <p:nvSpPr>
          <p:cNvPr id="12291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en-US" dirty="0" err="1" smtClean="0">
                <a:solidFill>
                  <a:srgbClr val="003231"/>
                </a:solidFill>
              </a:rPr>
              <a:t>Lez</a:t>
            </a:r>
            <a:r>
              <a:rPr lang="it-IT" altLang="en-US" dirty="0" smtClean="0">
                <a:solidFill>
                  <a:srgbClr val="003231"/>
                </a:solidFill>
              </a:rPr>
              <a:t>. 12: Equilibrio di BP - Economia aperta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04663"/>
            <a:ext cx="8727504" cy="819991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defRPr/>
            </a:pPr>
            <a:r>
              <a:rPr lang="it-IT" sz="2400" b="1" u="sng" smtClean="0"/>
              <a:t>EQUILIBRIO di BREVE PERIODO</a:t>
            </a:r>
            <a:endParaRPr lang="it-I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black">
          <a:xfrm>
            <a:off x="1905000" y="3356992"/>
            <a:ext cx="4876800" cy="0"/>
          </a:xfrm>
          <a:prstGeom prst="line">
            <a:avLst/>
          </a:prstGeom>
          <a:noFill/>
          <a:ln w="38100">
            <a:solidFill>
              <a:srgbClr val="007F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435100" y="3179217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i*</a:t>
            </a:r>
            <a:endParaRPr lang="en-US" sz="2000" i="1">
              <a:solidFill>
                <a:srgbClr val="000066"/>
              </a:solidFill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885950" y="1556792"/>
            <a:ext cx="5181600" cy="4119563"/>
            <a:chOff x="1188" y="1152"/>
            <a:chExt cx="3264" cy="2595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black">
          <a:xfrm rot="-5400000">
            <a:off x="-358507" y="3309362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66"/>
                </a:solidFill>
              </a:rPr>
              <a:t>Tasso di </a:t>
            </a:r>
            <a:r>
              <a:rPr lang="de-DE" sz="2000" dirty="0" err="1" smtClean="0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black">
          <a:xfrm>
            <a:off x="2209800" y="1937792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3563938" y="2175917"/>
            <a:ext cx="3387725" cy="2700338"/>
            <a:chOff x="2245" y="1536"/>
            <a:chExt cx="2134" cy="1701"/>
          </a:xfrm>
        </p:grpSpPr>
        <p:sp>
          <p:nvSpPr>
            <p:cNvPr id="11" name="Line 15"/>
            <p:cNvSpPr>
              <a:spLocks noChangeShapeType="1"/>
            </p:cNvSpPr>
            <p:nvPr/>
          </p:nvSpPr>
          <p:spPr bwMode="black">
            <a:xfrm>
              <a:off x="2245" y="1536"/>
              <a:ext cx="1728" cy="1536"/>
            </a:xfrm>
            <a:prstGeom prst="line">
              <a:avLst/>
            </a:prstGeom>
            <a:noFill/>
            <a:ln w="38100">
              <a:solidFill>
                <a:srgbClr val="FF7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black">
            <a:xfrm>
              <a:off x="3936" y="2985"/>
              <a:ext cx="4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i="1">
                  <a:solidFill>
                    <a:srgbClr val="000066"/>
                  </a:solidFill>
                </a:rPr>
                <a:t>IS´</a:t>
              </a:r>
              <a:endParaRPr lang="en-US" sz="2000" i="1">
                <a:solidFill>
                  <a:srgbClr val="000066"/>
                </a:solidFill>
              </a:endParaRPr>
            </a:p>
          </p:txBody>
        </p:sp>
      </p:grpSp>
      <p:sp>
        <p:nvSpPr>
          <p:cNvPr id="13" name="Text Box 17"/>
          <p:cNvSpPr txBox="1">
            <a:spLocks noChangeArrowheads="1"/>
          </p:cNvSpPr>
          <p:nvPr/>
        </p:nvSpPr>
        <p:spPr bwMode="black">
          <a:xfrm>
            <a:off x="4673600" y="2871242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B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blackWhite">
          <a:xfrm>
            <a:off x="4876800" y="3325267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F7449"/>
              </a:solidFill>
              <a:latin typeface="Times New Roman" pitchFamily="18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black">
          <a:xfrm>
            <a:off x="6794500" y="3166517"/>
            <a:ext cx="2044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000066"/>
                </a:solidFill>
              </a:rPr>
              <a:t>IFM</a:t>
            </a:r>
            <a:endParaRPr lang="en-US" sz="2000">
              <a:solidFill>
                <a:srgbClr val="000066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black">
          <a:xfrm>
            <a:off x="2438400" y="2328317"/>
            <a:ext cx="27432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black">
          <a:xfrm>
            <a:off x="5105400" y="4538117"/>
            <a:ext cx="703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blackWhite">
          <a:xfrm>
            <a:off x="3581400" y="3318917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F7449"/>
              </a:solidFill>
              <a:latin typeface="Times New Roman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black">
          <a:xfrm>
            <a:off x="3581400" y="2861717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0" name="Textfeld 25"/>
          <p:cNvSpPr txBox="1">
            <a:spLocks noChangeArrowheads="1"/>
          </p:cNvSpPr>
          <p:nvPr/>
        </p:nvSpPr>
        <p:spPr bwMode="auto">
          <a:xfrm>
            <a:off x="5393783" y="1313473"/>
            <a:ext cx="378672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i="1" dirty="0" err="1" smtClean="0">
                <a:solidFill>
                  <a:srgbClr val="000066"/>
                </a:solidFill>
              </a:rPr>
              <a:t>Una</a:t>
            </a:r>
            <a:r>
              <a:rPr lang="de-DE" sz="2000" i="1" dirty="0" smtClean="0">
                <a:solidFill>
                  <a:srgbClr val="000066"/>
                </a:solidFill>
              </a:rPr>
              <a:t> </a:t>
            </a:r>
            <a:r>
              <a:rPr lang="de-DE" sz="2000" i="1" dirty="0" err="1" smtClean="0">
                <a:solidFill>
                  <a:srgbClr val="000066"/>
                </a:solidFill>
              </a:rPr>
              <a:t>svalutazione</a:t>
            </a:r>
            <a:r>
              <a:rPr lang="de-DE" sz="2000" i="1" dirty="0" smtClean="0">
                <a:solidFill>
                  <a:srgbClr val="000066"/>
                </a:solidFill>
              </a:rPr>
              <a:t> </a:t>
            </a:r>
            <a:r>
              <a:rPr lang="de-DE" sz="2000" i="1" dirty="0" err="1" smtClean="0">
                <a:solidFill>
                  <a:srgbClr val="000066"/>
                </a:solidFill>
              </a:rPr>
              <a:t>aumenta</a:t>
            </a:r>
            <a:r>
              <a:rPr lang="de-DE" sz="2000" i="1" dirty="0" smtClean="0">
                <a:solidFill>
                  <a:srgbClr val="000066"/>
                </a:solidFill>
              </a:rPr>
              <a:t> la </a:t>
            </a:r>
            <a:r>
              <a:rPr lang="de-DE" sz="2000" i="1" dirty="0" err="1" smtClean="0">
                <a:solidFill>
                  <a:srgbClr val="000066"/>
                </a:solidFill>
              </a:rPr>
              <a:t>domanda</a:t>
            </a:r>
            <a:r>
              <a:rPr lang="de-DE" sz="2000" i="1" dirty="0" smtClean="0">
                <a:solidFill>
                  <a:srgbClr val="000066"/>
                </a:solidFill>
              </a:rPr>
              <a:t> </a:t>
            </a:r>
            <a:r>
              <a:rPr lang="de-DE" sz="2000" dirty="0" smtClean="0">
                <a:solidFill>
                  <a:srgbClr val="000066"/>
                </a:solidFill>
              </a:rPr>
              <a:t>di </a:t>
            </a:r>
            <a:r>
              <a:rPr lang="de-DE" sz="2000" dirty="0" err="1" smtClean="0">
                <a:solidFill>
                  <a:srgbClr val="000066"/>
                </a:solidFill>
              </a:rPr>
              <a:t>beni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nazionali</a:t>
            </a:r>
            <a:r>
              <a:rPr lang="de-DE" sz="2000" dirty="0" smtClean="0">
                <a:solidFill>
                  <a:srgbClr val="000066"/>
                </a:solidFill>
              </a:rPr>
              <a:t>:</a:t>
            </a:r>
            <a:endParaRPr lang="de-DE" sz="2000" dirty="0">
              <a:solidFill>
                <a:srgbClr val="00006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66"/>
                </a:solidFill>
              </a:rPr>
              <a:t>IS </a:t>
            </a:r>
            <a:r>
              <a:rPr lang="de-DE" sz="2000" dirty="0" err="1" smtClean="0">
                <a:solidFill>
                  <a:srgbClr val="000066"/>
                </a:solidFill>
              </a:rPr>
              <a:t>trasla</a:t>
            </a:r>
            <a:r>
              <a:rPr lang="de-DE" sz="2000" dirty="0" smtClean="0">
                <a:solidFill>
                  <a:srgbClr val="000066"/>
                </a:solidFill>
              </a:rPr>
              <a:t> a </a:t>
            </a:r>
            <a:r>
              <a:rPr lang="de-DE" sz="2000" dirty="0" err="1" smtClean="0">
                <a:solidFill>
                  <a:srgbClr val="000066"/>
                </a:solidFill>
              </a:rPr>
              <a:t>destra</a:t>
            </a:r>
            <a:r>
              <a:rPr lang="de-DE" sz="2000" dirty="0" smtClean="0">
                <a:solidFill>
                  <a:srgbClr val="000066"/>
                </a:solidFill>
              </a:rPr>
              <a:t>;</a:t>
            </a:r>
            <a:endParaRPr lang="de-DE" sz="2000" dirty="0">
              <a:solidFill>
                <a:srgbClr val="00006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 smtClean="0">
                <a:solidFill>
                  <a:srgbClr val="000066"/>
                </a:solidFill>
              </a:rPr>
              <a:t>prodotto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aumenta</a:t>
            </a:r>
            <a:r>
              <a:rPr lang="de-DE" sz="2000" dirty="0" smtClean="0">
                <a:solidFill>
                  <a:srgbClr val="000066"/>
                </a:solidFill>
              </a:rPr>
              <a:t> da Y a Y</a:t>
            </a:r>
            <a:r>
              <a:rPr lang="de-DE" sz="2000" dirty="0">
                <a:solidFill>
                  <a:srgbClr val="000066"/>
                </a:solidFill>
              </a:rPr>
              <a:t>‘.</a:t>
            </a:r>
          </a:p>
        </p:txBody>
      </p:sp>
      <p:cxnSp>
        <p:nvCxnSpPr>
          <p:cNvPr id="21" name="Gerade Verbindung 27"/>
          <p:cNvCxnSpPr>
            <a:cxnSpLocks noChangeShapeType="1"/>
            <a:stCxn id="18" idx="4"/>
          </p:cNvCxnSpPr>
          <p:nvPr/>
        </p:nvCxnSpPr>
        <p:spPr bwMode="auto">
          <a:xfrm>
            <a:off x="3652838" y="3461792"/>
            <a:ext cx="4762" cy="21431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22" name="Gerade Verbindung 28"/>
          <p:cNvCxnSpPr>
            <a:cxnSpLocks noChangeShapeType="1"/>
            <a:stCxn id="14" idx="4"/>
          </p:cNvCxnSpPr>
          <p:nvPr/>
        </p:nvCxnSpPr>
        <p:spPr bwMode="auto">
          <a:xfrm>
            <a:off x="4948238" y="3468142"/>
            <a:ext cx="9525" cy="2222500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3" name="Textfeld 30"/>
          <p:cNvSpPr txBox="1">
            <a:spLocks noChangeArrowheads="1"/>
          </p:cNvSpPr>
          <p:nvPr/>
        </p:nvSpPr>
        <p:spPr bwMode="auto">
          <a:xfrm>
            <a:off x="3352800" y="5681117"/>
            <a:ext cx="413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>
                <a:solidFill>
                  <a:srgbClr val="000066"/>
                </a:solidFill>
              </a:rPr>
              <a:t>Y</a:t>
            </a:r>
          </a:p>
        </p:txBody>
      </p:sp>
      <p:sp>
        <p:nvSpPr>
          <p:cNvPr id="24" name="Textfeld 31"/>
          <p:cNvSpPr txBox="1">
            <a:spLocks noChangeArrowheads="1"/>
          </p:cNvSpPr>
          <p:nvPr/>
        </p:nvSpPr>
        <p:spPr bwMode="auto">
          <a:xfrm>
            <a:off x="4800600" y="5681117"/>
            <a:ext cx="4752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>
                <a:solidFill>
                  <a:srgbClr val="000066"/>
                </a:solidFill>
              </a:rPr>
              <a:t>Y‘</a:t>
            </a:r>
          </a:p>
        </p:txBody>
      </p:sp>
      <p:cxnSp>
        <p:nvCxnSpPr>
          <p:cNvPr id="25" name="Gerade Verbindung mit Pfeil 33"/>
          <p:cNvCxnSpPr>
            <a:cxnSpLocks noChangeShapeType="1"/>
          </p:cNvCxnSpPr>
          <p:nvPr/>
        </p:nvCxnSpPr>
        <p:spPr bwMode="auto">
          <a:xfrm>
            <a:off x="4343400" y="4004717"/>
            <a:ext cx="1219200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26" name="Text Box 20"/>
          <p:cNvSpPr txBox="1">
            <a:spLocks noChangeArrowheads="1"/>
          </p:cNvSpPr>
          <p:nvPr/>
        </p:nvSpPr>
        <p:spPr bwMode="black">
          <a:xfrm>
            <a:off x="5943600" y="5757317"/>
            <a:ext cx="320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 err="1" smtClean="0">
                <a:solidFill>
                  <a:srgbClr val="000066"/>
                </a:solidFill>
              </a:rPr>
              <a:t>Prodotto</a:t>
            </a:r>
            <a:endParaRPr lang="en-US" sz="2000" i="1" dirty="0" smtClean="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67990"/>
            <a:ext cx="8784976" cy="9079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kern="0" dirty="0" smtClean="0">
                <a:solidFill>
                  <a:schemeClr val="accent1">
                    <a:lumMod val="50000"/>
                  </a:schemeClr>
                </a:solidFill>
              </a:rPr>
              <a:t>Cambi </a:t>
            </a:r>
            <a:r>
              <a:rPr lang="it-IT" sz="2400" b="1" kern="0" dirty="0">
                <a:solidFill>
                  <a:schemeClr val="accent1">
                    <a:lumMod val="50000"/>
                  </a:schemeClr>
                </a:solidFill>
              </a:rPr>
              <a:t>fissi: </a:t>
            </a:r>
            <a:endParaRPr lang="it-IT" sz="2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it-IT" sz="2400" b="1" kern="0" dirty="0" smtClean="0">
                <a:solidFill>
                  <a:schemeClr val="accent1">
                    <a:lumMod val="50000"/>
                  </a:schemeClr>
                </a:solidFill>
              </a:rPr>
              <a:t>Svalutazione </a:t>
            </a:r>
            <a:r>
              <a:rPr lang="it-IT" sz="2400" b="1" kern="0" dirty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it-IT" sz="2400" b="1" kern="0" dirty="0" smtClean="0">
                <a:solidFill>
                  <a:schemeClr val="accent1">
                    <a:lumMod val="50000"/>
                  </a:schemeClr>
                </a:solidFill>
              </a:rPr>
              <a:t>cambio</a:t>
            </a:r>
            <a:endParaRPr lang="en-US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7467600" y="2621230"/>
            <a:ext cx="1676400" cy="181588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Tuttavia</a:t>
            </a:r>
            <a:r>
              <a:rPr lang="en-GB" sz="1600" dirty="0" smtClean="0"/>
              <a:t>, </a:t>
            </a:r>
            <a:r>
              <a:rPr lang="en-GB" sz="1600" dirty="0" err="1" smtClean="0"/>
              <a:t>una</a:t>
            </a:r>
            <a:r>
              <a:rPr lang="en-GB" sz="1600" dirty="0" smtClean="0"/>
              <a:t> </a:t>
            </a:r>
            <a:r>
              <a:rPr lang="en-GB" sz="1600" dirty="0" err="1" smtClean="0"/>
              <a:t>svalutazione</a:t>
            </a:r>
            <a:endParaRPr lang="en-GB" sz="1600" dirty="0" smtClean="0"/>
          </a:p>
          <a:p>
            <a:r>
              <a:rPr lang="en-GB" sz="1600" dirty="0" err="1" smtClean="0"/>
              <a:t>può</a:t>
            </a:r>
            <a:r>
              <a:rPr lang="en-GB" sz="1600" dirty="0" smtClean="0"/>
              <a:t> </a:t>
            </a:r>
            <a:r>
              <a:rPr lang="en-GB" sz="1600" dirty="0" err="1" smtClean="0"/>
              <a:t>avere</a:t>
            </a:r>
            <a:r>
              <a:rPr lang="en-GB" sz="1600" dirty="0" smtClean="0"/>
              <a:t> </a:t>
            </a:r>
            <a:r>
              <a:rPr lang="en-GB" sz="1600" dirty="0" err="1" smtClean="0"/>
              <a:t>altre</a:t>
            </a:r>
            <a:r>
              <a:rPr lang="en-GB" sz="1600" dirty="0" smtClean="0"/>
              <a:t> </a:t>
            </a:r>
            <a:r>
              <a:rPr lang="en-GB" sz="1600" dirty="0" err="1" smtClean="0"/>
              <a:t>conseguenze</a:t>
            </a:r>
            <a:endParaRPr lang="en-GB" sz="1600" dirty="0" smtClean="0"/>
          </a:p>
          <a:p>
            <a:r>
              <a:rPr lang="en-GB" sz="1600" dirty="0" smtClean="0"/>
              <a:t>(negative) </a:t>
            </a:r>
            <a:r>
              <a:rPr lang="en-GB" sz="1600" dirty="0" err="1" smtClean="0"/>
              <a:t>nel</a:t>
            </a:r>
            <a:r>
              <a:rPr lang="en-GB" sz="1600" dirty="0" smtClean="0"/>
              <a:t> </a:t>
            </a:r>
            <a:r>
              <a:rPr lang="en-GB" sz="1600" dirty="0" err="1" smtClean="0"/>
              <a:t>lungo</a:t>
            </a:r>
            <a:r>
              <a:rPr lang="en-GB" sz="1600" dirty="0" smtClean="0"/>
              <a:t> </a:t>
            </a:r>
            <a:r>
              <a:rPr lang="en-GB" sz="1600" dirty="0" err="1" smtClean="0"/>
              <a:t>periodo</a:t>
            </a:r>
            <a:endParaRPr lang="en-GB" sz="1600" dirty="0" smtClean="0"/>
          </a:p>
          <a:p>
            <a:r>
              <a:rPr lang="en-GB" sz="1600" dirty="0" smtClean="0"/>
              <a:t> ...</a:t>
            </a:r>
            <a:r>
              <a:rPr lang="en-GB" sz="1600" i="1" dirty="0" err="1" smtClean="0">
                <a:solidFill>
                  <a:schemeClr val="accent2">
                    <a:lumMod val="50000"/>
                  </a:schemeClr>
                </a:solidFill>
              </a:rPr>
              <a:t>vedi</a:t>
            </a:r>
            <a:r>
              <a:rPr lang="en-GB" sz="1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i="1" dirty="0" err="1" smtClean="0">
                <a:solidFill>
                  <a:schemeClr val="accent2">
                    <a:lumMod val="50000"/>
                  </a:schemeClr>
                </a:solidFill>
              </a:rPr>
              <a:t>lez</a:t>
            </a:r>
            <a:r>
              <a:rPr lang="en-GB" sz="1600" i="1" dirty="0" smtClean="0">
                <a:solidFill>
                  <a:schemeClr val="accent2">
                    <a:lumMod val="50000"/>
                  </a:schemeClr>
                </a:solidFill>
              </a:rPr>
              <a:t>. 14b</a:t>
            </a:r>
            <a:r>
              <a:rPr lang="en-GB" sz="1600" dirty="0" smtClean="0"/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6367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20" grpId="0" animBg="1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457200"/>
            <a:ext cx="7313612" cy="451520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b="1" dirty="0" smtClean="0"/>
              <a:t>4. Cambiamo regime …cambi flessibili</a:t>
            </a:r>
            <a:endParaRPr lang="it-IT" sz="2600" b="1" i="1" dirty="0" smtClean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920879" cy="4680744"/>
          </a:xfrm>
        </p:spPr>
        <p:txBody>
          <a:bodyPr anchor="t"/>
          <a:lstStyle/>
          <a:p>
            <a:pPr marL="287338" indent="-287338" eaLnBrk="1" hangingPunct="1"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en-US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Se i tassi di cambio sono </a:t>
            </a:r>
            <a:r>
              <a:rPr lang="it-IT" altLang="en-US" sz="1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fissi</a:t>
            </a:r>
            <a:r>
              <a:rPr lang="it-IT" altLang="en-US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 la BC si impegna a mantenere il tasso di cambio costante.</a:t>
            </a:r>
          </a:p>
          <a:p>
            <a:pPr marL="692150" lvl="1" indent="-290513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BC </a:t>
            </a:r>
            <a:r>
              <a:rPr lang="it-IT" altLang="en-US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deve </a:t>
            </a:r>
            <a:r>
              <a:rPr lang="it-IT" altLang="en-US" sz="1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adeguare</a:t>
            </a:r>
            <a:r>
              <a:rPr lang="it-IT" altLang="en-US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it-IT" altLang="en-US" sz="1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l</a:t>
            </a:r>
            <a:r>
              <a:rPr lang="ja-JP" altLang="it-IT" sz="1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’</a:t>
            </a:r>
            <a:r>
              <a:rPr lang="it-IT" altLang="ja-JP" sz="1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offerta di moneta </a:t>
            </a:r>
            <a:r>
              <a:rPr lang="it-IT" altLang="ja-JP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alle variazioni della domanda </a:t>
            </a:r>
          </a:p>
          <a:p>
            <a:pPr marL="692150" lvl="1" indent="-290513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ja-JP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…</a:t>
            </a:r>
            <a:r>
              <a:rPr lang="it-IT" altLang="ja-JP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 e non può esercitare un ruolo autonomo</a:t>
            </a:r>
          </a:p>
          <a:p>
            <a:pPr marL="692150" lvl="1" indent="-290513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ja-JP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Al contrario, la </a:t>
            </a:r>
            <a:r>
              <a:rPr lang="it-IT" altLang="ja-JP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politica fiscale </a:t>
            </a:r>
            <a:r>
              <a:rPr lang="it-IT" altLang="ja-JP" sz="1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ha </a:t>
            </a:r>
            <a:r>
              <a:rPr lang="it-IT" altLang="ja-JP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piena efficacia</a:t>
            </a:r>
          </a:p>
          <a:p>
            <a:pPr marL="287338" indent="-287338"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latin typeface="+mj-lt"/>
              </a:rPr>
              <a:t>Se i </a:t>
            </a:r>
            <a:r>
              <a:rPr lang="it-IT" altLang="en-US" sz="2000" dirty="0" smtClean="0">
                <a:solidFill>
                  <a:srgbClr val="CC0000"/>
                </a:solidFill>
                <a:latin typeface="+mj-lt"/>
              </a:rPr>
              <a:t>tassi di cambio sono </a:t>
            </a:r>
            <a:r>
              <a:rPr lang="it-IT" altLang="en-US" sz="2000" b="1" dirty="0" smtClean="0">
                <a:solidFill>
                  <a:srgbClr val="CC0000"/>
                </a:solidFill>
                <a:latin typeface="+mj-lt"/>
              </a:rPr>
              <a:t>flessibili</a:t>
            </a:r>
            <a:r>
              <a:rPr lang="it-IT" altLang="en-US" sz="2000" dirty="0" smtClean="0">
                <a:solidFill>
                  <a:srgbClr val="CC0000"/>
                </a:solidFill>
                <a:latin typeface="+mj-lt"/>
              </a:rPr>
              <a:t>,</a:t>
            </a:r>
            <a:r>
              <a:rPr lang="it-IT" altLang="en-US" sz="2000" dirty="0" smtClean="0">
                <a:latin typeface="+mj-lt"/>
              </a:rPr>
              <a:t> il tasso di cambio è libero di fluttuare in risposta alle condizioni di domanda e offerta di valuta.</a:t>
            </a:r>
          </a:p>
          <a:p>
            <a:pPr marL="801687" lvl="2" indent="0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None/>
            </a:pPr>
            <a:r>
              <a:rPr lang="it-IT" altLang="en-US" sz="1800" dirty="0" smtClean="0">
                <a:latin typeface="+mj-lt"/>
              </a:rPr>
              <a:t>(che a loro volta possono essere causate da </a:t>
            </a:r>
            <a:r>
              <a:rPr lang="it-IT" altLang="en-US" sz="1800" smtClean="0">
                <a:latin typeface="+mj-lt"/>
              </a:rPr>
              <a:t>shocks di domanda </a:t>
            </a:r>
            <a:r>
              <a:rPr lang="it-IT" altLang="en-US" sz="1800" dirty="0" smtClean="0">
                <a:latin typeface="+mj-lt"/>
              </a:rPr>
              <a:t>o </a:t>
            </a:r>
            <a:r>
              <a:rPr lang="it-IT" altLang="en-US" sz="1800" smtClean="0">
                <a:latin typeface="+mj-lt"/>
              </a:rPr>
              <a:t>da variazioni di politica </a:t>
            </a:r>
            <a:r>
              <a:rPr lang="it-IT" altLang="en-US" sz="1800" dirty="0" smtClean="0">
                <a:latin typeface="+mj-lt"/>
              </a:rPr>
              <a:t>fiscale)</a:t>
            </a:r>
            <a:endParaRPr lang="it-IT" altLang="en-US" sz="1800" dirty="0" smtClean="0">
              <a:latin typeface="+mj-lt"/>
            </a:endParaRPr>
          </a:p>
          <a:p>
            <a:pPr marL="401637" lvl="1" indent="0" eaLnBrk="1" hangingPunct="1"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None/>
            </a:pPr>
            <a:r>
              <a:rPr lang="it-IT" altLang="en-US" sz="2000" i="1" dirty="0" smtClean="0">
                <a:latin typeface="+mj-lt"/>
              </a:rPr>
              <a:t>E inoltre</a:t>
            </a:r>
            <a:r>
              <a:rPr lang="it-IT" altLang="en-US" sz="2000" dirty="0" smtClean="0">
                <a:latin typeface="+mj-lt"/>
              </a:rPr>
              <a:t>:</a:t>
            </a:r>
          </a:p>
          <a:p>
            <a:pPr marL="692150" lvl="1" indent="-290513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latin typeface="+mj-lt"/>
              </a:rPr>
              <a:t>La BC </a:t>
            </a:r>
            <a:r>
              <a:rPr lang="it-IT" altLang="en-US" sz="2000" u="sng" dirty="0" smtClean="0">
                <a:latin typeface="+mj-lt"/>
              </a:rPr>
              <a:t>non</a:t>
            </a:r>
            <a:r>
              <a:rPr lang="it-IT" altLang="en-US" sz="2000" dirty="0" smtClean="0">
                <a:latin typeface="+mj-lt"/>
              </a:rPr>
              <a:t> cerca di influenzare il tasso di cambio di equilibrio</a:t>
            </a:r>
          </a:p>
          <a:p>
            <a:pPr marL="692150" lvl="1" indent="-290513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latin typeface="+mj-lt"/>
              </a:rPr>
              <a:t>… può perseguire i propri obiettivi in modo autonomo.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170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9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566738"/>
            <a:ext cx="7313612" cy="804862"/>
          </a:xfrm>
        </p:spPr>
        <p:txBody>
          <a:bodyPr/>
          <a:lstStyle/>
          <a:p>
            <a:pPr eaLnBrk="1" hangingPunct="1"/>
            <a:r>
              <a:rPr lang="it-IT" altLang="en-US" sz="2600" b="1" smtClean="0"/>
              <a:t>Economia aperta con cambi flessibili</a:t>
            </a:r>
            <a:br>
              <a:rPr lang="it-IT" altLang="en-US" sz="2600" b="1" smtClean="0"/>
            </a:br>
            <a:r>
              <a:rPr lang="it-IT" altLang="en-US" sz="2600" smtClean="0"/>
              <a:t>L</a:t>
            </a:r>
            <a:r>
              <a:rPr lang="ja-JP" altLang="it-IT" sz="2600" smtClean="0"/>
              <a:t>’</a:t>
            </a:r>
            <a:r>
              <a:rPr lang="it-IT" altLang="ja-JP" sz="2600" smtClean="0"/>
              <a:t>inefficacia della politica fiscale</a:t>
            </a:r>
            <a:endParaRPr lang="it-IT" altLang="en-US" sz="2600" b="1" i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13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4063" y="1484784"/>
                <a:ext cx="8282433" cy="4320704"/>
              </a:xfrm>
            </p:spPr>
            <p:txBody>
              <a:bodyPr anchor="t"/>
              <a:lstStyle/>
              <a:p>
                <a:pPr marL="287338" indent="-287338"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None/>
                </a:pPr>
                <a:r>
                  <a:rPr lang="it-IT" altLang="en-US" sz="2000" dirty="0" smtClean="0">
                    <a:latin typeface="+mj-lt"/>
                  </a:rPr>
                  <a:t>In un’economia aperta con </a:t>
                </a:r>
                <a:r>
                  <a:rPr lang="it-IT" altLang="en-US" sz="2000" dirty="0" smtClean="0">
                    <a:solidFill>
                      <a:srgbClr val="000099"/>
                    </a:solidFill>
                    <a:latin typeface="+mj-lt"/>
                  </a:rPr>
                  <a:t>cambi flessibili</a:t>
                </a:r>
                <a:r>
                  <a:rPr lang="it-IT" altLang="en-US" sz="2000" dirty="0" smtClean="0">
                    <a:latin typeface="+mj-lt"/>
                  </a:rPr>
                  <a:t> la PF </a:t>
                </a:r>
                <a:r>
                  <a:rPr lang="it-IT" altLang="en-US" sz="2000" b="1" dirty="0" smtClean="0">
                    <a:solidFill>
                      <a:srgbClr val="000099"/>
                    </a:solidFill>
                    <a:latin typeface="+mj-lt"/>
                  </a:rPr>
                  <a:t>non</a:t>
                </a:r>
                <a:r>
                  <a:rPr lang="it-IT" altLang="en-US" sz="2000" dirty="0" smtClean="0">
                    <a:solidFill>
                      <a:srgbClr val="000099"/>
                    </a:solidFill>
                    <a:latin typeface="+mj-lt"/>
                  </a:rPr>
                  <a:t> ha effetti espansivi. </a:t>
                </a:r>
              </a:p>
              <a:p>
                <a:pPr marL="287338" indent="-287338"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None/>
                </a:pPr>
                <a:r>
                  <a:rPr lang="it-IT" altLang="en-US" sz="2000" i="1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Perché</a:t>
                </a:r>
                <a:r>
                  <a:rPr lang="it-IT" altLang="en-US" sz="2000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?</a:t>
                </a:r>
                <a:r>
                  <a:rPr lang="it-IT" altLang="en-US" sz="2000" dirty="0" smtClean="0">
                    <a:latin typeface="+mj-lt"/>
                  </a:rPr>
                  <a:t> 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</a:pPr>
                <a:r>
                  <a:rPr lang="it-IT" altLang="en-US" sz="2000" dirty="0" smtClean="0">
                    <a:latin typeface="+mj-lt"/>
                  </a:rPr>
                  <a:t>Un</a:t>
                </a:r>
                <a:r>
                  <a:rPr lang="ja-JP" altLang="it-IT" sz="2000" dirty="0">
                    <a:latin typeface="+mj-lt"/>
                  </a:rPr>
                  <a:t>’</a:t>
                </a:r>
                <a:r>
                  <a:rPr lang="it-IT" altLang="ja-JP" sz="2000" b="1" dirty="0">
                    <a:latin typeface="+mj-lt"/>
                  </a:rPr>
                  <a:t>espansione</a:t>
                </a:r>
                <a:r>
                  <a:rPr lang="it-IT" altLang="ja-JP" sz="2000" dirty="0">
                    <a:latin typeface="+mj-lt"/>
                  </a:rPr>
                  <a:t> fiscale </a:t>
                </a:r>
                <a:r>
                  <a:rPr lang="it-IT" altLang="ja-JP" sz="2000" dirty="0" smtClean="0">
                    <a:latin typeface="+mj-lt"/>
                  </a:rPr>
                  <a:t>t</a:t>
                </a:r>
                <a:r>
                  <a:rPr lang="it-IT" altLang="ja-JP" sz="2000" dirty="0" smtClean="0">
                    <a:latin typeface="+mj-lt"/>
                    <a:cs typeface="Calibri" panose="020F0502020204030204" pitchFamily="34" charset="0"/>
                  </a:rPr>
                  <a:t>rasla </a:t>
                </a:r>
                <a:r>
                  <a:rPr lang="it-IT" altLang="ja-JP" sz="2000" dirty="0">
                    <a:latin typeface="+mj-lt"/>
                    <a:cs typeface="Calibri" panose="020F0502020204030204" pitchFamily="34" charset="0"/>
                  </a:rPr>
                  <a:t>la curva IS verso destra: </a:t>
                </a:r>
                <a:r>
                  <a:rPr lang="el-GR" sz="2000" b="1" dirty="0">
                    <a:solidFill>
                      <a:srgbClr val="C00000"/>
                    </a:solidFill>
                    <a:latin typeface="+mj-lt"/>
                  </a:rPr>
                  <a:t>Δ</a:t>
                </a:r>
                <a:r>
                  <a:rPr lang="it-IT" sz="2000" b="1" dirty="0">
                    <a:solidFill>
                      <a:srgbClr val="C00000"/>
                    </a:solidFill>
                    <a:latin typeface="+mj-lt"/>
                  </a:rPr>
                  <a:t>Y</a:t>
                </a:r>
                <a:r>
                  <a:rPr lang="de-DE" sz="2000" dirty="0">
                    <a:solidFill>
                      <a:srgbClr val="000066"/>
                    </a:solidFill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den>
                    </m:f>
                  </m:oMath>
                </a14:m>
                <a:r>
                  <a:rPr lang="it-IT" altLang="en-US" sz="2000" b="1" dirty="0">
                    <a:solidFill>
                      <a:srgbClr val="C00000"/>
                    </a:solidFill>
                    <a:latin typeface="+mj-lt"/>
                  </a:rPr>
                  <a:t> </a:t>
                </a:r>
                <a:r>
                  <a:rPr lang="el-GR" altLang="en-US" sz="2000" b="1" dirty="0">
                    <a:solidFill>
                      <a:srgbClr val="C00000"/>
                    </a:solidFill>
                    <a:latin typeface="+mj-lt"/>
                  </a:rPr>
                  <a:t>Δ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alt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it-IT" altLang="en-US" sz="2000" b="1" dirty="0">
                            <a:solidFill>
                              <a:srgbClr val="C00000"/>
                            </a:solidFill>
                            <a:latin typeface="+mj-lt"/>
                            <a:cs typeface="Arial" panose="020B0604020202020204" pitchFamily="34" charset="0"/>
                          </a:rPr>
                          <m:t>G</m:t>
                        </m:r>
                      </m:e>
                    </m:acc>
                  </m:oMath>
                </a14:m>
                <a:endParaRPr lang="it-IT" altLang="ja-JP" sz="2000" dirty="0">
                  <a:latin typeface="+mj-lt"/>
                  <a:cs typeface="Calibri" panose="020F0502020204030204" pitchFamily="34" charset="0"/>
                </a:endParaRPr>
              </a:p>
              <a:p>
                <a:pPr marL="419400" lvl="2" indent="0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None/>
                </a:pPr>
                <a:r>
                  <a:rPr lang="it-IT" altLang="ja-JP" sz="1600" dirty="0" smtClean="0">
                    <a:latin typeface="+mj-lt"/>
                  </a:rPr>
                  <a:t>     … </a:t>
                </a:r>
                <a:r>
                  <a:rPr lang="it-IT" altLang="ja-JP" sz="1600" i="1" dirty="0" smtClean="0">
                    <a:latin typeface="+mj-lt"/>
                  </a:rPr>
                  <a:t>ma questo …</a:t>
                </a:r>
                <a:endParaRPr lang="it-IT" altLang="ja-JP" sz="1600" i="1" dirty="0">
                  <a:latin typeface="+mj-lt"/>
                </a:endParaRPr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</a:pPr>
                <a:r>
                  <a:rPr lang="it-IT" altLang="ja-JP" sz="2000" dirty="0" smtClean="0">
                    <a:latin typeface="+mj-lt"/>
                  </a:rPr>
                  <a:t>Induce un </a:t>
                </a:r>
                <a:r>
                  <a:rPr lang="it-IT" altLang="ja-JP" sz="2000" b="1" dirty="0" smtClean="0">
                    <a:solidFill>
                      <a:srgbClr val="C00000"/>
                    </a:solidFill>
                    <a:latin typeface="+mj-lt"/>
                  </a:rPr>
                  <a:t>apprezzamento</a:t>
                </a:r>
                <a:r>
                  <a:rPr lang="it-IT" altLang="ja-JP" sz="2000" dirty="0" smtClean="0">
                    <a:latin typeface="+mj-lt"/>
                  </a:rPr>
                  <a:t> del tasso di cambio, 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</a:pPr>
                <a:r>
                  <a:rPr lang="it-IT" altLang="ja-JP" sz="2000" dirty="0" smtClean="0">
                    <a:latin typeface="+mj-lt"/>
                  </a:rPr>
                  <a:t>che </a:t>
                </a:r>
                <a:r>
                  <a:rPr lang="it-IT" altLang="ja-JP" sz="2000" b="1" dirty="0" smtClean="0">
                    <a:solidFill>
                      <a:srgbClr val="CC0000"/>
                    </a:solidFill>
                    <a:latin typeface="+mj-lt"/>
                  </a:rPr>
                  <a:t>spiazza</a:t>
                </a:r>
                <a:r>
                  <a:rPr lang="it-IT" altLang="ja-JP" sz="2000" dirty="0" smtClean="0">
                    <a:latin typeface="+mj-lt"/>
                  </a:rPr>
                  <a:t> del tutto le </a:t>
                </a:r>
                <a:r>
                  <a:rPr lang="it-IT" altLang="ja-JP" sz="2000" b="1" dirty="0" smtClean="0">
                    <a:solidFill>
                      <a:srgbClr val="CC0000"/>
                    </a:solidFill>
                    <a:latin typeface="+mj-lt"/>
                  </a:rPr>
                  <a:t>esportazioni nette</a:t>
                </a:r>
                <a:r>
                  <a:rPr lang="it-IT" altLang="ja-JP" sz="2000" dirty="0" smtClean="0">
                    <a:latin typeface="+mj-lt"/>
                  </a:rPr>
                  <a:t>.</a:t>
                </a:r>
                <a:endParaRPr lang="it-IT" altLang="en-US" sz="20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6113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4063" y="1484784"/>
                <a:ext cx="8282433" cy="4320704"/>
              </a:xfrm>
              <a:blipFill rotWithShape="0">
                <a:blip r:embed="rId3"/>
                <a:stretch>
                  <a:fillRect l="-810" t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52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1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1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251520" y="72787"/>
            <a:ext cx="8784976" cy="9079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kern="0" dirty="0" smtClean="0">
                <a:solidFill>
                  <a:schemeClr val="accent1">
                    <a:lumMod val="50000"/>
                  </a:schemeClr>
                </a:solidFill>
              </a:rPr>
              <a:t>Cambi flessibili: </a:t>
            </a:r>
          </a:p>
          <a:p>
            <a:pPr>
              <a:spcBef>
                <a:spcPts val="600"/>
              </a:spcBef>
            </a:pPr>
            <a:r>
              <a:rPr lang="it-IT" sz="2400" b="1" kern="0" dirty="0" smtClean="0">
                <a:solidFill>
                  <a:schemeClr val="accent1">
                    <a:lumMod val="50000"/>
                  </a:schemeClr>
                </a:solidFill>
              </a:rPr>
              <a:t>Inefficacia della PF</a:t>
            </a:r>
            <a:endParaRPr lang="en-US" dirty="0"/>
          </a:p>
        </p:txBody>
      </p:sp>
      <p:sp>
        <p:nvSpPr>
          <p:cNvPr id="2" name="Line 2"/>
          <p:cNvSpPr>
            <a:spLocks noChangeShapeType="1"/>
          </p:cNvSpPr>
          <p:nvPr/>
        </p:nvSpPr>
        <p:spPr bwMode="black">
          <a:xfrm>
            <a:off x="1905000" y="3356992"/>
            <a:ext cx="4876800" cy="0"/>
          </a:xfrm>
          <a:prstGeom prst="line">
            <a:avLst/>
          </a:prstGeom>
          <a:noFill/>
          <a:ln w="38100">
            <a:solidFill>
              <a:srgbClr val="007F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black">
          <a:xfrm>
            <a:off x="1435100" y="3179217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i*</a:t>
            </a:r>
            <a:endParaRPr lang="en-US" sz="2000" i="1">
              <a:solidFill>
                <a:srgbClr val="000066"/>
              </a:solidFill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885950" y="1556792"/>
            <a:ext cx="5181600" cy="4119563"/>
            <a:chOff x="1188" y="1152"/>
            <a:chExt cx="3264" cy="2595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black">
          <a:xfrm rot="-5400000">
            <a:off x="-358507" y="3309362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66"/>
                </a:solidFill>
              </a:rPr>
              <a:t>Tasso di </a:t>
            </a:r>
            <a:r>
              <a:rPr lang="de-DE" sz="2000" dirty="0" err="1" smtClean="0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black">
          <a:xfrm>
            <a:off x="2209800" y="1937792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3563938" y="2175917"/>
            <a:ext cx="3387725" cy="2700338"/>
            <a:chOff x="2245" y="1536"/>
            <a:chExt cx="2134" cy="1701"/>
          </a:xfrm>
        </p:grpSpPr>
        <p:sp>
          <p:nvSpPr>
            <p:cNvPr id="11" name="Line 15"/>
            <p:cNvSpPr>
              <a:spLocks noChangeShapeType="1"/>
            </p:cNvSpPr>
            <p:nvPr/>
          </p:nvSpPr>
          <p:spPr bwMode="black">
            <a:xfrm>
              <a:off x="2245" y="1536"/>
              <a:ext cx="1728" cy="1536"/>
            </a:xfrm>
            <a:prstGeom prst="line">
              <a:avLst/>
            </a:prstGeom>
            <a:noFill/>
            <a:ln w="38100">
              <a:solidFill>
                <a:srgbClr val="FF7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black">
            <a:xfrm>
              <a:off x="3936" y="2985"/>
              <a:ext cx="4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i="1" dirty="0">
                  <a:solidFill>
                    <a:srgbClr val="000066"/>
                  </a:solidFill>
                </a:rPr>
                <a:t>IS´</a:t>
              </a:r>
              <a:endParaRPr lang="en-US" sz="2000" i="1" dirty="0">
                <a:solidFill>
                  <a:srgbClr val="000066"/>
                </a:solidFill>
              </a:endParaRPr>
            </a:p>
          </p:txBody>
        </p:sp>
      </p:grpSp>
      <p:sp>
        <p:nvSpPr>
          <p:cNvPr id="13" name="Text Box 17"/>
          <p:cNvSpPr txBox="1">
            <a:spLocks noChangeArrowheads="1"/>
          </p:cNvSpPr>
          <p:nvPr/>
        </p:nvSpPr>
        <p:spPr bwMode="black">
          <a:xfrm>
            <a:off x="4673600" y="2871242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B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blackWhite">
          <a:xfrm>
            <a:off x="4876800" y="3325267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F7449"/>
              </a:solidFill>
              <a:latin typeface="Times New Roman" pitchFamily="18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black">
          <a:xfrm>
            <a:off x="6794500" y="3166517"/>
            <a:ext cx="2044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000066"/>
                </a:solidFill>
              </a:rPr>
              <a:t>IFM</a:t>
            </a:r>
            <a:endParaRPr lang="en-US" sz="2000">
              <a:solidFill>
                <a:srgbClr val="000066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black">
          <a:xfrm>
            <a:off x="2339752" y="2204864"/>
            <a:ext cx="27432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black">
          <a:xfrm>
            <a:off x="4876800" y="4643264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 smtClean="0">
                <a:solidFill>
                  <a:srgbClr val="000066"/>
                </a:solidFill>
              </a:rPr>
              <a:t>IS=IS´´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blackWhite">
          <a:xfrm>
            <a:off x="3581400" y="3318917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F7449"/>
              </a:solidFill>
              <a:latin typeface="Times New Roman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black">
          <a:xfrm>
            <a:off x="3419872" y="2884874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0" name="Textfeld 25"/>
          <p:cNvSpPr txBox="1">
            <a:spLocks noChangeArrowheads="1"/>
          </p:cNvSpPr>
          <p:nvPr/>
        </p:nvSpPr>
        <p:spPr bwMode="auto">
          <a:xfrm>
            <a:off x="5020541" y="0"/>
            <a:ext cx="4175894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de-DE" sz="2000" dirty="0" err="1" smtClean="0">
                <a:solidFill>
                  <a:srgbClr val="000066"/>
                </a:solidFill>
              </a:rPr>
              <a:t>Una</a:t>
            </a:r>
            <a:r>
              <a:rPr lang="de-DE" sz="2000" dirty="0" smtClean="0">
                <a:solidFill>
                  <a:srgbClr val="000066"/>
                </a:solidFill>
              </a:rPr>
              <a:t> PF </a:t>
            </a:r>
            <a:r>
              <a:rPr lang="de-DE" sz="2000" dirty="0" err="1" smtClean="0">
                <a:solidFill>
                  <a:srgbClr val="000066"/>
                </a:solidFill>
              </a:rPr>
              <a:t>espansiva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aumenta</a:t>
            </a:r>
            <a:r>
              <a:rPr lang="de-DE" sz="2000" dirty="0" smtClean="0">
                <a:solidFill>
                  <a:srgbClr val="000066"/>
                </a:solidFill>
              </a:rPr>
              <a:t> la </a:t>
            </a:r>
            <a:r>
              <a:rPr lang="de-DE" sz="2000" dirty="0" err="1" smtClean="0">
                <a:solidFill>
                  <a:srgbClr val="000066"/>
                </a:solidFill>
              </a:rPr>
              <a:t>domanda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beni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nazionali</a:t>
            </a:r>
            <a:r>
              <a:rPr lang="de-DE" sz="2000" dirty="0" smtClean="0">
                <a:solidFill>
                  <a:srgbClr val="000066"/>
                </a:solidFill>
              </a:rPr>
              <a:t>:</a:t>
            </a:r>
            <a:endParaRPr lang="de-DE" sz="2000" dirty="0">
              <a:solidFill>
                <a:srgbClr val="000066"/>
              </a:solidFill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66"/>
                </a:solidFill>
              </a:rPr>
              <a:t>IS </a:t>
            </a:r>
            <a:r>
              <a:rPr lang="de-DE" sz="2000" b="1" dirty="0" err="1" smtClean="0">
                <a:solidFill>
                  <a:srgbClr val="00B0F0"/>
                </a:solidFill>
              </a:rPr>
              <a:t>trasla</a:t>
            </a:r>
            <a:r>
              <a:rPr lang="de-DE" sz="2000" b="1" dirty="0" smtClean="0">
                <a:solidFill>
                  <a:srgbClr val="00B0F0"/>
                </a:solidFill>
              </a:rPr>
              <a:t> a </a:t>
            </a:r>
            <a:r>
              <a:rPr lang="de-DE" sz="2000" b="1" dirty="0" err="1" smtClean="0">
                <a:solidFill>
                  <a:srgbClr val="00B0F0"/>
                </a:solidFill>
              </a:rPr>
              <a:t>destra</a:t>
            </a:r>
            <a:r>
              <a:rPr lang="de-DE" sz="2000" dirty="0" smtClean="0">
                <a:solidFill>
                  <a:srgbClr val="000066"/>
                </a:solidFill>
              </a:rPr>
              <a:t>.</a:t>
            </a:r>
            <a:endParaRPr lang="de-DE" sz="2000" dirty="0">
              <a:solidFill>
                <a:srgbClr val="000066"/>
              </a:solidFill>
            </a:endParaRP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de-DE" sz="2000" i="1" dirty="0" smtClean="0">
                <a:solidFill>
                  <a:srgbClr val="000066"/>
                </a:solidFill>
              </a:rPr>
              <a:t>Se la PM non </a:t>
            </a:r>
            <a:r>
              <a:rPr lang="de-DE" sz="2000" i="1" dirty="0" err="1" smtClean="0">
                <a:solidFill>
                  <a:srgbClr val="000066"/>
                </a:solidFill>
              </a:rPr>
              <a:t>collabora</a:t>
            </a:r>
            <a:r>
              <a:rPr lang="de-DE" sz="2000" i="1" dirty="0" smtClean="0">
                <a:solidFill>
                  <a:srgbClr val="000066"/>
                </a:solidFill>
              </a:rPr>
              <a:t> … </a:t>
            </a: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66"/>
                </a:solidFill>
              </a:rPr>
              <a:t>Il </a:t>
            </a:r>
            <a:r>
              <a:rPr lang="de-DE" sz="2000" dirty="0" err="1" smtClean="0">
                <a:solidFill>
                  <a:srgbClr val="000066"/>
                </a:solidFill>
              </a:rPr>
              <a:t>tasso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d‘interesse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tende</a:t>
            </a:r>
            <a:r>
              <a:rPr lang="de-DE" sz="2000" dirty="0" smtClean="0">
                <a:solidFill>
                  <a:srgbClr val="000066"/>
                </a:solidFill>
              </a:rPr>
              <a:t> ad </a:t>
            </a:r>
            <a:r>
              <a:rPr lang="de-DE" sz="2000" dirty="0" err="1" smtClean="0">
                <a:solidFill>
                  <a:srgbClr val="000066"/>
                </a:solidFill>
              </a:rPr>
              <a:t>aumentare</a:t>
            </a:r>
            <a:r>
              <a:rPr lang="de-DE" sz="2000" dirty="0" smtClean="0">
                <a:solidFill>
                  <a:srgbClr val="000066"/>
                </a:solidFill>
              </a:rPr>
              <a:t> (</a:t>
            </a:r>
            <a:r>
              <a:rPr lang="de-DE" dirty="0" err="1" smtClean="0">
                <a:solidFill>
                  <a:srgbClr val="00B0F0"/>
                </a:solidFill>
              </a:rPr>
              <a:t>lungo</a:t>
            </a:r>
            <a:r>
              <a:rPr lang="de-DE" dirty="0" smtClean="0">
                <a:solidFill>
                  <a:srgbClr val="00B0F0"/>
                </a:solidFill>
              </a:rPr>
              <a:t> la </a:t>
            </a:r>
            <a:r>
              <a:rPr lang="de-DE" sz="2000" b="1" dirty="0" smtClean="0">
                <a:solidFill>
                  <a:srgbClr val="00B0F0"/>
                </a:solidFill>
              </a:rPr>
              <a:t>TR</a:t>
            </a:r>
            <a:r>
              <a:rPr lang="de-DE" sz="2000" dirty="0" smtClean="0">
                <a:solidFill>
                  <a:srgbClr val="00B0F0"/>
                </a:solidFill>
              </a:rPr>
              <a:t>)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>
                <a:solidFill>
                  <a:srgbClr val="000066"/>
                </a:solidFill>
              </a:rPr>
              <a:t>Affluiscono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capitali</a:t>
            </a:r>
            <a:r>
              <a:rPr lang="de-DE" sz="2000" dirty="0" smtClean="0">
                <a:solidFill>
                  <a:srgbClr val="000066"/>
                </a:solidFill>
              </a:rPr>
              <a:t> e …</a:t>
            </a: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>
                <a:solidFill>
                  <a:srgbClr val="000066"/>
                </a:solidFill>
              </a:rPr>
              <a:t>il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tasso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cambio</a:t>
            </a:r>
            <a:r>
              <a:rPr lang="de-DE" sz="2000" dirty="0" smtClean="0">
                <a:solidFill>
                  <a:srgbClr val="000066"/>
                </a:solidFill>
              </a:rPr>
              <a:t> si </a:t>
            </a:r>
            <a:r>
              <a:rPr lang="de-DE" sz="2000" b="1" dirty="0" err="1" smtClean="0">
                <a:solidFill>
                  <a:srgbClr val="00B0F0"/>
                </a:solidFill>
              </a:rPr>
              <a:t>apprezza</a:t>
            </a:r>
            <a:endParaRPr lang="de-DE" sz="2000" b="1" dirty="0" smtClean="0">
              <a:solidFill>
                <a:srgbClr val="00B0F0"/>
              </a:solidFill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66"/>
                </a:solidFill>
              </a:rPr>
              <a:t>IS </a:t>
            </a:r>
            <a:r>
              <a:rPr lang="de-DE" sz="2000" b="1" dirty="0" err="1" smtClean="0">
                <a:solidFill>
                  <a:srgbClr val="00B0F0"/>
                </a:solidFill>
              </a:rPr>
              <a:t>trasla</a:t>
            </a:r>
            <a:r>
              <a:rPr lang="de-DE" sz="2000" b="1" dirty="0" smtClean="0">
                <a:solidFill>
                  <a:srgbClr val="00B0F0"/>
                </a:solidFill>
              </a:rPr>
              <a:t> a </a:t>
            </a:r>
            <a:r>
              <a:rPr lang="de-DE" sz="2000" b="1" dirty="0" err="1" smtClean="0">
                <a:solidFill>
                  <a:srgbClr val="00B0F0"/>
                </a:solidFill>
              </a:rPr>
              <a:t>sinistra</a:t>
            </a:r>
            <a:r>
              <a:rPr lang="de-DE" sz="2000" dirty="0" smtClean="0">
                <a:solidFill>
                  <a:srgbClr val="000066"/>
                </a:solidFill>
              </a:rPr>
              <a:t>: </a:t>
            </a:r>
            <a:r>
              <a:rPr lang="de-DE" sz="2000" dirty="0" err="1" smtClean="0">
                <a:solidFill>
                  <a:srgbClr val="000066"/>
                </a:solidFill>
              </a:rPr>
              <a:t>ritorno</a:t>
            </a:r>
            <a:r>
              <a:rPr lang="de-DE" sz="2000" dirty="0" smtClean="0">
                <a:solidFill>
                  <a:srgbClr val="000066"/>
                </a:solidFill>
              </a:rPr>
              <a:t> a </a:t>
            </a:r>
            <a:r>
              <a:rPr lang="de-DE" sz="2000" b="1" dirty="0" err="1" smtClean="0">
                <a:solidFill>
                  <a:srgbClr val="C00000"/>
                </a:solidFill>
              </a:rPr>
              <a:t>A</a:t>
            </a:r>
            <a:r>
              <a:rPr lang="de-DE" sz="2000" dirty="0" smtClean="0">
                <a:solidFill>
                  <a:srgbClr val="000066"/>
                </a:solidFill>
              </a:rPr>
              <a:t>.</a:t>
            </a:r>
            <a:endParaRPr lang="de-DE" sz="2000" dirty="0">
              <a:solidFill>
                <a:srgbClr val="000066"/>
              </a:solidFill>
            </a:endParaRPr>
          </a:p>
        </p:txBody>
      </p:sp>
      <p:cxnSp>
        <p:nvCxnSpPr>
          <p:cNvPr id="21" name="Gerade Verbindung 27"/>
          <p:cNvCxnSpPr>
            <a:cxnSpLocks noChangeShapeType="1"/>
            <a:stCxn id="18" idx="4"/>
          </p:cNvCxnSpPr>
          <p:nvPr/>
        </p:nvCxnSpPr>
        <p:spPr bwMode="auto">
          <a:xfrm>
            <a:off x="3652838" y="3461792"/>
            <a:ext cx="4762" cy="21431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22" name="Gerade Verbindung 28"/>
          <p:cNvCxnSpPr>
            <a:cxnSpLocks noChangeShapeType="1"/>
            <a:stCxn id="14" idx="4"/>
          </p:cNvCxnSpPr>
          <p:nvPr/>
        </p:nvCxnSpPr>
        <p:spPr bwMode="auto">
          <a:xfrm>
            <a:off x="4948238" y="3468142"/>
            <a:ext cx="9525" cy="2222500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3" name="Textfeld 30"/>
          <p:cNvSpPr txBox="1">
            <a:spLocks noChangeArrowheads="1"/>
          </p:cNvSpPr>
          <p:nvPr/>
        </p:nvSpPr>
        <p:spPr bwMode="auto">
          <a:xfrm>
            <a:off x="3352800" y="5681117"/>
            <a:ext cx="413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>
                <a:solidFill>
                  <a:srgbClr val="000066"/>
                </a:solidFill>
              </a:rPr>
              <a:t>Y</a:t>
            </a:r>
          </a:p>
        </p:txBody>
      </p:sp>
      <p:sp>
        <p:nvSpPr>
          <p:cNvPr id="24" name="Textfeld 31"/>
          <p:cNvSpPr txBox="1">
            <a:spLocks noChangeArrowheads="1"/>
          </p:cNvSpPr>
          <p:nvPr/>
        </p:nvSpPr>
        <p:spPr bwMode="auto">
          <a:xfrm>
            <a:off x="4800600" y="568111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 dirty="0" smtClean="0">
                <a:solidFill>
                  <a:srgbClr val="000066"/>
                </a:solidFill>
              </a:rPr>
              <a:t>Y´</a:t>
            </a:r>
            <a:endParaRPr lang="de-DE" sz="2000" i="1" dirty="0">
              <a:solidFill>
                <a:srgbClr val="000066"/>
              </a:solidFill>
            </a:endParaRPr>
          </a:p>
        </p:txBody>
      </p:sp>
      <p:cxnSp>
        <p:nvCxnSpPr>
          <p:cNvPr id="25" name="Gerade Verbindung mit Pfeil 33"/>
          <p:cNvCxnSpPr>
            <a:cxnSpLocks noChangeShapeType="1"/>
          </p:cNvCxnSpPr>
          <p:nvPr/>
        </p:nvCxnSpPr>
        <p:spPr bwMode="auto">
          <a:xfrm>
            <a:off x="2555776" y="2348880"/>
            <a:ext cx="1219200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26" name="Text Box 20"/>
          <p:cNvSpPr txBox="1">
            <a:spLocks noChangeArrowheads="1"/>
          </p:cNvSpPr>
          <p:nvPr/>
        </p:nvSpPr>
        <p:spPr bwMode="black">
          <a:xfrm>
            <a:off x="5943600" y="5757317"/>
            <a:ext cx="320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 err="1" smtClean="0">
                <a:solidFill>
                  <a:srgbClr val="000066"/>
                </a:solidFill>
              </a:rPr>
              <a:t>Prodotto</a:t>
            </a:r>
            <a:endParaRPr lang="en-US" sz="2000" i="1" dirty="0" smtClean="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</a:endParaRPr>
          </a:p>
        </p:txBody>
      </p:sp>
      <p:cxnSp>
        <p:nvCxnSpPr>
          <p:cNvPr id="27" name="Gerade Verbindung mit Pfeil 33"/>
          <p:cNvCxnSpPr>
            <a:cxnSpLocks noChangeShapeType="1"/>
          </p:cNvCxnSpPr>
          <p:nvPr/>
        </p:nvCxnSpPr>
        <p:spPr bwMode="auto">
          <a:xfrm flipH="1">
            <a:off x="2987824" y="2708920"/>
            <a:ext cx="1152128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28" name="Line 2"/>
          <p:cNvSpPr>
            <a:spLocks noChangeShapeType="1"/>
          </p:cNvSpPr>
          <p:nvPr/>
        </p:nvSpPr>
        <p:spPr bwMode="black">
          <a:xfrm flipV="1">
            <a:off x="2339752" y="2492896"/>
            <a:ext cx="2595786" cy="1800200"/>
          </a:xfrm>
          <a:prstGeom prst="line">
            <a:avLst/>
          </a:prstGeom>
          <a:noFill/>
          <a:ln w="38100">
            <a:solidFill>
              <a:srgbClr val="008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29" name="CasellaDiTesto 28"/>
          <p:cNvSpPr txBox="1"/>
          <p:nvPr/>
        </p:nvSpPr>
        <p:spPr>
          <a:xfrm>
            <a:off x="2411760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</a:rPr>
              <a:t>TR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038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20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 bwMode="auto">
          <a:xfrm>
            <a:off x="611560" y="3861048"/>
            <a:ext cx="7957640" cy="2539752"/>
          </a:xfrm>
          <a:prstGeom prst="roundRect">
            <a:avLst/>
          </a:prstGeom>
          <a:solidFill>
            <a:srgbClr val="FFFFCC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13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980728"/>
                <a:ext cx="8282433" cy="5648672"/>
              </a:xfrm>
            </p:spPr>
            <p:txBody>
              <a:bodyPr anchor="t"/>
              <a:lstStyle/>
              <a:p>
                <a:pPr marL="288000" indent="-287338" eaLnBrk="1" hangingPunct="1">
                  <a:lnSpc>
                    <a:spcPct val="114000"/>
                  </a:lnSpc>
                  <a:spcBef>
                    <a:spcPts val="0"/>
                  </a:spcBef>
                  <a:buClr>
                    <a:schemeClr val="hlink"/>
                  </a:buClr>
                  <a:buFont typeface="Wingdings" panose="05000000000000000000" pitchFamily="2" charset="2"/>
                  <a:buNone/>
                </a:pPr>
                <a:r>
                  <a:rPr lang="it-IT" altLang="en-US" sz="2000" i="1" dirty="0" smtClean="0">
                    <a:solidFill>
                      <a:schemeClr val="accent1">
                        <a:lumMod val="50000"/>
                      </a:schemeClr>
                    </a:solidFill>
                    <a:latin typeface="+mj-lt"/>
                  </a:rPr>
                  <a:t>Cosa è successo?</a:t>
                </a:r>
              </a:p>
              <a:p>
                <a:pPr marL="287338" indent="-287338" eaLnBrk="1" hangingPunct="1">
                  <a:lnSpc>
                    <a:spcPct val="114000"/>
                  </a:lnSpc>
                  <a:spcBef>
                    <a:spcPts val="0"/>
                  </a:spcBef>
                  <a:buClr>
                    <a:schemeClr val="hlink"/>
                  </a:buClr>
                  <a:buFont typeface="Wingdings" panose="05000000000000000000" pitchFamily="2" charset="2"/>
                  <a:buNone/>
                </a:pPr>
                <a:r>
                  <a:rPr lang="it-IT" altLang="en-US" sz="2000" dirty="0" smtClean="0">
                    <a:latin typeface="+mj-lt"/>
                  </a:rPr>
                  <a:t>L</a:t>
                </a:r>
                <a:r>
                  <a:rPr lang="ja-JP" altLang="it-IT" sz="2000" dirty="0" smtClean="0">
                    <a:latin typeface="+mj-lt"/>
                  </a:rPr>
                  <a:t>’</a:t>
                </a:r>
                <a:r>
                  <a:rPr lang="it-IT" altLang="ja-JP" sz="2000" b="1" dirty="0">
                    <a:latin typeface="+mj-lt"/>
                  </a:rPr>
                  <a:t>espansione</a:t>
                </a:r>
                <a:r>
                  <a:rPr lang="it-IT" altLang="ja-JP" sz="2000" dirty="0">
                    <a:latin typeface="+mj-lt"/>
                  </a:rPr>
                  <a:t> fiscale </a:t>
                </a:r>
                <a:r>
                  <a:rPr lang="it-IT" altLang="ja-JP" sz="2000" dirty="0" smtClean="0">
                    <a:latin typeface="+mj-lt"/>
                  </a:rPr>
                  <a:t>t</a:t>
                </a:r>
                <a:r>
                  <a:rPr lang="it-IT" altLang="ja-JP" sz="2000" dirty="0" smtClean="0">
                    <a:latin typeface="+mj-lt"/>
                    <a:cs typeface="Calibri" panose="020F0502020204030204" pitchFamily="34" charset="0"/>
                  </a:rPr>
                  <a:t>rasla </a:t>
                </a:r>
                <a:r>
                  <a:rPr lang="it-IT" altLang="ja-JP" sz="2000" dirty="0">
                    <a:latin typeface="+mj-lt"/>
                    <a:cs typeface="Calibri" panose="020F0502020204030204" pitchFamily="34" charset="0"/>
                  </a:rPr>
                  <a:t>la curva IS verso destra: </a:t>
                </a:r>
                <a:r>
                  <a:rPr lang="el-GR" sz="2000" b="1" dirty="0">
                    <a:solidFill>
                      <a:srgbClr val="C00000"/>
                    </a:solidFill>
                    <a:latin typeface="+mj-lt"/>
                  </a:rPr>
                  <a:t>Δ</a:t>
                </a:r>
                <a:r>
                  <a:rPr lang="it-IT" sz="2000" b="1" dirty="0">
                    <a:solidFill>
                      <a:srgbClr val="C00000"/>
                    </a:solidFill>
                    <a:latin typeface="+mj-lt"/>
                  </a:rPr>
                  <a:t>Y</a:t>
                </a:r>
                <a:r>
                  <a:rPr lang="de-DE" sz="2000" dirty="0">
                    <a:solidFill>
                      <a:srgbClr val="000066"/>
                    </a:solidFill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it-IT" altLang="en-US" sz="2400" b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den>
                    </m:f>
                  </m:oMath>
                </a14:m>
                <a:r>
                  <a:rPr lang="it-IT" altLang="en-US" sz="2000" b="1" dirty="0">
                    <a:solidFill>
                      <a:srgbClr val="C00000"/>
                    </a:solidFill>
                    <a:latin typeface="+mj-lt"/>
                  </a:rPr>
                  <a:t> </a:t>
                </a:r>
                <a:r>
                  <a:rPr lang="el-GR" altLang="en-US" sz="2000" b="1" dirty="0">
                    <a:solidFill>
                      <a:srgbClr val="C00000"/>
                    </a:solidFill>
                    <a:latin typeface="+mj-lt"/>
                  </a:rPr>
                  <a:t>Δ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alt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it-IT" altLang="en-US" sz="2000" b="1" dirty="0">
                            <a:solidFill>
                              <a:srgbClr val="C00000"/>
                            </a:solidFill>
                            <a:latin typeface="+mj-lt"/>
                            <a:cs typeface="Arial" panose="020B0604020202020204" pitchFamily="34" charset="0"/>
                          </a:rPr>
                          <m:t>G</m:t>
                        </m:r>
                      </m:e>
                    </m:acc>
                  </m:oMath>
                </a14:m>
                <a:endParaRPr lang="it-IT" altLang="ja-JP" sz="2000" dirty="0">
                  <a:latin typeface="+mj-lt"/>
                  <a:cs typeface="Calibri" panose="020F0502020204030204" pitchFamily="34" charset="0"/>
                </a:endParaRPr>
              </a:p>
              <a:p>
                <a:pPr marL="419400" lvl="2" indent="0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None/>
                </a:pPr>
                <a:r>
                  <a:rPr lang="it-IT" altLang="ja-JP" sz="1600" dirty="0" smtClean="0">
                    <a:latin typeface="+mj-lt"/>
                  </a:rPr>
                  <a:t>     … </a:t>
                </a:r>
                <a:r>
                  <a:rPr lang="it-IT" altLang="ja-JP" sz="1600" i="1" dirty="0" smtClean="0">
                    <a:latin typeface="+mj-lt"/>
                  </a:rPr>
                  <a:t>ma questo …</a:t>
                </a:r>
                <a:endParaRPr lang="it-IT" altLang="ja-JP" sz="1600" i="1" dirty="0">
                  <a:latin typeface="+mj-lt"/>
                </a:endParaRPr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</a:pPr>
                <a:r>
                  <a:rPr lang="it-IT" altLang="ja-JP" sz="2000" dirty="0" smtClean="0">
                    <a:latin typeface="+mj-lt"/>
                  </a:rPr>
                  <a:t>Induce un </a:t>
                </a:r>
                <a:r>
                  <a:rPr lang="it-IT" altLang="ja-JP" sz="2000" b="1" dirty="0" smtClean="0">
                    <a:solidFill>
                      <a:srgbClr val="C00000"/>
                    </a:solidFill>
                    <a:latin typeface="+mj-lt"/>
                  </a:rPr>
                  <a:t>apprezzamento</a:t>
                </a:r>
                <a:r>
                  <a:rPr lang="it-IT" altLang="ja-JP" sz="2000" dirty="0" smtClean="0">
                    <a:latin typeface="+mj-lt"/>
                  </a:rPr>
                  <a:t> del tasso di cambio, </a:t>
                </a:r>
              </a:p>
              <a:p>
                <a:pPr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</a:pPr>
                <a:r>
                  <a:rPr lang="it-IT" altLang="ja-JP" sz="2000" dirty="0" smtClean="0">
                    <a:latin typeface="+mj-lt"/>
                  </a:rPr>
                  <a:t>che </a:t>
                </a:r>
                <a:r>
                  <a:rPr lang="it-IT" altLang="ja-JP" sz="2000" b="1" dirty="0" smtClean="0">
                    <a:solidFill>
                      <a:srgbClr val="CC0000"/>
                    </a:solidFill>
                    <a:latin typeface="+mj-lt"/>
                  </a:rPr>
                  <a:t>spiazza</a:t>
                </a:r>
                <a:r>
                  <a:rPr lang="it-IT" altLang="ja-JP" sz="2000" dirty="0" smtClean="0">
                    <a:latin typeface="+mj-lt"/>
                  </a:rPr>
                  <a:t> del tutto le </a:t>
                </a:r>
                <a:r>
                  <a:rPr lang="it-IT" altLang="ja-JP" sz="2000" b="1" dirty="0" smtClean="0">
                    <a:solidFill>
                      <a:srgbClr val="CC0000"/>
                    </a:solidFill>
                    <a:latin typeface="+mj-lt"/>
                  </a:rPr>
                  <a:t>esportazioni nette</a:t>
                </a:r>
                <a:r>
                  <a:rPr lang="it-IT" altLang="ja-JP" sz="2000" dirty="0" smtClean="0">
                    <a:latin typeface="+mj-lt"/>
                  </a:rPr>
                  <a:t>: </a:t>
                </a:r>
              </a:p>
              <a:p>
                <a:pPr marL="684000"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Ø"/>
                </a:pPr>
                <a:r>
                  <a:rPr lang="it-IT" altLang="en-US" sz="2000" dirty="0" smtClean="0">
                    <a:latin typeface="+mj-lt"/>
                  </a:rPr>
                  <a:t>Nel nuovo equilibrio:    </a:t>
                </a:r>
                <a:r>
                  <a:rPr lang="el-GR" sz="1800" b="1" dirty="0" smtClean="0">
                    <a:solidFill>
                      <a:srgbClr val="C00000"/>
                    </a:solidFill>
                  </a:rPr>
                  <a:t>Δ</a:t>
                </a:r>
                <a:r>
                  <a:rPr lang="it-IT" sz="1800" b="1" dirty="0">
                    <a:solidFill>
                      <a:srgbClr val="C00000"/>
                    </a:solidFill>
                  </a:rPr>
                  <a:t>Y</a:t>
                </a:r>
                <a:r>
                  <a:rPr lang="de-DE" sz="1800" b="1" dirty="0">
                    <a:solidFill>
                      <a:srgbClr val="C00000"/>
                    </a:solidFill>
                  </a:rPr>
                  <a:t> </a:t>
                </a:r>
                <a:r>
                  <a:rPr lang="de-DE" sz="1800" b="1" dirty="0" smtClean="0">
                    <a:solidFill>
                      <a:srgbClr val="C00000"/>
                    </a:solidFill>
                  </a:rPr>
                  <a:t>= 0  </a:t>
                </a:r>
                <a:r>
                  <a:rPr lang="de-DE" sz="1800" dirty="0" smtClean="0">
                    <a:solidFill>
                      <a:srgbClr val="000066"/>
                    </a:solidFill>
                  </a:rPr>
                  <a:t>;    </a:t>
                </a:r>
                <a:r>
                  <a:rPr lang="el-GR" sz="1600" b="1" dirty="0" smtClean="0">
                    <a:solidFill>
                      <a:srgbClr val="C00000"/>
                    </a:solidFill>
                  </a:rPr>
                  <a:t>Δ</a:t>
                </a:r>
                <a:r>
                  <a:rPr lang="it-IT" sz="1600" b="1" dirty="0" smtClean="0">
                    <a:solidFill>
                      <a:srgbClr val="C00000"/>
                    </a:solidFill>
                  </a:rPr>
                  <a:t>NX </a:t>
                </a:r>
                <a:r>
                  <a:rPr lang="de-DE" sz="16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de-DE" sz="1600" b="1" dirty="0">
                    <a:solidFill>
                      <a:srgbClr val="C00000"/>
                    </a:solidFill>
                  </a:rPr>
                  <a:t>= </a:t>
                </a:r>
                <a:r>
                  <a:rPr lang="de-DE" sz="1600" b="1" dirty="0" smtClean="0">
                    <a:solidFill>
                      <a:srgbClr val="C00000"/>
                    </a:solidFill>
                  </a:rPr>
                  <a:t>- </a:t>
                </a:r>
                <a:r>
                  <a:rPr lang="el-GR" altLang="en-US" sz="1600" b="1" dirty="0" smtClean="0">
                    <a:solidFill>
                      <a:srgbClr val="C00000"/>
                    </a:solidFill>
                  </a:rPr>
                  <a:t>Δ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alt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it-IT" altLang="en-US" sz="1600" b="1" dirty="0">
                            <a:solidFill>
                              <a:srgbClr val="C00000"/>
                            </a:solidFill>
                            <a:cs typeface="Arial" panose="020B0604020202020204" pitchFamily="34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it-IT" altLang="en-US" sz="2000" b="1" dirty="0" smtClean="0">
                    <a:latin typeface="+mj-lt"/>
                  </a:rPr>
                  <a:t> .</a:t>
                </a:r>
              </a:p>
              <a:p>
                <a:pPr marL="72000" indent="0"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None/>
                </a:pPr>
                <a:r>
                  <a:rPr lang="it-IT" altLang="ja-JP" sz="2000" i="1" dirty="0" smtClean="0"/>
                  <a:t>  Memo: </a:t>
                </a:r>
                <a:r>
                  <a:rPr lang="it-IT" altLang="ja-JP" sz="2000" dirty="0" smtClean="0"/>
                  <a:t>Una </a:t>
                </a:r>
                <a:r>
                  <a:rPr lang="it-IT" altLang="ja-JP" sz="2000" dirty="0"/>
                  <a:t>PF </a:t>
                </a:r>
                <a:r>
                  <a:rPr lang="it-IT" altLang="ja-JP" sz="2000" dirty="0" smtClean="0"/>
                  <a:t>espansiva, </a:t>
                </a:r>
              </a:p>
              <a:p>
                <a:pPr marL="756000"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Ø"/>
                </a:pPr>
                <a:r>
                  <a:rPr lang="it-IT" altLang="ja-JP" sz="2000" dirty="0" smtClean="0"/>
                  <a:t>In </a:t>
                </a:r>
                <a:r>
                  <a:rPr lang="it-IT" altLang="ja-JP" sz="2000" dirty="0"/>
                  <a:t>economia </a:t>
                </a:r>
                <a:r>
                  <a:rPr lang="it-IT" altLang="ja-JP" sz="2000" u="sng" dirty="0" smtClean="0"/>
                  <a:t>chiusa</a:t>
                </a:r>
                <a:r>
                  <a:rPr lang="it-IT" altLang="ja-JP" sz="2000" dirty="0" smtClean="0"/>
                  <a:t>, «</a:t>
                </a:r>
                <a:r>
                  <a:rPr lang="it-IT" altLang="ja-JP" sz="2000" b="1" dirty="0" smtClean="0">
                    <a:solidFill>
                      <a:srgbClr val="C00000"/>
                    </a:solidFill>
                  </a:rPr>
                  <a:t>spiazza</a:t>
                </a:r>
                <a:r>
                  <a:rPr lang="it-IT" altLang="ja-JP" sz="2000" dirty="0" smtClean="0"/>
                  <a:t>» (in parte) gli investimenti.</a:t>
                </a:r>
              </a:p>
              <a:p>
                <a:pPr marL="756000"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Ø"/>
                </a:pPr>
                <a:r>
                  <a:rPr lang="it-IT" altLang="ja-JP" sz="2000" dirty="0" smtClean="0"/>
                  <a:t>Con cambi </a:t>
                </a:r>
                <a:r>
                  <a:rPr lang="it-IT" altLang="ja-JP" sz="2000" u="sng" dirty="0" smtClean="0"/>
                  <a:t>fissi</a:t>
                </a:r>
                <a:r>
                  <a:rPr lang="it-IT" altLang="ja-JP" sz="2000" dirty="0" smtClean="0"/>
                  <a:t>, farebbe apprezzare il </a:t>
                </a:r>
                <a:r>
                  <a:rPr lang="it-IT" altLang="ja-JP" sz="2000" dirty="0"/>
                  <a:t>tasso di </a:t>
                </a:r>
                <a:r>
                  <a:rPr lang="it-IT" altLang="ja-JP" sz="2000" dirty="0" smtClean="0"/>
                  <a:t>cambio, ma </a:t>
                </a:r>
                <a:r>
                  <a:rPr lang="it-IT" altLang="ja-JP" sz="2000" dirty="0" err="1" smtClean="0"/>
                  <a:t>qs</a:t>
                </a:r>
                <a:r>
                  <a:rPr lang="it-IT" altLang="ja-JP" sz="2000" dirty="0" smtClean="0"/>
                  <a:t>. </a:t>
                </a:r>
                <a:r>
                  <a:rPr lang="it-IT" altLang="ja-JP" sz="2000" dirty="0"/>
                  <a:t>costringe la </a:t>
                </a:r>
                <a:r>
                  <a:rPr lang="it-IT" altLang="ja-JP" sz="2000" dirty="0" smtClean="0"/>
                  <a:t>BC ad aumentare l’offerta di moneta. </a:t>
                </a:r>
              </a:p>
              <a:p>
                <a:pPr marL="1080000" eaLnBrk="1" hangingPunct="1">
                  <a:lnSpc>
                    <a:spcPct val="114000"/>
                  </a:lnSpc>
                  <a:spcBef>
                    <a:spcPts val="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</a:pPr>
                <a:r>
                  <a:rPr lang="it-IT" altLang="ja-JP" sz="2000" dirty="0" smtClean="0"/>
                  <a:t>Il cambio non si apprezza e </a:t>
                </a:r>
                <a:r>
                  <a:rPr lang="it-IT" altLang="ja-JP" sz="2000" dirty="0"/>
                  <a:t>la </a:t>
                </a:r>
                <a:r>
                  <a:rPr lang="it-IT" altLang="ja-JP" sz="2000" b="1" dirty="0">
                    <a:solidFill>
                      <a:srgbClr val="CC0000"/>
                    </a:solidFill>
                  </a:rPr>
                  <a:t>produzione cresce</a:t>
                </a:r>
                <a:r>
                  <a:rPr lang="it-IT" altLang="ja-JP" sz="2000" dirty="0" smtClean="0"/>
                  <a:t>. </a:t>
                </a:r>
                <a:endParaRPr lang="it-IT" altLang="en-US" sz="2400" dirty="0"/>
              </a:p>
              <a:p>
                <a:pPr marL="756000" eaLnBrk="1" hangingPunct="1">
                  <a:lnSpc>
                    <a:spcPct val="114000"/>
                  </a:lnSpc>
                  <a:spcBef>
                    <a:spcPts val="6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Ø"/>
                </a:pPr>
                <a:r>
                  <a:rPr lang="it-IT" altLang="ja-JP" sz="2000" dirty="0" smtClean="0"/>
                  <a:t>Con cambi </a:t>
                </a:r>
                <a:r>
                  <a:rPr lang="it-IT" altLang="ja-JP" sz="2000" u="sng" dirty="0" smtClean="0"/>
                  <a:t>flessibili</a:t>
                </a:r>
                <a:r>
                  <a:rPr lang="it-IT" altLang="ja-JP" sz="2000" dirty="0" smtClean="0"/>
                  <a:t>, </a:t>
                </a:r>
                <a:r>
                  <a:rPr lang="it-IT" altLang="ja-JP" sz="2000" b="1" dirty="0" smtClean="0">
                    <a:solidFill>
                      <a:srgbClr val="C00000"/>
                    </a:solidFill>
                  </a:rPr>
                  <a:t>spiazza</a:t>
                </a:r>
                <a:r>
                  <a:rPr lang="it-IT" altLang="ja-JP" sz="2000" dirty="0" smtClean="0"/>
                  <a:t> (del tutto) le partite correnti.</a:t>
                </a:r>
                <a:endParaRPr lang="it-IT" altLang="ja-JP" sz="2000" dirty="0"/>
              </a:p>
              <a:p>
                <a:pPr eaLnBrk="1" hangingPunct="1">
                  <a:lnSpc>
                    <a:spcPct val="114000"/>
                  </a:lnSpc>
                  <a:spcBef>
                    <a:spcPts val="12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Ø"/>
                </a:pPr>
                <a:endParaRPr lang="it-IT" altLang="en-US" sz="2000" b="1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6113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980728"/>
                <a:ext cx="8282433" cy="5648672"/>
              </a:xfrm>
              <a:blipFill rotWithShape="0">
                <a:blip r:embed="rId3"/>
                <a:stretch>
                  <a:fillRect l="-736" t="-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11560" y="303039"/>
            <a:ext cx="878497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kern="0" dirty="0" smtClean="0">
                <a:solidFill>
                  <a:schemeClr val="accent1">
                    <a:lumMod val="50000"/>
                  </a:schemeClr>
                </a:solidFill>
              </a:rPr>
              <a:t>Cambi flessibili: Inefficacia della PF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4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1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1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1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61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61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611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611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566738"/>
            <a:ext cx="7313612" cy="804862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b="1" dirty="0" smtClean="0">
                <a:ea typeface="+mj-ea"/>
              </a:rPr>
              <a:t>Cambi flessibili</a:t>
            </a:r>
            <a:r>
              <a:rPr lang="it-IT" sz="2600" dirty="0" smtClean="0">
                <a:ea typeface="+mj-ea"/>
              </a:rPr>
              <a:t/>
            </a:r>
            <a:br>
              <a:rPr lang="it-IT" sz="2600" dirty="0" smtClean="0">
                <a:ea typeface="+mj-ea"/>
              </a:rPr>
            </a:br>
            <a:r>
              <a:rPr lang="it-IT" sz="2600" dirty="0" smtClean="0">
                <a:ea typeface="+mj-ea"/>
              </a:rPr>
              <a:t>L’efficacia della politica monetaria</a:t>
            </a:r>
            <a:endParaRPr lang="it-IT" sz="2600" b="1" i="1" dirty="0" smtClean="0">
              <a:ea typeface="+mj-ea"/>
            </a:endParaRP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626" y="1443608"/>
            <a:ext cx="7920806" cy="4001616"/>
          </a:xfrm>
        </p:spPr>
        <p:txBody>
          <a:bodyPr anchor="ctr"/>
          <a:lstStyle/>
          <a:p>
            <a:pPr marL="287338" indent="-287338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it-IT" altLang="en-US" sz="2000" dirty="0" smtClean="0">
                <a:latin typeface="+mj-lt"/>
              </a:rPr>
              <a:t>Con </a:t>
            </a:r>
            <a:r>
              <a:rPr lang="it-IT" altLang="en-US" sz="2000" dirty="0" smtClean="0">
                <a:solidFill>
                  <a:srgbClr val="000099"/>
                </a:solidFill>
                <a:latin typeface="+mj-lt"/>
              </a:rPr>
              <a:t>cambi flessibili,</a:t>
            </a:r>
            <a:r>
              <a:rPr lang="it-IT" altLang="en-US" sz="2000" dirty="0" smtClean="0">
                <a:latin typeface="+mj-lt"/>
              </a:rPr>
              <a:t> la PM </a:t>
            </a:r>
            <a:r>
              <a:rPr lang="it-IT" altLang="en-US" sz="2000" dirty="0" smtClean="0">
                <a:solidFill>
                  <a:srgbClr val="000099"/>
                </a:solidFill>
                <a:latin typeface="+mj-lt"/>
              </a:rPr>
              <a:t>può</a:t>
            </a:r>
            <a:r>
              <a:rPr lang="it-IT" altLang="en-US" sz="2000" dirty="0" smtClean="0">
                <a:latin typeface="+mj-lt"/>
              </a:rPr>
              <a:t> espandere il reddito nel breve periodo.</a:t>
            </a:r>
          </a:p>
          <a:p>
            <a:pPr marL="287338" indent="-287338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it-IT" altLang="en-US" sz="2000" dirty="0" smtClean="0">
                <a:latin typeface="+mj-lt"/>
              </a:rPr>
              <a:t>Il </a:t>
            </a:r>
            <a:r>
              <a:rPr lang="it-IT" altLang="en-US" sz="2000" b="1" dirty="0" smtClean="0">
                <a:solidFill>
                  <a:srgbClr val="CC0000"/>
                </a:solidFill>
                <a:latin typeface="+mj-lt"/>
              </a:rPr>
              <a:t>meccanismo di trasmissione</a:t>
            </a:r>
            <a:r>
              <a:rPr lang="it-IT" altLang="en-US" sz="2000" b="1" dirty="0" smtClean="0">
                <a:latin typeface="+mj-lt"/>
              </a:rPr>
              <a:t> </a:t>
            </a:r>
            <a:r>
              <a:rPr lang="it-IT" altLang="en-US" sz="2000" dirty="0" smtClean="0">
                <a:latin typeface="+mj-lt"/>
              </a:rPr>
              <a:t>è però diverso:</a:t>
            </a:r>
          </a:p>
          <a:p>
            <a:pPr marL="287338" indent="-287338" eaLnBrk="1" hangingPunct="1"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solidFill>
                  <a:schemeClr val="hlink"/>
                </a:solidFill>
                <a:latin typeface="+mj-lt"/>
              </a:rPr>
              <a:t>Economia chiusa</a:t>
            </a:r>
            <a:r>
              <a:rPr lang="it-IT" altLang="en-US" sz="2000" dirty="0" smtClean="0">
                <a:latin typeface="+mj-lt"/>
              </a:rPr>
              <a:t>: </a:t>
            </a:r>
          </a:p>
          <a:p>
            <a:pPr marL="595562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it-IT" altLang="en-US" sz="2000" dirty="0" smtClean="0">
                <a:latin typeface="+mj-lt"/>
              </a:rPr>
              <a:t>PM espansiva</a:t>
            </a:r>
            <a:r>
              <a:rPr lang="it-IT" altLang="ja-JP" sz="2000" dirty="0" smtClean="0">
                <a:latin typeface="+mj-lt"/>
              </a:rPr>
              <a:t> </a:t>
            </a:r>
            <a:r>
              <a:rPr lang="it-IT" altLang="ja-JP" sz="2000" b="1" dirty="0" smtClean="0">
                <a:solidFill>
                  <a:srgbClr val="C00000"/>
                </a:solidFill>
                <a:latin typeface="+mj-lt"/>
              </a:rPr>
              <a:t>riduce il tasso di interesse </a:t>
            </a:r>
            <a:r>
              <a:rPr lang="it-IT" altLang="ja-JP" sz="2000" dirty="0" smtClean="0">
                <a:latin typeface="+mj-lt"/>
              </a:rPr>
              <a:t>e stimola gli </a:t>
            </a:r>
            <a:r>
              <a:rPr lang="it-IT" altLang="ja-JP" sz="2000" b="1" dirty="0" smtClean="0">
                <a:solidFill>
                  <a:srgbClr val="000099"/>
                </a:solidFill>
                <a:latin typeface="+mj-lt"/>
              </a:rPr>
              <a:t>investimenti</a:t>
            </a:r>
          </a:p>
          <a:p>
            <a:pPr marL="287338" indent="-287338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solidFill>
                  <a:schemeClr val="hlink"/>
                </a:solidFill>
                <a:latin typeface="+mj-lt"/>
              </a:rPr>
              <a:t>Economia aperta con cambi flessibili</a:t>
            </a:r>
            <a:r>
              <a:rPr lang="it-IT" altLang="en-US" sz="2000" dirty="0" smtClean="0">
                <a:latin typeface="+mj-lt"/>
              </a:rPr>
              <a:t>:  </a:t>
            </a:r>
          </a:p>
          <a:p>
            <a:pPr marL="631562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it-IT" altLang="en-US" sz="2000" dirty="0" smtClean="0">
                <a:latin typeface="+mj-lt"/>
              </a:rPr>
              <a:t>PM </a:t>
            </a:r>
            <a:r>
              <a:rPr lang="it-IT" altLang="ja-JP" sz="2000" dirty="0" smtClean="0">
                <a:latin typeface="+mj-lt"/>
              </a:rPr>
              <a:t>espansiva fa </a:t>
            </a:r>
            <a:r>
              <a:rPr lang="it-IT" altLang="ja-JP" sz="2000" b="1" dirty="0" smtClean="0">
                <a:solidFill>
                  <a:srgbClr val="C00000"/>
                </a:solidFill>
                <a:latin typeface="+mj-lt"/>
              </a:rPr>
              <a:t>deprezzare</a:t>
            </a:r>
            <a:r>
              <a:rPr lang="it-IT" altLang="ja-JP" sz="2000" dirty="0" smtClean="0">
                <a:latin typeface="+mj-lt"/>
              </a:rPr>
              <a:t> il tasso di cambio e aumentare le </a:t>
            </a:r>
            <a:r>
              <a:rPr lang="it-IT" altLang="ja-JP" sz="2000" b="1" dirty="0" smtClean="0">
                <a:solidFill>
                  <a:srgbClr val="000099"/>
                </a:solidFill>
                <a:latin typeface="+mj-lt"/>
              </a:rPr>
              <a:t>esportazioni nette </a:t>
            </a:r>
          </a:p>
          <a:p>
            <a:pPr marL="631562" eaLnBrk="1" hangingPunct="1">
              <a:lnSpc>
                <a:spcPct val="114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it-IT" altLang="ja-JP" sz="2000" dirty="0" smtClean="0">
                <a:latin typeface="+mj-lt"/>
              </a:rPr>
              <a:t>(tasso d’interesse e investimenti non cambiano).</a:t>
            </a:r>
            <a:endParaRPr lang="it-IT" alt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003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0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07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435100" y="3016250"/>
            <a:ext cx="6934200" cy="412750"/>
            <a:chOff x="904" y="2160"/>
            <a:chExt cx="4368" cy="260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black">
            <a:xfrm flipV="1">
              <a:off x="1200" y="2304"/>
              <a:ext cx="2832" cy="8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black">
            <a:xfrm>
              <a:off x="904" y="2168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i="1">
                  <a:solidFill>
                    <a:srgbClr val="000066"/>
                  </a:solidFill>
                </a:rPr>
                <a:t>i*</a:t>
              </a:r>
              <a:endParaRPr lang="en-US" sz="2000" i="1">
                <a:solidFill>
                  <a:srgbClr val="000066"/>
                </a:solidFill>
              </a:endParaRPr>
            </a:p>
          </p:txBody>
        </p:sp>
        <p:sp>
          <p:nvSpPr>
            <p:cNvPr id="5" name="Text Box 24"/>
            <p:cNvSpPr txBox="1">
              <a:spLocks noChangeArrowheads="1"/>
            </p:cNvSpPr>
            <p:nvPr/>
          </p:nvSpPr>
          <p:spPr bwMode="black">
            <a:xfrm>
              <a:off x="3984" y="2160"/>
              <a:ext cx="1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>
                  <a:solidFill>
                    <a:srgbClr val="000066"/>
                  </a:solidFill>
                </a:rPr>
                <a:t>IFM</a:t>
              </a:r>
              <a:endParaRPr lang="en-US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85950" y="1424211"/>
            <a:ext cx="5181600" cy="4119563"/>
            <a:chOff x="1188" y="1152"/>
            <a:chExt cx="3264" cy="2595"/>
          </a:xfrm>
        </p:grpSpPr>
        <p:sp>
          <p:nvSpPr>
            <p:cNvPr id="7" name="Line 8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black">
          <a:xfrm rot="-5400000">
            <a:off x="-800100" y="3176781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66"/>
                </a:solidFill>
              </a:rPr>
              <a:t>Tasso di </a:t>
            </a:r>
            <a:r>
              <a:rPr lang="de-DE" sz="2000" dirty="0" err="1" smtClean="0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black">
          <a:xfrm>
            <a:off x="2209800" y="180521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blackWhite">
          <a:xfrm>
            <a:off x="251520" y="116632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Cambi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flessibili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: PM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espansiva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2" name="Group 26"/>
          <p:cNvGrpSpPr>
            <a:grpSpLocks/>
          </p:cNvGrpSpPr>
          <p:nvPr/>
        </p:nvGrpSpPr>
        <p:grpSpPr bwMode="auto">
          <a:xfrm>
            <a:off x="2819400" y="1228949"/>
            <a:ext cx="2819400" cy="3557588"/>
            <a:chOff x="1776" y="1023"/>
            <a:chExt cx="1776" cy="2241"/>
          </a:xfrm>
        </p:grpSpPr>
        <p:sp>
          <p:nvSpPr>
            <p:cNvPr id="13" name="Line 14"/>
            <p:cNvSpPr>
              <a:spLocks noChangeShapeType="1"/>
            </p:cNvSpPr>
            <p:nvPr/>
          </p:nvSpPr>
          <p:spPr bwMode="black">
            <a:xfrm flipV="1">
              <a:off x="1776" y="1248"/>
              <a:ext cx="1536" cy="20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black">
            <a:xfrm>
              <a:off x="2880" y="1023"/>
              <a:ext cx="6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i="1" dirty="0">
                  <a:solidFill>
                    <a:srgbClr val="000066"/>
                  </a:solidFill>
                </a:rPr>
                <a:t>TR</a:t>
              </a:r>
              <a:endParaRPr lang="en-US" sz="200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2514600" y="1967136"/>
            <a:ext cx="3733800" cy="3233738"/>
            <a:chOff x="1584" y="1488"/>
            <a:chExt cx="2352" cy="2037"/>
          </a:xfrm>
        </p:grpSpPr>
        <p:sp>
          <p:nvSpPr>
            <p:cNvPr id="16" name="Line 17"/>
            <p:cNvSpPr>
              <a:spLocks noChangeShapeType="1"/>
            </p:cNvSpPr>
            <p:nvPr/>
          </p:nvSpPr>
          <p:spPr bwMode="black">
            <a:xfrm>
              <a:off x="1584" y="1488"/>
              <a:ext cx="2064" cy="182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black">
            <a:xfrm>
              <a:off x="3600" y="3273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i="1">
                  <a:solidFill>
                    <a:srgbClr val="000066"/>
                  </a:solidFill>
                </a:rPr>
                <a:t>IS</a:t>
              </a:r>
              <a:endParaRPr lang="en-US" sz="2000" i="1">
                <a:solidFill>
                  <a:srgbClr val="000066"/>
                </a:solidFill>
              </a:endParaRPr>
            </a:p>
          </p:txBody>
        </p:sp>
      </p:grpSp>
      <p:sp>
        <p:nvSpPr>
          <p:cNvPr id="18" name="Text Box 19"/>
          <p:cNvSpPr txBox="1">
            <a:spLocks noChangeArrowheads="1"/>
          </p:cNvSpPr>
          <p:nvPr/>
        </p:nvSpPr>
        <p:spPr bwMode="black">
          <a:xfrm>
            <a:off x="3716338" y="2670399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blackWhite">
          <a:xfrm>
            <a:off x="3886200" y="31863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black">
          <a:xfrm>
            <a:off x="5943600" y="5624736"/>
            <a:ext cx="3200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 err="1" smtClean="0">
                <a:solidFill>
                  <a:srgbClr val="000066"/>
                </a:solidFill>
              </a:rPr>
              <a:t>Prodotto</a:t>
            </a:r>
            <a:endParaRPr lang="en-US" sz="2000" i="1" dirty="0" smtClean="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black">
          <a:xfrm>
            <a:off x="3429000" y="1281336"/>
            <a:ext cx="3124200" cy="28194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black">
          <a:xfrm>
            <a:off x="6477000" y="4034061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IS‘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black">
          <a:xfrm flipV="1">
            <a:off x="4191000" y="1967136"/>
            <a:ext cx="2438400" cy="3200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black">
          <a:xfrm>
            <a:off x="5868144" y="1660738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TR‘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5" name="Oval 20"/>
          <p:cNvSpPr>
            <a:spLocks noChangeArrowheads="1"/>
          </p:cNvSpPr>
          <p:nvPr/>
        </p:nvSpPr>
        <p:spPr bwMode="blackWhite">
          <a:xfrm>
            <a:off x="5562600" y="31863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black">
          <a:xfrm>
            <a:off x="5334000" y="266246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B</a:t>
            </a:r>
            <a:endParaRPr lang="en-US" sz="2000" i="1">
              <a:solidFill>
                <a:srgbClr val="000066"/>
              </a:solidFill>
            </a:endParaRPr>
          </a:p>
        </p:txBody>
      </p:sp>
      <p:cxnSp>
        <p:nvCxnSpPr>
          <p:cNvPr id="27" name="Gerade Verbindung mit Pfeil 32"/>
          <p:cNvCxnSpPr>
            <a:cxnSpLocks noChangeShapeType="1"/>
          </p:cNvCxnSpPr>
          <p:nvPr/>
        </p:nvCxnSpPr>
        <p:spPr bwMode="auto">
          <a:xfrm>
            <a:off x="4953000" y="2271936"/>
            <a:ext cx="1295400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cxnSp>
        <p:nvCxnSpPr>
          <p:cNvPr id="28" name="Gerade Verbindung 34"/>
          <p:cNvCxnSpPr>
            <a:cxnSpLocks noChangeShapeType="1"/>
          </p:cNvCxnSpPr>
          <p:nvPr/>
        </p:nvCxnSpPr>
        <p:spPr bwMode="auto">
          <a:xfrm flipH="1">
            <a:off x="1905000" y="4176936"/>
            <a:ext cx="3119438" cy="95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9" name="Text Box 4"/>
          <p:cNvSpPr txBox="1">
            <a:spLocks noChangeArrowheads="1"/>
          </p:cNvSpPr>
          <p:nvPr/>
        </p:nvSpPr>
        <p:spPr bwMode="black">
          <a:xfrm>
            <a:off x="1371600" y="394833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cxnSp>
        <p:nvCxnSpPr>
          <p:cNvPr id="30" name="Gerade Verbindung mit Pfeil 36"/>
          <p:cNvCxnSpPr>
            <a:cxnSpLocks noChangeShapeType="1"/>
          </p:cNvCxnSpPr>
          <p:nvPr/>
        </p:nvCxnSpPr>
        <p:spPr bwMode="auto">
          <a:xfrm>
            <a:off x="3048000" y="2271936"/>
            <a:ext cx="1295400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cxnSp>
        <p:nvCxnSpPr>
          <p:cNvPr id="31" name="Gerade Verbindung 38"/>
          <p:cNvCxnSpPr>
            <a:cxnSpLocks noChangeShapeType="1"/>
            <a:stCxn id="19" idx="4"/>
          </p:cNvCxnSpPr>
          <p:nvPr/>
        </p:nvCxnSpPr>
        <p:spPr bwMode="auto">
          <a:xfrm>
            <a:off x="3957638" y="3329211"/>
            <a:ext cx="4762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32" name="Gerade Verbindung 39"/>
          <p:cNvCxnSpPr>
            <a:cxnSpLocks noChangeShapeType="1"/>
          </p:cNvCxnSpPr>
          <p:nvPr/>
        </p:nvCxnSpPr>
        <p:spPr bwMode="auto">
          <a:xfrm>
            <a:off x="5638800" y="3338736"/>
            <a:ext cx="4763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33" name="Textfeld 40"/>
          <p:cNvSpPr txBox="1">
            <a:spLocks noChangeArrowheads="1"/>
          </p:cNvSpPr>
          <p:nvPr/>
        </p:nvSpPr>
        <p:spPr bwMode="auto">
          <a:xfrm>
            <a:off x="3724275" y="5548536"/>
            <a:ext cx="413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>
                <a:solidFill>
                  <a:srgbClr val="000066"/>
                </a:solidFill>
              </a:rPr>
              <a:t>Y</a:t>
            </a:r>
          </a:p>
        </p:txBody>
      </p:sp>
      <p:sp>
        <p:nvSpPr>
          <p:cNvPr id="34" name="Textfeld 41"/>
          <p:cNvSpPr txBox="1">
            <a:spLocks noChangeArrowheads="1"/>
          </p:cNvSpPr>
          <p:nvPr/>
        </p:nvSpPr>
        <p:spPr bwMode="auto">
          <a:xfrm>
            <a:off x="5410200" y="5548536"/>
            <a:ext cx="4752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>
                <a:solidFill>
                  <a:srgbClr val="000066"/>
                </a:solidFill>
              </a:rPr>
              <a:t>Y‘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black">
          <a:xfrm>
            <a:off x="4724400" y="425313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C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36" name="Oval 20"/>
          <p:cNvSpPr>
            <a:spLocks noChangeArrowheads="1"/>
          </p:cNvSpPr>
          <p:nvPr/>
        </p:nvSpPr>
        <p:spPr bwMode="blackWhite">
          <a:xfrm>
            <a:off x="4876800" y="4100736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37" name="Textfeld 44"/>
          <p:cNvSpPr txBox="1">
            <a:spLocks noChangeArrowheads="1"/>
          </p:cNvSpPr>
          <p:nvPr/>
        </p:nvSpPr>
        <p:spPr bwMode="auto">
          <a:xfrm>
            <a:off x="6858000" y="591417"/>
            <a:ext cx="2305050" cy="21175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dirty="0" smtClean="0">
                <a:solidFill>
                  <a:srgbClr val="000066"/>
                </a:solidFill>
                <a:latin typeface="+mj-lt"/>
              </a:rPr>
              <a:t>TR </a:t>
            </a:r>
            <a:r>
              <a:rPr lang="de-DE" dirty="0" err="1" smtClean="0">
                <a:solidFill>
                  <a:srgbClr val="000066"/>
                </a:solidFill>
                <a:latin typeface="+mj-lt"/>
              </a:rPr>
              <a:t>trasla</a:t>
            </a:r>
            <a:r>
              <a:rPr lang="de-DE" dirty="0" smtClean="0">
                <a:solidFill>
                  <a:srgbClr val="000066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rgbClr val="000066"/>
                </a:solidFill>
                <a:latin typeface="+mj-lt"/>
              </a:rPr>
              <a:t>basso</a:t>
            </a:r>
            <a:r>
              <a:rPr lang="de-DE" dirty="0" smtClean="0">
                <a:solidFill>
                  <a:srgbClr val="000066"/>
                </a:solidFill>
                <a:latin typeface="+mj-lt"/>
              </a:rPr>
              <a:t>:</a:t>
            </a:r>
          </a:p>
          <a:p>
            <a:pPr algn="ctr"/>
            <a:r>
              <a:rPr lang="de-DE" b="1" dirty="0" smtClean="0">
                <a:solidFill>
                  <a:srgbClr val="C00000"/>
                </a:solidFill>
                <a:latin typeface="+mj-lt"/>
              </a:rPr>
              <a:t>i </a:t>
            </a:r>
            <a:r>
              <a:rPr lang="de-DE" b="1" dirty="0">
                <a:solidFill>
                  <a:srgbClr val="C00000"/>
                </a:solidFill>
                <a:latin typeface="+mj-lt"/>
              </a:rPr>
              <a:t>&lt; i</a:t>
            </a:r>
            <a:r>
              <a:rPr lang="de-DE" b="1" dirty="0" smtClean="0">
                <a:solidFill>
                  <a:srgbClr val="C00000"/>
                </a:solidFill>
                <a:latin typeface="+mj-lt"/>
              </a:rPr>
              <a:t>*.</a:t>
            </a:r>
            <a:endParaRPr lang="de-DE" b="1" dirty="0">
              <a:solidFill>
                <a:srgbClr val="C00000"/>
              </a:solidFill>
              <a:latin typeface="+mj-lt"/>
            </a:endParaRPr>
          </a:p>
          <a:p>
            <a:pPr algn="ctr">
              <a:lnSpc>
                <a:spcPct val="105000"/>
              </a:lnSpc>
              <a:spcBef>
                <a:spcPts val="600"/>
              </a:spcBef>
            </a:pPr>
            <a:r>
              <a:rPr lang="de-DE" dirty="0" err="1" smtClean="0">
                <a:solidFill>
                  <a:srgbClr val="000066"/>
                </a:solidFill>
                <a:latin typeface="+mj-lt"/>
              </a:rPr>
              <a:t>Deflusso</a:t>
            </a:r>
            <a:r>
              <a:rPr lang="de-DE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0066"/>
                </a:solidFill>
                <a:latin typeface="+mj-lt"/>
              </a:rPr>
              <a:t>capitali</a:t>
            </a:r>
            <a:r>
              <a:rPr lang="de-DE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 algn="ctr">
              <a:lnSpc>
                <a:spcPct val="105000"/>
              </a:lnSpc>
              <a:spcBef>
                <a:spcPts val="600"/>
              </a:spcBef>
            </a:pPr>
            <a:r>
              <a:rPr lang="de-DE" dirty="0" smtClean="0">
                <a:solidFill>
                  <a:srgbClr val="000066"/>
                </a:solidFill>
                <a:latin typeface="+mj-lt"/>
              </a:rPr>
              <a:t>BC </a:t>
            </a:r>
            <a:r>
              <a:rPr lang="de-DE" u="sng" dirty="0" smtClean="0">
                <a:solidFill>
                  <a:srgbClr val="000066"/>
                </a:solidFill>
                <a:latin typeface="+mj-lt"/>
              </a:rPr>
              <a:t>non</a:t>
            </a:r>
            <a:r>
              <a:rPr lang="de-DE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0066"/>
                </a:solidFill>
                <a:latin typeface="+mj-lt"/>
              </a:rPr>
              <a:t>interviene</a:t>
            </a:r>
            <a:r>
              <a:rPr lang="de-DE" dirty="0" smtClean="0">
                <a:solidFill>
                  <a:srgbClr val="000066"/>
                </a:solidFill>
                <a:latin typeface="+mj-lt"/>
              </a:rPr>
              <a:t>: </a:t>
            </a:r>
            <a:endParaRPr lang="de-DE" dirty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105000"/>
              </a:lnSpc>
              <a:spcBef>
                <a:spcPts val="600"/>
              </a:spcBef>
            </a:pPr>
            <a:r>
              <a:rPr lang="de-DE" b="1" dirty="0" smtClean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 → </a:t>
            </a:r>
            <a:r>
              <a:rPr lang="de-DE" dirty="0" err="1" smtClean="0">
                <a:solidFill>
                  <a:srgbClr val="000066"/>
                </a:solidFill>
                <a:latin typeface="+mj-lt"/>
              </a:rPr>
              <a:t>deprezzamento</a:t>
            </a:r>
            <a:endParaRPr lang="de-DE" dirty="0" smtClean="0">
              <a:solidFill>
                <a:srgbClr val="000066"/>
              </a:solidFill>
              <a:latin typeface="+mj-lt"/>
            </a:endParaRPr>
          </a:p>
          <a:p>
            <a:pPr algn="ctr">
              <a:lnSpc>
                <a:spcPct val="105000"/>
              </a:lnSpc>
              <a:spcBef>
                <a:spcPts val="600"/>
              </a:spcBef>
            </a:pPr>
            <a:r>
              <a:rPr lang="de-DE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→ </a:t>
            </a:r>
            <a:r>
              <a:rPr lang="de-DE" dirty="0" err="1" smtClean="0">
                <a:solidFill>
                  <a:srgbClr val="000066"/>
                </a:solidFill>
                <a:latin typeface="+mj-lt"/>
              </a:rPr>
              <a:t>aumentano</a:t>
            </a:r>
            <a:r>
              <a:rPr lang="de-DE" dirty="0" smtClean="0">
                <a:solidFill>
                  <a:srgbClr val="000066"/>
                </a:solidFill>
                <a:latin typeface="+mj-lt"/>
              </a:rPr>
              <a:t> NX</a:t>
            </a:r>
            <a:endParaRPr lang="de-DE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8" name="Rettangolo 37"/>
          <p:cNvSpPr/>
          <p:nvPr/>
        </p:nvSpPr>
        <p:spPr>
          <a:xfrm flipH="1">
            <a:off x="6866382" y="2708920"/>
            <a:ext cx="2314130" cy="21452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Bef>
                <a:spcPts val="600"/>
              </a:spcBef>
            </a:pPr>
            <a:r>
              <a:rPr lang="de-DE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de-DE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de-DE" dirty="0" smtClean="0">
                <a:solidFill>
                  <a:srgbClr val="000066"/>
                </a:solidFill>
              </a:rPr>
              <a:t>IS </a:t>
            </a:r>
            <a:r>
              <a:rPr lang="de-DE" dirty="0" err="1" smtClean="0">
                <a:solidFill>
                  <a:srgbClr val="000066"/>
                </a:solidFill>
              </a:rPr>
              <a:t>trasla</a:t>
            </a:r>
            <a:r>
              <a:rPr lang="de-DE" dirty="0" smtClean="0">
                <a:solidFill>
                  <a:srgbClr val="000066"/>
                </a:solidFill>
              </a:rPr>
              <a:t> a </a:t>
            </a:r>
            <a:r>
              <a:rPr lang="de-DE" dirty="0" err="1" smtClean="0">
                <a:solidFill>
                  <a:srgbClr val="000066"/>
                </a:solidFill>
              </a:rPr>
              <a:t>destra</a:t>
            </a:r>
            <a:r>
              <a:rPr lang="de-DE" dirty="0" smtClean="0">
                <a:solidFill>
                  <a:srgbClr val="000066"/>
                </a:solidFill>
              </a:rPr>
              <a:t>,</a:t>
            </a:r>
          </a:p>
          <a:p>
            <a:pPr algn="ctr">
              <a:lnSpc>
                <a:spcPct val="105000"/>
              </a:lnSpc>
              <a:spcBef>
                <a:spcPts val="0"/>
              </a:spcBef>
            </a:pPr>
            <a:r>
              <a:rPr lang="de-DE" dirty="0" err="1" smtClean="0">
                <a:solidFill>
                  <a:srgbClr val="000066"/>
                </a:solidFill>
              </a:rPr>
              <a:t>fino</a:t>
            </a:r>
            <a:r>
              <a:rPr lang="de-DE" dirty="0" smtClean="0">
                <a:solidFill>
                  <a:srgbClr val="000066"/>
                </a:solidFill>
              </a:rPr>
              <a:t> a </a:t>
            </a:r>
            <a:r>
              <a:rPr lang="de-DE" dirty="0" err="1" smtClean="0">
                <a:solidFill>
                  <a:srgbClr val="000066"/>
                </a:solidFill>
              </a:rPr>
              <a:t>che</a:t>
            </a:r>
            <a:r>
              <a:rPr lang="de-DE" dirty="0" smtClean="0">
                <a:solidFill>
                  <a:srgbClr val="000066"/>
                </a:solidFill>
              </a:rPr>
              <a:t>: </a:t>
            </a:r>
          </a:p>
          <a:p>
            <a:pPr algn="ctr">
              <a:lnSpc>
                <a:spcPct val="105000"/>
              </a:lnSpc>
              <a:spcBef>
                <a:spcPts val="600"/>
              </a:spcBef>
            </a:pPr>
            <a:r>
              <a:rPr lang="de-DE" b="1" dirty="0">
                <a:solidFill>
                  <a:srgbClr val="C00000"/>
                </a:solidFill>
              </a:rPr>
              <a:t>i </a:t>
            </a:r>
            <a:r>
              <a:rPr lang="de-DE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>
                <a:solidFill>
                  <a:srgbClr val="C00000"/>
                </a:solidFill>
              </a:rPr>
              <a:t>i</a:t>
            </a:r>
            <a:r>
              <a:rPr lang="de-DE" b="1" dirty="0" smtClean="0">
                <a:solidFill>
                  <a:srgbClr val="C00000"/>
                </a:solidFill>
              </a:rPr>
              <a:t>*</a:t>
            </a:r>
          </a:p>
          <a:p>
            <a:pPr algn="r">
              <a:lnSpc>
                <a:spcPct val="105000"/>
              </a:lnSpc>
              <a:spcBef>
                <a:spcPts val="600"/>
              </a:spcBef>
            </a:pPr>
            <a:r>
              <a:rPr lang="de-DE" dirty="0" smtClean="0">
                <a:solidFill>
                  <a:srgbClr val="000066"/>
                </a:solidFill>
              </a:rPr>
              <a:t>Nel </a:t>
            </a:r>
            <a:r>
              <a:rPr lang="de-DE" dirty="0" err="1" smtClean="0">
                <a:solidFill>
                  <a:srgbClr val="000066"/>
                </a:solidFill>
              </a:rPr>
              <a:t>nuovo</a:t>
            </a:r>
            <a:r>
              <a:rPr lang="de-DE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equilibrio</a:t>
            </a:r>
            <a:r>
              <a:rPr lang="de-DE" dirty="0" smtClean="0">
                <a:solidFill>
                  <a:srgbClr val="000066"/>
                </a:solidFill>
              </a:rPr>
              <a:t>:</a:t>
            </a:r>
          </a:p>
          <a:p>
            <a:pPr algn="ctr">
              <a:lnSpc>
                <a:spcPct val="105000"/>
              </a:lnSpc>
              <a:spcBef>
                <a:spcPts val="600"/>
              </a:spcBef>
            </a:pPr>
            <a:r>
              <a:rPr lang="de-DE" b="1" dirty="0" smtClean="0">
                <a:solidFill>
                  <a:srgbClr val="C00000"/>
                </a:solidFill>
              </a:rPr>
              <a:t>i = i* </a:t>
            </a:r>
          </a:p>
          <a:p>
            <a:pPr algn="ctr">
              <a:lnSpc>
                <a:spcPct val="105000"/>
              </a:lnSpc>
              <a:spcBef>
                <a:spcPts val="600"/>
              </a:spcBef>
            </a:pPr>
            <a:r>
              <a:rPr lang="de-DE" b="1" dirty="0" smtClean="0">
                <a:solidFill>
                  <a:srgbClr val="C00000"/>
                </a:solidFill>
              </a:rPr>
              <a:t> Y‘ &gt; Y </a:t>
            </a:r>
            <a:r>
              <a:rPr lang="de-DE" dirty="0" smtClean="0">
                <a:solidFill>
                  <a:srgbClr val="000099"/>
                </a:solidFill>
              </a:rPr>
              <a:t>.</a:t>
            </a:r>
            <a:endParaRPr lang="de-DE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4" grpId="0"/>
      <p:bldP spid="25" grpId="0" animBg="1"/>
      <p:bldP spid="26" grpId="0"/>
      <p:bldP spid="29" grpId="0"/>
      <p:bldP spid="34" grpId="0"/>
      <p:bldP spid="35" grpId="0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/>
        </p:nvSpPr>
        <p:spPr bwMode="black">
          <a:xfrm>
            <a:off x="1943637" y="2659722"/>
            <a:ext cx="3308350" cy="2940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>
              <a:latin typeface="Adobe Caslon Pro"/>
              <a:cs typeface="Adobe Caslon Pro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988464" y="4031327"/>
            <a:ext cx="5880100" cy="433388"/>
            <a:chOff x="904" y="2757"/>
            <a:chExt cx="3704" cy="27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904" y="2778"/>
              <a:ext cx="3052" cy="252"/>
              <a:chOff x="904" y="2778"/>
              <a:chExt cx="3052" cy="252"/>
            </a:xfrm>
          </p:grpSpPr>
          <p:sp>
            <p:nvSpPr>
              <p:cNvPr id="6" name="Line 3"/>
              <p:cNvSpPr>
                <a:spLocks noChangeShapeType="1"/>
              </p:cNvSpPr>
              <p:nvPr/>
            </p:nvSpPr>
            <p:spPr bwMode="black">
              <a:xfrm>
                <a:off x="1200" y="2922"/>
                <a:ext cx="2756" cy="0"/>
              </a:xfrm>
              <a:prstGeom prst="line">
                <a:avLst/>
              </a:prstGeom>
              <a:noFill/>
              <a:ln w="38100">
                <a:solidFill>
                  <a:srgbClr val="007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>
                  <a:latin typeface="Adobe Caslon Pro"/>
                  <a:cs typeface="Adobe Caslon Pro"/>
                </a:endParaRPr>
              </a:p>
            </p:txBody>
          </p:sp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black">
              <a:xfrm>
                <a:off x="904" y="2778"/>
                <a:ext cx="33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 sz="2000" i="1">
                    <a:solidFill>
                      <a:srgbClr val="000066"/>
                    </a:solidFill>
                    <a:latin typeface="Adobe Caslon Pro"/>
                    <a:cs typeface="Adobe Caslon Pro"/>
                  </a:rPr>
                  <a:t>i*</a:t>
                </a:r>
                <a:endParaRPr lang="en-US" sz="2000" i="1">
                  <a:solidFill>
                    <a:srgbClr val="000066"/>
                  </a:solidFill>
                  <a:latin typeface="Adobe Caslon Pro"/>
                  <a:cs typeface="Adobe Caslon Pro"/>
                </a:endParaRPr>
              </a:p>
            </p:txBody>
          </p:sp>
        </p:grpSp>
        <p:sp>
          <p:nvSpPr>
            <p:cNvPr id="5" name="Text Box 24"/>
            <p:cNvSpPr txBox="1">
              <a:spLocks noChangeArrowheads="1"/>
            </p:cNvSpPr>
            <p:nvPr/>
          </p:nvSpPr>
          <p:spPr bwMode="black">
            <a:xfrm>
              <a:off x="3936" y="2757"/>
              <a:ext cx="6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 i="1">
                  <a:solidFill>
                    <a:srgbClr val="000066"/>
                  </a:solidFill>
                  <a:latin typeface="Adobe Caslon Pro"/>
                  <a:cs typeface="Adobe Caslon Pro"/>
                </a:rPr>
                <a:t>IFM</a:t>
              </a:r>
              <a:endParaRPr lang="en-US" sz="2000" i="1">
                <a:solidFill>
                  <a:srgbClr val="000066"/>
                </a:solidFill>
                <a:latin typeface="Adobe Caslon Pro"/>
                <a:cs typeface="Adobe Caslon Pro"/>
              </a:endParaRP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486437" y="1516722"/>
            <a:ext cx="5181600" cy="4119563"/>
            <a:chOff x="1188" y="1152"/>
            <a:chExt cx="3264" cy="2595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>
                <a:latin typeface="Adobe Caslon Pro"/>
                <a:cs typeface="Adobe Caslon Pro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>
                <a:latin typeface="Adobe Caslon Pro"/>
                <a:cs typeface="Adobe Caslon Pro"/>
              </a:endParaRPr>
            </a:p>
          </p:txBody>
        </p:sp>
      </p:grpSp>
      <p:sp>
        <p:nvSpPr>
          <p:cNvPr id="11" name="Text Box 9"/>
          <p:cNvSpPr txBox="1">
            <a:spLocks noChangeArrowheads="1"/>
          </p:cNvSpPr>
          <p:nvPr/>
        </p:nvSpPr>
        <p:spPr bwMode="black">
          <a:xfrm rot="-5400000">
            <a:off x="-822493" y="3793167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Tasso di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interesse</a:t>
            </a:r>
            <a:endParaRPr lang="en-US" sz="2000" dirty="0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black">
          <a:xfrm>
            <a:off x="1867437" y="2421597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Adobe Caslon Pro"/>
              <a:cs typeface="Adobe Caslon Pro"/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2629437" y="2050122"/>
            <a:ext cx="4038600" cy="3219450"/>
            <a:chOff x="1680" y="1584"/>
            <a:chExt cx="2544" cy="2028"/>
          </a:xfrm>
        </p:grpSpPr>
        <p:sp>
          <p:nvSpPr>
            <p:cNvPr id="14" name="Line 12"/>
            <p:cNvSpPr>
              <a:spLocks noChangeShapeType="1"/>
            </p:cNvSpPr>
            <p:nvPr/>
          </p:nvSpPr>
          <p:spPr bwMode="black">
            <a:xfrm>
              <a:off x="1680" y="1584"/>
              <a:ext cx="2084" cy="1852"/>
            </a:xfrm>
            <a:prstGeom prst="line">
              <a:avLst/>
            </a:prstGeom>
            <a:noFill/>
            <a:ln w="38100">
              <a:solidFill>
                <a:srgbClr val="FF7F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>
                <a:latin typeface="Adobe Caslon Pro"/>
                <a:cs typeface="Adobe Caslon Pro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black">
            <a:xfrm>
              <a:off x="3744" y="3360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i="1">
                  <a:solidFill>
                    <a:srgbClr val="000066"/>
                  </a:solidFill>
                  <a:latin typeface="Adobe Caslon Pro"/>
                  <a:cs typeface="Adobe Caslon Pro"/>
                </a:rPr>
                <a:t>IS‘</a:t>
              </a:r>
              <a:endParaRPr lang="en-US" sz="2000" i="1">
                <a:solidFill>
                  <a:srgbClr val="000066"/>
                </a:solidFill>
                <a:latin typeface="Adobe Caslon Pro"/>
                <a:cs typeface="Adobe Caslon Pro"/>
              </a:endParaRPr>
            </a:p>
          </p:txBody>
        </p:sp>
      </p:grpSp>
      <p:grpSp>
        <p:nvGrpSpPr>
          <p:cNvPr id="17" name="Group 23"/>
          <p:cNvGrpSpPr>
            <a:grpSpLocks/>
          </p:cNvGrpSpPr>
          <p:nvPr/>
        </p:nvGrpSpPr>
        <p:grpSpPr bwMode="auto">
          <a:xfrm>
            <a:off x="2934237" y="2202522"/>
            <a:ext cx="3057525" cy="3251200"/>
            <a:chOff x="2778" y="1379"/>
            <a:chExt cx="1926" cy="2048"/>
          </a:xfrm>
        </p:grpSpPr>
        <p:sp>
          <p:nvSpPr>
            <p:cNvPr id="18" name="Text Box 16"/>
            <p:cNvSpPr txBox="1">
              <a:spLocks noChangeArrowheads="1"/>
            </p:cNvSpPr>
            <p:nvPr/>
          </p:nvSpPr>
          <p:spPr bwMode="black">
            <a:xfrm>
              <a:off x="3600" y="1379"/>
              <a:ext cx="11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>
                  <a:solidFill>
                    <a:srgbClr val="000066"/>
                  </a:solidFill>
                  <a:latin typeface="Adobe Caslon Pro"/>
                  <a:cs typeface="Adobe Caslon Pro"/>
                </a:rPr>
                <a:t> </a:t>
              </a:r>
              <a:r>
                <a:rPr lang="de-DE" sz="2000" i="1">
                  <a:solidFill>
                    <a:srgbClr val="000066"/>
                  </a:solidFill>
                  <a:latin typeface="Adobe Caslon Pro"/>
                  <a:cs typeface="Adobe Caslon Pro"/>
                </a:rPr>
                <a:t>TR</a:t>
              </a:r>
              <a:endParaRPr lang="en-US" sz="2000" i="1">
                <a:solidFill>
                  <a:srgbClr val="000066"/>
                </a:solidFill>
                <a:latin typeface="Adobe Caslon Pro"/>
                <a:cs typeface="Adobe Caslon Pro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black">
            <a:xfrm flipV="1">
              <a:off x="2778" y="1651"/>
              <a:ext cx="1344" cy="177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>
                <a:latin typeface="Adobe Caslon Pro"/>
                <a:cs typeface="Adobe Caslon Pro"/>
              </a:endParaRPr>
            </a:p>
          </p:txBody>
        </p:sp>
      </p:grpSp>
      <p:sp>
        <p:nvSpPr>
          <p:cNvPr id="20" name="Text Box 18"/>
          <p:cNvSpPr txBox="1">
            <a:spLocks noChangeArrowheads="1"/>
          </p:cNvSpPr>
          <p:nvPr/>
        </p:nvSpPr>
        <p:spPr bwMode="black">
          <a:xfrm>
            <a:off x="3543837" y="3650322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  <a:latin typeface="Adobe Caslon Pro"/>
                <a:cs typeface="Adobe Caslon Pro"/>
              </a:rPr>
              <a:t>A</a:t>
            </a:r>
            <a:endParaRPr lang="en-US" sz="2000" i="1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blackWhite">
          <a:xfrm>
            <a:off x="3696237" y="4259922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 sz="2000">
              <a:latin typeface="Adobe Caslon Pro"/>
              <a:cs typeface="Adobe Caslon Pro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black">
          <a:xfrm>
            <a:off x="4723821" y="5837202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Prodotto</a:t>
            </a:r>
            <a:endParaRPr lang="en-US" sz="2000" i="1" dirty="0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black">
          <a:xfrm>
            <a:off x="1029237" y="1973922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  <a:latin typeface="Adobe Caslon Pro"/>
                <a:cs typeface="Adobe Caslon Pro"/>
              </a:rPr>
              <a:t>i</a:t>
            </a:r>
            <a:endParaRPr lang="en-US" sz="2000" i="1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black">
          <a:xfrm>
            <a:off x="5237978" y="5191088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  <a:latin typeface="Adobe Caslon Pro"/>
                <a:cs typeface="Adobe Caslon Pro"/>
              </a:rPr>
              <a:t>IS</a:t>
            </a:r>
            <a:endParaRPr lang="en-US" sz="2000" i="1" dirty="0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blackWhite">
          <a:xfrm>
            <a:off x="4305837" y="3497922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 sz="2000">
              <a:latin typeface="Adobe Caslon Pro"/>
              <a:cs typeface="Adobe Caslon Pro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black">
          <a:xfrm>
            <a:off x="4077237" y="2888322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  <a:latin typeface="Adobe Caslon Pro"/>
                <a:cs typeface="Adobe Caslon Pro"/>
              </a:rPr>
              <a:t>B</a:t>
            </a:r>
            <a:endParaRPr lang="en-US" sz="2000" i="1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29" name="Textfeld 31"/>
          <p:cNvSpPr txBox="1">
            <a:spLocks noChangeArrowheads="1"/>
          </p:cNvSpPr>
          <p:nvPr/>
        </p:nvSpPr>
        <p:spPr bwMode="auto">
          <a:xfrm>
            <a:off x="5724128" y="724946"/>
            <a:ext cx="3419872" cy="794064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Un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aumento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della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domanda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interna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sposta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a </a:t>
            </a:r>
            <a:r>
              <a:rPr lang="de-DE" sz="2000" u="sng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destra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la IS.</a:t>
            </a:r>
            <a:endParaRPr lang="de-DE" sz="2000" dirty="0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cxnSp>
        <p:nvCxnSpPr>
          <p:cNvPr id="30" name="Gerade Verbindung mit Pfeil 33"/>
          <p:cNvCxnSpPr>
            <a:cxnSpLocks noChangeShapeType="1"/>
          </p:cNvCxnSpPr>
          <p:nvPr/>
        </p:nvCxnSpPr>
        <p:spPr bwMode="auto">
          <a:xfrm>
            <a:off x="2209056" y="2708920"/>
            <a:ext cx="1066800" cy="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31" name="Textfeld 34"/>
          <p:cNvSpPr txBox="1">
            <a:spLocks noChangeArrowheads="1"/>
          </p:cNvSpPr>
          <p:nvPr/>
        </p:nvSpPr>
        <p:spPr bwMode="auto">
          <a:xfrm>
            <a:off x="6242587" y="1556792"/>
            <a:ext cx="2901413" cy="21975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In </a:t>
            </a:r>
            <a:r>
              <a:rPr lang="de-DE" sz="2000" b="1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B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:       </a:t>
            </a:r>
            <a:r>
              <a:rPr lang="de-DE" sz="2000" b="1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i </a:t>
            </a:r>
            <a:r>
              <a:rPr lang="de-DE" sz="2000" b="1" dirty="0">
                <a:solidFill>
                  <a:srgbClr val="C00000"/>
                </a:solidFill>
                <a:latin typeface="Adobe Caslon Pro"/>
                <a:cs typeface="Adobe Caslon Pro"/>
              </a:rPr>
              <a:t>&gt; i*</a:t>
            </a:r>
          </a:p>
          <a:p>
            <a:pPr algn="r">
              <a:lnSpc>
                <a:spcPct val="114000"/>
              </a:lnSpc>
            </a:pPr>
            <a:r>
              <a:rPr lang="de-DE" sz="2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dobe Caslon Pro"/>
              </a:rPr>
              <a:t>→  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Afflusso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capitali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,  </a:t>
            </a:r>
          </a:p>
          <a:p>
            <a:pPr algn="r">
              <a:lnSpc>
                <a:spcPct val="114000"/>
              </a:lnSpc>
            </a:pPr>
            <a:r>
              <a:rPr lang="de-DE" sz="2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dobe Caslon Pro"/>
              </a:rPr>
              <a:t>→ 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Apprezzamento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del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cambio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,</a:t>
            </a:r>
          </a:p>
          <a:p>
            <a:pPr algn="r">
              <a:lnSpc>
                <a:spcPct val="114000"/>
              </a:lnSpc>
            </a:pPr>
            <a:r>
              <a:rPr lang="de-DE" sz="2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dobe Caslon Pro"/>
              </a:rPr>
              <a:t>→   </a:t>
            </a:r>
            <a:r>
              <a:rPr lang="de-DE" sz="2000" b="1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IS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si </a:t>
            </a: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sposta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a </a:t>
            </a:r>
            <a:r>
              <a:rPr lang="de-DE" sz="2000" u="sng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sin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. .</a:t>
            </a:r>
          </a:p>
          <a:p>
            <a:pPr>
              <a:lnSpc>
                <a:spcPct val="114000"/>
              </a:lnSpc>
            </a:pPr>
            <a:r>
              <a:rPr lang="de-DE" sz="2000" dirty="0" err="1" smtClean="0">
                <a:solidFill>
                  <a:srgbClr val="000066"/>
                </a:solidFill>
                <a:latin typeface="Adobe Caslon Pro"/>
                <a:cs typeface="Adobe Caslon Pro"/>
              </a:rPr>
              <a:t>Ritorno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ad  </a:t>
            </a:r>
            <a:r>
              <a:rPr lang="de-DE" sz="2000" b="1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A</a:t>
            </a:r>
            <a:r>
              <a:rPr lang="de-DE" sz="2000" dirty="0" smtClean="0">
                <a:solidFill>
                  <a:srgbClr val="000066"/>
                </a:solidFill>
                <a:latin typeface="Adobe Caslon Pro"/>
                <a:cs typeface="Adobe Caslon Pro"/>
              </a:rPr>
              <a:t> .</a:t>
            </a:r>
            <a:endParaRPr lang="de-DE" sz="2000" dirty="0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32" name="Line 3"/>
          <p:cNvSpPr>
            <a:spLocks noChangeShapeType="1"/>
          </p:cNvSpPr>
          <p:nvPr/>
        </p:nvSpPr>
        <p:spPr bwMode="black">
          <a:xfrm flipV="1">
            <a:off x="1562637" y="3574122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2000">
              <a:latin typeface="Adobe Caslon Pro"/>
              <a:cs typeface="Adobe Caslon Pro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black">
          <a:xfrm>
            <a:off x="1029237" y="320741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  <a:latin typeface="Adobe Caslon Pro"/>
                <a:cs typeface="Adobe Caslon Pro"/>
              </a:rPr>
              <a:t>i</a:t>
            </a:r>
            <a:endParaRPr lang="en-US" sz="2000" i="1">
              <a:solidFill>
                <a:srgbClr val="000066"/>
              </a:solidFill>
              <a:latin typeface="Adobe Caslon Pro"/>
              <a:cs typeface="Adobe Caslon Pro"/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blackWhite">
          <a:xfrm>
            <a:off x="251520" y="116632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Cambi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flessibili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shock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di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domanda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(IS)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0" name="Connettore 2 39"/>
          <p:cNvCxnSpPr/>
          <p:nvPr/>
        </p:nvCxnSpPr>
        <p:spPr bwMode="auto">
          <a:xfrm flipH="1">
            <a:off x="2555776" y="3068960"/>
            <a:ext cx="1066800" cy="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1406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9" grpId="0" animBg="1"/>
      <p:bldP spid="32" grpId="0" animBg="1"/>
      <p:bldP spid="32" grpId="1" animBg="1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27"/>
          <p:cNvCxnSpPr>
            <a:cxnSpLocks noChangeShapeType="1"/>
            <a:stCxn id="14" idx="5"/>
          </p:cNvCxnSpPr>
          <p:nvPr/>
        </p:nvCxnSpPr>
        <p:spPr bwMode="auto">
          <a:xfrm flipH="1" flipV="1">
            <a:off x="1905000" y="3398168"/>
            <a:ext cx="2103438" cy="46038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3" name="Line 2"/>
          <p:cNvSpPr>
            <a:spLocks noChangeShapeType="1"/>
          </p:cNvSpPr>
          <p:nvPr/>
        </p:nvSpPr>
        <p:spPr bwMode="black">
          <a:xfrm flipV="1">
            <a:off x="2590800" y="1721768"/>
            <a:ext cx="33528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black">
          <a:xfrm>
            <a:off x="1435100" y="3182268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i*</a:t>
            </a:r>
            <a:endParaRPr lang="en-US" sz="2000" i="1">
              <a:solidFill>
                <a:srgbClr val="000066"/>
              </a:solidFill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885950" y="1559843"/>
            <a:ext cx="5181600" cy="4119563"/>
            <a:chOff x="1188" y="1152"/>
            <a:chExt cx="3264" cy="259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black">
          <a:xfrm rot="-5400000">
            <a:off x="-800100" y="3312413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66"/>
                </a:solidFill>
              </a:rPr>
              <a:t>Tasso di </a:t>
            </a:r>
            <a:r>
              <a:rPr lang="de-DE" sz="2000" dirty="0" err="1" smtClean="0">
                <a:solidFill>
                  <a:srgbClr val="000066"/>
                </a:solidFill>
              </a:rPr>
              <a:t>interesse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black">
          <a:xfrm>
            <a:off x="2209800" y="1940843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black">
          <a:xfrm>
            <a:off x="2514600" y="2102768"/>
            <a:ext cx="2743200" cy="24384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black">
          <a:xfrm>
            <a:off x="5029200" y="455545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IS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black">
          <a:xfrm>
            <a:off x="3716338" y="2806031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A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blackWhite">
          <a:xfrm>
            <a:off x="3886200" y="3321968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rot="5400000" flipV="1">
            <a:off x="4953000" y="3398168"/>
            <a:ext cx="0" cy="914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 sz="2000"/>
          </a:p>
        </p:txBody>
      </p: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3048000" y="1721768"/>
            <a:ext cx="3163888" cy="2898775"/>
            <a:chOff x="1920" y="1248"/>
            <a:chExt cx="1993" cy="1826"/>
          </a:xfrm>
        </p:grpSpPr>
        <p:sp>
          <p:nvSpPr>
            <p:cNvPr id="17" name="Line 20"/>
            <p:cNvSpPr>
              <a:spLocks noChangeShapeType="1"/>
            </p:cNvSpPr>
            <p:nvPr/>
          </p:nvSpPr>
          <p:spPr bwMode="black">
            <a:xfrm>
              <a:off x="1920" y="1248"/>
              <a:ext cx="1728" cy="1536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black">
            <a:xfrm>
              <a:off x="3470" y="2822"/>
              <a:ext cx="4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i="1" dirty="0">
                  <a:solidFill>
                    <a:srgbClr val="000066"/>
                  </a:solidFill>
                </a:rPr>
                <a:t>IS´</a:t>
              </a:r>
              <a:endParaRPr lang="en-US" sz="2000" i="1" dirty="0">
                <a:solidFill>
                  <a:srgbClr val="000066"/>
                </a:solidFill>
              </a:endParaRPr>
            </a:p>
          </p:txBody>
        </p:sp>
      </p:grpSp>
      <p:sp>
        <p:nvSpPr>
          <p:cNvPr id="19" name="Text Box 25"/>
          <p:cNvSpPr txBox="1">
            <a:spLocks noChangeArrowheads="1"/>
          </p:cNvSpPr>
          <p:nvPr/>
        </p:nvSpPr>
        <p:spPr bwMode="black">
          <a:xfrm>
            <a:off x="5508104" y="1340768"/>
            <a:ext cx="2044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>
                <a:solidFill>
                  <a:srgbClr val="000066"/>
                </a:solidFill>
              </a:rPr>
              <a:t>TR</a:t>
            </a:r>
            <a:endParaRPr lang="en-US" sz="2000" i="1" dirty="0">
              <a:solidFill>
                <a:srgbClr val="000066"/>
              </a:solidFill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black">
          <a:xfrm>
            <a:off x="4267200" y="2255168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C</a:t>
            </a:r>
            <a:endParaRPr lang="en-US" sz="2000" i="1">
              <a:solidFill>
                <a:srgbClr val="000066"/>
              </a:solidFill>
            </a:endParaRPr>
          </a:p>
        </p:txBody>
      </p:sp>
      <p:cxnSp>
        <p:nvCxnSpPr>
          <p:cNvPr id="21" name="Gerade Verbindung 24"/>
          <p:cNvCxnSpPr>
            <a:cxnSpLocks noChangeShapeType="1"/>
          </p:cNvCxnSpPr>
          <p:nvPr/>
        </p:nvCxnSpPr>
        <p:spPr bwMode="auto">
          <a:xfrm>
            <a:off x="3957638" y="3464843"/>
            <a:ext cx="4762" cy="2219325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22" name="Gerade Verbindung 25"/>
          <p:cNvCxnSpPr>
            <a:cxnSpLocks noChangeShapeType="1"/>
          </p:cNvCxnSpPr>
          <p:nvPr/>
        </p:nvCxnSpPr>
        <p:spPr bwMode="auto">
          <a:xfrm>
            <a:off x="4495800" y="3093368"/>
            <a:ext cx="0" cy="2590800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cxnSp>
        <p:nvCxnSpPr>
          <p:cNvPr id="23" name="Gerade Verbindung 30"/>
          <p:cNvCxnSpPr>
            <a:cxnSpLocks noChangeShapeType="1"/>
          </p:cNvCxnSpPr>
          <p:nvPr/>
        </p:nvCxnSpPr>
        <p:spPr bwMode="auto">
          <a:xfrm flipH="1" flipV="1">
            <a:off x="1981200" y="2940968"/>
            <a:ext cx="2484438" cy="46038"/>
          </a:xfrm>
          <a:prstGeom prst="line">
            <a:avLst/>
          </a:prstGeom>
          <a:noFill/>
          <a:ln w="12700" algn="ctr">
            <a:solidFill>
              <a:srgbClr val="000066"/>
            </a:solidFill>
            <a:prstDash val="dash"/>
            <a:round/>
            <a:headEnd/>
            <a:tailEnd/>
          </a:ln>
        </p:spPr>
      </p:cxnSp>
      <p:sp>
        <p:nvSpPr>
          <p:cNvPr id="24" name="Text Box 19"/>
          <p:cNvSpPr txBox="1">
            <a:spLocks noChangeArrowheads="1"/>
          </p:cNvSpPr>
          <p:nvPr/>
        </p:nvSpPr>
        <p:spPr bwMode="black">
          <a:xfrm>
            <a:off x="3276600" y="5760368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Y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black">
          <a:xfrm>
            <a:off x="3962400" y="5760368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Y‘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6" name="Oval 17"/>
          <p:cNvSpPr>
            <a:spLocks noChangeArrowheads="1"/>
          </p:cNvSpPr>
          <p:nvPr/>
        </p:nvSpPr>
        <p:spPr bwMode="blackWhite">
          <a:xfrm>
            <a:off x="4419600" y="2940968"/>
            <a:ext cx="142875" cy="1428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 sz="2000">
              <a:solidFill>
                <a:srgbClr val="FCE78C"/>
              </a:solidFill>
              <a:latin typeface="Times New Roman" pitchFamily="18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black">
          <a:xfrm>
            <a:off x="1447800" y="1340768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black">
          <a:xfrm>
            <a:off x="1295400" y="2650456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>
                <a:solidFill>
                  <a:srgbClr val="000066"/>
                </a:solidFill>
              </a:rPr>
              <a:t>i*‘</a:t>
            </a:r>
            <a:endParaRPr lang="en-US" sz="2000" i="1">
              <a:solidFill>
                <a:srgbClr val="000066"/>
              </a:solidFill>
            </a:endParaRPr>
          </a:p>
        </p:txBody>
      </p:sp>
      <p:sp>
        <p:nvSpPr>
          <p:cNvPr id="30" name="Textfeld 37"/>
          <p:cNvSpPr txBox="1">
            <a:spLocks noChangeArrowheads="1"/>
          </p:cNvSpPr>
          <p:nvPr/>
        </p:nvSpPr>
        <p:spPr bwMode="auto">
          <a:xfrm>
            <a:off x="6095998" y="1721768"/>
            <a:ext cx="3048002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de-DE" sz="2000" dirty="0">
                <a:solidFill>
                  <a:srgbClr val="000066"/>
                </a:solidFill>
              </a:rPr>
              <a:t>i* </a:t>
            </a:r>
            <a:r>
              <a:rPr lang="de-DE" sz="2000" dirty="0" err="1" smtClean="0">
                <a:solidFill>
                  <a:srgbClr val="000066"/>
                </a:solidFill>
              </a:rPr>
              <a:t>aumenta</a:t>
            </a:r>
            <a:r>
              <a:rPr lang="de-DE" sz="2000" dirty="0" smtClean="0">
                <a:solidFill>
                  <a:srgbClr val="000066"/>
                </a:solidFill>
              </a:rPr>
              <a:t> a </a:t>
            </a:r>
            <a:r>
              <a:rPr lang="de-DE" sz="2000" dirty="0">
                <a:solidFill>
                  <a:srgbClr val="000066"/>
                </a:solidFill>
              </a:rPr>
              <a:t>i*‘:</a:t>
            </a:r>
          </a:p>
          <a:p>
            <a:pPr algn="ctr">
              <a:lnSpc>
                <a:spcPct val="114000"/>
              </a:lnSpc>
            </a:pPr>
            <a:r>
              <a:rPr lang="de-DE" sz="2000" dirty="0" err="1" smtClean="0">
                <a:solidFill>
                  <a:srgbClr val="000066"/>
                </a:solidFill>
              </a:rPr>
              <a:t>deflusso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capitali</a:t>
            </a:r>
            <a:r>
              <a:rPr lang="de-DE" sz="2000" dirty="0" smtClean="0">
                <a:solidFill>
                  <a:srgbClr val="000066"/>
                </a:solidFill>
              </a:rPr>
              <a:t>,</a:t>
            </a:r>
            <a:endParaRPr lang="de-DE" sz="2000" dirty="0">
              <a:solidFill>
                <a:srgbClr val="000066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de-DE" sz="2000" dirty="0" smtClean="0">
                <a:solidFill>
                  <a:srgbClr val="000066"/>
                </a:solidFill>
              </a:rPr>
              <a:t>Il </a:t>
            </a:r>
            <a:r>
              <a:rPr lang="de-DE" sz="2000" dirty="0" err="1" smtClean="0">
                <a:solidFill>
                  <a:srgbClr val="000066"/>
                </a:solidFill>
              </a:rPr>
              <a:t>tasso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cambio</a:t>
            </a:r>
            <a:r>
              <a:rPr lang="de-DE" sz="2000" dirty="0" smtClean="0">
                <a:solidFill>
                  <a:srgbClr val="000066"/>
                </a:solidFill>
              </a:rPr>
              <a:t> si </a:t>
            </a:r>
            <a:r>
              <a:rPr lang="de-DE" sz="2000" dirty="0" err="1" smtClean="0">
                <a:solidFill>
                  <a:srgbClr val="000066"/>
                </a:solidFill>
              </a:rPr>
              <a:t>deprezza</a:t>
            </a:r>
            <a:r>
              <a:rPr lang="de-DE" sz="2000" dirty="0" smtClean="0">
                <a:solidFill>
                  <a:srgbClr val="000066"/>
                </a:solidFill>
              </a:rPr>
              <a:t>, </a:t>
            </a:r>
            <a:endParaRPr lang="de-DE" sz="2000" dirty="0">
              <a:solidFill>
                <a:srgbClr val="000066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de-DE" sz="2000" dirty="0" smtClean="0">
                <a:solidFill>
                  <a:srgbClr val="000066"/>
                </a:solidFill>
              </a:rPr>
              <a:t>la </a:t>
            </a:r>
            <a:r>
              <a:rPr lang="de-DE" sz="2000" dirty="0" err="1" smtClean="0">
                <a:solidFill>
                  <a:srgbClr val="000066"/>
                </a:solidFill>
              </a:rPr>
              <a:t>domanda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beni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nazionali</a:t>
            </a:r>
            <a:r>
              <a:rPr lang="de-DE" sz="2000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aumenta</a:t>
            </a:r>
            <a:r>
              <a:rPr lang="de-DE" sz="2000" dirty="0" smtClean="0">
                <a:solidFill>
                  <a:srgbClr val="000066"/>
                </a:solidFill>
              </a:rPr>
              <a:t>,</a:t>
            </a:r>
            <a:endParaRPr lang="de-DE" sz="2000" dirty="0">
              <a:solidFill>
                <a:srgbClr val="000066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de-DE" sz="2000" dirty="0" smtClean="0">
                <a:solidFill>
                  <a:srgbClr val="000066"/>
                </a:solidFill>
              </a:rPr>
              <a:t>la </a:t>
            </a:r>
            <a:r>
              <a:rPr lang="de-DE" sz="2000" dirty="0" err="1" smtClean="0">
                <a:solidFill>
                  <a:srgbClr val="000066"/>
                </a:solidFill>
              </a:rPr>
              <a:t>curva</a:t>
            </a:r>
            <a:r>
              <a:rPr lang="de-DE" sz="2000" dirty="0" smtClean="0">
                <a:solidFill>
                  <a:srgbClr val="000066"/>
                </a:solidFill>
              </a:rPr>
              <a:t> IS </a:t>
            </a:r>
            <a:r>
              <a:rPr lang="de-DE" sz="2000" dirty="0" err="1" smtClean="0">
                <a:solidFill>
                  <a:srgbClr val="000066"/>
                </a:solidFill>
              </a:rPr>
              <a:t>trasla</a:t>
            </a:r>
            <a:r>
              <a:rPr lang="de-DE" sz="2000" dirty="0" smtClean="0">
                <a:solidFill>
                  <a:srgbClr val="000066"/>
                </a:solidFill>
              </a:rPr>
              <a:t> a </a:t>
            </a:r>
            <a:r>
              <a:rPr lang="de-DE" sz="2000" dirty="0" err="1" smtClean="0">
                <a:solidFill>
                  <a:srgbClr val="000066"/>
                </a:solidFill>
              </a:rPr>
              <a:t>destra</a:t>
            </a:r>
            <a:r>
              <a:rPr lang="de-DE" sz="2000" dirty="0" smtClean="0">
                <a:solidFill>
                  <a:srgbClr val="000066"/>
                </a:solidFill>
              </a:rPr>
              <a:t>.</a:t>
            </a:r>
            <a:endParaRPr lang="de-DE" sz="2000" dirty="0">
              <a:solidFill>
                <a:srgbClr val="000066"/>
              </a:solidFill>
            </a:endParaRPr>
          </a:p>
        </p:txBody>
      </p:sp>
      <p:cxnSp>
        <p:nvCxnSpPr>
          <p:cNvPr id="31" name="Gerade Verbindung mit Pfeil 39"/>
          <p:cNvCxnSpPr>
            <a:cxnSpLocks noChangeShapeType="1"/>
          </p:cNvCxnSpPr>
          <p:nvPr/>
        </p:nvCxnSpPr>
        <p:spPr bwMode="auto">
          <a:xfrm flipV="1">
            <a:off x="2133600" y="2940968"/>
            <a:ext cx="0" cy="457200"/>
          </a:xfrm>
          <a:prstGeom prst="straightConnector1">
            <a:avLst/>
          </a:prstGeom>
          <a:noFill/>
          <a:ln w="25400" algn="ctr">
            <a:solidFill>
              <a:srgbClr val="000066"/>
            </a:solidFill>
            <a:round/>
            <a:headEnd/>
            <a:tailEnd type="arrow" w="med" len="med"/>
          </a:ln>
        </p:spPr>
      </p:cxnSp>
      <p:sp>
        <p:nvSpPr>
          <p:cNvPr id="32" name="Text Box 23"/>
          <p:cNvSpPr txBox="1">
            <a:spLocks noChangeArrowheads="1"/>
          </p:cNvSpPr>
          <p:nvPr/>
        </p:nvSpPr>
        <p:spPr bwMode="black">
          <a:xfrm>
            <a:off x="5943600" y="5760368"/>
            <a:ext cx="3200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 err="1" smtClean="0">
                <a:solidFill>
                  <a:srgbClr val="000066"/>
                </a:solidFill>
              </a:rPr>
              <a:t>Prodotto</a:t>
            </a:r>
            <a:endParaRPr lang="en-US" sz="2000" i="1" dirty="0" smtClean="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blackWhite">
          <a:xfrm>
            <a:off x="251520" y="116632"/>
            <a:ext cx="88924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Cambi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flessibili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shock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internazionale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5" grpId="0"/>
      <p:bldP spid="26" grpId="0" animBg="1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7313613" cy="804862"/>
          </a:xfrm>
        </p:spPr>
        <p:txBody>
          <a:bodyPr/>
          <a:lstStyle/>
          <a:p>
            <a:pPr eaLnBrk="1" hangingPunct="1"/>
            <a:r>
              <a:rPr lang="it-IT" altLang="en-US" sz="2200" b="1" dirty="0" smtClean="0"/>
              <a:t>5. La politica economica nel modello M-F: </a:t>
            </a:r>
            <a:r>
              <a:rPr lang="it-IT" altLang="en-US" sz="2200" b="1" i="1" dirty="0" smtClean="0"/>
              <a:t>Sintesi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0728"/>
            <a:ext cx="7561262" cy="1223962"/>
          </a:xfrm>
        </p:spPr>
        <p:txBody>
          <a:bodyPr anchor="ctr"/>
          <a:lstStyle/>
          <a:p>
            <a:pPr marL="287338" indent="-287338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000" dirty="0" smtClean="0">
                <a:solidFill>
                  <a:srgbClr val="CC0000"/>
                </a:solidFill>
                <a:ea typeface="+mn-ea"/>
              </a:rPr>
              <a:t>In assenza di restrizioni sui movimenti di capitale, </a:t>
            </a:r>
          </a:p>
          <a:p>
            <a:pPr marL="287338" indent="-287338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000" dirty="0" smtClean="0">
                <a:solidFill>
                  <a:srgbClr val="CC0000"/>
                </a:solidFill>
                <a:ea typeface="+mn-ea"/>
              </a:rPr>
              <a:t>PF e PM sono vincolate a rispettare  </a:t>
            </a:r>
            <a:r>
              <a:rPr lang="it-IT" sz="2000" b="1" dirty="0" smtClean="0">
                <a:solidFill>
                  <a:srgbClr val="CC0000"/>
                </a:solidFill>
                <a:ea typeface="+mn-ea"/>
              </a:rPr>
              <a:t>i = i*,</a:t>
            </a:r>
          </a:p>
          <a:p>
            <a:pPr marL="287338" indent="-287338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000" dirty="0" smtClean="0">
                <a:solidFill>
                  <a:srgbClr val="CC0000"/>
                </a:solidFill>
                <a:ea typeface="+mn-ea"/>
              </a:rPr>
              <a:t>ma hanno effetti diversi a seconda del regime dei cambi.</a:t>
            </a:r>
          </a:p>
        </p:txBody>
      </p:sp>
      <p:sp>
        <p:nvSpPr>
          <p:cNvPr id="557060" name="Line 4"/>
          <p:cNvSpPr>
            <a:spLocks noChangeShapeType="1"/>
          </p:cNvSpPr>
          <p:nvPr/>
        </p:nvSpPr>
        <p:spPr bwMode="auto">
          <a:xfrm>
            <a:off x="323850" y="4149725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557063" name="Line 7"/>
          <p:cNvSpPr>
            <a:spLocks noChangeShapeType="1"/>
          </p:cNvSpPr>
          <p:nvPr/>
        </p:nvSpPr>
        <p:spPr bwMode="auto">
          <a:xfrm>
            <a:off x="3563938" y="3573463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557065" name="Line 9"/>
          <p:cNvSpPr>
            <a:spLocks noChangeShapeType="1"/>
          </p:cNvSpPr>
          <p:nvPr/>
        </p:nvSpPr>
        <p:spPr bwMode="auto">
          <a:xfrm>
            <a:off x="3565525" y="3141663"/>
            <a:ext cx="2085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557067" name="Text Box 11"/>
          <p:cNvSpPr txBox="1">
            <a:spLocks noChangeArrowheads="1"/>
          </p:cNvSpPr>
          <p:nvPr/>
        </p:nvSpPr>
        <p:spPr bwMode="auto">
          <a:xfrm>
            <a:off x="252413" y="3783013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i="1" dirty="0" smtClean="0">
                <a:latin typeface="Arial" charset="0"/>
                <a:ea typeface="ＭＳ Ｐゴシック" charset="0"/>
              </a:rPr>
              <a:t>Politica:</a:t>
            </a:r>
            <a:endParaRPr lang="it-IT" sz="2000" i="1" dirty="0">
              <a:latin typeface="Arial" charset="0"/>
              <a:ea typeface="ＭＳ Ｐゴシック" charset="0"/>
            </a:endParaRPr>
          </a:p>
        </p:txBody>
      </p:sp>
      <p:sp>
        <p:nvSpPr>
          <p:cNvPr id="557068" name="Text Box 12"/>
          <p:cNvSpPr txBox="1">
            <a:spLocks noChangeArrowheads="1"/>
          </p:cNvSpPr>
          <p:nvPr/>
        </p:nvSpPr>
        <p:spPr bwMode="auto">
          <a:xfrm>
            <a:off x="250825" y="42941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Espansione fiscale</a:t>
            </a:r>
          </a:p>
        </p:txBody>
      </p:sp>
      <p:sp>
        <p:nvSpPr>
          <p:cNvPr id="557069" name="Text Box 13"/>
          <p:cNvSpPr txBox="1">
            <a:spLocks noChangeArrowheads="1"/>
          </p:cNvSpPr>
          <p:nvPr/>
        </p:nvSpPr>
        <p:spPr bwMode="auto">
          <a:xfrm>
            <a:off x="250825" y="47974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Espansione monetaria</a:t>
            </a:r>
          </a:p>
        </p:txBody>
      </p:sp>
      <p:sp>
        <p:nvSpPr>
          <p:cNvPr id="557072" name="Text Box 16"/>
          <p:cNvSpPr txBox="1">
            <a:spLocks noChangeArrowheads="1"/>
          </p:cNvSpPr>
          <p:nvPr/>
        </p:nvSpPr>
        <p:spPr bwMode="auto">
          <a:xfrm>
            <a:off x="3563938" y="371157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solidFill>
                  <a:srgbClr val="000099"/>
                </a:solidFill>
                <a:latin typeface="Arial" charset="0"/>
                <a:ea typeface="ＭＳ Ｐゴシック" charset="0"/>
              </a:rPr>
              <a:t>Y</a:t>
            </a:r>
          </a:p>
        </p:txBody>
      </p:sp>
      <p:sp>
        <p:nvSpPr>
          <p:cNvPr id="557073" name="Text Box 17"/>
          <p:cNvSpPr txBox="1">
            <a:spLocks noChangeArrowheads="1"/>
          </p:cNvSpPr>
          <p:nvPr/>
        </p:nvSpPr>
        <p:spPr bwMode="auto">
          <a:xfrm>
            <a:off x="4427538" y="371157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solidFill>
                  <a:srgbClr val="CC0000"/>
                </a:solidFill>
                <a:latin typeface="Arial" charset="0"/>
                <a:ea typeface="ＭＳ Ｐゴシック" charset="0"/>
              </a:rPr>
              <a:t>e</a:t>
            </a:r>
          </a:p>
        </p:txBody>
      </p:sp>
      <p:sp>
        <p:nvSpPr>
          <p:cNvPr id="557074" name="Text Box 18"/>
          <p:cNvSpPr txBox="1">
            <a:spLocks noChangeArrowheads="1"/>
          </p:cNvSpPr>
          <p:nvPr/>
        </p:nvSpPr>
        <p:spPr bwMode="auto">
          <a:xfrm>
            <a:off x="5219700" y="371157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NX</a:t>
            </a:r>
          </a:p>
        </p:txBody>
      </p:sp>
      <p:sp>
        <p:nvSpPr>
          <p:cNvPr id="557075" name="Text Box 19"/>
          <p:cNvSpPr txBox="1">
            <a:spLocks noChangeArrowheads="1"/>
          </p:cNvSpPr>
          <p:nvPr/>
        </p:nvSpPr>
        <p:spPr bwMode="auto">
          <a:xfrm>
            <a:off x="5508625" y="3141663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i="1">
                <a:solidFill>
                  <a:srgbClr val="000099"/>
                </a:solidFill>
                <a:latin typeface="Arial" charset="0"/>
                <a:ea typeface="ＭＳ Ｐゴシック" charset="0"/>
              </a:rPr>
              <a:t>Effetto su</a:t>
            </a:r>
          </a:p>
        </p:txBody>
      </p:sp>
      <p:sp>
        <p:nvSpPr>
          <p:cNvPr id="557076" name="Text Box 20"/>
          <p:cNvSpPr txBox="1">
            <a:spLocks noChangeArrowheads="1"/>
          </p:cNvSpPr>
          <p:nvPr/>
        </p:nvSpPr>
        <p:spPr bwMode="auto">
          <a:xfrm>
            <a:off x="5219700" y="23495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i="1">
                <a:solidFill>
                  <a:srgbClr val="000099"/>
                </a:solidFill>
                <a:latin typeface="Arial" charset="0"/>
                <a:ea typeface="ＭＳ Ｐゴシック" charset="0"/>
              </a:rPr>
              <a:t>Regime di cambi</a:t>
            </a:r>
          </a:p>
        </p:txBody>
      </p:sp>
      <p:sp>
        <p:nvSpPr>
          <p:cNvPr id="557077" name="Line 21"/>
          <p:cNvSpPr>
            <a:spLocks noChangeShapeType="1"/>
          </p:cNvSpPr>
          <p:nvPr/>
        </p:nvSpPr>
        <p:spPr bwMode="auto">
          <a:xfrm>
            <a:off x="6659563" y="3141663"/>
            <a:ext cx="2085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557078" name="Line 22"/>
          <p:cNvSpPr>
            <a:spLocks noChangeShapeType="1"/>
          </p:cNvSpPr>
          <p:nvPr/>
        </p:nvSpPr>
        <p:spPr bwMode="auto">
          <a:xfrm>
            <a:off x="3563938" y="2709863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557079" name="Text Box 23"/>
          <p:cNvSpPr txBox="1">
            <a:spLocks noChangeArrowheads="1"/>
          </p:cNvSpPr>
          <p:nvPr/>
        </p:nvSpPr>
        <p:spPr bwMode="auto">
          <a:xfrm>
            <a:off x="3997325" y="2774950"/>
            <a:ext cx="1582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i="1">
                <a:solidFill>
                  <a:schemeClr val="tx2"/>
                </a:solidFill>
                <a:latin typeface="Arial" charset="0"/>
                <a:ea typeface="ＭＳ Ｐゴシック" charset="0"/>
              </a:rPr>
              <a:t>Flessibili</a:t>
            </a:r>
          </a:p>
        </p:txBody>
      </p:sp>
      <p:sp>
        <p:nvSpPr>
          <p:cNvPr id="557080" name="Text Box 24"/>
          <p:cNvSpPr txBox="1">
            <a:spLocks noChangeArrowheads="1"/>
          </p:cNvSpPr>
          <p:nvPr/>
        </p:nvSpPr>
        <p:spPr bwMode="auto">
          <a:xfrm>
            <a:off x="7380288" y="2781300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i="1">
                <a:solidFill>
                  <a:schemeClr val="tx2"/>
                </a:solidFill>
                <a:latin typeface="Arial" charset="0"/>
                <a:ea typeface="ＭＳ Ｐゴシック" charset="0"/>
              </a:rPr>
              <a:t>Fissi</a:t>
            </a:r>
          </a:p>
        </p:txBody>
      </p:sp>
      <p:sp>
        <p:nvSpPr>
          <p:cNvPr id="557081" name="Text Box 25"/>
          <p:cNvSpPr txBox="1">
            <a:spLocks noChangeArrowheads="1"/>
          </p:cNvSpPr>
          <p:nvPr/>
        </p:nvSpPr>
        <p:spPr bwMode="auto">
          <a:xfrm>
            <a:off x="6661150" y="371792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solidFill>
                  <a:srgbClr val="000099"/>
                </a:solidFill>
                <a:latin typeface="Arial" charset="0"/>
                <a:ea typeface="ＭＳ Ｐゴシック" charset="0"/>
              </a:rPr>
              <a:t>Y</a:t>
            </a:r>
          </a:p>
        </p:txBody>
      </p:sp>
      <p:sp>
        <p:nvSpPr>
          <p:cNvPr id="557082" name="Text Box 26"/>
          <p:cNvSpPr txBox="1">
            <a:spLocks noChangeArrowheads="1"/>
          </p:cNvSpPr>
          <p:nvPr/>
        </p:nvSpPr>
        <p:spPr bwMode="auto">
          <a:xfrm>
            <a:off x="7524750" y="371792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solidFill>
                  <a:srgbClr val="CC0000"/>
                </a:solidFill>
                <a:latin typeface="Arial" charset="0"/>
                <a:ea typeface="ＭＳ Ｐゴシック" charset="0"/>
              </a:rPr>
              <a:t>e</a:t>
            </a:r>
          </a:p>
        </p:txBody>
      </p:sp>
      <p:sp>
        <p:nvSpPr>
          <p:cNvPr id="557083" name="Text Box 27"/>
          <p:cNvSpPr txBox="1">
            <a:spLocks noChangeArrowheads="1"/>
          </p:cNvSpPr>
          <p:nvPr/>
        </p:nvSpPr>
        <p:spPr bwMode="auto">
          <a:xfrm>
            <a:off x="8316913" y="37179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NX</a:t>
            </a:r>
          </a:p>
        </p:txBody>
      </p:sp>
      <p:sp>
        <p:nvSpPr>
          <p:cNvPr id="557085" name="Text Box 29"/>
          <p:cNvSpPr txBox="1">
            <a:spLocks noChangeArrowheads="1"/>
          </p:cNvSpPr>
          <p:nvPr/>
        </p:nvSpPr>
        <p:spPr bwMode="auto">
          <a:xfrm>
            <a:off x="3563938" y="42941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4427538" y="42687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557087" name="Text Box 31"/>
          <p:cNvSpPr txBox="1">
            <a:spLocks noChangeArrowheads="1"/>
          </p:cNvSpPr>
          <p:nvPr/>
        </p:nvSpPr>
        <p:spPr bwMode="auto">
          <a:xfrm>
            <a:off x="5292725" y="426878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>
                <a:sym typeface="Symbol" panose="05050102010706020507" pitchFamily="18" charset="2"/>
              </a:rPr>
              <a:t></a:t>
            </a:r>
          </a:p>
        </p:txBody>
      </p:sp>
      <p:sp>
        <p:nvSpPr>
          <p:cNvPr id="557088" name="Text Box 32"/>
          <p:cNvSpPr txBox="1">
            <a:spLocks noChangeArrowheads="1"/>
          </p:cNvSpPr>
          <p:nvPr/>
        </p:nvSpPr>
        <p:spPr bwMode="auto">
          <a:xfrm>
            <a:off x="3563938" y="4822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557089" name="Text Box 33"/>
          <p:cNvSpPr txBox="1">
            <a:spLocks noChangeArrowheads="1"/>
          </p:cNvSpPr>
          <p:nvPr/>
        </p:nvSpPr>
        <p:spPr bwMode="auto">
          <a:xfrm>
            <a:off x="4427538" y="47974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>
                <a:sym typeface="Symbol" panose="05050102010706020507" pitchFamily="18" charset="2"/>
              </a:rPr>
              <a:t></a:t>
            </a:r>
          </a:p>
        </p:txBody>
      </p:sp>
      <p:sp>
        <p:nvSpPr>
          <p:cNvPr id="557090" name="Text Box 34"/>
          <p:cNvSpPr txBox="1">
            <a:spLocks noChangeArrowheads="1"/>
          </p:cNvSpPr>
          <p:nvPr/>
        </p:nvSpPr>
        <p:spPr bwMode="auto">
          <a:xfrm>
            <a:off x="5292725" y="479742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557094" name="Text Box 38"/>
          <p:cNvSpPr txBox="1">
            <a:spLocks noChangeArrowheads="1"/>
          </p:cNvSpPr>
          <p:nvPr/>
        </p:nvSpPr>
        <p:spPr bwMode="auto">
          <a:xfrm>
            <a:off x="6659563" y="42465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557095" name="Text Box 39"/>
          <p:cNvSpPr txBox="1">
            <a:spLocks noChangeArrowheads="1"/>
          </p:cNvSpPr>
          <p:nvPr/>
        </p:nvSpPr>
        <p:spPr bwMode="auto">
          <a:xfrm>
            <a:off x="7523163" y="4221163"/>
            <a:ext cx="43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0" dirty="0">
                <a:ea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7096" name="Text Box 40"/>
          <p:cNvSpPr txBox="1">
            <a:spLocks noChangeArrowheads="1"/>
          </p:cNvSpPr>
          <p:nvPr/>
        </p:nvSpPr>
        <p:spPr bwMode="auto">
          <a:xfrm>
            <a:off x="8388350" y="4221163"/>
            <a:ext cx="647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0" dirty="0">
                <a:ea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7097" name="Text Box 41"/>
          <p:cNvSpPr txBox="1">
            <a:spLocks noChangeArrowheads="1"/>
          </p:cNvSpPr>
          <p:nvPr/>
        </p:nvSpPr>
        <p:spPr bwMode="auto">
          <a:xfrm>
            <a:off x="6659563" y="4775200"/>
            <a:ext cx="43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0" dirty="0">
                <a:ea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7098" name="Text Box 42"/>
          <p:cNvSpPr txBox="1">
            <a:spLocks noChangeArrowheads="1"/>
          </p:cNvSpPr>
          <p:nvPr/>
        </p:nvSpPr>
        <p:spPr bwMode="auto">
          <a:xfrm>
            <a:off x="7523163" y="4773613"/>
            <a:ext cx="43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0" dirty="0">
                <a:ea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7099" name="Text Box 43"/>
          <p:cNvSpPr txBox="1">
            <a:spLocks noChangeArrowheads="1"/>
          </p:cNvSpPr>
          <p:nvPr/>
        </p:nvSpPr>
        <p:spPr bwMode="auto">
          <a:xfrm>
            <a:off x="8388350" y="4797425"/>
            <a:ext cx="647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0" dirty="0">
                <a:ea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251520" y="5366543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dirty="0" smtClean="0">
                <a:latin typeface="Arial" charset="0"/>
                <a:ea typeface="ＭＳ Ｐゴシック" charset="0"/>
              </a:rPr>
              <a:t>Aumento  </a:t>
            </a:r>
            <a:r>
              <a:rPr lang="it-IT" b="1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i*</a:t>
            </a:r>
            <a:endParaRPr lang="it-IT" b="1" dirty="0">
              <a:solidFill>
                <a:srgbClr val="C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" name="Text Box 32"/>
          <p:cNvSpPr txBox="1">
            <a:spLocks noChangeArrowheads="1"/>
          </p:cNvSpPr>
          <p:nvPr/>
        </p:nvSpPr>
        <p:spPr bwMode="auto">
          <a:xfrm>
            <a:off x="3563888" y="5276056"/>
            <a:ext cx="53285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 smtClean="0">
                <a:sym typeface="Symbol" panose="05050102010706020507" pitchFamily="18" charset="2"/>
              </a:rPr>
              <a:t>                                      </a:t>
            </a:r>
            <a:r>
              <a:rPr lang="it-IT" altLang="en-US" b="0" dirty="0" smtClean="0">
                <a:sym typeface="Symbol" panose="05050102010706020507" pitchFamily="18" charset="2"/>
              </a:rPr>
              <a:t>0         0</a:t>
            </a:r>
            <a:endParaRPr lang="it-IT" altLang="en-US" b="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129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5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5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5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5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5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55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5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55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5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55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55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55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55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8" grpId="0"/>
      <p:bldP spid="557069" grpId="0"/>
      <p:bldP spid="557085" grpId="0"/>
      <p:bldP spid="557086" grpId="0"/>
      <p:bldP spid="557087" grpId="0"/>
      <p:bldP spid="557088" grpId="0"/>
      <p:bldP spid="557089" grpId="0"/>
      <p:bldP spid="557090" grpId="0"/>
      <p:bldP spid="557094" grpId="0"/>
      <p:bldP spid="557095" grpId="0"/>
      <p:bldP spid="557096" grpId="0"/>
      <p:bldP spid="557097" grpId="0"/>
      <p:bldP spid="557098" grpId="0"/>
      <p:bldP spid="557099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38150"/>
            <a:ext cx="8207375" cy="55245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/>
              <a:t>1. Il modello di </a:t>
            </a:r>
            <a:r>
              <a:rPr lang="it-IT" sz="2400" b="1" dirty="0" err="1" smtClean="0"/>
              <a:t>Mundell</a:t>
            </a:r>
            <a:r>
              <a:rPr lang="it-IT" sz="2400" b="1" dirty="0" smtClean="0"/>
              <a:t>-Fleming: Le </a:t>
            </a:r>
            <a:r>
              <a:rPr lang="it-IT" sz="2400" b="1" dirty="0"/>
              <a:t>ipotesi </a:t>
            </a:r>
            <a:r>
              <a:rPr lang="it-IT" sz="2400" b="1" dirty="0" smtClean="0"/>
              <a:t> </a:t>
            </a:r>
            <a:endParaRPr lang="it-IT" sz="2400" b="1" i="1" dirty="0" smtClean="0"/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552740" y="1268760"/>
            <a:ext cx="835342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552450" indent="-5524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it-IT" altLang="en-US" sz="1800" b="0" dirty="0">
                <a:solidFill>
                  <a:srgbClr val="000099"/>
                </a:solidFill>
                <a:latin typeface="+mj-lt"/>
              </a:rPr>
              <a:t>Ipotesi: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+mj-lt"/>
              <a:buAutoNum type="alphaLcParenR"/>
            </a:pPr>
            <a:r>
              <a:rPr lang="it-IT" altLang="en-US" sz="1800" b="0" dirty="0" smtClean="0">
                <a:solidFill>
                  <a:srgbClr val="CC0000"/>
                </a:solidFill>
                <a:latin typeface="+mj-lt"/>
              </a:rPr>
              <a:t>Piccola</a:t>
            </a:r>
            <a:r>
              <a:rPr lang="it-IT" altLang="en-US" sz="1800" b="0" dirty="0" smtClean="0">
                <a:latin typeface="+mj-lt"/>
              </a:rPr>
              <a:t> economia </a:t>
            </a:r>
            <a:r>
              <a:rPr lang="it-IT" altLang="en-US" sz="1800" b="0" dirty="0" smtClean="0">
                <a:solidFill>
                  <a:srgbClr val="CC0000"/>
                </a:solidFill>
                <a:latin typeface="+mj-lt"/>
              </a:rPr>
              <a:t>aperta: </a:t>
            </a: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non </a:t>
            </a:r>
            <a:r>
              <a:rPr lang="it-IT" altLang="en-US" sz="1800" b="0" dirty="0">
                <a:solidFill>
                  <a:srgbClr val="000000"/>
                </a:solidFill>
                <a:latin typeface="+mj-lt"/>
              </a:rPr>
              <a:t>può influenzare il tasso di interesse </a:t>
            </a: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mondiale.</a:t>
            </a:r>
            <a:endParaRPr lang="it-IT" altLang="en-US" sz="1800" b="0" dirty="0">
              <a:latin typeface="+mj-lt"/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+mj-lt"/>
              <a:buAutoNum type="alphaLcParenR"/>
            </a:pPr>
            <a:r>
              <a:rPr lang="it-IT" altLang="en-US" sz="1800" b="0" dirty="0">
                <a:solidFill>
                  <a:srgbClr val="CC0000"/>
                </a:solidFill>
                <a:latin typeface="+mj-lt"/>
              </a:rPr>
              <a:t>Perfetta mobilità dei capitali</a:t>
            </a:r>
            <a:r>
              <a:rPr lang="it-IT" altLang="en-US" sz="1800" b="0" dirty="0">
                <a:latin typeface="+mj-lt"/>
              </a:rPr>
              <a:t>: non esistono restrizioni e costi ai movimenti di capitali.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+mj-lt"/>
              <a:buAutoNum type="alphaLcParenR"/>
            </a:pPr>
            <a:r>
              <a:rPr lang="it-IT" altLang="en-US" sz="1800" b="0" dirty="0">
                <a:solidFill>
                  <a:srgbClr val="000000"/>
                </a:solidFill>
                <a:latin typeface="+mj-lt"/>
              </a:rPr>
              <a:t>Le attività nazionali ed estere </a:t>
            </a: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sono ugualmente </a:t>
            </a:r>
            <a:r>
              <a:rPr lang="it-IT" altLang="en-US" sz="1800" b="0" dirty="0" smtClean="0">
                <a:solidFill>
                  <a:srgbClr val="FF0000"/>
                </a:solidFill>
                <a:latin typeface="+mj-lt"/>
              </a:rPr>
              <a:t>prive di rischio</a:t>
            </a: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+mj-lt"/>
              <a:buAutoNum type="alphaLcParenR"/>
            </a:pPr>
            <a:r>
              <a:rPr lang="it-IT" altLang="en-US" sz="1800" b="0" dirty="0" smtClean="0">
                <a:solidFill>
                  <a:srgbClr val="C00000"/>
                </a:solidFill>
                <a:latin typeface="+mj-lt"/>
              </a:rPr>
              <a:t>Prezzi</a:t>
            </a: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 temporaneamente fissi.</a:t>
            </a:r>
            <a:endParaRPr lang="it-IT" altLang="en-US" sz="1800" b="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Queste </a:t>
            </a:r>
            <a:r>
              <a:rPr lang="it-IT" altLang="en-US" sz="1800" b="0" dirty="0">
                <a:solidFill>
                  <a:srgbClr val="000000"/>
                </a:solidFill>
                <a:latin typeface="+mj-lt"/>
              </a:rPr>
              <a:t>ipotesi </a:t>
            </a: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implicano che: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Ø"/>
            </a:pPr>
            <a:r>
              <a:rPr lang="it-IT" altLang="en-US" sz="1800" b="0" dirty="0" smtClean="0">
                <a:solidFill>
                  <a:srgbClr val="000000"/>
                </a:solidFill>
                <a:latin typeface="+mj-lt"/>
              </a:rPr>
              <a:t>Il tasso d’interesse nominale che prevale sui mercati nazionali è il tasso d’interesse «mondiale», </a:t>
            </a:r>
            <a:r>
              <a:rPr lang="it-IT" altLang="en-US" sz="2000" dirty="0" smtClean="0">
                <a:solidFill>
                  <a:srgbClr val="C00000"/>
                </a:solidFill>
                <a:latin typeface="+mj-lt"/>
              </a:rPr>
              <a:t>i*</a:t>
            </a:r>
            <a:r>
              <a:rPr lang="it-IT" altLang="en-US" sz="1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altLang="en-US" sz="1800" b="0" dirty="0">
                <a:latin typeface="+mj-lt"/>
              </a:rPr>
              <a:t>: </a:t>
            </a:r>
            <a:endParaRPr lang="it-IT" altLang="en-US" sz="1800" b="0" dirty="0" smtClean="0">
              <a:latin typeface="+mj-lt"/>
            </a:endParaRPr>
          </a:p>
          <a:p>
            <a:pPr algn="ctr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it-IT" altLang="en-US" sz="2000" dirty="0" smtClean="0">
                <a:solidFill>
                  <a:srgbClr val="CC0000"/>
                </a:solidFill>
                <a:latin typeface="+mj-lt"/>
              </a:rPr>
              <a:t>i = i*</a:t>
            </a:r>
            <a:r>
              <a:rPr lang="it-IT" altLang="en-US" sz="2000" b="0" dirty="0" smtClean="0">
                <a:latin typeface="+mj-lt"/>
              </a:rPr>
              <a:t>.</a:t>
            </a:r>
            <a:endParaRPr lang="it-IT" altLang="en-US" sz="20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927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566738"/>
            <a:ext cx="6465887" cy="804862"/>
          </a:xfrm>
        </p:spPr>
        <p:txBody>
          <a:bodyPr/>
          <a:lstStyle/>
          <a:p>
            <a:pPr eaLnBrk="1" hangingPunct="1">
              <a:defRPr/>
            </a:pPr>
            <a:r>
              <a:rPr lang="it-IT" sz="2200" smtClean="0">
                <a:ea typeface="+mj-ea"/>
              </a:rPr>
              <a:t>Il modello di Mundell-Fleming</a:t>
            </a:r>
            <a:r>
              <a:rPr lang="it-IT" sz="2200" i="1" smtClean="0">
                <a:ea typeface="+mj-ea"/>
              </a:rPr>
              <a:t/>
            </a:r>
            <a:br>
              <a:rPr lang="it-IT" sz="2200" i="1" smtClean="0">
                <a:ea typeface="+mj-ea"/>
              </a:rPr>
            </a:br>
            <a:r>
              <a:rPr lang="it-IT" sz="2600" smtClean="0">
                <a:ea typeface="+mj-ea"/>
              </a:rPr>
              <a:t>Meglio tassi di cambio </a:t>
            </a:r>
            <a:r>
              <a:rPr lang="it-IT" sz="2600" b="1" i="1" smtClean="0">
                <a:ea typeface="+mj-ea"/>
              </a:rPr>
              <a:t>fissi</a:t>
            </a:r>
            <a:r>
              <a:rPr lang="it-IT" sz="2600" smtClean="0">
                <a:ea typeface="+mj-ea"/>
              </a:rPr>
              <a:t> o </a:t>
            </a:r>
            <a:r>
              <a:rPr lang="it-IT" sz="2600" b="1" i="1" smtClean="0">
                <a:ea typeface="+mj-ea"/>
              </a:rPr>
              <a:t>flessibili</a:t>
            </a:r>
            <a:r>
              <a:rPr lang="it-IT" sz="2600" smtClean="0">
                <a:ea typeface="+mj-ea"/>
              </a:rPr>
              <a:t>?</a:t>
            </a:r>
            <a:endParaRPr lang="it-IT" sz="2600" b="1" i="1" smtClean="0">
              <a:ea typeface="+mj-ea"/>
            </a:endParaRP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568450"/>
            <a:ext cx="8138293" cy="4679950"/>
          </a:xfrm>
        </p:spPr>
        <p:txBody>
          <a:bodyPr anchor="t"/>
          <a:lstStyle/>
          <a:p>
            <a:pPr marL="287338" indent="-287338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it-IT" altLang="en-US" sz="2200" b="1" smtClean="0">
                <a:solidFill>
                  <a:srgbClr val="CC0000"/>
                </a:solidFill>
                <a:latin typeface="+mj-lt"/>
              </a:rPr>
              <a:t>Tassi di cambio flessibili</a:t>
            </a:r>
            <a:r>
              <a:rPr lang="it-IT" altLang="en-US" sz="220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pPr marL="287338" indent="-287338" algn="just"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it-IT" altLang="en-US" sz="2200" b="1" smtClean="0">
                <a:solidFill>
                  <a:srgbClr val="C00000"/>
                </a:solidFill>
                <a:latin typeface="+mj-lt"/>
              </a:rPr>
              <a:t>PRO</a:t>
            </a:r>
            <a:r>
              <a:rPr lang="it-IT" altLang="en-US" sz="2200" smtClean="0">
                <a:solidFill>
                  <a:srgbClr val="000000"/>
                </a:solidFill>
                <a:latin typeface="+mj-lt"/>
              </a:rPr>
              <a:t>: La PM rimane indipendente, e può essere manovrata per stabilizzare il</a:t>
            </a:r>
            <a:r>
              <a:rPr lang="it-IT" altLang="ja-JP" sz="2200" smtClean="0">
                <a:solidFill>
                  <a:srgbClr val="000000"/>
                </a:solidFill>
                <a:latin typeface="+mj-lt"/>
              </a:rPr>
              <a:t> reddito.</a:t>
            </a:r>
          </a:p>
          <a:p>
            <a:pPr marL="360000" indent="-457200" algn="just" eaLnBrk="1" hangingPunct="1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altLang="ja-JP" sz="2200" b="1" smtClean="0">
                <a:solidFill>
                  <a:srgbClr val="000099"/>
                </a:solidFill>
                <a:latin typeface="+mj-lt"/>
              </a:rPr>
              <a:t>CONTRO</a:t>
            </a:r>
            <a:r>
              <a:rPr lang="it-IT" altLang="ja-JP" sz="2200" smtClean="0">
                <a:solidFill>
                  <a:srgbClr val="000000"/>
                </a:solidFill>
                <a:latin typeface="+mj-lt"/>
              </a:rPr>
              <a:t>: Molte fluttuazioni del cambio non sono controllabili, specialmente per un piccolo paese: ci possono essere variazioni esogene («equilibri multipli») del cambio, che destabilizzano la competitività e le esportazioni nette</a:t>
            </a:r>
            <a:endParaRPr lang="it-IT" altLang="ja-JP" sz="2200" dirty="0" smtClean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800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377" y="116632"/>
            <a:ext cx="6465887" cy="804862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>
                <a:ea typeface="+mj-ea"/>
              </a:rPr>
              <a:t>Il modello di </a:t>
            </a:r>
            <a:r>
              <a:rPr lang="it-IT" sz="2400" dirty="0" err="1" smtClean="0">
                <a:ea typeface="+mj-ea"/>
              </a:rPr>
              <a:t>Mundell</a:t>
            </a:r>
            <a:r>
              <a:rPr lang="it-IT" sz="2400" dirty="0" smtClean="0">
                <a:ea typeface="+mj-ea"/>
              </a:rPr>
              <a:t>-Fleming</a:t>
            </a:r>
            <a:r>
              <a:rPr lang="it-IT" sz="2400" i="1" dirty="0" smtClean="0">
                <a:ea typeface="+mj-ea"/>
              </a:rPr>
              <a:t/>
            </a:r>
            <a:br>
              <a:rPr lang="it-IT" sz="2400" i="1" dirty="0" smtClean="0">
                <a:ea typeface="+mj-ea"/>
              </a:rPr>
            </a:br>
            <a:r>
              <a:rPr lang="it-IT" sz="2400" dirty="0" smtClean="0">
                <a:ea typeface="+mj-ea"/>
              </a:rPr>
              <a:t>Meglio tassi di cambio </a:t>
            </a:r>
            <a:r>
              <a:rPr lang="it-IT" sz="2400" b="1" i="1" dirty="0" smtClean="0">
                <a:ea typeface="+mj-ea"/>
              </a:rPr>
              <a:t>fissi</a:t>
            </a:r>
            <a:r>
              <a:rPr lang="it-IT" sz="2400" dirty="0" smtClean="0">
                <a:ea typeface="+mj-ea"/>
              </a:rPr>
              <a:t> o </a:t>
            </a:r>
            <a:r>
              <a:rPr lang="it-IT" sz="2400" b="1" i="1" dirty="0" smtClean="0">
                <a:ea typeface="+mj-ea"/>
              </a:rPr>
              <a:t>flessibili</a:t>
            </a:r>
            <a:r>
              <a:rPr lang="it-IT" sz="2400" dirty="0" smtClean="0">
                <a:ea typeface="+mj-ea"/>
              </a:rPr>
              <a:t>?</a:t>
            </a:r>
            <a:endParaRPr lang="it-IT" sz="2400" b="1" i="1" dirty="0" smtClean="0">
              <a:ea typeface="+mj-ea"/>
            </a:endParaRP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171" y="1124744"/>
            <a:ext cx="8354317" cy="4679950"/>
          </a:xfrm>
        </p:spPr>
        <p:txBody>
          <a:bodyPr anchor="t"/>
          <a:lstStyle/>
          <a:p>
            <a:pPr marL="287338" indent="-287338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it-IT" altLang="en-US" sz="2000" b="1" dirty="0" smtClean="0">
                <a:solidFill>
                  <a:srgbClr val="C00000"/>
                </a:solidFill>
                <a:latin typeface="+mj-lt"/>
              </a:rPr>
              <a:t>Tassi di cambio fissi - PRO</a:t>
            </a:r>
            <a:r>
              <a:rPr lang="it-IT" altLang="en-US" sz="2000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pPr marL="287338" indent="-287338" eaLnBrk="1" hangingPunct="1">
              <a:spcBef>
                <a:spcPts val="600"/>
              </a:spcBef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solidFill>
                  <a:srgbClr val="000000"/>
                </a:solidFill>
                <a:latin typeface="+mj-lt"/>
              </a:rPr>
              <a:t>Finché sono credibili, contribuiscono a migliorare la stabilità macroeconomica</a:t>
            </a:r>
            <a:r>
              <a:rPr lang="it-IT" altLang="ja-JP" sz="2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287338" indent="-287338" eaLnBrk="1" hangingPunct="1">
              <a:spcBef>
                <a:spcPts val="600"/>
              </a:spcBef>
              <a:buFont typeface="Wingdings" panose="05000000000000000000" pitchFamily="2" charset="2"/>
              <a:buChar char="¢"/>
            </a:pPr>
            <a:r>
              <a:rPr lang="it-IT" altLang="ja-JP" sz="2000" dirty="0" smtClean="0">
                <a:solidFill>
                  <a:srgbClr val="000000"/>
                </a:solidFill>
                <a:latin typeface="+mj-lt"/>
              </a:rPr>
              <a:t>… e facilitano gli scambi internazionali (e i movimenti di capitali a lungo termine).</a:t>
            </a:r>
          </a:p>
          <a:p>
            <a:pPr marL="287338" indent="-287338" eaLnBrk="1" hangingPunct="1">
              <a:spcBef>
                <a:spcPts val="600"/>
              </a:spcBef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solidFill>
                  <a:srgbClr val="000000"/>
                </a:solidFill>
                <a:latin typeface="+mj-lt"/>
              </a:rPr>
              <a:t>Se è costoso rinunciarvi, l’adozione di cambi fissi fornisce un’importante «àncora» al sistema dei prezzi, e disciplina la PM</a:t>
            </a:r>
          </a:p>
          <a:p>
            <a:pPr marL="0" indent="0" eaLnBrk="1" hangingPunct="1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altLang="en-US" sz="2000" b="1" dirty="0" smtClean="0">
                <a:solidFill>
                  <a:srgbClr val="000099"/>
                </a:solidFill>
                <a:latin typeface="+mj-lt"/>
              </a:rPr>
              <a:t>Tassi di cambio fissi - CONTRO</a:t>
            </a:r>
            <a:r>
              <a:rPr lang="it-IT" altLang="en-US" sz="2000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pPr marL="287338" indent="-287338" eaLnBrk="1" hangingPunct="1">
              <a:spcBef>
                <a:spcPts val="600"/>
              </a:spcBef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solidFill>
                  <a:srgbClr val="000000"/>
                </a:solidFill>
                <a:latin typeface="+mj-lt"/>
              </a:rPr>
              <a:t> Si possono accumulare differenziali di competitività (= differenziali di inflazione) che a lungo andare fanno apprezzare il cambio reale di un paese, e rendono insostenibile il cambio fisso.</a:t>
            </a:r>
          </a:p>
          <a:p>
            <a:pPr marL="287338" indent="-287338" eaLnBrk="1" hangingPunct="1">
              <a:spcBef>
                <a:spcPts val="600"/>
              </a:spcBef>
              <a:buFont typeface="Wingdings" panose="05000000000000000000" pitchFamily="2" charset="2"/>
              <a:buChar char="¢"/>
            </a:pPr>
            <a:r>
              <a:rPr lang="it-IT" altLang="en-US" sz="2000" dirty="0" smtClean="0">
                <a:solidFill>
                  <a:srgbClr val="000000"/>
                </a:solidFill>
                <a:latin typeface="+mj-lt"/>
              </a:rPr>
              <a:t>L’anticipazione di questo fatto può causare una crisi finanziaria.</a:t>
            </a:r>
            <a:endParaRPr lang="it-IT" alt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20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La </a:t>
            </a:r>
            <a:r>
              <a:rPr lang="en-US" altLang="en-US" dirty="0" err="1" smtClean="0">
                <a:latin typeface="Arial" panose="020B0604020202020204" pitchFamily="34" charset="0"/>
              </a:rPr>
              <a:t>trinità</a:t>
            </a:r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</a:rPr>
              <a:t>impossibile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9" y="1484784"/>
            <a:ext cx="4029075" cy="2592288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marL="0" indent="0" eaLnBrk="1" hangingPunct="1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+mj-lt"/>
              </a:rPr>
              <a:t>Un </a:t>
            </a:r>
            <a:r>
              <a:rPr lang="en-US" altLang="en-US" sz="1800" dirty="0" err="1" smtClean="0">
                <a:latin typeface="+mj-lt"/>
              </a:rPr>
              <a:t>paese</a:t>
            </a:r>
            <a:r>
              <a:rPr lang="en-US" altLang="en-US" sz="1800" dirty="0" smtClean="0">
                <a:latin typeface="+mj-lt"/>
              </a:rPr>
              <a:t> non </a:t>
            </a:r>
            <a:r>
              <a:rPr lang="en-US" altLang="en-US" sz="1800" dirty="0" err="1" smtClean="0">
                <a:latin typeface="+mj-lt"/>
              </a:rPr>
              <a:t>può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avere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allo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stesso</a:t>
            </a:r>
            <a:r>
              <a:rPr lang="en-US" altLang="en-US" sz="1800" dirty="0" smtClean="0">
                <a:latin typeface="+mj-lt"/>
              </a:rPr>
              <a:t> tempo:</a:t>
            </a:r>
          </a:p>
          <a:p>
            <a:pPr eaLnBrk="1" hangingPunct="1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err="1" smtClean="0">
                <a:latin typeface="+mj-lt"/>
              </a:rPr>
              <a:t>libertà</a:t>
            </a:r>
            <a:r>
              <a:rPr lang="en-US" altLang="en-US" sz="1800" dirty="0" smtClean="0">
                <a:latin typeface="+mj-lt"/>
              </a:rPr>
              <a:t> di </a:t>
            </a:r>
            <a:r>
              <a:rPr lang="en-US" altLang="en-US" sz="1800" dirty="0" err="1" smtClean="0">
                <a:latin typeface="+mj-lt"/>
              </a:rPr>
              <a:t>movimento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dei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capitali</a:t>
            </a:r>
            <a:r>
              <a:rPr lang="en-US" altLang="en-US" sz="1800" dirty="0" smtClean="0">
                <a:latin typeface="+mj-lt"/>
              </a:rPr>
              <a:t>,</a:t>
            </a:r>
          </a:p>
          <a:p>
            <a:pPr eaLnBrk="1" hangingPunct="1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latin typeface="+mj-lt"/>
              </a:rPr>
              <a:t>PM </a:t>
            </a:r>
            <a:r>
              <a:rPr lang="en-US" altLang="en-US" sz="1800" dirty="0" err="1" smtClean="0">
                <a:latin typeface="+mj-lt"/>
              </a:rPr>
              <a:t>indipendente</a:t>
            </a:r>
            <a:r>
              <a:rPr lang="en-US" altLang="en-US" sz="1800" dirty="0" smtClean="0">
                <a:latin typeface="+mj-lt"/>
              </a:rPr>
              <a:t> </a:t>
            </a:r>
          </a:p>
          <a:p>
            <a:pPr eaLnBrk="1" hangingPunct="1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err="1" smtClean="0">
                <a:latin typeface="+mj-lt"/>
              </a:rPr>
              <a:t>tassi</a:t>
            </a:r>
            <a:r>
              <a:rPr lang="en-US" altLang="en-US" sz="1800" dirty="0" smtClean="0">
                <a:latin typeface="+mj-lt"/>
              </a:rPr>
              <a:t> di </a:t>
            </a:r>
            <a:r>
              <a:rPr lang="en-US" altLang="en-US" sz="1800" dirty="0" err="1" smtClean="0">
                <a:latin typeface="+mj-lt"/>
              </a:rPr>
              <a:t>cambio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fissi</a:t>
            </a:r>
            <a:r>
              <a:rPr lang="en-US" altLang="en-US" sz="1800" dirty="0" smtClean="0">
                <a:latin typeface="+mj-lt"/>
              </a:rPr>
              <a:t>:</a:t>
            </a:r>
          </a:p>
          <a:p>
            <a:pPr marL="0" indent="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1800" dirty="0" err="1" smtClean="0">
                <a:latin typeface="+mj-lt"/>
              </a:rPr>
              <a:t>Deve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scegliere</a:t>
            </a:r>
            <a:r>
              <a:rPr lang="en-US" altLang="en-US" sz="1800" dirty="0" smtClean="0">
                <a:latin typeface="+mj-lt"/>
              </a:rPr>
              <a:t> un </a:t>
            </a:r>
            <a:r>
              <a:rPr lang="en-US" altLang="en-US" sz="1800" dirty="0" err="1" smtClean="0">
                <a:latin typeface="+mj-lt"/>
              </a:rPr>
              <a:t>lato</a:t>
            </a:r>
            <a:r>
              <a:rPr lang="en-US" altLang="en-US" sz="1800" dirty="0" smtClean="0">
                <a:latin typeface="+mj-lt"/>
              </a:rPr>
              <a:t> del </a:t>
            </a:r>
            <a:r>
              <a:rPr lang="en-US" altLang="en-US" sz="1800" dirty="0" err="1" smtClean="0">
                <a:latin typeface="+mj-lt"/>
              </a:rPr>
              <a:t>triangolo</a:t>
            </a:r>
            <a:endParaRPr lang="en-US" altLang="en-US" sz="1800" dirty="0" smtClean="0">
              <a:latin typeface="+mj-lt"/>
            </a:endParaRPr>
          </a:p>
          <a:p>
            <a:pPr marL="0" indent="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+mj-lt"/>
              </a:rPr>
              <a:t>(e </a:t>
            </a:r>
            <a:r>
              <a:rPr lang="en-US" altLang="en-US" sz="1800" dirty="0" err="1" smtClean="0">
                <a:latin typeface="+mj-lt"/>
              </a:rPr>
              <a:t>rinunciare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all</a:t>
            </a:r>
            <a:r>
              <a:rPr lang="en-US" altLang="it-IT" sz="1800" dirty="0" err="1" smtClean="0">
                <a:latin typeface="+mj-lt"/>
              </a:rPr>
              <a:t>’</a:t>
            </a:r>
            <a:r>
              <a:rPr lang="en-US" altLang="en-US" sz="1800" dirty="0" err="1" smtClean="0">
                <a:latin typeface="+mj-lt"/>
              </a:rPr>
              <a:t>angolo</a:t>
            </a:r>
            <a:r>
              <a:rPr lang="en-US" altLang="en-US" sz="1800" dirty="0" smtClean="0">
                <a:latin typeface="+mj-lt"/>
              </a:rPr>
              <a:t> </a:t>
            </a:r>
            <a:r>
              <a:rPr lang="en-US" altLang="en-US" sz="1800" dirty="0" err="1" smtClean="0">
                <a:latin typeface="+mj-lt"/>
              </a:rPr>
              <a:t>opposto</a:t>
            </a:r>
            <a:r>
              <a:rPr lang="en-US" altLang="en-US" sz="1800" dirty="0" smtClean="0">
                <a:latin typeface="+mj-lt"/>
              </a:rPr>
              <a:t>).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916238" y="1341438"/>
            <a:ext cx="5932487" cy="4460875"/>
            <a:chOff x="1846" y="911"/>
            <a:chExt cx="3737" cy="2810"/>
          </a:xfrm>
        </p:grpSpPr>
        <p:sp>
          <p:nvSpPr>
            <p:cNvPr id="102407" name="AutoShape 4"/>
            <p:cNvSpPr>
              <a:spLocks noChangeArrowheads="1"/>
            </p:cNvSpPr>
            <p:nvPr/>
          </p:nvSpPr>
          <p:spPr bwMode="auto">
            <a:xfrm>
              <a:off x="3085" y="1678"/>
              <a:ext cx="1715" cy="1330"/>
            </a:xfrm>
            <a:prstGeom prst="triangle">
              <a:avLst>
                <a:gd name="adj" fmla="val 50000"/>
              </a:avLst>
            </a:prstGeom>
            <a:solidFill>
              <a:srgbClr val="FFCC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2408" name="Text Box 5"/>
            <p:cNvSpPr txBox="1">
              <a:spLocks noChangeArrowheads="1"/>
            </p:cNvSpPr>
            <p:nvPr/>
          </p:nvSpPr>
          <p:spPr bwMode="auto">
            <a:xfrm>
              <a:off x="3286" y="911"/>
              <a:ext cx="1302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300" i="1">
                  <a:solidFill>
                    <a:srgbClr val="CC0000"/>
                  </a:solidFill>
                </a:rPr>
                <a:t>Libertà di movimento dei capitali</a:t>
              </a:r>
            </a:p>
          </p:txBody>
        </p:sp>
        <p:sp>
          <p:nvSpPr>
            <p:cNvPr id="102409" name="Text Box 6"/>
            <p:cNvSpPr txBox="1">
              <a:spLocks noChangeArrowheads="1"/>
            </p:cNvSpPr>
            <p:nvPr/>
          </p:nvSpPr>
          <p:spPr bwMode="auto">
            <a:xfrm>
              <a:off x="1846" y="2994"/>
              <a:ext cx="1342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300" i="1" dirty="0" err="1">
                  <a:solidFill>
                    <a:srgbClr val="CC0000"/>
                  </a:solidFill>
                </a:rPr>
                <a:t>Politica</a:t>
              </a:r>
              <a:r>
                <a:rPr lang="en-US" altLang="en-US" sz="2300" i="1" dirty="0">
                  <a:solidFill>
                    <a:srgbClr val="CC0000"/>
                  </a:solidFill>
                </a:rPr>
                <a:t> </a:t>
              </a:r>
              <a:r>
                <a:rPr lang="en-US" altLang="en-US" sz="2300" i="1" dirty="0" err="1">
                  <a:solidFill>
                    <a:srgbClr val="CC0000"/>
                  </a:solidFill>
                </a:rPr>
                <a:t>monetaria</a:t>
              </a:r>
              <a:r>
                <a:rPr lang="en-US" altLang="en-US" sz="2300" i="1" dirty="0">
                  <a:solidFill>
                    <a:srgbClr val="CC0000"/>
                  </a:solidFill>
                </a:rPr>
                <a:t> </a:t>
              </a:r>
              <a:r>
                <a:rPr lang="en-US" altLang="en-US" sz="2300" i="1" dirty="0" err="1">
                  <a:solidFill>
                    <a:srgbClr val="CC0000"/>
                  </a:solidFill>
                </a:rPr>
                <a:t>indipendente</a:t>
              </a:r>
              <a:endParaRPr lang="en-US" altLang="en-US" sz="2300" i="1" dirty="0">
                <a:solidFill>
                  <a:srgbClr val="CC0000"/>
                </a:solidFill>
              </a:endParaRPr>
            </a:p>
          </p:txBody>
        </p:sp>
        <p:sp>
          <p:nvSpPr>
            <p:cNvPr id="102410" name="Text Box 7"/>
            <p:cNvSpPr txBox="1">
              <a:spLocks noChangeArrowheads="1"/>
            </p:cNvSpPr>
            <p:nvPr/>
          </p:nvSpPr>
          <p:spPr bwMode="auto">
            <a:xfrm>
              <a:off x="4594" y="2981"/>
              <a:ext cx="989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300" i="1">
                  <a:solidFill>
                    <a:srgbClr val="CC0000"/>
                  </a:solidFill>
                </a:rPr>
                <a:t>Tassi di cambio fissi</a:t>
              </a:r>
            </a:p>
          </p:txBody>
        </p:sp>
      </p:grp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4067175" y="2908300"/>
            <a:ext cx="16113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300" dirty="0" err="1"/>
              <a:t>Opzione</a:t>
            </a:r>
            <a:r>
              <a:rPr lang="en-US" altLang="en-US" sz="2300" dirty="0"/>
              <a:t> 1</a:t>
            </a:r>
            <a:br>
              <a:rPr lang="en-US" altLang="en-US" sz="2300" dirty="0"/>
            </a:br>
            <a:r>
              <a:rPr lang="en-US" altLang="en-US" sz="2300" dirty="0"/>
              <a:t>(</a:t>
            </a:r>
            <a:r>
              <a:rPr lang="en-US" altLang="en-US" sz="2300" b="0" dirty="0" smtClean="0"/>
              <a:t>USA; UK</a:t>
            </a:r>
            <a:r>
              <a:rPr lang="en-US" altLang="en-US" sz="2300" dirty="0" smtClean="0"/>
              <a:t>)</a:t>
            </a:r>
            <a:endParaRPr lang="en-US" altLang="en-US" sz="2300" dirty="0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5435600" y="4845050"/>
            <a:ext cx="1657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300" dirty="0" err="1"/>
              <a:t>Opzione</a:t>
            </a:r>
            <a:r>
              <a:rPr lang="en-US" altLang="en-US" sz="2300" dirty="0"/>
              <a:t> 3</a:t>
            </a:r>
            <a:br>
              <a:rPr lang="en-US" altLang="en-US" sz="2300" dirty="0"/>
            </a:br>
            <a:r>
              <a:rPr lang="en-US" altLang="en-US" sz="2300" dirty="0"/>
              <a:t>(</a:t>
            </a:r>
            <a:r>
              <a:rPr lang="en-US" altLang="en-US" sz="2300" b="0" dirty="0" err="1"/>
              <a:t>Cina</a:t>
            </a:r>
            <a:r>
              <a:rPr lang="en-US" altLang="en-US" sz="2300" dirty="0"/>
              <a:t>)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7054850" y="2890838"/>
            <a:ext cx="208915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300" dirty="0" err="1"/>
              <a:t>Opzione</a:t>
            </a:r>
            <a:r>
              <a:rPr lang="en-US" altLang="en-US" sz="2300" dirty="0"/>
              <a:t> 2</a:t>
            </a:r>
            <a:br>
              <a:rPr lang="en-US" altLang="en-US" sz="2300" dirty="0"/>
            </a:br>
            <a:r>
              <a:rPr lang="en-US" altLang="en-US" sz="2300" b="0" dirty="0" smtClean="0"/>
              <a:t>(</a:t>
            </a:r>
            <a:r>
              <a:rPr lang="en-US" altLang="en-US" sz="2300" b="0" dirty="0" err="1" smtClean="0"/>
              <a:t>all’interno</a:t>
            </a:r>
            <a:r>
              <a:rPr lang="en-US" altLang="en-US" sz="2300" b="0" dirty="0" smtClean="0"/>
              <a:t> </a:t>
            </a:r>
            <a:r>
              <a:rPr lang="en-US" altLang="en-US" sz="2300" b="0" dirty="0" err="1" smtClean="0"/>
              <a:t>dell’euro</a:t>
            </a:r>
            <a:r>
              <a:rPr lang="en-US" altLang="en-US" sz="2300" b="0" dirty="0" smtClean="0"/>
              <a:t> area)</a:t>
            </a:r>
            <a:endParaRPr lang="en-US" altLang="en-US" sz="2300" b="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342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5" animBg="1"/>
      <p:bldP spid="135176" grpId="0"/>
      <p:bldP spid="135177" grpId="0"/>
      <p:bldP spid="13517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645024"/>
            <a:ext cx="5879548" cy="312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4450"/>
            <a:ext cx="8245475" cy="64824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panose="020B0604020202020204" pitchFamily="34" charset="0"/>
                <a:ea typeface="+mj-ea"/>
              </a:rPr>
              <a:t>La (</a:t>
            </a:r>
            <a:r>
              <a:rPr lang="en-US" sz="2400" dirty="0" err="1" smtClean="0">
                <a:latin typeface="Arial" panose="020B0604020202020204" pitchFamily="34" charset="0"/>
                <a:ea typeface="+mj-ea"/>
              </a:rPr>
              <a:t>controversa</a:t>
            </a:r>
            <a:r>
              <a:rPr lang="en-US" sz="2400" dirty="0" smtClean="0">
                <a:latin typeface="Arial" panose="020B0604020202020204" pitchFamily="34" charset="0"/>
                <a:ea typeface="+mj-ea"/>
              </a:rPr>
              <a:t>) </a:t>
            </a:r>
            <a:r>
              <a:rPr lang="en-US" sz="2400" dirty="0" err="1" smtClean="0">
                <a:latin typeface="Arial" panose="020B0604020202020204" pitchFamily="34" charset="0"/>
                <a:ea typeface="+mj-ea"/>
              </a:rPr>
              <a:t>opzione</a:t>
            </a:r>
            <a:r>
              <a:rPr lang="en-US" sz="2400" dirty="0" smtClean="0">
                <a:latin typeface="Arial" panose="020B0604020202020204" pitchFamily="34" charset="0"/>
                <a:ea typeface="+mj-ea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+mj-ea"/>
              </a:rPr>
              <a:t>cinese</a:t>
            </a:r>
            <a:endParaRPr lang="en-US" sz="2400" dirty="0" smtClean="0">
              <a:latin typeface="Arial" panose="020B0604020202020204" pitchFamily="34" charset="0"/>
              <a:ea typeface="+mj-ea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32800" cy="4957763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en-US" altLang="en-US" sz="1800" dirty="0" smtClean="0">
                <a:latin typeface="Arial" panose="020B0604020202020204" pitchFamily="34" charset="0"/>
              </a:rPr>
              <a:t>1995-2005:  la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Cina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fissa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il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tasso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cambio</a:t>
            </a:r>
            <a:r>
              <a:rPr lang="en-US" altLang="en-US" sz="1800" dirty="0" smtClean="0">
                <a:latin typeface="Arial" panose="020B0604020202020204" pitchFamily="34" charset="0"/>
              </a:rPr>
              <a:t> a 0,12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dollari</a:t>
            </a:r>
            <a:r>
              <a:rPr lang="en-US" altLang="en-US" sz="1800" dirty="0" smtClean="0">
                <a:latin typeface="Arial" panose="020B0604020202020204" pitchFamily="34" charset="0"/>
              </a:rPr>
              <a:t> per yuan, e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limita</a:t>
            </a:r>
            <a:r>
              <a:rPr lang="en-US" altLang="en-US" sz="1800" dirty="0" smtClean="0">
                <a:latin typeface="Arial" panose="020B0604020202020204" pitchFamily="34" charset="0"/>
              </a:rPr>
              <a:t> la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mobilità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dei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capitali</a:t>
            </a:r>
            <a:r>
              <a:rPr lang="en-US" altLang="en-US" sz="1800" dirty="0" smtClean="0"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en-US" altLang="en-US" sz="1800" dirty="0" smtClean="0">
                <a:latin typeface="Arial" panose="020B0604020202020204" pitchFamily="34" charset="0"/>
              </a:rPr>
              <a:t>La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Cina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accumula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ingenti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riserve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dollari</a:t>
            </a:r>
            <a:r>
              <a:rPr lang="en-US" altLang="en-US" sz="1800" dirty="0" smtClean="0">
                <a:latin typeface="Arial" panose="020B0604020202020204" pitchFamily="34" charset="0"/>
              </a:rPr>
              <a:t> e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attività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estere</a:t>
            </a:r>
            <a:r>
              <a:rPr lang="en-US" altLang="en-US" sz="1800" dirty="0" smtClean="0">
                <a:latin typeface="Arial" panose="020B0604020202020204" pitchFamily="34" charset="0"/>
              </a:rPr>
              <a:t> (</a:t>
            </a:r>
            <a:r>
              <a:rPr lang="en-US" altLang="en-US" sz="1800" b="1" i="1" dirty="0" smtClean="0">
                <a:latin typeface="Arial" panose="020B0604020202020204" pitchFamily="34" charset="0"/>
              </a:rPr>
              <a:t>NX </a:t>
            </a:r>
            <a:r>
              <a:rPr lang="en-US" altLang="en-US" sz="1800" dirty="0" smtClean="0">
                <a:latin typeface="Arial" panose="020B0604020202020204" pitchFamily="34" charset="0"/>
              </a:rPr>
              <a:t>&gt; 0) e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molti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ritengono</a:t>
            </a:r>
            <a:r>
              <a:rPr lang="en-US" altLang="en-US" sz="1800" dirty="0" smtClean="0">
                <a:latin typeface="Arial" panose="020B0604020202020204" pitchFamily="34" charset="0"/>
              </a:rPr>
              <a:t> lo yuan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sottovalutato</a:t>
            </a:r>
            <a:r>
              <a:rPr lang="en-US" altLang="en-US" sz="1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en-US" altLang="en-US" sz="1800" dirty="0" err="1" smtClean="0">
                <a:latin typeface="Arial" panose="020B0604020202020204" pitchFamily="34" charset="0"/>
              </a:rPr>
              <a:t>Gli</a:t>
            </a:r>
            <a:r>
              <a:rPr lang="en-US" altLang="en-US" sz="1800" dirty="0" smtClean="0">
                <a:latin typeface="Arial" panose="020B0604020202020204" pitchFamily="34" charset="0"/>
              </a:rPr>
              <a:t> USA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premono</a:t>
            </a:r>
            <a:r>
              <a:rPr lang="en-US" altLang="en-US" sz="1800" dirty="0" smtClean="0">
                <a:latin typeface="Arial" panose="020B0604020202020204" pitchFamily="34" charset="0"/>
              </a:rPr>
              <a:t> per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una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rivalutazione</a:t>
            </a:r>
            <a:r>
              <a:rPr lang="en-US" altLang="en-US" sz="1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2005: la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Cina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accetta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fluttuazioni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graduali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ancorato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ad un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paniere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valute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estere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Aprile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2014: </a:t>
            </a: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0.16 $/yuan (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apprezzamento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 30%)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012160" y="6147885"/>
            <a:ext cx="3886200" cy="228600"/>
          </a:xfrm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4077072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0066"/>
                </a:solidFill>
              </a:rPr>
              <a:t>Riserve di valuta estera della RPC</a:t>
            </a: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2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4450"/>
            <a:ext cx="8245475" cy="93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latin typeface="Arial" panose="020B0604020202020204" pitchFamily="34" charset="0"/>
                <a:ea typeface="+mj-ea"/>
              </a:rPr>
              <a:t>L’adozione</a:t>
            </a:r>
            <a:r>
              <a:rPr lang="en-US" sz="2400" dirty="0" smtClean="0">
                <a:latin typeface="Arial" panose="020B0604020202020204" pitchFamily="34" charset="0"/>
                <a:ea typeface="+mj-ea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+mj-ea"/>
              </a:rPr>
              <a:t>dell’euro</a:t>
            </a:r>
            <a:endParaRPr lang="en-US" sz="2400" dirty="0" smtClean="0">
              <a:latin typeface="Arial" panose="020B0604020202020204" pitchFamily="34" charset="0"/>
              <a:ea typeface="+mj-ea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432800" cy="4957763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en-US" altLang="en-US" sz="1800" dirty="0" err="1" smtClean="0">
                <a:latin typeface="Arial" panose="020B0604020202020204" pitchFamily="34" charset="0"/>
              </a:rPr>
              <a:t>L</a:t>
            </a:r>
            <a:r>
              <a:rPr lang="en-US" altLang="it-IT" sz="1800" dirty="0" err="1" smtClean="0">
                <a:latin typeface="Arial" panose="020B0604020202020204" pitchFamily="34" charset="0"/>
              </a:rPr>
              <a:t>’a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rea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dell</a:t>
            </a:r>
            <a:r>
              <a:rPr lang="en-US" altLang="it-IT" sz="1800" dirty="0" err="1" smtClean="0">
                <a:latin typeface="Arial" panose="020B0604020202020204" pitchFamily="34" charset="0"/>
              </a:rPr>
              <a:t>’e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uro</a:t>
            </a:r>
            <a:r>
              <a:rPr lang="en-US" altLang="en-US" sz="1800" dirty="0" smtClean="0">
                <a:latin typeface="Arial" panose="020B0604020202020204" pitchFamily="34" charset="0"/>
              </a:rPr>
              <a:t> è un’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Unione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Monetaria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(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caso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limite</a:t>
            </a:r>
            <a:r>
              <a:rPr lang="en-US" altLang="en-US" sz="1800" dirty="0" smtClean="0">
                <a:latin typeface="Arial" panose="020B0604020202020204" pitchFamily="34" charset="0"/>
              </a:rPr>
              <a:t> di un regime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cambio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fisso</a:t>
            </a:r>
            <a:r>
              <a:rPr lang="en-US" altLang="en-US" sz="1800" dirty="0" smtClean="0">
                <a:latin typeface="Arial" panose="020B0604020202020204" pitchFamily="34" charset="0"/>
              </a:rPr>
              <a:t>).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en-US" sz="1800" dirty="0" smtClean="0">
                <a:latin typeface="Arial" panose="020B0604020202020204" pitchFamily="34" charset="0"/>
              </a:rPr>
              <a:t>Iniziata nel 1999 con 11 paesi dell’UE, oggi ne include 19.</a:t>
            </a:r>
            <a:endParaRPr lang="en-US" altLang="en-US" sz="1800" dirty="0" smtClean="0">
              <a:latin typeface="Arial" panose="020B0604020202020204" pitchFamily="34" charset="0"/>
            </a:endParaRPr>
          </a:p>
          <a:p>
            <a:pPr marL="360000" indent="-457200" eaLnBrk="1" hangingPunct="1">
              <a:lnSpc>
                <a:spcPct val="114000"/>
              </a:lnSpc>
              <a:spcBef>
                <a:spcPts val="600"/>
              </a:spcBef>
              <a:buNone/>
            </a:pPr>
            <a:r>
              <a:rPr lang="en-US" altLang="en-US" sz="1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Vantaggi</a:t>
            </a:r>
            <a:r>
              <a:rPr lang="en-US" altLang="en-US" sz="1800" dirty="0" smtClean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minori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costi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transazione</a:t>
            </a:r>
            <a:r>
              <a:rPr lang="en-US" altLang="en-US" sz="1800" dirty="0" smtClean="0"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assenza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rischio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cambio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all’interno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dell’area</a:t>
            </a:r>
            <a:r>
              <a:rPr lang="en-US" altLang="en-US" sz="1800" dirty="0" smtClean="0"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più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concorrenza</a:t>
            </a:r>
            <a:r>
              <a:rPr lang="en-US" altLang="en-US" sz="1800" dirty="0" smtClean="0">
                <a:latin typeface="Arial" panose="020B0604020202020204" pitchFamily="34" charset="0"/>
              </a:rPr>
              <a:t> e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più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commercio</a:t>
            </a:r>
            <a:r>
              <a:rPr lang="en-US" altLang="en-US" sz="1800" dirty="0" smtClean="0"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condivisione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della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disciplina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monetaria</a:t>
            </a:r>
            <a:r>
              <a:rPr lang="en-US" altLang="en-US" sz="1800" dirty="0" smtClean="0">
                <a:latin typeface="Arial" panose="020B0604020202020204" pitchFamily="34" charset="0"/>
              </a:rPr>
              <a:t> (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stabilità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dei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prezzi</a:t>
            </a:r>
            <a:r>
              <a:rPr lang="en-US" altLang="en-US" sz="1800" dirty="0" smtClean="0">
                <a:latin typeface="Arial" panose="020B0604020202020204" pitchFamily="34" charset="0"/>
              </a:rPr>
              <a:t>). </a:t>
            </a:r>
          </a:p>
          <a:p>
            <a:pPr marL="360000" indent="-457200" eaLnBrk="1" hangingPunct="1">
              <a:lnSpc>
                <a:spcPct val="114000"/>
              </a:lnSpc>
              <a:spcBef>
                <a:spcPts val="600"/>
              </a:spcBef>
              <a:buNone/>
            </a:pP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Svantaggi</a:t>
            </a:r>
            <a:r>
              <a:rPr lang="en-US" altLang="en-US" sz="1800" dirty="0" smtClean="0">
                <a:solidFill>
                  <a:srgbClr val="000099"/>
                </a:solidFill>
                <a:latin typeface="Arial" panose="020B0604020202020204" pitchFamily="34" charset="0"/>
              </a:rPr>
              <a:t>:</a:t>
            </a:r>
            <a:r>
              <a:rPr lang="en-US" altLang="en-US" sz="1800" dirty="0" smtClean="0">
                <a:latin typeface="Arial" panose="020B0604020202020204" pitchFamily="34" charset="0"/>
              </a:rPr>
              <a:t> la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PM è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unica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per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tutti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paesi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aderenti</a:t>
            </a:r>
            <a:r>
              <a:rPr lang="en-US" altLang="en-US" sz="1800" dirty="0" smtClean="0"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anche</a:t>
            </a:r>
            <a:r>
              <a:rPr lang="en-US" altLang="en-US" sz="1800" dirty="0" smtClean="0">
                <a:latin typeface="Arial" panose="020B0604020202020204" pitchFamily="34" charset="0"/>
              </a:rPr>
              <a:t> se a volte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si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trovano</a:t>
            </a:r>
            <a:r>
              <a:rPr lang="en-US" altLang="en-US" sz="1800" dirty="0" smtClean="0">
                <a:latin typeface="Arial" panose="020B0604020202020204" pitchFamily="34" charset="0"/>
              </a:rPr>
              <a:t> in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situazioni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cicliche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diverse</a:t>
            </a:r>
            <a:r>
              <a:rPr lang="en-US" altLang="en-US" sz="1800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l’uno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dall’altro</a:t>
            </a:r>
            <a:endParaRPr lang="en-US" altLang="en-US" sz="1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en-US" sz="1800" dirty="0" err="1" smtClean="0">
                <a:latin typeface="Arial" panose="020B0604020202020204" pitchFamily="34" charset="0"/>
              </a:rPr>
              <a:t>Anche</a:t>
            </a:r>
            <a:r>
              <a:rPr lang="en-US" altLang="en-US" sz="1800" dirty="0" smtClean="0">
                <a:latin typeface="Arial" panose="020B0604020202020204" pitchFamily="34" charset="0"/>
              </a:rPr>
              <a:t> se la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PM</a:t>
            </a:r>
            <a:r>
              <a:rPr lang="en-US" altLang="en-US" sz="1800" dirty="0" smtClean="0">
                <a:latin typeface="Arial" panose="020B0604020202020204" pitchFamily="34" charset="0"/>
              </a:rPr>
              <a:t> è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unica</a:t>
            </a:r>
            <a:r>
              <a:rPr lang="en-US" altLang="en-US" sz="1800" dirty="0" smtClean="0">
                <a:latin typeface="Arial" panose="020B0604020202020204" pitchFamily="34" charset="0"/>
              </a:rPr>
              <a:t>, le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PF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sono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decise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dai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singoli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paesi</a:t>
            </a:r>
            <a:r>
              <a:rPr lang="en-US" altLang="en-US" sz="1800" dirty="0" smtClean="0">
                <a:latin typeface="Arial" panose="020B0604020202020204" pitchFamily="34" charset="0"/>
              </a:rPr>
              <a:t>.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Questo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può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creare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problemi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azzardo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morale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en-US" sz="1800" dirty="0" smtClean="0">
                <a:latin typeface="Arial" panose="020B0604020202020204" pitchFamily="34" charset="0"/>
              </a:rPr>
              <a:t>Se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il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costo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del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lavoro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per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unità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di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prodotto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cresce</a:t>
            </a:r>
            <a:r>
              <a:rPr lang="en-US" altLang="en-US" sz="1800" dirty="0" smtClean="0">
                <a:latin typeface="Arial" panose="020B0604020202020204" pitchFamily="34" charset="0"/>
              </a:rPr>
              <a:t> in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modo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diverso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tra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paesi</a:t>
            </a:r>
            <a:r>
              <a:rPr lang="en-US" altLang="en-US" sz="1800" dirty="0" smtClean="0"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questo</a:t>
            </a:r>
            <a:r>
              <a:rPr lang="en-US" altLang="en-US" sz="1800" dirty="0" smtClean="0">
                <a:latin typeface="Arial" panose="020B0604020202020204" pitchFamily="34" charset="0"/>
              </a:rPr>
              <a:t> genera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differenziali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inflazione</a:t>
            </a:r>
            <a:r>
              <a:rPr lang="en-US" altLang="en-US" sz="1800" dirty="0" smtClean="0">
                <a:latin typeface="Arial" panose="020B0604020202020204" pitchFamily="34" charset="0"/>
              </a:rPr>
              <a:t>, e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quindi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apprezzamenti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del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cambio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reale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dei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paesi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meno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dinamici</a:t>
            </a:r>
            <a:r>
              <a:rPr lang="en-US" altLang="en-US" sz="1800" dirty="0" smtClean="0">
                <a:latin typeface="Arial" panose="020B0604020202020204" pitchFamily="34" charset="0"/>
              </a:rPr>
              <a:t>.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Rischio</a:t>
            </a:r>
            <a:r>
              <a:rPr lang="en-US" altLang="en-US" sz="1800" dirty="0" smtClean="0">
                <a:latin typeface="Arial" panose="020B0604020202020204" pitchFamily="34" charset="0"/>
              </a:rPr>
              <a:t> di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situazioni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insostenibili</a:t>
            </a:r>
            <a:r>
              <a:rPr lang="en-US" altLang="en-US" sz="1800" dirty="0" smtClean="0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244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99392"/>
            <a:ext cx="7313612" cy="89535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smtClean="0">
                <a:solidFill>
                  <a:srgbClr val="005A5A"/>
                </a:solidFill>
              </a:rPr>
              <a:t>In sintesi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1052736"/>
            <a:ext cx="846043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71500" indent="-571500" eaLnBrk="1" hangingPunct="1">
              <a:lnSpc>
                <a:spcPct val="114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None/>
            </a:pPr>
            <a:r>
              <a:rPr lang="it-IT" altLang="en-US" sz="1800" kern="0" dirty="0" smtClean="0">
                <a:solidFill>
                  <a:srgbClr val="000099"/>
                </a:solidFill>
                <a:latin typeface="+mj-lt"/>
              </a:rPr>
              <a:t>Il modello di </a:t>
            </a:r>
            <a:r>
              <a:rPr lang="it-IT" altLang="en-US" sz="1800" kern="0" dirty="0" err="1" smtClean="0">
                <a:solidFill>
                  <a:srgbClr val="000099"/>
                </a:solidFill>
                <a:latin typeface="+mj-lt"/>
              </a:rPr>
              <a:t>Mundell</a:t>
            </a:r>
            <a:r>
              <a:rPr lang="it-IT" altLang="en-US" sz="1800" kern="0" dirty="0" smtClean="0">
                <a:solidFill>
                  <a:srgbClr val="000099"/>
                </a:solidFill>
                <a:latin typeface="+mj-lt"/>
              </a:rPr>
              <a:t>-Fleming:</a:t>
            </a:r>
          </a:p>
          <a:p>
            <a:pPr marL="396000" lvl="1" indent="-36000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Modello </a:t>
            </a:r>
            <a:r>
              <a:rPr lang="it-IT" altLang="en-US" sz="1800" b="1" i="1" kern="0" dirty="0" smtClean="0">
                <a:solidFill>
                  <a:srgbClr val="000000"/>
                </a:solidFill>
                <a:latin typeface="+mj-lt"/>
              </a:rPr>
              <a:t>IS-TR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 per una </a:t>
            </a:r>
            <a:r>
              <a:rPr lang="it-IT" altLang="en-US" sz="1800" kern="0" dirty="0" smtClean="0">
                <a:solidFill>
                  <a:srgbClr val="CC0000"/>
                </a:solidFill>
                <a:latin typeface="+mj-lt"/>
              </a:rPr>
              <a:t>piccola economia aperta</a:t>
            </a:r>
          </a:p>
          <a:p>
            <a:pPr marL="396000" lvl="1" indent="-36000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I prezzi </a:t>
            </a:r>
            <a:r>
              <a:rPr lang="it-IT" altLang="en-US" sz="1800" b="1" kern="0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 sono dati; </a:t>
            </a:r>
            <a:r>
              <a:rPr lang="it-IT" altLang="en-US" sz="1800" b="1" kern="0" dirty="0" smtClean="0">
                <a:solidFill>
                  <a:srgbClr val="C00000"/>
                </a:solidFill>
                <a:latin typeface="+mj-lt"/>
              </a:rPr>
              <a:t>i = i*, </a:t>
            </a:r>
          </a:p>
          <a:p>
            <a:pPr marL="36000" lvl="1" indent="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it-IT" altLang="en-US" sz="1800" i="1" kern="0" dirty="0" smtClean="0">
                <a:solidFill>
                  <a:srgbClr val="000066"/>
                </a:solidFill>
                <a:latin typeface="+mj-lt"/>
              </a:rPr>
              <a:t>Perché lo usiamo?</a:t>
            </a:r>
          </a:p>
          <a:p>
            <a:pPr marL="321750" lvl="1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</a:pP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Studia come shocks interni ed esterni e politiche macroeconomiche influenzano il PIL (e le sue componenti) e il tasso di cambio.</a:t>
            </a:r>
          </a:p>
          <a:p>
            <a:pPr marL="571500" indent="-571500" eaLnBrk="1" hangingPunct="1">
              <a:lnSpc>
                <a:spcPct val="114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None/>
            </a:pPr>
            <a:r>
              <a:rPr lang="it-IT" altLang="en-US" sz="1800" kern="0" dirty="0" smtClean="0">
                <a:solidFill>
                  <a:srgbClr val="000099"/>
                </a:solidFill>
                <a:latin typeface="+mj-lt"/>
              </a:rPr>
              <a:t>Politica fiscale:</a:t>
            </a:r>
          </a:p>
          <a:p>
            <a:pPr marL="504000" lvl="1" indent="-43200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Può stabilizzare </a:t>
            </a:r>
            <a:r>
              <a:rPr lang="it-IT" altLang="en-US" sz="1800" b="1" kern="0" dirty="0" smtClean="0">
                <a:solidFill>
                  <a:srgbClr val="000000"/>
                </a:solidFill>
                <a:latin typeface="+mj-lt"/>
              </a:rPr>
              <a:t>Y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 in regime di cambi </a:t>
            </a:r>
            <a:r>
              <a:rPr lang="it-IT" altLang="en-US" sz="1800" kern="0" dirty="0" smtClean="0">
                <a:solidFill>
                  <a:srgbClr val="CC0000"/>
                </a:solidFill>
                <a:latin typeface="+mj-lt"/>
              </a:rPr>
              <a:t>fissi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 ma non con cambi </a:t>
            </a:r>
            <a:r>
              <a:rPr lang="it-IT" altLang="en-US" sz="1800" kern="0" dirty="0" smtClean="0">
                <a:solidFill>
                  <a:srgbClr val="CC0000"/>
                </a:solidFill>
                <a:latin typeface="+mj-lt"/>
              </a:rPr>
              <a:t>flessibili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571500" indent="-571500" eaLnBrk="1" hangingPunct="1">
              <a:lnSpc>
                <a:spcPct val="114000"/>
              </a:lnSpc>
              <a:spcBef>
                <a:spcPts val="600"/>
              </a:spcBef>
              <a:buClr>
                <a:schemeClr val="accent2"/>
              </a:buClr>
              <a:buSzPct val="95000"/>
              <a:buFont typeface="Wingdings" panose="05000000000000000000" pitchFamily="2" charset="2"/>
              <a:buNone/>
            </a:pPr>
            <a:r>
              <a:rPr lang="it-IT" altLang="en-US" sz="1800" kern="0" dirty="0" smtClean="0">
                <a:solidFill>
                  <a:srgbClr val="000099"/>
                </a:solidFill>
                <a:latin typeface="+mj-lt"/>
              </a:rPr>
              <a:t>Politica monetaria:</a:t>
            </a:r>
          </a:p>
          <a:p>
            <a:pPr marL="504000" indent="-432000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Può stabilizzare </a:t>
            </a:r>
            <a:r>
              <a:rPr lang="it-IT" altLang="en-US" sz="1800" b="1" kern="0" dirty="0" smtClean="0">
                <a:solidFill>
                  <a:srgbClr val="000000"/>
                </a:solidFill>
                <a:latin typeface="+mj-lt"/>
              </a:rPr>
              <a:t>Y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 in regime di cambi </a:t>
            </a:r>
            <a:r>
              <a:rPr lang="it-IT" altLang="en-US" sz="1800" kern="0" dirty="0" smtClean="0">
                <a:solidFill>
                  <a:srgbClr val="CC0000"/>
                </a:solidFill>
                <a:latin typeface="+mj-lt"/>
              </a:rPr>
              <a:t>flessibili 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ma non con cambi </a:t>
            </a:r>
            <a:r>
              <a:rPr lang="it-IT" altLang="en-US" sz="1800" kern="0" dirty="0" smtClean="0">
                <a:solidFill>
                  <a:srgbClr val="CC0000"/>
                </a:solidFill>
                <a:latin typeface="+mj-lt"/>
              </a:rPr>
              <a:t>flessibili</a:t>
            </a:r>
            <a:r>
              <a:rPr lang="it-IT" altLang="en-US" sz="1800" kern="0" dirty="0" smtClean="0">
                <a:solidFill>
                  <a:srgbClr val="000000"/>
                </a:solidFill>
                <a:latin typeface="+mj-lt"/>
              </a:rPr>
              <a:t>.</a:t>
            </a:r>
            <a:endParaRPr lang="it-IT" altLang="en-US" sz="1800" kern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134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44624"/>
            <a:ext cx="8223250" cy="838200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it-IT" altLang="de-DE" sz="2800" i="1" smtClean="0"/>
              <a:t>Come continua?</a:t>
            </a:r>
            <a:endParaRPr lang="it-IT" altLang="de-DE" sz="2800" i="1" dirty="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882824"/>
            <a:ext cx="8223250" cy="5409530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de-DE" sz="1800" dirty="0" smtClean="0"/>
              <a:t>Nella prossima lezione rinunceremo all’ipotesi di prezzi fissi.</a:t>
            </a:r>
          </a:p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de-DE" sz="1800" dirty="0" smtClean="0"/>
              <a:t>Introdurremo nell’analisi il mercato del lavoro e la determinazione del livello aggregato dei salari e dei prezzi.</a:t>
            </a:r>
          </a:p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de-DE" sz="1800" dirty="0" smtClean="0"/>
              <a:t>I concetti fondamentali che svilupperemo sono: 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it-IT" altLang="de-DE" sz="1800" dirty="0" smtClean="0"/>
              <a:t>Curva di Phillips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it-IT" altLang="de-DE" sz="1800" dirty="0" smtClean="0"/>
              <a:t>Legge di </a:t>
            </a:r>
            <a:r>
              <a:rPr lang="it-IT" altLang="de-DE" sz="1800" dirty="0" err="1" smtClean="0"/>
              <a:t>Okun</a:t>
            </a:r>
            <a:endParaRPr lang="it-IT" altLang="de-DE" sz="1800" dirty="0" smtClean="0"/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it-IT" altLang="de-DE" sz="1800" dirty="0" smtClean="0"/>
              <a:t>Curva di offerta aggregata.</a:t>
            </a:r>
          </a:p>
          <a:p>
            <a:pPr algn="r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de-DE" sz="1800" i="1" dirty="0" smtClean="0">
                <a:latin typeface="Arial" panose="020B0604020202020204" pitchFamily="34" charset="0"/>
              </a:rPr>
              <a:t>Il riferimento bibliografico è: </a:t>
            </a:r>
            <a:r>
              <a:rPr lang="it-IT" altLang="de-DE" sz="1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BW  c.13</a:t>
            </a: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1536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  <a:defRPr/>
            </a:pPr>
            <a:r>
              <a:rPr lang="it-IT" sz="1200" dirty="0" err="1" smtClean="0">
                <a:latin typeface="Arial" panose="020B0604020202020204" pitchFamily="34" charset="0"/>
              </a:rPr>
              <a:t>Lez</a:t>
            </a:r>
            <a:r>
              <a:rPr lang="it-IT" sz="1200" dirty="0" smtClean="0">
                <a:latin typeface="Arial" panose="020B0604020202020204" pitchFamily="34" charset="0"/>
              </a:rPr>
              <a:t>. 12: Equilibrio di BP - Economia aperta</a:t>
            </a:r>
            <a:endParaRPr lang="it-IT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4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313613" cy="6350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>
                <a:ea typeface="+mj-ea"/>
              </a:rPr>
              <a:t>Il modello di </a:t>
            </a:r>
            <a:r>
              <a:rPr lang="it-IT" sz="2400" dirty="0" err="1" smtClean="0">
                <a:ea typeface="+mj-ea"/>
              </a:rPr>
              <a:t>Mundell</a:t>
            </a:r>
            <a:r>
              <a:rPr lang="it-IT" sz="2400" dirty="0" smtClean="0">
                <a:ea typeface="+mj-ea"/>
              </a:rPr>
              <a:t>-Fleming</a:t>
            </a:r>
            <a:endParaRPr lang="it-IT" sz="2400" i="1" dirty="0" smtClean="0">
              <a:ea typeface="+mj-ea"/>
            </a:endParaRPr>
          </a:p>
        </p:txBody>
      </p:sp>
      <p:sp>
        <p:nvSpPr>
          <p:cNvPr id="583693" name="Text Box 13"/>
          <p:cNvSpPr txBox="1">
            <a:spLocks noChangeArrowheads="1"/>
          </p:cNvSpPr>
          <p:nvPr/>
        </p:nvSpPr>
        <p:spPr bwMode="auto">
          <a:xfrm>
            <a:off x="395536" y="1340768"/>
            <a:ext cx="8208963" cy="34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4E4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32000" indent="-45720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en-US" sz="1800" b="0" dirty="0" smtClean="0">
                <a:latin typeface="+mj-lt"/>
              </a:rPr>
              <a:t>Il </a:t>
            </a:r>
            <a:r>
              <a:rPr lang="it-IT" altLang="en-US" sz="1800" b="0" dirty="0">
                <a:latin typeface="+mj-lt"/>
              </a:rPr>
              <a:t>tasso di interesse interno è pari a quello mondiale se l</a:t>
            </a:r>
            <a:r>
              <a:rPr lang="ja-JP" altLang="it-IT" sz="1800" b="0" dirty="0">
                <a:latin typeface="+mj-lt"/>
              </a:rPr>
              <a:t>’</a:t>
            </a:r>
            <a:r>
              <a:rPr lang="it-IT" altLang="ja-JP" sz="1800" b="0" dirty="0">
                <a:latin typeface="+mj-lt"/>
              </a:rPr>
              <a:t>economia è aperta, piccola e non esistono restrizioni ai movimenti di capitali</a:t>
            </a:r>
            <a:r>
              <a:rPr lang="it-IT" altLang="ja-JP" sz="1800" b="0" dirty="0" smtClean="0">
                <a:latin typeface="+mj-lt"/>
              </a:rPr>
              <a:t>.</a:t>
            </a:r>
          </a:p>
          <a:p>
            <a:pPr marL="432000" indent="-45720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en-US" sz="1800" b="0" dirty="0" smtClean="0">
                <a:latin typeface="+mj-lt"/>
              </a:rPr>
              <a:t>In queste ipotesi, se temporaneamente il </a:t>
            </a:r>
            <a:r>
              <a:rPr lang="it-IT" altLang="en-US" sz="1800" b="0" dirty="0">
                <a:solidFill>
                  <a:srgbClr val="C00000"/>
                </a:solidFill>
                <a:latin typeface="+mj-lt"/>
              </a:rPr>
              <a:t>tasso di interesse nazionale </a:t>
            </a:r>
            <a:r>
              <a:rPr lang="it-IT" altLang="en-US" sz="1800" dirty="0" smtClean="0">
                <a:solidFill>
                  <a:srgbClr val="C00000"/>
                </a:solidFill>
              </a:rPr>
              <a:t>i</a:t>
            </a:r>
            <a:r>
              <a:rPr lang="it-IT" altLang="en-US" sz="1800" b="0" dirty="0" smtClean="0">
                <a:solidFill>
                  <a:srgbClr val="C00000"/>
                </a:solidFill>
              </a:rPr>
              <a:t> </a:t>
            </a:r>
            <a:r>
              <a:rPr lang="it-IT" altLang="en-US" sz="1800" b="0" dirty="0" smtClean="0">
                <a:latin typeface="+mj-lt"/>
              </a:rPr>
              <a:t>sale al di sopra del </a:t>
            </a:r>
            <a:r>
              <a:rPr lang="it-IT" altLang="en-US" sz="1800" b="0" dirty="0">
                <a:solidFill>
                  <a:srgbClr val="CC0000"/>
                </a:solidFill>
                <a:latin typeface="+mj-lt"/>
              </a:rPr>
              <a:t>tasso di interesse mondiale </a:t>
            </a:r>
            <a:r>
              <a:rPr lang="it-IT" altLang="en-US" sz="1800" dirty="0" smtClean="0">
                <a:solidFill>
                  <a:srgbClr val="CC0000"/>
                </a:solidFill>
                <a:latin typeface="+mj-lt"/>
              </a:rPr>
              <a:t>i*</a:t>
            </a:r>
            <a:r>
              <a:rPr lang="it-IT" altLang="en-US" sz="1800" b="0" dirty="0" smtClean="0">
                <a:latin typeface="+mj-lt"/>
              </a:rPr>
              <a:t> </a:t>
            </a:r>
            <a:endParaRPr lang="it-IT" altLang="en-US" sz="1800" b="0" dirty="0">
              <a:latin typeface="+mj-lt"/>
            </a:endParaRP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SzPct val="70000"/>
            </a:pPr>
            <a:r>
              <a:rPr lang="it-IT" altLang="en-US" sz="1800" b="0" dirty="0">
                <a:latin typeface="+mj-lt"/>
              </a:rPr>
              <a:t>… si verifica un’ afflusso di capitali nel paese.</a:t>
            </a:r>
          </a:p>
          <a:p>
            <a:pPr marL="432000" indent="-45720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en-US" sz="1800" b="0" dirty="0">
                <a:latin typeface="+mj-lt"/>
              </a:rPr>
              <a:t>Finché  </a:t>
            </a:r>
            <a:r>
              <a:rPr lang="it-IT" altLang="en-US" sz="1800" dirty="0" smtClean="0">
                <a:solidFill>
                  <a:srgbClr val="C00000"/>
                </a:solidFill>
                <a:latin typeface="+mj-lt"/>
              </a:rPr>
              <a:t>i &gt; i*, </a:t>
            </a:r>
            <a:r>
              <a:rPr lang="it-IT" altLang="en-US" sz="1800" b="0" dirty="0">
                <a:latin typeface="+mj-lt"/>
              </a:rPr>
              <a:t>gli </a:t>
            </a:r>
            <a:r>
              <a:rPr lang="it-IT" altLang="en-US" sz="1800" b="0" dirty="0" smtClean="0">
                <a:latin typeface="+mj-lt"/>
              </a:rPr>
              <a:t>«arbitraggisti» </a:t>
            </a:r>
            <a:r>
              <a:rPr lang="it-IT" altLang="en-US" sz="1800" b="0" dirty="0">
                <a:latin typeface="+mj-lt"/>
              </a:rPr>
              <a:t>ottengono profitti.</a:t>
            </a:r>
          </a:p>
          <a:p>
            <a:pPr marL="432000" indent="-457200"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en-US" sz="1800" b="0" dirty="0">
                <a:latin typeface="+mj-lt"/>
              </a:rPr>
              <a:t>L’arbitraggio genera </a:t>
            </a:r>
            <a:r>
              <a:rPr lang="it-IT" altLang="en-US" sz="1800" b="0" dirty="0" smtClean="0">
                <a:latin typeface="+mj-lt"/>
              </a:rPr>
              <a:t>un </a:t>
            </a:r>
            <a:r>
              <a:rPr lang="it-IT" altLang="en-US" sz="1800" dirty="0" smtClean="0">
                <a:solidFill>
                  <a:srgbClr val="C00000"/>
                </a:solidFill>
                <a:latin typeface="+mj-lt"/>
              </a:rPr>
              <a:t>afflusso</a:t>
            </a:r>
            <a:r>
              <a:rPr lang="it-IT" altLang="en-US" sz="1800" b="0" dirty="0" smtClean="0">
                <a:latin typeface="+mj-lt"/>
              </a:rPr>
              <a:t> di capitali finanziari nel paese</a:t>
            </a:r>
            <a:r>
              <a:rPr lang="it-IT" altLang="en-US" sz="1800" b="0" dirty="0">
                <a:latin typeface="+mj-lt"/>
              </a:rPr>
              <a:t>, e porta a una riduzione del tasso di interesse interno fino a che:    </a:t>
            </a:r>
            <a:r>
              <a:rPr lang="it-IT" altLang="en-US" sz="1800" dirty="0" smtClean="0">
                <a:solidFill>
                  <a:srgbClr val="C00000"/>
                </a:solidFill>
                <a:latin typeface="+mj-lt"/>
              </a:rPr>
              <a:t>i  </a:t>
            </a:r>
            <a:r>
              <a:rPr lang="it-IT" altLang="en-US" sz="1800" dirty="0">
                <a:solidFill>
                  <a:srgbClr val="C00000"/>
                </a:solidFill>
                <a:latin typeface="+mj-lt"/>
              </a:rPr>
              <a:t>= </a:t>
            </a:r>
            <a:r>
              <a:rPr lang="it-IT" altLang="en-US" sz="1800" dirty="0" smtClean="0">
                <a:solidFill>
                  <a:srgbClr val="C00000"/>
                </a:solidFill>
                <a:latin typeface="+mj-lt"/>
              </a:rPr>
              <a:t>i*</a:t>
            </a:r>
            <a:endParaRPr lang="it-IT" altLang="en-US" sz="1800" dirty="0">
              <a:solidFill>
                <a:srgbClr val="C00000"/>
              </a:solidFill>
              <a:latin typeface="+mj-lt"/>
            </a:endParaRPr>
          </a:p>
          <a:p>
            <a:pPr marL="432000" indent="-457200"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¢"/>
            </a:pPr>
            <a:endParaRPr lang="it-IT" altLang="ja-JP" sz="2200" b="0" dirty="0"/>
          </a:p>
        </p:txBody>
      </p:sp>
    </p:spTree>
    <p:extLst>
      <p:ext uri="{BB962C8B-B14F-4D97-AF65-F5344CB8AC3E}">
        <p14:creationId xmlns:p14="http://schemas.microsoft.com/office/powerpoint/2010/main" val="7373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83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83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83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83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04800"/>
            <a:ext cx="7455669" cy="6350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i="1" dirty="0" smtClean="0"/>
              <a:t>E’ valida l’ipotesi di «piccola economia aperta» (senza restrizioni)?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25" y="1040482"/>
            <a:ext cx="73056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2358008" y="5506599"/>
            <a:ext cx="5814392" cy="63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4000"/>
              </a:lnSpc>
              <a:spcBef>
                <a:spcPts val="600"/>
              </a:spcBef>
              <a:buClr>
                <a:schemeClr val="tx2"/>
              </a:buClr>
              <a:buSzPct val="70000"/>
            </a:pPr>
            <a:r>
              <a:rPr lang="it-IT" altLang="en-US" sz="1600" i="1" dirty="0" smtClean="0">
                <a:solidFill>
                  <a:srgbClr val="000099"/>
                </a:solidFill>
              </a:rPr>
              <a:t>Fonte</a:t>
            </a:r>
            <a:r>
              <a:rPr lang="it-IT" altLang="en-US" sz="1600" dirty="0" smtClean="0"/>
              <a:t>: Banca Mondiale; Lane e Milesi Ferretti (2007). </a:t>
            </a:r>
          </a:p>
          <a:p>
            <a:pPr marL="900000" lvl="1" indent="-285750">
              <a:lnSpc>
                <a:spcPct val="114000"/>
              </a:lnSpc>
              <a:spcBef>
                <a:spcPts val="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en-US" sz="1600" i="1" dirty="0" smtClean="0">
                <a:solidFill>
                  <a:srgbClr val="000099"/>
                </a:solidFill>
              </a:rPr>
              <a:t>Apertura commerciale </a:t>
            </a:r>
            <a:r>
              <a:rPr lang="it-IT" altLang="en-US" sz="1600" dirty="0" smtClean="0">
                <a:solidFill>
                  <a:srgbClr val="000099"/>
                </a:solidFill>
              </a:rPr>
              <a:t>= (EX + IM) / PIL</a:t>
            </a:r>
          </a:p>
        </p:txBody>
      </p:sp>
    </p:spTree>
    <p:extLst>
      <p:ext uri="{BB962C8B-B14F-4D97-AF65-F5344CB8AC3E}">
        <p14:creationId xmlns:p14="http://schemas.microsoft.com/office/powerpoint/2010/main" val="19878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455669" cy="6350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 Indice delle restrizioni ai movimenti di capitale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98" y="975717"/>
            <a:ext cx="6554874" cy="33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971600" y="4221088"/>
            <a:ext cx="7704856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it-IT" dirty="0"/>
              <a:t>Maggiore è il valore dell‘indice, minori sono le </a:t>
            </a:r>
            <a:r>
              <a:rPr lang="it-IT" dirty="0" smtClean="0"/>
              <a:t>restrizioni. </a:t>
            </a:r>
            <a:endParaRPr lang="it-IT" dirty="0"/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it-IT" dirty="0" smtClean="0"/>
              <a:t>L’indice </a:t>
            </a:r>
            <a:r>
              <a:rPr lang="it-IT" dirty="0"/>
              <a:t>è normalizzato a 1 nel 1970, per le economie avanzate. 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/>
              <a:t>I paesi in </a:t>
            </a:r>
            <a:r>
              <a:rPr lang="it-IT" dirty="0"/>
              <a:t>via di sviluppo hanno </a:t>
            </a:r>
            <a:r>
              <a:rPr lang="it-IT" dirty="0" smtClean="0"/>
              <a:t>progressivamente allentato </a:t>
            </a:r>
            <a:r>
              <a:rPr lang="it-IT" dirty="0"/>
              <a:t>le restrizioni </a:t>
            </a:r>
            <a:r>
              <a:rPr lang="it-IT" dirty="0" smtClean="0"/>
              <a:t>sui </a:t>
            </a:r>
            <a:r>
              <a:rPr lang="it-IT" dirty="0"/>
              <a:t>movimenti di capitale </a:t>
            </a:r>
            <a:r>
              <a:rPr lang="it-IT" dirty="0" smtClean="0"/>
              <a:t>– ma in media mantengono controlli molto più </a:t>
            </a:r>
            <a:r>
              <a:rPr lang="it-IT" dirty="0"/>
              <a:t>stringenti </a:t>
            </a:r>
            <a:r>
              <a:rPr lang="it-IT" dirty="0" smtClean="0"/>
              <a:t>rispetto alle </a:t>
            </a:r>
            <a:r>
              <a:rPr lang="it-IT" dirty="0"/>
              <a:t>economie </a:t>
            </a:r>
            <a:r>
              <a:rPr lang="it-IT" dirty="0" smtClean="0"/>
              <a:t>avanzate.</a:t>
            </a:r>
          </a:p>
          <a:p>
            <a:pPr>
              <a:spcBef>
                <a:spcPts val="600"/>
              </a:spcBef>
            </a:pPr>
            <a:r>
              <a:rPr lang="en-US" sz="1600" i="1" dirty="0" smtClean="0">
                <a:solidFill>
                  <a:srgbClr val="000099"/>
                </a:solidFill>
              </a:rPr>
              <a:t>Fonte</a:t>
            </a:r>
            <a:r>
              <a:rPr lang="en-US" sz="1600" dirty="0" smtClean="0"/>
              <a:t>:   Chinn e Ito (2008); FMI.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589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3" y="44450"/>
            <a:ext cx="7242372" cy="895350"/>
          </a:xfrm>
        </p:spPr>
        <p:txBody>
          <a:bodyPr/>
          <a:lstStyle/>
          <a:p>
            <a:r>
              <a:rPr lang="it-IT" sz="2400" dirty="0" smtClean="0"/>
              <a:t>Equilibrio nel mercato finanziario internazionale</a:t>
            </a:r>
            <a:endParaRPr lang="en-US" sz="2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12776"/>
            <a:ext cx="4809901" cy="36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971600" y="5086925"/>
            <a:ext cx="669674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it-IT" b="1" dirty="0" smtClean="0">
                <a:solidFill>
                  <a:srgbClr val="000099"/>
                </a:solidFill>
              </a:rPr>
              <a:t>IFM</a:t>
            </a:r>
            <a:r>
              <a:rPr lang="it-IT" dirty="0" smtClean="0"/>
              <a:t>: condizione di equilibrio dei mercati finanziari internazionali</a:t>
            </a:r>
          </a:p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it-IT" dirty="0" smtClean="0"/>
              <a:t>«</a:t>
            </a:r>
            <a:r>
              <a:rPr lang="it-IT" b="1" dirty="0" smtClean="0">
                <a:solidFill>
                  <a:srgbClr val="000099"/>
                </a:solidFill>
              </a:rPr>
              <a:t>parità dei tassi d’interesse</a:t>
            </a:r>
            <a:r>
              <a:rPr lang="it-IT" dirty="0" smtClean="0"/>
              <a:t>»</a:t>
            </a:r>
            <a:endParaRPr lang="en-US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black">
          <a:xfrm>
            <a:off x="2657474" y="2420888"/>
            <a:ext cx="3786733" cy="400110"/>
          </a:xfrm>
          <a:prstGeom prst="rect">
            <a:avLst/>
          </a:prstGeom>
          <a:solidFill>
            <a:srgbClr val="E4E9C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>
                <a:solidFill>
                  <a:srgbClr val="000066"/>
                </a:solidFill>
              </a:rPr>
              <a:t>i &gt; i</a:t>
            </a:r>
            <a:r>
              <a:rPr lang="de-DE" sz="2000" b="1" dirty="0" smtClean="0">
                <a:solidFill>
                  <a:srgbClr val="000066"/>
                </a:solidFill>
              </a:rPr>
              <a:t>*</a:t>
            </a:r>
            <a:r>
              <a:rPr lang="de-DE" sz="2000" dirty="0" smtClean="0">
                <a:solidFill>
                  <a:srgbClr val="000066"/>
                </a:solidFill>
              </a:rPr>
              <a:t>:</a:t>
            </a:r>
            <a:r>
              <a:rPr lang="de-DE" sz="2000" b="1" dirty="0" smtClean="0">
                <a:solidFill>
                  <a:srgbClr val="000066"/>
                </a:solidFill>
              </a:rPr>
              <a:t> </a:t>
            </a:r>
            <a:r>
              <a:rPr lang="de-DE" sz="2000" dirty="0" err="1" smtClean="0">
                <a:solidFill>
                  <a:srgbClr val="000066"/>
                </a:solidFill>
              </a:rPr>
              <a:t>afflusso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capitali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black">
          <a:xfrm>
            <a:off x="2652712" y="3645024"/>
            <a:ext cx="3863503" cy="400110"/>
          </a:xfrm>
          <a:prstGeom prst="rect">
            <a:avLst/>
          </a:prstGeom>
          <a:solidFill>
            <a:srgbClr val="E4E9C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>
                <a:solidFill>
                  <a:srgbClr val="000066"/>
                </a:solidFill>
              </a:rPr>
              <a:t>i &lt; i</a:t>
            </a:r>
            <a:r>
              <a:rPr lang="de-DE" sz="2000" b="1" dirty="0" smtClean="0">
                <a:solidFill>
                  <a:srgbClr val="000066"/>
                </a:solidFill>
              </a:rPr>
              <a:t>*: </a:t>
            </a:r>
            <a:r>
              <a:rPr lang="de-DE" sz="2000" dirty="0" err="1" smtClean="0">
                <a:solidFill>
                  <a:srgbClr val="000066"/>
                </a:solidFill>
              </a:rPr>
              <a:t>deflusso</a:t>
            </a:r>
            <a:r>
              <a:rPr lang="de-DE" sz="2000" dirty="0" smtClean="0">
                <a:solidFill>
                  <a:srgbClr val="000066"/>
                </a:solidFill>
              </a:rPr>
              <a:t> di </a:t>
            </a:r>
            <a:r>
              <a:rPr lang="de-DE" sz="2000" dirty="0" err="1" smtClean="0">
                <a:solidFill>
                  <a:srgbClr val="000066"/>
                </a:solidFill>
              </a:rPr>
              <a:t>capitali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1331640" y="3429000"/>
            <a:ext cx="712879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60432" cy="5112568"/>
          </a:xfrm>
        </p:spPr>
        <p:txBody>
          <a:bodyPr anchor="t"/>
          <a:lstStyle/>
          <a:p>
            <a:pPr marL="287338" indent="-287338" algn="just" eaLnBrk="1" hangingPunct="1">
              <a:lnSpc>
                <a:spcPct val="114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1800" dirty="0" smtClean="0">
                <a:latin typeface="+mj-lt"/>
              </a:rPr>
              <a:t>Per studiare l’equilibrio di un’economia aperta, dobbiamo definire quale </a:t>
            </a:r>
            <a:r>
              <a:rPr lang="it-IT" sz="1800" b="1" dirty="0" smtClean="0">
                <a:latin typeface="+mj-lt"/>
              </a:rPr>
              <a:t>regime dei cambi </a:t>
            </a:r>
            <a:r>
              <a:rPr lang="it-IT" sz="1800" dirty="0" smtClean="0">
                <a:latin typeface="+mj-lt"/>
              </a:rPr>
              <a:t>ha adottato il nostro paese:</a:t>
            </a:r>
          </a:p>
          <a:p>
            <a:pPr marL="287338" indent="-287338" algn="just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1800" b="1" u="sng" dirty="0" smtClean="0">
                <a:solidFill>
                  <a:srgbClr val="C00000"/>
                </a:solidFill>
                <a:latin typeface="+mj-lt"/>
              </a:rPr>
              <a:t>Cambi fissi</a:t>
            </a:r>
            <a:r>
              <a:rPr lang="it-IT" sz="1800" dirty="0" smtClean="0">
                <a:latin typeface="+mj-lt"/>
              </a:rPr>
              <a:t>: </a:t>
            </a:r>
          </a:p>
          <a:p>
            <a:pPr algn="just" eaLnBrk="1" hangingPunct="1">
              <a:lnSpc>
                <a:spcPct val="114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it-IT" sz="1800" dirty="0" smtClean="0">
                <a:latin typeface="+mj-lt"/>
              </a:rPr>
              <a:t>Se il tasso di cambio nominale deve essere mantenuto fisso, questo impegno ricade sulla BC. </a:t>
            </a:r>
            <a:endParaRPr lang="it-IT" sz="1800" dirty="0">
              <a:latin typeface="+mj-lt"/>
            </a:endParaRPr>
          </a:p>
          <a:p>
            <a:pPr algn="just" eaLnBrk="1" hangingPunct="1">
              <a:lnSpc>
                <a:spcPct val="114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it-IT" sz="1800" dirty="0" smtClean="0">
                <a:latin typeface="+mj-lt"/>
              </a:rPr>
              <a:t>Se il cambio si apprezza, la BC deve subito intervenire, vendendo la propria valuta, e acquistando valute estere. </a:t>
            </a:r>
          </a:p>
          <a:p>
            <a:pPr marL="457200" lvl="1" indent="0" algn="ctr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None/>
              <a:defRPr/>
            </a:pPr>
            <a:r>
              <a:rPr lang="it-IT" sz="1400" dirty="0" smtClean="0">
                <a:latin typeface="+mj-lt"/>
              </a:rPr>
              <a:t>Il tasso di cambio si </a:t>
            </a:r>
            <a:r>
              <a:rPr lang="it-IT" sz="1400" b="1" dirty="0" smtClean="0">
                <a:solidFill>
                  <a:srgbClr val="000099"/>
                </a:solidFill>
                <a:latin typeface="+mj-lt"/>
              </a:rPr>
              <a:t>apprezza</a:t>
            </a:r>
            <a:r>
              <a:rPr lang="it-IT" sz="1400" dirty="0" smtClean="0">
                <a:latin typeface="+mj-lt"/>
              </a:rPr>
              <a:t> in seguito ad un </a:t>
            </a:r>
            <a:r>
              <a:rPr lang="it-IT" sz="1400" b="1" dirty="0" smtClean="0">
                <a:solidFill>
                  <a:srgbClr val="000099"/>
                </a:solidFill>
                <a:latin typeface="+mj-lt"/>
              </a:rPr>
              <a:t>eccesso di domanda </a:t>
            </a:r>
            <a:r>
              <a:rPr lang="it-IT" sz="1400" dirty="0" smtClean="0">
                <a:latin typeface="+mj-lt"/>
              </a:rPr>
              <a:t>della nostra valuta.</a:t>
            </a:r>
          </a:p>
          <a:p>
            <a:pPr marL="457200" lvl="1" indent="0" algn="ctr" eaLnBrk="1" hangingPunct="1">
              <a:lnSpc>
                <a:spcPct val="114000"/>
              </a:lnSpc>
              <a:spcBef>
                <a:spcPct val="15000"/>
              </a:spcBef>
              <a:buClr>
                <a:schemeClr val="hlink"/>
              </a:buClr>
              <a:buNone/>
              <a:defRPr/>
            </a:pPr>
            <a:r>
              <a:rPr lang="it-IT" sz="1400" dirty="0" smtClean="0">
                <a:latin typeface="+mj-lt"/>
              </a:rPr>
              <a:t>Per tornare all’equilibrio precedente, bisogna </a:t>
            </a:r>
            <a:r>
              <a:rPr lang="it-IT" sz="1400" dirty="0" smtClean="0">
                <a:solidFill>
                  <a:srgbClr val="000099"/>
                </a:solidFill>
                <a:latin typeface="+mj-lt"/>
              </a:rPr>
              <a:t>annullare</a:t>
            </a:r>
            <a:r>
              <a:rPr lang="it-IT" sz="1400" dirty="0" smtClean="0">
                <a:latin typeface="+mj-lt"/>
              </a:rPr>
              <a:t> l’eccesso di domanda, </a:t>
            </a:r>
          </a:p>
          <a:p>
            <a:pPr marL="457200" lvl="1" indent="0" algn="ctr" eaLnBrk="1" hangingPunct="1">
              <a:lnSpc>
                <a:spcPct val="114000"/>
              </a:lnSpc>
              <a:spcBef>
                <a:spcPct val="15000"/>
              </a:spcBef>
              <a:buClr>
                <a:schemeClr val="hlink"/>
              </a:buClr>
              <a:buNone/>
              <a:defRPr/>
            </a:pPr>
            <a:r>
              <a:rPr lang="it-IT" sz="1400" dirty="0" smtClean="0">
                <a:latin typeface="+mj-lt"/>
              </a:rPr>
              <a:t>ossia vendere valuta domestica.</a:t>
            </a:r>
          </a:p>
          <a:p>
            <a:pPr marL="287338" indent="-287338" algn="just" eaLnBrk="1" hangingPunct="1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1800" b="1" u="sng" dirty="0">
                <a:solidFill>
                  <a:srgbClr val="C00000"/>
                </a:solidFill>
              </a:rPr>
              <a:t>Cambi </a:t>
            </a:r>
            <a:r>
              <a:rPr lang="it-IT" sz="1800" b="1" u="sng" dirty="0" smtClean="0">
                <a:solidFill>
                  <a:srgbClr val="C00000"/>
                </a:solidFill>
              </a:rPr>
              <a:t>flessibili</a:t>
            </a:r>
            <a:r>
              <a:rPr lang="it-IT" sz="1800" dirty="0" smtClean="0"/>
              <a:t>: </a:t>
            </a:r>
            <a:endParaRPr lang="it-IT" sz="1800" dirty="0"/>
          </a:p>
          <a:p>
            <a:pPr algn="just" eaLnBrk="1" hangingPunct="1">
              <a:lnSpc>
                <a:spcPct val="114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it-IT" sz="1800" dirty="0" smtClean="0"/>
              <a:t>Il </a:t>
            </a:r>
            <a:r>
              <a:rPr lang="it-IT" sz="1800" dirty="0"/>
              <a:t>tasso di cambio nominale </a:t>
            </a:r>
            <a:r>
              <a:rPr lang="it-IT" sz="1800" dirty="0" smtClean="0"/>
              <a:t>fluttua liberamente, e si apprezza/deprezza in risposta a un eccesso di domanda/offerta della nostra valuta.</a:t>
            </a:r>
          </a:p>
          <a:p>
            <a:pPr algn="just" eaLnBrk="1" hangingPunct="1">
              <a:lnSpc>
                <a:spcPct val="114000"/>
              </a:lnSpc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it-IT" sz="1800" dirty="0" smtClean="0"/>
              <a:t>La BC </a:t>
            </a:r>
            <a:r>
              <a:rPr lang="it-IT" sz="1800" b="1" u="sng" dirty="0" smtClean="0"/>
              <a:t>non</a:t>
            </a:r>
            <a:r>
              <a:rPr lang="it-IT" sz="1800" dirty="0" smtClean="0"/>
              <a:t> ha alcun impegno a stabilizzare il cambio, o a intervenire sul mercato dei cambi.  E’ libera di farlo se lo ritiene opportuno.</a:t>
            </a:r>
            <a:endParaRPr lang="it-IT" sz="1400" dirty="0" smtClean="0">
              <a:latin typeface="+mj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0648"/>
            <a:ext cx="8264252" cy="606896"/>
          </a:xfrm>
        </p:spPr>
        <p:txBody>
          <a:bodyPr/>
          <a:lstStyle/>
          <a:p>
            <a:pPr eaLnBrk="1" hangingPunct="1"/>
            <a:r>
              <a:rPr lang="it-IT" altLang="en-US" sz="2400" b="1" dirty="0" smtClean="0"/>
              <a:t>2. Il Regime dei tassi di cambio</a:t>
            </a:r>
            <a:r>
              <a:rPr lang="it-IT" altLang="en-US" sz="2400" dirty="0" smtClean="0"/>
              <a:t>:</a:t>
            </a:r>
            <a:br>
              <a:rPr lang="it-IT" altLang="en-US" sz="2400" dirty="0" smtClean="0"/>
            </a:br>
            <a:r>
              <a:rPr lang="it-IT" altLang="en-US" sz="2400" dirty="0"/>
              <a:t> </a:t>
            </a:r>
            <a:r>
              <a:rPr lang="it-IT" altLang="en-US" sz="2400" dirty="0" smtClean="0"/>
              <a:t>   Fissi o flessibili? Definizione</a:t>
            </a:r>
            <a:endParaRPr lang="it-IT" alt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0040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61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614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14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12: Equilibrio di BP - Economia aperta</a:t>
            </a:r>
            <a:endParaRPr lang="it-IT" dirty="0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313612" cy="804862"/>
          </a:xfrm>
        </p:spPr>
        <p:txBody>
          <a:bodyPr/>
          <a:lstStyle/>
          <a:p>
            <a:pPr eaLnBrk="1" hangingPunct="1"/>
            <a:r>
              <a:rPr lang="it-IT" altLang="en-US" sz="2600" b="1" dirty="0" smtClean="0"/>
              <a:t>9. Cambi fissi:</a:t>
            </a:r>
            <a:r>
              <a:rPr lang="it-IT" altLang="en-US" sz="2600" dirty="0" smtClean="0"/>
              <a:t/>
            </a:r>
            <a:br>
              <a:rPr lang="it-IT" altLang="en-US" sz="2600" dirty="0" smtClean="0"/>
            </a:br>
            <a:r>
              <a:rPr lang="it-IT" altLang="en-US" sz="2600" dirty="0" smtClean="0"/>
              <a:t>    Come funziona?</a:t>
            </a:r>
            <a:endParaRPr lang="it-IT" altLang="en-US" sz="2600" b="1" i="1" dirty="0" smtClean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125538"/>
            <a:ext cx="7634287" cy="4679950"/>
          </a:xfrm>
        </p:spPr>
        <p:txBody>
          <a:bodyPr anchor="t"/>
          <a:lstStyle/>
          <a:p>
            <a:pPr marL="287338" indent="-287338" algn="just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400" dirty="0" smtClean="0">
                <a:solidFill>
                  <a:srgbClr val="000099"/>
                </a:solidFill>
                <a:latin typeface="+mj-lt"/>
                <a:ea typeface="+mn-ea"/>
              </a:rPr>
              <a:t> </a:t>
            </a:r>
            <a:r>
              <a:rPr lang="it-IT" sz="2000" b="1" dirty="0" smtClean="0">
                <a:solidFill>
                  <a:srgbClr val="000099"/>
                </a:solidFill>
                <a:latin typeface="+mj-lt"/>
                <a:ea typeface="+mn-ea"/>
              </a:rPr>
              <a:t>BC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ea typeface="+mn-ea"/>
              </a:rPr>
              <a:t> si impegnano ad acquistare e vendere qualunque ammontare di valuta nazionale, in modo da tenere fisso il tasso di cambio ad un valore prestabilito.</a:t>
            </a:r>
          </a:p>
          <a:p>
            <a:pPr marL="287338" indent="-287338" algn="just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it-IT" sz="2000" dirty="0" smtClean="0">
              <a:solidFill>
                <a:srgbClr val="000099"/>
              </a:solidFill>
              <a:latin typeface="+mj-lt"/>
              <a:ea typeface="+mn-ea"/>
            </a:endParaRPr>
          </a:p>
          <a:p>
            <a:pPr marL="287338" indent="-287338" algn="just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000" i="1" dirty="0" smtClean="0">
                <a:latin typeface="+mj-lt"/>
                <a:ea typeface="+mn-ea"/>
              </a:rPr>
              <a:t>Esempio</a:t>
            </a:r>
            <a:r>
              <a:rPr lang="it-IT" sz="2000" dirty="0" smtClean="0">
                <a:latin typeface="+mj-lt"/>
                <a:ea typeface="+mn-ea"/>
              </a:rPr>
              <a:t>: </a:t>
            </a:r>
          </a:p>
          <a:p>
            <a:pPr marL="287338" indent="-287338" algn="just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000" dirty="0" smtClean="0">
                <a:latin typeface="+mj-lt"/>
                <a:ea typeface="+mn-ea"/>
              </a:rPr>
              <a:t>    Nel sistema di «</a:t>
            </a:r>
            <a:r>
              <a:rPr lang="it-IT" sz="2000" dirty="0" err="1" smtClean="0">
                <a:latin typeface="+mj-lt"/>
                <a:ea typeface="+mn-ea"/>
              </a:rPr>
              <a:t>Bretton</a:t>
            </a:r>
            <a:r>
              <a:rPr lang="it-IT" sz="2000" dirty="0" smtClean="0">
                <a:latin typeface="+mj-lt"/>
                <a:ea typeface="+mn-ea"/>
              </a:rPr>
              <a:t> Woods» (1944-1971) la Banca d’Italia si impegnava a rispettare il tasso di cambio:</a:t>
            </a:r>
          </a:p>
          <a:p>
            <a:pPr marL="287338" indent="-287338" algn="ctr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000" dirty="0" smtClean="0">
                <a:latin typeface="+mj-lt"/>
                <a:ea typeface="+mn-ea"/>
              </a:rPr>
              <a:t> </a:t>
            </a:r>
            <a:r>
              <a:rPr lang="it-IT" sz="2000" b="1" dirty="0" smtClean="0">
                <a:solidFill>
                  <a:srgbClr val="000099"/>
                </a:solidFill>
                <a:latin typeface="+mj-lt"/>
                <a:ea typeface="+mn-ea"/>
              </a:rPr>
              <a:t>1 lira = 1/625 $   </a:t>
            </a:r>
            <a:r>
              <a:rPr lang="it-IT" sz="2800" b="1" dirty="0" smtClean="0">
                <a:solidFill>
                  <a:srgbClr val="000099"/>
                </a:solidFill>
                <a:latin typeface="+mj-lt"/>
                <a:ea typeface="+mn-ea"/>
              </a:rPr>
              <a:t>↔</a:t>
            </a:r>
            <a:r>
              <a:rPr lang="it-IT" sz="2000" b="1" dirty="0" smtClean="0">
                <a:solidFill>
                  <a:srgbClr val="000099"/>
                </a:solidFill>
                <a:latin typeface="+mj-lt"/>
                <a:ea typeface="+mn-ea"/>
              </a:rPr>
              <a:t> </a:t>
            </a:r>
            <a:r>
              <a:rPr lang="it-IT" sz="2000" dirty="0" smtClean="0">
                <a:solidFill>
                  <a:srgbClr val="000099"/>
                </a:solidFill>
                <a:latin typeface="+mj-lt"/>
                <a:ea typeface="+mn-ea"/>
              </a:rPr>
              <a:t> </a:t>
            </a:r>
            <a:r>
              <a:rPr lang="it-IT" sz="2000" b="1" dirty="0" smtClean="0">
                <a:solidFill>
                  <a:srgbClr val="000099"/>
                </a:solidFill>
                <a:latin typeface="+mj-lt"/>
                <a:ea typeface="+mn-ea"/>
              </a:rPr>
              <a:t>$1,6 = 1000 lire</a:t>
            </a:r>
            <a:r>
              <a:rPr lang="it-IT" sz="2000" dirty="0" smtClean="0">
                <a:latin typeface="+mj-lt"/>
                <a:ea typeface="+mn-ea"/>
              </a:rPr>
              <a:t>  </a:t>
            </a:r>
          </a:p>
          <a:p>
            <a:pPr marL="287338" indent="-287338" algn="just" eaLnBrk="1" hangingPunct="1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it-IT" sz="2000" dirty="0" smtClean="0">
                <a:latin typeface="+mj-lt"/>
                <a:ea typeface="+mn-ea"/>
              </a:rPr>
              <a:t>    e a comprare o vendere lire senza limiti a questo scopo.</a:t>
            </a:r>
          </a:p>
        </p:txBody>
      </p:sp>
    </p:spTree>
    <p:extLst>
      <p:ext uri="{BB962C8B-B14F-4D97-AF65-F5344CB8AC3E}">
        <p14:creationId xmlns:p14="http://schemas.microsoft.com/office/powerpoint/2010/main" val="369982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/>
    </p:bldLst>
  </p:timing>
</p:sld>
</file>

<file path=ppt/theme/theme1.xml><?xml version="1.0" encoding="utf-8"?>
<a:theme xmlns:a="http://schemas.openxmlformats.org/drawingml/2006/main" name="2_Eclissi">
  <a:themeElements>
    <a:clrScheme name="1_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7907</TotalTime>
  <Words>3219</Words>
  <Application>Microsoft Office PowerPoint</Application>
  <PresentationFormat>Presentazione su schermo (4:3)</PresentationFormat>
  <Paragraphs>485</Paragraphs>
  <Slides>36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7" baseType="lpstr">
      <vt:lpstr>ＭＳ Ｐゴシック</vt:lpstr>
      <vt:lpstr>ＭＳ Ｐゴシック</vt:lpstr>
      <vt:lpstr>Adobe Caslon Pro</vt:lpstr>
      <vt:lpstr>Arial</vt:lpstr>
      <vt:lpstr>Calibri</vt:lpstr>
      <vt:lpstr>Cambria Math</vt:lpstr>
      <vt:lpstr>Symbol</vt:lpstr>
      <vt:lpstr>Times New Roman</vt:lpstr>
      <vt:lpstr>Verdana</vt:lpstr>
      <vt:lpstr>Wingdings</vt:lpstr>
      <vt:lpstr>2_Eclissi</vt:lpstr>
      <vt:lpstr>Lez. 12 – EQUILIBRIO di BREVE PERIODO                  in una PICCOLA ECONOMIA APERTA    rif. BW-c.12</vt:lpstr>
      <vt:lpstr>EQUILIBRIO di BREVE PERIODO</vt:lpstr>
      <vt:lpstr>1. Il modello di Mundell-Fleming: Le ipotesi  </vt:lpstr>
      <vt:lpstr>Il modello di Mundell-Fleming</vt:lpstr>
      <vt:lpstr>E’ valida l’ipotesi di «piccola economia aperta» (senza restrizioni)?</vt:lpstr>
      <vt:lpstr> Indice delle restrizioni ai movimenti di capitale</vt:lpstr>
      <vt:lpstr>Equilibrio nel mercato finanziario internazionale</vt:lpstr>
      <vt:lpstr>2. Il Regime dei tassi di cambio:     Fissi o flessibili? Definizione</vt:lpstr>
      <vt:lpstr>9. Cambi fissi:     Come funziona?</vt:lpstr>
      <vt:lpstr>Economia aperta con cambi fissi La politica monetaria</vt:lpstr>
      <vt:lpstr>Economia aperta con cambi fissi Uno shock alla domanda di beni …</vt:lpstr>
      <vt:lpstr>Presentazione standard di PowerPoint</vt:lpstr>
      <vt:lpstr>Presentazione standard di PowerPoint</vt:lpstr>
      <vt:lpstr>Cambi fissi e mobilità dei capitali</vt:lpstr>
      <vt:lpstr>Presentazione standard di PowerPoint</vt:lpstr>
      <vt:lpstr> Cambi fissi e mobilità dei capitali:      shock finanziario internazionale</vt:lpstr>
      <vt:lpstr>Cambi fissi, mobilità dei capitali  e interdipendenza monetaria tra paesi</vt:lpstr>
      <vt:lpstr>Cambi fissi, mobilità dei capitali  e interdipendenza monetaria tra paesi</vt:lpstr>
      <vt:lpstr>Cambi fissi e mobilità dei capitali:     shock finanziario internazionale</vt:lpstr>
      <vt:lpstr>Presentazione standard di PowerPoint</vt:lpstr>
      <vt:lpstr>4. Cambiamo regime …cambi flessibili</vt:lpstr>
      <vt:lpstr>Economia aperta con cambi flessibili L’inefficacia della politica fiscale</vt:lpstr>
      <vt:lpstr>Presentazione standard di PowerPoint</vt:lpstr>
      <vt:lpstr>Presentazione standard di PowerPoint</vt:lpstr>
      <vt:lpstr>Cambi flessibili L’efficacia della politica monetaria</vt:lpstr>
      <vt:lpstr>Presentazione standard di PowerPoint</vt:lpstr>
      <vt:lpstr>Presentazione standard di PowerPoint</vt:lpstr>
      <vt:lpstr>Presentazione standard di PowerPoint</vt:lpstr>
      <vt:lpstr>5. La politica economica nel modello M-F: Sintesi</vt:lpstr>
      <vt:lpstr>Il modello di Mundell-Fleming Meglio tassi di cambio fissi o flessibili?</vt:lpstr>
      <vt:lpstr>Il modello di Mundell-Fleming Meglio tassi di cambio fissi o flessibili?</vt:lpstr>
      <vt:lpstr>La trinità impossibile</vt:lpstr>
      <vt:lpstr>La (controversa) opzione cinese</vt:lpstr>
      <vt:lpstr>L’adozione dell’euro</vt:lpstr>
      <vt:lpstr>In sintesi</vt:lpstr>
      <vt:lpstr>Come continua?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rovelli</dc:creator>
  <cp:lastModifiedBy>riccardo rovelli</cp:lastModifiedBy>
  <cp:revision>242</cp:revision>
  <cp:lastPrinted>2017-04-19T14:59:20Z</cp:lastPrinted>
  <dcterms:created xsi:type="dcterms:W3CDTF">2003-11-12T13:53:09Z</dcterms:created>
  <dcterms:modified xsi:type="dcterms:W3CDTF">2020-04-28T10:54:58Z</dcterms:modified>
</cp:coreProperties>
</file>