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455" r:id="rId2"/>
    <p:sldId id="545" r:id="rId3"/>
    <p:sldId id="666" r:id="rId4"/>
    <p:sldId id="641" r:id="rId5"/>
    <p:sldId id="594" r:id="rId6"/>
    <p:sldId id="671" r:id="rId7"/>
    <p:sldId id="673" r:id="rId8"/>
    <p:sldId id="672" r:id="rId9"/>
    <p:sldId id="669" r:id="rId10"/>
    <p:sldId id="633" r:id="rId11"/>
    <p:sldId id="634" r:id="rId12"/>
    <p:sldId id="642" r:id="rId13"/>
    <p:sldId id="643" r:id="rId14"/>
    <p:sldId id="597" r:id="rId15"/>
    <p:sldId id="644" r:id="rId16"/>
    <p:sldId id="619" r:id="rId17"/>
    <p:sldId id="635" r:id="rId18"/>
    <p:sldId id="676" r:id="rId19"/>
    <p:sldId id="674" r:id="rId20"/>
    <p:sldId id="680" r:id="rId21"/>
    <p:sldId id="685" r:id="rId22"/>
    <p:sldId id="681" r:id="rId23"/>
    <p:sldId id="682" r:id="rId24"/>
    <p:sldId id="637" r:id="rId25"/>
    <p:sldId id="658" r:id="rId26"/>
    <p:sldId id="686" r:id="rId27"/>
    <p:sldId id="688" r:id="rId28"/>
    <p:sldId id="660" r:id="rId29"/>
    <p:sldId id="683" r:id="rId30"/>
    <p:sldId id="663" r:id="rId31"/>
    <p:sldId id="664" r:id="rId32"/>
    <p:sldId id="661" r:id="rId33"/>
    <p:sldId id="665" r:id="rId34"/>
    <p:sldId id="649" r:id="rId35"/>
    <p:sldId id="667" r:id="rId36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hmann" initials="L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5A58"/>
    <a:srgbClr val="006666"/>
    <a:srgbClr val="CCFFCC"/>
    <a:srgbClr val="FFFFFF"/>
    <a:srgbClr val="CC0000"/>
    <a:srgbClr val="D2E9E8"/>
    <a:srgbClr val="FFFF00"/>
    <a:srgbClr val="CC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94660"/>
  </p:normalViewPr>
  <p:slideViewPr>
    <p:cSldViewPr>
      <p:cViewPr varScale="1">
        <p:scale>
          <a:sx n="95" d="100"/>
          <a:sy n="95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defTabSz="990600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defTabSz="990600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400"/>
            </a:lvl1pPr>
          </a:lstStyle>
          <a:p>
            <a:fld id="{5CF9E5DD-F9AB-4322-84A3-1D20EB06476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236603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defTabSz="990600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defTabSz="990600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400"/>
            </a:lvl1pPr>
          </a:lstStyle>
          <a:p>
            <a:fld id="{C0CE1D29-1925-40C2-819B-3C25F1DEE46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973261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2DAFABD-AD52-4285-BB8D-76047D6D3687}" type="slidenum">
              <a:rPr lang="it-IT" altLang="en-US" sz="1400"/>
              <a:pPr eaLnBrk="1" hangingPunct="1"/>
              <a:t>1</a:t>
            </a:fld>
            <a:endParaRPr lang="it-IT" altLang="en-US" sz="1400" dirty="0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80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10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64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11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1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12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9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13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802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CFD30BF-B335-4AED-ACDB-2F039417CE34}" type="slidenum">
              <a:rPr lang="it-IT" altLang="en-US" sz="1400"/>
              <a:pPr eaLnBrk="1" hangingPunct="1"/>
              <a:t>14</a:t>
            </a:fld>
            <a:endParaRPr lang="it-IT" altLang="en-US" sz="140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Figure 13.3  </a:t>
            </a:r>
            <a:r>
              <a:rPr lang="en-US" altLang="en-US" smtClean="0">
                <a:latin typeface="Arial" panose="020B0604020202020204" pitchFamily="34" charset="0"/>
              </a:rPr>
              <a:t>Inflation and Unemployment in the United States, 1960–2008</a:t>
            </a:r>
            <a:r>
              <a:rPr lang="en-US" altLang="en-US" b="1" smtClean="0">
                <a:latin typeface="Arial" panose="020B0604020202020204" pitchFamily="34" charset="0"/>
              </a:rPr>
              <a:t/>
            </a:r>
            <a:br>
              <a:rPr lang="en-US" altLang="en-US" b="1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Mankiw: Macroeconomics, Seventh Edition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z="1000" smtClean="0">
                <a:latin typeface="Arial" panose="020B0604020202020204" pitchFamily="34" charset="0"/>
              </a:rPr>
              <a:t>Copyright © 2010 by Worth Publishers</a:t>
            </a:r>
          </a:p>
          <a:p>
            <a:endParaRPr lang="it-IT" altLang="en-US" smtClean="0">
              <a:latin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33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>
                <a:solidFill>
                  <a:srgbClr val="000000"/>
                </a:solidFill>
              </a:rPr>
              <a:pPr eaLnBrk="1" hangingPunct="1"/>
              <a:t>15</a:t>
            </a:fld>
            <a:endParaRPr lang="it-IT" altLang="en-US" sz="1400">
              <a:solidFill>
                <a:srgbClr val="000000"/>
              </a:solidFill>
            </a:endParaRPr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76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433CD17-1CF9-461C-94F4-7E7494C06371}" type="slidenum">
              <a:rPr lang="it-IT" altLang="en-US" sz="1400"/>
              <a:pPr eaLnBrk="1" hangingPunct="1"/>
              <a:t>16</a:t>
            </a:fld>
            <a:endParaRPr lang="it-IT" altLang="en-US" sz="1400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92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17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100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18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90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19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64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5690D1-E94F-4D73-8D84-46ED0DF6C673}" type="slidenum">
              <a:rPr lang="it-IT" altLang="en-US" sz="1400"/>
              <a:pPr eaLnBrk="1" hangingPunct="1"/>
              <a:t>2</a:t>
            </a:fld>
            <a:endParaRPr lang="it-IT" altLang="en-US" sz="1400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349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20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04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21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0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22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184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23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613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24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722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25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31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26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215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12.13 (b):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2 (Breve </a:t>
            </a:r>
            <a:r>
              <a:rPr lang="de-DE" sz="1200" dirty="0" err="1" smtClean="0"/>
              <a:t>periodo</a:t>
            </a:r>
            <a:r>
              <a:rPr lang="de-DE" sz="1200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811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28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02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29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03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14F690-6F60-4B1E-B331-1964328641A8}" type="slidenum">
              <a:rPr lang="it-IT" altLang="en-US"/>
              <a:pPr eaLnBrk="1" hangingPunct="1"/>
              <a:t>3</a:t>
            </a:fld>
            <a:endParaRPr lang="it-IT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44538"/>
            <a:ext cx="4408487" cy="330835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218821"/>
            <a:ext cx="4984962" cy="49633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199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30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986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12.13 (b):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2 (Breve </a:t>
            </a:r>
            <a:r>
              <a:rPr lang="de-DE" sz="1200" dirty="0" err="1" smtClean="0"/>
              <a:t>periodo</a:t>
            </a:r>
            <a:r>
              <a:rPr lang="de-DE" sz="1200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39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32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56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33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033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782A24-FA58-4D06-81DE-B799D9553354}" type="slidenum">
              <a:rPr lang="it-IT" altLang="en-US" sz="1400"/>
              <a:pPr eaLnBrk="1" hangingPunct="1"/>
              <a:t>34</a:t>
            </a:fld>
            <a:endParaRPr lang="it-IT" altLang="en-US" sz="1400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68350"/>
            <a:ext cx="4548188" cy="341153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9750"/>
            <a:ext cx="5207000" cy="5116513"/>
          </a:xfrm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192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35</a:t>
            </a:fld>
            <a:endParaRPr lang="it-IT" altLang="de-DE" sz="13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03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3B9A57-C32B-4B83-903A-DA1BCF76CD23}" type="slidenum">
              <a:rPr lang="it-IT" altLang="en-US" sz="1300" b="0"/>
              <a:pPr eaLnBrk="1" hangingPunct="1"/>
              <a:t>4</a:t>
            </a:fld>
            <a:endParaRPr lang="it-IT" altLang="en-US" sz="1300" b="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68350"/>
            <a:ext cx="4548187" cy="34115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9750"/>
            <a:ext cx="5207000" cy="5116513"/>
          </a:xfrm>
        </p:spPr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8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5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53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6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2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7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48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8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4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CD0E08-6258-4C45-8257-1AEBB7D13B53}" type="slidenum">
              <a:rPr lang="it-IT" altLang="en-US" sz="1400"/>
              <a:pPr eaLnBrk="1" hangingPunct="1"/>
              <a:t>9</a:t>
            </a:fld>
            <a:endParaRPr lang="it-IT" altLang="en-US" sz="1400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dirty="0" smtClean="0">
              <a:ea typeface="ＭＳ Ｐゴシック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88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478786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87793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5425" y="44450"/>
            <a:ext cx="2035175" cy="60594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5954712" cy="6059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232280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7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875786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06094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989138"/>
            <a:ext cx="38147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94250" y="1989138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758552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302209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422340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it-IT" smtClean="0"/>
            </a:lvl1pPr>
          </a:lstStyle>
          <a:p>
            <a:r>
              <a:rPr lang="it-IT" smtClean="0"/>
              <a:t>Lez.13:  Curva di Phillips e Offerta aggregata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095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201158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Lez.13:  Curva di Phillips e Offerta aggregata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3472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549400" y="-244475"/>
            <a:ext cx="5689600" cy="2952750"/>
            <a:chOff x="-2040" y="0"/>
            <a:chExt cx="7512" cy="2400"/>
          </a:xfrm>
        </p:grpSpPr>
        <p:sp>
          <p:nvSpPr>
            <p:cNvPr id="103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80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5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5" y="960"/>
              <a:ext cx="46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3136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835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330950"/>
            <a:ext cx="39020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4E4C"/>
                </a:solidFill>
                <a:latin typeface="Verdana" panose="020B0604030504040204" pitchFamily="34" charset="0"/>
              </a:defRPr>
            </a:lvl1pPr>
          </a:lstStyle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450850" y="6324600"/>
            <a:ext cx="815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42900" y="6011863"/>
            <a:ext cx="47625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>
                <a:solidFill>
                  <a:srgbClr val="004E4C"/>
                </a:solidFill>
                <a:latin typeface="Verdana" panose="020B0604030504040204" pitchFamily="34" charset="0"/>
              </a:rPr>
              <a:t>Mankiw, MACROECONOMIA, Zanichelli editore © 2004</a:t>
            </a:r>
          </a:p>
        </p:txBody>
      </p:sp>
      <p:grpSp>
        <p:nvGrpSpPr>
          <p:cNvPr id="1032" name="Group 11"/>
          <p:cNvGrpSpPr>
            <a:grpSpLocks/>
          </p:cNvGrpSpPr>
          <p:nvPr userDrawn="1"/>
        </p:nvGrpSpPr>
        <p:grpSpPr bwMode="auto">
          <a:xfrm rot="10800000">
            <a:off x="5219700" y="5373688"/>
            <a:ext cx="5400675" cy="1655762"/>
            <a:chOff x="-2040" y="0"/>
            <a:chExt cx="7512" cy="2400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E19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873" y="957"/>
              <a:ext cx="460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451725" y="6237288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38C81FF-178C-4142-98B1-A613EA94E29F}" type="slidenum">
              <a:rPr lang="it-IT" altLang="en-US" sz="1200">
                <a:solidFill>
                  <a:srgbClr val="004E4C"/>
                </a:solidFill>
                <a:latin typeface="Verdana" panose="020B0604030504040204" pitchFamily="34" charset="0"/>
              </a:rPr>
              <a:pPr algn="r" eaLnBrk="1" hangingPunct="1"/>
              <a:t>‹N›</a:t>
            </a:fld>
            <a:endParaRPr lang="it-IT" altLang="en-US" sz="1200">
              <a:solidFill>
                <a:srgbClr val="004E4C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¢"/>
        <a:defRPr sz="19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¢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¢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¢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¢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467544" y="6330950"/>
            <a:ext cx="3799656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16631"/>
            <a:ext cx="7848872" cy="947427"/>
          </a:xfr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it-IT" altLang="en-US" sz="2400" b="1" dirty="0" smtClean="0"/>
              <a:t> </a:t>
            </a:r>
            <a:r>
              <a:rPr lang="it-IT" altLang="en-US" sz="2400" b="1" dirty="0" err="1" smtClean="0"/>
              <a:t>Lez</a:t>
            </a:r>
            <a:r>
              <a:rPr lang="it-IT" altLang="en-US" sz="2400" b="1" dirty="0" smtClean="0"/>
              <a:t>. 13.  Curva di Phillips e Offerta Aggregata</a:t>
            </a:r>
            <a:br>
              <a:rPr lang="it-IT" altLang="en-US" sz="2400" b="1" dirty="0" smtClean="0"/>
            </a:br>
            <a:r>
              <a:rPr lang="it-IT" altLang="en-US" sz="2400" b="1" dirty="0" smtClean="0"/>
              <a:t>					</a:t>
            </a:r>
            <a:r>
              <a:rPr lang="it-IT" sz="1600" dirty="0" err="1" smtClean="0">
                <a:solidFill>
                  <a:srgbClr val="FF0000"/>
                </a:solidFill>
              </a:rPr>
              <a:t>rif</a:t>
            </a:r>
            <a:r>
              <a:rPr lang="it-IT" sz="1600" dirty="0" err="1">
                <a:solidFill>
                  <a:srgbClr val="FF0000"/>
                </a:solidFill>
              </a:rPr>
              <a:t>.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BW-c.13         </a:t>
            </a:r>
            <a:r>
              <a:rPr lang="it-IT" sz="1400" i="1" dirty="0" err="1" smtClean="0">
                <a:solidFill>
                  <a:srgbClr val="0070C0"/>
                </a:solidFill>
              </a:rPr>
              <a:t>agg</a:t>
            </a:r>
            <a:r>
              <a:rPr lang="it-IT" sz="1400" i="1" dirty="0" smtClean="0">
                <a:solidFill>
                  <a:srgbClr val="0070C0"/>
                </a:solidFill>
              </a:rPr>
              <a:t>. 30.04.2020</a:t>
            </a:r>
            <a:endParaRPr lang="it-IT" altLang="en-US" sz="1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5961618"/>
            <a:ext cx="44949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367860"/>
            <a:ext cx="7992888" cy="473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Abbiamo completato lo studio della domanda aggregata (nell’ipotesi di prezzi fissi, ossia nel breve periodo). </a:t>
            </a:r>
            <a:endParaRPr lang="it-IT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Ora consideriamo l’</a:t>
            </a:r>
            <a:r>
              <a:rPr lang="it-IT" b="1" dirty="0" smtClean="0">
                <a:solidFill>
                  <a:srgbClr val="FF0000"/>
                </a:solidFill>
              </a:rPr>
              <a:t>offerta aggregata</a:t>
            </a:r>
            <a:r>
              <a:rPr lang="it-IT" dirty="0" smtClean="0"/>
              <a:t>. Studieremo le relazioni tra: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L’ </a:t>
            </a:r>
            <a:r>
              <a:rPr lang="it-IT" b="1" dirty="0" smtClean="0">
                <a:solidFill>
                  <a:srgbClr val="000099"/>
                </a:solidFill>
              </a:rPr>
              <a:t>offerta aggregata </a:t>
            </a:r>
            <a:r>
              <a:rPr lang="it-IT" dirty="0" smtClean="0"/>
              <a:t>di beni e servizi (in pratica, il volume del PIL a prezzi costanti)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Il livello aggregato di </a:t>
            </a:r>
            <a:r>
              <a:rPr lang="it-IT" b="1" dirty="0" smtClean="0">
                <a:solidFill>
                  <a:srgbClr val="000099"/>
                </a:solidFill>
              </a:rPr>
              <a:t>occupazione</a:t>
            </a:r>
            <a:r>
              <a:rPr lang="it-IT" dirty="0" smtClean="0"/>
              <a:t> (e, specularmente, il livello di </a:t>
            </a:r>
            <a:r>
              <a:rPr lang="it-IT" b="1" dirty="0" smtClean="0">
                <a:solidFill>
                  <a:srgbClr val="000099"/>
                </a:solidFill>
              </a:rPr>
              <a:t>disoccupazione</a:t>
            </a:r>
            <a:r>
              <a:rPr lang="it-IT" dirty="0" smtClean="0"/>
              <a:t>)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La determinazione di </a:t>
            </a:r>
            <a:r>
              <a:rPr lang="it-IT" b="1" dirty="0" smtClean="0">
                <a:solidFill>
                  <a:srgbClr val="000099"/>
                </a:solidFill>
              </a:rPr>
              <a:t>salari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000099"/>
                </a:solidFill>
              </a:rPr>
              <a:t>prezzi</a:t>
            </a:r>
            <a:r>
              <a:rPr lang="it-IT" dirty="0" smtClean="0"/>
              <a:t> e dei rispettivi tassi di variazione</a:t>
            </a:r>
            <a:endParaRPr lang="it-IT" b="1" dirty="0" smtClean="0">
              <a:solidFill>
                <a:srgbClr val="000099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Questo ci consentirà nella lezione successiva (lez.14) di formulare un singolo modello (modello di domanda e offerta aggregata «</a:t>
            </a:r>
            <a:r>
              <a:rPr lang="it-IT" b="1" dirty="0" smtClean="0">
                <a:solidFill>
                  <a:srgbClr val="FF0000"/>
                </a:solidFill>
              </a:rPr>
              <a:t>AD-AS</a:t>
            </a:r>
            <a:r>
              <a:rPr lang="it-IT" dirty="0"/>
              <a:t>»</a:t>
            </a:r>
            <a:r>
              <a:rPr lang="it-IT" dirty="0" smtClean="0"/>
              <a:t>),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per determinare simultaneamente il tasso di </a:t>
            </a:r>
            <a:r>
              <a:rPr lang="it-IT" b="1" dirty="0" smtClean="0">
                <a:solidFill>
                  <a:srgbClr val="000099"/>
                </a:solidFill>
              </a:rPr>
              <a:t>inflazione</a:t>
            </a:r>
            <a:r>
              <a:rPr lang="it-IT" dirty="0" smtClean="0"/>
              <a:t> ed il livello di </a:t>
            </a:r>
            <a:r>
              <a:rPr lang="it-IT" b="1" dirty="0" smtClean="0">
                <a:solidFill>
                  <a:srgbClr val="000099"/>
                </a:solidFill>
              </a:rPr>
              <a:t>produzione</a:t>
            </a:r>
            <a:r>
              <a:rPr lang="it-IT" dirty="0" smtClean="0"/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 animBg="1"/>
      <p:bldP spid="46387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75333"/>
            <a:ext cx="4968552" cy="483398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83568" y="119675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dirty="0" smtClean="0">
                <a:solidFill>
                  <a:srgbClr val="000099"/>
                </a:solidFill>
              </a:rPr>
              <a:t>Una delle figure prodotte da Phillips a sostegno della sua tesi: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44624"/>
            <a:ext cx="8271767" cy="936104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it-IT" sz="2400" dirty="0" smtClean="0"/>
              <a:t>L</a:t>
            </a:r>
            <a:r>
              <a:rPr lang="it-IT" sz="2400" dirty="0" smtClean="0">
                <a:ea typeface="+mj-ea"/>
                <a:cs typeface="+mj-cs"/>
              </a:rPr>
              <a:t>a curva di Phillips (2)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97275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 dirty="0" smtClean="0">
                <a:solidFill>
                  <a:srgbClr val="004E4C"/>
                </a:solidFill>
                <a:latin typeface="Verdana" panose="020B0604030504040204" pitchFamily="34" charset="0"/>
              </a:rPr>
              <a:t>Lez.13:  Curva di Phillips e Offerta aggregata</a:t>
            </a:r>
            <a:endParaRPr lang="it-IT" altLang="en-US" sz="1200" dirty="0">
              <a:solidFill>
                <a:srgbClr val="004E4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268760"/>
            <a:ext cx="7767711" cy="50168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6000">
              <a:lnSpc>
                <a:spcPct val="114000"/>
              </a:lnSpc>
              <a:spcBef>
                <a:spcPts val="1200"/>
              </a:spcBef>
            </a:pPr>
            <a:r>
              <a:rPr lang="it-IT" altLang="en-US" sz="2000" dirty="0" smtClean="0"/>
              <a:t>Phillips non formulò una «teoria» che spiegasse il perché dei suoi risultati empirici. </a:t>
            </a:r>
          </a:p>
          <a:p>
            <a:pPr marL="216000">
              <a:lnSpc>
                <a:spcPct val="114000"/>
              </a:lnSpc>
              <a:spcBef>
                <a:spcPts val="1200"/>
              </a:spcBef>
            </a:pPr>
            <a:r>
              <a:rPr lang="it-IT" altLang="en-US" sz="2000" dirty="0" smtClean="0"/>
              <a:t>Tuttavia, ne trasse ugualmente alcune </a:t>
            </a:r>
            <a:r>
              <a:rPr lang="it-IT" altLang="en-US" sz="2000" b="1" dirty="0" smtClean="0"/>
              <a:t>implicazioni</a:t>
            </a:r>
            <a:r>
              <a:rPr lang="it-IT" altLang="en-US" sz="2000" dirty="0" smtClean="0"/>
              <a:t> di politica economica:</a:t>
            </a:r>
          </a:p>
          <a:p>
            <a:pPr marL="432000" lvl="1" algn="just">
              <a:lnSpc>
                <a:spcPct val="114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99"/>
                </a:solidFill>
              </a:rPr>
              <a:t>“</a:t>
            </a:r>
            <a:r>
              <a:rPr lang="en-US" i="1" dirty="0" smtClean="0">
                <a:solidFill>
                  <a:srgbClr val="000099"/>
                </a:solidFill>
              </a:rPr>
              <a:t>assuming an increase in productivity of </a:t>
            </a:r>
            <a:r>
              <a:rPr lang="en-US" i="1" dirty="0">
                <a:solidFill>
                  <a:srgbClr val="000099"/>
                </a:solidFill>
              </a:rPr>
              <a:t>2 per </a:t>
            </a:r>
            <a:r>
              <a:rPr lang="en-US" i="1" dirty="0" smtClean="0">
                <a:solidFill>
                  <a:srgbClr val="000099"/>
                </a:solidFill>
              </a:rPr>
              <a:t>cent per year, it </a:t>
            </a:r>
            <a:r>
              <a:rPr lang="en-US" i="1" dirty="0">
                <a:solidFill>
                  <a:srgbClr val="000099"/>
                </a:solidFill>
              </a:rPr>
              <a:t>seems </a:t>
            </a:r>
            <a:r>
              <a:rPr lang="en-US" i="1" dirty="0" smtClean="0">
                <a:solidFill>
                  <a:srgbClr val="000099"/>
                </a:solidFill>
              </a:rPr>
              <a:t>… that </a:t>
            </a:r>
            <a:r>
              <a:rPr lang="en-US" i="1" dirty="0">
                <a:solidFill>
                  <a:srgbClr val="000099"/>
                </a:solidFill>
              </a:rPr>
              <a:t>if aggregate demand were kept at a value which would maintain a </a:t>
            </a:r>
            <a:r>
              <a:rPr lang="en-US" i="1" u="sng" dirty="0">
                <a:solidFill>
                  <a:srgbClr val="000099"/>
                </a:solidFill>
              </a:rPr>
              <a:t>stable level of product prices </a:t>
            </a:r>
            <a:r>
              <a:rPr lang="en-US" i="1" dirty="0">
                <a:solidFill>
                  <a:srgbClr val="000099"/>
                </a:solidFill>
              </a:rPr>
              <a:t>the associated level of </a:t>
            </a:r>
            <a:r>
              <a:rPr lang="en-US" i="1" u="sng" dirty="0">
                <a:solidFill>
                  <a:srgbClr val="000099"/>
                </a:solidFill>
              </a:rPr>
              <a:t>unemployment would be a little under </a:t>
            </a:r>
            <a:r>
              <a:rPr lang="en-US" i="1" u="sng" dirty="0" smtClean="0">
                <a:solidFill>
                  <a:srgbClr val="000099"/>
                </a:solidFill>
              </a:rPr>
              <a:t>2 </a:t>
            </a:r>
            <a:r>
              <a:rPr lang="en-US" i="1" u="sng" dirty="0">
                <a:solidFill>
                  <a:srgbClr val="000099"/>
                </a:solidFill>
              </a:rPr>
              <a:t>per cent</a:t>
            </a:r>
            <a:r>
              <a:rPr lang="en-US" dirty="0" smtClean="0">
                <a:solidFill>
                  <a:srgbClr val="000099"/>
                </a:solidFill>
              </a:rPr>
              <a:t>.”</a:t>
            </a:r>
          </a:p>
          <a:p>
            <a:pPr marL="432000">
              <a:lnSpc>
                <a:spcPct val="114000"/>
              </a:lnSpc>
              <a:spcBef>
                <a:spcPts val="1800"/>
              </a:spcBef>
            </a:pP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Domanda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Da dove salta fuori questa relazione empirica?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it-IT" sz="2000" b="1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it-IT" sz="2000" b="1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it-IT" sz="2000" b="1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0712" y="332655"/>
            <a:ext cx="8271767" cy="6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it-IT" sz="2400" kern="0" dirty="0" smtClean="0">
                <a:ea typeface="+mj-ea"/>
                <a:cs typeface="+mj-cs"/>
              </a:rPr>
              <a:t>La curva di Phillips (3)</a:t>
            </a:r>
          </a:p>
        </p:txBody>
      </p:sp>
    </p:spTree>
    <p:extLst>
      <p:ext uri="{BB962C8B-B14F-4D97-AF65-F5344CB8AC3E}">
        <p14:creationId xmlns:p14="http://schemas.microsoft.com/office/powerpoint/2010/main" val="2174829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1023466"/>
            <a:ext cx="5863059" cy="5357862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1259632" y="4653136"/>
            <a:ext cx="165618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2915816" y="4653136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2915816" y="3068960"/>
            <a:ext cx="1656184" cy="158417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067944" y="2420888"/>
            <a:ext cx="15841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>
                <a:latin typeface="+mj-lt"/>
              </a:rPr>
              <a:t>u ≈ 2% </a:t>
            </a:r>
          </a:p>
          <a:p>
            <a:r>
              <a:rPr lang="it-IT" dirty="0" smtClean="0">
                <a:latin typeface="+mj-lt"/>
              </a:rPr>
              <a:t> ∆w = 2%</a:t>
            </a:r>
            <a:endParaRPr lang="en-US" dirty="0">
              <a:latin typeface="+mj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9551" y="260648"/>
            <a:ext cx="827176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it-IT" sz="2400" kern="0" dirty="0" smtClean="0">
                <a:ea typeface="+mj-ea"/>
                <a:cs typeface="+mj-cs"/>
              </a:rPr>
              <a:t>La curva di Phillips (4)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427984" y="3284984"/>
            <a:ext cx="468052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Se salari e produttività aumentano del 2%, allora il </a:t>
            </a:r>
            <a:r>
              <a:rPr lang="it-IT" u="sng" dirty="0" smtClean="0">
                <a:latin typeface="+mj-lt"/>
              </a:rPr>
              <a:t>costo del lavoro per unità di prodotto </a:t>
            </a:r>
            <a:r>
              <a:rPr lang="it-IT" dirty="0" smtClean="0">
                <a:latin typeface="+mj-lt"/>
              </a:rPr>
              <a:t>rimane costante. </a:t>
            </a:r>
          </a:p>
          <a:p>
            <a:r>
              <a:rPr lang="it-IT" dirty="0" smtClean="0">
                <a:latin typeface="+mj-lt"/>
              </a:rPr>
              <a:t>Perciò ci aspettiamo che anche il tasso di (</a:t>
            </a:r>
            <a:r>
              <a:rPr lang="it-IT" dirty="0" err="1" smtClean="0">
                <a:latin typeface="+mj-lt"/>
              </a:rPr>
              <a:t>dis</a:t>
            </a:r>
            <a:r>
              <a:rPr lang="it-IT" dirty="0" smtClean="0">
                <a:latin typeface="+mj-lt"/>
              </a:rPr>
              <a:t>-)occupazione resti costante.</a:t>
            </a:r>
          </a:p>
          <a:p>
            <a:r>
              <a:rPr lang="it-IT" dirty="0" smtClean="0">
                <a:latin typeface="+mj-lt"/>
              </a:rPr>
              <a:t>Il grafico conferma questa supposizione</a:t>
            </a:r>
            <a:endParaRPr lang="en-US" dirty="0">
              <a:latin typeface="+mj-lt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051222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 dirty="0" smtClean="0">
                <a:solidFill>
                  <a:srgbClr val="004E4C"/>
                </a:solidFill>
                <a:latin typeface="Verdana" panose="020B0604030504040204" pitchFamily="34" charset="0"/>
              </a:rPr>
              <a:t>Lez.13:  Curva di Phillips e Offerta aggregata</a:t>
            </a:r>
            <a:endParaRPr lang="it-IT" altLang="en-US" sz="1200" dirty="0">
              <a:solidFill>
                <a:srgbClr val="004E4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1052736"/>
            <a:ext cx="7632848" cy="52059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>
              <a:lnSpc>
                <a:spcPct val="114000"/>
              </a:lnSpc>
              <a:spcBef>
                <a:spcPts val="1200"/>
              </a:spcBef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Phillips cercò di dimostrare che la sua «curva» era rimasta stabile nel corso del tempo.</a:t>
            </a:r>
          </a:p>
          <a:p>
            <a:pPr marL="180000">
              <a:lnSpc>
                <a:spcPct val="114000"/>
              </a:lnSpc>
              <a:spcBef>
                <a:spcPts val="1200"/>
              </a:spcBef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In realtà non era proprio così: la «stabilità» della curva di Phillips </a:t>
            </a:r>
            <a:r>
              <a:rPr lang="it-IT" dirty="0">
                <a:solidFill>
                  <a:srgbClr val="000099"/>
                </a:solidFill>
                <a:latin typeface="+mj-lt"/>
              </a:rPr>
              <a:t>era </a:t>
            </a:r>
            <a:r>
              <a:rPr lang="it-IT" dirty="0" smtClean="0">
                <a:solidFill>
                  <a:srgbClr val="000099"/>
                </a:solidFill>
                <a:latin typeface="+mj-lt"/>
              </a:rPr>
              <a:t>un’illusione! </a:t>
            </a:r>
          </a:p>
          <a:p>
            <a:pPr marL="180000">
              <a:lnSpc>
                <a:spcPct val="114000"/>
              </a:lnSpc>
              <a:spcBef>
                <a:spcPts val="1200"/>
              </a:spcBef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Questo fatto è diventato molto chiaro nel corso degli anni ‘70</a:t>
            </a:r>
          </a:p>
          <a:p>
            <a:pPr marL="180000" algn="ctr">
              <a:lnSpc>
                <a:spcPct val="114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→ 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vedi i due grafici che seguono</a:t>
            </a:r>
          </a:p>
          <a:p>
            <a:pPr marL="180000">
              <a:lnSpc>
                <a:spcPct val="114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Tuttavia le ricerche di Phillips hanno stimolato un grandissimo numero di studi successivi, teorici ed empirici. </a:t>
            </a:r>
          </a:p>
          <a:p>
            <a:pPr marL="180000">
              <a:lnSpc>
                <a:spcPct val="114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Lo scopo di queste ricerche era, in sintesi, rivolto a trovare una risposta a due domande:</a:t>
            </a:r>
          </a:p>
          <a:p>
            <a:pPr marL="522900" indent="-342900">
              <a:lnSpc>
                <a:spcPct val="114000"/>
              </a:lnSpc>
              <a:spcBef>
                <a:spcPts val="600"/>
              </a:spcBef>
              <a:buAutoNum type="arabicParenR"/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A cosa è dovuta l’instabilità della curva di Phillips?</a:t>
            </a:r>
          </a:p>
          <a:p>
            <a:pPr marL="522900" indent="-342900">
              <a:lnSpc>
                <a:spcPct val="114000"/>
              </a:lnSpc>
              <a:spcBef>
                <a:spcPts val="600"/>
              </a:spcBef>
              <a:buAutoNum type="arabicParenR"/>
            </a:pPr>
            <a:r>
              <a:rPr lang="it-IT" dirty="0" smtClean="0">
                <a:solidFill>
                  <a:srgbClr val="000099"/>
                </a:solidFill>
                <a:latin typeface="+mj-lt"/>
              </a:rPr>
              <a:t>E’ possibile modificare o completare l’equazione della curva di Phillips, in modo da ottenere una relazione stabile tra tasso di inflazione salariale e tasso di disoccupazione?</a:t>
            </a:r>
            <a:endParaRPr lang="en-US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404664"/>
            <a:ext cx="82717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it-IT" sz="2400" kern="0" dirty="0" smtClean="0">
                <a:ea typeface="+mj-ea"/>
                <a:cs typeface="+mj-cs"/>
              </a:rPr>
              <a:t>La curva di Phillips (5)</a:t>
            </a:r>
          </a:p>
        </p:txBody>
      </p:sp>
    </p:spTree>
    <p:extLst>
      <p:ext uri="{BB962C8B-B14F-4D97-AF65-F5344CB8AC3E}">
        <p14:creationId xmlns:p14="http://schemas.microsoft.com/office/powerpoint/2010/main" val="1382898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9" name="Picture 3" descr="MankiwMacroEcon7e_fig_13_0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1558"/>
            <a:ext cx="7495953" cy="5001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</p:pic>
      <p:sp>
        <p:nvSpPr>
          <p:cNvPr id="16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741933" y="6519118"/>
            <a:ext cx="3902075" cy="222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 dirty="0" smtClean="0">
                <a:solidFill>
                  <a:srgbClr val="004E4C"/>
                </a:solidFill>
                <a:latin typeface="Verdana" panose="020B0604030504040204" pitchFamily="34" charset="0"/>
              </a:rPr>
              <a:t>Lez.13:  Curva di Phillips e Offerta aggregata</a:t>
            </a:r>
            <a:endParaRPr lang="it-IT" altLang="en-US" sz="1200" dirty="0">
              <a:solidFill>
                <a:srgbClr val="004E4C"/>
              </a:solidFill>
              <a:latin typeface="Verdana" panose="020B0604030504040204" pitchFamily="34" charset="0"/>
            </a:endParaRPr>
          </a:p>
        </p:txBody>
      </p:sp>
      <p:sp>
        <p:nvSpPr>
          <p:cNvPr id="72706" name="Line 1038"/>
          <p:cNvSpPr>
            <a:spLocks noChangeShapeType="1"/>
          </p:cNvSpPr>
          <p:nvPr/>
        </p:nvSpPr>
        <p:spPr bwMode="auto">
          <a:xfrm>
            <a:off x="22383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" name="Line 1039"/>
          <p:cNvSpPr>
            <a:spLocks noChangeShapeType="1"/>
          </p:cNvSpPr>
          <p:nvPr/>
        </p:nvSpPr>
        <p:spPr bwMode="auto">
          <a:xfrm>
            <a:off x="2890838" y="5603875"/>
            <a:ext cx="1587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1040"/>
          <p:cNvSpPr>
            <a:spLocks noChangeShapeType="1"/>
          </p:cNvSpPr>
          <p:nvPr/>
        </p:nvSpPr>
        <p:spPr bwMode="auto">
          <a:xfrm>
            <a:off x="4217988" y="5603875"/>
            <a:ext cx="1587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Line 1041"/>
          <p:cNvSpPr>
            <a:spLocks noChangeShapeType="1"/>
          </p:cNvSpPr>
          <p:nvPr/>
        </p:nvSpPr>
        <p:spPr bwMode="auto">
          <a:xfrm>
            <a:off x="48926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1042"/>
          <p:cNvSpPr>
            <a:spLocks noChangeShapeType="1"/>
          </p:cNvSpPr>
          <p:nvPr/>
        </p:nvSpPr>
        <p:spPr bwMode="auto">
          <a:xfrm>
            <a:off x="55657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1043"/>
          <p:cNvSpPr>
            <a:spLocks noChangeShapeType="1"/>
          </p:cNvSpPr>
          <p:nvPr/>
        </p:nvSpPr>
        <p:spPr bwMode="auto">
          <a:xfrm>
            <a:off x="621982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1044"/>
          <p:cNvSpPr>
            <a:spLocks noChangeShapeType="1"/>
          </p:cNvSpPr>
          <p:nvPr/>
        </p:nvSpPr>
        <p:spPr bwMode="auto">
          <a:xfrm>
            <a:off x="689292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045"/>
          <p:cNvSpPr>
            <a:spLocks noChangeShapeType="1"/>
          </p:cNvSpPr>
          <p:nvPr/>
        </p:nvSpPr>
        <p:spPr bwMode="auto">
          <a:xfrm>
            <a:off x="75469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046"/>
          <p:cNvSpPr>
            <a:spLocks noChangeShapeType="1"/>
          </p:cNvSpPr>
          <p:nvPr/>
        </p:nvSpPr>
        <p:spPr bwMode="auto">
          <a:xfrm>
            <a:off x="82200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047"/>
          <p:cNvSpPr>
            <a:spLocks noChangeShapeType="1"/>
          </p:cNvSpPr>
          <p:nvPr/>
        </p:nvSpPr>
        <p:spPr bwMode="auto">
          <a:xfrm>
            <a:off x="8389938" y="5435600"/>
            <a:ext cx="1587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84" name="Rectangle 113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523288" cy="895350"/>
          </a:xfrm>
        </p:spPr>
        <p:txBody>
          <a:bodyPr/>
          <a:lstStyle/>
          <a:p>
            <a:pPr eaLnBrk="1" hangingPunct="1"/>
            <a:r>
              <a:rPr lang="it-IT" altLang="en-US" sz="2400" b="1" dirty="0" smtClean="0"/>
              <a:t>4. Evidenze empiriche</a:t>
            </a:r>
            <a:r>
              <a:rPr lang="it-IT" altLang="en-US" sz="2400" dirty="0" smtClean="0"/>
              <a:t/>
            </a:r>
            <a:br>
              <a:rPr lang="it-IT" altLang="en-US" sz="2400" dirty="0" smtClean="0"/>
            </a:br>
            <a:r>
              <a:rPr lang="it-IT" altLang="en-US" sz="2400" dirty="0" smtClean="0"/>
              <a:t>  Inflazione e disoccupazione negli Stati Uniti (1961-2004)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 dirty="0" smtClean="0">
                <a:solidFill>
                  <a:srgbClr val="004E4C"/>
                </a:solidFill>
                <a:latin typeface="Verdana" panose="020B0604030504040204" pitchFamily="34" charset="0"/>
              </a:rPr>
              <a:t>Lez.13:  Curva di Phillips e Offerta aggregata</a:t>
            </a:r>
            <a:endParaRPr lang="it-IT" altLang="en-US" sz="1200" dirty="0">
              <a:solidFill>
                <a:srgbClr val="004E4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5125" y="1134964"/>
            <a:ext cx="7705378" cy="51491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Per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gli USA</a:t>
            </a:r>
            <a:r>
              <a:rPr lang="it-IT" sz="2000" dirty="0">
                <a:solidFill>
                  <a:srgbClr val="000099"/>
                </a:solidFill>
              </a:rPr>
              <a:t>, la curva di Phillips </a:t>
            </a:r>
            <a:r>
              <a:rPr lang="it-IT" sz="2000" dirty="0"/>
              <a:t>(fra inflazione e disoccupazione) sembra «tenere»: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negli anni ‘60 (dal 1962 al 1969)</a:t>
            </a:r>
          </a:p>
          <a:p>
            <a:pPr marL="800100" lvl="1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alla fine degli anni ’70 dal 1976 al 1979)</a:t>
            </a:r>
          </a:p>
          <a:p>
            <a:pPr marL="800100" lvl="1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alla fine degli anni 80 (dal 1986 al 1989)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it-IT" sz="2000" dirty="0"/>
              <a:t>Mentre si è «traslata» verso l’esterno dopo il 1969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sz="2000" dirty="0"/>
              <a:t>… ed è poi «rientrata» dopo l’82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sz="2000" dirty="0"/>
              <a:t>… per appiattirsi del tutto dagli anni ’90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it-IT" sz="2000" dirty="0" smtClean="0"/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</a:rPr>
              <a:t>E per l’Italia?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432980"/>
            <a:ext cx="8271767" cy="54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it-IT" altLang="en-US" sz="2400" dirty="0" smtClean="0"/>
              <a:t>Inflazione </a:t>
            </a:r>
            <a:r>
              <a:rPr lang="it-IT" altLang="en-US" sz="2400" dirty="0"/>
              <a:t>e disoccupazione negli Stati Uniti (1961-2004</a:t>
            </a:r>
            <a:r>
              <a:rPr lang="it-IT" altLang="en-US" sz="2400" dirty="0" smtClean="0"/>
              <a:t>) (2) </a:t>
            </a:r>
            <a:endParaRPr lang="it-IT" sz="2400" b="1" kern="0" dirty="0" smtClean="0">
              <a:latin typeface="Verdana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9344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 dirty="0" smtClean="0">
                <a:solidFill>
                  <a:srgbClr val="004E4C"/>
                </a:solidFill>
                <a:latin typeface="Verdana" panose="020B0604030504040204" pitchFamily="34" charset="0"/>
              </a:rPr>
              <a:t>Lez.13:  Curva di Phillips e Offerta aggregata</a:t>
            </a:r>
            <a:endParaRPr lang="it-IT" altLang="en-US" sz="1200" dirty="0">
              <a:solidFill>
                <a:srgbClr val="004E4C"/>
              </a:solidFill>
              <a:latin typeface="Verdana" panose="020B0604030504040204" pitchFamily="34" charset="0"/>
            </a:endParaRPr>
          </a:p>
        </p:txBody>
      </p:sp>
      <p:sp>
        <p:nvSpPr>
          <p:cNvPr id="74754" name="Line 1026"/>
          <p:cNvSpPr>
            <a:spLocks noChangeShapeType="1"/>
          </p:cNvSpPr>
          <p:nvPr/>
        </p:nvSpPr>
        <p:spPr bwMode="auto">
          <a:xfrm>
            <a:off x="22383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1027"/>
          <p:cNvSpPr>
            <a:spLocks noChangeShapeType="1"/>
          </p:cNvSpPr>
          <p:nvPr/>
        </p:nvSpPr>
        <p:spPr bwMode="auto">
          <a:xfrm>
            <a:off x="2890838" y="5603875"/>
            <a:ext cx="1587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Line 1028"/>
          <p:cNvSpPr>
            <a:spLocks noChangeShapeType="1"/>
          </p:cNvSpPr>
          <p:nvPr/>
        </p:nvSpPr>
        <p:spPr bwMode="auto">
          <a:xfrm>
            <a:off x="4217988" y="5603875"/>
            <a:ext cx="1587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Line 1029"/>
          <p:cNvSpPr>
            <a:spLocks noChangeShapeType="1"/>
          </p:cNvSpPr>
          <p:nvPr/>
        </p:nvSpPr>
        <p:spPr bwMode="auto">
          <a:xfrm>
            <a:off x="48926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Line 1030"/>
          <p:cNvSpPr>
            <a:spLocks noChangeShapeType="1"/>
          </p:cNvSpPr>
          <p:nvPr/>
        </p:nvSpPr>
        <p:spPr bwMode="auto">
          <a:xfrm>
            <a:off x="55657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1031"/>
          <p:cNvSpPr>
            <a:spLocks noChangeShapeType="1"/>
          </p:cNvSpPr>
          <p:nvPr/>
        </p:nvSpPr>
        <p:spPr bwMode="auto">
          <a:xfrm>
            <a:off x="621982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1032"/>
          <p:cNvSpPr>
            <a:spLocks noChangeShapeType="1"/>
          </p:cNvSpPr>
          <p:nvPr/>
        </p:nvSpPr>
        <p:spPr bwMode="auto">
          <a:xfrm>
            <a:off x="689292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1033"/>
          <p:cNvSpPr>
            <a:spLocks noChangeShapeType="1"/>
          </p:cNvSpPr>
          <p:nvPr/>
        </p:nvSpPr>
        <p:spPr bwMode="auto">
          <a:xfrm>
            <a:off x="75469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Line 1034"/>
          <p:cNvSpPr>
            <a:spLocks noChangeShapeType="1"/>
          </p:cNvSpPr>
          <p:nvPr/>
        </p:nvSpPr>
        <p:spPr bwMode="auto">
          <a:xfrm>
            <a:off x="8220075" y="5603875"/>
            <a:ext cx="1588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Line 1035"/>
          <p:cNvSpPr>
            <a:spLocks noChangeShapeType="1"/>
          </p:cNvSpPr>
          <p:nvPr/>
        </p:nvSpPr>
        <p:spPr bwMode="auto">
          <a:xfrm>
            <a:off x="8389938" y="5435600"/>
            <a:ext cx="1587" cy="12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CC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7" name="Rectangle 1037"/>
          <p:cNvSpPr>
            <a:spLocks noGrp="1" noChangeArrowheads="1"/>
          </p:cNvSpPr>
          <p:nvPr>
            <p:ph type="title"/>
          </p:nvPr>
        </p:nvSpPr>
        <p:spPr>
          <a:xfrm>
            <a:off x="533400" y="44624"/>
            <a:ext cx="7313613" cy="895350"/>
          </a:xfrm>
        </p:spPr>
        <p:txBody>
          <a:bodyPr/>
          <a:lstStyle/>
          <a:p>
            <a:pPr eaLnBrk="1" hangingPunct="1"/>
            <a:r>
              <a:rPr lang="it-IT" altLang="en-US" sz="2400" dirty="0" smtClean="0"/>
              <a:t/>
            </a:r>
            <a:br>
              <a:rPr lang="it-IT" altLang="en-US" sz="2400" dirty="0" smtClean="0"/>
            </a:br>
            <a:r>
              <a:rPr lang="it-IT" altLang="en-US" sz="2400" dirty="0" smtClean="0"/>
              <a:t>Inflazione e disoccupazione in Italia, 1954-1996</a:t>
            </a:r>
          </a:p>
        </p:txBody>
      </p:sp>
      <p:pic>
        <p:nvPicPr>
          <p:cNvPr id="820241" name="Picture 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4" y="1268760"/>
            <a:ext cx="7245350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67944" y="1340768"/>
            <a:ext cx="476929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</a:rPr>
              <a:t>curva di Phillips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«tiene» dal 1960 al 1969,</a:t>
            </a:r>
          </a:p>
          <a:p>
            <a:pPr>
              <a:spcBef>
                <a:spcPts val="0"/>
              </a:spcBef>
            </a:pP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 e poi ancora dal 1981 al 1993.</a:t>
            </a:r>
          </a:p>
          <a:p>
            <a:pPr>
              <a:spcBef>
                <a:spcPts val="0"/>
              </a:spcBef>
            </a:pP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Anche in Italia, si «appiattisce» negli anni 90.</a:t>
            </a:r>
            <a:endParaRPr lang="it-IT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304799"/>
            <a:ext cx="7344816" cy="53191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ea typeface="+mj-ea"/>
                <a:cs typeface="+mj-cs"/>
              </a:rPr>
              <a:t>5. Un richiamo al modello del mercato del lavoro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0976" y="980728"/>
            <a:ext cx="7983735" cy="4784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it-IT" altLang="en-US" dirty="0" smtClean="0"/>
              <a:t>La curva di Phillips «originale» (quella che abbiamo appena studiato) è:</a:t>
            </a:r>
            <a:r>
              <a:rPr lang="it-IT" altLang="en-US" i="1" dirty="0" smtClean="0"/>
              <a:t>    </a:t>
            </a:r>
            <a:r>
              <a:rPr lang="it-IT" altLang="en-US" sz="24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it-IT" altLang="en-US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 </a:t>
            </a:r>
            <a:r>
              <a:rPr lang="it-IT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– </a:t>
            </a:r>
            <a:r>
              <a:rPr lang="it-IT" alt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 u</a:t>
            </a:r>
          </a:p>
          <a:p>
            <a:pPr marL="360000">
              <a:lnSpc>
                <a:spcPct val="114000"/>
              </a:lnSpc>
              <a:spcBef>
                <a:spcPts val="0"/>
              </a:spcBef>
            </a:pPr>
            <a:r>
              <a:rPr lang="it-IT" altLang="en-US" sz="1600" i="1" dirty="0" smtClean="0"/>
              <a:t>(ricorda che  </a:t>
            </a:r>
            <a:r>
              <a:rPr lang="it-IT" altLang="en-US" sz="2400" b="1" i="1" dirty="0">
                <a:solidFill>
                  <a:srgbClr val="000099"/>
                </a:solidFill>
              </a:rPr>
              <a:t>∆</a:t>
            </a:r>
            <a:r>
              <a:rPr lang="it-IT" altLang="en-US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altLang="en-US" sz="1600" i="1" dirty="0" smtClean="0"/>
              <a:t> indica una variazione percentuale</a:t>
            </a:r>
            <a:r>
              <a:rPr lang="it-IT" altLang="en-US" sz="1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Abbiamo visto che questa formulazione </a:t>
            </a:r>
            <a:r>
              <a:rPr lang="it-IT" u="sng" dirty="0" smtClean="0"/>
              <a:t>non</a:t>
            </a:r>
            <a:r>
              <a:rPr lang="it-IT" dirty="0" smtClean="0"/>
              <a:t> descrive una relazione stabile nel corso del tempo, né per l’Italia né per gli Stati Uniti (né per altri paesi).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Da dove nasce questa instabilità?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E soprattutto, come </a:t>
            </a:r>
            <a:r>
              <a:rPr lang="it-IT" dirty="0" err="1" smtClean="0"/>
              <a:t>ri</a:t>
            </a:r>
            <a:r>
              <a:rPr lang="it-IT" dirty="0" smtClean="0"/>
              <a:t>-formulare la curva di Phillips, per ottenere una relazione più stabile nel tempo?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it-IT" dirty="0" smtClean="0"/>
              <a:t>Per rispondere a questa domanda, partiamo dal funzionamento «normale», del mercato del lavoro – ossia dalla condizione di equilibrio tra domanda e offerta di lavoro. 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it-IT" dirty="0" smtClean="0"/>
              <a:t>A questo scopo, riprendiamo il grafico già utilizzato nella lezione 4.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267084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404665"/>
            <a:ext cx="8280400" cy="792088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it-IT" sz="2400" kern="0" dirty="0" smtClean="0"/>
              <a:t>Equilibrio nel mercato del lavoro</a:t>
            </a:r>
          </a:p>
          <a:p>
            <a:pPr algn="r">
              <a:lnSpc>
                <a:spcPct val="125000"/>
              </a:lnSpc>
              <a:spcBef>
                <a:spcPts val="0"/>
              </a:spcBef>
              <a:defRPr/>
            </a:pPr>
            <a:r>
              <a:rPr lang="it-IT" sz="1600" i="1" kern="0" dirty="0" smtClean="0"/>
              <a:t>(dalla </a:t>
            </a:r>
            <a:r>
              <a:rPr lang="it-IT" sz="1600" i="1" kern="0" dirty="0" err="1" smtClean="0"/>
              <a:t>Lez</a:t>
            </a:r>
            <a:r>
              <a:rPr lang="it-IT" sz="1600" i="1" kern="0" dirty="0" smtClean="0"/>
              <a:t>. 4)</a:t>
            </a:r>
            <a:endParaRPr lang="it-IT" sz="1600" i="1" kern="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318575"/>
            <a:ext cx="3312368" cy="27869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it-IT" dirty="0" smtClean="0"/>
              <a:t>L’intersezione tra domanda e offerta aggregate di lavoro determina il salario reale </a:t>
            </a:r>
            <a:r>
              <a:rPr lang="el-GR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it-IT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it-IT" dirty="0" smtClean="0"/>
              <a:t> e il livello di occupazione </a:t>
            </a:r>
            <a:r>
              <a:rPr lang="it-IT" dirty="0">
                <a:solidFill>
                  <a:srgbClr val="C00000"/>
                </a:solidFill>
              </a:rPr>
              <a:t>N</a:t>
            </a:r>
            <a:r>
              <a:rPr lang="it-IT" dirty="0" smtClean="0">
                <a:solidFill>
                  <a:srgbClr val="C00000"/>
                </a:solidFill>
              </a:rPr>
              <a:t>*</a:t>
            </a:r>
            <a:r>
              <a:rPr lang="it-IT" dirty="0" smtClean="0"/>
              <a:t> di equilibrio.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Se aumenta la domanda di lavoro, aumentano sia il salario che il livello di occupazione.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99116"/>
            <a:ext cx="4535206" cy="394598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27584" y="5180999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Ora, proviamo ad utilizzare il modello economico di questo grafico, per arrivare ad una formulazione convincente (e, sperabilmente, stabile) della Curva di Phillips</a:t>
            </a:r>
          </a:p>
          <a:p>
            <a:r>
              <a:rPr lang="it-IT" dirty="0" smtClean="0"/>
              <a:t>                                                         </a:t>
            </a:r>
            <a:r>
              <a:rPr lang="it-IT" i="1" dirty="0" smtClean="0">
                <a:solidFill>
                  <a:srgbClr val="000099"/>
                </a:solidFill>
              </a:rPr>
              <a:t>… ma ci vorranno alcuni passi …</a:t>
            </a:r>
            <a:endParaRPr lang="en-GB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23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2928" cy="53191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ea typeface="+mj-ea"/>
                <a:cs typeface="+mj-cs"/>
              </a:rPr>
              <a:t>6. </a:t>
            </a:r>
            <a:r>
              <a:rPr lang="it-IT" sz="2400" b="1" dirty="0"/>
              <a:t>Verso</a:t>
            </a:r>
            <a:r>
              <a:rPr lang="it-IT" sz="2400" b="1" dirty="0" smtClean="0">
                <a:ea typeface="+mj-ea"/>
                <a:cs typeface="+mj-cs"/>
              </a:rPr>
              <a:t> una nuova formulazione della curva di Phillips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40976" y="980728"/>
                <a:ext cx="7983735" cy="3820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dirty="0" smtClean="0">
                    <a:solidFill>
                      <a:srgbClr val="00B0F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Primo passo: il salario nominale in equilibrio </a:t>
                </a:r>
                <a:r>
                  <a:rPr lang="it-IT" altLang="en-US" i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(dall’equazione </a:t>
                </a:r>
                <a:r>
                  <a:rPr lang="it-IT" altLang="en-US" i="1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iii.ii</a:t>
                </a:r>
                <a:r>
                  <a:rPr lang="it-IT" altLang="en-US" i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lvl="1" algn="r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GB" dirty="0" smtClean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it-IT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it-IT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it-IT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it-IT" alt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it-IT" alt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it-IT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000000"/>
                    </a:solidFill>
                  </a:rPr>
                  <a:t>                            	</a:t>
                </a:r>
                <a:r>
                  <a:rPr lang="en-GB" i="1" dirty="0">
                    <a:solidFill>
                      <a:srgbClr val="000099"/>
                    </a:solidFill>
                    <a:latin typeface="+mj-lt"/>
                  </a:rPr>
                  <a:t>(vi</a:t>
                </a:r>
                <a:r>
                  <a:rPr lang="en-GB" i="1" dirty="0" smtClean="0">
                    <a:solidFill>
                      <a:srgbClr val="000099"/>
                    </a:solidFill>
                    <a:latin typeface="+mj-lt"/>
                  </a:rPr>
                  <a:t>) = (</a:t>
                </a:r>
                <a:r>
                  <a:rPr lang="en-GB" i="1" dirty="0" err="1">
                    <a:solidFill>
                      <a:srgbClr val="000099"/>
                    </a:solidFill>
                    <a:latin typeface="+mj-lt"/>
                  </a:rPr>
                  <a:t>iii.ii</a:t>
                </a:r>
                <a:r>
                  <a:rPr lang="en-GB" i="1" dirty="0">
                    <a:solidFill>
                      <a:srgbClr val="000099"/>
                    </a:solidFill>
                    <a:latin typeface="+mj-lt"/>
                  </a:rPr>
                  <a:t>)</a:t>
                </a:r>
              </a:p>
              <a:p>
                <a:pPr marL="468000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Questa espressione ci dice che 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il </a:t>
                </a:r>
                <a:r>
                  <a:rPr lang="it-IT" altLang="en-US" b="1" dirty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salario nominale dipende </a:t>
                </a:r>
                <a:r>
                  <a:rPr lang="it-IT" altLang="en-US" b="1" u="sng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positivamente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da:</a:t>
                </a:r>
              </a:p>
              <a:p>
                <a:pPr marL="10800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Il 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livello dei prezzi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</a:p>
              <a:p>
                <a:pPr marL="10800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Le caratteristiche della funzione di produzione, riassunte da </a:t>
                </a:r>
                <a:r>
                  <a:rPr lang="el-GR" altLang="en-US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α</a:t>
                </a:r>
                <a:endParaRPr lang="it-IT" altLang="en-US" b="1" dirty="0" smtClean="0">
                  <a:solidFill>
                    <a:srgbClr val="C00000"/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10800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La «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produttività totale dei fattori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»,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A</a:t>
                </a:r>
              </a:p>
              <a:p>
                <a:pPr marL="10800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La dotazione di 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capitale per lavoratore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K/N</a:t>
                </a:r>
              </a:p>
              <a:p>
                <a:pPr marL="468000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6" y="980728"/>
                <a:ext cx="7983735" cy="3820982"/>
              </a:xfrm>
              <a:prstGeom prst="rect">
                <a:avLst/>
              </a:prstGeom>
              <a:blipFill rotWithShape="0">
                <a:blip r:embed="rId3"/>
                <a:stretch>
                  <a:fillRect l="-687" t="-638" r="-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79594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2445"/>
            <a:ext cx="7313612" cy="450850"/>
          </a:xfr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it-IT" altLang="en-US" sz="2500" dirty="0" smtClean="0"/>
              <a:t>  Dal breve al lungo periodo</a:t>
            </a:r>
            <a:endParaRPr lang="en-US" altLang="en-US" sz="28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437133" y="6237312"/>
            <a:ext cx="8239323" cy="360040"/>
          </a:xfrm>
          <a:solidFill>
            <a:schemeClr val="bg1"/>
          </a:solidFill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248" y="764704"/>
            <a:ext cx="8706868" cy="5328592"/>
          </a:xfrm>
          <a:solidFill>
            <a:schemeClr val="bg1"/>
          </a:solidFill>
        </p:spPr>
        <p:txBody>
          <a:bodyPr/>
          <a:lstStyle/>
          <a:p>
            <a:pPr marL="288000" indent="-288000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en-US" sz="1800" i="1" dirty="0" smtClean="0">
                <a:solidFill>
                  <a:srgbClr val="000099"/>
                </a:solidFill>
                <a:latin typeface="+mj-lt"/>
              </a:rPr>
              <a:t>I prossimi obiettivi: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en-US" sz="1800" dirty="0" smtClean="0">
                <a:latin typeface="+mj-lt"/>
              </a:rPr>
              <a:t>Utilizzare un solo modello per l’analisi di </a:t>
            </a:r>
            <a:r>
              <a:rPr lang="it-IT" altLang="en-US" sz="1800" b="1" dirty="0" smtClean="0">
                <a:latin typeface="+mj-lt"/>
              </a:rPr>
              <a:t>breve</a:t>
            </a:r>
            <a:r>
              <a:rPr lang="it-IT" altLang="en-US" sz="1800" dirty="0" smtClean="0">
                <a:latin typeface="+mj-lt"/>
              </a:rPr>
              <a:t> e di </a:t>
            </a:r>
            <a:r>
              <a:rPr lang="it-IT" altLang="en-US" sz="1800" b="1" dirty="0" smtClean="0">
                <a:latin typeface="+mj-lt"/>
              </a:rPr>
              <a:t>lungo</a:t>
            </a:r>
            <a:r>
              <a:rPr lang="it-IT" altLang="en-US" sz="1800" dirty="0" smtClean="0">
                <a:latin typeface="+mj-lt"/>
              </a:rPr>
              <a:t> periodo.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en-US" sz="1800" dirty="0">
                <a:latin typeface="+mj-lt"/>
              </a:rPr>
              <a:t>Superare la separazione fra prezzi </a:t>
            </a:r>
            <a:r>
              <a:rPr lang="it-IT" altLang="en-US" sz="1800" b="1" dirty="0">
                <a:latin typeface="+mj-lt"/>
              </a:rPr>
              <a:t>fissi</a:t>
            </a:r>
            <a:r>
              <a:rPr lang="it-IT" altLang="en-US" sz="1800" dirty="0">
                <a:latin typeface="+mj-lt"/>
              </a:rPr>
              <a:t> e </a:t>
            </a:r>
            <a:r>
              <a:rPr lang="it-IT" altLang="en-US" sz="1800" b="1" dirty="0" smtClean="0">
                <a:latin typeface="+mj-lt"/>
              </a:rPr>
              <a:t>flessibili.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800" dirty="0" smtClean="0">
                <a:latin typeface="+mj-lt"/>
              </a:rPr>
              <a:t>Discutere </a:t>
            </a:r>
            <a:r>
              <a:rPr lang="it-IT" sz="1800" dirty="0">
                <a:latin typeface="+mj-lt"/>
              </a:rPr>
              <a:t>come reagisce il sistema macroeconomico quando, a seguito di </a:t>
            </a:r>
            <a:r>
              <a:rPr lang="it-IT" sz="1800" b="1" dirty="0">
                <a:solidFill>
                  <a:srgbClr val="FF0000"/>
                </a:solidFill>
                <a:latin typeface="+mj-lt"/>
              </a:rPr>
              <a:t>shock</a:t>
            </a:r>
            <a:r>
              <a:rPr lang="it-IT" sz="1800" dirty="0">
                <a:latin typeface="+mj-lt"/>
              </a:rPr>
              <a:t> di domanda oppure di offerta, si verifica una situazione di </a:t>
            </a:r>
            <a:r>
              <a:rPr lang="it-IT" sz="1800" b="1" dirty="0" smtClean="0">
                <a:solidFill>
                  <a:srgbClr val="FF0000"/>
                </a:solidFill>
                <a:latin typeface="+mj-lt"/>
              </a:rPr>
              <a:t>disequilibrio</a:t>
            </a:r>
            <a:r>
              <a:rPr lang="it-IT" sz="1800" dirty="0" smtClean="0">
                <a:solidFill>
                  <a:srgbClr val="000099"/>
                </a:solidFill>
                <a:latin typeface="+mj-lt"/>
              </a:rPr>
              <a:t>, </a:t>
            </a:r>
            <a:r>
              <a:rPr lang="it-IT" sz="1800" dirty="0" smtClean="0">
                <a:latin typeface="+mj-lt"/>
              </a:rPr>
              <a:t>ossia uno scostamento (indesiderato) dall’equilibrio di lungo periodo</a:t>
            </a:r>
            <a:r>
              <a:rPr lang="it-IT" sz="1800" b="1" dirty="0" smtClean="0">
                <a:solidFill>
                  <a:srgbClr val="000099"/>
                </a:solidFill>
                <a:latin typeface="+mj-lt"/>
              </a:rPr>
              <a:t>. </a:t>
            </a:r>
            <a:endParaRPr lang="it-IT" altLang="en-US" sz="1800" b="1" dirty="0" smtClean="0">
              <a:latin typeface="+mj-lt"/>
            </a:endParaRPr>
          </a:p>
          <a:p>
            <a:pPr marL="288000" indent="-288000"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en-US" sz="1800" i="1" dirty="0" smtClean="0">
                <a:solidFill>
                  <a:srgbClr val="000099"/>
                </a:solidFill>
                <a:latin typeface="+mj-lt"/>
              </a:rPr>
              <a:t>Alcune caratteristiche del nuovo modello: </a:t>
            </a:r>
          </a:p>
          <a:p>
            <a:pPr marL="288000" indent="-288000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latin typeface="+mj-lt"/>
              </a:rPr>
              <a:t>Nel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breve </a:t>
            </a:r>
            <a:r>
              <a:rPr lang="it-IT" altLang="en-US" sz="1800" dirty="0" smtClean="0">
                <a:solidFill>
                  <a:srgbClr val="000099"/>
                </a:solidFill>
                <a:latin typeface="+mj-lt"/>
              </a:rPr>
              <a:t>periodo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, </a:t>
            </a:r>
            <a:r>
              <a:rPr lang="it-IT" altLang="en-US" sz="1800" dirty="0" smtClean="0">
                <a:latin typeface="+mj-lt"/>
              </a:rPr>
              <a:t>uno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en-US" sz="1800" dirty="0" smtClean="0">
                <a:latin typeface="+mj-lt"/>
              </a:rPr>
              <a:t>shock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negativo</a:t>
            </a:r>
            <a:r>
              <a:rPr lang="it-IT" altLang="en-US" sz="1800" dirty="0" smtClean="0">
                <a:latin typeface="+mj-lt"/>
              </a:rPr>
              <a:t> di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domanda</a:t>
            </a:r>
            <a:r>
              <a:rPr lang="it-IT" altLang="en-US" sz="1800" dirty="0" smtClean="0">
                <a:latin typeface="+mj-lt"/>
              </a:rPr>
              <a:t> riduce per prima cosa le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quantità</a:t>
            </a:r>
            <a:r>
              <a:rPr lang="it-IT" altLang="en-US" sz="1800" dirty="0" smtClean="0">
                <a:latin typeface="+mj-lt"/>
              </a:rPr>
              <a:t> prodotte (mentre i prezzi rimangono, inizialmente, fissi)</a:t>
            </a:r>
          </a:p>
          <a:p>
            <a:pPr marL="288000" indent="-288000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latin typeface="+mj-lt"/>
              </a:rPr>
              <a:t>Nel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lungo</a:t>
            </a:r>
            <a:r>
              <a:rPr lang="it-IT" altLang="en-US" sz="1800" dirty="0" smtClean="0">
                <a:latin typeface="+mj-lt"/>
              </a:rPr>
              <a:t> </a:t>
            </a:r>
            <a:r>
              <a:rPr lang="it-IT" altLang="en-US" sz="1800" dirty="0" smtClean="0">
                <a:solidFill>
                  <a:srgbClr val="000099"/>
                </a:solidFill>
                <a:latin typeface="+mj-lt"/>
              </a:rPr>
              <a:t>periodo </a:t>
            </a:r>
            <a:r>
              <a:rPr lang="it-IT" altLang="en-US" sz="1800" dirty="0" smtClean="0">
                <a:latin typeface="+mj-lt"/>
              </a:rPr>
              <a:t>lo shock si trasferisce (in tutto o in parte) sui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prezzi</a:t>
            </a:r>
            <a:r>
              <a:rPr lang="it-IT" altLang="en-US" sz="1800" dirty="0" smtClean="0">
                <a:latin typeface="+mj-lt"/>
              </a:rPr>
              <a:t>, o meglio sul </a:t>
            </a:r>
            <a:r>
              <a:rPr lang="it-IT" altLang="en-US" sz="1800" b="1" dirty="0" smtClean="0">
                <a:latin typeface="+mj-lt"/>
              </a:rPr>
              <a:t>t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asso d’inflazione</a:t>
            </a:r>
          </a:p>
          <a:p>
            <a:pPr marL="288000" indent="-288000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latin typeface="+mj-lt"/>
              </a:rPr>
              <a:t>Il livello di produzione non è più «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residuale</a:t>
            </a:r>
            <a:r>
              <a:rPr lang="it-IT" altLang="en-US" sz="1800" dirty="0" smtClean="0">
                <a:latin typeface="+mj-lt"/>
              </a:rPr>
              <a:t>» … al contrario, le imprese scelgono il livello preferito di produzione .</a:t>
            </a:r>
          </a:p>
          <a:p>
            <a:pPr marL="288000" indent="-288000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latin typeface="+mj-lt"/>
              </a:rPr>
              <a:t>Infine, espliciteremo le conseguenze degli shock aggregati (di domanda o di offerta) sul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mercato del lavoro </a:t>
            </a:r>
            <a:r>
              <a:rPr lang="it-IT" altLang="en-US" sz="1800" dirty="0" smtClean="0">
                <a:latin typeface="+mj-lt"/>
              </a:rPr>
              <a:t>e sul tasso di (</a:t>
            </a:r>
            <a:r>
              <a:rPr lang="it-IT" altLang="en-US" sz="1800" dirty="0" err="1" smtClean="0">
                <a:latin typeface="+mj-lt"/>
              </a:rPr>
              <a:t>dis</a:t>
            </a:r>
            <a:r>
              <a:rPr lang="it-IT" altLang="en-US" sz="1800" dirty="0" smtClean="0">
                <a:latin typeface="+mj-lt"/>
              </a:rPr>
              <a:t>-)occupazione.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6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6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3191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Verso</a:t>
            </a:r>
            <a:r>
              <a:rPr lang="it-IT" sz="2400" dirty="0" smtClean="0">
                <a:ea typeface="+mj-ea"/>
                <a:cs typeface="+mj-cs"/>
              </a:rPr>
              <a:t> una nuova formulazione della curva di Phillips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40976" y="620688"/>
                <a:ext cx="7983735" cy="6053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dirty="0" smtClean="0">
                    <a:solidFill>
                      <a:srgbClr val="00B0F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Secondo passo: il tasso di variazione del salario nominale, in equilibrio.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  Come cambia nel tempo il salario nominale di equilibrio?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Le variazioni del salario sono descritte dalla stessa equazione </a:t>
                </a:r>
                <a:r>
                  <a:rPr lang="it-IT" altLang="en-US" i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(vi</a:t>
                </a: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–  se al suo interno, al posto dei livelli delle diverse variabili, consideriamo i tassi di variazione.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i="1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Ipotesi aggiuntive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969300" lvl="2" indent="-342900">
                  <a:lnSpc>
                    <a:spcPct val="114000"/>
                  </a:lnSpc>
                  <a:spcBef>
                    <a:spcPts val="600"/>
                  </a:spcBef>
                  <a:buAutoNum type="arabicPeriod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Mentre in equilibrio i salari sono legati ai prezzi correnti, la </a:t>
                </a:r>
                <a:r>
                  <a:rPr lang="it-IT" altLang="en-US" u="sng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variazione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contrattuale dei salari è legata al tasso di variazione atteso dei prezzi (ossia, </a:t>
                </a:r>
                <a:r>
                  <a:rPr lang="it-IT" altLang="en-US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all’inflazione attesa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C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b="1" i="0" dirty="0" smtClean="0">
                        <a:solidFill>
                          <a:srgbClr val="C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</m:oMath>
                </a14:m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969300" lvl="2" indent="-342900">
                  <a:lnSpc>
                    <a:spcPct val="114000"/>
                  </a:lnSpc>
                  <a:spcBef>
                    <a:spcPts val="600"/>
                  </a:spcBef>
                  <a:buAutoNum type="arabicPeriod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Il parametro </a:t>
                </a:r>
                <a14:m>
                  <m:oMath xmlns:m="http://schemas.openxmlformats.org/officeDocument/2006/math">
                    <m:r>
                      <a:rPr lang="el-GR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è </a:t>
                </a:r>
                <a:r>
                  <a:rPr lang="it-IT" altLang="en-US" b="1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costante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: tasso di variazione </a:t>
                </a:r>
                <a:r>
                  <a:rPr lang="it-IT" altLang="en-US" b="1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nullo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Riscriviamo l’equazione </a:t>
                </a:r>
                <a:r>
                  <a:rPr lang="it-IT" altLang="en-US" i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(vi) 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in termini di saggi di variazione percentuale: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000" dirty="0" smtClean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			</a:t>
                </a:r>
                <a:r>
                  <a:rPr lang="el-GR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l-GR" sz="2000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it-IT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A</m:t>
                    </m:r>
                    <m:r>
                      <a:rPr lang="it-IT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m:rPr>
                        <m:nor/>
                      </m:rPr>
                      <a:rPr lang="it-IT" sz="2000" b="0" i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0" i="0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it-IT" sz="2000" b="0" i="0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it-IT" sz="2000" b="0" i="0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it-IT" sz="2000" b="0" i="0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it-IT" sz="2000" b="0" i="0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n-GB" dirty="0" err="1" smtClean="0">
                    <a:solidFill>
                      <a:srgbClr val="000000"/>
                    </a:solidFill>
                    <a:latin typeface="+mj-lt"/>
                  </a:rPr>
                  <a:t>Che</a:t>
                </a:r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dirty="0" err="1" smtClean="0">
                    <a:solidFill>
                      <a:srgbClr val="000000"/>
                    </a:solidFill>
                    <a:latin typeface="+mj-lt"/>
                  </a:rPr>
                  <a:t>possiamo</a:t>
                </a:r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dirty="0" err="1" smtClean="0">
                    <a:solidFill>
                      <a:srgbClr val="000000"/>
                    </a:solidFill>
                    <a:latin typeface="+mj-lt"/>
                  </a:rPr>
                  <a:t>semplificare</a:t>
                </a:r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dirty="0" err="1" smtClean="0">
                    <a:solidFill>
                      <a:srgbClr val="000000"/>
                    </a:solidFill>
                    <a:latin typeface="+mj-lt"/>
                  </a:rPr>
                  <a:t>così</a:t>
                </a:r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: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			</a:t>
                </a:r>
                <a:r>
                  <a:rPr lang="el-GR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𝐰</m:t>
                    </m:r>
                    <m:r>
                      <a:rPr lang="it-IT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5A58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rgbClr val="005A58"/>
                        </a:solidFill>
                        <a:latin typeface="+mj-lt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	  	                       </a:t>
                </a: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(vii</a:t>
                </a:r>
                <a:r>
                  <a:rPr lang="it-IT" altLang="en-US" i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endParaRPr lang="en-GB" dirty="0">
                  <a:solidFill>
                    <a:srgbClr val="000000"/>
                  </a:solidFill>
                  <a:latin typeface="+mj-lt"/>
                </a:endParaRPr>
              </a:p>
              <a:p>
                <a:pPr marL="925200" lvl="1" indent="-457200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dove  </a:t>
                </a:r>
                <a:r>
                  <a:rPr lang="it-IT" altLang="en-US" sz="2000" b="1" dirty="0">
                    <a:solidFill>
                      <a:srgbClr val="005A58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g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it-IT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𝐀</m:t>
                    </m:r>
                    <m:r>
                      <a:rPr lang="it-IT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t-I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it-IT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l-G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m:rPr>
                        <m:nor/>
                      </m:rPr>
                      <a:rPr lang="it-IT" b="1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b="1" dirty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b="1" i="0" dirty="0" smtClean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</m:oMath>
                </a14:m>
                <a:r>
                  <a:rPr lang="en-GB" b="1" dirty="0" smtClean="0">
                    <a:solidFill>
                      <a:srgbClr val="000000"/>
                    </a:solidFill>
                  </a:rPr>
                  <a:t>K/N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  è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il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tasso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di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crescita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della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produttività  per occupato.</a:t>
                </a:r>
                <a:endParaRPr lang="it-IT" altLang="en-US" dirty="0">
                  <a:latin typeface="+mj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6" y="620688"/>
                <a:ext cx="7983735" cy="6053388"/>
              </a:xfrm>
              <a:prstGeom prst="rect">
                <a:avLst/>
              </a:prstGeom>
              <a:blipFill rotWithShape="0">
                <a:blip r:embed="rId3"/>
                <a:stretch>
                  <a:fillRect l="-687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332598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2928" cy="53191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Verso</a:t>
            </a:r>
            <a:r>
              <a:rPr lang="it-IT" sz="2400" dirty="0" smtClean="0">
                <a:ea typeface="+mj-ea"/>
                <a:cs typeface="+mj-cs"/>
              </a:rPr>
              <a:t> una nuova formulazione della curva di Phillips (3)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0976" y="980728"/>
            <a:ext cx="7983735" cy="4181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altLang="en-US" dirty="0" smtClean="0">
                <a:solidFill>
                  <a:srgbClr val="00B0F0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Terzo passo: le variazioni dei salari, fuori dall’equilibrio.</a:t>
            </a:r>
          </a:p>
          <a:p>
            <a:pPr lvl="1" algn="just">
              <a:lnSpc>
                <a:spcPct val="114000"/>
              </a:lnSpc>
              <a:spcBef>
                <a:spcPts val="1200"/>
              </a:spcBef>
            </a:pP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L’espressione </a:t>
            </a:r>
            <a:r>
              <a:rPr lang="it-IT" altLang="en-US" i="1" dirty="0" smtClean="0">
                <a:solidFill>
                  <a:srgbClr val="000099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(vii) </a:t>
            </a:r>
            <a:r>
              <a:rPr lang="it-IT" altLang="en-US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descrive come variano i salari nel tempo, se il mercato del lavoro è sempre nell’equilibrio di piena occupazione. </a:t>
            </a:r>
          </a:p>
          <a:p>
            <a:pPr lvl="1" algn="just">
              <a:lnSpc>
                <a:spcPct val="114000"/>
              </a:lnSpc>
              <a:spcBef>
                <a:spcPts val="1200"/>
              </a:spcBef>
            </a:pP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Ma nella realtà, osserviamo spesso degli «shocks» che allontanano, almeno per un po’, l’economia dall’equilibrio.</a:t>
            </a:r>
          </a:p>
          <a:p>
            <a:pPr lvl="1" algn="just">
              <a:lnSpc>
                <a:spcPct val="114000"/>
              </a:lnSpc>
              <a:spcBef>
                <a:spcPts val="1200"/>
              </a:spcBef>
            </a:pP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In pratica, vi sono </a:t>
            </a:r>
            <a:r>
              <a:rPr lang="it-IT" altLang="en-US" b="1" dirty="0" smtClean="0">
                <a:solidFill>
                  <a:srgbClr val="000099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oscillazioni della domanda aggregata</a:t>
            </a: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, che si traducono in oscillazioni nella stessa direzione della domanda di lavoro (a parità di offerta),</a:t>
            </a:r>
          </a:p>
          <a:p>
            <a:pPr lvl="1" algn="r">
              <a:lnSpc>
                <a:spcPct val="114000"/>
              </a:lnSpc>
              <a:spcBef>
                <a:spcPts val="600"/>
              </a:spcBef>
            </a:pP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… e quindi in </a:t>
            </a:r>
            <a:r>
              <a:rPr lang="it-IT" altLang="en-US" b="1" dirty="0" smtClean="0">
                <a:solidFill>
                  <a:srgbClr val="000099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variazioni in direzione opposta del tasso di disoccupazione</a:t>
            </a:r>
            <a:r>
              <a:rPr lang="it-IT" altLang="en-US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altLang="en-US" i="1" dirty="0" smtClean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Come reagiranno in questo caso i salari?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777370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2928" cy="53191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Verso</a:t>
            </a:r>
            <a:r>
              <a:rPr lang="it-IT" sz="2400" dirty="0" smtClean="0">
                <a:ea typeface="+mj-ea"/>
                <a:cs typeface="+mj-cs"/>
              </a:rPr>
              <a:t> una nuova formulazione della curva di Phillips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40976" y="980728"/>
                <a:ext cx="7983735" cy="52828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32000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i="1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Come reagiranno i salari ad uno shock di domanda aggregata? </a:t>
                </a:r>
              </a:p>
              <a:p>
                <a:pPr marL="742950" lvl="1" indent="-285750" algn="just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Un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aumento della disoccupazione 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causa, a parità di altre variazioni, una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diminuzione dei salari</a:t>
                </a: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, o almeno un rallentamento del loro tasso di crescita descritto dall’ equazione </a:t>
                </a:r>
                <a:r>
                  <a:rPr lang="it-IT" altLang="en-US" i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vii).</a:t>
                </a:r>
              </a:p>
              <a:p>
                <a:pPr lvl="1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Più precisamente:</a:t>
                </a:r>
              </a:p>
              <a:p>
                <a:pPr marL="742950" lvl="1" indent="-285750" algn="just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Rispetto al tasso di variazione dei salari descritto dall’</a:t>
                </a:r>
                <a:r>
                  <a:rPr lang="it-IT" altLang="en-US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eq</a:t>
                </a: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.(vii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),</a:t>
                </a:r>
              </a:p>
              <a:p>
                <a:pPr marL="1200150" lvl="2" indent="-285750" algn="just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L’</a:t>
                </a:r>
                <a:r>
                  <a:rPr lang="it-IT" altLang="en-US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aumento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della disoccupazione al di sopra del «tasso naturale di disoccupazione, </a:t>
                </a:r>
                <a:r>
                  <a:rPr lang="it-IT" b="1" dirty="0" smtClean="0">
                    <a:solidFill>
                      <a:srgbClr val="C00000"/>
                    </a:solidFill>
                  </a:rPr>
                  <a:t>u</a:t>
                </a:r>
                <a:r>
                  <a:rPr lang="it-IT" b="1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, causerà una </a:t>
                </a:r>
                <a:r>
                  <a:rPr lang="it-IT" altLang="en-US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decelerazione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dei salari.</a:t>
                </a:r>
              </a:p>
              <a:p>
                <a:pPr lvl="2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La </a:t>
                </a:r>
                <a:r>
                  <a:rPr lang="it-IT" altLang="en-US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diminuzione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della disoccupazione al di sotto del tasso </a:t>
                </a:r>
                <a:r>
                  <a:rPr lang="it-IT" altLang="en-US" b="1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u</a:t>
                </a:r>
                <a:r>
                  <a:rPr lang="it-IT" altLang="en-US" b="1" baseline="30000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it-IT" altLang="en-US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causerà un’</a:t>
                </a:r>
                <a:r>
                  <a:rPr lang="it-IT" altLang="en-US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accelerazione</a:t>
                </a: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dei salari.</a:t>
                </a:r>
              </a:p>
              <a:p>
                <a:pPr lvl="1" algn="just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In conclusione, modifichiamo l’</a:t>
                </a:r>
                <a:r>
                  <a:rPr lang="it-IT" altLang="en-US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eq</a:t>
                </a:r>
                <a:r>
                  <a:rPr lang="it-IT" altLang="en-US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.(vii) così:</a:t>
                </a:r>
              </a:p>
              <a:p>
                <a:pPr lvl="1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		</a:t>
                </a:r>
                <a:r>
                  <a:rPr lang="el-GR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b="1" baseline="30000" dirty="0">
                        <a:solidFill>
                          <a:srgbClr val="005A5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b="1">
                        <a:solidFill>
                          <a:srgbClr val="000099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– </a:t>
                </a:r>
                <a:r>
                  <a:rPr lang="en-GB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b="1" dirty="0" err="1" smtClean="0">
                    <a:solidFill>
                      <a:srgbClr val="C00000"/>
                    </a:solidFill>
                  </a:rPr>
                  <a:t>u</a:t>
                </a:r>
                <a:r>
                  <a:rPr lang="it-IT" altLang="en-US" b="1" baseline="-25000" dirty="0" err="1" smtClean="0">
                    <a:solidFill>
                      <a:srgbClr val="C00000"/>
                    </a:solidFill>
                  </a:rPr>
                  <a:t>gap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GB" dirty="0">
                    <a:solidFill>
                      <a:srgbClr val="000000"/>
                    </a:solidFill>
                  </a:rPr>
                  <a:t>			      </a:t>
                </a:r>
                <a:r>
                  <a:rPr lang="it-IT" altLang="en-US" i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(viii) </a:t>
                </a:r>
                <a:endParaRPr lang="it-IT" altLang="en-US" i="1" dirty="0" smtClean="0">
                  <a:solidFill>
                    <a:srgbClr val="000099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2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dove:</a:t>
                </a: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:r>
                  <a:rPr lang="it-IT" altLang="en-US" b="1" dirty="0" err="1" smtClean="0">
                    <a:solidFill>
                      <a:srgbClr val="C00000"/>
                    </a:solidFill>
                  </a:rPr>
                  <a:t>u</a:t>
                </a:r>
                <a:r>
                  <a:rPr lang="it-IT" altLang="en-US" b="1" baseline="-25000" dirty="0" err="1" smtClean="0">
                    <a:solidFill>
                      <a:srgbClr val="C00000"/>
                    </a:solidFill>
                  </a:rPr>
                  <a:t>gap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it-IT" altLang="en-US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it-IT" altLang="en-US" b="1" dirty="0">
                    <a:solidFill>
                      <a:srgbClr val="C00000"/>
                    </a:solidFill>
                  </a:rPr>
                  <a:t>u – </a:t>
                </a:r>
                <a:r>
                  <a:rPr lang="it-IT" b="1" dirty="0">
                    <a:solidFill>
                      <a:srgbClr val="C00000"/>
                    </a:solidFill>
                  </a:rPr>
                  <a:t>u</a:t>
                </a:r>
                <a:r>
                  <a:rPr lang="it-IT" b="1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it-IT" altLang="en-US" dirty="0" smtClean="0">
                    <a:solidFill>
                      <a:srgbClr val="C00000"/>
                    </a:solidFill>
                  </a:rPr>
                  <a:t>  </a:t>
                </a:r>
                <a:r>
                  <a:rPr lang="it-IT" altLang="en-US" dirty="0" smtClean="0"/>
                  <a:t>è l’</a:t>
                </a:r>
                <a:r>
                  <a:rPr lang="it-IT" altLang="en-US" dirty="0" err="1" smtClean="0"/>
                  <a:t>unemployment</a:t>
                </a:r>
                <a:r>
                  <a:rPr lang="it-IT" altLang="en-US" dirty="0" smtClean="0"/>
                  <a:t> gap </a:t>
                </a:r>
                <a:endParaRPr lang="it-IT" altLang="en-US" dirty="0"/>
              </a:p>
              <a:p>
                <a:pPr lvl="1" algn="just">
                  <a:lnSpc>
                    <a:spcPct val="114000"/>
                  </a:lnSpc>
                  <a:spcBef>
                    <a:spcPts val="600"/>
                  </a:spcBef>
                </a:pPr>
                <a:endParaRPr lang="it-IT" altLang="en-US" dirty="0" smtClean="0">
                  <a:solidFill>
                    <a:srgbClr val="000099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6" y="980728"/>
                <a:ext cx="7983735" cy="5282856"/>
              </a:xfrm>
              <a:prstGeom prst="rect">
                <a:avLst/>
              </a:prstGeom>
              <a:blipFill rotWithShape="0">
                <a:blip r:embed="rId3"/>
                <a:stretch>
                  <a:fillRect t="-462" r="-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038879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2928" cy="53191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Verso</a:t>
            </a:r>
            <a:r>
              <a:rPr lang="it-IT" sz="2400" dirty="0" smtClean="0">
                <a:ea typeface="+mj-ea"/>
                <a:cs typeface="+mj-cs"/>
              </a:rPr>
              <a:t> una nuova formulazione della curva di Phillips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40976" y="980728"/>
                <a:ext cx="8335480" cy="4644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Possiamo allora confrontare l’espressione </a:t>
                </a:r>
                <a:r>
                  <a:rPr lang="it-IT" altLang="en-US" i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(viii)</a:t>
                </a:r>
                <a:endParaRPr lang="it-IT" altLang="en-US" dirty="0" smtClean="0">
                  <a:latin typeface="+mj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3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:r>
                  <a:rPr lang="el-GR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 smtClean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 smtClean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rgbClr val="005A5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sz="2000" b="1" i="0" smtClean="0">
                        <a:solidFill>
                          <a:srgbClr val="000099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rgbClr val="C00000"/>
                    </a:solidFill>
                    <a:latin typeface="+mj-lt"/>
                  </a:rPr>
                  <a:t>– </a:t>
                </a:r>
                <a:r>
                  <a:rPr lang="en-GB" sz="2000" b="1" dirty="0" smtClean="0">
                    <a:solidFill>
                      <a:srgbClr val="C00000"/>
                    </a:solidFill>
                    <a:latin typeface="+mj-lt"/>
                  </a:rPr>
                  <a:t>b </a:t>
                </a:r>
                <a:r>
                  <a:rPr lang="en-GB" sz="2000" b="1" dirty="0" err="1" smtClean="0">
                    <a:solidFill>
                      <a:srgbClr val="C00000"/>
                    </a:solidFill>
                    <a:latin typeface="+mj-lt"/>
                  </a:rPr>
                  <a:t>u</a:t>
                </a:r>
                <a:r>
                  <a:rPr lang="en-GB" sz="2000" b="1" baseline="-25000" dirty="0" err="1" smtClean="0">
                    <a:solidFill>
                      <a:srgbClr val="C00000"/>
                    </a:solidFill>
                    <a:latin typeface="+mj-lt"/>
                  </a:rPr>
                  <a:t>gap</a:t>
                </a:r>
                <a:r>
                  <a:rPr lang="en-GB" sz="20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GB" dirty="0" smtClean="0">
                    <a:solidFill>
                      <a:srgbClr val="000000"/>
                    </a:solidFill>
                    <a:latin typeface="+mj-lt"/>
                  </a:rPr>
                  <a:t>		      </a:t>
                </a:r>
                <a:r>
                  <a:rPr lang="it-IT" altLang="en-US" i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(viii</a:t>
                </a:r>
                <a:r>
                  <a:rPr lang="it-IT" altLang="en-US" i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endParaRPr lang="en-GB" dirty="0">
                  <a:solidFill>
                    <a:srgbClr val="000000"/>
                  </a:solidFill>
                  <a:latin typeface="+mj-lt"/>
                </a:endParaRPr>
              </a:p>
              <a:p>
                <a:pPr marL="468000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con la curva utilizzata da Phillips:</a:t>
                </a:r>
              </a:p>
              <a:p>
                <a:pPr marL="1382400" lvl="2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:r>
                  <a:rPr lang="el-GR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w </a:t>
                </a:r>
                <a:r>
                  <a:rPr lang="it-IT" altLang="en-US" sz="2000" b="1" dirty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  a 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– b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u			       </a:t>
                </a:r>
                <a:r>
                  <a:rPr lang="it-IT" altLang="en-US" i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(v)	</a:t>
                </a:r>
              </a:p>
              <a:p>
                <a:pPr marL="468000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Due differenze:</a:t>
                </a:r>
              </a:p>
              <a:p>
                <a:pPr marL="753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La costante  </a:t>
                </a:r>
                <a:r>
                  <a:rPr lang="it-IT" altLang="en-US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a  </a:t>
                </a:r>
                <a:r>
                  <a:rPr lang="it-IT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di Phillips può approssimativamente cogliere il termine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GB" b="1" dirty="0">
                    <a:solidFill>
                      <a:srgbClr val="000099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0099"/>
                    </a:solidFill>
                  </a:rPr>
                  <a:t>  </a:t>
                </a:r>
                <a:r>
                  <a:rPr lang="en-GB" dirty="0" smtClean="0"/>
                  <a:t>(se la </a:t>
                </a:r>
                <a:r>
                  <a:rPr lang="en-GB" dirty="0" err="1" smtClean="0"/>
                  <a:t>crescita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della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produttività</a:t>
                </a:r>
                <a:r>
                  <a:rPr lang="en-GB" dirty="0" smtClean="0"/>
                  <a:t> è </a:t>
                </a:r>
                <a:r>
                  <a:rPr lang="en-GB" dirty="0" err="1" smtClean="0"/>
                  <a:t>costante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nel</a:t>
                </a:r>
                <a:r>
                  <a:rPr lang="en-GB" dirty="0" smtClean="0"/>
                  <a:t> tempo),</a:t>
                </a:r>
              </a:p>
              <a:p>
                <a:pPr marL="753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La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differenza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principale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: Phillips non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aveva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considerato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che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la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variazione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dei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salari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nominali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è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influenzata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dalla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variazione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dei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prezzi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ossia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dal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tasso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d’inflazione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altLang="en-US" dirty="0" err="1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atteso</a:t>
                </a:r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b="1" dirty="0" smtClean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b="1" baseline="30000" dirty="0">
                        <a:solidFill>
                          <a:srgbClr val="005A5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</m:oMath>
                </a14:m>
                <a:r>
                  <a:rPr lang="en-GB" alt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1210950" lvl="1" indent="-285750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r>
                  <a:rPr lang="it-IT" altLang="en-US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Le variazioni del tasso d’inflazione sono una causa importante della instabilità osservata nella curva di Phillips nel corso del tempo!</a:t>
                </a:r>
                <a:endParaRPr lang="it-IT" altLang="en-US" dirty="0" smtClean="0">
                  <a:solidFill>
                    <a:srgbClr val="000099"/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6" y="980728"/>
                <a:ext cx="8335480" cy="4644477"/>
              </a:xfrm>
              <a:prstGeom prst="rect">
                <a:avLst/>
              </a:prstGeom>
              <a:blipFill rotWithShape="0">
                <a:blip r:embed="rId3"/>
                <a:stretch>
                  <a:fillRect t="-525" r="-146" b="-6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860886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260649"/>
            <a:ext cx="8496944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2500" b="1" dirty="0" smtClean="0">
                <a:ea typeface="+mj-ea"/>
                <a:cs typeface="+mj-cs"/>
              </a:rPr>
              <a:t>7. La curva di Phillips neo-Keynesiana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62968" y="980728"/>
                <a:ext cx="8213488" cy="49442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dirty="0" smtClean="0">
                    <a:latin typeface="+mj-lt"/>
                  </a:rPr>
                  <a:t>La nuova curva di Phillips (o curva neo-Keynesiana) è:</a:t>
                </a:r>
                <a:r>
                  <a:rPr lang="it-IT" altLang="en-US" i="1" dirty="0" smtClean="0">
                    <a:latin typeface="+mj-lt"/>
                  </a:rPr>
                  <a:t> 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		</a:t>
                </a:r>
                <a:r>
                  <a:rPr lang="el-GR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rgbClr val="005A5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–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en-GB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b="1" i="1" dirty="0" smtClean="0">
                    <a:solidFill>
                      <a:srgbClr val="006666"/>
                    </a:solidFill>
                    <a:latin typeface="+mj-lt"/>
                  </a:rPr>
                  <a:t>		(viii)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i="1" dirty="0" smtClean="0">
                    <a:latin typeface="+mj-lt"/>
                  </a:rPr>
                  <a:t>Un altro passo in avanti </a:t>
                </a:r>
                <a:r>
                  <a:rPr lang="it-IT" altLang="en-US" dirty="0" smtClean="0">
                    <a:latin typeface="+mj-lt"/>
                  </a:rPr>
                  <a:t>…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</a:rPr>
                  <a:t>Data la 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(viii), </a:t>
                </a:r>
                <a:r>
                  <a:rPr lang="it-IT" altLang="en-US" dirty="0" smtClean="0">
                    <a:latin typeface="+mj-lt"/>
                  </a:rPr>
                  <a:t> come modellare l’evoluzione dei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</a:rPr>
                  <a:t>prezzi</a:t>
                </a:r>
                <a:r>
                  <a:rPr lang="it-IT" altLang="en-US" dirty="0" smtClean="0">
                    <a:latin typeface="+mj-lt"/>
                  </a:rPr>
                  <a:t> nel corso del tempo?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latin typeface="+mj-lt"/>
                  </a:rPr>
                  <a:t>Dal punto di vista delle imprese, è ragionevole assumere che: </a:t>
                </a:r>
                <a:r>
                  <a:rPr lang="it-IT" b="1" i="1" dirty="0" smtClean="0">
                    <a:latin typeface="+mj-lt"/>
                  </a:rPr>
                  <a:t> </a:t>
                </a:r>
              </a:p>
              <a:p>
                <a:pPr marL="742950" lvl="1" indent="-285750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L’aumento percentuale dei prezzi </a:t>
                </a:r>
                <a:r>
                  <a:rPr lang="it-IT" altLang="en-US" b="1" dirty="0">
                    <a:solidFill>
                      <a:srgbClr val="C00000"/>
                    </a:solidFill>
                  </a:rPr>
                  <a:t>∆P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dirty="0" smtClean="0">
                    <a:solidFill>
                      <a:srgbClr val="000099"/>
                    </a:solidFill>
                  </a:rPr>
                  <a:t>è pari all’aumento dei salari </a:t>
                </a:r>
                <a:r>
                  <a:rPr lang="it-IT" altLang="en-US" b="1" dirty="0">
                    <a:solidFill>
                      <a:srgbClr val="C00000"/>
                    </a:solidFill>
                  </a:rPr>
                  <a:t>∆</a:t>
                </a:r>
                <a:r>
                  <a:rPr lang="it-IT" altLang="en-US" b="1" dirty="0" smtClean="0">
                    <a:solidFill>
                      <a:srgbClr val="C00000"/>
                    </a:solidFill>
                  </a:rPr>
                  <a:t>w</a:t>
                </a:r>
                <a:r>
                  <a:rPr lang="it-IT" altLang="en-US" dirty="0" smtClean="0">
                    <a:solidFill>
                      <a:srgbClr val="000099"/>
                    </a:solidFill>
                  </a:rPr>
                  <a:t>,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742950" lvl="1" indent="-285750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it-IT" altLang="en-US" u="sng" dirty="0" smtClean="0">
                    <a:solidFill>
                      <a:srgbClr val="000099"/>
                    </a:solidFill>
                    <a:latin typeface="+mj-lt"/>
                  </a:rPr>
                  <a:t>Meno</a:t>
                </a: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 la parte dovuta all’aumento della produttività: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it-IT" altLang="en-US" b="1" dirty="0" smtClean="0">
                  <a:solidFill>
                    <a:srgbClr val="0070C0"/>
                  </a:solidFill>
                </a:endParaRPr>
              </a:p>
              <a:p>
                <a:pPr marL="1080000" indent="-720000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(</a:t>
                </a:r>
                <a:r>
                  <a:rPr lang="it-IT" alt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ossia</a:t>
                </a: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: se l’aumento dei salari è </a:t>
                </a:r>
                <a:r>
                  <a:rPr lang="it-IT" alt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uguale</a:t>
                </a: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a quello della produttività,                      i prezzi </a:t>
                </a:r>
                <a:r>
                  <a:rPr lang="it-IT" altLang="en-US" b="1" u="sng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non</a:t>
                </a: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aumenteranno)</a:t>
                </a:r>
              </a:p>
              <a:p>
                <a:pPr marL="360000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   In formula:    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</a:rPr>
                  <a:t>∆P = ∆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</a:rPr>
                  <a:t>w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</a:rPr>
                  <a:t>–</a:t>
                </a:r>
                <a:r>
                  <a:rPr lang="it-IT" altLang="en-US" sz="2000" b="1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it-IT" altLang="en-US" sz="2000" b="1" dirty="0" smtClean="0">
                    <a:solidFill>
                      <a:srgbClr val="0070C0"/>
                    </a:solidFill>
                    <a:latin typeface="+mj-lt"/>
                  </a:rPr>
                  <a:t>			               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(ix)</a:t>
                </a:r>
              </a:p>
              <a:p>
                <a:pPr marL="360000">
                  <a:lnSpc>
                    <a:spcPct val="114000"/>
                  </a:lnSpc>
                  <a:spcBef>
                    <a:spcPts val="1200"/>
                  </a:spcBef>
                </a:pPr>
                <a:endParaRPr lang="it-IT" altLang="en-US" b="1" i="1" dirty="0">
                  <a:solidFill>
                    <a:srgbClr val="00666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68" y="980728"/>
                <a:ext cx="8213488" cy="4944239"/>
              </a:xfrm>
              <a:prstGeom prst="rect">
                <a:avLst/>
              </a:prstGeom>
              <a:blipFill rotWithShape="0">
                <a:blip r:embed="rId3"/>
                <a:stretch>
                  <a:fillRect l="-668" t="-493" r="-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915330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624"/>
            <a:ext cx="8496944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2500" dirty="0" smtClean="0">
                <a:ea typeface="+mj-ea"/>
                <a:cs typeface="+mj-cs"/>
              </a:rPr>
              <a:t>La curva di Phillips neo-Keynesiana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7" y="620688"/>
                <a:ext cx="8280919" cy="5899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</a:rPr>
                  <a:t>(a)  Date:</a:t>
                </a:r>
                <a:r>
                  <a:rPr lang="it-IT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		</a:t>
                </a:r>
                <a:r>
                  <a:rPr lang="el-GR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rgbClr val="005A5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–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C00000"/>
                    </a:solidFill>
                  </a:rPr>
                  <a:t>g</a:t>
                </a:r>
                <a:r>
                  <a:rPr lang="it-IT" altLang="en-US" b="1" baseline="-25000" dirty="0" err="1">
                    <a:solidFill>
                      <a:srgbClr val="C00000"/>
                    </a:solidFill>
                  </a:rPr>
                  <a:t>ap</a:t>
                </a:r>
                <a:r>
                  <a:rPr lang="en-GB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i="1" dirty="0" smtClean="0">
                    <a:solidFill>
                      <a:srgbClr val="006666"/>
                    </a:solidFill>
                    <a:latin typeface="+mj-lt"/>
                  </a:rPr>
                  <a:t>	</a:t>
                </a:r>
                <a:r>
                  <a:rPr lang="it-IT" b="1" i="1" smtClean="0">
                    <a:solidFill>
                      <a:srgbClr val="006666"/>
                    </a:solidFill>
                    <a:latin typeface="+mj-lt"/>
                  </a:rPr>
                  <a:t>		(</a:t>
                </a:r>
                <a:r>
                  <a:rPr lang="it-IT" b="1" i="1" dirty="0" smtClean="0">
                    <a:solidFill>
                      <a:srgbClr val="006666"/>
                    </a:solidFill>
                    <a:latin typeface="+mj-lt"/>
                  </a:rPr>
                  <a:t>viii)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b="1" dirty="0" smtClean="0">
                    <a:solidFill>
                      <a:srgbClr val="C00000"/>
                    </a:solidFill>
                  </a:rPr>
                  <a:t>			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</a:rPr>
                  <a:t>∆</a:t>
                </a:r>
                <a:r>
                  <a:rPr lang="it-IT" altLang="en-US" sz="2000" b="1" dirty="0">
                    <a:solidFill>
                      <a:srgbClr val="C000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2000" b="1" dirty="0">
                    <a:solidFill>
                      <a:srgbClr val="C00000"/>
                    </a:solidFill>
                  </a:rPr>
                  <a:t>∆w </a:t>
                </a:r>
                <a:r>
                  <a:rPr lang="en-GB" sz="2000" dirty="0"/>
                  <a:t>–</a:t>
                </a:r>
                <a:r>
                  <a:rPr lang="it-IT" alt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it-IT" altLang="en-US" sz="2000" b="1" dirty="0" smtClean="0">
                    <a:solidFill>
                      <a:srgbClr val="0070C0"/>
                    </a:solidFill>
                    <a:latin typeface="+mj-lt"/>
                  </a:rPr>
                  <a:t>                    </a:t>
                </a:r>
                <a:r>
                  <a:rPr lang="it-IT" altLang="en-US" sz="2000" b="1" i="1" dirty="0">
                    <a:solidFill>
                      <a:srgbClr val="006666"/>
                    </a:solidFill>
                    <a:latin typeface="+mj-lt"/>
                  </a:rPr>
                  <a:t> 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		(ix)</a:t>
                </a:r>
                <a:endParaRPr lang="it-IT" altLang="en-US" b="1" i="1" dirty="0">
                  <a:solidFill>
                    <a:srgbClr val="006666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</a:rPr>
                  <a:t>sostituendo la (ix) nella (viii), possiamo riscrivere la nuova </a:t>
                </a:r>
                <a:r>
                  <a:rPr lang="it-IT" altLang="en-US" b="1" dirty="0" smtClean="0">
                    <a:latin typeface="+mj-lt"/>
                  </a:rPr>
                  <a:t>curva di Phillips </a:t>
                </a:r>
                <a:r>
                  <a:rPr lang="it-IT" altLang="en-US" dirty="0">
                    <a:latin typeface="+mj-lt"/>
                  </a:rPr>
                  <a:t>(«neo-Keynesiana») come</a:t>
                </a:r>
                <a:r>
                  <a:rPr lang="it-IT" altLang="en-US" dirty="0" smtClean="0"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			</a:t>
                </a:r>
                <a:r>
                  <a:rPr lang="el-GR" b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:r>
                  <a:rPr lang="it-IT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rgbClr val="005A58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rgbClr val="005A5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–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it-IT" altLang="en-US" sz="2000" b="1" i="1" dirty="0" smtClean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	   </a:t>
                </a:r>
                <a:r>
                  <a:rPr lang="it-IT" altLang="en-US" i="1" dirty="0" smtClean="0">
                    <a:latin typeface="+mj-lt"/>
                  </a:rPr>
                  <a:t>ovvero</a:t>
                </a:r>
                <a:r>
                  <a:rPr lang="it-IT" alt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:             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π </a:t>
                </a:r>
                <a:r>
                  <a:rPr lang="it-IT" altLang="en-US" sz="2000" b="1" i="1" baseline="30000" dirty="0" smtClean="0">
                    <a:solidFill>
                      <a:srgbClr val="C00000"/>
                    </a:solidFill>
                    <a:latin typeface="+mj-lt"/>
                  </a:rPr>
                  <a:t>a</a:t>
                </a:r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GB" sz="2000" dirty="0"/>
                  <a:t>–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it-IT" altLang="en-US" sz="2000" b="1" i="1" dirty="0">
                    <a:solidFill>
                      <a:schemeClr val="bg1"/>
                    </a:solidFill>
                  </a:rPr>
                  <a:t>.</a:t>
                </a:r>
                <a:r>
                  <a:rPr lang="en-GB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		       	</a:t>
                </a:r>
                <a:r>
                  <a:rPr lang="it-IT" altLang="en-US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(x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)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it-IT" altLang="en-US" b="1" i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>
                    <a:latin typeface="+mj-lt"/>
                  </a:rPr>
                  <a:t>(b) Introduciamo la possibilità che vi siano shock di offerta (ad es., uno shock ai prezzi dei beni </a:t>
                </a:r>
                <a:r>
                  <a:rPr lang="it-IT" altLang="en-US" dirty="0" smtClean="0">
                    <a:latin typeface="+mj-lt"/>
                  </a:rPr>
                  <a:t>importati). </a:t>
                </a:r>
                <a:r>
                  <a:rPr lang="it-IT" altLang="en-US" dirty="0">
                    <a:latin typeface="+mj-lt"/>
                  </a:rPr>
                  <a:t>In questo caso la curva di Phillips diventa</a:t>
                </a:r>
                <a:r>
                  <a:rPr lang="it-IT" altLang="en-US" dirty="0" smtClean="0"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			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l-GR" altLang="en-US" sz="2000" b="1" i="1" dirty="0">
                    <a:solidFill>
                      <a:srgbClr val="C00000"/>
                    </a:solidFill>
                  </a:rPr>
                  <a:t>π</a:t>
                </a:r>
                <a:r>
                  <a:rPr lang="it-IT" altLang="en-US" sz="2000" b="1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en-US" sz="2000" b="1" i="1" dirty="0">
                    <a:solidFill>
                      <a:srgbClr val="C00000"/>
                    </a:solidFill>
                  </a:rPr>
                  <a:t>  </a:t>
                </a:r>
                <a:r>
                  <a:rPr lang="el-GR" altLang="en-US" sz="2000" b="1" i="1" dirty="0">
                    <a:solidFill>
                      <a:srgbClr val="C00000"/>
                    </a:solidFill>
                  </a:rPr>
                  <a:t>π </a:t>
                </a:r>
                <a:r>
                  <a:rPr lang="it-IT" altLang="en-US" sz="2000" b="1" i="1" baseline="30000" dirty="0">
                    <a:solidFill>
                      <a:srgbClr val="C00000"/>
                    </a:solidFill>
                  </a:rPr>
                  <a:t>a</a:t>
                </a:r>
                <a:r>
                  <a:rPr lang="it-IT" altLang="en-US" sz="20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/>
                  <a:t>–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it-IT" altLang="en-US" sz="2000" b="1" i="1" dirty="0">
                    <a:solidFill>
                      <a:schemeClr val="bg1"/>
                    </a:solidFill>
                  </a:rPr>
                  <a:t>.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 smtClean="0"/>
                  <a:t>+ </a:t>
                </a:r>
                <a:r>
                  <a:rPr lang="el-GR" sz="2000" b="1" dirty="0" smtClean="0">
                    <a:solidFill>
                      <a:srgbClr val="C00000"/>
                    </a:solidFill>
                  </a:rPr>
                  <a:t>σ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		       	</a:t>
                </a:r>
                <a:r>
                  <a:rPr lang="it-IT" altLang="en-US" b="1" i="1" dirty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:r>
                  <a:rPr lang="it-IT" altLang="en-US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xi</a:t>
                </a:r>
                <a:r>
                  <a:rPr lang="it-IT" altLang="en-US" b="1" i="1" dirty="0" smtClean="0">
                    <a:solidFill>
                      <a:srgbClr val="006666"/>
                    </a:solidFill>
                  </a:rPr>
                  <a:t>)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</a:t>
                </a:r>
                <a:endParaRPr lang="it-IT" altLang="en-US" b="1" i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i="1" dirty="0">
                    <a:solidFill>
                      <a:srgbClr val="000099"/>
                    </a:solidFill>
                  </a:rPr>
                  <a:t>Come si interpreta?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>
                    <a:solidFill>
                      <a:srgbClr val="006666"/>
                    </a:solidFill>
                  </a:rPr>
                  <a:t>L’inflazione  è uguale all’</a:t>
                </a:r>
                <a:r>
                  <a:rPr lang="it-IT" altLang="en-US" dirty="0">
                    <a:solidFill>
                      <a:srgbClr val="C00000"/>
                    </a:solidFill>
                  </a:rPr>
                  <a:t>inflazione attesa </a:t>
                </a:r>
                <a:r>
                  <a:rPr lang="el-GR" altLang="en-US" b="1" i="1" dirty="0">
                    <a:solidFill>
                      <a:srgbClr val="C00000"/>
                    </a:solidFill>
                  </a:rPr>
                  <a:t>π </a:t>
                </a:r>
                <a:r>
                  <a:rPr lang="it-IT" altLang="en-US" b="1" i="1" baseline="30000" dirty="0">
                    <a:solidFill>
                      <a:srgbClr val="C00000"/>
                    </a:solidFill>
                  </a:rPr>
                  <a:t>a</a:t>
                </a:r>
                <a:r>
                  <a:rPr lang="it-IT" alt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ctr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sz="1600" dirty="0">
                    <a:solidFill>
                      <a:srgbClr val="006666"/>
                    </a:solidFill>
                  </a:rPr>
                  <a:t>       (ossia all’obiettivo perseguito dalla banca centrale, se quest’ultima è «credibile»)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b="1" u="sng" dirty="0">
                    <a:solidFill>
                      <a:srgbClr val="006666"/>
                    </a:solidFill>
                  </a:rPr>
                  <a:t>più </a:t>
                </a:r>
                <a:r>
                  <a:rPr lang="it-IT" altLang="en-US" b="1" dirty="0">
                    <a:solidFill>
                      <a:srgbClr val="006666"/>
                    </a:solidFill>
                  </a:rPr>
                  <a:t> </a:t>
                </a:r>
                <a:r>
                  <a:rPr lang="it-IT" altLang="en-US" dirty="0">
                    <a:solidFill>
                      <a:srgbClr val="006666"/>
                    </a:solidFill>
                  </a:rPr>
                  <a:t>una parte </a:t>
                </a:r>
                <a:r>
                  <a:rPr lang="it-IT" altLang="en-US" dirty="0" smtClean="0">
                    <a:solidFill>
                      <a:srgbClr val="006666"/>
                    </a:solidFill>
                  </a:rPr>
                  <a:t>dovuta allo scostamento di 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u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dirty="0" smtClean="0">
                    <a:solidFill>
                      <a:srgbClr val="006666"/>
                    </a:solidFill>
                  </a:rPr>
                  <a:t>da </a:t>
                </a:r>
                <a:r>
                  <a:rPr lang="it-IT" b="1" i="1" dirty="0">
                    <a:solidFill>
                      <a:srgbClr val="C00000"/>
                    </a:solidFill>
                  </a:rPr>
                  <a:t>u</a:t>
                </a:r>
                <a:r>
                  <a:rPr lang="it-IT" b="1" i="1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it-IT" altLang="en-US" dirty="0" smtClean="0">
                    <a:solidFill>
                      <a:srgbClr val="006666"/>
                    </a:solidFill>
                  </a:rPr>
                  <a:t> («</a:t>
                </a:r>
                <a:r>
                  <a:rPr lang="it-IT" altLang="en-US" dirty="0" err="1" smtClean="0">
                    <a:solidFill>
                      <a:srgbClr val="C00000"/>
                    </a:solidFill>
                  </a:rPr>
                  <a:t>unemployment</a:t>
                </a:r>
                <a:r>
                  <a:rPr lang="it-IT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dirty="0">
                    <a:solidFill>
                      <a:srgbClr val="C00000"/>
                    </a:solidFill>
                  </a:rPr>
                  <a:t>gap</a:t>
                </a:r>
                <a:r>
                  <a:rPr lang="it-IT" altLang="en-US" dirty="0">
                    <a:solidFill>
                      <a:srgbClr val="006666"/>
                    </a:solidFill>
                  </a:rPr>
                  <a:t>»)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b="1" u="sng" dirty="0">
                    <a:solidFill>
                      <a:srgbClr val="006666"/>
                    </a:solidFill>
                  </a:rPr>
                  <a:t>più </a:t>
                </a:r>
                <a:r>
                  <a:rPr lang="it-IT" altLang="en-US" b="1" dirty="0">
                    <a:solidFill>
                      <a:srgbClr val="006666"/>
                    </a:solidFill>
                  </a:rPr>
                  <a:t> </a:t>
                </a:r>
                <a:r>
                  <a:rPr lang="it-IT" altLang="en-US" dirty="0">
                    <a:solidFill>
                      <a:srgbClr val="006666"/>
                    </a:solidFill>
                  </a:rPr>
                  <a:t>una parte dovuta agli </a:t>
                </a:r>
                <a:r>
                  <a:rPr lang="it-IT" altLang="en-US" dirty="0">
                    <a:solidFill>
                      <a:srgbClr val="C00000"/>
                    </a:solidFill>
                  </a:rPr>
                  <a:t>shock di offerta</a:t>
                </a:r>
                <a:r>
                  <a:rPr lang="it-IT" altLang="en-US" dirty="0">
                    <a:solidFill>
                      <a:srgbClr val="006666"/>
                    </a:solidFill>
                  </a:rPr>
                  <a:t>.</a:t>
                </a:r>
              </a:p>
              <a:p>
                <a:pPr algn="r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1200" dirty="0">
                    <a:solidFill>
                      <a:srgbClr val="000099"/>
                    </a:solidFill>
                  </a:rPr>
                  <a:t>(V</a:t>
                </a:r>
                <a:r>
                  <a:rPr lang="it-IT" sz="1200" i="1" dirty="0">
                    <a:solidFill>
                      <a:srgbClr val="000099"/>
                    </a:solidFill>
                  </a:rPr>
                  <a:t>edi</a:t>
                </a:r>
                <a:r>
                  <a:rPr lang="it-IT" sz="1200" dirty="0">
                    <a:solidFill>
                      <a:srgbClr val="000099"/>
                    </a:solidFill>
                  </a:rPr>
                  <a:t>: Robert J. Gordon, </a:t>
                </a:r>
                <a:r>
                  <a:rPr lang="it-IT" sz="1200" dirty="0" err="1">
                    <a:solidFill>
                      <a:srgbClr val="000099"/>
                    </a:solidFill>
                  </a:rPr>
                  <a:t>History</a:t>
                </a:r>
                <a:r>
                  <a:rPr lang="it-IT" sz="1200" dirty="0">
                    <a:solidFill>
                      <a:srgbClr val="000099"/>
                    </a:solidFill>
                  </a:rPr>
                  <a:t> of the Phillips Curve: </a:t>
                </a:r>
                <a:r>
                  <a:rPr lang="it-IT" sz="1200" dirty="0" err="1">
                    <a:solidFill>
                      <a:srgbClr val="000099"/>
                    </a:solidFill>
                  </a:rPr>
                  <a:t>Consensus</a:t>
                </a:r>
                <a:r>
                  <a:rPr lang="it-IT" sz="1200" dirty="0">
                    <a:solidFill>
                      <a:srgbClr val="000099"/>
                    </a:solidFill>
                  </a:rPr>
                  <a:t> and </a:t>
                </a:r>
                <a:r>
                  <a:rPr lang="it-IT" sz="1200" dirty="0" err="1">
                    <a:solidFill>
                      <a:srgbClr val="000099"/>
                    </a:solidFill>
                  </a:rPr>
                  <a:t>Bifurcation</a:t>
                </a:r>
                <a:r>
                  <a:rPr lang="it-IT" sz="1200" dirty="0">
                    <a:solidFill>
                      <a:srgbClr val="000099"/>
                    </a:solidFill>
                  </a:rPr>
                  <a:t>. </a:t>
                </a:r>
                <a:r>
                  <a:rPr lang="it-IT" sz="1200" u="sng" dirty="0">
                    <a:solidFill>
                      <a:srgbClr val="000099"/>
                    </a:solidFill>
                  </a:rPr>
                  <a:t>Economica</a:t>
                </a:r>
                <a:r>
                  <a:rPr lang="it-IT" sz="1200" dirty="0">
                    <a:solidFill>
                      <a:srgbClr val="000099"/>
                    </a:solidFill>
                  </a:rPr>
                  <a:t>, 2011)</a:t>
                </a: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620688"/>
                <a:ext cx="8280919" cy="5899564"/>
              </a:xfrm>
              <a:prstGeom prst="rect">
                <a:avLst/>
              </a:prstGeom>
              <a:blipFill rotWithShape="0">
                <a:blip r:embed="rId3"/>
                <a:stretch>
                  <a:fillRect l="-663" t="-310" r="-4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447110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647741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116632"/>
            <a:ext cx="8496944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2500" b="1" dirty="0" smtClean="0">
                <a:ea typeface="+mj-ea"/>
                <a:cs typeface="+mj-cs"/>
              </a:rPr>
              <a:t>8. La nuova curva di Phillips: breve e lungo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65125" y="1038886"/>
                <a:ext cx="4710931" cy="41903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</a:rPr>
                  <a:t>La nuova </a:t>
                </a:r>
                <a:r>
                  <a:rPr lang="it-IT" altLang="en-US" b="1" dirty="0" smtClean="0">
                    <a:latin typeface="+mj-lt"/>
                  </a:rPr>
                  <a:t>curva di Phillips</a:t>
                </a:r>
                <a:r>
                  <a:rPr lang="it-IT" altLang="en-US" dirty="0" smtClean="0">
                    <a:latin typeface="+mj-lt"/>
                  </a:rPr>
                  <a:t>:</a:t>
                </a:r>
              </a:p>
              <a:p>
                <a:pPr algn="ctr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π </a:t>
                </a:r>
                <a:r>
                  <a:rPr lang="it-IT" altLang="en-US" sz="2000" b="1" i="1" baseline="30000" dirty="0" smtClean="0">
                    <a:solidFill>
                      <a:srgbClr val="C00000"/>
                    </a:solidFill>
                    <a:latin typeface="+mj-lt"/>
                  </a:rPr>
                  <a:t>a</a:t>
                </a:r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GB" sz="2000" dirty="0"/>
                  <a:t>–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it-IT" altLang="en-US" sz="2000" b="1" i="1" dirty="0" smtClean="0">
                    <a:solidFill>
                      <a:schemeClr val="bg1"/>
                    </a:solidFill>
                  </a:rPr>
                  <a:t>.</a:t>
                </a:r>
                <a:r>
                  <a:rPr lang="en-GB" dirty="0" smtClean="0"/>
                  <a:t>+ </a:t>
                </a:r>
                <a:r>
                  <a:rPr lang="el-GR" b="1" dirty="0">
                    <a:solidFill>
                      <a:srgbClr val="C00000"/>
                    </a:solidFill>
                  </a:rPr>
                  <a:t>σ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     	</a:t>
                </a:r>
                <a:r>
                  <a:rPr lang="it-IT" altLang="en-US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(xi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)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it-IT" altLang="en-US" b="1" i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latin typeface="+mj-lt"/>
                  </a:rPr>
                  <a:t>è una teoria dell’inflazione di </a:t>
                </a:r>
                <a:r>
                  <a:rPr lang="it-IT" b="1" dirty="0" smtClean="0">
                    <a:solidFill>
                      <a:srgbClr val="005A58"/>
                    </a:solidFill>
                    <a:latin typeface="+mj-lt"/>
                  </a:rPr>
                  <a:t>breve periodo </a:t>
                </a:r>
                <a:endParaRPr lang="it-IT" b="1" dirty="0">
                  <a:solidFill>
                    <a:srgbClr val="005A58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 smtClean="0">
                    <a:latin typeface="+mj-lt"/>
                  </a:rPr>
                  <a:t>(ossia </a:t>
                </a:r>
                <a:r>
                  <a:rPr lang="it-IT" dirty="0">
                    <a:latin typeface="+mj-lt"/>
                  </a:rPr>
                  <a:t>spiega </a:t>
                </a:r>
                <a:r>
                  <a:rPr lang="it-IT" i="1" dirty="0">
                    <a:solidFill>
                      <a:srgbClr val="005A58"/>
                    </a:solidFill>
                    <a:latin typeface="+mj-lt"/>
                  </a:rPr>
                  <a:t>deviazioni</a:t>
                </a:r>
                <a:r>
                  <a:rPr lang="it-IT" dirty="0">
                    <a:solidFill>
                      <a:srgbClr val="005A58"/>
                    </a:solidFill>
                    <a:latin typeface="+mj-lt"/>
                  </a:rPr>
                  <a:t> </a:t>
                </a:r>
                <a:r>
                  <a:rPr lang="it-IT" i="1" dirty="0">
                    <a:solidFill>
                      <a:srgbClr val="005A58"/>
                    </a:solidFill>
                    <a:latin typeface="+mj-lt"/>
                  </a:rPr>
                  <a:t>temporanee dell’inflazione </a:t>
                </a:r>
                <a:r>
                  <a:rPr lang="it-IT" dirty="0">
                    <a:latin typeface="+mj-lt"/>
                  </a:rPr>
                  <a:t>dal valore di lungo </a:t>
                </a:r>
                <a:r>
                  <a:rPr lang="it-IT" dirty="0" smtClean="0">
                    <a:latin typeface="+mj-lt"/>
                  </a:rPr>
                  <a:t>periodo).</a:t>
                </a:r>
                <a:endParaRPr lang="it-IT" dirty="0"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dirty="0">
                    <a:latin typeface="+mj-lt"/>
                  </a:rPr>
                  <a:t>Quest’ultimo rimane determinato dalle variabili che abbiamo studiato nella </a:t>
                </a:r>
                <a:r>
                  <a:rPr lang="it-IT" dirty="0" smtClean="0">
                    <a:latin typeface="+mj-lt"/>
                  </a:rPr>
                  <a:t>lez.5,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dirty="0" smtClean="0">
                    <a:latin typeface="+mj-lt"/>
                  </a:rPr>
                  <a:t>ossia </a:t>
                </a:r>
                <a:r>
                  <a:rPr lang="it-IT" dirty="0">
                    <a:latin typeface="+mj-lt"/>
                  </a:rPr>
                  <a:t>dal tasso di crescita della moneta, </a:t>
                </a:r>
                <a:endParaRPr lang="it-IT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dirty="0" smtClean="0">
                    <a:latin typeface="+mj-lt"/>
                  </a:rPr>
                  <a:t>o </a:t>
                </a:r>
                <a:r>
                  <a:rPr lang="it-IT" dirty="0">
                    <a:latin typeface="+mj-lt"/>
                  </a:rPr>
                  <a:t>più in generale dalla politica monetaria.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latin typeface="+mj-lt"/>
                  </a:rPr>
                  <a:t>Possiamo rappresentare questa situazione nel grafico a fianco:</a:t>
                </a: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038886"/>
                <a:ext cx="4710931" cy="4190314"/>
              </a:xfrm>
              <a:prstGeom prst="rect">
                <a:avLst/>
              </a:prstGeom>
              <a:blipFill rotWithShape="0">
                <a:blip r:embed="rId3"/>
                <a:stretch>
                  <a:fillRect l="-1164" t="-436" r="-906" b="-13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188" y="1124744"/>
            <a:ext cx="39243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9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838200" y="4168676"/>
            <a:ext cx="1828800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black">
          <a:xfrm>
            <a:off x="251520" y="-27384"/>
            <a:ext cx="8811763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005A58"/>
                </a:solidFill>
              </a:rPr>
              <a:t>   </a:t>
            </a:r>
            <a:r>
              <a:rPr lang="it-IT" sz="2400" dirty="0">
                <a:solidFill>
                  <a:srgbClr val="005A58"/>
                </a:solidFill>
              </a:rPr>
              <a:t>La nuova curva di Phillips: breve e lungo </a:t>
            </a:r>
            <a:r>
              <a:rPr lang="it-IT" sz="2400" dirty="0" smtClean="0">
                <a:solidFill>
                  <a:srgbClr val="005A58"/>
                </a:solidFill>
              </a:rPr>
              <a:t>periodo (2)</a:t>
            </a:r>
            <a:r>
              <a:rPr lang="de-DE" sz="2400" dirty="0" smtClean="0">
                <a:solidFill>
                  <a:srgbClr val="005A58"/>
                </a:solidFill>
              </a:rPr>
              <a:t>        </a:t>
            </a:r>
            <a:endParaRPr lang="en-US" sz="2400" dirty="0">
              <a:solidFill>
                <a:srgbClr val="005A58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-5400000">
            <a:off x="-329133" y="2040786"/>
            <a:ext cx="2057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Inflazione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5816" y="5222776"/>
            <a:ext cx="20196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Disoccupazione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8200" y="1084674"/>
            <a:ext cx="3733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Curva</a:t>
            </a:r>
            <a:r>
              <a:rPr lang="de-DE" sz="2000" b="0" dirty="0" smtClean="0">
                <a:solidFill>
                  <a:srgbClr val="000066"/>
                </a:solidFill>
              </a:rPr>
              <a:t> di Phillips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12" name="Arc 13"/>
          <p:cNvSpPr>
            <a:spLocks/>
          </p:cNvSpPr>
          <p:nvPr/>
        </p:nvSpPr>
        <p:spPr bwMode="auto">
          <a:xfrm flipH="1" flipV="1">
            <a:off x="1447800" y="1412776"/>
            <a:ext cx="3581400" cy="3276600"/>
          </a:xfrm>
          <a:custGeom>
            <a:avLst/>
            <a:gdLst>
              <a:gd name="T0" fmla="*/ 2147483647 w 20407"/>
              <a:gd name="T1" fmla="*/ 0 h 20091"/>
              <a:gd name="T2" fmla="*/ 2147483647 w 20407"/>
              <a:gd name="T3" fmla="*/ 2147483647 h 20091"/>
              <a:gd name="T4" fmla="*/ 0 w 20407"/>
              <a:gd name="T5" fmla="*/ 2147483647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lnTo>
                  <a:pt x="793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blackWhite">
          <a:xfrm>
            <a:off x="1619672" y="354637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 dirty="0">
                <a:solidFill>
                  <a:srgbClr val="000066"/>
                </a:solidFill>
              </a:rPr>
              <a:t>B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2667000" y="4179789"/>
            <a:ext cx="0" cy="9667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blackWhite">
          <a:xfrm>
            <a:off x="2590800" y="389298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 dirty="0">
                <a:solidFill>
                  <a:srgbClr val="000066"/>
                </a:solidFill>
              </a:rPr>
              <a:t>A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2667000" y="2250976"/>
            <a:ext cx="0" cy="2895600"/>
          </a:xfrm>
          <a:prstGeom prst="line">
            <a:avLst/>
          </a:prstGeom>
          <a:noFill/>
          <a:ln w="38100">
            <a:solidFill>
              <a:srgbClr val="007FFF"/>
            </a:solidFill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blackWhite">
          <a:xfrm>
            <a:off x="1549400" y="1717576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Lungo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periodo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838200" y="3559076"/>
            <a:ext cx="1828800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blackWhite">
          <a:xfrm>
            <a:off x="3459088" y="3286725"/>
            <a:ext cx="180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Curve</a:t>
            </a:r>
            <a:r>
              <a:rPr lang="de-DE" b="0" dirty="0" smtClean="0">
                <a:solidFill>
                  <a:srgbClr val="000066"/>
                </a:solidFill>
              </a:rPr>
              <a:t> di Phillips di BP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866775" y="1641376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 sz="2000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blackWhite">
          <a:xfrm>
            <a:off x="2606675" y="411152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rot="16200000" flipH="1">
            <a:off x="1274762" y="4363939"/>
            <a:ext cx="1539875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2070100" y="4765576"/>
            <a:ext cx="533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 sz="2000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rot="5400000" flipH="1" flipV="1">
            <a:off x="723900" y="3876576"/>
            <a:ext cx="533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 sz="2000"/>
          </a:p>
        </p:txBody>
      </p:sp>
      <p:sp>
        <p:nvSpPr>
          <p:cNvPr id="47" name="Oval 49"/>
          <p:cNvSpPr>
            <a:spLocks noChangeArrowheads="1"/>
          </p:cNvSpPr>
          <p:nvPr/>
        </p:nvSpPr>
        <p:spPr bwMode="blackWhite">
          <a:xfrm>
            <a:off x="1993900" y="350192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50" name="Rettangolo 49"/>
          <p:cNvSpPr/>
          <p:nvPr/>
        </p:nvSpPr>
        <p:spPr>
          <a:xfrm>
            <a:off x="2493778" y="5229200"/>
            <a:ext cx="494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u</a:t>
            </a:r>
            <a:r>
              <a:rPr lang="it-IT" sz="2000" b="1" baseline="30000" dirty="0" smtClean="0">
                <a:solidFill>
                  <a:srgbClr val="C00000"/>
                </a:solidFill>
              </a:rPr>
              <a:t>n </a:t>
            </a:r>
            <a:endParaRPr lang="it-IT" sz="2000" baseline="-25000" dirty="0"/>
          </a:p>
        </p:txBody>
      </p:sp>
      <p:sp>
        <p:nvSpPr>
          <p:cNvPr id="53" name="Rettangolo 52"/>
          <p:cNvSpPr/>
          <p:nvPr/>
        </p:nvSpPr>
        <p:spPr>
          <a:xfrm>
            <a:off x="323528" y="3965848"/>
            <a:ext cx="42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1</a:t>
            </a:r>
            <a:endParaRPr lang="de-DE" sz="2000" i="1" baseline="-25000" dirty="0">
              <a:solidFill>
                <a:srgbClr val="000066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323528" y="3461792"/>
            <a:ext cx="42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2</a:t>
            </a:r>
            <a:endParaRPr lang="de-DE" sz="2000" i="1" baseline="-25000" dirty="0">
              <a:solidFill>
                <a:srgbClr val="000066"/>
              </a:solidFill>
            </a:endParaRPr>
          </a:p>
        </p:txBody>
      </p:sp>
      <p:sp>
        <p:nvSpPr>
          <p:cNvPr id="48" name="Arc 13"/>
          <p:cNvSpPr>
            <a:spLocks/>
          </p:cNvSpPr>
          <p:nvPr/>
        </p:nvSpPr>
        <p:spPr bwMode="auto">
          <a:xfrm flipH="1" flipV="1">
            <a:off x="1782688" y="1052736"/>
            <a:ext cx="3581400" cy="3276600"/>
          </a:xfrm>
          <a:custGeom>
            <a:avLst/>
            <a:gdLst>
              <a:gd name="T0" fmla="*/ 2147483647 w 20407"/>
              <a:gd name="T1" fmla="*/ 0 h 20091"/>
              <a:gd name="T2" fmla="*/ 2147483647 w 20407"/>
              <a:gd name="T3" fmla="*/ 2147483647 h 20091"/>
              <a:gd name="T4" fmla="*/ 0 w 20407"/>
              <a:gd name="T5" fmla="*/ 2147483647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lnTo>
                  <a:pt x="793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" name="Oval 49"/>
          <p:cNvSpPr>
            <a:spLocks noChangeArrowheads="1"/>
          </p:cNvSpPr>
          <p:nvPr/>
        </p:nvSpPr>
        <p:spPr bwMode="blackWhite">
          <a:xfrm>
            <a:off x="2657500" y="3501008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blackWhite">
          <a:xfrm>
            <a:off x="2598440" y="321297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 dirty="0" smtClean="0">
                <a:solidFill>
                  <a:srgbClr val="000066"/>
                </a:solidFill>
              </a:rPr>
              <a:t>C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blackWhite">
          <a:xfrm>
            <a:off x="3534543" y="4509120"/>
            <a:ext cx="1342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30000" dirty="0" smtClean="0">
                <a:solidFill>
                  <a:srgbClr val="000066"/>
                </a:solidFill>
                <a:sym typeface="Symbol" pitchFamily="18" charset="2"/>
              </a:rPr>
              <a:t>a</a:t>
            </a:r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= 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1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blackWhite">
          <a:xfrm>
            <a:off x="3949823" y="4005064"/>
            <a:ext cx="1342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30000" dirty="0" smtClean="0">
                <a:solidFill>
                  <a:srgbClr val="000066"/>
                </a:solidFill>
                <a:sym typeface="Symbol" pitchFamily="18" charset="2"/>
              </a:rPr>
              <a:t>a</a:t>
            </a:r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= 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2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932063" y="836712"/>
            <a:ext cx="4131219" cy="526297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Da A, date le aspettative </a:t>
            </a:r>
            <a:r>
              <a:rPr lang="el-GR" altLang="en-US" b="1" i="1" dirty="0">
                <a:solidFill>
                  <a:srgbClr val="C00000"/>
                </a:solidFill>
              </a:rPr>
              <a:t>π </a:t>
            </a:r>
            <a:r>
              <a:rPr lang="it-IT" altLang="en-US" b="1" i="1" baseline="30000" dirty="0" smtClean="0">
                <a:solidFill>
                  <a:srgbClr val="C00000"/>
                </a:solidFill>
              </a:rPr>
              <a:t>a </a:t>
            </a:r>
            <a:r>
              <a:rPr lang="it-IT" altLang="en-US" b="1" i="1" dirty="0" smtClean="0">
                <a:solidFill>
                  <a:srgbClr val="C00000"/>
                </a:solidFill>
              </a:rPr>
              <a:t>=</a:t>
            </a:r>
            <a:r>
              <a:rPr lang="el-GR" altLang="en-US" b="1" i="1" dirty="0" smtClean="0">
                <a:solidFill>
                  <a:srgbClr val="C00000"/>
                </a:solidFill>
              </a:rPr>
              <a:t> π</a:t>
            </a:r>
            <a:r>
              <a:rPr lang="it-IT" alt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altLang="en-US" b="1" i="1" baseline="30000" dirty="0" smtClean="0">
                <a:solidFill>
                  <a:srgbClr val="C00000"/>
                </a:solidFill>
              </a:rPr>
              <a:t> </a:t>
            </a:r>
            <a:r>
              <a:rPr lang="it-IT" dirty="0"/>
              <a:t>,  una diminuzione della disoccupazione genera inflazione (di salari e prezzi): </a:t>
            </a:r>
            <a:endParaRPr lang="it-IT" dirty="0" smtClean="0"/>
          </a:p>
          <a:p>
            <a:pPr>
              <a:spcBef>
                <a:spcPts val="600"/>
              </a:spcBef>
            </a:pPr>
            <a:r>
              <a:rPr lang="it-IT" dirty="0" smtClean="0"/>
              <a:t>Si </a:t>
            </a:r>
            <a:r>
              <a:rPr lang="it-IT" dirty="0"/>
              <a:t>arriva al punto </a:t>
            </a:r>
            <a:r>
              <a:rPr lang="it-IT" dirty="0" smtClean="0"/>
              <a:t>B. </a:t>
            </a:r>
          </a:p>
          <a:p>
            <a:pPr>
              <a:spcBef>
                <a:spcPts val="600"/>
              </a:spcBef>
            </a:pPr>
            <a:r>
              <a:rPr lang="it-IT" dirty="0" smtClean="0"/>
              <a:t>L’inflazione </a:t>
            </a:r>
            <a:r>
              <a:rPr lang="it-IT" u="sng" dirty="0" smtClean="0">
                <a:solidFill>
                  <a:srgbClr val="005A58"/>
                </a:solidFill>
              </a:rPr>
              <a:t>effettiva</a:t>
            </a:r>
            <a:r>
              <a:rPr lang="it-IT" dirty="0" smtClean="0"/>
              <a:t> aumenta a </a:t>
            </a:r>
            <a:r>
              <a:rPr lang="el-GR" altLang="en-US" b="1" i="1" dirty="0" smtClean="0">
                <a:solidFill>
                  <a:srgbClr val="C00000"/>
                </a:solidFill>
              </a:rPr>
              <a:t>π</a:t>
            </a:r>
            <a:r>
              <a:rPr lang="it-IT" alt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it-IT" dirty="0" smtClean="0"/>
              <a:t>Due possibili esiti: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Se </a:t>
            </a:r>
            <a:r>
              <a:rPr lang="it-IT" dirty="0"/>
              <a:t>la BC mantiene una politica restrittiva, </a:t>
            </a:r>
            <a:r>
              <a:rPr lang="it-IT" dirty="0" smtClean="0"/>
              <a:t>l’inflazione attesa resta invariata, l’inflazione effettiva si riduce, </a:t>
            </a:r>
            <a:r>
              <a:rPr lang="it-IT" dirty="0"/>
              <a:t>e si ritorna in A. </a:t>
            </a:r>
            <a:endParaRPr lang="it-IT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Se </a:t>
            </a:r>
            <a:r>
              <a:rPr lang="it-IT" dirty="0"/>
              <a:t>invece </a:t>
            </a:r>
            <a:r>
              <a:rPr lang="it-IT" dirty="0" smtClean="0"/>
              <a:t>la PM è «accomodante», le </a:t>
            </a:r>
            <a:r>
              <a:rPr lang="it-IT" dirty="0"/>
              <a:t>aspettative si </a:t>
            </a:r>
            <a:r>
              <a:rPr lang="it-IT" dirty="0" smtClean="0"/>
              <a:t>consolidano al nuovo livello dell’inflazione effettiva </a:t>
            </a:r>
            <a:r>
              <a:rPr lang="de-DE" b="1" i="1" dirty="0">
                <a:solidFill>
                  <a:srgbClr val="C00000"/>
                </a:solidFill>
                <a:sym typeface="Symbol" pitchFamily="18" charset="2"/>
              </a:rPr>
              <a:t></a:t>
            </a:r>
            <a:r>
              <a:rPr lang="de-DE" b="1" i="1" baseline="-25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de-DE" i="1" baseline="-2500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it-IT" dirty="0"/>
              <a:t>, </a:t>
            </a:r>
            <a:r>
              <a:rPr lang="it-IT" dirty="0" smtClean="0"/>
              <a:t>il sistema converge al nuovo equilibrio, C.</a:t>
            </a:r>
          </a:p>
          <a:p>
            <a:pPr>
              <a:spcBef>
                <a:spcPts val="600"/>
              </a:spcBef>
            </a:pPr>
            <a:r>
              <a:rPr lang="it-IT" dirty="0" smtClean="0"/>
              <a:t>In ambedue i casi, la disoccupazione torna comunque  a </a:t>
            </a:r>
            <a:r>
              <a:rPr lang="it-IT" b="1" dirty="0">
                <a:solidFill>
                  <a:srgbClr val="C00000"/>
                </a:solidFill>
              </a:rPr>
              <a:t>u</a:t>
            </a:r>
            <a:r>
              <a:rPr lang="it-IT" b="1" baseline="30000" dirty="0">
                <a:solidFill>
                  <a:srgbClr val="C00000"/>
                </a:solidFill>
              </a:rPr>
              <a:t>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1" name="Segnaposto piè di pagina 1"/>
          <p:cNvSpPr txBox="1">
            <a:spLocks/>
          </p:cNvSpPr>
          <p:nvPr/>
        </p:nvSpPr>
        <p:spPr>
          <a:xfrm>
            <a:off x="0" y="6247036"/>
            <a:ext cx="9143999" cy="6211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it-IT" altLang="en-US" dirty="0" smtClean="0"/>
              <a:t>     </a:t>
            </a:r>
            <a:r>
              <a:rPr lang="it-IT" altLang="en-US" sz="1200" dirty="0" smtClean="0">
                <a:solidFill>
                  <a:srgbClr val="005A58"/>
                </a:solidFill>
                <a:latin typeface="+mn-lt"/>
              </a:rPr>
              <a:t>Lez.13:  Curva di Phillips e Offerta aggregata</a:t>
            </a:r>
            <a:endParaRPr lang="it-IT" altLang="en-US" sz="1200" dirty="0">
              <a:solidFill>
                <a:srgbClr val="005A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8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40" grpId="0" animBg="1"/>
      <p:bldP spid="41" grpId="0" animBg="1"/>
      <p:bldP spid="42" grpId="0" animBg="1"/>
      <p:bldP spid="47" grpId="0" animBg="1"/>
      <p:bldP spid="55" grpId="0" animBg="1"/>
      <p:bldP spid="56" grpId="0" autoUpdateAnimBg="0"/>
      <p:bldP spid="57" grpId="0" autoUpdateAnimBg="0"/>
      <p:bldP spid="6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188641"/>
            <a:ext cx="8496944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2500" b="1" dirty="0" smtClean="0">
                <a:ea typeface="+mj-ea"/>
                <a:cs typeface="+mj-cs"/>
              </a:rPr>
              <a:t>9. Verso la curva </a:t>
            </a:r>
            <a:r>
              <a:rPr lang="it-IT" sz="2500" b="1" dirty="0">
                <a:ea typeface="+mj-ea"/>
                <a:cs typeface="+mj-cs"/>
              </a:rPr>
              <a:t>di </a:t>
            </a:r>
            <a:r>
              <a:rPr lang="it-IT" sz="2500" b="1" dirty="0" smtClean="0">
                <a:ea typeface="+mj-ea"/>
                <a:cs typeface="+mj-cs"/>
              </a:rPr>
              <a:t>offerta: la </a:t>
            </a:r>
            <a:r>
              <a:rPr lang="it-IT" sz="2500" b="1" dirty="0">
                <a:ea typeface="+mj-ea"/>
                <a:cs typeface="+mj-cs"/>
              </a:rPr>
              <a:t>legge di </a:t>
            </a:r>
            <a:r>
              <a:rPr lang="it-IT" sz="2500" b="1" dirty="0" err="1">
                <a:ea typeface="+mj-ea"/>
                <a:cs typeface="+mj-cs"/>
              </a:rPr>
              <a:t>Okun</a:t>
            </a:r>
            <a:endParaRPr lang="it-IT" sz="2500" b="1" dirty="0" smtClean="0"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7" y="1124744"/>
                <a:ext cx="8352927" cy="4574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latin typeface="+mj-lt"/>
                  </a:rPr>
                  <a:t>Nel 1963, Arthur </a:t>
                </a:r>
                <a:r>
                  <a:rPr lang="it-IT" altLang="en-US" dirty="0" err="1" smtClean="0">
                    <a:latin typeface="+mj-lt"/>
                  </a:rPr>
                  <a:t>Okun</a:t>
                </a:r>
                <a:r>
                  <a:rPr lang="it-IT" altLang="en-US" dirty="0" smtClean="0">
                    <a:latin typeface="+mj-lt"/>
                  </a:rPr>
                  <a:t> osservò una regolarità empirica, che lega il tasso di disoccupazione agli scostamenti dal reddito di piena occupazione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La «legge di </a:t>
                </a:r>
                <a:r>
                  <a:rPr lang="it-IT" altLang="en-US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Okun</a:t>
                </a: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» è:   </a:t>
                </a:r>
                <a14:m>
                  <m:oMath xmlns:m="http://schemas.openxmlformats.org/officeDocument/2006/math">
                    <m:r>
                      <a:rPr lang="it-IT" alt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it-IT" altLang="en-US" b="1" dirty="0"/>
                      <m:t>u</m:t>
                    </m:r>
                    <m:r>
                      <m:rPr>
                        <m:nor/>
                      </m:rPr>
                      <a:rPr lang="it-IT" altLang="en-US" b="1" dirty="0"/>
                      <m:t> =  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it-IT" b="1" baseline="30000" dirty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it-IT" altLang="en-US" b="1" dirty="0"/>
                      <m:t> −</m:t>
                    </m:r>
                    <m:r>
                      <a:rPr lang="it-IT" alt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r>
                      <a:rPr lang="it-IT" alt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rgbClr val="006666"/>
                    </a:solidFill>
                  </a:rPr>
                  <a:t>(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Y-</a:t>
                </a:r>
                <a:r>
                  <a:rPr lang="it-IT" b="1" dirty="0" err="1" smtClean="0">
                    <a:solidFill>
                      <a:srgbClr val="C00000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)/</a:t>
                </a:r>
                <a:r>
                  <a:rPr lang="it-IT" b="1" dirty="0" err="1" smtClean="0">
                    <a:solidFill>
                      <a:srgbClr val="C00000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 </a:t>
                </a:r>
                <a:r>
                  <a:rPr lang="it-IT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it-IT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ovvero</a:t>
                </a:r>
                <a:r>
                  <a:rPr lang="it-IT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it-IT" altLang="en-US" b="1" dirty="0" smtClean="0"/>
                  <a:t>	          </a:t>
                </a:r>
                <a:r>
                  <a:rPr lang="it-IT" alt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b="1" dirty="0" err="1" smtClean="0">
                    <a:solidFill>
                      <a:srgbClr val="C00000"/>
                    </a:solidFill>
                  </a:rPr>
                  <a:t>u</a:t>
                </a:r>
                <a:r>
                  <a:rPr lang="it-IT" altLang="en-US" b="1" baseline="-25000" dirty="0" err="1" smtClean="0">
                    <a:solidFill>
                      <a:srgbClr val="C00000"/>
                    </a:solidFill>
                  </a:rPr>
                  <a:t>gap</a:t>
                </a:r>
                <a:r>
                  <a:rPr lang="it-IT" altLang="en-US" b="1" baseline="-25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= </m:t>
                    </m:r>
                    <m:r>
                      <m:rPr>
                        <m:nor/>
                      </m:rPr>
                      <a:rPr lang="it-IT" altLang="en-US" b="1" i="0" dirty="0" smtClean="0"/>
                      <m:t> </m:t>
                    </m:r>
                    <m:r>
                      <m:rPr>
                        <m:nor/>
                      </m:rPr>
                      <a:rPr lang="it-IT" altLang="en-US" b="1" dirty="0"/>
                      <m:t> −</m:t>
                    </m:r>
                    <m:r>
                      <a:rPr lang="it-IT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b="1" dirty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it-IT" altLang="en-US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rgbClr val="006666"/>
                    </a:solidFill>
                  </a:rPr>
                  <a:t>(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Y-</a:t>
                </a:r>
                <a:r>
                  <a:rPr lang="it-IT" b="1" dirty="0" err="1" smtClean="0">
                    <a:solidFill>
                      <a:srgbClr val="C00000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)/</a:t>
                </a:r>
                <a:r>
                  <a:rPr lang="it-IT" b="1" dirty="0" err="1" smtClean="0">
                    <a:solidFill>
                      <a:srgbClr val="C00000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it-IT" b="1" baseline="30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 			(</a:t>
                </a:r>
                <a:r>
                  <a:rPr lang="it-IT" b="1" i="1" dirty="0" smtClean="0">
                    <a:solidFill>
                      <a:srgbClr val="006666"/>
                    </a:solidFill>
                  </a:rPr>
                  <a:t>xii</a:t>
                </a:r>
                <a:r>
                  <a:rPr lang="it-IT" b="1" dirty="0" smtClean="0">
                    <a:solidFill>
                      <a:srgbClr val="006666"/>
                    </a:solidFill>
                  </a:rPr>
                  <a:t>)</a:t>
                </a:r>
                <a:endParaRPr lang="it-IT" altLang="en-US" b="1" dirty="0"/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latin typeface="+mj-lt"/>
                  </a:rPr>
                  <a:t>Quest’osservazione è coerente con la nostra analisi della funzione di produzione aggregata (che lega variazioni del prodotto a variazioni dell’occupazione) …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latin typeface="+mj-lt"/>
                  </a:rPr>
                  <a:t>Può essere interpretata come una </a:t>
                </a:r>
                <a:r>
                  <a:rPr lang="it-IT" altLang="en-US" b="1" dirty="0" smtClean="0">
                    <a:solidFill>
                      <a:srgbClr val="005A58"/>
                    </a:solidFill>
                    <a:latin typeface="+mj-lt"/>
                  </a:rPr>
                  <a:t>relazione causale </a:t>
                </a:r>
                <a:r>
                  <a:rPr lang="it-IT" altLang="en-US" dirty="0" smtClean="0">
                    <a:latin typeface="+mj-lt"/>
                  </a:rPr>
                  <a:t>che spiega variazioni della (</a:t>
                </a:r>
                <a:r>
                  <a:rPr lang="it-IT" altLang="en-US" dirty="0" err="1" smtClean="0">
                    <a:latin typeface="+mj-lt"/>
                  </a:rPr>
                  <a:t>dis</a:t>
                </a:r>
                <a:r>
                  <a:rPr lang="it-IT" altLang="en-US" dirty="0" smtClean="0">
                    <a:latin typeface="+mj-lt"/>
                  </a:rPr>
                  <a:t>-)occupazione come dovute a variazioni della domanda aggregata.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Valori empirici (USA):     </a:t>
                </a:r>
                <a:r>
                  <a:rPr lang="it-IT" altLang="en-US" b="1" dirty="0" smtClean="0">
                    <a:solidFill>
                      <a:srgbClr val="C00000"/>
                    </a:solidFill>
                    <a:latin typeface="+mj-lt"/>
                  </a:rPr>
                  <a:t>h </a:t>
                </a:r>
                <a:r>
                  <a:rPr lang="it-IT" altLang="en-US" b="1" dirty="0" smtClean="0">
                    <a:solidFill>
                      <a:srgbClr val="C00000"/>
                    </a:solidFill>
                  </a:rPr>
                  <a:t>≈ 0,5</a:t>
                </a:r>
                <a:endParaRPr lang="it-IT" altLang="en-US" b="1" dirty="0" smtClean="0">
                  <a:solidFill>
                    <a:srgbClr val="C00000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		output gap = 2%  </a:t>
                </a:r>
                <a:r>
                  <a:rPr lang="it-IT" alt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 </a:t>
                </a:r>
                <a:r>
                  <a:rPr lang="it-IT" altLang="en-US" dirty="0" err="1" smtClean="0">
                    <a:solidFill>
                      <a:srgbClr val="000099"/>
                    </a:solidFill>
                    <a:latin typeface="+mj-lt"/>
                  </a:rPr>
                  <a:t>unempl.gap</a:t>
                </a: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 ≈ </a:t>
                </a:r>
                <a:r>
                  <a:rPr lang="it-IT" altLang="en-US" dirty="0">
                    <a:solidFill>
                      <a:srgbClr val="000099"/>
                    </a:solidFill>
                    <a:latin typeface="+mj-lt"/>
                  </a:rPr>
                  <a:t>- 1%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endParaRPr lang="it-IT" altLang="en-US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124744"/>
                <a:ext cx="8352927" cy="4574329"/>
              </a:xfrm>
              <a:prstGeom prst="rect">
                <a:avLst/>
              </a:prstGeom>
              <a:blipFill rotWithShape="0">
                <a:blip r:embed="rId3"/>
                <a:stretch>
                  <a:fillRect l="-657" t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427714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7" y="980728"/>
                <a:ext cx="8496943" cy="2679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</a:rPr>
                  <a:t>La curva di Phillips è:           </a:t>
                </a:r>
                <a:r>
                  <a:rPr lang="el-GR" altLang="en-US" b="1" i="1" dirty="0">
                    <a:solidFill>
                      <a:srgbClr val="C00000"/>
                    </a:solidFill>
                  </a:rPr>
                  <a:t>π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=</m:t>
                    </m:r>
                  </m:oMath>
                </a14:m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l-GR" altLang="en-US" b="1" i="1" dirty="0" smtClean="0">
                    <a:solidFill>
                      <a:srgbClr val="C00000"/>
                    </a:solidFill>
                  </a:rPr>
                  <a:t>π </a:t>
                </a:r>
                <a:r>
                  <a:rPr lang="it-IT" altLang="en-US" b="1" i="1" baseline="30000" dirty="0">
                    <a:solidFill>
                      <a:srgbClr val="C00000"/>
                    </a:solidFill>
                  </a:rPr>
                  <a:t>a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−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b="1" dirty="0">
                    <a:solidFill>
                      <a:srgbClr val="C00000"/>
                    </a:solidFill>
                  </a:rPr>
                  <a:t>b </a:t>
                </a:r>
                <a:r>
                  <a:rPr lang="it-IT" altLang="en-US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it-IT" altLang="en-US" b="1" i="1" dirty="0">
                    <a:solidFill>
                      <a:schemeClr val="bg1"/>
                    </a:solidFill>
                  </a:rPr>
                  <a:t>.</a:t>
                </a:r>
                <a:r>
                  <a:rPr lang="it-IT" alt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i="0" dirty="0" smtClean="0"/>
                      <m:t>+</m:t>
                    </m:r>
                  </m:oMath>
                </a14:m>
                <a:r>
                  <a:rPr lang="en-GB" dirty="0"/>
                  <a:t> </a:t>
                </a:r>
                <a:r>
                  <a:rPr lang="el-GR" b="1" dirty="0">
                    <a:solidFill>
                      <a:srgbClr val="C00000"/>
                    </a:solidFill>
                  </a:rPr>
                  <a:t>σ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i="1" dirty="0" smtClean="0">
                    <a:solidFill>
                      <a:srgbClr val="006666"/>
                    </a:solidFill>
                    <a:latin typeface="+mj-lt"/>
                  </a:rPr>
                  <a:t>		 (xi)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b="1" i="1" dirty="0" smtClean="0">
                    <a:solidFill>
                      <a:srgbClr val="006666"/>
                    </a:solidFill>
                    <a:latin typeface="+mj-lt"/>
                  </a:rPr>
                  <a:t>La legge di </a:t>
                </a:r>
                <a:r>
                  <a:rPr lang="it-IT" b="1" i="1" dirty="0" err="1" smtClean="0">
                    <a:solidFill>
                      <a:srgbClr val="006666"/>
                    </a:solidFill>
                    <a:latin typeface="+mj-lt"/>
                  </a:rPr>
                  <a:t>Okun</a:t>
                </a:r>
                <a:r>
                  <a:rPr lang="it-IT" b="1" i="1" dirty="0" smtClean="0">
                    <a:solidFill>
                      <a:srgbClr val="006666"/>
                    </a:solidFill>
                    <a:latin typeface="+mj-lt"/>
                  </a:rPr>
                  <a:t> è: 	</a:t>
                </a:r>
                <a:r>
                  <a:rPr lang="it-IT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b="1" dirty="0" err="1">
                    <a:solidFill>
                      <a:srgbClr val="C00000"/>
                    </a:solidFill>
                  </a:rPr>
                  <a:t>u</a:t>
                </a:r>
                <a:r>
                  <a:rPr lang="it-IT" altLang="en-US" b="1" baseline="-25000" dirty="0" err="1">
                    <a:solidFill>
                      <a:srgbClr val="C00000"/>
                    </a:solidFill>
                  </a:rPr>
                  <a:t>gap</a:t>
                </a:r>
                <a:r>
                  <a:rPr lang="it-IT" altLang="en-US" b="1" baseline="-25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=   −</m:t>
                    </m:r>
                    <m:r>
                      <a:rPr lang="it-IT" altLang="en-US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altLang="en-US" b="1" dirty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it-IT" altLang="en-US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(</a:t>
                </a:r>
                <a:r>
                  <a:rPr lang="it-IT" b="1" dirty="0" smtClean="0">
                    <a:solidFill>
                      <a:srgbClr val="000099"/>
                    </a:solidFill>
                  </a:rPr>
                  <a:t>Y-</a:t>
                </a:r>
                <a:r>
                  <a:rPr lang="it-IT" b="1" dirty="0" err="1" smtClean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000099"/>
                    </a:solidFill>
                  </a:rPr>
                  <a:t>n</a:t>
                </a:r>
                <a:r>
                  <a:rPr lang="it-IT" b="1" dirty="0" smtClean="0">
                    <a:solidFill>
                      <a:srgbClr val="000099"/>
                    </a:solidFill>
                  </a:rPr>
                  <a:t>)/</a:t>
                </a:r>
                <a:r>
                  <a:rPr lang="it-IT" b="1" dirty="0" err="1">
                    <a:solidFill>
                      <a:srgbClr val="000099"/>
                    </a:solidFill>
                  </a:rPr>
                  <a:t>Y</a:t>
                </a:r>
                <a:r>
                  <a:rPr lang="it-IT" b="1" baseline="30000" dirty="0" err="1">
                    <a:solidFill>
                      <a:srgbClr val="000099"/>
                    </a:solidFill>
                  </a:rPr>
                  <a:t>n</a:t>
                </a:r>
                <a:r>
                  <a:rPr lang="it-IT" b="1" dirty="0" smtClean="0">
                    <a:solidFill>
                      <a:srgbClr val="000099"/>
                    </a:solidFill>
                  </a:rPr>
                  <a:t>         	 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(xii)</a:t>
                </a:r>
                <a:endParaRPr lang="it-IT" altLang="en-US" b="1" i="1" dirty="0">
                  <a:solidFill>
                    <a:srgbClr val="006666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dirty="0" smtClean="0">
                    <a:latin typeface="+mj-lt"/>
                  </a:rPr>
                  <a:t>Sostituendo la seconda nella prima, otteniamo la curva di offerta aggregata: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		 	</a:t>
                </a:r>
                <a:r>
                  <a:rPr lang="el-GR" altLang="en-US" b="1" i="1" dirty="0" smtClean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=</m:t>
                    </m:r>
                  </m:oMath>
                </a14:m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b="1" i="1" dirty="0" smtClean="0">
                    <a:solidFill>
                      <a:srgbClr val="C00000"/>
                    </a:solidFill>
                    <a:latin typeface="+mj-lt"/>
                  </a:rPr>
                  <a:t>π </a:t>
                </a:r>
                <a:r>
                  <a:rPr lang="it-IT" altLang="en-US" b="1" i="1" baseline="30000" dirty="0" smtClean="0">
                    <a:solidFill>
                      <a:srgbClr val="C00000"/>
                    </a:solidFill>
                    <a:latin typeface="+mj-lt"/>
                  </a:rPr>
                  <a:t>a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+</m:t>
                    </m:r>
                  </m:oMath>
                </a14:m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b="1" i="1" dirty="0" smtClean="0">
                    <a:solidFill>
                      <a:srgbClr val="000099"/>
                    </a:solidFill>
                    <a:latin typeface="+mj-lt"/>
                  </a:rPr>
                  <a:t>β</a:t>
                </a:r>
                <a:r>
                  <a:rPr lang="it-IT" altLang="en-US" b="1" i="1" dirty="0" smtClean="0">
                    <a:solidFill>
                      <a:srgbClr val="000099"/>
                    </a:solidFill>
                    <a:latin typeface="+mj-lt"/>
                  </a:rPr>
                  <a:t> (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</a:rPr>
                  <a:t>Y - </a:t>
                </a:r>
                <a:r>
                  <a:rPr lang="it-IT" b="1" dirty="0" err="1" smtClean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000099"/>
                    </a:solidFill>
                  </a:rPr>
                  <a:t>n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</a:rPr>
                  <a:t>)/</a:t>
                </a:r>
                <a:r>
                  <a:rPr lang="it-IT" b="1" dirty="0" err="1" smtClean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30000" dirty="0" err="1" smtClean="0">
                    <a:solidFill>
                      <a:srgbClr val="000099"/>
                    </a:solidFill>
                  </a:rPr>
                  <a:t>n</a:t>
                </a:r>
                <a:r>
                  <a:rPr lang="it-IT" altLang="en-US" b="1" dirty="0" smtClean="0">
                    <a:solidFill>
                      <a:srgbClr val="000099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+</m:t>
                    </m:r>
                  </m:oMath>
                </a14:m>
                <a:r>
                  <a:rPr lang="en-GB" dirty="0"/>
                  <a:t> </a:t>
                </a:r>
                <a:r>
                  <a:rPr lang="el-GR" b="1" dirty="0">
                    <a:solidFill>
                      <a:srgbClr val="C00000"/>
                    </a:solidFill>
                  </a:rPr>
                  <a:t>σ </a:t>
                </a:r>
                <a:endParaRPr lang="it-IT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i="1" dirty="0" smtClean="0">
                    <a:latin typeface="+mj-lt"/>
                  </a:rPr>
                  <a:t>    ovvero :</a:t>
                </a:r>
                <a:r>
                  <a:rPr lang="it-IT" altLang="en-US" i="1" dirty="0">
                    <a:latin typeface="+mj-lt"/>
                  </a:rPr>
                  <a:t>	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	</a:t>
                </a:r>
                <a:r>
                  <a:rPr lang="el-GR" altLang="en-US" b="1" i="1" dirty="0">
                    <a:solidFill>
                      <a:srgbClr val="C00000"/>
                    </a:solidFill>
                  </a:rPr>
                  <a:t>π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b="1" dirty="0"/>
                      <m:t>=</m:t>
                    </m:r>
                  </m:oMath>
                </a14:m>
                <a:r>
                  <a:rPr lang="it-IT" altLang="en-US" b="1" i="1" dirty="0">
                    <a:solidFill>
                      <a:srgbClr val="C00000"/>
                    </a:solidFill>
                  </a:rPr>
                  <a:t>  </a:t>
                </a:r>
                <a:r>
                  <a:rPr lang="el-GR" altLang="en-US" b="1" i="1" dirty="0">
                    <a:solidFill>
                      <a:srgbClr val="C00000"/>
                    </a:solidFill>
                  </a:rPr>
                  <a:t>π </a:t>
                </a:r>
                <a:r>
                  <a:rPr lang="it-IT" altLang="en-US" b="1" i="1" baseline="30000" dirty="0">
                    <a:solidFill>
                      <a:srgbClr val="C00000"/>
                    </a:solidFill>
                  </a:rPr>
                  <a:t>a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altLang="en-US" b="1" dirty="0"/>
                      <m:t>+</m:t>
                    </m:r>
                  </m:oMath>
                </a14:m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el-GR" altLang="en-US" b="1" i="1" dirty="0">
                    <a:solidFill>
                      <a:srgbClr val="000099"/>
                    </a:solidFill>
                  </a:rPr>
                  <a:t>β</a:t>
                </a:r>
                <a:r>
                  <a:rPr lang="it-IT" altLang="en-US" b="1" i="1" dirty="0">
                    <a:solidFill>
                      <a:srgbClr val="000099"/>
                    </a:solidFill>
                  </a:rPr>
                  <a:t> </a:t>
                </a:r>
                <a:r>
                  <a:rPr lang="it-IT" altLang="en-US" b="1" dirty="0" err="1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b="1" baseline="-25000" dirty="0" err="1" smtClean="0">
                    <a:solidFill>
                      <a:srgbClr val="000099"/>
                    </a:solidFill>
                  </a:rPr>
                  <a:t>gap</a:t>
                </a:r>
                <a:r>
                  <a:rPr lang="it-IT" altLang="en-US" b="1" i="1" dirty="0" smtClean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en-US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it-IT" altLang="en-US" b="1" dirty="0"/>
                      <m:t>+</m:t>
                    </m:r>
                  </m:oMath>
                </a14:m>
                <a:r>
                  <a:rPr lang="en-GB" dirty="0" smtClean="0"/>
                  <a:t>   </a:t>
                </a:r>
                <a:r>
                  <a:rPr lang="el-GR" b="1" dirty="0" smtClean="0">
                    <a:solidFill>
                      <a:srgbClr val="C00000"/>
                    </a:solidFill>
                  </a:rPr>
                  <a:t>σ </a:t>
                </a:r>
                <a:r>
                  <a:rPr lang="it-IT" b="1" dirty="0" smtClean="0">
                    <a:solidFill>
                      <a:srgbClr val="C00000"/>
                    </a:solidFill>
                  </a:rPr>
                  <a:t>		</a:t>
                </a:r>
                <a:r>
                  <a:rPr lang="it-IT" altLang="en-US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(xiii</a:t>
                </a:r>
                <a:r>
                  <a:rPr lang="it-IT" altLang="en-US" b="1" i="1" dirty="0" smtClean="0">
                    <a:solidFill>
                      <a:srgbClr val="006666"/>
                    </a:solidFill>
                    <a:latin typeface="+mj-lt"/>
                  </a:rPr>
                  <a:t>)</a:t>
                </a:r>
                <a:r>
                  <a:rPr lang="it-IT" altLang="en-US" b="1" i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it-IT" altLang="en-US" b="1" i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i="1" dirty="0" smtClean="0">
                    <a:solidFill>
                      <a:srgbClr val="000099"/>
                    </a:solidFill>
                    <a:latin typeface="+mj-lt"/>
                  </a:rPr>
                  <a:t>    </a:t>
                </a: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dove</a:t>
                </a:r>
                <a:r>
                  <a:rPr lang="it-IT" altLang="en-US" i="1" dirty="0" smtClean="0">
                    <a:solidFill>
                      <a:srgbClr val="000099"/>
                    </a:solidFill>
                    <a:latin typeface="+mj-lt"/>
                  </a:rPr>
                  <a:t> :</a:t>
                </a:r>
                <a:r>
                  <a:rPr lang="it-IT" altLang="en-US" dirty="0" smtClean="0">
                    <a:solidFill>
                      <a:srgbClr val="000099"/>
                    </a:solidFill>
                    <a:latin typeface="+mj-lt"/>
                  </a:rPr>
                  <a:t>    </a:t>
                </a:r>
                <a:r>
                  <a:rPr lang="el-GR" altLang="en-US" i="1" dirty="0" smtClean="0"/>
                  <a:t>β</a:t>
                </a:r>
                <a:r>
                  <a:rPr lang="it-IT" altLang="en-US" i="1" dirty="0" smtClean="0"/>
                  <a:t> </a:t>
                </a:r>
                <a:r>
                  <a:rPr lang="it-IT" altLang="en-US" dirty="0" smtClean="0"/>
                  <a:t>= </a:t>
                </a:r>
                <a:r>
                  <a:rPr lang="it-IT" altLang="en-US" dirty="0" err="1" smtClean="0"/>
                  <a:t>bh</a:t>
                </a:r>
                <a:r>
                  <a:rPr lang="it-IT" altLang="en-US" dirty="0" smtClean="0"/>
                  <a:t> .</a:t>
                </a:r>
                <a:endParaRPr lang="it-IT" alt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980728"/>
                <a:ext cx="8496943" cy="2679580"/>
              </a:xfrm>
              <a:prstGeom prst="rect">
                <a:avLst/>
              </a:prstGeom>
              <a:blipFill rotWithShape="0">
                <a:blip r:embed="rId3"/>
                <a:stretch>
                  <a:fillRect l="-646" t="-911" b="-18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4969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2500" b="1" kern="0" dirty="0" smtClean="0">
                <a:ea typeface="+mj-ea"/>
                <a:cs typeface="+mj-cs"/>
              </a:rPr>
              <a:t>10. La curva di offerta aggregata (neo-Keynesiana)</a:t>
            </a:r>
          </a:p>
        </p:txBody>
      </p:sp>
    </p:spTree>
    <p:extLst>
      <p:ext uri="{BB962C8B-B14F-4D97-AF65-F5344CB8AC3E}">
        <p14:creationId xmlns:p14="http://schemas.microsoft.com/office/powerpoint/2010/main" val="3169277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idx="1"/>
          </p:nvPr>
        </p:nvSpPr>
        <p:spPr>
          <a:xfrm>
            <a:off x="525016" y="1124744"/>
            <a:ext cx="8439472" cy="4968552"/>
          </a:xfrm>
        </p:spPr>
        <p:txBody>
          <a:bodyPr anchor="t"/>
          <a:lstStyle/>
          <a:p>
            <a:pPr marL="0" lvl="0" indent="0" eaLnBrk="1" hangingPunct="1">
              <a:lnSpc>
                <a:spcPct val="114000"/>
              </a:lnSpc>
              <a:spcBef>
                <a:spcPts val="1200"/>
              </a:spcBef>
              <a:buClrTx/>
              <a:buSzTx/>
              <a:buNone/>
            </a:pPr>
            <a:r>
              <a:rPr lang="it-IT" sz="1800" i="1" kern="1200" dirty="0" smtClean="0">
                <a:solidFill>
                  <a:srgbClr val="000000"/>
                </a:solidFill>
                <a:latin typeface="+mj-lt"/>
              </a:rPr>
              <a:t> Indice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La curva di offerta aggregata con prezzi fissi			p.   4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Verso la curva di offerta aggregata di breve periodo		p.   5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La curva di Phillips					p.   9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Evidenze empiriche					p. 14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>
                <a:solidFill>
                  <a:srgbClr val="000000"/>
                </a:solidFill>
                <a:latin typeface="+mj-lt"/>
              </a:rPr>
              <a:t>Un 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richiamo </a:t>
            </a:r>
            <a:r>
              <a:rPr lang="it-IT" sz="1600" i="1" kern="1200" dirty="0">
                <a:solidFill>
                  <a:srgbClr val="000000"/>
                </a:solidFill>
                <a:latin typeface="+mj-lt"/>
              </a:rPr>
              <a:t>al modello del mercato del 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lavoro		p. 17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Verso una nuova formulazione della curva di Phillips		p. 19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La curva </a:t>
            </a:r>
            <a:r>
              <a:rPr lang="it-IT" sz="1600" i="1" kern="1200" dirty="0">
                <a:solidFill>
                  <a:srgbClr val="000000"/>
                </a:solidFill>
                <a:latin typeface="+mj-lt"/>
              </a:rPr>
              <a:t>di 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Phillips neo-Keynesiana			p. 24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La nuova curva di Phillips: breve e lungo periodo		p. 26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Verso la curva di </a:t>
            </a:r>
            <a:r>
              <a:rPr lang="it-IT" sz="1600" i="1" kern="1200" dirty="0" err="1" smtClean="0">
                <a:solidFill>
                  <a:srgbClr val="000000"/>
                </a:solidFill>
                <a:latin typeface="+mj-lt"/>
              </a:rPr>
              <a:t>offerta:la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 legge di </a:t>
            </a:r>
            <a:r>
              <a:rPr lang="it-IT" sz="1600" i="1" kern="1200" dirty="0" err="1" smtClean="0">
                <a:solidFill>
                  <a:srgbClr val="000000"/>
                </a:solidFill>
                <a:latin typeface="+mj-lt"/>
              </a:rPr>
              <a:t>Okun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			p. 28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La curva di offerta aggregata (neo-Keynesiana)		p. 29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Curva di Phillips e curva di offerta a confronto		p. 30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Variazioni di LP di u</a:t>
            </a:r>
            <a:r>
              <a:rPr lang="it-IT" sz="1600" i="1" kern="1200" baseline="30000" dirty="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					p. 33</a:t>
            </a:r>
          </a:p>
          <a:p>
            <a:pPr marL="540000"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</a:pP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In sintesi		</a:t>
            </a:r>
            <a:r>
              <a:rPr lang="it-IT" sz="1600" b="1" i="1" kern="1200" dirty="0" smtClean="0">
                <a:solidFill>
                  <a:srgbClr val="000000"/>
                </a:solidFill>
                <a:latin typeface="+mj-lt"/>
              </a:rPr>
              <a:t>				</a:t>
            </a:r>
            <a:r>
              <a:rPr lang="it-IT" sz="1600" i="1" kern="1200" dirty="0" smtClean="0">
                <a:solidFill>
                  <a:srgbClr val="000000"/>
                </a:solidFill>
                <a:latin typeface="+mj-lt"/>
              </a:rPr>
              <a:t>p. 34</a:t>
            </a:r>
            <a:endParaRPr lang="it-IT" sz="1600" i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91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 smtClean="0">
                <a:solidFill>
                  <a:srgbClr val="003231"/>
                </a:solidFill>
              </a:rPr>
              <a:t>Lez.13:  Curva di Phillips e Offerta aggregata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84" y="188640"/>
            <a:ext cx="8247772" cy="819991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altLang="en-US" sz="2400" b="1" dirty="0" smtClean="0">
                <a:solidFill>
                  <a:schemeClr val="tx1"/>
                </a:solidFill>
              </a:rPr>
              <a:t>           Curva </a:t>
            </a:r>
            <a:r>
              <a:rPr lang="it-IT" altLang="en-US" sz="2400" b="1" dirty="0">
                <a:solidFill>
                  <a:schemeClr val="tx1"/>
                </a:solidFill>
              </a:rPr>
              <a:t>di Phillips e Offerta Aggregata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86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0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0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0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0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0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60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60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0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60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9"/>
            <a:ext cx="8964488" cy="504056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b="1" dirty="0" smtClean="0">
                <a:ea typeface="+mj-ea"/>
                <a:cs typeface="+mj-cs"/>
              </a:rPr>
              <a:t>11. Curva di Phillips e curva di offerta a confronto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6" y="908720"/>
                <a:ext cx="8640960" cy="13056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       </a:t>
                </a:r>
                <a:r>
                  <a:rPr lang="el-GR" sz="20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altLang="en-US" sz="2000" b="1" dirty="0" smtClean="0">
                        <a:solidFill>
                          <a:schemeClr val="tx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it-IT" altLang="en-US" sz="2000" b="1" i="0" dirty="0" smtClean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l-GR" altLang="en-US" sz="2000" b="1" dirty="0">
                        <a:solidFill>
                          <a:srgbClr val="C00000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it-IT" altLang="en-US" sz="2000" b="1" baseline="30000" dirty="0">
                        <a:solidFill>
                          <a:srgbClr val="C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it-IT" altLang="en-US" sz="2000" b="1" i="0" baseline="30000" dirty="0" smtClean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it-IT" altLang="en-US" sz="2000" b="1" dirty="0" smtClean="0">
                        <a:solidFill>
                          <a:schemeClr val="tx1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it-IT" altLang="en-US" sz="2000" b="1" i="0" dirty="0" smtClean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rgbClr val="000099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–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05A58"/>
                    </a:solidFill>
                  </a:rPr>
                  <a:t>b </a:t>
                </a:r>
                <a:r>
                  <a:rPr lang="it-IT" altLang="en-US" sz="2000" b="1" dirty="0" err="1">
                    <a:solidFill>
                      <a:srgbClr val="005A58"/>
                    </a:solidFill>
                  </a:rPr>
                  <a:t>u</a:t>
                </a:r>
                <a:r>
                  <a:rPr lang="it-IT" altLang="en-US" sz="2000" b="1" baseline="-25000" dirty="0" err="1">
                    <a:solidFill>
                      <a:srgbClr val="005A58"/>
                    </a:solidFill>
                  </a:rPr>
                  <a:t>gap</a:t>
                </a:r>
                <a:endParaRPr lang="it-IT" altLang="en-US" sz="2000" b="1" dirty="0" smtClean="0">
                  <a:solidFill>
                    <a:srgbClr val="005A58"/>
                  </a:solidFill>
                  <a:latin typeface="+mj-lt"/>
                </a:endParaRPr>
              </a:p>
              <a:p>
                <a:pPr algn="ctr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altLang="en-US" sz="2000" b="1" dirty="0" smtClean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it-IT" altLang="en-US" sz="2000" b="1" dirty="0" smtClean="0">
                    <a:latin typeface="+mj-lt"/>
                  </a:rPr>
                  <a:t>=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sz="2000" b="1" dirty="0" smtClean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sz="2000" b="1" baseline="30000" dirty="0" smtClean="0">
                    <a:solidFill>
                      <a:srgbClr val="C00000"/>
                    </a:solidFill>
                    <a:latin typeface="+mj-lt"/>
                  </a:rPr>
                  <a:t>a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GB" sz="2000" dirty="0"/>
                  <a:t>–</a:t>
                </a:r>
                <a:r>
                  <a:rPr lang="it-IT" altLang="en-US" sz="2000" b="1" dirty="0" smtClean="0">
                    <a:solidFill>
                      <a:srgbClr val="005A58"/>
                    </a:solidFill>
                    <a:latin typeface="+mj-lt"/>
                  </a:rPr>
                  <a:t>  b </a:t>
                </a:r>
                <a:r>
                  <a:rPr lang="it-IT" altLang="en-US" sz="2000" b="1" dirty="0" err="1" smtClean="0">
                    <a:solidFill>
                      <a:srgbClr val="005A58"/>
                    </a:solidFill>
                    <a:latin typeface="+mj-lt"/>
                  </a:rPr>
                  <a:t>u</a:t>
                </a:r>
                <a:r>
                  <a:rPr lang="it-IT" altLang="en-US" sz="2000" b="1" baseline="-25000" dirty="0" err="1" smtClean="0">
                    <a:solidFill>
                      <a:srgbClr val="005A58"/>
                    </a:solidFill>
                    <a:latin typeface="+mj-lt"/>
                  </a:rPr>
                  <a:t>gap</a:t>
                </a:r>
                <a:r>
                  <a:rPr lang="it-IT" altLang="en-US" sz="2000" b="1" baseline="-25000" dirty="0" smtClean="0">
                    <a:solidFill>
                      <a:srgbClr val="005A58"/>
                    </a:solidFill>
                    <a:latin typeface="+mj-lt"/>
                  </a:rPr>
                  <a:t>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</a:rPr>
                  <a:t>+ </a:t>
                </a:r>
                <a:r>
                  <a:rPr lang="el-GR" altLang="en-US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</a:rPr>
                  <a:t>σ </a:t>
                </a:r>
                <a:r>
                  <a:rPr lang="it-IT" altLang="en-US" sz="2000" b="1" i="1" dirty="0" smtClean="0">
                    <a:solidFill>
                      <a:srgbClr val="C00000"/>
                    </a:solidFill>
                    <a:latin typeface="+mj-lt"/>
                  </a:rPr>
                  <a:t>	         </a:t>
                </a:r>
                <a:r>
                  <a:rPr lang="el-GR" altLang="en-US" sz="20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sz="2000" b="1" dirty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it-IT" altLang="en-US" sz="2000" b="1" dirty="0">
                    <a:latin typeface="+mj-lt"/>
                  </a:rPr>
                  <a:t>=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sz="2000" b="1" dirty="0" smtClean="0">
                    <a:solidFill>
                      <a:srgbClr val="C00000"/>
                    </a:solidFill>
                    <a:latin typeface="+mj-lt"/>
                  </a:rPr>
                  <a:t>π</a:t>
                </a:r>
                <a:r>
                  <a:rPr lang="it-IT" altLang="en-US" sz="2000" b="1" baseline="30000" dirty="0">
                    <a:solidFill>
                      <a:srgbClr val="C00000"/>
                    </a:solidFill>
                    <a:latin typeface="+mj-lt"/>
                  </a:rPr>
                  <a:t>a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it-IT" altLang="en-US" sz="2000" b="1" dirty="0">
                    <a:latin typeface="+mj-lt"/>
                  </a:rPr>
                  <a:t>+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sz="2000" b="1" dirty="0">
                    <a:solidFill>
                      <a:srgbClr val="005A58"/>
                    </a:solidFill>
                    <a:latin typeface="+mj-lt"/>
                  </a:rPr>
                  <a:t>β</a:t>
                </a:r>
                <a:r>
                  <a:rPr lang="it-IT" altLang="en-US" sz="2000" b="1" dirty="0">
                    <a:solidFill>
                      <a:srgbClr val="005A58"/>
                    </a:solidFill>
                    <a:latin typeface="+mj-lt"/>
                  </a:rPr>
                  <a:t> </a:t>
                </a:r>
                <a:r>
                  <a:rPr lang="it-IT" altLang="en-US" sz="2000" b="1" dirty="0" err="1" smtClean="0">
                    <a:solidFill>
                      <a:srgbClr val="005A58"/>
                    </a:solidFill>
                    <a:latin typeface="+mj-lt"/>
                  </a:rPr>
                  <a:t>Y</a:t>
                </a:r>
                <a:r>
                  <a:rPr lang="it-IT" altLang="en-US" sz="2000" b="1" baseline="-25000" dirty="0" err="1" smtClean="0">
                    <a:solidFill>
                      <a:srgbClr val="005A58"/>
                    </a:solidFill>
                  </a:rPr>
                  <a:t>gap</a:t>
                </a:r>
                <a:r>
                  <a:rPr lang="it-IT" altLang="en-US" sz="2000" b="1" baseline="-25000" dirty="0" smtClean="0">
                    <a:solidFill>
                      <a:srgbClr val="005A58"/>
                    </a:solidFill>
                  </a:rPr>
                  <a:t>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</a:rPr>
                  <a:t>+ </a:t>
                </a:r>
                <a:r>
                  <a:rPr lang="el-GR" altLang="en-US" sz="2000" b="1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</a:rPr>
                  <a:t>σ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</a:rPr>
                  <a:t>		</a:t>
                </a:r>
                <a:r>
                  <a:rPr lang="el-GR" altLang="en-US" sz="2000" b="1" dirty="0" smtClean="0">
                    <a:solidFill>
                      <a:srgbClr val="C00000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:endParaRPr lang="it-IT" altLang="en-US" sz="2000" dirty="0">
                  <a:solidFill>
                    <a:srgbClr val="006666"/>
                  </a:solidFill>
                  <a:latin typeface="+mj-lt"/>
                </a:endParaRPr>
              </a:p>
              <a:p>
                <a:pPr algn="ctr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altLang="en-US" sz="1600" dirty="0" smtClean="0">
                    <a:solidFill>
                      <a:srgbClr val="006666"/>
                    </a:solidFill>
                    <a:latin typeface="+mj-lt"/>
                  </a:rPr>
                  <a:t>     </a:t>
                </a:r>
                <a:endParaRPr lang="it-IT" sz="1400" dirty="0" smtClean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640960" cy="1305614"/>
              </a:xfrm>
              <a:prstGeom prst="rect">
                <a:avLst/>
              </a:prstGeom>
              <a:blipFill rotWithShape="0">
                <a:blip r:embed="rId3"/>
                <a:stretch>
                  <a:fillRect t="-9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 con freccia in su 4"/>
          <p:cNvSpPr/>
          <p:nvPr/>
        </p:nvSpPr>
        <p:spPr>
          <a:xfrm>
            <a:off x="539552" y="1772816"/>
            <a:ext cx="3240360" cy="216024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Curva di Phillips (PC) applicata ai salari oppure ai prezzi</a:t>
            </a:r>
            <a:endParaRPr lang="en-US" dirty="0"/>
          </a:p>
        </p:txBody>
      </p:sp>
      <p:sp>
        <p:nvSpPr>
          <p:cNvPr id="7" name="Callout con freccia in su 6"/>
          <p:cNvSpPr/>
          <p:nvPr/>
        </p:nvSpPr>
        <p:spPr>
          <a:xfrm>
            <a:off x="4067944" y="1772816"/>
            <a:ext cx="3240360" cy="216024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Curva di offerta aggregata (AS)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221088"/>
            <a:ext cx="8640960" cy="19021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 smtClean="0"/>
              <a:t>Per ambedue le funzioni, possiamo darne una rappresentazione grafica sia per il breve che per il lungo periodo: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Nel lungo periodo, i due «gaps» sono chiusi: </a:t>
            </a:r>
            <a:r>
              <a:rPr lang="it-IT" altLang="en-US" b="1" dirty="0" smtClean="0">
                <a:solidFill>
                  <a:srgbClr val="C00000"/>
                </a:solidFill>
              </a:rPr>
              <a:t>u = u</a:t>
            </a:r>
            <a:r>
              <a:rPr lang="it-IT" b="1" baseline="30000" dirty="0" smtClean="0">
                <a:solidFill>
                  <a:srgbClr val="C00000"/>
                </a:solidFill>
              </a:rPr>
              <a:t>n</a:t>
            </a:r>
            <a:r>
              <a:rPr lang="it-IT" altLang="en-US" b="1" dirty="0" smtClean="0">
                <a:solidFill>
                  <a:srgbClr val="C00000"/>
                </a:solidFill>
              </a:rPr>
              <a:t> ; Y = </a:t>
            </a:r>
            <a:r>
              <a:rPr lang="it-IT" b="1" dirty="0" err="1" smtClean="0">
                <a:solidFill>
                  <a:srgbClr val="C00000"/>
                </a:solidFill>
              </a:rPr>
              <a:t>Y</a:t>
            </a:r>
            <a:r>
              <a:rPr lang="it-IT" b="1" baseline="30000" dirty="0" err="1" smtClean="0">
                <a:solidFill>
                  <a:srgbClr val="C00000"/>
                </a:solidFill>
              </a:rPr>
              <a:t>n</a:t>
            </a:r>
            <a:r>
              <a:rPr lang="it-IT" altLang="en-US" b="1" dirty="0" smtClean="0">
                <a:solidFill>
                  <a:srgbClr val="C00000"/>
                </a:solidFill>
              </a:rPr>
              <a:t>. </a:t>
            </a:r>
            <a:r>
              <a:rPr lang="it-IT" altLang="en-US" dirty="0" smtClean="0"/>
              <a:t>Inoltre </a:t>
            </a:r>
            <a:r>
              <a:rPr lang="el-GR" altLang="en-US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σ</a:t>
            </a:r>
            <a:r>
              <a:rPr lang="it-IT" altLang="en-US" b="1" dirty="0" smtClean="0">
                <a:solidFill>
                  <a:srgbClr val="C00000"/>
                </a:solidFill>
              </a:rPr>
              <a:t> = 0.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en-US" dirty="0" smtClean="0"/>
              <a:t>Sia </a:t>
            </a:r>
            <a:r>
              <a:rPr lang="it-IT" altLang="en-US" dirty="0"/>
              <a:t>la curva di Phillips che la curva di offerta </a:t>
            </a:r>
            <a:r>
              <a:rPr lang="it-IT" altLang="en-US" dirty="0" smtClean="0"/>
              <a:t>diventano </a:t>
            </a:r>
            <a:r>
              <a:rPr lang="it-IT" altLang="en-US" b="1" dirty="0" smtClean="0">
                <a:solidFill>
                  <a:srgbClr val="000099"/>
                </a:solidFill>
              </a:rPr>
              <a:t>verticali</a:t>
            </a:r>
            <a:r>
              <a:rPr lang="it-IT" altLang="en-US" dirty="0" smtClean="0"/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Nel breve periodo, invece, i due gaps possono essere positivi oppure negativi.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64463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838200" y="4168676"/>
            <a:ext cx="1828800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H="1">
            <a:off x="5435600" y="4168676"/>
            <a:ext cx="1890713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black">
          <a:xfrm>
            <a:off x="627588" y="77941"/>
            <a:ext cx="8408908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it-IT" sz="2400" dirty="0">
                <a:solidFill>
                  <a:srgbClr val="005A58"/>
                </a:solidFill>
              </a:rPr>
              <a:t>Curva di Phillips e curva di offerta a </a:t>
            </a:r>
            <a:r>
              <a:rPr lang="it-IT" sz="2400" dirty="0" smtClean="0">
                <a:solidFill>
                  <a:srgbClr val="005A58"/>
                </a:solidFill>
              </a:rPr>
              <a:t>confronto (2)</a:t>
            </a:r>
            <a:endParaRPr lang="en-US" sz="2400" dirty="0">
              <a:solidFill>
                <a:srgbClr val="005A58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-5400000">
            <a:off x="-329133" y="2040786"/>
            <a:ext cx="2057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Inflazione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5816" y="5222776"/>
            <a:ext cx="20196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Disoccupazione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-5400000">
            <a:off x="4247381" y="2025427"/>
            <a:ext cx="20574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Inflazione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00975" y="5222776"/>
            <a:ext cx="114300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en-US" sz="2000" b="0" dirty="0" smtClean="0">
              <a:solidFill>
                <a:srgbClr val="000066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8200" y="1084674"/>
            <a:ext cx="3733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Curva</a:t>
            </a:r>
            <a:r>
              <a:rPr lang="de-DE" sz="2000" b="0" dirty="0" smtClean="0">
                <a:solidFill>
                  <a:srgbClr val="000066"/>
                </a:solidFill>
              </a:rPr>
              <a:t> di Phillips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4088" y="1124744"/>
            <a:ext cx="3733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Offerta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aggregata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6073775" y="3325714"/>
            <a:ext cx="2536825" cy="1668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 sz="2000"/>
          </a:p>
        </p:txBody>
      </p:sp>
      <p:sp>
        <p:nvSpPr>
          <p:cNvPr id="12" name="Arc 13"/>
          <p:cNvSpPr>
            <a:spLocks/>
          </p:cNvSpPr>
          <p:nvPr/>
        </p:nvSpPr>
        <p:spPr bwMode="auto">
          <a:xfrm flipH="1" flipV="1">
            <a:off x="1447800" y="1412776"/>
            <a:ext cx="3581400" cy="3276600"/>
          </a:xfrm>
          <a:custGeom>
            <a:avLst/>
            <a:gdLst>
              <a:gd name="T0" fmla="*/ 2147483647 w 20407"/>
              <a:gd name="T1" fmla="*/ 0 h 20091"/>
              <a:gd name="T2" fmla="*/ 2147483647 w 20407"/>
              <a:gd name="T3" fmla="*/ 2147483647 h 20091"/>
              <a:gd name="T4" fmla="*/ 0 w 20407"/>
              <a:gd name="T5" fmla="*/ 2147483647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lnTo>
                  <a:pt x="793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blackWhite">
          <a:xfrm>
            <a:off x="1651000" y="354637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>
                <a:solidFill>
                  <a:srgbClr val="000066"/>
                </a:solidFill>
              </a:rPr>
              <a:t>B</a:t>
            </a:r>
            <a:endParaRPr lang="en-US" sz="2000" b="0" i="1">
              <a:solidFill>
                <a:srgbClr val="000066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2667000" y="4179789"/>
            <a:ext cx="0" cy="9667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7315200" y="4192489"/>
            <a:ext cx="0" cy="9540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blackWhite">
          <a:xfrm>
            <a:off x="2590800" y="373687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>
                <a:solidFill>
                  <a:srgbClr val="000066"/>
                </a:solidFill>
              </a:rPr>
              <a:t>A</a:t>
            </a:r>
            <a:endParaRPr lang="en-US" sz="2000" b="0" i="1">
              <a:solidFill>
                <a:srgbClr val="000066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blackWhite">
          <a:xfrm>
            <a:off x="6858000" y="373687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>
                <a:solidFill>
                  <a:srgbClr val="000066"/>
                </a:solidFill>
              </a:rPr>
              <a:t>A</a:t>
            </a:r>
            <a:endParaRPr lang="en-US" sz="2000" b="0" i="1">
              <a:solidFill>
                <a:srgbClr val="000066"/>
              </a:solidFill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blackWhite">
          <a:xfrm>
            <a:off x="8153400" y="350827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>
                <a:solidFill>
                  <a:srgbClr val="000066"/>
                </a:solidFill>
              </a:rPr>
              <a:t>B</a:t>
            </a:r>
            <a:endParaRPr lang="en-US" sz="2000" b="0" i="1">
              <a:solidFill>
                <a:srgbClr val="000066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2667000" y="2250976"/>
            <a:ext cx="0" cy="2895600"/>
          </a:xfrm>
          <a:prstGeom prst="line">
            <a:avLst/>
          </a:prstGeom>
          <a:noFill/>
          <a:ln w="38100">
            <a:solidFill>
              <a:srgbClr val="007FFF"/>
            </a:solidFill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7315200" y="2250976"/>
            <a:ext cx="0" cy="2895600"/>
          </a:xfrm>
          <a:prstGeom prst="line">
            <a:avLst/>
          </a:prstGeom>
          <a:noFill/>
          <a:ln w="38100">
            <a:solidFill>
              <a:srgbClr val="007FFF"/>
            </a:solidFill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blackWhite">
          <a:xfrm>
            <a:off x="6210300" y="1717576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AS di LP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blackWhite">
          <a:xfrm>
            <a:off x="1549400" y="1717576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Lungo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periodo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838200" y="3559076"/>
            <a:ext cx="1828800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blackWhite">
          <a:xfrm>
            <a:off x="3059832" y="3862789"/>
            <a:ext cx="1557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Curva</a:t>
            </a:r>
            <a:r>
              <a:rPr lang="de-DE" b="0" dirty="0" smtClean="0">
                <a:solidFill>
                  <a:srgbClr val="000066"/>
                </a:solidFill>
              </a:rPr>
              <a:t> di Phillips di BP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blackWhite">
          <a:xfrm>
            <a:off x="7956376" y="2492896"/>
            <a:ext cx="1187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AS di BP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5438775" y="1641376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 sz="2000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866775" y="1641376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 sz="2000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blackWhite">
          <a:xfrm>
            <a:off x="2606675" y="411152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blackWhite">
          <a:xfrm>
            <a:off x="7251700" y="411787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5448300" y="3559077"/>
            <a:ext cx="2844800" cy="1574800"/>
            <a:chOff x="3432" y="2312"/>
            <a:chExt cx="1792" cy="992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3432" y="2312"/>
              <a:ext cx="179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rot="16200000" flipH="1">
              <a:off x="4707" y="2819"/>
              <a:ext cx="970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 sz="2000"/>
            </a:p>
          </p:txBody>
        </p:sp>
      </p:grpSp>
      <p:sp>
        <p:nvSpPr>
          <p:cNvPr id="40" name="Line 41"/>
          <p:cNvSpPr>
            <a:spLocks noChangeShapeType="1"/>
          </p:cNvSpPr>
          <p:nvPr/>
        </p:nvSpPr>
        <p:spPr bwMode="auto">
          <a:xfrm rot="16200000" flipH="1">
            <a:off x="1274762" y="4363939"/>
            <a:ext cx="1539875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2070100" y="4765576"/>
            <a:ext cx="533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 sz="2000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rot="5400000" flipH="1" flipV="1">
            <a:off x="723900" y="3876576"/>
            <a:ext cx="533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 sz="2000"/>
          </a:p>
        </p:txBody>
      </p: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5638800" y="3622576"/>
            <a:ext cx="2514600" cy="1143000"/>
            <a:chOff x="3552" y="2352"/>
            <a:chExt cx="1584" cy="720"/>
          </a:xfrm>
        </p:grpSpPr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4704" y="3072"/>
              <a:ext cx="432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rot="5400000" flipH="1" flipV="1">
              <a:off x="3384" y="2520"/>
              <a:ext cx="33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 sz="2000"/>
            </a:p>
          </p:txBody>
        </p:sp>
      </p:grpSp>
      <p:sp>
        <p:nvSpPr>
          <p:cNvPr id="46" name="Oval 48"/>
          <p:cNvSpPr>
            <a:spLocks noChangeArrowheads="1"/>
          </p:cNvSpPr>
          <p:nvPr/>
        </p:nvSpPr>
        <p:spPr bwMode="blackWhite">
          <a:xfrm>
            <a:off x="8191500" y="350192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47" name="Oval 49"/>
          <p:cNvSpPr>
            <a:spLocks noChangeArrowheads="1"/>
          </p:cNvSpPr>
          <p:nvPr/>
        </p:nvSpPr>
        <p:spPr bwMode="blackWhite">
          <a:xfrm>
            <a:off x="1993900" y="350192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49" name="Rettangolo 48"/>
          <p:cNvSpPr/>
          <p:nvPr/>
        </p:nvSpPr>
        <p:spPr>
          <a:xfrm>
            <a:off x="7092280" y="5189984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</a:rPr>
              <a:t>Y</a:t>
            </a:r>
            <a:r>
              <a:rPr lang="it-IT" sz="2000" b="1" baseline="30000" dirty="0" err="1" smtClean="0">
                <a:solidFill>
                  <a:srgbClr val="C00000"/>
                </a:solidFill>
              </a:rPr>
              <a:t>n</a:t>
            </a:r>
            <a:endParaRPr lang="it-IT" sz="2400" baseline="30000" dirty="0"/>
          </a:p>
        </p:txBody>
      </p:sp>
      <p:sp>
        <p:nvSpPr>
          <p:cNvPr id="50" name="Rettangolo 49"/>
          <p:cNvSpPr/>
          <p:nvPr/>
        </p:nvSpPr>
        <p:spPr>
          <a:xfrm>
            <a:off x="2411760" y="5261992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u</a:t>
            </a:r>
            <a:r>
              <a:rPr lang="it-IT" sz="2000" b="1" baseline="30000" dirty="0" smtClean="0">
                <a:solidFill>
                  <a:srgbClr val="C00000"/>
                </a:solidFill>
              </a:rPr>
              <a:t>n</a:t>
            </a:r>
            <a:endParaRPr lang="it-IT" sz="2000" baseline="-25000" dirty="0"/>
          </a:p>
        </p:txBody>
      </p:sp>
      <p:sp>
        <p:nvSpPr>
          <p:cNvPr id="51" name="Rettangolo 50"/>
          <p:cNvSpPr/>
          <p:nvPr/>
        </p:nvSpPr>
        <p:spPr>
          <a:xfrm>
            <a:off x="4932040" y="3965848"/>
            <a:ext cx="55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30000" dirty="0" smtClean="0">
                <a:solidFill>
                  <a:srgbClr val="000066"/>
                </a:solidFill>
                <a:sym typeface="Symbol" pitchFamily="18" charset="2"/>
              </a:rPr>
              <a:t>s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1</a:t>
            </a:r>
            <a:endParaRPr lang="de-DE" sz="2000" i="1" baseline="-25000" dirty="0">
              <a:solidFill>
                <a:srgbClr val="000066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932040" y="3389784"/>
            <a:ext cx="55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30000" dirty="0" smtClean="0">
                <a:solidFill>
                  <a:srgbClr val="000066"/>
                </a:solidFill>
                <a:sym typeface="Symbol" pitchFamily="18" charset="2"/>
              </a:rPr>
              <a:t>s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2</a:t>
            </a:r>
            <a:endParaRPr lang="de-DE" sz="2000" i="1" baseline="-25000" dirty="0">
              <a:solidFill>
                <a:srgbClr val="000066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323528" y="3965848"/>
            <a:ext cx="55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30000" dirty="0" smtClean="0">
                <a:solidFill>
                  <a:srgbClr val="000066"/>
                </a:solidFill>
                <a:sym typeface="Symbol" pitchFamily="18" charset="2"/>
              </a:rPr>
              <a:t>s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1</a:t>
            </a:r>
            <a:endParaRPr lang="de-DE" sz="2000" i="1" baseline="-25000" dirty="0">
              <a:solidFill>
                <a:srgbClr val="000066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323528" y="3461792"/>
            <a:ext cx="55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de-DE" sz="2000" i="1" baseline="30000" dirty="0" smtClean="0">
                <a:solidFill>
                  <a:srgbClr val="000066"/>
                </a:solidFill>
                <a:sym typeface="Symbol" pitchFamily="18" charset="2"/>
              </a:rPr>
              <a:t>s</a:t>
            </a:r>
            <a:r>
              <a:rPr lang="de-DE" sz="2000" i="1" baseline="-25000" dirty="0" smtClean="0">
                <a:solidFill>
                  <a:srgbClr val="000066"/>
                </a:solidFill>
                <a:sym typeface="Symbol" pitchFamily="18" charset="2"/>
              </a:rPr>
              <a:t>2</a:t>
            </a:r>
            <a:endParaRPr lang="de-DE" sz="2000" i="1" baseline="-25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2" grpId="0" autoUpdateAnimBg="0"/>
      <p:bldP spid="40" grpId="0" animBg="1"/>
      <p:bldP spid="41" grpId="0" animBg="1"/>
      <p:bldP spid="42" grpId="0" animBg="1"/>
      <p:bldP spid="46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908720"/>
            <a:ext cx="8136904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Le curve di Phillips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di Offerta si spostano:</a:t>
            </a:r>
          </a:p>
          <a:p>
            <a:pPr marL="38250">
              <a:lnSpc>
                <a:spcPct val="125000"/>
              </a:lnSpc>
              <a:spcBef>
                <a:spcPts val="1200"/>
              </a:spcBef>
            </a:pPr>
            <a:r>
              <a:rPr lang="it-IT" b="1" dirty="0" smtClean="0"/>
              <a:t>Curve di LP: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se ci sono </a:t>
            </a:r>
            <a:r>
              <a:rPr lang="it-IT" b="1" dirty="0" smtClean="0">
                <a:solidFill>
                  <a:srgbClr val="000099"/>
                </a:solidFill>
              </a:rPr>
              <a:t>shock di offerta persistenti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Cambia, in modo permanente, il livello di LP </a:t>
            </a:r>
          </a:p>
          <a:p>
            <a:pPr marL="1200150" lvl="2" indent="-2857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del tasso di disoccupazione d’equilibrio (o «naturale») </a:t>
            </a:r>
          </a:p>
          <a:p>
            <a:pPr marL="1200150" lvl="2" indent="-2857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del reddito potenziale (o «di piena occupazione»)</a:t>
            </a:r>
          </a:p>
          <a:p>
            <a:pPr marL="38250">
              <a:lnSpc>
                <a:spcPct val="125000"/>
              </a:lnSpc>
              <a:spcBef>
                <a:spcPts val="1200"/>
              </a:spcBef>
            </a:pPr>
            <a:r>
              <a:rPr lang="it-IT" b="1" dirty="0" smtClean="0"/>
              <a:t>Curve di BP: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se ci sono </a:t>
            </a:r>
            <a:r>
              <a:rPr lang="it-IT" b="1" dirty="0" smtClean="0">
                <a:solidFill>
                  <a:srgbClr val="000099"/>
                </a:solidFill>
              </a:rPr>
              <a:t>shock di offerta temporanei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Le due curve di BP si traslano verso l’ </a:t>
            </a:r>
            <a:r>
              <a:rPr lang="it-IT" b="1" u="sng" dirty="0" smtClean="0">
                <a:solidFill>
                  <a:schemeClr val="accent1">
                    <a:lumMod val="50000"/>
                  </a:schemeClr>
                </a:solidFill>
              </a:rPr>
              <a:t>alto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se:</a:t>
            </a:r>
          </a:p>
          <a:p>
            <a:pPr marL="1200150" lvl="2" indent="-2857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Uno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shock temporaneo di offerta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aumenta i costi di produzione, </a:t>
            </a:r>
          </a:p>
          <a:p>
            <a:pPr lvl="2">
              <a:lnSpc>
                <a:spcPct val="125000"/>
              </a:lnSpc>
              <a:spcBef>
                <a:spcPts val="0"/>
              </a:spcBef>
            </a:pP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oppure</a:t>
            </a:r>
            <a:endParaRPr lang="it-IT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Aumenta l’inflazione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inerziale, sottostante, o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attesa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Nota bene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shock di domanda determinano movimenti </a:t>
            </a:r>
            <a:r>
              <a:rPr lang="it-IT" b="1" u="sng" dirty="0" smtClean="0">
                <a:solidFill>
                  <a:schemeClr val="accent1">
                    <a:lumMod val="50000"/>
                  </a:schemeClr>
                </a:solidFill>
              </a:rPr>
              <a:t>lungo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le due curve.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25000"/>
              </a:lnSpc>
              <a:spcBef>
                <a:spcPts val="1200"/>
              </a:spcBef>
            </a:pPr>
            <a:r>
              <a:rPr lang="it-IT" sz="1600" i="1" dirty="0" smtClean="0"/>
              <a:t>Nella Tabella che segue, vediamo come è variato </a:t>
            </a:r>
            <a:r>
              <a:rPr lang="it-IT" sz="1600" i="1" dirty="0"/>
              <a:t>paese per paese </a:t>
            </a:r>
            <a:endParaRPr lang="it-IT" sz="1600" i="1" dirty="0" smtClean="0"/>
          </a:p>
          <a:p>
            <a:pPr algn="r">
              <a:lnSpc>
                <a:spcPct val="125000"/>
              </a:lnSpc>
              <a:spcBef>
                <a:spcPts val="0"/>
              </a:spcBef>
            </a:pPr>
            <a:r>
              <a:rPr lang="it-IT" sz="1600" i="1" dirty="0" smtClean="0"/>
              <a:t>(nel lungo periodo) il tasso di disoccupazione di equilibrio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656781" y="282714"/>
            <a:ext cx="8379715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it-IT" sz="2400" dirty="0">
                <a:solidFill>
                  <a:srgbClr val="005A58"/>
                </a:solidFill>
              </a:rPr>
              <a:t>Curva di Phillips e curva di offerta a </a:t>
            </a:r>
            <a:r>
              <a:rPr lang="it-IT" sz="2400" dirty="0" smtClean="0">
                <a:solidFill>
                  <a:srgbClr val="005A58"/>
                </a:solidFill>
              </a:rPr>
              <a:t>confronto (3)</a:t>
            </a:r>
            <a:endParaRPr lang="en-US" sz="2400" dirty="0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71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260649"/>
            <a:ext cx="8496944" cy="504056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12. Variazioni di LP di </a:t>
            </a:r>
            <a:r>
              <a:rPr lang="it-IT" sz="2400" b="1" dirty="0" smtClean="0">
                <a:solidFill>
                  <a:srgbClr val="C00000"/>
                </a:solidFill>
              </a:rPr>
              <a:t>u</a:t>
            </a:r>
            <a:r>
              <a:rPr lang="it-IT" sz="2400" b="1" baseline="30000" dirty="0" smtClean="0">
                <a:solidFill>
                  <a:srgbClr val="C00000"/>
                </a:solidFill>
              </a:rPr>
              <a:t>n</a:t>
            </a:r>
            <a:endParaRPr lang="it-IT" sz="2400" b="1" baseline="300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3481" y="5949280"/>
            <a:ext cx="4320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18" y="980728"/>
            <a:ext cx="7219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981009" y="5949280"/>
            <a:ext cx="2903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tabLst>
                <a:tab pos="4454525" algn="ctr"/>
                <a:tab pos="8918575" algn="r"/>
              </a:tabLst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Fonte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:   OCSE, Economic Outlook</a:t>
            </a:r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37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200" dirty="0" smtClean="0">
                <a:solidFill>
                  <a:srgbClr val="004E4C"/>
                </a:solidFill>
                <a:latin typeface="+mj-lt"/>
              </a:rPr>
              <a:t>Lez.13:  Curva di Phillips e Offerta aggregata</a:t>
            </a:r>
            <a:endParaRPr lang="it-IT" altLang="en-US" sz="1200" dirty="0">
              <a:solidFill>
                <a:srgbClr val="004E4C"/>
              </a:solidFill>
              <a:latin typeface="+mj-lt"/>
            </a:endParaRPr>
          </a:p>
        </p:txBody>
      </p:sp>
      <p:sp>
        <p:nvSpPr>
          <p:cNvPr id="817178" name="Rectangle 26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5328592" cy="444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cs typeface="+mj-cs"/>
              </a:rPr>
              <a:t>13. In sintesi</a:t>
            </a:r>
            <a:endParaRPr lang="it-IT" sz="2400" b="1" dirty="0">
              <a:cs typeface="+mj-cs"/>
            </a:endParaRPr>
          </a:p>
        </p:txBody>
      </p:sp>
      <p:sp>
        <p:nvSpPr>
          <p:cNvPr id="817180" name="Rectangle 28"/>
          <p:cNvSpPr>
            <a:spLocks noChangeArrowheads="1"/>
          </p:cNvSpPr>
          <p:nvPr/>
        </p:nvSpPr>
        <p:spPr bwMode="auto">
          <a:xfrm>
            <a:off x="106288" y="5040908"/>
            <a:ext cx="5257800" cy="1268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315502"/>
            <a:ext cx="85628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Abbiamo formulato le fondamenta microeconomiche (nella funzione di produzione e nel mercato del lavoro) della funzione di offerta aggregata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E ne abbiamo ricostruito l’analisi empirica: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La curva di Phillips «originale»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La curva di Phillips neo-Keynesiana (nel breve e nel lungo periodo)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Abbiamo introdotto la legge di </a:t>
            </a:r>
            <a:r>
              <a:rPr lang="it-IT" sz="2000" dirty="0" err="1" smtClean="0">
                <a:latin typeface="+mj-lt"/>
              </a:rPr>
              <a:t>Okun</a:t>
            </a:r>
            <a:endParaRPr lang="it-IT" sz="2000" dirty="0" smtClean="0">
              <a:latin typeface="+mj-lt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… e quindi la curva di offerta neo-Keynesiana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Per concludere e sintetizzare, abbiamo analizzato in parallelo il comportamento della curva di Phillips e della curva di offerta, nel breve e nel lungo periodo.</a:t>
            </a:r>
          </a:p>
        </p:txBody>
      </p:sp>
    </p:spTree>
    <p:extLst>
      <p:ext uri="{BB962C8B-B14F-4D97-AF65-F5344CB8AC3E}">
        <p14:creationId xmlns:p14="http://schemas.microsoft.com/office/powerpoint/2010/main" val="1127903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8223250" cy="83820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it-IT" altLang="de-DE" sz="2800" i="1" smtClean="0"/>
              <a:t>Come continua?</a:t>
            </a:r>
            <a:endParaRPr lang="it-IT" altLang="de-DE" sz="2800" i="1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82824"/>
            <a:ext cx="8223250" cy="540953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1800"/>
              </a:spcBef>
              <a:buNone/>
            </a:pPr>
            <a:endParaRPr lang="it-IT" altLang="de-DE" sz="1800" dirty="0" smtClean="0"/>
          </a:p>
          <a:p>
            <a:pPr marL="0" indent="0" algn="just">
              <a:lnSpc>
                <a:spcPct val="125000"/>
              </a:lnSpc>
              <a:spcBef>
                <a:spcPts val="1800"/>
              </a:spcBef>
              <a:buNone/>
            </a:pPr>
            <a:r>
              <a:rPr lang="it-IT" altLang="de-DE" sz="1800" dirty="0" smtClean="0"/>
              <a:t>Nella prossima lezione analizzeremo la relazione tra prodotto e inflazione dal lato della curva di domanda aggregata.</a:t>
            </a:r>
          </a:p>
          <a:p>
            <a:pPr marL="0" indent="0" algn="just">
              <a:lnSpc>
                <a:spcPct val="125000"/>
              </a:lnSpc>
              <a:spcBef>
                <a:spcPts val="1800"/>
              </a:spcBef>
              <a:buNone/>
            </a:pPr>
            <a:r>
              <a:rPr lang="it-IT" altLang="de-DE" sz="1800" dirty="0" smtClean="0"/>
              <a:t>Studieremo poi la determinazione contemporanea del livello di produzione e del tasso d’inflazione, attraverso il modello domanda-offerta aggregata (AD-AS).</a:t>
            </a:r>
          </a:p>
          <a:p>
            <a:pPr marL="0" indent="0" algn="r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i="1" dirty="0" smtClean="0">
                <a:latin typeface="Arial" panose="020B0604020202020204" pitchFamily="34" charset="0"/>
              </a:rPr>
              <a:t>Il riferimento bibliografico è: </a:t>
            </a:r>
            <a:r>
              <a:rPr lang="it-I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BW  c.14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  <a:defRPr/>
            </a:pPr>
            <a:r>
              <a:rPr lang="it-IT" sz="1200" dirty="0" smtClean="0">
                <a:latin typeface="Arial" panose="020B0604020202020204" pitchFamily="34" charset="0"/>
              </a:rPr>
              <a:t>Lez.13:  Curva di Phillips e Offerta aggregata</a:t>
            </a:r>
            <a:endParaRPr 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Freeform 2"/>
          <p:cNvSpPr>
            <a:spLocks/>
          </p:cNvSpPr>
          <p:nvPr/>
        </p:nvSpPr>
        <p:spPr bwMode="auto">
          <a:xfrm>
            <a:off x="2160798" y="2254986"/>
            <a:ext cx="3454782" cy="1647973"/>
          </a:xfrm>
          <a:custGeom>
            <a:avLst/>
            <a:gdLst>
              <a:gd name="T0" fmla="*/ 0 w 2903"/>
              <a:gd name="T1" fmla="*/ 0 h 1814"/>
              <a:gd name="T2" fmla="*/ 0 w 2903"/>
              <a:gd name="T3" fmla="*/ 3455987 h 1814"/>
              <a:gd name="T4" fmla="*/ 4608513 w 2903"/>
              <a:gd name="T5" fmla="*/ 3455987 h 18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03" h="1814">
                <a:moveTo>
                  <a:pt x="0" y="0"/>
                </a:moveTo>
                <a:lnTo>
                  <a:pt x="0" y="1814"/>
                </a:lnTo>
                <a:lnTo>
                  <a:pt x="2903" y="18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5705476" y="4348164"/>
            <a:ext cx="1026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5436096" y="2701954"/>
            <a:ext cx="1944290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500" dirty="0">
                <a:latin typeface="Arial" charset="0"/>
                <a:ea typeface="ＭＳ Ｐゴシック" charset="0"/>
              </a:rPr>
              <a:t>Offerta aggregata di </a:t>
            </a:r>
            <a:r>
              <a:rPr lang="it-IT" dirty="0">
                <a:solidFill>
                  <a:srgbClr val="CC0000"/>
                </a:solidFill>
                <a:latin typeface="Arial" charset="0"/>
                <a:ea typeface="ＭＳ Ｐゴシック" charset="0"/>
              </a:rPr>
              <a:t>breve</a:t>
            </a:r>
            <a:r>
              <a:rPr lang="it-IT" sz="1500" dirty="0">
                <a:latin typeface="Arial" charset="0"/>
                <a:ea typeface="ＭＳ Ｐゴシック" charset="0"/>
              </a:rPr>
              <a:t> </a:t>
            </a:r>
            <a:r>
              <a:rPr lang="it-IT" sz="1500" dirty="0" smtClean="0">
                <a:latin typeface="Arial" charset="0"/>
                <a:ea typeface="ＭＳ Ｐゴシック" charset="0"/>
              </a:rPr>
              <a:t>periodo</a:t>
            </a:r>
            <a:endParaRPr lang="it-IT" sz="1500" dirty="0">
              <a:latin typeface="Arial" charset="0"/>
              <a:ea typeface="ＭＳ Ｐゴシック" charset="0"/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1808695" y="2290296"/>
            <a:ext cx="4857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100" i="1" dirty="0">
                <a:latin typeface="+mj-lt"/>
                <a:ea typeface="ＭＳ Ｐゴシック" charset="0"/>
              </a:rPr>
              <a:t>P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 flipH="1">
            <a:off x="5704027" y="3668489"/>
            <a:ext cx="431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i="1" dirty="0"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title"/>
          </p:nvPr>
        </p:nvSpPr>
        <p:spPr>
          <a:xfrm>
            <a:off x="563237" y="442436"/>
            <a:ext cx="8473259" cy="422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100" b="1" dirty="0" smtClean="0"/>
              <a:t>1. La curva di offerta aggregata con prezzi fissi</a:t>
            </a:r>
            <a:endParaRPr lang="it-IT" sz="2100" b="1" dirty="0"/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 flipH="1">
            <a:off x="2160798" y="3255060"/>
            <a:ext cx="307776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955566"/>
            <a:ext cx="7932722" cy="136960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339966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dirty="0" smtClean="0"/>
              <a:t>Ipotesi di prezzi fissi (nel breve periodo) </a:t>
            </a:r>
          </a:p>
          <a:p>
            <a:pPr algn="ctr" eaLnBrk="1" hangingPunct="1">
              <a:spcBef>
                <a:spcPts val="0"/>
              </a:spcBef>
              <a:buClr>
                <a:srgbClr val="339966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2400" b="1" dirty="0" smtClean="0"/>
              <a:t>↔ </a:t>
            </a:r>
          </a:p>
          <a:p>
            <a:pPr algn="ctr" eaLnBrk="1" hangingPunct="1">
              <a:spcBef>
                <a:spcPts val="0"/>
              </a:spcBef>
              <a:buClr>
                <a:srgbClr val="339966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dirty="0" smtClean="0"/>
              <a:t>Le imprese seguono una funzione </a:t>
            </a:r>
            <a:r>
              <a:rPr lang="it-IT" altLang="en-US" dirty="0"/>
              <a:t>di offerta </a:t>
            </a:r>
            <a:r>
              <a:rPr lang="it-IT" altLang="en-US" b="1" dirty="0" smtClean="0">
                <a:solidFill>
                  <a:srgbClr val="CC0000"/>
                </a:solidFill>
              </a:rPr>
              <a:t>orizzontale</a:t>
            </a:r>
            <a:r>
              <a:rPr lang="it-IT" altLang="en-US" dirty="0" smtClean="0"/>
              <a:t> </a:t>
            </a:r>
          </a:p>
          <a:p>
            <a:pPr algn="ctr" eaLnBrk="1" hangingPunct="1">
              <a:spcBef>
                <a:spcPts val="600"/>
              </a:spcBef>
              <a:buClr>
                <a:srgbClr val="339966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dirty="0" smtClean="0"/>
              <a:t>(in </a:t>
            </a:r>
            <a:r>
              <a:rPr lang="it-IT" altLang="en-US" dirty="0"/>
              <a:t>corrispondenza </a:t>
            </a:r>
            <a:r>
              <a:rPr lang="it-IT" altLang="en-US" dirty="0" smtClean="0"/>
              <a:t>del livello iniziale dei prezzi) </a:t>
            </a:r>
            <a:endParaRPr lang="en-US" i="1" dirty="0"/>
          </a:p>
        </p:txBody>
      </p:sp>
      <p:sp>
        <p:nvSpPr>
          <p:cNvPr id="4" name="Rettangolo 3"/>
          <p:cNvSpPr/>
          <p:nvPr/>
        </p:nvSpPr>
        <p:spPr>
          <a:xfrm>
            <a:off x="103496" y="4168349"/>
            <a:ext cx="8455347" cy="21409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8000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i="1" dirty="0" smtClean="0">
                <a:solidFill>
                  <a:srgbClr val="000099"/>
                </a:solidFill>
              </a:rPr>
              <a:t>Quali decisioni di produzione sono implicite in questa funzione di offerta? </a:t>
            </a:r>
          </a:p>
          <a:p>
            <a:pPr marL="573750" indent="-285750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/>
              <a:t>Alla fine </a:t>
            </a:r>
            <a:r>
              <a:rPr lang="it-IT" altLang="en-US" dirty="0"/>
              <a:t>degli anni ‘50, molti economisti cominciarono a pensare </a:t>
            </a:r>
            <a:r>
              <a:rPr lang="it-IT" altLang="en-US" dirty="0" smtClean="0"/>
              <a:t>che questo modello </a:t>
            </a:r>
            <a:r>
              <a:rPr lang="it-IT" altLang="en-US" dirty="0"/>
              <a:t>della curva d’offerta </a:t>
            </a:r>
            <a:r>
              <a:rPr lang="it-IT" altLang="en-US" dirty="0" smtClean="0"/>
              <a:t>(fino ad </a:t>
            </a:r>
            <a:r>
              <a:rPr lang="it-IT" altLang="en-US" dirty="0"/>
              <a:t>allora </a:t>
            </a:r>
            <a:r>
              <a:rPr lang="it-IT" altLang="en-US" dirty="0" smtClean="0"/>
              <a:t>utilizzato in macroeconomia) fosse troppo semplice</a:t>
            </a:r>
            <a:r>
              <a:rPr lang="it-IT" altLang="en-US" dirty="0" smtClean="0">
                <a:solidFill>
                  <a:srgbClr val="000099"/>
                </a:solidFill>
              </a:rPr>
              <a:t>. </a:t>
            </a:r>
          </a:p>
          <a:p>
            <a:pPr marL="573750" indent="-285750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/>
              <a:t>Soprattutto, non poteva spiegare l’origine e le conseguenze dell’inflazione nel sistema economico.</a:t>
            </a:r>
            <a:endParaRPr lang="it-IT" altLang="en-US" dirty="0">
              <a:solidFill>
                <a:srgbClr val="000099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447110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1693897" y="3078973"/>
                <a:ext cx="485775" cy="415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100" i="1" dirty="0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accPr>
                        <m:e>
                          <m:r>
                            <a:rPr lang="it-IT" sz="2100" i="1" dirty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it-IT" sz="2100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it-IT" sz="2100" i="1" dirty="0"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897" y="3078973"/>
                <a:ext cx="485775" cy="4154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616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404665"/>
            <a:ext cx="8424936" cy="1008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dirty="0" smtClean="0"/>
              <a:t>2. Verso la curva </a:t>
            </a:r>
            <a:r>
              <a:rPr lang="it-IT" sz="2400" b="1" dirty="0"/>
              <a:t>di offerta aggregata di </a:t>
            </a:r>
            <a:r>
              <a:rPr lang="it-IT" sz="2400" b="1" i="1" dirty="0"/>
              <a:t>breve</a:t>
            </a:r>
            <a:r>
              <a:rPr lang="it-IT" sz="2400" b="1" dirty="0"/>
              <a:t> </a:t>
            </a:r>
            <a:r>
              <a:rPr lang="it-IT" sz="2400" b="1" dirty="0" smtClean="0"/>
              <a:t>periodo</a:t>
            </a:r>
            <a:br>
              <a:rPr lang="it-IT" sz="2400" b="1" dirty="0" smtClean="0"/>
            </a:br>
            <a:endParaRPr lang="it-IT" sz="2400" b="1" dirty="0" smtClean="0">
              <a:ea typeface="+mj-ea"/>
              <a:cs typeface="+mj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5" name="Rettangolo 4"/>
          <p:cNvSpPr/>
          <p:nvPr/>
        </p:nvSpPr>
        <p:spPr>
          <a:xfrm>
            <a:off x="403012" y="1034478"/>
            <a:ext cx="8306666" cy="527484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i="1" dirty="0" smtClean="0">
                <a:solidFill>
                  <a:srgbClr val="000099"/>
                </a:solidFill>
              </a:rPr>
              <a:t>Quanto desidera produrre un’impresa? A quanti lavoratori darà lavoro?</a:t>
            </a:r>
          </a:p>
          <a:p>
            <a:pPr marL="28800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</a:pPr>
            <a:r>
              <a:rPr lang="it-IT" altLang="en-US" b="1" i="1" dirty="0" smtClean="0">
                <a:solidFill>
                  <a:schemeClr val="accent1">
                    <a:lumMod val="75000"/>
                  </a:schemeClr>
                </a:solidFill>
              </a:rPr>
              <a:t>Richiami </a:t>
            </a:r>
            <a:r>
              <a:rPr lang="it-IT" altLang="en-US" b="1" i="1" dirty="0">
                <a:solidFill>
                  <a:schemeClr val="accent1">
                    <a:lumMod val="75000"/>
                  </a:schemeClr>
                </a:solidFill>
              </a:rPr>
              <a:t>dalla </a:t>
            </a:r>
            <a:r>
              <a:rPr lang="it-IT" altLang="en-US" b="1" i="1" dirty="0" err="1">
                <a:solidFill>
                  <a:schemeClr val="accent1">
                    <a:lumMod val="75000"/>
                  </a:schemeClr>
                </a:solidFill>
              </a:rPr>
              <a:t>lez</a:t>
            </a:r>
            <a:r>
              <a:rPr lang="it-IT" altLang="en-US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altLang="en-US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  <a:p>
            <a:pPr marL="288000"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i="1" dirty="0" smtClean="0">
              <a:solidFill>
                <a:srgbClr val="000099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16596"/>
            <a:ext cx="7280051" cy="40608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65125" y="923948"/>
                <a:ext cx="8310316" cy="541276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None/>
                </a:pPr>
                <a:r>
                  <a:rPr lang="it-IT" altLang="en-US" i="1" dirty="0" smtClean="0">
                    <a:solidFill>
                      <a:srgbClr val="000099"/>
                    </a:solidFill>
                  </a:rPr>
                  <a:t>Quanto desidera produrre un’impresa? </a:t>
                </a:r>
              </a:p>
              <a:p>
                <a:pPr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None/>
                </a:pPr>
                <a:r>
                  <a:rPr lang="it-IT" altLang="en-US" i="1" dirty="0" smtClean="0">
                    <a:solidFill>
                      <a:srgbClr val="000099"/>
                    </a:solidFill>
                  </a:rPr>
                  <a:t>A quanti lavoratori darà lavoro?</a:t>
                </a:r>
                <a:endParaRPr lang="it-IT" altLang="en-US" dirty="0" smtClean="0"/>
              </a:p>
              <a:p>
                <a:pPr marL="285750" indent="-285750" algn="just" eaLnBrk="1" hangingPunct="1">
                  <a:lnSpc>
                    <a:spcPct val="114000"/>
                  </a:lnSpc>
                  <a:spcBef>
                    <a:spcPts val="18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dirty="0" smtClean="0"/>
                  <a:t>La condizione di massimo profitto (relativamente all’impiego di lavoro) è:</a:t>
                </a:r>
              </a:p>
              <a:p>
                <a:pPr algn="r"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</a:pPr>
                <a:r>
                  <a:rPr lang="it-IT" altLang="en-US" i="1" dirty="0" smtClean="0">
                    <a:solidFill>
                      <a:srgbClr val="000099"/>
                    </a:solidFill>
                  </a:rPr>
                  <a:t>(i)</a:t>
                </a:r>
              </a:p>
              <a:p>
                <a:pPr marL="288000" indent="-285750"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endParaRPr lang="it-IT" altLang="en-US" dirty="0" smtClean="0"/>
              </a:p>
              <a:p>
                <a:pPr marL="288000" indent="-285750"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dirty="0" smtClean="0"/>
                  <a:t>Utilizzo per semplicità la funzione di produzione </a:t>
                </a:r>
                <a:r>
                  <a:rPr lang="it-IT" altLang="en-US" dirty="0" err="1" smtClean="0"/>
                  <a:t>Cobb</a:t>
                </a:r>
                <a:r>
                  <a:rPr lang="it-IT" altLang="en-US" dirty="0" smtClean="0"/>
                  <a:t>-Douglas:</a:t>
                </a:r>
              </a:p>
              <a:p>
                <a:pPr marL="288000" algn="r" eaLnBrk="1" hangingPunct="1">
                  <a:lnSpc>
                    <a:spcPct val="114000"/>
                  </a:lnSpc>
                  <a:spcBef>
                    <a:spcPts val="18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it-IT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it-IT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it-IT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it-IT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it-IT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p>
                    </m:sSup>
                  </m:oMath>
                </a14:m>
                <a:r>
                  <a:rPr lang="it-IT" altLang="en-US" i="1" dirty="0" smtClean="0">
                    <a:solidFill>
                      <a:srgbClr val="000099"/>
                    </a:solidFill>
                  </a:rPr>
                  <a:t>                            (ii)</a:t>
                </a:r>
                <a:endParaRPr lang="it-IT" altLang="en-US" i="1" dirty="0">
                  <a:solidFill>
                    <a:srgbClr val="000099"/>
                  </a:solidFill>
                </a:endParaRPr>
              </a:p>
              <a:p>
                <a:pPr marL="288000" indent="-285750" eaLnBrk="1" hangingPunct="1">
                  <a:lnSpc>
                    <a:spcPct val="114000"/>
                  </a:lnSpc>
                  <a:spcBef>
                    <a:spcPts val="18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dirty="0" smtClean="0"/>
                  <a:t>Posso sostituire la </a:t>
                </a:r>
                <a:r>
                  <a:rPr lang="it-IT" altLang="en-US" dirty="0"/>
                  <a:t>seconda espressione nella </a:t>
                </a:r>
                <a:r>
                  <a:rPr lang="it-IT" altLang="en-US" dirty="0" smtClean="0"/>
                  <a:t>prima, in due modi diversi (che utilizzeremo entrambi, in seguito):</a:t>
                </a:r>
              </a:p>
              <a:p>
                <a:pPr marL="2250" algn="ctr" eaLnBrk="1" hangingPunct="1">
                  <a:lnSpc>
                    <a:spcPct val="114000"/>
                  </a:lnSpc>
                  <a:spcBef>
                    <a:spcPts val="0"/>
                  </a:spcBef>
                  <a:buClr>
                    <a:schemeClr val="hlink"/>
                  </a:buClr>
                  <a:buSzPct val="70000"/>
                </a:pPr>
                <a:r>
                  <a:rPr lang="it-IT" altLang="en-US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it-IT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it-IT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it-IT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it-IT" altLang="en-US" i="1" dirty="0" smtClean="0">
                    <a:solidFill>
                      <a:srgbClr val="000099"/>
                    </a:solidFill>
                  </a:rPr>
                  <a:t>    (</a:t>
                </a:r>
                <a:r>
                  <a:rPr lang="it-IT" altLang="en-US" i="1" dirty="0" err="1" smtClean="0">
                    <a:solidFill>
                      <a:srgbClr val="000099"/>
                    </a:solidFill>
                  </a:rPr>
                  <a:t>iii.i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);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alt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alt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it-IT" alt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alt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it-IT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it-IT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alt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it-IT" altLang="en-US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it-IT" altLang="en-US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it-IT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p>
                    </m:sSup>
                  </m:oMath>
                </a14:m>
                <a:r>
                  <a:rPr lang="it-IT" altLang="en-US" sz="2400" dirty="0" smtClean="0">
                    <a:solidFill>
                      <a:srgbClr val="000099"/>
                    </a:solidFill>
                  </a:rPr>
                  <a:t> </a:t>
                </a:r>
                <a:r>
                  <a:rPr lang="it-IT" altLang="en-US" sz="2400" i="1" dirty="0">
                    <a:solidFill>
                      <a:srgbClr val="000099"/>
                    </a:solidFill>
                  </a:rPr>
                  <a:t> </a:t>
                </a:r>
                <a:r>
                  <a:rPr lang="it-IT" altLang="en-US" i="1" dirty="0">
                    <a:solidFill>
                      <a:srgbClr val="000099"/>
                    </a:solidFill>
                  </a:rPr>
                  <a:t>(</a:t>
                </a:r>
                <a:r>
                  <a:rPr lang="it-IT" altLang="en-US" i="1" dirty="0" err="1" smtClean="0">
                    <a:solidFill>
                      <a:srgbClr val="000099"/>
                    </a:solidFill>
                  </a:rPr>
                  <a:t>iii.ii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). </a:t>
                </a:r>
                <a:endParaRPr lang="it-IT" altLang="en-US" i="1" dirty="0">
                  <a:solidFill>
                    <a:srgbClr val="000099"/>
                  </a:solidFill>
                </a:endParaRPr>
              </a:p>
              <a:p>
                <a:pPr marL="288000" indent="-285750" eaLnBrk="1" hangingPunct="1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i="1" dirty="0" smtClean="0">
                    <a:solidFill>
                      <a:srgbClr val="000099"/>
                    </a:solidFill>
                  </a:rPr>
                  <a:t>Queste espressioni mostrano che lungo la curva di 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domanda </a:t>
                </a:r>
                <a:r>
                  <a:rPr lang="it-IT" altLang="en-US" b="1" i="1" dirty="0">
                    <a:solidFill>
                      <a:srgbClr val="C00000"/>
                    </a:solidFill>
                  </a:rPr>
                  <a:t>di lavoro 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delle </a:t>
                </a:r>
                <a:r>
                  <a:rPr lang="it-IT" altLang="en-US" i="1" dirty="0">
                    <a:solidFill>
                      <a:srgbClr val="000099"/>
                    </a:solidFill>
                  </a:rPr>
                  <a:t>imprese 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vi è una relazione </a:t>
                </a:r>
                <a:r>
                  <a:rPr lang="it-IT" altLang="en-US" b="1" i="1" dirty="0" smtClean="0">
                    <a:solidFill>
                      <a:srgbClr val="FF0000"/>
                    </a:solidFill>
                  </a:rPr>
                  <a:t>negativa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 tra salario reale e occupazione   …   </a:t>
                </a:r>
                <a:r>
                  <a:rPr lang="it-IT" altLang="en-US" dirty="0" smtClean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endParaRPr lang="it-IT" altLang="en-US" dirty="0" smtClean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923948"/>
                <a:ext cx="8310316" cy="5412764"/>
              </a:xfrm>
              <a:prstGeom prst="rect">
                <a:avLst/>
              </a:prstGeom>
              <a:blipFill rotWithShape="0">
                <a:blip r:embed="rId4"/>
                <a:stretch>
                  <a:fillRect l="-660" t="-451" r="-880" b="-10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404665"/>
            <a:ext cx="8424936" cy="1008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dirty="0" smtClean="0"/>
              <a:t> </a:t>
            </a:r>
            <a:r>
              <a:rPr lang="it-IT" sz="2400" dirty="0" smtClean="0"/>
              <a:t>Verso la curva </a:t>
            </a:r>
            <a:r>
              <a:rPr lang="it-IT" sz="2400" dirty="0"/>
              <a:t>di offerta aggregata di </a:t>
            </a:r>
            <a:r>
              <a:rPr lang="it-IT" sz="2400" i="1" dirty="0"/>
              <a:t>breve</a:t>
            </a:r>
            <a:r>
              <a:rPr lang="it-IT" sz="2400" dirty="0"/>
              <a:t> </a:t>
            </a:r>
            <a:r>
              <a:rPr lang="it-IT" sz="2400" dirty="0" smtClean="0"/>
              <a:t>periodo (2)</a:t>
            </a:r>
            <a:br>
              <a:rPr lang="it-IT" sz="2400" dirty="0" smtClean="0"/>
            </a:br>
            <a:endParaRPr lang="it-IT" sz="2400" dirty="0" smtClean="0">
              <a:ea typeface="+mj-ea"/>
              <a:cs typeface="+mj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65125" y="6519118"/>
            <a:ext cx="3902075" cy="222250"/>
          </a:xfrm>
        </p:spPr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graphicFrame>
        <p:nvGraphicFramePr>
          <p:cNvPr id="6" name="Object 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24563714"/>
              </p:ext>
            </p:extLst>
          </p:nvPr>
        </p:nvGraphicFramePr>
        <p:xfrm>
          <a:off x="1403648" y="3501008"/>
          <a:ext cx="3906604" cy="60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zione" r:id="rId5" imgW="4559040" imgH="774360" progId="Equation.3">
                  <p:embed/>
                </p:oleObj>
              </mc:Choice>
              <mc:Fallback>
                <p:oleObj name="Equazione" r:id="rId5" imgW="45590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01008"/>
                        <a:ext cx="3906604" cy="60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36479872"/>
              </p:ext>
            </p:extLst>
          </p:nvPr>
        </p:nvGraphicFramePr>
        <p:xfrm>
          <a:off x="3821967" y="2276149"/>
          <a:ext cx="1086190" cy="60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zione" r:id="rId7" imgW="1282680" imgH="711000" progId="Equation.3">
                  <p:embed/>
                </p:oleObj>
              </mc:Choice>
              <mc:Fallback>
                <p:oleObj name="Equazione" r:id="rId7" imgW="1282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967" y="2276149"/>
                        <a:ext cx="1086190" cy="601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17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404665"/>
            <a:ext cx="8424936" cy="1008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dirty="0" smtClean="0"/>
              <a:t> </a:t>
            </a:r>
            <a:r>
              <a:rPr lang="it-IT" sz="2400" dirty="0" smtClean="0"/>
              <a:t>Verso la curva </a:t>
            </a:r>
            <a:r>
              <a:rPr lang="it-IT" sz="2400" dirty="0"/>
              <a:t>di offerta aggregata di </a:t>
            </a:r>
            <a:r>
              <a:rPr lang="it-IT" sz="2400" i="1" dirty="0"/>
              <a:t>breve</a:t>
            </a:r>
            <a:r>
              <a:rPr lang="it-IT" sz="2400" dirty="0"/>
              <a:t> </a:t>
            </a:r>
            <a:r>
              <a:rPr lang="it-IT" sz="2400" dirty="0" smtClean="0"/>
              <a:t>periodo (3)</a:t>
            </a:r>
            <a:br>
              <a:rPr lang="it-IT" sz="2400" dirty="0" smtClean="0"/>
            </a:br>
            <a:endParaRPr lang="it-IT" sz="2400" dirty="0" smtClean="0">
              <a:ea typeface="+mj-ea"/>
              <a:cs typeface="+mj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29715" y="1139182"/>
                <a:ext cx="8644610" cy="488210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just"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dirty="0" smtClean="0"/>
                  <a:t>Per comprendere meglio l’espressione </a:t>
                </a:r>
                <a:r>
                  <a:rPr lang="it-IT" altLang="en-US" i="1" dirty="0">
                    <a:solidFill>
                      <a:srgbClr val="000099"/>
                    </a:solidFill>
                  </a:rPr>
                  <a:t>(iii), </a:t>
                </a:r>
                <a:r>
                  <a:rPr lang="it-IT" altLang="en-US" dirty="0" smtClean="0"/>
                  <a:t>la riscriviamo in termini di variazioni percentuali</a:t>
                </a:r>
              </a:p>
              <a:p>
                <a:pPr lvl="1" algn="just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SzPct val="70000"/>
                </a:pPr>
                <a:r>
                  <a:rPr lang="it-IT" altLang="en-US" dirty="0" smtClean="0"/>
                  <a:t>(Assumiamo che </a:t>
                </a:r>
                <a14:m>
                  <m:oMath xmlns:m="http://schemas.openxmlformats.org/officeDocument/2006/math">
                    <m:r>
                      <a:rPr lang="it-IT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en-US" u="sng" dirty="0" smtClean="0"/>
                  <a:t> e K siano costanti</a:t>
                </a:r>
                <a:r>
                  <a:rPr lang="it-IT" altLang="en-US" dirty="0" smtClean="0"/>
                  <a:t>, almeno nel breve periodo;</a:t>
                </a:r>
              </a:p>
              <a:p>
                <a:pPr lvl="1" algn="just">
                  <a:lnSpc>
                    <a:spcPct val="114000"/>
                  </a:lnSpc>
                  <a:spcBef>
                    <a:spcPts val="0"/>
                  </a:spcBef>
                  <a:buClr>
                    <a:schemeClr val="hlink"/>
                  </a:buClr>
                  <a:buSzPct val="70000"/>
                </a:pPr>
                <a:r>
                  <a:rPr lang="it-IT" altLang="en-US" dirty="0" smtClean="0"/>
                  <a:t> indichiamo con  </a:t>
                </a:r>
                <a:r>
                  <a:rPr lang="el-GR" altLang="en-US" dirty="0"/>
                  <a:t>Δ</a:t>
                </a:r>
                <a:r>
                  <a:rPr lang="it-IT" altLang="en-US" dirty="0"/>
                  <a:t> </a:t>
                </a:r>
                <a:r>
                  <a:rPr lang="it-IT" altLang="en-US" dirty="0" smtClean="0"/>
                  <a:t> la </a:t>
                </a:r>
                <a:r>
                  <a:rPr lang="it-IT" altLang="en-US" dirty="0"/>
                  <a:t>variazione </a:t>
                </a:r>
                <a:r>
                  <a:rPr lang="it-IT" altLang="en-US" dirty="0" smtClean="0"/>
                  <a:t>percentuale delle altre variabili):</a:t>
                </a:r>
              </a:p>
              <a:p>
                <a:pPr algn="r" eaLnBrk="1" hangingPunct="1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SzPct val="70000"/>
                </a:pPr>
                <a:r>
                  <a:rPr lang="it-IT" altLang="en-US" dirty="0" smtClean="0"/>
                  <a:t>                                                                                                      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(iv)</a:t>
                </a:r>
                <a:endParaRPr lang="it-IT" altLang="en-US" i="1" dirty="0">
                  <a:solidFill>
                    <a:srgbClr val="000099"/>
                  </a:solidFill>
                </a:endParaRPr>
              </a:p>
              <a:p>
                <a:pPr marL="288000" indent="-285750" eaLnBrk="1" hangingPunct="1">
                  <a:lnSpc>
                    <a:spcPct val="114000"/>
                  </a:lnSpc>
                  <a:spcBef>
                    <a:spcPts val="24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i="1" dirty="0" smtClean="0">
                    <a:solidFill>
                      <a:srgbClr val="000099"/>
                    </a:solidFill>
                  </a:rPr>
                  <a:t>Come leggere questa espressione?  </a:t>
                </a:r>
                <a:r>
                  <a:rPr lang="it-IT" altLang="en-US" dirty="0" smtClean="0"/>
                  <a:t>Ad esempio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:</a:t>
                </a:r>
              </a:p>
              <a:p>
                <a:pPr marL="745200" lvl="1" indent="-285750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dirty="0" smtClean="0"/>
                  <a:t>Se il tasso di aumento dei prezzi è del 2% e il tasso di crescita della produttività totale è 1%, allora se i salari crescono del 3% l’occupazione rimane invariata.</a:t>
                </a:r>
                <a:endParaRPr lang="it-IT" altLang="en-US" dirty="0"/>
              </a:p>
              <a:p>
                <a:pPr marL="288000" indent="-285750" algn="just" eaLnBrk="1" hangingPunct="1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i="1" dirty="0" smtClean="0">
                    <a:solidFill>
                      <a:srgbClr val="000099"/>
                    </a:solidFill>
                  </a:rPr>
                  <a:t>Allo stesso tempo, questa espressione «giustifica» anche l’inclinazione 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negativa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 della curva di </a:t>
                </a:r>
                <a:r>
                  <a:rPr lang="it-IT" altLang="en-US" b="1" i="1" dirty="0" smtClean="0">
                    <a:solidFill>
                      <a:srgbClr val="C00000"/>
                    </a:solidFill>
                  </a:rPr>
                  <a:t>domanda di lavoro </a:t>
                </a:r>
                <a:r>
                  <a:rPr lang="it-IT" altLang="en-US" i="1" dirty="0" smtClean="0">
                    <a:solidFill>
                      <a:srgbClr val="000099"/>
                    </a:solidFill>
                  </a:rPr>
                  <a:t>da parte delle imprese:</a:t>
                </a:r>
              </a:p>
              <a:p>
                <a:pPr marL="745200" lvl="1" indent="-285750" algn="just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SzPct val="70000"/>
                  <a:buFont typeface="Arial" panose="020B0604020202020204" pitchFamily="34" charset="0"/>
                  <a:buChar char="•"/>
                </a:pPr>
                <a:r>
                  <a:rPr lang="it-IT" altLang="en-US" dirty="0" smtClean="0"/>
                  <a:t>Se il salario reale aumenta più della produttività, l’occupazione diminuisce.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5" y="1139182"/>
                <a:ext cx="8644610" cy="4882106"/>
              </a:xfrm>
              <a:prstGeom prst="rect">
                <a:avLst/>
              </a:prstGeom>
              <a:blipFill rotWithShape="0">
                <a:blip r:embed="rId3"/>
                <a:stretch>
                  <a:fillRect t="-499" r="-564" b="-4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851842" y="2699628"/>
                <a:ext cx="38083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−(1−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)∆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42" y="2699628"/>
                <a:ext cx="38083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20" r="-160" b="-3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895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936" cy="1008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dirty="0" smtClean="0"/>
              <a:t>Verso la curva </a:t>
            </a:r>
            <a:r>
              <a:rPr lang="it-IT" sz="2400" dirty="0"/>
              <a:t>di offerta aggregata di </a:t>
            </a:r>
            <a:r>
              <a:rPr lang="it-IT" sz="2400" i="1" dirty="0"/>
              <a:t>breve</a:t>
            </a:r>
            <a:r>
              <a:rPr lang="it-IT" sz="2400" dirty="0"/>
              <a:t> </a:t>
            </a:r>
            <a:r>
              <a:rPr lang="it-IT" sz="2400" dirty="0" smtClean="0"/>
              <a:t>periodo (4)</a:t>
            </a:r>
            <a:br>
              <a:rPr lang="it-IT" sz="2400" dirty="0" smtClean="0"/>
            </a:br>
            <a:endParaRPr lang="it-IT" sz="2400" dirty="0" smtClean="0">
              <a:ea typeface="+mj-ea"/>
              <a:cs typeface="+mj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  <p:sp>
        <p:nvSpPr>
          <p:cNvPr id="5" name="Rettangolo 4"/>
          <p:cNvSpPr/>
          <p:nvPr/>
        </p:nvSpPr>
        <p:spPr>
          <a:xfrm>
            <a:off x="395536" y="692696"/>
            <a:ext cx="8712968" cy="559832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i="1" dirty="0" smtClean="0"/>
              <a:t>Possiamo porre anche domande più complesse</a:t>
            </a:r>
            <a:r>
              <a:rPr lang="it-IT" altLang="en-US" i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 eaLnBrk="1" hangingPunct="1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C00000"/>
                </a:solidFill>
              </a:rPr>
              <a:t>Cosa succede se, improvvisamente, crolla la domanda per i beni prodotti dalle imprese, la cui domanda di lavoro è descritta dall’espressione </a:t>
            </a:r>
            <a:r>
              <a:rPr lang="it-IT" altLang="en-US" i="1" dirty="0" smtClean="0">
                <a:solidFill>
                  <a:srgbClr val="000099"/>
                </a:solidFill>
              </a:rPr>
              <a:t>(iv) </a:t>
            </a:r>
            <a:r>
              <a:rPr lang="it-IT" altLang="en-US" dirty="0" smtClean="0">
                <a:solidFill>
                  <a:srgbClr val="C00000"/>
                </a:solidFill>
              </a:rPr>
              <a:t>?</a:t>
            </a:r>
          </a:p>
          <a:p>
            <a:pPr marL="684000" lvl="1" indent="-285750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000099"/>
                </a:solidFill>
              </a:rPr>
              <a:t>Se il salario reale rimane costante, alcune imprese usciranno dal settore, e </a:t>
            </a:r>
            <a:r>
              <a:rPr lang="it-IT" altLang="en-US" b="1" dirty="0" smtClean="0">
                <a:solidFill>
                  <a:srgbClr val="C00000"/>
                </a:solidFill>
              </a:rPr>
              <a:t>l’occupazione complessiva si ridurrà </a:t>
            </a:r>
            <a:r>
              <a:rPr lang="it-IT" altLang="en-US" dirty="0" smtClean="0">
                <a:solidFill>
                  <a:srgbClr val="000099"/>
                </a:solidFill>
              </a:rPr>
              <a:t>in proporzione.</a:t>
            </a:r>
          </a:p>
          <a:p>
            <a:pPr marL="684000" lvl="1" indent="-285750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000099"/>
                </a:solidFill>
              </a:rPr>
              <a:t>Nelle imprese rimanenti, tuttavia, il numero dei lavoratori occupati è invariato.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it-IT" altLang="en-US" i="1" dirty="0" smtClean="0"/>
              <a:t>Ma è realistico pensare che i salari restino invariati?</a:t>
            </a:r>
            <a:r>
              <a:rPr lang="it-IT" altLang="en-US" dirty="0" smtClean="0"/>
              <a:t> </a:t>
            </a:r>
          </a:p>
          <a:p>
            <a:pPr marL="285750" indent="-285750" eaLnBrk="1" hangingPunct="1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000099"/>
                </a:solidFill>
              </a:rPr>
              <a:t>Se l’industria in crisi è «piccola», i lavoratori che perdono lavoro lo potranno ritrovare altrove, e i salari potranno rimanere pressoché invariati. </a:t>
            </a:r>
          </a:p>
          <a:p>
            <a:pPr marL="285750" indent="-285750" eaLnBrk="1" hangingPunct="1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000099"/>
                </a:solidFill>
              </a:rPr>
              <a:t>Al contrario, se lo shock iniziale (negativo) di domanda è forte e generalizzato, allora è probabile che vi sia:</a:t>
            </a: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000099"/>
                </a:solidFill>
              </a:rPr>
              <a:t>una </a:t>
            </a:r>
            <a:r>
              <a:rPr lang="it-IT" altLang="en-US" b="1" dirty="0" smtClean="0">
                <a:solidFill>
                  <a:srgbClr val="C00000"/>
                </a:solidFill>
              </a:rPr>
              <a:t>diminuzione dei prezzi</a:t>
            </a: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dirty="0" smtClean="0">
                <a:solidFill>
                  <a:srgbClr val="000099"/>
                </a:solidFill>
              </a:rPr>
              <a:t>e una </a:t>
            </a:r>
            <a:r>
              <a:rPr lang="it-IT" altLang="en-US" b="1" dirty="0" smtClean="0">
                <a:solidFill>
                  <a:srgbClr val="C00000"/>
                </a:solidFill>
              </a:rPr>
              <a:t>diminuzione ancor più marcata dei salari nominali.</a:t>
            </a:r>
          </a:p>
          <a:p>
            <a:pPr marL="285750" indent="-285750" eaLnBrk="1" hangingPunct="1">
              <a:lnSpc>
                <a:spcPct val="125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it-IT" altLang="en-US" i="1" dirty="0" smtClean="0"/>
              <a:t>Considerazioni di questo tipo hanno stimolato molte ricerche empiriche…</a:t>
            </a:r>
          </a:p>
        </p:txBody>
      </p:sp>
    </p:spTree>
    <p:extLst>
      <p:ext uri="{BB962C8B-B14F-4D97-AF65-F5344CB8AC3E}">
        <p14:creationId xmlns:p14="http://schemas.microsoft.com/office/powerpoint/2010/main" val="2018903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404665"/>
            <a:ext cx="8424936" cy="5760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dirty="0" smtClean="0"/>
              <a:t>3. L</a:t>
            </a:r>
            <a:r>
              <a:rPr lang="it-IT" sz="2400" b="1" dirty="0" smtClean="0">
                <a:ea typeface="+mj-ea"/>
                <a:cs typeface="+mj-cs"/>
              </a:rPr>
              <a:t>a curva di Phillips</a:t>
            </a:r>
          </a:p>
        </p:txBody>
      </p:sp>
      <p:sp>
        <p:nvSpPr>
          <p:cNvPr id="763918" name="Rectangle 14"/>
          <p:cNvSpPr>
            <a:spLocks noChangeArrowheads="1"/>
          </p:cNvSpPr>
          <p:nvPr/>
        </p:nvSpPr>
        <p:spPr bwMode="auto">
          <a:xfrm>
            <a:off x="403012" y="1328585"/>
            <a:ext cx="8568950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t"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1800" dirty="0" smtClean="0">
                <a:latin typeface="+mj-lt"/>
              </a:rPr>
              <a:t>L’economista neozelandese </a:t>
            </a:r>
            <a:r>
              <a:rPr lang="it-IT" altLang="en-US" sz="1800" b="1" dirty="0" smtClean="0">
                <a:latin typeface="+mj-lt"/>
              </a:rPr>
              <a:t>William Phillips </a:t>
            </a:r>
            <a:r>
              <a:rPr lang="it-IT" altLang="en-US" sz="1800" dirty="0" smtClean="0">
                <a:latin typeface="+mj-lt"/>
              </a:rPr>
              <a:t>pubblicò nel 1958 l’articolo:</a:t>
            </a:r>
            <a:r>
              <a:rPr lang="it-IT" altLang="en-US" sz="1800" b="1" dirty="0" smtClean="0">
                <a:latin typeface="+mj-lt"/>
              </a:rPr>
              <a:t>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sz="1800" b="1" dirty="0">
                <a:latin typeface="+mj-lt"/>
              </a:rPr>
              <a:t>	</a:t>
            </a:r>
            <a:r>
              <a:rPr lang="en-US" sz="1800" dirty="0" smtClean="0">
                <a:latin typeface="+mj-lt"/>
              </a:rPr>
              <a:t>"</a:t>
            </a:r>
            <a:r>
              <a:rPr lang="en-US" sz="1800" dirty="0">
                <a:latin typeface="+mj-lt"/>
              </a:rPr>
              <a:t>The Relationship between Unemployment and the Rate of Change of Money Wages in the United Kingdom </a:t>
            </a:r>
            <a:r>
              <a:rPr lang="en-US" sz="1800" dirty="0" smtClean="0">
                <a:latin typeface="+mj-lt"/>
              </a:rPr>
              <a:t>1861-1957”  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i="1" dirty="0" err="1" smtClean="0">
                <a:latin typeface="+mj-lt"/>
              </a:rPr>
              <a:t>Economica</a:t>
            </a:r>
            <a:r>
              <a:rPr lang="en-US" sz="1600" i="1" dirty="0" smtClean="0">
                <a:latin typeface="+mj-lt"/>
              </a:rPr>
              <a:t>, 1958,vol.25, pp.283-299)</a:t>
            </a:r>
            <a:endParaRPr lang="it-IT" altLang="en-US" sz="1600" b="1" dirty="0" smtClean="0">
              <a:latin typeface="+mj-lt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1800" dirty="0" smtClean="0">
                <a:latin typeface="+mj-lt"/>
              </a:rPr>
              <a:t>Egli osservò</a:t>
            </a:r>
            <a:endParaRPr lang="it-IT" altLang="en-US" sz="1800" dirty="0" smtClean="0">
              <a:solidFill>
                <a:srgbClr val="000099"/>
              </a:solidFill>
              <a:latin typeface="+mj-lt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1800" i="1" dirty="0" smtClean="0">
                <a:latin typeface="+mj-lt"/>
              </a:rPr>
              <a:t>    “</a:t>
            </a:r>
            <a:r>
              <a:rPr lang="en-US" sz="1800" i="1" dirty="0" smtClean="0">
                <a:solidFill>
                  <a:srgbClr val="000099"/>
                </a:solidFill>
                <a:latin typeface="+mj-lt"/>
              </a:rPr>
              <a:t>a </a:t>
            </a:r>
            <a:r>
              <a:rPr lang="en-US" sz="1800" i="1" dirty="0">
                <a:solidFill>
                  <a:srgbClr val="000099"/>
                </a:solidFill>
                <a:latin typeface="+mj-lt"/>
              </a:rPr>
              <a:t>clear tendency for the rate of 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change of </a:t>
            </a:r>
            <a:r>
              <a:rPr lang="en-US" sz="1800" i="1" u="sng" dirty="0">
                <a:solidFill>
                  <a:srgbClr val="C00000"/>
                </a:solidFill>
                <a:latin typeface="+mj-lt"/>
              </a:rPr>
              <a:t>money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 wage rates </a:t>
            </a:r>
            <a:r>
              <a:rPr lang="en-US" sz="1800" i="1" dirty="0">
                <a:solidFill>
                  <a:srgbClr val="000099"/>
                </a:solidFill>
                <a:latin typeface="+mj-lt"/>
              </a:rPr>
              <a:t>to be 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high</a:t>
            </a:r>
            <a:r>
              <a:rPr lang="en-US" sz="1800" i="1" dirty="0">
                <a:solidFill>
                  <a:srgbClr val="000099"/>
                </a:solidFill>
                <a:latin typeface="+mj-lt"/>
              </a:rPr>
              <a:t> when 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unemployment is low </a:t>
            </a:r>
            <a:r>
              <a:rPr lang="en-US" sz="1800" i="1" dirty="0">
                <a:solidFill>
                  <a:srgbClr val="000099"/>
                </a:solidFill>
                <a:latin typeface="+mj-lt"/>
              </a:rPr>
              <a:t>and to be low or negative when unemployment is </a:t>
            </a:r>
            <a:r>
              <a:rPr lang="en-US" sz="1800" i="1" dirty="0" smtClean="0">
                <a:solidFill>
                  <a:srgbClr val="000099"/>
                </a:solidFill>
                <a:latin typeface="+mj-lt"/>
              </a:rPr>
              <a:t>high”</a:t>
            </a:r>
            <a:r>
              <a:rPr lang="en-US" sz="1800" b="1" i="1" dirty="0" smtClean="0">
                <a:solidFill>
                  <a:srgbClr val="000099"/>
                </a:solidFill>
                <a:latin typeface="+mj-lt"/>
              </a:rPr>
              <a:t> 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1800" dirty="0" smtClean="0">
                <a:latin typeface="+mj-lt"/>
              </a:rPr>
              <a:t>La relazione trovata da Phillips non era lineare, ma possiamo semplificarla (linearizzarla) così:    </a:t>
            </a:r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2000" b="1" dirty="0" smtClean="0">
                <a:solidFill>
                  <a:srgbClr val="000099"/>
                </a:solidFill>
                <a:latin typeface="+mj-lt"/>
              </a:rPr>
              <a:t>∆w =</a:t>
            </a:r>
            <a:r>
              <a:rPr lang="it-IT" alt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</a:rPr>
              <a:t>a – b u 		 		</a:t>
            </a:r>
            <a:r>
              <a:rPr lang="it-IT" altLang="en-US" sz="2000" b="1" dirty="0" smtClean="0">
                <a:latin typeface="+mj-lt"/>
              </a:rPr>
              <a:t>	   </a:t>
            </a:r>
            <a:r>
              <a:rPr lang="it-IT" altLang="en-US" sz="2000" i="1" dirty="0" smtClean="0">
                <a:solidFill>
                  <a:srgbClr val="000099"/>
                </a:solidFill>
                <a:latin typeface="+mj-lt"/>
              </a:rPr>
              <a:t>(v)</a:t>
            </a:r>
            <a:r>
              <a:rPr lang="it-IT" altLang="en-US" sz="2000" b="1" dirty="0" smtClean="0">
                <a:latin typeface="+mj-lt"/>
              </a:rPr>
              <a:t> 	    </a:t>
            </a:r>
          </a:p>
          <a:p>
            <a:pPr algn="ctr" eaLnBrk="1" hangingPunct="1">
              <a:lnSpc>
                <a:spcPct val="114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1800" dirty="0" smtClean="0">
                <a:latin typeface="+mj-lt"/>
              </a:rPr>
              <a:t>     con:  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u = U/L   </a:t>
            </a:r>
            <a:r>
              <a:rPr lang="it-IT" altLang="en-US" sz="1800" dirty="0" smtClean="0">
                <a:latin typeface="+mj-lt"/>
              </a:rPr>
              <a:t>e   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∆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 = variazione percentuale</a:t>
            </a:r>
            <a:endParaRPr lang="it-IT" altLang="en-US" sz="1800" dirty="0">
              <a:latin typeface="+mj-lt"/>
            </a:endParaRPr>
          </a:p>
          <a:p>
            <a:pPr marL="576000" indent="-540000" eaLnBrk="1" hangingPunct="1">
              <a:lnSpc>
                <a:spcPct val="114000"/>
              </a:lnSpc>
              <a:spcBef>
                <a:spcPts val="12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en-US" sz="1800" b="1" dirty="0" smtClean="0">
                <a:solidFill>
                  <a:srgbClr val="000099"/>
                </a:solidFill>
                <a:latin typeface="+mj-lt"/>
                <a:sym typeface="Wingdings" panose="05000000000000000000" pitchFamily="2" charset="2"/>
              </a:rPr>
              <a:t>     </a:t>
            </a:r>
            <a:r>
              <a:rPr lang="it-IT" altLang="en-US" sz="1800" dirty="0" smtClean="0">
                <a:solidFill>
                  <a:srgbClr val="000099"/>
                </a:solidFill>
                <a:latin typeface="+mj-lt"/>
              </a:rPr>
              <a:t>Il tasso di inflazione salariale varia inversamente al tasso di disoccupazione.</a:t>
            </a:r>
          </a:p>
          <a:p>
            <a:pPr marL="576000" indent="-540000" eaLnBrk="1" hangingPunct="1">
              <a:lnSpc>
                <a:spcPct val="114000"/>
              </a:lnSpc>
              <a:spcBef>
                <a:spcPts val="12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it-IT" altLang="en-US" sz="1800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dirty="0" smtClean="0"/>
              <a:t>Lez.13:  Curva di Phillips e Offerta aggregata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612390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18" grpId="0" animBg="1"/>
    </p:bldLst>
  </p:timing>
</p:sld>
</file>

<file path=ppt/theme/theme1.xml><?xml version="1.0" encoding="utf-8"?>
<a:theme xmlns:a="http://schemas.openxmlformats.org/drawingml/2006/main" name="Eclissi">
  <a:themeElements>
    <a:clrScheme name="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ssi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lissi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ssi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ssi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ssi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ssi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ssi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ssi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ssi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ssi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ssi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2997</Words>
  <Application>Microsoft Office PowerPoint</Application>
  <PresentationFormat>Presentazione su schermo (4:3)</PresentationFormat>
  <Paragraphs>406</Paragraphs>
  <Slides>35</Slides>
  <Notes>35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Cambria Math</vt:lpstr>
      <vt:lpstr>Symbol</vt:lpstr>
      <vt:lpstr>Verdana</vt:lpstr>
      <vt:lpstr>Wingdings</vt:lpstr>
      <vt:lpstr>Eclissi</vt:lpstr>
      <vt:lpstr>Equazione</vt:lpstr>
      <vt:lpstr> Lez. 13.  Curva di Phillips e Offerta Aggregata      rif. BW-c.13         agg. 30.04.2020</vt:lpstr>
      <vt:lpstr>  Dal breve al lungo periodo</vt:lpstr>
      <vt:lpstr>           Curva di Phillips e Offerta Aggregata</vt:lpstr>
      <vt:lpstr>1. La curva di offerta aggregata con prezzi fissi</vt:lpstr>
      <vt:lpstr>2. Verso la curva di offerta aggregata di breve periodo </vt:lpstr>
      <vt:lpstr> Verso la curva di offerta aggregata di breve periodo (2) </vt:lpstr>
      <vt:lpstr> Verso la curva di offerta aggregata di breve periodo (3) </vt:lpstr>
      <vt:lpstr>Verso la curva di offerta aggregata di breve periodo (4) </vt:lpstr>
      <vt:lpstr>3. La curva di Phillips</vt:lpstr>
      <vt:lpstr>La curva di Phillips (2)</vt:lpstr>
      <vt:lpstr>Presentazione standard di PowerPoint</vt:lpstr>
      <vt:lpstr>Presentazione standard di PowerPoint</vt:lpstr>
      <vt:lpstr>Presentazione standard di PowerPoint</vt:lpstr>
      <vt:lpstr>4. Evidenze empiriche   Inflazione e disoccupazione negli Stati Uniti (1961-2004) </vt:lpstr>
      <vt:lpstr>Presentazione standard di PowerPoint</vt:lpstr>
      <vt:lpstr> Inflazione e disoccupazione in Italia, 1954-1996</vt:lpstr>
      <vt:lpstr>5. Un richiamo al modello del mercato del lavoro</vt:lpstr>
      <vt:lpstr>Presentazione standard di PowerPoint</vt:lpstr>
      <vt:lpstr>6. Verso una nuova formulazione della curva di Phillips</vt:lpstr>
      <vt:lpstr>Verso una nuova formulazione della curva di Phillips (2)</vt:lpstr>
      <vt:lpstr>Verso una nuova formulazione della curva di Phillips (3)</vt:lpstr>
      <vt:lpstr>Verso una nuova formulazione della curva di Phillips (4)</vt:lpstr>
      <vt:lpstr>Verso una nuova formulazione della curva di Phillips (5)</vt:lpstr>
      <vt:lpstr>7. La curva di Phillips neo-Keynesiana</vt:lpstr>
      <vt:lpstr>La curva di Phillips neo-Keynesiana (2)</vt:lpstr>
      <vt:lpstr>8. La nuova curva di Phillips: breve e lungo periodo</vt:lpstr>
      <vt:lpstr>Presentazione standard di PowerPoint</vt:lpstr>
      <vt:lpstr>9. Verso la curva di offerta: la legge di Okun</vt:lpstr>
      <vt:lpstr>Presentazione standard di PowerPoint</vt:lpstr>
      <vt:lpstr>11. Curva di Phillips e curva di offerta a confronto</vt:lpstr>
      <vt:lpstr>Presentazione standard di PowerPoint</vt:lpstr>
      <vt:lpstr>Presentazione standard di PowerPoint</vt:lpstr>
      <vt:lpstr>12. Variazioni di LP di un</vt:lpstr>
      <vt:lpstr>13. In sintesi</vt:lpstr>
      <vt:lpstr>Come continua?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3</dc:title>
  <dc:creator>riccardo rovelli</dc:creator>
  <cp:lastModifiedBy>riccardo rovelli</cp:lastModifiedBy>
  <cp:revision>162</cp:revision>
  <dcterms:created xsi:type="dcterms:W3CDTF">2003-11-11T18:04:42Z</dcterms:created>
  <dcterms:modified xsi:type="dcterms:W3CDTF">2020-05-10T12:43:07Z</dcterms:modified>
</cp:coreProperties>
</file>