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455" r:id="rId2"/>
    <p:sldId id="545" r:id="rId3"/>
    <p:sldId id="716" r:id="rId4"/>
    <p:sldId id="666" r:id="rId5"/>
    <p:sldId id="635" r:id="rId6"/>
    <p:sldId id="668" r:id="rId7"/>
    <p:sldId id="717" r:id="rId8"/>
    <p:sldId id="718" r:id="rId9"/>
    <p:sldId id="719" r:id="rId10"/>
    <p:sldId id="670" r:id="rId11"/>
    <p:sldId id="672" r:id="rId12"/>
    <p:sldId id="673" r:id="rId13"/>
    <p:sldId id="675" r:id="rId14"/>
    <p:sldId id="676" r:id="rId15"/>
    <p:sldId id="678" r:id="rId16"/>
    <p:sldId id="679" r:id="rId17"/>
    <p:sldId id="724" r:id="rId18"/>
    <p:sldId id="680" r:id="rId19"/>
    <p:sldId id="681" r:id="rId20"/>
    <p:sldId id="722" r:id="rId21"/>
    <p:sldId id="649" r:id="rId22"/>
    <p:sldId id="686" r:id="rId23"/>
    <p:sldId id="726" r:id="rId24"/>
    <p:sldId id="723" r:id="rId25"/>
    <p:sldId id="715" r:id="rId26"/>
    <p:sldId id="725" r:id="rId27"/>
    <p:sldId id="687" r:id="rId28"/>
    <p:sldId id="690" r:id="rId29"/>
    <p:sldId id="691" r:id="rId30"/>
    <p:sldId id="689" r:id="rId31"/>
    <p:sldId id="682" r:id="rId32"/>
    <p:sldId id="692" r:id="rId33"/>
    <p:sldId id="684" r:id="rId34"/>
    <p:sldId id="720" r:id="rId35"/>
    <p:sldId id="707" r:id="rId36"/>
    <p:sldId id="667" r:id="rId37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hmann" initials="L" lastIdx="20" clrIdx="0"/>
  <p:cmAuthor id="1" name="riccardo rovelli" initials="rr" lastIdx="1" clrIdx="1">
    <p:extLst>
      <p:ext uri="{19B8F6BF-5375-455C-9EA6-DF929625EA0E}">
        <p15:presenceInfo xmlns:p15="http://schemas.microsoft.com/office/powerpoint/2012/main" userId="e9b9ff9dbff3c5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99"/>
    <a:srgbClr val="006666"/>
    <a:srgbClr val="CC00FF"/>
    <a:srgbClr val="FFCC99"/>
    <a:srgbClr val="FFCCFF"/>
    <a:srgbClr val="CCECFF"/>
    <a:srgbClr val="CCFFCC"/>
    <a:srgbClr val="FF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96" autoAdjust="0"/>
    <p:restoredTop sz="89163" autoAdjust="0"/>
  </p:normalViewPr>
  <p:slideViewPr>
    <p:cSldViewPr>
      <p:cViewPr varScale="1">
        <p:scale>
          <a:sx n="63" d="100"/>
          <a:sy n="63" d="100"/>
        </p:scale>
        <p:origin x="15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-5598"/>
    </p:cViewPr>
  </p:sorterViewPr>
  <p:notesViewPr>
    <p:cSldViewPr>
      <p:cViewPr varScale="1">
        <p:scale>
          <a:sx n="82" d="100"/>
          <a:sy n="82" d="100"/>
        </p:scale>
        <p:origin x="39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t" anchorCtr="0" compatLnSpc="1">
            <a:prstTxWarp prst="textNoShape">
              <a:avLst/>
            </a:prstTxWarp>
          </a:bodyPr>
          <a:lstStyle>
            <a:lvl1pPr defTabSz="954542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t" anchorCtr="0" compatLnSpc="1">
            <a:prstTxWarp prst="textNoShape">
              <a:avLst/>
            </a:prstTxWarp>
          </a:bodyPr>
          <a:lstStyle>
            <a:lvl1pPr algn="r" defTabSz="954542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b" anchorCtr="0" compatLnSpc="1">
            <a:prstTxWarp prst="textNoShape">
              <a:avLst/>
            </a:prstTxWarp>
          </a:bodyPr>
          <a:lstStyle>
            <a:lvl1pPr defTabSz="954542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b" anchorCtr="0" compatLnSpc="1">
            <a:prstTxWarp prst="textNoShape">
              <a:avLst/>
            </a:prstTxWarp>
          </a:bodyPr>
          <a:lstStyle>
            <a:lvl1pPr algn="r" defTabSz="954542">
              <a:defRPr sz="1300"/>
            </a:lvl1pPr>
          </a:lstStyle>
          <a:p>
            <a:fld id="{5CF9E5DD-F9AB-4322-84A3-1D20EB06476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623660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t" anchorCtr="0" compatLnSpc="1">
            <a:prstTxWarp prst="textNoShape">
              <a:avLst/>
            </a:prstTxWarp>
          </a:bodyPr>
          <a:lstStyle>
            <a:lvl1pPr defTabSz="954542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t" anchorCtr="0" compatLnSpc="1">
            <a:prstTxWarp prst="textNoShape">
              <a:avLst/>
            </a:prstTxWarp>
          </a:bodyPr>
          <a:lstStyle>
            <a:lvl1pPr algn="r" defTabSz="954542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5" y="4714652"/>
            <a:ext cx="5438748" cy="446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b" anchorCtr="0" compatLnSpc="1">
            <a:prstTxWarp prst="textNoShape">
              <a:avLst/>
            </a:prstTxWarp>
          </a:bodyPr>
          <a:lstStyle>
            <a:lvl1pPr defTabSz="954542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b" anchorCtr="0" compatLnSpc="1">
            <a:prstTxWarp prst="textNoShape">
              <a:avLst/>
            </a:prstTxWarp>
          </a:bodyPr>
          <a:lstStyle>
            <a:lvl1pPr algn="r" defTabSz="954542">
              <a:defRPr sz="1300"/>
            </a:lvl1pPr>
          </a:lstStyle>
          <a:p>
            <a:fld id="{C0CE1D29-1925-40C2-819B-3C25F1DEE46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97326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2DAFABD-AD52-4285-BB8D-76047D6D3687}" type="slidenum">
              <a:rPr lang="it-IT" altLang="en-US" sz="1300"/>
              <a:pPr eaLnBrk="1" hangingPunct="1"/>
              <a:t>1</a:t>
            </a:fld>
            <a:endParaRPr lang="it-IT" altLang="en-US" sz="1300" dirty="0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1804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11.5 (a): </a:t>
            </a:r>
            <a:r>
              <a:rPr lang="de-DE" dirty="0" err="1"/>
              <a:t>Animazione</a:t>
            </a:r>
            <a:r>
              <a:rPr lang="de-DE" dirty="0"/>
              <a:t> 1 (</a:t>
            </a:r>
            <a:r>
              <a:rPr lang="de-DE" dirty="0" err="1">
                <a:solidFill>
                  <a:srgbClr val="000066"/>
                </a:solidFill>
              </a:rPr>
              <a:t>nel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caso</a:t>
            </a:r>
            <a:r>
              <a:rPr lang="de-DE" dirty="0">
                <a:solidFill>
                  <a:srgbClr val="000066"/>
                </a:solidFill>
              </a:rPr>
              <a:t> di </a:t>
            </a:r>
            <a:r>
              <a:rPr lang="de-DE" dirty="0" err="1">
                <a:solidFill>
                  <a:srgbClr val="000066"/>
                </a:solidFill>
              </a:rPr>
              <a:t>tassi</a:t>
            </a:r>
            <a:r>
              <a:rPr lang="de-DE" dirty="0">
                <a:solidFill>
                  <a:srgbClr val="000066"/>
                </a:solidFill>
              </a:rPr>
              <a:t> di </a:t>
            </a:r>
            <a:r>
              <a:rPr lang="de-DE" dirty="0" err="1">
                <a:solidFill>
                  <a:srgbClr val="000066"/>
                </a:solidFill>
              </a:rPr>
              <a:t>cambio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fissi</a:t>
            </a:r>
            <a:r>
              <a:rPr lang="de-DE" dirty="0">
                <a:solidFill>
                  <a:srgbClr val="000066"/>
                </a:solidFill>
              </a:rPr>
              <a:t> e </a:t>
            </a:r>
            <a:r>
              <a:rPr lang="de-DE" dirty="0" err="1">
                <a:solidFill>
                  <a:srgbClr val="000066"/>
                </a:solidFill>
              </a:rPr>
              <a:t>perfetta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mobilità</a:t>
            </a:r>
            <a:r>
              <a:rPr lang="de-DE" dirty="0">
                <a:solidFill>
                  <a:srgbClr val="000066"/>
                </a:solidFill>
              </a:rPr>
              <a:t> del </a:t>
            </a:r>
            <a:r>
              <a:rPr lang="de-DE" dirty="0" err="1">
                <a:solidFill>
                  <a:srgbClr val="000066"/>
                </a:solidFill>
              </a:rPr>
              <a:t>capitale</a:t>
            </a:r>
            <a:r>
              <a:rPr lang="de-DE" dirty="0"/>
              <a:t>)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052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13.3 (c): </a:t>
            </a:r>
            <a:r>
              <a:rPr lang="de-DE" dirty="0" err="1"/>
              <a:t>Animazione</a:t>
            </a:r>
            <a:r>
              <a:rPr lang="de-DE" dirty="0"/>
              <a:t> 3 (</a:t>
            </a:r>
            <a:r>
              <a:rPr lang="de-DE" dirty="0" err="1"/>
              <a:t>riduzione</a:t>
            </a:r>
            <a:r>
              <a:rPr lang="de-DE" dirty="0"/>
              <a:t> </a:t>
            </a:r>
            <a:r>
              <a:rPr lang="de-DE" dirty="0" err="1"/>
              <a:t>dell‘inflazione</a:t>
            </a:r>
            <a:r>
              <a:rPr lang="de-DE" dirty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141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BCD0E08-6258-4C45-8257-1AEBB7D13B53}" type="slidenum">
              <a:rPr lang="it-IT" altLang="en-US" sz="1300"/>
              <a:pPr eaLnBrk="1" hangingPunct="1"/>
              <a:t>12</a:t>
            </a:fld>
            <a:endParaRPr lang="it-IT" altLang="en-US" sz="1300" dirty="0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714652"/>
            <a:ext cx="4985773" cy="4466757"/>
          </a:xfrm>
        </p:spPr>
        <p:txBody>
          <a:bodyPr/>
          <a:lstStyle/>
          <a:p>
            <a:pPr eaLnBrk="1" hangingPunct="1">
              <a:defRPr/>
            </a:pPr>
            <a:endParaRPr lang="es-E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367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13.5 (b): </a:t>
            </a:r>
            <a:r>
              <a:rPr lang="de-DE" dirty="0" err="1"/>
              <a:t>Animazione</a:t>
            </a:r>
            <a:r>
              <a:rPr lang="de-DE" dirty="0"/>
              <a:t> 2 (Breve </a:t>
            </a:r>
            <a:r>
              <a:rPr lang="de-DE" dirty="0" err="1"/>
              <a:t>periodo</a:t>
            </a:r>
            <a:r>
              <a:rPr lang="de-DE" dirty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991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13.4 (a): </a:t>
            </a:r>
            <a:r>
              <a:rPr lang="de-DE" dirty="0" err="1"/>
              <a:t>Animazione</a:t>
            </a:r>
            <a:r>
              <a:rPr lang="de-DE" dirty="0"/>
              <a:t> 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972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13.5 (b): </a:t>
            </a:r>
            <a:r>
              <a:rPr lang="de-DE" dirty="0" err="1"/>
              <a:t>Animazione</a:t>
            </a:r>
            <a:r>
              <a:rPr lang="de-DE" dirty="0"/>
              <a:t> 2 (Breve </a:t>
            </a:r>
            <a:r>
              <a:rPr lang="de-DE" dirty="0" err="1"/>
              <a:t>periodo</a:t>
            </a:r>
            <a:r>
              <a:rPr lang="de-DE" dirty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639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13.5 (b): </a:t>
            </a:r>
            <a:r>
              <a:rPr lang="de-DE" dirty="0" err="1"/>
              <a:t>Animazione</a:t>
            </a:r>
            <a:r>
              <a:rPr lang="de-DE" dirty="0"/>
              <a:t> 2 (Breve </a:t>
            </a:r>
            <a:r>
              <a:rPr lang="de-DE" dirty="0" err="1"/>
              <a:t>periodo</a:t>
            </a:r>
            <a:r>
              <a:rPr lang="de-DE" dirty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9361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13.5 (b): </a:t>
            </a:r>
            <a:r>
              <a:rPr lang="de-DE" dirty="0" err="1"/>
              <a:t>Animazione</a:t>
            </a:r>
            <a:r>
              <a:rPr lang="de-DE" dirty="0"/>
              <a:t> 2 (Breve </a:t>
            </a:r>
            <a:r>
              <a:rPr lang="de-DE" dirty="0" err="1"/>
              <a:t>periodo</a:t>
            </a:r>
            <a:r>
              <a:rPr lang="de-DE" dirty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517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13.5 (b): </a:t>
            </a:r>
            <a:r>
              <a:rPr lang="de-DE" dirty="0" err="1"/>
              <a:t>Animazione</a:t>
            </a:r>
            <a:r>
              <a:rPr lang="de-DE" dirty="0"/>
              <a:t> 2 (Breve </a:t>
            </a:r>
            <a:r>
              <a:rPr lang="de-DE" dirty="0" err="1"/>
              <a:t>periodo</a:t>
            </a:r>
            <a:r>
              <a:rPr lang="de-DE" dirty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9675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20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96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E5690D1-E94F-4D73-8D84-46ED0DF6C673}" type="slidenum">
              <a:rPr lang="it-IT" altLang="en-US" sz="1300"/>
              <a:pPr eaLnBrk="1" hangingPunct="1"/>
              <a:t>2</a:t>
            </a:fld>
            <a:endParaRPr lang="it-IT" altLang="en-US" sz="1300" dirty="0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714652"/>
            <a:ext cx="4985773" cy="4466757"/>
          </a:xfrm>
        </p:spPr>
        <p:txBody>
          <a:bodyPr/>
          <a:lstStyle/>
          <a:p>
            <a:pPr eaLnBrk="1" hangingPunct="1">
              <a:defRPr/>
            </a:pPr>
            <a:endParaRPr lang="es-E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3491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21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11921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22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73876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23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11071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24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8700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13.5 (b): </a:t>
            </a:r>
            <a:r>
              <a:rPr lang="de-DE" dirty="0" err="1"/>
              <a:t>Animazione</a:t>
            </a:r>
            <a:r>
              <a:rPr lang="de-DE" dirty="0"/>
              <a:t> 2 (Breve </a:t>
            </a:r>
            <a:r>
              <a:rPr lang="de-DE" dirty="0" err="1"/>
              <a:t>periodo</a:t>
            </a:r>
            <a:r>
              <a:rPr lang="de-DE" dirty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9675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26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0039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27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56322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13.7 (b): </a:t>
            </a:r>
            <a:r>
              <a:rPr lang="de-DE" dirty="0" err="1"/>
              <a:t>Animazione</a:t>
            </a:r>
            <a:r>
              <a:rPr lang="de-DE" dirty="0"/>
              <a:t> 2 (</a:t>
            </a:r>
            <a:r>
              <a:rPr lang="de-DE" dirty="0" err="1"/>
              <a:t>spostamenti</a:t>
            </a:r>
            <a:r>
              <a:rPr lang="de-DE" dirty="0"/>
              <a:t> della IS)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8278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13.7 (b): </a:t>
            </a:r>
            <a:r>
              <a:rPr lang="de-DE" dirty="0" err="1"/>
              <a:t>Animazione</a:t>
            </a:r>
            <a:r>
              <a:rPr lang="de-DE" dirty="0"/>
              <a:t> 2 (</a:t>
            </a:r>
            <a:r>
              <a:rPr lang="de-DE" dirty="0" err="1"/>
              <a:t>spostamenti</a:t>
            </a:r>
            <a:r>
              <a:rPr lang="de-DE" dirty="0"/>
              <a:t> della IS)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1494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30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5925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E5690D1-E94F-4D73-8D84-46ED0DF6C673}" type="slidenum">
              <a:rPr lang="it-IT" altLang="en-US" sz="1300"/>
              <a:pPr eaLnBrk="1" hangingPunct="1"/>
              <a:t>3</a:t>
            </a:fld>
            <a:endParaRPr lang="it-IT" altLang="en-US" sz="1300" dirty="0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714652"/>
            <a:ext cx="4985773" cy="4466757"/>
          </a:xfrm>
        </p:spPr>
        <p:txBody>
          <a:bodyPr/>
          <a:lstStyle/>
          <a:p>
            <a:pPr eaLnBrk="1" hangingPunct="1">
              <a:defRPr/>
            </a:pPr>
            <a:endParaRPr lang="es-E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87374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31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29324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32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141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33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93120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34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76980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35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1728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78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07" indent="-275349" algn="l" defTabSz="9178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395" indent="-220279" algn="l" defTabSz="9178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953" indent="-220279" algn="l" defTabSz="9178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511" indent="-220279" algn="l" defTabSz="9178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069" indent="-220279" defTabSz="9178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3626" indent="-220279" defTabSz="9178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4184" indent="-220279" defTabSz="9178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4742" indent="-220279" defTabSz="9178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F51F05-5E94-4112-9624-343D2560279D}" type="slidenum">
              <a:rPr lang="it-IT" altLang="de-DE" sz="1300"/>
              <a:pPr algn="r" eaLnBrk="1" hangingPunct="1">
                <a:spcBef>
                  <a:spcPct val="0"/>
                </a:spcBef>
              </a:pPr>
              <a:t>36</a:t>
            </a:fld>
            <a:endParaRPr lang="it-IT" altLang="de-DE" sz="1300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7951" y="4572495"/>
            <a:ext cx="4772965" cy="433102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de-DE" dirty="0"/>
          </a:p>
        </p:txBody>
      </p:sp>
    </p:spTree>
    <p:extLst>
      <p:ext uri="{BB962C8B-B14F-4D97-AF65-F5344CB8AC3E}">
        <p14:creationId xmlns:p14="http://schemas.microsoft.com/office/powerpoint/2010/main" val="560035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07" indent="-27534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395" indent="-2202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953" indent="-2202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511" indent="-2202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069" indent="-2202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3626" indent="-2202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4184" indent="-2202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4742" indent="-2202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14F690-6F60-4B1E-B331-1964328641A8}" type="slidenum">
              <a:rPr lang="it-IT" altLang="en-US"/>
              <a:pPr eaLnBrk="1" hangingPunct="1"/>
              <a:t>4</a:t>
            </a:fld>
            <a:endParaRPr lang="it-IT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722313"/>
            <a:ext cx="4276725" cy="3208337"/>
          </a:xfrm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7849" y="4091871"/>
            <a:ext cx="4773168" cy="48139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199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BCD0E08-6258-4C45-8257-1AEBB7D13B53}" type="slidenum">
              <a:rPr lang="it-IT" altLang="en-US" sz="1300"/>
              <a:pPr eaLnBrk="1" hangingPunct="1"/>
              <a:t>5</a:t>
            </a:fld>
            <a:endParaRPr lang="it-IT" altLang="en-US" sz="1300" dirty="0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714652"/>
            <a:ext cx="4985773" cy="4466757"/>
          </a:xfrm>
        </p:spPr>
        <p:txBody>
          <a:bodyPr/>
          <a:lstStyle/>
          <a:p>
            <a:pPr eaLnBrk="1" hangingPunct="1">
              <a:defRPr/>
            </a:pPr>
            <a:endParaRPr lang="es-E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100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11.5 (a): </a:t>
            </a:r>
            <a:r>
              <a:rPr lang="de-DE" dirty="0" err="1"/>
              <a:t>Animazione</a:t>
            </a:r>
            <a:r>
              <a:rPr lang="de-DE" dirty="0"/>
              <a:t> 1 (</a:t>
            </a:r>
            <a:r>
              <a:rPr lang="de-DE" dirty="0" err="1">
                <a:solidFill>
                  <a:srgbClr val="000066"/>
                </a:solidFill>
              </a:rPr>
              <a:t>nel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caso</a:t>
            </a:r>
            <a:r>
              <a:rPr lang="de-DE" dirty="0">
                <a:solidFill>
                  <a:srgbClr val="000066"/>
                </a:solidFill>
              </a:rPr>
              <a:t> di </a:t>
            </a:r>
            <a:r>
              <a:rPr lang="de-DE" dirty="0" err="1">
                <a:solidFill>
                  <a:srgbClr val="000066"/>
                </a:solidFill>
              </a:rPr>
              <a:t>tassi</a:t>
            </a:r>
            <a:r>
              <a:rPr lang="de-DE" dirty="0">
                <a:solidFill>
                  <a:srgbClr val="000066"/>
                </a:solidFill>
              </a:rPr>
              <a:t> di </a:t>
            </a:r>
            <a:r>
              <a:rPr lang="de-DE" dirty="0" err="1">
                <a:solidFill>
                  <a:srgbClr val="000066"/>
                </a:solidFill>
              </a:rPr>
              <a:t>cambio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fissi</a:t>
            </a:r>
            <a:r>
              <a:rPr lang="de-DE" dirty="0">
                <a:solidFill>
                  <a:srgbClr val="000066"/>
                </a:solidFill>
              </a:rPr>
              <a:t> e </a:t>
            </a:r>
            <a:r>
              <a:rPr lang="de-DE" dirty="0" err="1">
                <a:solidFill>
                  <a:srgbClr val="000066"/>
                </a:solidFill>
              </a:rPr>
              <a:t>perfetta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mobilità</a:t>
            </a:r>
            <a:r>
              <a:rPr lang="de-DE" dirty="0">
                <a:solidFill>
                  <a:srgbClr val="000066"/>
                </a:solidFill>
              </a:rPr>
              <a:t> del </a:t>
            </a:r>
            <a:r>
              <a:rPr lang="de-DE" dirty="0" err="1">
                <a:solidFill>
                  <a:srgbClr val="000066"/>
                </a:solidFill>
              </a:rPr>
              <a:t>capitale</a:t>
            </a:r>
            <a:r>
              <a:rPr lang="de-DE" dirty="0"/>
              <a:t>)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268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11.5 (a): </a:t>
            </a:r>
            <a:r>
              <a:rPr lang="de-DE" dirty="0" err="1"/>
              <a:t>Animazione</a:t>
            </a:r>
            <a:r>
              <a:rPr lang="de-DE" dirty="0"/>
              <a:t> 1 (</a:t>
            </a:r>
            <a:r>
              <a:rPr lang="de-DE" dirty="0" err="1">
                <a:solidFill>
                  <a:srgbClr val="000066"/>
                </a:solidFill>
              </a:rPr>
              <a:t>nel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caso</a:t>
            </a:r>
            <a:r>
              <a:rPr lang="de-DE" dirty="0">
                <a:solidFill>
                  <a:srgbClr val="000066"/>
                </a:solidFill>
              </a:rPr>
              <a:t> di </a:t>
            </a:r>
            <a:r>
              <a:rPr lang="de-DE" dirty="0" err="1">
                <a:solidFill>
                  <a:srgbClr val="000066"/>
                </a:solidFill>
              </a:rPr>
              <a:t>tassi</a:t>
            </a:r>
            <a:r>
              <a:rPr lang="de-DE" dirty="0">
                <a:solidFill>
                  <a:srgbClr val="000066"/>
                </a:solidFill>
              </a:rPr>
              <a:t> di </a:t>
            </a:r>
            <a:r>
              <a:rPr lang="de-DE" dirty="0" err="1">
                <a:solidFill>
                  <a:srgbClr val="000066"/>
                </a:solidFill>
              </a:rPr>
              <a:t>cambio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fissi</a:t>
            </a:r>
            <a:r>
              <a:rPr lang="de-DE" dirty="0">
                <a:solidFill>
                  <a:srgbClr val="000066"/>
                </a:solidFill>
              </a:rPr>
              <a:t> e </a:t>
            </a:r>
            <a:r>
              <a:rPr lang="de-DE" dirty="0" err="1">
                <a:solidFill>
                  <a:srgbClr val="000066"/>
                </a:solidFill>
              </a:rPr>
              <a:t>perfetta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mobilità</a:t>
            </a:r>
            <a:r>
              <a:rPr lang="de-DE" dirty="0">
                <a:solidFill>
                  <a:srgbClr val="000066"/>
                </a:solidFill>
              </a:rPr>
              <a:t> del </a:t>
            </a:r>
            <a:r>
              <a:rPr lang="de-DE" dirty="0" err="1">
                <a:solidFill>
                  <a:srgbClr val="000066"/>
                </a:solidFill>
              </a:rPr>
              <a:t>capitale</a:t>
            </a:r>
            <a:r>
              <a:rPr lang="de-DE" dirty="0"/>
              <a:t>)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990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BCD0E08-6258-4C45-8257-1AEBB7D13B53}" type="slidenum">
              <a:rPr lang="it-IT" altLang="en-US" sz="1300"/>
              <a:pPr eaLnBrk="1" hangingPunct="1"/>
              <a:t>8</a:t>
            </a:fld>
            <a:endParaRPr lang="it-IT" altLang="en-US" sz="1300" dirty="0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714652"/>
            <a:ext cx="4985773" cy="4466757"/>
          </a:xfrm>
        </p:spPr>
        <p:txBody>
          <a:bodyPr/>
          <a:lstStyle/>
          <a:p>
            <a:pPr eaLnBrk="1" hangingPunct="1">
              <a:defRPr/>
            </a:pPr>
            <a:endParaRPr lang="es-E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473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BCD0E08-6258-4C45-8257-1AEBB7D13B53}" type="slidenum">
              <a:rPr lang="it-IT" altLang="en-US" sz="1300"/>
              <a:pPr eaLnBrk="1" hangingPunct="1"/>
              <a:t>9</a:t>
            </a:fld>
            <a:endParaRPr lang="it-IT" altLang="en-US" sz="1300" dirty="0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714652"/>
            <a:ext cx="4985773" cy="4466757"/>
          </a:xfrm>
        </p:spPr>
        <p:txBody>
          <a:bodyPr/>
          <a:lstStyle/>
          <a:p>
            <a:pPr eaLnBrk="1" hangingPunct="1">
              <a:defRPr/>
            </a:pPr>
            <a:endParaRPr lang="es-E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24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104787863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418877937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75425" y="44450"/>
            <a:ext cx="2035175" cy="605948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68313" y="44450"/>
            <a:ext cx="5954712" cy="60594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222322809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</a:p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02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</a:p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4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</a:p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25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</a:p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970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</a:p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3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35875786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96060947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989138"/>
            <a:ext cx="38147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94250" y="1989138"/>
            <a:ext cx="38163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337585522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53022095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184223406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175870951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132011587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418347246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1549400" y="-244475"/>
            <a:ext cx="5689600" cy="2952750"/>
            <a:chOff x="-2040" y="0"/>
            <a:chExt cx="7512" cy="2400"/>
          </a:xfrm>
        </p:grpSpPr>
        <p:sp>
          <p:nvSpPr>
            <p:cNvPr id="103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82 w 64000"/>
                <a:gd name="T1" fmla="*/ -25 h 64000"/>
                <a:gd name="T2" fmla="*/ 105 w 64000"/>
                <a:gd name="T3" fmla="*/ 0 h 64000"/>
                <a:gd name="T4" fmla="*/ 82 w 64000"/>
                <a:gd name="T5" fmla="*/ 25 h 64000"/>
                <a:gd name="T6" fmla="*/ 82 w 64000"/>
                <a:gd name="T7" fmla="*/ 25 h 64000"/>
                <a:gd name="T8" fmla="*/ 82 w 64000"/>
                <a:gd name="T9" fmla="*/ 25 h 64000"/>
                <a:gd name="T10" fmla="*/ 82 w 64000"/>
                <a:gd name="T11" fmla="*/ 25 h 64000"/>
                <a:gd name="T12" fmla="*/ 82 w 64000"/>
                <a:gd name="T13" fmla="*/ -25 h 64000"/>
                <a:gd name="T14" fmla="*/ 82 w 64000"/>
                <a:gd name="T15" fmla="*/ -25 h 64000"/>
                <a:gd name="T16" fmla="*/ 82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80C2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46 w 64000"/>
                <a:gd name="T1" fmla="*/ -25 h 64000"/>
                <a:gd name="T2" fmla="*/ 59 w 64000"/>
                <a:gd name="T3" fmla="*/ 0 h 64000"/>
                <a:gd name="T4" fmla="*/ 46 w 64000"/>
                <a:gd name="T5" fmla="*/ 25 h 64000"/>
                <a:gd name="T6" fmla="*/ 46 w 64000"/>
                <a:gd name="T7" fmla="*/ 25 h 64000"/>
                <a:gd name="T8" fmla="*/ 46 w 64000"/>
                <a:gd name="T9" fmla="*/ 25 h 64000"/>
                <a:gd name="T10" fmla="*/ 46 w 64000"/>
                <a:gd name="T11" fmla="*/ 25 h 64000"/>
                <a:gd name="T12" fmla="*/ 46 w 64000"/>
                <a:gd name="T13" fmla="*/ -25 h 64000"/>
                <a:gd name="T14" fmla="*/ 46 w 64000"/>
                <a:gd name="T15" fmla="*/ -25 h 64000"/>
                <a:gd name="T16" fmla="*/ 46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005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5" y="960"/>
              <a:ext cx="46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7313612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989138"/>
            <a:ext cx="77835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125" y="6330950"/>
            <a:ext cx="3902075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4E4C"/>
                </a:solidFill>
                <a:latin typeface="Verdana" panose="020B0604030504040204" pitchFamily="34" charset="0"/>
              </a:defRPr>
            </a:lvl1pPr>
          </a:lstStyle>
          <a:p>
            <a:r>
              <a:rPr lang="it-IT" altLang="en-US" dirty="0"/>
              <a:t>Lez.14a:  AD - AS &amp; C. Fissi</a:t>
            </a:r>
          </a:p>
        </p:txBody>
      </p:sp>
      <p:sp>
        <p:nvSpPr>
          <p:cNvPr id="4105" name="Line 9"/>
          <p:cNvSpPr>
            <a:spLocks noChangeShapeType="1"/>
          </p:cNvSpPr>
          <p:nvPr userDrawn="1"/>
        </p:nvSpPr>
        <p:spPr bwMode="auto">
          <a:xfrm>
            <a:off x="450850" y="6324600"/>
            <a:ext cx="8159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42900" y="6011863"/>
            <a:ext cx="47625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solidFill>
                  <a:srgbClr val="004E4C"/>
                </a:solidFill>
                <a:latin typeface="Verdana" panose="020B0604030504040204" pitchFamily="34" charset="0"/>
              </a:rPr>
              <a:t>Mankiw, MACROECONOMIA, Zanichelli editore © 2004</a:t>
            </a:r>
          </a:p>
        </p:txBody>
      </p:sp>
      <p:grpSp>
        <p:nvGrpSpPr>
          <p:cNvPr id="1032" name="Group 11"/>
          <p:cNvGrpSpPr>
            <a:grpSpLocks/>
          </p:cNvGrpSpPr>
          <p:nvPr userDrawn="1"/>
        </p:nvGrpSpPr>
        <p:grpSpPr bwMode="auto">
          <a:xfrm rot="10800000">
            <a:off x="5219700" y="5373688"/>
            <a:ext cx="5400675" cy="1655762"/>
            <a:chOff x="-2040" y="0"/>
            <a:chExt cx="7512" cy="2400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82 w 64000"/>
                <a:gd name="T1" fmla="*/ -25 h 64000"/>
                <a:gd name="T2" fmla="*/ 105 w 64000"/>
                <a:gd name="T3" fmla="*/ 0 h 64000"/>
                <a:gd name="T4" fmla="*/ 82 w 64000"/>
                <a:gd name="T5" fmla="*/ 25 h 64000"/>
                <a:gd name="T6" fmla="*/ 82 w 64000"/>
                <a:gd name="T7" fmla="*/ 25 h 64000"/>
                <a:gd name="T8" fmla="*/ 82 w 64000"/>
                <a:gd name="T9" fmla="*/ 25 h 64000"/>
                <a:gd name="T10" fmla="*/ 82 w 64000"/>
                <a:gd name="T11" fmla="*/ 25 h 64000"/>
                <a:gd name="T12" fmla="*/ 82 w 64000"/>
                <a:gd name="T13" fmla="*/ -25 h 64000"/>
                <a:gd name="T14" fmla="*/ 82 w 64000"/>
                <a:gd name="T15" fmla="*/ -25 h 64000"/>
                <a:gd name="T16" fmla="*/ 82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E19A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endParaRPr lang="en-US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46 w 64000"/>
                <a:gd name="T1" fmla="*/ -25 h 64000"/>
                <a:gd name="T2" fmla="*/ 59 w 64000"/>
                <a:gd name="T3" fmla="*/ 0 h 64000"/>
                <a:gd name="T4" fmla="*/ 46 w 64000"/>
                <a:gd name="T5" fmla="*/ 25 h 64000"/>
                <a:gd name="T6" fmla="*/ 46 w 64000"/>
                <a:gd name="T7" fmla="*/ 25 h 64000"/>
                <a:gd name="T8" fmla="*/ 46 w 64000"/>
                <a:gd name="T9" fmla="*/ 25 h 64000"/>
                <a:gd name="T10" fmla="*/ 46 w 64000"/>
                <a:gd name="T11" fmla="*/ 25 h 64000"/>
                <a:gd name="T12" fmla="*/ 46 w 64000"/>
                <a:gd name="T13" fmla="*/ -25 h 64000"/>
                <a:gd name="T14" fmla="*/ 46 w 64000"/>
                <a:gd name="T15" fmla="*/ -25 h 64000"/>
                <a:gd name="T16" fmla="*/ 46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873" y="957"/>
              <a:ext cx="460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451725" y="6237288"/>
            <a:ext cx="116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38C81FF-178C-4142-98B1-A613EA94E29F}" type="slidenum">
              <a:rPr lang="it-IT" altLang="en-US" sz="1200">
                <a:solidFill>
                  <a:srgbClr val="004E4C"/>
                </a:solidFill>
                <a:latin typeface="Verdana" panose="020B0604030504040204" pitchFamily="34" charset="0"/>
              </a:rPr>
              <a:pPr algn="r" eaLnBrk="1" hangingPunct="1"/>
              <a:t>‹N›</a:t>
            </a:fld>
            <a:endParaRPr lang="it-IT" altLang="en-US" sz="1200">
              <a:solidFill>
                <a:srgbClr val="004E4C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¢"/>
        <a:defRPr sz="19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¢"/>
        <a:defRPr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¢"/>
        <a:defRPr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¢"/>
        <a:defRPr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¢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6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4624"/>
            <a:ext cx="8604448" cy="936104"/>
          </a:xfrm>
          <a:solidFill>
            <a:srgbClr val="CCFFCC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anchor="ctr"/>
          <a:lstStyle/>
          <a:p>
            <a:pPr eaLnBrk="1" hangingPunct="1"/>
            <a:r>
              <a:rPr lang="it-IT" altLang="en-US" sz="2400" b="1" dirty="0" err="1"/>
              <a:t>Lez</a:t>
            </a:r>
            <a:r>
              <a:rPr lang="it-IT" altLang="en-US" sz="2400" b="1" dirty="0"/>
              <a:t>. 14a.  Domanda e Offerta Aggregata, con Cambi Fissi: </a:t>
            </a:r>
            <a:br>
              <a:rPr lang="it-IT" altLang="en-US" sz="2400" b="1" dirty="0"/>
            </a:br>
            <a:r>
              <a:rPr lang="it-IT" altLang="en-US" sz="2400" b="1" dirty="0"/>
              <a:t>                  dal Breve al Lungo Periodo   </a:t>
            </a:r>
            <a:r>
              <a:rPr lang="it-IT" sz="1500" dirty="0" err="1">
                <a:solidFill>
                  <a:srgbClr val="FF0000"/>
                </a:solidFill>
              </a:rPr>
              <a:t>rif.</a:t>
            </a:r>
            <a:r>
              <a:rPr lang="it-IT" sz="1500" dirty="0">
                <a:solidFill>
                  <a:srgbClr val="FF0000"/>
                </a:solidFill>
              </a:rPr>
              <a:t> BW-c.14 -  </a:t>
            </a:r>
            <a:r>
              <a:rPr lang="it-IT" sz="1500" i="1" dirty="0">
                <a:solidFill>
                  <a:srgbClr val="0070C0"/>
                </a:solidFill>
              </a:rPr>
              <a:t>agg. 10.05.2022</a:t>
            </a:r>
            <a:endParaRPr lang="it-IT" altLang="en-US" sz="15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65125" y="5950205"/>
            <a:ext cx="44949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1196752"/>
            <a:ext cx="7848872" cy="5197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Nelle prossime due lezioni (</a:t>
            </a:r>
            <a:r>
              <a:rPr lang="it-IT" dirty="0" err="1"/>
              <a:t>Lez</a:t>
            </a:r>
            <a:r>
              <a:rPr lang="it-IT" dirty="0"/>
              <a:t>. 14a e 14b), «chiuderemo» il modello macroeconomico aggregato che abbiamo introdotto nelle lezioni precedenti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i="1" dirty="0">
                <a:solidFill>
                  <a:srgbClr val="006666"/>
                </a:solidFill>
              </a:rPr>
              <a:t>(</a:t>
            </a:r>
            <a:r>
              <a:rPr lang="it-IT" i="1" dirty="0" err="1">
                <a:solidFill>
                  <a:srgbClr val="006666"/>
                </a:solidFill>
              </a:rPr>
              <a:t>Lez</a:t>
            </a:r>
            <a:r>
              <a:rPr lang="it-IT" i="1" dirty="0">
                <a:solidFill>
                  <a:srgbClr val="006666"/>
                </a:solidFill>
              </a:rPr>
              <a:t>. 12):  </a:t>
            </a:r>
            <a:r>
              <a:rPr lang="it-IT" dirty="0"/>
              <a:t>Modello IS-TR-IFM  (ovvero, </a:t>
            </a:r>
            <a:r>
              <a:rPr lang="it-IT" dirty="0" err="1"/>
              <a:t>Mundell</a:t>
            </a:r>
            <a:r>
              <a:rPr lang="it-IT" dirty="0"/>
              <a:t>-Fleming).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i="1" dirty="0">
                <a:solidFill>
                  <a:srgbClr val="006666"/>
                </a:solidFill>
              </a:rPr>
              <a:t>(</a:t>
            </a:r>
            <a:r>
              <a:rPr lang="it-IT" i="1" dirty="0" err="1">
                <a:solidFill>
                  <a:srgbClr val="006666"/>
                </a:solidFill>
              </a:rPr>
              <a:t>Lez</a:t>
            </a:r>
            <a:r>
              <a:rPr lang="it-IT" i="1" dirty="0">
                <a:solidFill>
                  <a:srgbClr val="006666"/>
                </a:solidFill>
              </a:rPr>
              <a:t>. 13):  </a:t>
            </a:r>
            <a:r>
              <a:rPr lang="it-IT" dirty="0"/>
              <a:t>Curva di offerta aggregata (AS di BP e di LP).</a:t>
            </a:r>
          </a:p>
          <a:p>
            <a:pPr marL="742950" lvl="1" indent="-28575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IT" dirty="0"/>
              <a:t>Riprendiamo in esame il modello IS-TR-IFM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         –  ma </a:t>
            </a:r>
            <a:r>
              <a:rPr lang="it-IT" i="1" dirty="0">
                <a:solidFill>
                  <a:srgbClr val="00B050"/>
                </a:solidFill>
              </a:rPr>
              <a:t>abbandoniamo</a:t>
            </a:r>
            <a:r>
              <a:rPr lang="it-IT" dirty="0"/>
              <a:t> l’ipotesi di prezzi fissi; 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  –  al suo posto, </a:t>
            </a:r>
            <a:r>
              <a:rPr lang="it-IT" i="1" dirty="0">
                <a:solidFill>
                  <a:srgbClr val="00B050"/>
                </a:solidFill>
              </a:rPr>
              <a:t>assumiamo</a:t>
            </a:r>
            <a:r>
              <a:rPr lang="it-IT" dirty="0"/>
              <a:t> che i prezzi si aggiustano gradualmente, 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      in base alle condizioni nel mercato del lavoro.</a:t>
            </a:r>
          </a:p>
          <a:p>
            <a:pPr marL="720000" indent="-28575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IT" dirty="0"/>
              <a:t>Studiamo le relazioni tra domanda aggregata e tasso d’inflazione. </a:t>
            </a:r>
          </a:p>
          <a:p>
            <a:pPr marL="720000" indent="-28575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IT" dirty="0"/>
              <a:t>Costruiamo la curva di domanda aggregata (AD), che ne descrive la relazione. </a:t>
            </a:r>
          </a:p>
          <a:p>
            <a:pPr marL="720000" indent="-28575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IT" dirty="0"/>
              <a:t>Studiamo l’interazione dinamica fra curva di domanda e di offerta aggregate (modello AD-AS).</a:t>
            </a:r>
            <a:endParaRPr lang="en-US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65125" y="6447110"/>
            <a:ext cx="3902075" cy="222250"/>
          </a:xfrm>
        </p:spPr>
        <p:txBody>
          <a:bodyPr/>
          <a:lstStyle/>
          <a:p>
            <a:r>
              <a:rPr lang="it-IT" altLang="en-US" dirty="0">
                <a:latin typeface="+mj-lt"/>
              </a:rPr>
              <a:t>Lez.14a:  AD - AS &amp; C. Fissi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black">
          <a:xfrm>
            <a:off x="1657038" y="3351436"/>
            <a:ext cx="4876800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black">
          <a:xfrm>
            <a:off x="1187138" y="312283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</a:rPr>
              <a:t>i*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black">
          <a:xfrm>
            <a:off x="6546538" y="3244914"/>
            <a:ext cx="814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rgbClr val="000066"/>
                </a:solidFill>
              </a:rPr>
              <a:t>IFM</a:t>
            </a:r>
            <a:endParaRPr lang="en-US" sz="2000" dirty="0">
              <a:solidFill>
                <a:srgbClr val="000066"/>
              </a:solidFill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621160" y="1124744"/>
            <a:ext cx="5181600" cy="4119563"/>
            <a:chOff x="1188" y="1152"/>
            <a:chExt cx="3264" cy="2595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black">
          <a:xfrm rot="-5400000">
            <a:off x="-606469" y="3252981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>
                <a:solidFill>
                  <a:srgbClr val="000066"/>
                </a:solidFill>
              </a:rPr>
              <a:t>Tasso di </a:t>
            </a:r>
            <a:r>
              <a:rPr lang="de-DE" sz="2000" dirty="0" err="1">
                <a:solidFill>
                  <a:srgbClr val="000066"/>
                </a:solidFill>
              </a:rPr>
              <a:t>interesse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black">
          <a:xfrm>
            <a:off x="1961838" y="1881411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blackWhite">
          <a:xfrm>
            <a:off x="276042" y="165217"/>
            <a:ext cx="886795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>
              <a:spcBef>
                <a:spcPts val="0"/>
              </a:spcBef>
            </a:pPr>
            <a:r>
              <a:rPr lang="it-IT" altLang="en-US" b="0" dirty="0">
                <a:solidFill>
                  <a:schemeClr val="accent1">
                    <a:lumMod val="50000"/>
                  </a:schemeClr>
                </a:solidFill>
              </a:rPr>
              <a:t>Cambi fissi e mobilità dei capitali:</a:t>
            </a:r>
            <a:endParaRPr lang="it-IT" alt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it-IT" altLang="en-US" b="0" dirty="0">
                <a:solidFill>
                  <a:schemeClr val="accent1">
                    <a:lumMod val="50000"/>
                  </a:schemeClr>
                </a:solidFill>
              </a:rPr>
              <a:t>Inflazione a partire dall’ equilibrio di LP.</a:t>
            </a:r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black">
          <a:xfrm>
            <a:off x="2419038" y="2195736"/>
            <a:ext cx="3124200" cy="274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black">
          <a:xfrm>
            <a:off x="5467038" y="4877024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IS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black">
          <a:xfrm>
            <a:off x="3468376" y="2746599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A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blackWhite">
          <a:xfrm>
            <a:off x="3638238" y="3262536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cxnSp>
        <p:nvCxnSpPr>
          <p:cNvPr id="21" name="Gerade Verbindung 28"/>
          <p:cNvCxnSpPr>
            <a:cxnSpLocks noChangeShapeType="1"/>
            <a:stCxn id="14" idx="4"/>
          </p:cNvCxnSpPr>
          <p:nvPr/>
        </p:nvCxnSpPr>
        <p:spPr bwMode="auto">
          <a:xfrm flipH="1">
            <a:off x="3709675" y="3405411"/>
            <a:ext cx="1" cy="1738252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23" name="Text Box 19"/>
          <p:cNvSpPr txBox="1">
            <a:spLocks noChangeArrowheads="1"/>
          </p:cNvSpPr>
          <p:nvPr/>
        </p:nvSpPr>
        <p:spPr bwMode="black">
          <a:xfrm>
            <a:off x="3333438" y="537321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</a:rPr>
              <a:t>Y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black">
          <a:xfrm>
            <a:off x="5292080" y="5301208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 dirty="0" err="1">
                <a:solidFill>
                  <a:srgbClr val="000066"/>
                </a:solidFill>
              </a:rPr>
              <a:t>Prodotto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black">
          <a:xfrm>
            <a:off x="1199838" y="1205136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305906" y="5939988"/>
            <a:ext cx="621031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8" name="Rettangolo arrotondato 27"/>
          <p:cNvSpPr/>
          <p:nvPr/>
        </p:nvSpPr>
        <p:spPr>
          <a:xfrm>
            <a:off x="2123728" y="1124744"/>
            <a:ext cx="6329426" cy="517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rgbClr val="000099"/>
                </a:solidFill>
              </a:rPr>
              <a:t>Equilibrio di LP </a:t>
            </a:r>
            <a:r>
              <a:rPr lang="it-IT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→  </a:t>
            </a:r>
            <a:r>
              <a:rPr lang="it-IT" dirty="0">
                <a:solidFill>
                  <a:srgbClr val="000099"/>
                </a:solidFill>
              </a:rPr>
              <a:t>cambio reale costante  </a:t>
            </a:r>
            <a:r>
              <a:rPr lang="it-IT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→   </a:t>
            </a:r>
            <a:r>
              <a:rPr lang="el-GR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</a:t>
            </a:r>
            <a:r>
              <a:rPr lang="el-GR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 </a:t>
            </a:r>
            <a:r>
              <a:rPr lang="it-IT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4650986" y="1797204"/>
            <a:ext cx="3809446" cy="1415772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99"/>
                </a:solidFill>
              </a:rPr>
              <a:t>Nel BP, se l’inflazione interna è superiore: </a:t>
            </a:r>
            <a:r>
              <a:rPr lang="it-IT" sz="2200" b="1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&gt;  </a:t>
            </a:r>
            <a:r>
              <a:rPr lang="el-GR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 </a:t>
            </a:r>
            <a:r>
              <a:rPr lang="it-IT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</a:p>
          <a:p>
            <a:pPr>
              <a:spcBef>
                <a:spcPts val="600"/>
              </a:spcBef>
            </a:pPr>
            <a:r>
              <a:rPr lang="it-IT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→  </a:t>
            </a:r>
            <a:r>
              <a:rPr lang="it-IT" dirty="0">
                <a:solidFill>
                  <a:srgbClr val="000099"/>
                </a:solidFill>
              </a:rPr>
              <a:t>ɛ aumenta</a:t>
            </a:r>
          </a:p>
          <a:p>
            <a:pPr>
              <a:spcBef>
                <a:spcPts val="600"/>
              </a:spcBef>
            </a:pPr>
            <a:r>
              <a:rPr lang="it-IT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→  </a:t>
            </a:r>
            <a:r>
              <a:rPr lang="it-IT" dirty="0">
                <a:solidFill>
                  <a:srgbClr val="000099"/>
                </a:solidFill>
              </a:rPr>
              <a:t>IS trasla a sinistra</a:t>
            </a:r>
            <a:endParaRPr lang="en-US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5879608" y="3594346"/>
            <a:ext cx="2962731" cy="1492716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99"/>
                </a:solidFill>
              </a:rPr>
              <a:t>Se invece:  </a:t>
            </a:r>
            <a:r>
              <a:rPr lang="el-GR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&lt;  </a:t>
            </a:r>
            <a:r>
              <a:rPr lang="el-GR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 </a:t>
            </a:r>
            <a:r>
              <a:rPr lang="it-IT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</a:p>
          <a:p>
            <a:pPr>
              <a:spcBef>
                <a:spcPts val="600"/>
              </a:spcBef>
            </a:pPr>
            <a:r>
              <a:rPr lang="it-IT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→  </a:t>
            </a:r>
            <a:r>
              <a:rPr lang="it-IT" dirty="0">
                <a:solidFill>
                  <a:srgbClr val="000099"/>
                </a:solidFill>
              </a:rPr>
              <a:t>ɛ diminuisce</a:t>
            </a:r>
          </a:p>
          <a:p>
            <a:pPr>
              <a:spcBef>
                <a:spcPts val="600"/>
              </a:spcBef>
            </a:pPr>
            <a:r>
              <a:rPr lang="it-IT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→  </a:t>
            </a:r>
            <a:r>
              <a:rPr lang="it-IT" dirty="0">
                <a:solidFill>
                  <a:srgbClr val="000099"/>
                </a:solidFill>
              </a:rPr>
              <a:t>IS trasla a destra:</a:t>
            </a: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17" name="Freccia a destra 16"/>
          <p:cNvSpPr/>
          <p:nvPr/>
        </p:nvSpPr>
        <p:spPr>
          <a:xfrm>
            <a:off x="8172400" y="4437112"/>
            <a:ext cx="432048" cy="2699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ccia a destra 30"/>
          <p:cNvSpPr/>
          <p:nvPr/>
        </p:nvSpPr>
        <p:spPr>
          <a:xfrm rot="10800000">
            <a:off x="6660232" y="2760499"/>
            <a:ext cx="432048" cy="299065"/>
          </a:xfrm>
          <a:prstGeom prst="rightArrow">
            <a:avLst/>
          </a:prstGeom>
          <a:solidFill>
            <a:srgbClr val="CC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ccia a destra 32"/>
          <p:cNvSpPr/>
          <p:nvPr/>
        </p:nvSpPr>
        <p:spPr>
          <a:xfrm rot="10800000">
            <a:off x="2430891" y="2910031"/>
            <a:ext cx="432048" cy="299065"/>
          </a:xfrm>
          <a:prstGeom prst="rightArrow">
            <a:avLst/>
          </a:prstGeom>
          <a:solidFill>
            <a:srgbClr val="CC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ccia a destra 33"/>
          <p:cNvSpPr/>
          <p:nvPr/>
        </p:nvSpPr>
        <p:spPr>
          <a:xfrm>
            <a:off x="4911082" y="3738865"/>
            <a:ext cx="432048" cy="2699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6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59"/>
          <p:cNvCxnSpPr>
            <a:cxnSpLocks noChangeShapeType="1"/>
          </p:cNvCxnSpPr>
          <p:nvPr/>
        </p:nvCxnSpPr>
        <p:spPr bwMode="auto">
          <a:xfrm>
            <a:off x="1902698" y="3832548"/>
            <a:ext cx="2362200" cy="1979612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" name="Text Box 3"/>
          <p:cNvSpPr txBox="1">
            <a:spLocks noChangeArrowheads="1"/>
          </p:cNvSpPr>
          <p:nvPr/>
        </p:nvSpPr>
        <p:spPr bwMode="blackWhite">
          <a:xfrm>
            <a:off x="197768" y="138286"/>
            <a:ext cx="8892480" cy="46166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/>
            <a:r>
              <a:rPr lang="de-DE" b="0" dirty="0" err="1">
                <a:solidFill>
                  <a:schemeClr val="accent1">
                    <a:lumMod val="50000"/>
                  </a:schemeClr>
                </a:solidFill>
              </a:rPr>
              <a:t>Cambi</a:t>
            </a:r>
            <a:r>
              <a:rPr lang="de-DE" b="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accent1">
                    <a:lumMod val="50000"/>
                  </a:schemeClr>
                </a:solidFill>
              </a:rPr>
              <a:t>fissi</a:t>
            </a:r>
            <a:r>
              <a:rPr lang="de-DE" b="0" dirty="0">
                <a:solidFill>
                  <a:schemeClr val="accent1">
                    <a:lumMod val="50000"/>
                  </a:schemeClr>
                </a:solidFill>
              </a:rPr>
              <a:t>: Dalla IS  alla AD</a:t>
            </a:r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blackWhite">
          <a:xfrm rot="-5400000">
            <a:off x="28655" y="4621504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blackWhite">
          <a:xfrm>
            <a:off x="1750298" y="3649985"/>
            <a:ext cx="4477886" cy="2314574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 cap="flat" cmpd="sng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blackWhite">
          <a:xfrm>
            <a:off x="6132914" y="5902648"/>
            <a:ext cx="1175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Prodotto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blackWhite">
          <a:xfrm>
            <a:off x="1731248" y="1124744"/>
            <a:ext cx="4496936" cy="2352675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 cap="flat" cmpd="sng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blackWhite">
          <a:xfrm rot="-5400000">
            <a:off x="28655" y="2106904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Tasso </a:t>
            </a:r>
            <a:r>
              <a:rPr lang="de-DE" sz="2000" dirty="0">
                <a:solidFill>
                  <a:srgbClr val="000066"/>
                </a:solidFill>
              </a:rPr>
              <a:t>di </a:t>
            </a:r>
            <a:r>
              <a:rPr lang="de-DE" sz="2000" dirty="0" err="1">
                <a:solidFill>
                  <a:srgbClr val="000066"/>
                </a:solidFill>
              </a:rPr>
              <a:t>interesse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blackWhite">
          <a:xfrm>
            <a:off x="5148064" y="3464248"/>
            <a:ext cx="1175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Prodotto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blackWhite">
          <a:xfrm>
            <a:off x="2207498" y="1544960"/>
            <a:ext cx="1695450" cy="1541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blackWhite">
          <a:xfrm flipV="1">
            <a:off x="1750298" y="2437136"/>
            <a:ext cx="3613790" cy="22224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blackWhite">
          <a:xfrm>
            <a:off x="5352256" y="2236802"/>
            <a:ext cx="731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IFM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blackWhite">
          <a:xfrm>
            <a:off x="1755061" y="4910460"/>
            <a:ext cx="2560637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blackWhite">
          <a:xfrm>
            <a:off x="4036298" y="470726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1" i="1" dirty="0">
                <a:solidFill>
                  <a:srgbClr val="000099"/>
                </a:solidFill>
              </a:rPr>
              <a:t>LAD</a:t>
            </a:r>
            <a:r>
              <a:rPr lang="de-DE" sz="2000" b="0" dirty="0">
                <a:solidFill>
                  <a:srgbClr val="000066"/>
                </a:solidFill>
              </a:rPr>
              <a:t> 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blackWhite">
          <a:xfrm>
            <a:off x="3731498" y="291656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IS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blackWhite">
          <a:xfrm>
            <a:off x="3080623" y="451676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blackWhite">
          <a:xfrm>
            <a:off x="2123728" y="386104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A‘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blackWhite">
          <a:xfrm>
            <a:off x="3886200" y="5336381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A‘‘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blackWhite">
          <a:xfrm>
            <a:off x="2893298" y="206248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blackWhite">
          <a:xfrm>
            <a:off x="2051720" y="206248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</a:t>
            </a:r>
            <a:r>
              <a:rPr lang="de-DE" sz="2000" b="0" dirty="0">
                <a:solidFill>
                  <a:srgbClr val="000066"/>
                </a:solidFill>
              </a:rPr>
              <a:t>‘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blackWhite">
          <a:xfrm>
            <a:off x="3958208" y="207836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A‘‘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blackWhite">
          <a:xfrm>
            <a:off x="2871073" y="344996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Y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blackWhite">
          <a:xfrm>
            <a:off x="1979712" y="344996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Y‘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blackWhite">
          <a:xfrm>
            <a:off x="231246" y="5978772"/>
            <a:ext cx="8912754" cy="836126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</a:rPr>
              <a:t>                          Y‘           Y          </a:t>
            </a:r>
            <a:r>
              <a:rPr lang="de-DE" sz="2000" i="1" dirty="0" err="1">
                <a:solidFill>
                  <a:srgbClr val="000066"/>
                </a:solidFill>
              </a:rPr>
              <a:t>Y</a:t>
            </a:r>
            <a:r>
              <a:rPr lang="de-DE" sz="2000" i="1" dirty="0">
                <a:solidFill>
                  <a:srgbClr val="000066"/>
                </a:solidFill>
              </a:rPr>
              <a:t>‘‘              </a:t>
            </a:r>
            <a:r>
              <a:rPr lang="de-DE" sz="2000" dirty="0" err="1">
                <a:solidFill>
                  <a:srgbClr val="000066"/>
                </a:solidFill>
              </a:rPr>
              <a:t>Prodotto</a:t>
            </a:r>
            <a:endParaRPr lang="de-DE" sz="2000" dirty="0">
              <a:solidFill>
                <a:srgbClr val="000066"/>
              </a:solidFill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endParaRPr lang="en-US" sz="2000" baseline="-25000" dirty="0">
              <a:solidFill>
                <a:srgbClr val="000066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blackWhite">
          <a:xfrm>
            <a:off x="1216898" y="3861048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2000" i="1" dirty="0">
                <a:solidFill>
                  <a:srgbClr val="000066"/>
                </a:solidFill>
                <a:latin typeface="Symbol" pitchFamily="18" charset="2"/>
              </a:rPr>
              <a:t>p</a:t>
            </a:r>
            <a:r>
              <a:rPr lang="de-DE" sz="2000" i="1" dirty="0">
                <a:solidFill>
                  <a:srgbClr val="000066"/>
                </a:solidFill>
              </a:rPr>
              <a:t>‘</a:t>
            </a:r>
            <a:endParaRPr lang="en-US" sz="2000" baseline="-25000" dirty="0">
              <a:solidFill>
                <a:srgbClr val="000066"/>
              </a:solidFill>
            </a:endParaRPr>
          </a:p>
        </p:txBody>
      </p:sp>
      <p:grpSp>
        <p:nvGrpSpPr>
          <p:cNvPr id="28" name="Group 30"/>
          <p:cNvGrpSpPr>
            <a:grpSpLocks/>
          </p:cNvGrpSpPr>
          <p:nvPr/>
        </p:nvGrpSpPr>
        <p:grpSpPr bwMode="auto">
          <a:xfrm>
            <a:off x="2866256" y="1316360"/>
            <a:ext cx="2209800" cy="1768475"/>
            <a:chOff x="2256" y="1056"/>
            <a:chExt cx="1392" cy="1114"/>
          </a:xfrm>
        </p:grpSpPr>
        <p:sp>
          <p:nvSpPr>
            <p:cNvPr id="29" name="Line 31"/>
            <p:cNvSpPr>
              <a:spLocks noChangeShapeType="1"/>
            </p:cNvSpPr>
            <p:nvPr/>
          </p:nvSpPr>
          <p:spPr bwMode="blackWhite">
            <a:xfrm>
              <a:off x="2256" y="1056"/>
              <a:ext cx="1044" cy="943"/>
            </a:xfrm>
            <a:prstGeom prst="line">
              <a:avLst/>
            </a:prstGeom>
            <a:noFill/>
            <a:ln w="38100">
              <a:solidFill>
                <a:srgbClr val="FF63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blackWhite">
            <a:xfrm>
              <a:off x="3216" y="1920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IS‘‘</a:t>
              </a:r>
              <a:endParaRPr lang="en-US" sz="2000" b="0" baseline="-25000" dirty="0">
                <a:solidFill>
                  <a:srgbClr val="000066"/>
                </a:solidFill>
              </a:endParaRPr>
            </a:p>
          </p:txBody>
        </p:sp>
      </p:grpSp>
      <p:sp>
        <p:nvSpPr>
          <p:cNvPr id="31" name="Line 33"/>
          <p:cNvSpPr>
            <a:spLocks noChangeShapeType="1"/>
          </p:cNvSpPr>
          <p:nvPr/>
        </p:nvSpPr>
        <p:spPr bwMode="blackWhite">
          <a:xfrm>
            <a:off x="1815480" y="1977008"/>
            <a:ext cx="1676400" cy="1524000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blackWhite">
          <a:xfrm>
            <a:off x="3131840" y="306896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IS‘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blackWhite">
          <a:xfrm>
            <a:off x="2339752" y="2459360"/>
            <a:ext cx="0" cy="102870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blackWhite">
          <a:xfrm>
            <a:off x="3210798" y="2459360"/>
            <a:ext cx="0" cy="102870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blackWhite">
          <a:xfrm>
            <a:off x="2267744" y="3907160"/>
            <a:ext cx="0" cy="2068513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blackWhite">
          <a:xfrm>
            <a:off x="3210798" y="3907160"/>
            <a:ext cx="0" cy="205740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37" name="Group 39"/>
          <p:cNvGrpSpPr>
            <a:grpSpLocks/>
          </p:cNvGrpSpPr>
          <p:nvPr/>
        </p:nvGrpSpPr>
        <p:grpSpPr bwMode="auto">
          <a:xfrm>
            <a:off x="3829921" y="2459360"/>
            <a:ext cx="685801" cy="3508375"/>
            <a:chOff x="3112" y="1776"/>
            <a:chExt cx="432" cy="2210"/>
          </a:xfrm>
        </p:grpSpPr>
        <p:sp>
          <p:nvSpPr>
            <p:cNvPr id="38" name="Text Box 40"/>
            <p:cNvSpPr txBox="1">
              <a:spLocks noChangeArrowheads="1"/>
            </p:cNvSpPr>
            <p:nvPr/>
          </p:nvSpPr>
          <p:spPr bwMode="blackWhite">
            <a:xfrm>
              <a:off x="3112" y="2387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Y‘‘</a:t>
              </a:r>
              <a:endParaRPr lang="en-US" sz="2000" b="0" baseline="-25000" dirty="0">
                <a:solidFill>
                  <a:srgbClr val="000066"/>
                </a:solidFill>
              </a:endParaRPr>
            </a:p>
          </p:txBody>
        </p:sp>
        <p:sp>
          <p:nvSpPr>
            <p:cNvPr id="40" name="Line 42"/>
            <p:cNvSpPr>
              <a:spLocks noChangeShapeType="1"/>
            </p:cNvSpPr>
            <p:nvPr/>
          </p:nvSpPr>
          <p:spPr bwMode="blackWhite">
            <a:xfrm>
              <a:off x="3307" y="1776"/>
              <a:ext cx="0" cy="648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" name="Line 43"/>
            <p:cNvSpPr>
              <a:spLocks noChangeShapeType="1"/>
            </p:cNvSpPr>
            <p:nvPr/>
          </p:nvSpPr>
          <p:spPr bwMode="blackWhite">
            <a:xfrm>
              <a:off x="3307" y="2688"/>
              <a:ext cx="0" cy="1298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2" name="Line 44"/>
          <p:cNvSpPr>
            <a:spLocks noChangeShapeType="1"/>
          </p:cNvSpPr>
          <p:nvPr/>
        </p:nvSpPr>
        <p:spPr bwMode="blackWhite">
          <a:xfrm>
            <a:off x="1765176" y="4149080"/>
            <a:ext cx="2590800" cy="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43" name="Group 45"/>
          <p:cNvGrpSpPr>
            <a:grpSpLocks/>
          </p:cNvGrpSpPr>
          <p:nvPr/>
        </p:nvGrpSpPr>
        <p:grpSpPr bwMode="auto">
          <a:xfrm>
            <a:off x="1216898" y="5529009"/>
            <a:ext cx="3124200" cy="400050"/>
            <a:chOff x="1440" y="3494"/>
            <a:chExt cx="1968" cy="252"/>
          </a:xfrm>
        </p:grpSpPr>
        <p:sp>
          <p:nvSpPr>
            <p:cNvPr id="44" name="Text Box 46"/>
            <p:cNvSpPr txBox="1">
              <a:spLocks noChangeArrowheads="1"/>
            </p:cNvSpPr>
            <p:nvPr/>
          </p:nvSpPr>
          <p:spPr bwMode="blackWhite">
            <a:xfrm>
              <a:off x="1440" y="3494"/>
              <a:ext cx="4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de-DE" sz="2000" i="1" dirty="0">
                  <a:solidFill>
                    <a:srgbClr val="000066"/>
                  </a:solidFill>
                  <a:latin typeface="Symbol" pitchFamily="18" charset="2"/>
                </a:rPr>
                <a:t>p</a:t>
              </a:r>
              <a:r>
                <a:rPr lang="de-DE" sz="2000" i="1" dirty="0">
                  <a:solidFill>
                    <a:srgbClr val="000066"/>
                  </a:solidFill>
                </a:rPr>
                <a:t>‘‘</a:t>
              </a:r>
              <a:endParaRPr lang="en-US" sz="2000" baseline="-25000" dirty="0">
                <a:solidFill>
                  <a:srgbClr val="000066"/>
                </a:solidFill>
              </a:endParaRPr>
            </a:p>
          </p:txBody>
        </p:sp>
        <p:sp>
          <p:nvSpPr>
            <p:cNvPr id="45" name="Line 47"/>
            <p:cNvSpPr>
              <a:spLocks noChangeShapeType="1"/>
            </p:cNvSpPr>
            <p:nvPr/>
          </p:nvSpPr>
          <p:spPr bwMode="blackWhite">
            <a:xfrm>
              <a:off x="1776" y="3610"/>
              <a:ext cx="1632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6" name="Oval 48"/>
          <p:cNvSpPr>
            <a:spLocks noChangeArrowheads="1"/>
          </p:cNvSpPr>
          <p:nvPr/>
        </p:nvSpPr>
        <p:spPr bwMode="blackWhite">
          <a:xfrm>
            <a:off x="4094485" y="5661248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" name="Oval 49"/>
          <p:cNvSpPr>
            <a:spLocks noChangeArrowheads="1"/>
          </p:cNvSpPr>
          <p:nvPr/>
        </p:nvSpPr>
        <p:spPr bwMode="blackWhite">
          <a:xfrm>
            <a:off x="2222277" y="4077072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" name="Oval 50"/>
          <p:cNvSpPr>
            <a:spLocks noChangeArrowheads="1"/>
          </p:cNvSpPr>
          <p:nvPr/>
        </p:nvSpPr>
        <p:spPr bwMode="blackWhite">
          <a:xfrm>
            <a:off x="3150473" y="484061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9" name="Oval 51"/>
          <p:cNvSpPr>
            <a:spLocks noChangeArrowheads="1"/>
          </p:cNvSpPr>
          <p:nvPr/>
        </p:nvSpPr>
        <p:spPr bwMode="blackWhite">
          <a:xfrm>
            <a:off x="3156823" y="239268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" name="Oval 52"/>
          <p:cNvSpPr>
            <a:spLocks noChangeArrowheads="1"/>
          </p:cNvSpPr>
          <p:nvPr/>
        </p:nvSpPr>
        <p:spPr bwMode="blackWhite">
          <a:xfrm>
            <a:off x="4094485" y="239586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blackWhite">
          <a:xfrm>
            <a:off x="2279476" y="239268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4" name="Text Box 28"/>
          <p:cNvSpPr txBox="1">
            <a:spLocks noChangeArrowheads="1"/>
          </p:cNvSpPr>
          <p:nvPr/>
        </p:nvSpPr>
        <p:spPr bwMode="blackWhite">
          <a:xfrm>
            <a:off x="1216898" y="223076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2000" b="0" i="1" dirty="0">
                <a:solidFill>
                  <a:srgbClr val="000066"/>
                </a:solidFill>
                <a:latin typeface="+mn-lt"/>
              </a:rPr>
              <a:t>i*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55" name="Textfeld 61"/>
          <p:cNvSpPr txBox="1">
            <a:spLocks noChangeArrowheads="1"/>
          </p:cNvSpPr>
          <p:nvPr/>
        </p:nvSpPr>
        <p:spPr bwMode="auto">
          <a:xfrm>
            <a:off x="2771800" y="4221088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i="1" dirty="0">
                <a:solidFill>
                  <a:schemeClr val="accent1">
                    <a:lumMod val="75000"/>
                  </a:schemeClr>
                </a:solidFill>
              </a:rPr>
              <a:t>AD</a:t>
            </a:r>
          </a:p>
        </p:txBody>
      </p:sp>
      <p:sp>
        <p:nvSpPr>
          <p:cNvPr id="57" name="Rettangolo 56"/>
          <p:cNvSpPr/>
          <p:nvPr/>
        </p:nvSpPr>
        <p:spPr>
          <a:xfrm>
            <a:off x="1336968" y="4725144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i="1" dirty="0">
                <a:solidFill>
                  <a:srgbClr val="000066"/>
                </a:solidFill>
                <a:latin typeface="Symbol" pitchFamily="18" charset="2"/>
              </a:rPr>
              <a:t>p*</a:t>
            </a:r>
            <a:endParaRPr lang="it-IT" dirty="0"/>
          </a:p>
        </p:txBody>
      </p:sp>
      <p:sp>
        <p:nvSpPr>
          <p:cNvPr id="56" name="Freccia a destra 55"/>
          <p:cNvSpPr/>
          <p:nvPr/>
        </p:nvSpPr>
        <p:spPr>
          <a:xfrm>
            <a:off x="2915816" y="1718940"/>
            <a:ext cx="432048" cy="2699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ccia a destra 57"/>
          <p:cNvSpPr/>
          <p:nvPr/>
        </p:nvSpPr>
        <p:spPr>
          <a:xfrm rot="10800000">
            <a:off x="1907705" y="1761782"/>
            <a:ext cx="432048" cy="299065"/>
          </a:xfrm>
          <a:prstGeom prst="rightArrow">
            <a:avLst/>
          </a:prstGeom>
          <a:solidFill>
            <a:srgbClr val="CC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umetto 3 25"/>
          <p:cNvSpPr/>
          <p:nvPr/>
        </p:nvSpPr>
        <p:spPr>
          <a:xfrm rot="20003123">
            <a:off x="2972692" y="629428"/>
            <a:ext cx="1704598" cy="576064"/>
          </a:xfrm>
          <a:prstGeom prst="wedgeEllipseCallout">
            <a:avLst>
              <a:gd name="adj1" fmla="val -54990"/>
              <a:gd name="adj2" fmla="val 778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l-GR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’’</a:t>
            </a:r>
            <a:r>
              <a:rPr lang="it-IT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  </a:t>
            </a:r>
            <a:r>
              <a:rPr lang="el-GR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</a:p>
        </p:txBody>
      </p:sp>
      <p:sp>
        <p:nvSpPr>
          <p:cNvPr id="59" name="Fumetto 3 58"/>
          <p:cNvSpPr/>
          <p:nvPr/>
        </p:nvSpPr>
        <p:spPr>
          <a:xfrm rot="19755980">
            <a:off x="1719175" y="729631"/>
            <a:ext cx="1704598" cy="576064"/>
          </a:xfrm>
          <a:prstGeom prst="wedgeEllipseCallout">
            <a:avLst>
              <a:gd name="adj1" fmla="val -54990"/>
              <a:gd name="adj2" fmla="val 778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l-GR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  <a:r>
              <a:rPr lang="it-IT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&gt;  </a:t>
            </a:r>
            <a:r>
              <a:rPr lang="el-GR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6404640" y="692696"/>
            <a:ext cx="26856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Variazioni di </a:t>
            </a:r>
            <a:r>
              <a:rPr lang="el-GR" sz="24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dirty="0"/>
              <a:t> causano traslazioni </a:t>
            </a:r>
            <a:r>
              <a:rPr lang="it-IT" u="sng" dirty="0"/>
              <a:t>della</a:t>
            </a:r>
            <a:r>
              <a:rPr lang="it-IT" dirty="0"/>
              <a:t> IS …    e quindi un nuovo valore di equilibrio di BP di Y</a:t>
            </a:r>
            <a:endParaRPr lang="en-US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6565151" y="2060848"/>
            <a:ext cx="2578849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La relazione tra inflazione e domanda aggregata (per dato i*) può essere descritta con una nuova curva: 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</a:rPr>
              <a:t>AD</a:t>
            </a:r>
            <a:r>
              <a:rPr lang="it-IT" dirty="0"/>
              <a:t>.</a:t>
            </a:r>
          </a:p>
          <a:p>
            <a:pPr>
              <a:spcBef>
                <a:spcPts val="1200"/>
              </a:spcBef>
            </a:pPr>
            <a:r>
              <a:rPr lang="it-IT" dirty="0"/>
              <a:t>Nel LP, tuttavia, un tasso d’inflazione diverso da </a:t>
            </a:r>
            <a:r>
              <a:rPr lang="el-GR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 </a:t>
            </a:r>
            <a:r>
              <a:rPr lang="it-IT" dirty="0"/>
              <a:t>non è sostenibile. </a:t>
            </a:r>
          </a:p>
          <a:p>
            <a:pPr>
              <a:spcBef>
                <a:spcPts val="1200"/>
              </a:spcBef>
            </a:pPr>
            <a:r>
              <a:rPr lang="it-IT" dirty="0"/>
              <a:t>Perciò nel LP la AD è sostituita dalla </a:t>
            </a:r>
            <a:r>
              <a:rPr lang="it-IT" b="1" i="1" dirty="0">
                <a:solidFill>
                  <a:srgbClr val="000099"/>
                </a:solidFill>
              </a:rPr>
              <a:t>LAD</a:t>
            </a:r>
            <a:r>
              <a:rPr lang="it-IT" dirty="0"/>
              <a:t> («curva AD di LP», ossia per  </a:t>
            </a:r>
            <a:r>
              <a:rPr lang="el-GR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</a:t>
            </a:r>
            <a:r>
              <a:rPr lang="el-GR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 </a:t>
            </a:r>
            <a:r>
              <a:rPr lang="it-IT" dirty="0"/>
              <a:t>).</a:t>
            </a:r>
            <a:endParaRPr lang="en-US" dirty="0"/>
          </a:p>
        </p:txBody>
      </p:sp>
      <p:cxnSp>
        <p:nvCxnSpPr>
          <p:cNvPr id="63" name="Connettore 7 62"/>
          <p:cNvCxnSpPr/>
          <p:nvPr/>
        </p:nvCxnSpPr>
        <p:spPr>
          <a:xfrm rot="10800000" flipV="1">
            <a:off x="2862672" y="3907160"/>
            <a:ext cx="3725552" cy="647452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96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116633"/>
            <a:ext cx="7344816" cy="792088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dirty="0">
                <a:ea typeface="+mj-ea"/>
                <a:cs typeface="+mj-cs"/>
              </a:rPr>
              <a:t>Cambi fissi e mobilità dei capitali: </a:t>
            </a:r>
            <a:br>
              <a:rPr lang="it-IT" sz="2400" dirty="0">
                <a:ea typeface="+mj-ea"/>
                <a:cs typeface="+mj-cs"/>
              </a:rPr>
            </a:br>
            <a:r>
              <a:rPr lang="it-IT" sz="2400" dirty="0">
                <a:ea typeface="+mj-ea"/>
                <a:cs typeface="+mj-cs"/>
              </a:rPr>
              <a:t>                 Traslazioni della IS e della AD.</a:t>
            </a:r>
          </a:p>
        </p:txBody>
      </p:sp>
      <p:sp>
        <p:nvSpPr>
          <p:cNvPr id="3" name="Rettangolo 2"/>
          <p:cNvSpPr/>
          <p:nvPr/>
        </p:nvSpPr>
        <p:spPr>
          <a:xfrm>
            <a:off x="395536" y="980728"/>
            <a:ext cx="7983735" cy="4138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endParaRPr lang="it-IT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611184"/>
              </p:ext>
            </p:extLst>
          </p:nvPr>
        </p:nvGraphicFramePr>
        <p:xfrm>
          <a:off x="611560" y="908720"/>
          <a:ext cx="7848872" cy="48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0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0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400"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Variazione</a:t>
                      </a:r>
                      <a:r>
                        <a:rPr lang="it-IT" baseline="0" dirty="0">
                          <a:latin typeface="+mj-lt"/>
                        </a:rPr>
                        <a:t> di: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+mj-lt"/>
                        </a:rPr>
                        <a:t>Curva</a:t>
                      </a:r>
                      <a:r>
                        <a:rPr lang="it-IT" baseline="0" dirty="0">
                          <a:latin typeface="+mj-lt"/>
                        </a:rPr>
                        <a:t> IS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+mj-lt"/>
                        </a:rPr>
                        <a:t>Curva AD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>
                          <a:solidFill>
                            <a:srgbClr val="C00000"/>
                          </a:solidFill>
                          <a:latin typeface="+mj-lt"/>
                          <a:ea typeface="Cambria Math" panose="02040503050406030204" pitchFamily="18" charset="0"/>
                        </a:rPr>
                        <a:t>π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Traslazione IS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Movimento lungo AD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>
                          <a:solidFill>
                            <a:srgbClr val="C00000"/>
                          </a:solidFill>
                          <a:latin typeface="+mj-lt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el-GR" sz="2400" b="1" dirty="0">
                          <a:solidFill>
                            <a:srgbClr val="C00000"/>
                          </a:solidFill>
                          <a:latin typeface="+mj-lt"/>
                          <a:ea typeface="Cambria Math" panose="02040503050406030204" pitchFamily="18" charset="0"/>
                        </a:rPr>
                        <a:t>π</a:t>
                      </a:r>
                      <a:r>
                        <a:rPr lang="it-IT" sz="2400" b="1" dirty="0">
                          <a:solidFill>
                            <a:srgbClr val="C00000"/>
                          </a:solidFill>
                          <a:latin typeface="+mj-lt"/>
                          <a:ea typeface="Cambria Math" panose="02040503050406030204" pitchFamily="18" charset="0"/>
                        </a:rPr>
                        <a:t>*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Traslazione IS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Traslazione AD, </a:t>
                      </a:r>
                      <a:r>
                        <a:rPr lang="it-IT" b="1" dirty="0">
                          <a:latin typeface="+mj-lt"/>
                        </a:rPr>
                        <a:t>LAD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solidFill>
                            <a:srgbClr val="C00000"/>
                          </a:solidFill>
                          <a:latin typeface="+mj-lt"/>
                        </a:rPr>
                        <a:t>G, T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Traslazione IS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Traslazione AD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solidFill>
                            <a:srgbClr val="C00000"/>
                          </a:solidFill>
                          <a:latin typeface="+mj-lt"/>
                        </a:rPr>
                        <a:t>i*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Traslazione </a:t>
                      </a:r>
                      <a:r>
                        <a:rPr lang="it-IT" b="1" dirty="0">
                          <a:latin typeface="+mj-lt"/>
                        </a:rPr>
                        <a:t>IFM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Traslazione AD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solidFill>
                            <a:srgbClr val="C00000"/>
                          </a:solidFill>
                          <a:latin typeface="+mj-lt"/>
                        </a:rPr>
                        <a:t>E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>
                          <a:latin typeface="+mj-lt"/>
                        </a:rPr>
                        <a:t>Traslazione IS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Traslazione AD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algn="ctr"/>
                      <a:r>
                        <a:rPr lang="it-IT" sz="24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q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>
                          <a:latin typeface="+mj-lt"/>
                        </a:rPr>
                        <a:t>Traslazione IS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Traslazione AD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algn="ctr"/>
                      <a:r>
                        <a:rPr lang="it-IT" sz="24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Y*</a:t>
                      </a:r>
                      <a:r>
                        <a:rPr lang="it-IT" sz="2400" b="1" kern="1200" baseline="300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(Y nel </a:t>
                      </a:r>
                      <a:r>
                        <a:rPr lang="it-IT" sz="1600" b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RdM</a:t>
                      </a:r>
                      <a:r>
                        <a:rPr lang="it-IT" sz="16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en-US" sz="2400" b="1" kern="1200" baseline="300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Traslazione IS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Traslazione AD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kern="1200" dirty="0" err="1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r>
                        <a:rPr lang="it-IT" sz="2400" b="1" kern="1200" baseline="30000" dirty="0" err="1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  <a:r>
                        <a:rPr lang="it-IT" sz="16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(Y di piena occ.)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latin typeface="+mj-lt"/>
                        </a:rPr>
                        <a:t>  nulla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latin typeface="+mj-lt"/>
                        </a:rPr>
                        <a:t>  nulla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95536" y="5733256"/>
            <a:ext cx="8280920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Con l’eccezione di variazioni di </a:t>
            </a:r>
            <a:r>
              <a:rPr lang="it-IT" sz="24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it-IT" dirty="0"/>
              <a:t> o </a:t>
            </a:r>
            <a:r>
              <a:rPr lang="el-GR" sz="24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dirty="0"/>
              <a:t>, ogni variazione esogena che determina una traslazione di IS ha lo stesso effetto (e nella stessa direzione) su AD. </a:t>
            </a:r>
            <a:endParaRPr lang="en-US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65125" y="6519118"/>
            <a:ext cx="3902075" cy="222250"/>
          </a:xfrm>
        </p:spPr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273926465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black"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  2. Curva di Offerta Aggregata e Modello AD-AS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/>
              <p:cNvSpPr txBox="1"/>
              <p:nvPr/>
            </p:nvSpPr>
            <p:spPr>
              <a:xfrm>
                <a:off x="395536" y="1273326"/>
                <a:ext cx="8424167" cy="503599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latin typeface="+mj-lt"/>
                  </a:rPr>
                  <a:t>Nella </a:t>
                </a:r>
                <a:r>
                  <a:rPr lang="it-IT" dirty="0" err="1">
                    <a:latin typeface="+mj-lt"/>
                  </a:rPr>
                  <a:t>lez</a:t>
                </a:r>
                <a:r>
                  <a:rPr lang="it-IT" dirty="0">
                    <a:latin typeface="+mj-lt"/>
                  </a:rPr>
                  <a:t>. 13, abbiamo introdotto la curva di Phillips e successivamente la </a:t>
                </a:r>
                <a:r>
                  <a:rPr lang="it-IT" altLang="en-US" dirty="0">
                    <a:latin typeface="+mj-lt"/>
                  </a:rPr>
                  <a:t>curva di offerta aggregata </a:t>
                </a:r>
                <a:r>
                  <a:rPr lang="it-IT" altLang="en-US" b="1" dirty="0">
                    <a:latin typeface="+mj-lt"/>
                  </a:rPr>
                  <a:t>AS</a:t>
                </a:r>
                <a:r>
                  <a:rPr lang="it-IT" altLang="en-US" dirty="0">
                    <a:latin typeface="+mj-lt"/>
                  </a:rPr>
                  <a:t>, di breve periodo</a:t>
                </a:r>
                <a:r>
                  <a:rPr lang="it-IT" dirty="0">
                    <a:latin typeface="+mj-lt"/>
                  </a:rPr>
                  <a:t>:</a:t>
                </a:r>
              </a:p>
              <a:p>
                <a:pPr algn="ctr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el-GR" altLang="en-US" b="1" i="1" dirty="0">
                    <a:solidFill>
                      <a:srgbClr val="C00000"/>
                    </a:solidFill>
                  </a:rPr>
                  <a:t>π</a:t>
                </a:r>
                <a:r>
                  <a:rPr lang="it-IT" altLang="en-US" b="1" i="1" dirty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altLang="en-US" b="1" dirty="0">
                        <a:solidFill>
                          <a:srgbClr val="C00000"/>
                        </a:solidFill>
                      </a:rPr>
                      <m:t>=</m:t>
                    </m:r>
                  </m:oMath>
                </a14:m>
                <a:r>
                  <a:rPr lang="it-IT" altLang="en-US" b="1" i="1" dirty="0">
                    <a:solidFill>
                      <a:srgbClr val="C00000"/>
                    </a:solidFill>
                  </a:rPr>
                  <a:t>  </a:t>
                </a:r>
                <a:r>
                  <a:rPr lang="el-GR" altLang="en-US" b="1" i="1" dirty="0">
                    <a:solidFill>
                      <a:srgbClr val="C00000"/>
                    </a:solidFill>
                  </a:rPr>
                  <a:t>π</a:t>
                </a:r>
                <a:r>
                  <a:rPr lang="it-IT" altLang="en-US" b="1" i="1" baseline="30000" dirty="0">
                    <a:solidFill>
                      <a:srgbClr val="C00000"/>
                    </a:solidFill>
                  </a:rPr>
                  <a:t>a</a:t>
                </a:r>
                <a:r>
                  <a:rPr lang="it-IT" altLang="en-US" b="1" i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altLang="en-US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it-IT" altLang="en-US" b="1" dirty="0">
                        <a:solidFill>
                          <a:srgbClr val="C00000"/>
                        </a:solidFill>
                      </a:rPr>
                      <m:t>+</m:t>
                    </m:r>
                  </m:oMath>
                </a14:m>
                <a:r>
                  <a:rPr lang="it-IT" altLang="en-US" b="1" i="1" dirty="0">
                    <a:solidFill>
                      <a:srgbClr val="C00000"/>
                    </a:solidFill>
                  </a:rPr>
                  <a:t>  </a:t>
                </a:r>
                <a:r>
                  <a:rPr lang="el-GR" altLang="en-US" b="1" i="1" dirty="0">
                    <a:solidFill>
                      <a:srgbClr val="C00000"/>
                    </a:solidFill>
                  </a:rPr>
                  <a:t>β</a:t>
                </a:r>
                <a:r>
                  <a:rPr lang="it-IT" altLang="en-US" b="1" i="1" dirty="0">
                    <a:solidFill>
                      <a:srgbClr val="C00000"/>
                    </a:solidFill>
                  </a:rPr>
                  <a:t> </a:t>
                </a:r>
                <a:r>
                  <a:rPr lang="it-IT" altLang="en-US" b="1" dirty="0" err="1">
                    <a:solidFill>
                      <a:srgbClr val="C00000"/>
                    </a:solidFill>
                  </a:rPr>
                  <a:t>Y</a:t>
                </a:r>
                <a:r>
                  <a:rPr lang="it-IT" altLang="en-US" b="1" baseline="-25000" dirty="0" err="1">
                    <a:solidFill>
                      <a:srgbClr val="C00000"/>
                    </a:solidFill>
                  </a:rPr>
                  <a:t>gap</a:t>
                </a:r>
                <a:r>
                  <a:rPr lang="it-IT" altLang="en-US" b="1" i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altLang="en-US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it-IT" altLang="en-US" b="1" dirty="0">
                        <a:solidFill>
                          <a:srgbClr val="C00000"/>
                        </a:solidFill>
                      </a:rPr>
                      <m:t>+</m:t>
                    </m:r>
                  </m:oMath>
                </a14:m>
                <a:r>
                  <a:rPr lang="en-GB" dirty="0">
                    <a:solidFill>
                      <a:srgbClr val="C00000"/>
                    </a:solidFill>
                  </a:rPr>
                  <a:t>   </a:t>
                </a:r>
                <a:r>
                  <a:rPr lang="el-GR" b="1" dirty="0">
                    <a:solidFill>
                      <a:srgbClr val="C00000"/>
                    </a:solidFill>
                  </a:rPr>
                  <a:t>σ </a:t>
                </a:r>
                <a:endParaRPr lang="it-IT" b="1" dirty="0">
                  <a:solidFill>
                    <a:srgbClr val="C00000"/>
                  </a:solidFill>
                </a:endParaRPr>
              </a:p>
              <a:p>
                <a:pPr marL="285750" indent="-285750">
                  <a:lnSpc>
                    <a:spcPct val="114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it-IT" altLang="en-US" dirty="0">
                    <a:latin typeface="+mj-lt"/>
                  </a:rPr>
                  <a:t>Nel LP, la curva AS è </a:t>
                </a:r>
                <a:r>
                  <a:rPr lang="it-IT" altLang="en-US" b="1" dirty="0">
                    <a:latin typeface="+mj-lt"/>
                  </a:rPr>
                  <a:t>verticale</a:t>
                </a:r>
                <a:r>
                  <a:rPr lang="it-IT" altLang="en-US" dirty="0">
                    <a:latin typeface="+mj-lt"/>
                  </a:rPr>
                  <a:t>.</a:t>
                </a:r>
              </a:p>
              <a:p>
                <a:pPr marL="262800" indent="-457200"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it-IT" altLang="en-US" dirty="0">
                    <a:latin typeface="+mj-lt"/>
                  </a:rPr>
                  <a:t>    </a:t>
                </a:r>
                <a:r>
                  <a:rPr lang="it-IT" altLang="en-US" u="sng" dirty="0">
                    <a:latin typeface="+mj-lt"/>
                  </a:rPr>
                  <a:t>Nota</a:t>
                </a:r>
                <a:r>
                  <a:rPr lang="it-IT" altLang="en-US" dirty="0">
                    <a:latin typeface="+mj-lt"/>
                  </a:rPr>
                  <a:t>: Nell’applicare la curva AS ad un’economia aperta con cambi fissi, sostituiremo l’inflazione obiettivo </a:t>
                </a:r>
                <a:r>
                  <a:rPr lang="el-GR" altLang="en-US" b="1" i="1" dirty="0">
                    <a:solidFill>
                      <a:srgbClr val="C00000"/>
                    </a:solidFill>
                  </a:rPr>
                  <a:t>π</a:t>
                </a:r>
                <a:r>
                  <a:rPr lang="it-IT" altLang="en-US" b="1" i="1" baseline="30000" dirty="0">
                    <a:solidFill>
                      <a:srgbClr val="C00000"/>
                    </a:solidFill>
                  </a:rPr>
                  <a:t>a</a:t>
                </a:r>
                <a:r>
                  <a:rPr lang="it-IT" altLang="en-US" dirty="0">
                    <a:latin typeface="+mj-lt"/>
                  </a:rPr>
                  <a:t>, con l’inflazione del resto del mondo, </a:t>
                </a:r>
                <a:r>
                  <a:rPr lang="el-GR" altLang="en-US" b="1" dirty="0">
                    <a:solidFill>
                      <a:srgbClr val="C00000"/>
                    </a:solidFill>
                  </a:rPr>
                  <a:t>π</a:t>
                </a:r>
                <a:r>
                  <a:rPr lang="it-IT" altLang="en-US" b="1" dirty="0">
                    <a:solidFill>
                      <a:srgbClr val="C00000"/>
                    </a:solidFill>
                  </a:rPr>
                  <a:t>*</a:t>
                </a:r>
                <a:r>
                  <a:rPr lang="it-IT" altLang="en-US" dirty="0">
                    <a:latin typeface="+mj-lt"/>
                  </a:rPr>
                  <a:t> .</a:t>
                </a:r>
              </a:p>
              <a:p>
                <a:pPr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it-IT" altLang="en-US" dirty="0">
                    <a:latin typeface="+mj-lt"/>
                  </a:rPr>
                  <a:t>Possiamo rappresentare le due curve, di domanda e offerta aggregata, nello stesso piano cartesiano: </a:t>
                </a:r>
              </a:p>
              <a:p>
                <a:pPr marL="285750" indent="-285750">
                  <a:lnSpc>
                    <a:spcPct val="114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it-IT" altLang="en-US" dirty="0">
                    <a:latin typeface="+mj-lt"/>
                  </a:rPr>
                  <a:t>otteniamo in questo modo il grafico del «</a:t>
                </a:r>
                <a:r>
                  <a:rPr lang="it-IT" altLang="en-US" b="1" dirty="0">
                    <a:solidFill>
                      <a:srgbClr val="000099"/>
                    </a:solidFill>
                    <a:latin typeface="+mj-lt"/>
                  </a:rPr>
                  <a:t>modello AD-AS</a:t>
                </a:r>
                <a:r>
                  <a:rPr lang="it-IT" altLang="en-US" dirty="0">
                    <a:latin typeface="+mj-lt"/>
                  </a:rPr>
                  <a:t>»</a:t>
                </a:r>
              </a:p>
              <a:p>
                <a:pPr marL="262800" indent="-457200" algn="ctr"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it-IT" i="1" dirty="0">
                    <a:solidFill>
                      <a:srgbClr val="006666"/>
                    </a:solidFill>
                  </a:rPr>
                  <a:t>                                                                                             Vedi grafico    </a:t>
                </a:r>
                <a:r>
                  <a:rPr lang="it-IT" dirty="0">
                    <a:solidFill>
                      <a:srgbClr val="000000"/>
                    </a:solidFill>
                    <a:sym typeface="Wingdings" panose="05000000000000000000" pitchFamily="2" charset="2"/>
                  </a:rPr>
                  <a:t>  </a:t>
                </a:r>
              </a:p>
              <a:p>
                <a:pPr marL="262800" indent="-457200" algn="r"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it-IT" dirty="0">
                    <a:solidFill>
                      <a:srgbClr val="000000"/>
                    </a:solidFill>
                    <a:sym typeface="Wingdings" panose="05000000000000000000" pitchFamily="2" charset="2"/>
                  </a:rPr>
                  <a:t>      </a:t>
                </a:r>
                <a:r>
                  <a:rPr lang="it-IT" dirty="0">
                    <a:solidFill>
                      <a:srgbClr val="000099"/>
                    </a:solidFill>
                  </a:rPr>
                  <a:t>                   </a:t>
                </a:r>
              </a:p>
              <a:p>
                <a:pPr marL="262800" indent="-457200">
                  <a:lnSpc>
                    <a:spcPct val="114000"/>
                  </a:lnSpc>
                  <a:spcBef>
                    <a:spcPts val="1200"/>
                  </a:spcBef>
                </a:pPr>
                <a:endParaRPr lang="it-IT" alt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273326"/>
                <a:ext cx="8424167" cy="5035994"/>
              </a:xfrm>
              <a:prstGeom prst="rect">
                <a:avLst/>
              </a:prstGeom>
              <a:blipFill rotWithShape="0">
                <a:blip r:embed="rId2"/>
                <a:stretch>
                  <a:fillRect l="-651" t="-48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30173096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85950" y="1412776"/>
            <a:ext cx="5181600" cy="4119563"/>
            <a:chOff x="1188" y="1152"/>
            <a:chExt cx="3264" cy="2595"/>
          </a:xfrm>
        </p:grpSpPr>
        <p:sp>
          <p:nvSpPr>
            <p:cNvPr id="3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5" name="Text Box 7"/>
          <p:cNvSpPr txBox="1">
            <a:spLocks noChangeArrowheads="1"/>
          </p:cNvSpPr>
          <p:nvPr/>
        </p:nvSpPr>
        <p:spPr bwMode="black">
          <a:xfrm rot="16200000">
            <a:off x="-211931" y="3099465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667000" y="2498626"/>
            <a:ext cx="3200400" cy="2349500"/>
            <a:chOff x="1680" y="1832"/>
            <a:chExt cx="2016" cy="1480"/>
          </a:xfrm>
        </p:grpSpPr>
        <p:sp>
          <p:nvSpPr>
            <p:cNvPr id="7" name="Line 9"/>
            <p:cNvSpPr>
              <a:spLocks noChangeShapeType="1"/>
            </p:cNvSpPr>
            <p:nvPr/>
          </p:nvSpPr>
          <p:spPr bwMode="black">
            <a:xfrm flipV="1">
              <a:off x="1680" y="1968"/>
              <a:ext cx="1680" cy="1344"/>
            </a:xfrm>
            <a:prstGeom prst="line">
              <a:avLst/>
            </a:pr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graphicFrame>
          <p:nvGraphicFramePr>
            <p:cNvPr id="8" name="Object 10"/>
            <p:cNvGraphicFramePr>
              <a:graphicFrameLocks noChangeAspect="1"/>
            </p:cNvGraphicFramePr>
            <p:nvPr/>
          </p:nvGraphicFramePr>
          <p:xfrm>
            <a:off x="3400" y="1832"/>
            <a:ext cx="29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10200" imgH="380880" progId="">
                    <p:embed/>
                  </p:oleObj>
                </mc:Choice>
                <mc:Fallback>
                  <p:oleObj name="Equation" r:id="rId3" imgW="610200" imgH="380880" progId="">
                    <p:embed/>
                    <p:pic>
                      <p:nvPicPr>
                        <p:cNvPr id="0" name="Picture 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0" y="1832"/>
                          <a:ext cx="296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2667000" y="2555776"/>
            <a:ext cx="3302000" cy="2139950"/>
            <a:chOff x="1680" y="1868"/>
            <a:chExt cx="2080" cy="1348"/>
          </a:xfrm>
        </p:grpSpPr>
        <p:sp>
          <p:nvSpPr>
            <p:cNvPr id="10" name="Line 12"/>
            <p:cNvSpPr>
              <a:spLocks noChangeShapeType="1"/>
            </p:cNvSpPr>
            <p:nvPr/>
          </p:nvSpPr>
          <p:spPr bwMode="black">
            <a:xfrm>
              <a:off x="1680" y="1868"/>
              <a:ext cx="1776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graphicFrame>
          <p:nvGraphicFramePr>
            <p:cNvPr id="11" name="Object 13"/>
            <p:cNvGraphicFramePr>
              <a:graphicFrameLocks noChangeAspect="1"/>
            </p:cNvGraphicFramePr>
            <p:nvPr/>
          </p:nvGraphicFramePr>
          <p:xfrm>
            <a:off x="3456" y="3040"/>
            <a:ext cx="30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35760" imgH="355320" progId="">
                    <p:embed/>
                  </p:oleObj>
                </mc:Choice>
                <mc:Fallback>
                  <p:oleObj name="Equation" r:id="rId5" imgW="635760" imgH="355320" progId="">
                    <p:embed/>
                    <p:pic>
                      <p:nvPicPr>
                        <p:cNvPr id="0" name="Picture 1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3040"/>
                          <a:ext cx="30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14"/>
          <p:cNvSpPr txBox="1">
            <a:spLocks noChangeArrowheads="1"/>
          </p:cNvSpPr>
          <p:nvPr/>
        </p:nvSpPr>
        <p:spPr bwMode="black">
          <a:xfrm>
            <a:off x="3771900" y="370512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</a:t>
            </a:r>
            <a:endParaRPr lang="en-US" sz="2000" b="0" i="1" dirty="0">
              <a:solidFill>
                <a:srgbClr val="000066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black">
          <a:xfrm>
            <a:off x="3924300" y="553392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Y</a:t>
            </a:r>
            <a:r>
              <a:rPr lang="de-DE" sz="2000" b="0" baseline="30000" dirty="0" err="1">
                <a:solidFill>
                  <a:srgbClr val="000066"/>
                </a:solidFill>
              </a:rPr>
              <a:t>n</a:t>
            </a:r>
            <a:endParaRPr lang="en-US" sz="2000" b="0" baseline="30000" dirty="0">
              <a:solidFill>
                <a:srgbClr val="000066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4191000" y="2028726"/>
            <a:ext cx="0" cy="35052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3886200" y="1647726"/>
          <a:ext cx="622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3600" imgH="380880" progId="">
                  <p:embed/>
                </p:oleObj>
              </mc:Choice>
              <mc:Fallback>
                <p:oleObj name="Equation" r:id="rId7" imgW="813600" imgH="380880" progId="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47726"/>
                        <a:ext cx="622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1905000" y="3628926"/>
            <a:ext cx="4191000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blackWhite">
          <a:xfrm>
            <a:off x="5715000" y="3438426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LAD</a:t>
            </a:r>
            <a:endParaRPr lang="en-US" sz="2000" b="0">
              <a:solidFill>
                <a:srgbClr val="000066"/>
              </a:solidFill>
            </a:endParaRPr>
          </a:p>
        </p:txBody>
      </p:sp>
      <p:graphicFrame>
        <p:nvGraphicFramePr>
          <p:cNvPr id="1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180567"/>
              </p:ext>
            </p:extLst>
          </p:nvPr>
        </p:nvGraphicFramePr>
        <p:xfrm>
          <a:off x="1473388" y="3452683"/>
          <a:ext cx="401707" cy="349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1240" imgH="330120" progId="">
                  <p:embed/>
                </p:oleObj>
              </mc:Choice>
              <mc:Fallback>
                <p:oleObj name="Equation" r:id="rId9" imgW="381240" imgH="330120" progId="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388" y="3452683"/>
                        <a:ext cx="401707" cy="3493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21"/>
          <p:cNvSpPr>
            <a:spLocks noChangeArrowheads="1"/>
          </p:cNvSpPr>
          <p:nvPr/>
        </p:nvSpPr>
        <p:spPr bwMode="blackWhite">
          <a:xfrm>
            <a:off x="4133850" y="3568601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6019800" y="692696"/>
            <a:ext cx="2971800" cy="2308324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de-DE" sz="2000" b="0" dirty="0" err="1">
                <a:solidFill>
                  <a:srgbClr val="000099"/>
                </a:solidFill>
                <a:cs typeface="Arial" pitchFamily="34" charset="0"/>
              </a:rPr>
              <a:t>Nell‘equilibrio</a:t>
            </a:r>
            <a:r>
              <a:rPr lang="de-DE" sz="2000" b="0" dirty="0">
                <a:solidFill>
                  <a:srgbClr val="000099"/>
                </a:solidFill>
                <a:cs typeface="Arial" pitchFamily="34" charset="0"/>
              </a:rPr>
              <a:t> di LP, 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</a:pPr>
            <a:r>
              <a:rPr lang="el-GR" sz="2000" b="1" dirty="0">
                <a:solidFill>
                  <a:srgbClr val="C00000"/>
                </a:solidFill>
                <a:ea typeface="Cambria Math" panose="02040503050406030204" pitchFamily="18" charset="0"/>
              </a:rPr>
              <a:t>π</a:t>
            </a:r>
            <a:r>
              <a:rPr lang="it-IT" sz="2000" b="1" dirty="0">
                <a:solidFill>
                  <a:srgbClr val="C00000"/>
                </a:solidFill>
                <a:ea typeface="Cambria Math" panose="02040503050406030204" pitchFamily="18" charset="0"/>
              </a:rPr>
              <a:t> = </a:t>
            </a:r>
            <a:r>
              <a:rPr lang="el-GR" sz="2000" b="1" dirty="0">
                <a:solidFill>
                  <a:srgbClr val="C00000"/>
                </a:solidFill>
                <a:ea typeface="Cambria Math" panose="02040503050406030204" pitchFamily="18" charset="0"/>
              </a:rPr>
              <a:t>π</a:t>
            </a:r>
            <a:r>
              <a:rPr lang="it-IT" sz="2000" b="1" dirty="0">
                <a:solidFill>
                  <a:srgbClr val="C00000"/>
                </a:solidFill>
                <a:ea typeface="Cambria Math" panose="02040503050406030204" pitchFamily="18" charset="0"/>
              </a:rPr>
              <a:t>*   </a:t>
            </a:r>
            <a:r>
              <a:rPr lang="de-DE" sz="2000" dirty="0">
                <a:solidFill>
                  <a:srgbClr val="000066"/>
                </a:solidFill>
                <a:cs typeface="Arial" pitchFamily="34" charset="0"/>
              </a:rPr>
              <a:t>e   </a:t>
            </a:r>
            <a:r>
              <a:rPr lang="it-IT" sz="2000" b="1" dirty="0">
                <a:solidFill>
                  <a:srgbClr val="C00000"/>
                </a:solidFill>
                <a:ea typeface="Cambria Math" panose="02040503050406030204" pitchFamily="18" charset="0"/>
              </a:rPr>
              <a:t>Y = </a:t>
            </a:r>
            <a:r>
              <a:rPr lang="it-IT" sz="2000" b="1" dirty="0" err="1">
                <a:solidFill>
                  <a:srgbClr val="C00000"/>
                </a:solidFill>
                <a:ea typeface="Cambria Math" panose="02040503050406030204" pitchFamily="18" charset="0"/>
              </a:rPr>
              <a:t>Y</a:t>
            </a:r>
            <a:r>
              <a:rPr lang="it-IT" sz="2000" b="1" baseline="30000" dirty="0" err="1">
                <a:solidFill>
                  <a:srgbClr val="C00000"/>
                </a:solidFill>
                <a:ea typeface="Cambria Math" panose="02040503050406030204" pitchFamily="18" charset="0"/>
              </a:rPr>
              <a:t>n</a:t>
            </a:r>
            <a:r>
              <a:rPr lang="it-IT" sz="2000" b="1" dirty="0">
                <a:solidFill>
                  <a:schemeClr val="tx2">
                    <a:lumMod val="50000"/>
                  </a:schemeClr>
                </a:solidFill>
                <a:ea typeface="Cambria Math" panose="02040503050406030204" pitchFamily="18" charset="0"/>
              </a:rPr>
              <a:t>.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</a:pPr>
            <a:r>
              <a:rPr lang="it-IT" sz="2000" dirty="0">
                <a:solidFill>
                  <a:srgbClr val="000099"/>
                </a:solidFill>
                <a:ea typeface="Cambria Math" panose="02040503050406030204" pitchFamily="18" charset="0"/>
              </a:rPr>
              <a:t>Ogni equilibrio di LP è anche </a:t>
            </a:r>
          </a:p>
          <a:p>
            <a:pPr algn="ctr">
              <a:lnSpc>
                <a:spcPct val="114000"/>
              </a:lnSpc>
              <a:spcBef>
                <a:spcPts val="0"/>
              </a:spcBef>
            </a:pPr>
            <a:r>
              <a:rPr lang="it-IT" sz="2000" dirty="0">
                <a:solidFill>
                  <a:srgbClr val="000099"/>
                </a:solidFill>
                <a:ea typeface="Cambria Math" panose="02040503050406030204" pitchFamily="18" charset="0"/>
              </a:rPr>
              <a:t>un equilibrio di BP</a:t>
            </a:r>
          </a:p>
          <a:p>
            <a:pPr algn="ctr">
              <a:lnSpc>
                <a:spcPct val="114000"/>
              </a:lnSpc>
              <a:spcBef>
                <a:spcPts val="0"/>
              </a:spcBef>
            </a:pPr>
            <a:r>
              <a:rPr lang="it-IT" sz="2000" dirty="0">
                <a:solidFill>
                  <a:srgbClr val="000099"/>
                </a:solidFill>
                <a:ea typeface="Cambria Math" panose="02040503050406030204" pitchFamily="18" charset="0"/>
              </a:rPr>
              <a:t> (ma non viceversa).</a:t>
            </a:r>
            <a:endParaRPr lang="it-IT" sz="2000" dirty="0">
              <a:solidFill>
                <a:srgbClr val="000099"/>
              </a:solidFill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black">
          <a:xfrm>
            <a:off x="5220072" y="5533926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err="1">
                <a:solidFill>
                  <a:srgbClr val="000066"/>
                </a:solidFill>
              </a:rPr>
              <a:t>Prodotto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black">
          <a:xfrm>
            <a:off x="251520" y="116632"/>
            <a:ext cx="889248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Il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modello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completo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: AD –AS (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con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cambi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fissi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US" b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23528" y="5939988"/>
            <a:ext cx="43204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83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698036" y="3863629"/>
            <a:ext cx="2557462" cy="1735138"/>
            <a:chOff x="2373" y="2776"/>
            <a:chExt cx="1611" cy="1093"/>
          </a:xfrm>
        </p:grpSpPr>
        <p:sp>
          <p:nvSpPr>
            <p:cNvPr id="3" name="Line 3"/>
            <p:cNvSpPr>
              <a:spLocks noChangeShapeType="1"/>
            </p:cNvSpPr>
            <p:nvPr/>
          </p:nvSpPr>
          <p:spPr bwMode="blackWhite">
            <a:xfrm flipH="1" flipV="1">
              <a:off x="2373" y="2776"/>
              <a:ext cx="1211" cy="972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" name="Text Box 47"/>
            <p:cNvSpPr txBox="1">
              <a:spLocks noChangeArrowheads="1"/>
            </p:cNvSpPr>
            <p:nvPr/>
          </p:nvSpPr>
          <p:spPr bwMode="blackWhite">
            <a:xfrm>
              <a:off x="3552" y="3619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AD</a:t>
              </a:r>
              <a:r>
                <a:rPr lang="de-DE" sz="2000" b="0" baseline="-25000">
                  <a:solidFill>
                    <a:srgbClr val="000066"/>
                  </a:solidFill>
                </a:rPr>
                <a:t>2</a:t>
              </a:r>
              <a:endParaRPr lang="en-US" sz="2000" b="0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6" name="Text Box 7"/>
          <p:cNvSpPr txBox="1">
            <a:spLocks noChangeArrowheads="1"/>
          </p:cNvSpPr>
          <p:nvPr/>
        </p:nvSpPr>
        <p:spPr bwMode="blackWhite">
          <a:xfrm rot="-5400000">
            <a:off x="28655" y="4438273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blackWhite">
          <a:xfrm>
            <a:off x="1750298" y="3356992"/>
            <a:ext cx="2595563" cy="23241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 cap="flat" cmpd="sng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blackWhite">
          <a:xfrm>
            <a:off x="4264898" y="5661248"/>
            <a:ext cx="1171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Prodotto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9" name="Freeform 10"/>
          <p:cNvSpPr>
            <a:spLocks/>
          </p:cNvSpPr>
          <p:nvPr/>
        </p:nvSpPr>
        <p:spPr bwMode="blackWhite">
          <a:xfrm>
            <a:off x="1731248" y="836712"/>
            <a:ext cx="2595563" cy="23241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 cap="flat" cmpd="sng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blackWhite">
          <a:xfrm rot="-5400000">
            <a:off x="28655" y="1923673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Tasso </a:t>
            </a:r>
            <a:r>
              <a:rPr lang="de-DE" sz="2000" dirty="0">
                <a:solidFill>
                  <a:srgbClr val="000066"/>
                </a:solidFill>
              </a:rPr>
              <a:t>di </a:t>
            </a:r>
            <a:r>
              <a:rPr lang="de-DE" sz="2000" dirty="0" err="1">
                <a:solidFill>
                  <a:srgbClr val="000066"/>
                </a:solidFill>
              </a:rPr>
              <a:t>interesse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blackWhite">
          <a:xfrm>
            <a:off x="4188698" y="3281017"/>
            <a:ext cx="12473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Prodotto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blackWhite">
          <a:xfrm>
            <a:off x="2055098" y="1209329"/>
            <a:ext cx="1847850" cy="1693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blackWhite">
          <a:xfrm flipH="1" flipV="1">
            <a:off x="2121773" y="3854104"/>
            <a:ext cx="1922463" cy="1543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blackWhite">
          <a:xfrm>
            <a:off x="1750298" y="2276129"/>
            <a:ext cx="2590800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blackWhite">
          <a:xfrm>
            <a:off x="4366498" y="1806229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br>
              <a:rPr lang="de-DE" sz="2000" b="0">
                <a:solidFill>
                  <a:srgbClr val="000066"/>
                </a:solidFill>
              </a:rPr>
            </a:br>
            <a:r>
              <a:rPr lang="de-DE" sz="2000" b="0">
                <a:solidFill>
                  <a:srgbClr val="000066"/>
                </a:solidFill>
              </a:rPr>
              <a:t>IFM</a:t>
            </a:r>
            <a:endParaRPr lang="en-US" sz="2000" b="0">
              <a:solidFill>
                <a:srgbClr val="000066"/>
              </a:solidFill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blackWhite">
          <a:xfrm>
            <a:off x="1755061" y="4727229"/>
            <a:ext cx="2560637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blackWhite">
          <a:xfrm>
            <a:off x="4417298" y="4524029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LAD</a:t>
            </a:r>
            <a:r>
              <a:rPr lang="de-DE" sz="2000" b="0">
                <a:solidFill>
                  <a:srgbClr val="000066"/>
                </a:solidFill>
              </a:rPr>
              <a:t> </a:t>
            </a:r>
            <a:endParaRPr lang="en-US" sz="2000" b="0">
              <a:solidFill>
                <a:srgbClr val="000066"/>
              </a:solidFill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blackWhite">
          <a:xfrm>
            <a:off x="3731498" y="2733329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IS</a:t>
            </a:r>
            <a:r>
              <a:rPr lang="de-DE" sz="2000" b="0" baseline="-25000">
                <a:solidFill>
                  <a:srgbClr val="000066"/>
                </a:solidFill>
              </a:rPr>
              <a:t>1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blackWhite">
          <a:xfrm>
            <a:off x="3080623" y="4333529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r>
              <a:rPr lang="de-DE" sz="2000" b="0" baseline="-25000">
                <a:solidFill>
                  <a:srgbClr val="000066"/>
                </a:solidFill>
              </a:rPr>
              <a:t>1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blackWhite">
          <a:xfrm>
            <a:off x="3696573" y="4333529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r>
              <a:rPr lang="de-DE" sz="2000" b="0" baseline="-25000">
                <a:solidFill>
                  <a:srgbClr val="000066"/>
                </a:solidFill>
              </a:rPr>
              <a:t>2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blackWhite">
          <a:xfrm>
            <a:off x="2893298" y="1818929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r>
              <a:rPr lang="de-DE" sz="2000" b="0" baseline="-25000">
                <a:solidFill>
                  <a:srgbClr val="000066"/>
                </a:solidFill>
              </a:rPr>
              <a:t>1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blackWhite">
          <a:xfrm>
            <a:off x="2871073" y="3266729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Y</a:t>
            </a:r>
            <a:r>
              <a:rPr lang="de-DE" sz="2000" b="0" baseline="-25000">
                <a:solidFill>
                  <a:srgbClr val="000066"/>
                </a:solidFill>
              </a:rPr>
              <a:t>1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blackWhite">
          <a:xfrm>
            <a:off x="2867898" y="566124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Y</a:t>
            </a:r>
            <a:r>
              <a:rPr lang="de-DE" sz="2000" b="0" baseline="-25000" dirty="0">
                <a:solidFill>
                  <a:srgbClr val="000066"/>
                </a:solidFill>
              </a:rPr>
              <a:t>1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grpSp>
        <p:nvGrpSpPr>
          <p:cNvPr id="25" name="Group 29"/>
          <p:cNvGrpSpPr>
            <a:grpSpLocks/>
          </p:cNvGrpSpPr>
          <p:nvPr/>
        </p:nvGrpSpPr>
        <p:grpSpPr bwMode="auto">
          <a:xfrm>
            <a:off x="2436098" y="1056929"/>
            <a:ext cx="2286000" cy="1844675"/>
            <a:chOff x="2208" y="1008"/>
            <a:chExt cx="1440" cy="1162"/>
          </a:xfrm>
        </p:grpSpPr>
        <p:sp>
          <p:nvSpPr>
            <p:cNvPr id="26" name="Line 30"/>
            <p:cNvSpPr>
              <a:spLocks noChangeShapeType="1"/>
            </p:cNvSpPr>
            <p:nvPr/>
          </p:nvSpPr>
          <p:spPr bwMode="blackWhite">
            <a:xfrm>
              <a:off x="2208" y="1008"/>
              <a:ext cx="1092" cy="991"/>
            </a:xfrm>
            <a:prstGeom prst="line">
              <a:avLst/>
            </a:pr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blackWhite">
            <a:xfrm>
              <a:off x="3216" y="1920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IS</a:t>
              </a:r>
              <a:r>
                <a:rPr lang="de-DE" sz="2000" b="0" baseline="-25000">
                  <a:solidFill>
                    <a:srgbClr val="000066"/>
                  </a:solidFill>
                </a:rPr>
                <a:t>2</a:t>
              </a:r>
              <a:endParaRPr lang="en-US" sz="2000" b="0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28" name="Line 32"/>
          <p:cNvSpPr>
            <a:spLocks noChangeShapeType="1"/>
          </p:cNvSpPr>
          <p:nvPr/>
        </p:nvSpPr>
        <p:spPr bwMode="blackWhite">
          <a:xfrm>
            <a:off x="3210798" y="2276129"/>
            <a:ext cx="0" cy="102870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blackWhite">
          <a:xfrm>
            <a:off x="3210798" y="3723929"/>
            <a:ext cx="0" cy="205740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" name="Oval 34"/>
          <p:cNvSpPr>
            <a:spLocks noChangeArrowheads="1"/>
          </p:cNvSpPr>
          <p:nvPr/>
        </p:nvSpPr>
        <p:spPr bwMode="blackWhite">
          <a:xfrm>
            <a:off x="3150473" y="4657379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" name="Oval 35"/>
          <p:cNvSpPr>
            <a:spLocks noChangeArrowheads="1"/>
          </p:cNvSpPr>
          <p:nvPr/>
        </p:nvSpPr>
        <p:spPr bwMode="blackWhite">
          <a:xfrm>
            <a:off x="3156823" y="2209454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blackWhite">
          <a:xfrm>
            <a:off x="3693398" y="1882429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r>
              <a:rPr lang="de-DE" sz="2000" b="0" baseline="-25000">
                <a:solidFill>
                  <a:srgbClr val="000066"/>
                </a:solidFill>
              </a:rPr>
              <a:t>2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grpSp>
        <p:nvGrpSpPr>
          <p:cNvPr id="33" name="Group 37"/>
          <p:cNvGrpSpPr>
            <a:grpSpLocks/>
          </p:cNvGrpSpPr>
          <p:nvPr/>
        </p:nvGrpSpPr>
        <p:grpSpPr bwMode="auto">
          <a:xfrm>
            <a:off x="3436223" y="2276129"/>
            <a:ext cx="688975" cy="3781425"/>
            <a:chOff x="2838" y="1776"/>
            <a:chExt cx="434" cy="2382"/>
          </a:xfrm>
        </p:grpSpPr>
        <p:sp>
          <p:nvSpPr>
            <p:cNvPr id="34" name="Text Box 38"/>
            <p:cNvSpPr txBox="1">
              <a:spLocks noChangeArrowheads="1"/>
            </p:cNvSpPr>
            <p:nvPr/>
          </p:nvSpPr>
          <p:spPr bwMode="blackWhite">
            <a:xfrm>
              <a:off x="2838" y="2400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Y</a:t>
              </a:r>
              <a:r>
                <a:rPr lang="de-DE" sz="2000" b="0" baseline="-25000">
                  <a:solidFill>
                    <a:srgbClr val="000066"/>
                  </a:solidFill>
                </a:rPr>
                <a:t>2</a:t>
              </a:r>
              <a:endParaRPr lang="en-US" sz="2000" b="0" baseline="-25000">
                <a:solidFill>
                  <a:srgbClr val="000066"/>
                </a:solidFill>
              </a:endParaRPr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blackWhite">
            <a:xfrm>
              <a:off x="3052" y="1776"/>
              <a:ext cx="0" cy="648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6" name="Line 40"/>
            <p:cNvSpPr>
              <a:spLocks noChangeShapeType="1"/>
            </p:cNvSpPr>
            <p:nvPr/>
          </p:nvSpPr>
          <p:spPr bwMode="blackWhite">
            <a:xfrm>
              <a:off x="3052" y="2688"/>
              <a:ext cx="0" cy="1298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blackWhite">
            <a:xfrm>
              <a:off x="2840" y="3908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Y</a:t>
              </a:r>
              <a:r>
                <a:rPr lang="de-DE" sz="2000" b="0" baseline="-25000" dirty="0">
                  <a:solidFill>
                    <a:srgbClr val="000066"/>
                  </a:solidFill>
                </a:rPr>
                <a:t>2</a:t>
              </a:r>
              <a:endParaRPr lang="en-US" sz="2000" b="0" baseline="-25000" dirty="0">
                <a:solidFill>
                  <a:srgbClr val="000066"/>
                </a:solidFill>
              </a:endParaRPr>
            </a:p>
          </p:txBody>
        </p:sp>
      </p:grpSp>
      <p:sp>
        <p:nvSpPr>
          <p:cNvPr id="38" name="Oval 42"/>
          <p:cNvSpPr>
            <a:spLocks noChangeArrowheads="1"/>
          </p:cNvSpPr>
          <p:nvPr/>
        </p:nvSpPr>
        <p:spPr bwMode="blackWhite">
          <a:xfrm>
            <a:off x="3715623" y="4673254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Oval 43"/>
          <p:cNvSpPr>
            <a:spLocks noChangeArrowheads="1"/>
          </p:cNvSpPr>
          <p:nvPr/>
        </p:nvSpPr>
        <p:spPr bwMode="blackWhite">
          <a:xfrm>
            <a:off x="3712448" y="2212629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6326224" y="908720"/>
            <a:ext cx="2685728" cy="163121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Un</a:t>
            </a:r>
            <a:r>
              <a:rPr lang="de-DE" sz="2000" b="0" dirty="0">
                <a:solidFill>
                  <a:srgbClr val="000066"/>
                </a:solidFill>
              </a:rPr>
              <a:t> </a:t>
            </a:r>
            <a:r>
              <a:rPr lang="de-DE" sz="2000" b="0" dirty="0" err="1">
                <a:solidFill>
                  <a:srgbClr val="000066"/>
                </a:solidFill>
              </a:rPr>
              <a:t>aumento</a:t>
            </a:r>
            <a:r>
              <a:rPr lang="de-DE" sz="2000" b="0" dirty="0">
                <a:solidFill>
                  <a:srgbClr val="000066"/>
                </a:solidFill>
              </a:rPr>
              <a:t> della </a:t>
            </a:r>
            <a:r>
              <a:rPr lang="de-DE" sz="2000" b="0" dirty="0" err="1">
                <a:solidFill>
                  <a:srgbClr val="000066"/>
                </a:solidFill>
              </a:rPr>
              <a:t>spesa</a:t>
            </a:r>
            <a:r>
              <a:rPr lang="de-DE" sz="2000" b="0" dirty="0">
                <a:solidFill>
                  <a:srgbClr val="000066"/>
                </a:solidFill>
              </a:rPr>
              <a:t> </a:t>
            </a:r>
            <a:r>
              <a:rPr lang="de-DE" sz="2000" b="0" dirty="0" err="1">
                <a:solidFill>
                  <a:srgbClr val="000066"/>
                </a:solidFill>
              </a:rPr>
              <a:t>pubblica</a:t>
            </a:r>
            <a:r>
              <a:rPr lang="de-DE" sz="2000" b="0" dirty="0">
                <a:solidFill>
                  <a:srgbClr val="000066"/>
                </a:solidFill>
              </a:rPr>
              <a:t> (</a:t>
            </a:r>
            <a:r>
              <a:rPr lang="el-GR" sz="2000" b="1" dirty="0">
                <a:solidFill>
                  <a:srgbClr val="C00000"/>
                </a:solidFill>
              </a:rPr>
              <a:t>Δ</a:t>
            </a:r>
            <a:r>
              <a:rPr lang="it-IT" sz="2000" b="1" dirty="0">
                <a:solidFill>
                  <a:srgbClr val="C00000"/>
                </a:solidFill>
              </a:rPr>
              <a:t>G</a:t>
            </a:r>
            <a:r>
              <a:rPr lang="de-DE" sz="2000" b="0" dirty="0">
                <a:solidFill>
                  <a:srgbClr val="000066"/>
                </a:solidFill>
              </a:rPr>
              <a:t>) </a:t>
            </a:r>
            <a:r>
              <a:rPr lang="de-DE" sz="2000" b="0" dirty="0" err="1">
                <a:solidFill>
                  <a:srgbClr val="000066"/>
                </a:solidFill>
              </a:rPr>
              <a:t>determina</a:t>
            </a:r>
            <a:r>
              <a:rPr lang="de-DE" sz="2000" b="0" dirty="0">
                <a:solidFill>
                  <a:srgbClr val="000066"/>
                </a:solidFill>
              </a:rPr>
              <a:t> uno </a:t>
            </a:r>
            <a:r>
              <a:rPr lang="de-DE" sz="2000" b="0" dirty="0" err="1">
                <a:solidFill>
                  <a:srgbClr val="000066"/>
                </a:solidFill>
              </a:rPr>
              <a:t>spostamento</a:t>
            </a:r>
            <a:r>
              <a:rPr lang="de-DE" sz="2000" b="0" dirty="0">
                <a:solidFill>
                  <a:srgbClr val="000066"/>
                </a:solidFill>
              </a:rPr>
              <a:t> </a:t>
            </a:r>
            <a:r>
              <a:rPr lang="de-DE" sz="2000" b="0" u="sng" dirty="0">
                <a:solidFill>
                  <a:srgbClr val="000066"/>
                </a:solidFill>
              </a:rPr>
              <a:t>a </a:t>
            </a:r>
            <a:r>
              <a:rPr lang="de-DE" sz="2000" b="0" u="sng" dirty="0" err="1">
                <a:solidFill>
                  <a:srgbClr val="000066"/>
                </a:solidFill>
              </a:rPr>
              <a:t>destra</a:t>
            </a:r>
            <a:r>
              <a:rPr lang="de-DE" sz="2000" b="0" u="sng" dirty="0">
                <a:solidFill>
                  <a:srgbClr val="000066"/>
                </a:solidFill>
              </a:rPr>
              <a:t> </a:t>
            </a:r>
            <a:r>
              <a:rPr lang="de-DE" sz="2000" b="0" dirty="0">
                <a:solidFill>
                  <a:srgbClr val="000066"/>
                </a:solidFill>
              </a:rPr>
              <a:t>della </a:t>
            </a:r>
            <a:r>
              <a:rPr lang="de-DE" sz="2000" b="1" dirty="0">
                <a:solidFill>
                  <a:srgbClr val="000066"/>
                </a:solidFill>
              </a:rPr>
              <a:t>IS</a:t>
            </a:r>
            <a:endParaRPr lang="en-GB" sz="2000" b="1" dirty="0">
              <a:solidFill>
                <a:srgbClr val="000066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blackWhite">
          <a:xfrm>
            <a:off x="3960098" y="5201892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AD</a:t>
            </a:r>
            <a:r>
              <a:rPr lang="de-DE" sz="2000" b="0" baseline="-25000">
                <a:solidFill>
                  <a:srgbClr val="000066"/>
                </a:solidFill>
              </a:rPr>
              <a:t>1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cxnSp>
        <p:nvCxnSpPr>
          <p:cNvPr id="42" name="Gerade Verbindung mit Pfeil 45"/>
          <p:cNvCxnSpPr>
            <a:cxnSpLocks noChangeShapeType="1"/>
          </p:cNvCxnSpPr>
          <p:nvPr/>
        </p:nvCxnSpPr>
        <p:spPr bwMode="auto">
          <a:xfrm>
            <a:off x="2436098" y="1514129"/>
            <a:ext cx="457200" cy="0"/>
          </a:xfrm>
          <a:prstGeom prst="straightConnector1">
            <a:avLst/>
          </a:prstGeom>
          <a:noFill/>
          <a:ln w="25400" algn="ctr">
            <a:solidFill>
              <a:srgbClr val="000066"/>
            </a:solidFill>
            <a:round/>
            <a:headEnd/>
            <a:tailEnd type="arrow" w="med" len="med"/>
          </a:ln>
        </p:spPr>
      </p:cxnSp>
      <p:cxnSp>
        <p:nvCxnSpPr>
          <p:cNvPr id="43" name="Gerade Verbindung mit Pfeil 47"/>
          <p:cNvCxnSpPr>
            <a:cxnSpLocks noChangeShapeType="1"/>
          </p:cNvCxnSpPr>
          <p:nvPr/>
        </p:nvCxnSpPr>
        <p:spPr bwMode="auto">
          <a:xfrm>
            <a:off x="2664698" y="4257329"/>
            <a:ext cx="457200" cy="0"/>
          </a:xfrm>
          <a:prstGeom prst="straightConnector1">
            <a:avLst/>
          </a:prstGeom>
          <a:noFill/>
          <a:ln w="25400" algn="ctr">
            <a:solidFill>
              <a:srgbClr val="000066"/>
            </a:solidFill>
            <a:round/>
            <a:headEnd/>
            <a:tailEnd type="arrow" w="med" len="med"/>
          </a:ln>
        </p:spPr>
      </p:cxnSp>
      <p:sp>
        <p:nvSpPr>
          <p:cNvPr id="44" name="Rechteck 48"/>
          <p:cNvSpPr>
            <a:spLocks noChangeArrowheads="1"/>
          </p:cNvSpPr>
          <p:nvPr/>
        </p:nvSpPr>
        <p:spPr bwMode="auto">
          <a:xfrm>
            <a:off x="6300192" y="3925505"/>
            <a:ext cx="2770312" cy="101566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… e, </a:t>
            </a:r>
            <a:r>
              <a:rPr lang="de-DE" sz="2000" b="0" dirty="0" err="1">
                <a:solidFill>
                  <a:srgbClr val="000066"/>
                </a:solidFill>
              </a:rPr>
              <a:t>nella</a:t>
            </a:r>
            <a:r>
              <a:rPr lang="de-DE" sz="2000" b="0" dirty="0">
                <a:solidFill>
                  <a:srgbClr val="000066"/>
                </a:solidFill>
              </a:rPr>
              <a:t> </a:t>
            </a:r>
            <a:r>
              <a:rPr lang="de-DE" sz="2000" b="0" dirty="0" err="1">
                <a:solidFill>
                  <a:srgbClr val="000066"/>
                </a:solidFill>
              </a:rPr>
              <a:t>stessa</a:t>
            </a:r>
            <a:r>
              <a:rPr lang="de-DE" sz="2000" b="0" dirty="0">
                <a:solidFill>
                  <a:srgbClr val="000066"/>
                </a:solidFill>
              </a:rPr>
              <a:t> </a:t>
            </a:r>
            <a:r>
              <a:rPr lang="de-DE" sz="2000" b="0" dirty="0" err="1">
                <a:solidFill>
                  <a:srgbClr val="000066"/>
                </a:solidFill>
              </a:rPr>
              <a:t>direzione</a:t>
            </a:r>
            <a:r>
              <a:rPr lang="de-DE" sz="2000" b="0" dirty="0">
                <a:solidFill>
                  <a:srgbClr val="000066"/>
                </a:solidFill>
              </a:rPr>
              <a:t>, </a:t>
            </a:r>
            <a:r>
              <a:rPr lang="de-DE" sz="2000" b="0" dirty="0" err="1">
                <a:solidFill>
                  <a:srgbClr val="000066"/>
                </a:solidFill>
              </a:rPr>
              <a:t>anche</a:t>
            </a:r>
            <a:r>
              <a:rPr lang="de-DE" sz="2000" b="0" dirty="0">
                <a:solidFill>
                  <a:srgbClr val="000066"/>
                </a:solidFill>
              </a:rPr>
              <a:t> della </a:t>
            </a:r>
            <a:r>
              <a:rPr lang="de-DE" sz="2000" b="1" dirty="0">
                <a:solidFill>
                  <a:srgbClr val="000066"/>
                </a:solidFill>
              </a:rPr>
              <a:t>AD</a:t>
            </a:r>
            <a:r>
              <a:rPr lang="de-DE" sz="2000" b="0" dirty="0">
                <a:solidFill>
                  <a:srgbClr val="000066"/>
                </a:solidFill>
              </a:rPr>
              <a:t>.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1270650" y="4541913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i="1" dirty="0">
                <a:solidFill>
                  <a:srgbClr val="000066"/>
                </a:solidFill>
                <a:latin typeface="Symbol" pitchFamily="18" charset="2"/>
              </a:rPr>
              <a:t>p*</a:t>
            </a:r>
            <a:endParaRPr lang="it-IT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black">
          <a:xfrm>
            <a:off x="251520" y="87015"/>
            <a:ext cx="889248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Modello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AD–AS: 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Spostamenti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della AD: </a:t>
            </a:r>
            <a:r>
              <a:rPr lang="el-GR" dirty="0">
                <a:solidFill>
                  <a:srgbClr val="C00000"/>
                </a:solidFill>
              </a:rPr>
              <a:t>Δ</a:t>
            </a:r>
            <a:r>
              <a:rPr lang="it-IT" dirty="0">
                <a:solidFill>
                  <a:srgbClr val="C00000"/>
                </a:solidFill>
              </a:rPr>
              <a:t>G </a:t>
            </a:r>
            <a:r>
              <a:rPr lang="it-IT" b="0" i="1" dirty="0">
                <a:solidFill>
                  <a:schemeClr val="tx2">
                    <a:lumMod val="50000"/>
                  </a:schemeClr>
                </a:solidFill>
              </a:rPr>
              <a:t>(1)</a:t>
            </a:r>
            <a:endParaRPr lang="en-US" b="0" i="1" dirty="0">
              <a:solidFill>
                <a:schemeClr val="tx2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Connettore 7 46"/>
          <p:cNvCxnSpPr/>
          <p:nvPr/>
        </p:nvCxnSpPr>
        <p:spPr>
          <a:xfrm rot="5400000">
            <a:off x="6999107" y="2615747"/>
            <a:ext cx="1269745" cy="1220857"/>
          </a:xfrm>
          <a:prstGeom prst="curved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ttangolo 49"/>
          <p:cNvSpPr/>
          <p:nvPr/>
        </p:nvSpPr>
        <p:spPr>
          <a:xfrm>
            <a:off x="0" y="6105178"/>
            <a:ext cx="9144000" cy="780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319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8672" y="1412776"/>
            <a:ext cx="5181600" cy="4119563"/>
            <a:chOff x="1188" y="1152"/>
            <a:chExt cx="3264" cy="2595"/>
          </a:xfrm>
        </p:grpSpPr>
        <p:sp>
          <p:nvSpPr>
            <p:cNvPr id="3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5" name="Text Box 7"/>
          <p:cNvSpPr txBox="1">
            <a:spLocks noChangeArrowheads="1"/>
          </p:cNvSpPr>
          <p:nvPr/>
        </p:nvSpPr>
        <p:spPr bwMode="black">
          <a:xfrm rot="16200000">
            <a:off x="-211931" y="3099465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667000" y="2498626"/>
            <a:ext cx="3200400" cy="2349500"/>
            <a:chOff x="1680" y="1832"/>
            <a:chExt cx="2016" cy="1480"/>
          </a:xfrm>
        </p:grpSpPr>
        <p:sp>
          <p:nvSpPr>
            <p:cNvPr id="7" name="Line 9"/>
            <p:cNvSpPr>
              <a:spLocks noChangeShapeType="1"/>
            </p:cNvSpPr>
            <p:nvPr/>
          </p:nvSpPr>
          <p:spPr bwMode="black">
            <a:xfrm flipV="1">
              <a:off x="1680" y="1968"/>
              <a:ext cx="1680" cy="1344"/>
            </a:xfrm>
            <a:prstGeom prst="line">
              <a:avLst/>
            </a:pr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graphicFrame>
          <p:nvGraphicFramePr>
            <p:cNvPr id="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1941810"/>
                </p:ext>
              </p:extLst>
            </p:nvPr>
          </p:nvGraphicFramePr>
          <p:xfrm>
            <a:off x="3400" y="1832"/>
            <a:ext cx="29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10200" imgH="380880" progId="">
                    <p:embed/>
                  </p:oleObj>
                </mc:Choice>
                <mc:Fallback>
                  <p:oleObj name="Equation" r:id="rId3" imgW="610200" imgH="380880" progId="">
                    <p:embed/>
                    <p:pic>
                      <p:nvPicPr>
                        <p:cNvPr id="0" name="Picture 1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0" y="1832"/>
                          <a:ext cx="296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2667000" y="2555776"/>
            <a:ext cx="3302000" cy="2139950"/>
            <a:chOff x="1680" y="1868"/>
            <a:chExt cx="2080" cy="1348"/>
          </a:xfrm>
        </p:grpSpPr>
        <p:sp>
          <p:nvSpPr>
            <p:cNvPr id="10" name="Line 12"/>
            <p:cNvSpPr>
              <a:spLocks noChangeShapeType="1"/>
            </p:cNvSpPr>
            <p:nvPr/>
          </p:nvSpPr>
          <p:spPr bwMode="black">
            <a:xfrm>
              <a:off x="1680" y="1868"/>
              <a:ext cx="1776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graphicFrame>
          <p:nvGraphicFramePr>
            <p:cNvPr id="11" name="Object 13"/>
            <p:cNvGraphicFramePr>
              <a:graphicFrameLocks noChangeAspect="1"/>
            </p:cNvGraphicFramePr>
            <p:nvPr/>
          </p:nvGraphicFramePr>
          <p:xfrm>
            <a:off x="3456" y="3040"/>
            <a:ext cx="30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35760" imgH="355320" progId="">
                    <p:embed/>
                  </p:oleObj>
                </mc:Choice>
                <mc:Fallback>
                  <p:oleObj name="Equation" r:id="rId5" imgW="635760" imgH="355320" progId="">
                    <p:embed/>
                    <p:pic>
                      <p:nvPicPr>
                        <p:cNvPr id="0" name="Picture 1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3040"/>
                          <a:ext cx="30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14"/>
          <p:cNvSpPr txBox="1">
            <a:spLocks noChangeArrowheads="1"/>
          </p:cNvSpPr>
          <p:nvPr/>
        </p:nvSpPr>
        <p:spPr bwMode="black">
          <a:xfrm>
            <a:off x="3771900" y="370512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</a:t>
            </a:r>
            <a:endParaRPr lang="en-US" sz="2000" b="0" i="1" dirty="0">
              <a:solidFill>
                <a:srgbClr val="000066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black">
          <a:xfrm>
            <a:off x="3924300" y="5533926"/>
            <a:ext cx="58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Y</a:t>
            </a:r>
            <a:r>
              <a:rPr lang="de-DE" sz="2000" b="0" baseline="30000" dirty="0" err="1">
                <a:solidFill>
                  <a:srgbClr val="000066"/>
                </a:solidFill>
              </a:rPr>
              <a:t>n</a:t>
            </a:r>
            <a:endParaRPr lang="en-US" sz="2000" b="0" baseline="30000" dirty="0">
              <a:solidFill>
                <a:srgbClr val="000066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4191000" y="2028726"/>
            <a:ext cx="0" cy="35052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3886200" y="1647726"/>
          <a:ext cx="622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3600" imgH="380880" progId="">
                  <p:embed/>
                </p:oleObj>
              </mc:Choice>
              <mc:Fallback>
                <p:oleObj name="Equation" r:id="rId7" imgW="813600" imgH="380880" progId="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47726"/>
                        <a:ext cx="622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1965176" y="3645024"/>
            <a:ext cx="4191000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blackWhite">
          <a:xfrm>
            <a:off x="5640288" y="3438426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LAD</a:t>
            </a:r>
            <a:endParaRPr lang="en-US" sz="2000" b="0" dirty="0">
              <a:solidFill>
                <a:srgbClr val="000066"/>
              </a:solidFill>
            </a:endParaRPr>
          </a:p>
        </p:txBody>
      </p:sp>
      <p:graphicFrame>
        <p:nvGraphicFramePr>
          <p:cNvPr id="1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412253"/>
              </p:ext>
            </p:extLst>
          </p:nvPr>
        </p:nvGraphicFramePr>
        <p:xfrm>
          <a:off x="1438978" y="3455318"/>
          <a:ext cx="376113" cy="327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1240" imgH="330120" progId="">
                  <p:embed/>
                </p:oleObj>
              </mc:Choice>
              <mc:Fallback>
                <p:oleObj name="Equation" r:id="rId9" imgW="381240" imgH="330120" progId="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978" y="3455318"/>
                        <a:ext cx="376113" cy="327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21"/>
          <p:cNvSpPr>
            <a:spLocks noChangeArrowheads="1"/>
          </p:cNvSpPr>
          <p:nvPr/>
        </p:nvSpPr>
        <p:spPr bwMode="blackWhite">
          <a:xfrm>
            <a:off x="4133850" y="3568601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black">
          <a:xfrm>
            <a:off x="5148064" y="5533926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err="1">
                <a:solidFill>
                  <a:srgbClr val="000066"/>
                </a:solidFill>
              </a:rPr>
              <a:t>Prodotto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black">
          <a:xfrm>
            <a:off x="251520" y="-27384"/>
            <a:ext cx="889248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Modello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AD–AS: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Spostamenti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della AD: </a:t>
            </a:r>
            <a:r>
              <a:rPr lang="el-GR" dirty="0">
                <a:solidFill>
                  <a:srgbClr val="C00000"/>
                </a:solidFill>
              </a:rPr>
              <a:t>Δ</a:t>
            </a:r>
            <a:r>
              <a:rPr lang="it-IT" dirty="0">
                <a:solidFill>
                  <a:srgbClr val="C00000"/>
                </a:solidFill>
              </a:rPr>
              <a:t>G </a:t>
            </a:r>
            <a:r>
              <a:rPr lang="it-IT" b="0" i="1" dirty="0">
                <a:solidFill>
                  <a:schemeClr val="tx2">
                    <a:lumMod val="50000"/>
                  </a:schemeClr>
                </a:solidFill>
              </a:rPr>
              <a:t>(2)</a:t>
            </a:r>
            <a:endParaRPr lang="en-US" b="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23528" y="5939988"/>
            <a:ext cx="43204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black">
          <a:xfrm>
            <a:off x="3192760" y="2060848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096000" y="4005064"/>
            <a:ext cx="9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rgbClr val="000099"/>
                </a:solidFill>
              </a:rPr>
              <a:t>AD’</a:t>
            </a:r>
            <a:endParaRPr lang="en-US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1438978" y="458879"/>
            <a:ext cx="7715849" cy="183127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i="1" dirty="0"/>
              <a:t>Questa volta, però, </a:t>
            </a:r>
            <a:r>
              <a:rPr lang="it-IT" b="1" i="1" dirty="0"/>
              <a:t>teniamo conto anche del </a:t>
            </a:r>
            <a:r>
              <a:rPr lang="it-IT" b="1" i="1" u="sng" dirty="0"/>
              <a:t>lato dell’offerta</a:t>
            </a:r>
            <a:r>
              <a:rPr lang="it-IT" b="1" i="1" dirty="0"/>
              <a:t>.</a:t>
            </a:r>
          </a:p>
          <a:p>
            <a:pPr>
              <a:spcBef>
                <a:spcPts val="600"/>
              </a:spcBef>
            </a:pPr>
            <a:r>
              <a:rPr lang="it-IT" sz="1600" i="1" dirty="0"/>
              <a:t>Continuiamo a supporre uno stimolo espansivo (ad esempio, come prima, </a:t>
            </a:r>
            <a:r>
              <a:rPr lang="el-GR" sz="1600" dirty="0">
                <a:solidFill>
                  <a:srgbClr val="C00000"/>
                </a:solidFill>
              </a:rPr>
              <a:t>Δ</a:t>
            </a:r>
            <a:r>
              <a:rPr lang="it-IT" sz="1600" dirty="0">
                <a:solidFill>
                  <a:srgbClr val="C00000"/>
                </a:solidFill>
              </a:rPr>
              <a:t>G &gt; 0</a:t>
            </a:r>
            <a:r>
              <a:rPr lang="it-IT" sz="1600" i="1" dirty="0"/>
              <a:t>)</a:t>
            </a:r>
          </a:p>
          <a:p>
            <a:pPr>
              <a:spcBef>
                <a:spcPts val="600"/>
              </a:spcBef>
            </a:pPr>
            <a:r>
              <a:rPr lang="it-IT" sz="1600" i="1" dirty="0"/>
              <a:t>Notiamo che, se già siamo nell’equilibrio di LP (punto A), </a:t>
            </a:r>
            <a:r>
              <a:rPr lang="it-IT" sz="1600" b="1" dirty="0">
                <a:solidFill>
                  <a:srgbClr val="C00000"/>
                </a:solidFill>
              </a:rPr>
              <a:t>NON</a:t>
            </a:r>
            <a:r>
              <a:rPr lang="it-IT" sz="1600" i="1" dirty="0"/>
              <a:t> vi sarebbe nessun motivo di fare una manovra espansiva. </a:t>
            </a:r>
          </a:p>
          <a:p>
            <a:pPr>
              <a:spcBef>
                <a:spcPts val="600"/>
              </a:spcBef>
            </a:pPr>
            <a:r>
              <a:rPr lang="it-IT" sz="1600" i="1" dirty="0"/>
              <a:t>Tuttavia, supponiamo che, per motivi elettorali, il governo decida ugualmente di farla, per generare maggiore occupazione e reddito … Con quali conseguenze?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5352065" y="3284984"/>
            <a:ext cx="413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i="1" dirty="0">
                <a:solidFill>
                  <a:srgbClr val="000099"/>
                </a:solidFill>
              </a:rPr>
              <a:t>B’</a:t>
            </a: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572000" y="2708920"/>
            <a:ext cx="36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i="1" dirty="0">
                <a:solidFill>
                  <a:srgbClr val="000099"/>
                </a:solidFill>
              </a:rPr>
              <a:t>B</a:t>
            </a:r>
            <a:endParaRPr lang="en-US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1361729" y="2852936"/>
            <a:ext cx="61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  <a:endParaRPr lang="en-US" sz="24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33" name="Connettore 1 32"/>
          <p:cNvCxnSpPr/>
          <p:nvPr/>
        </p:nvCxnSpPr>
        <p:spPr>
          <a:xfrm>
            <a:off x="1884423" y="3140968"/>
            <a:ext cx="2831593" cy="0"/>
          </a:xfrm>
          <a:prstGeom prst="line">
            <a:avLst/>
          </a:prstGeom>
          <a:ln>
            <a:solidFill>
              <a:srgbClr val="000099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21"/>
          <p:cNvSpPr>
            <a:spLocks noChangeArrowheads="1"/>
          </p:cNvSpPr>
          <p:nvPr/>
        </p:nvSpPr>
        <p:spPr bwMode="blackWhite">
          <a:xfrm>
            <a:off x="4716016" y="3095501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0" name="CasellaDiTesto 19"/>
          <p:cNvSpPr txBox="1"/>
          <p:nvPr/>
        </p:nvSpPr>
        <p:spPr>
          <a:xfrm>
            <a:off x="6669036" y="2305115"/>
            <a:ext cx="2474963" cy="273921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La manovra inizia con </a:t>
            </a:r>
            <a:r>
              <a:rPr lang="el-GR" dirty="0">
                <a:solidFill>
                  <a:srgbClr val="C00000"/>
                </a:solidFill>
              </a:rPr>
              <a:t>Δ</a:t>
            </a:r>
            <a:r>
              <a:rPr lang="it-IT" dirty="0">
                <a:solidFill>
                  <a:srgbClr val="C00000"/>
                </a:solidFill>
              </a:rPr>
              <a:t>G &gt; 0. </a:t>
            </a:r>
          </a:p>
          <a:p>
            <a:r>
              <a:rPr lang="it-IT" dirty="0"/>
              <a:t>Questo fa traslare l’AD verso </a:t>
            </a:r>
            <a:r>
              <a:rPr lang="it-IT" dirty="0" err="1"/>
              <a:t>ds</a:t>
            </a:r>
            <a:r>
              <a:rPr lang="it-IT" dirty="0"/>
              <a:t>.</a:t>
            </a:r>
            <a:r>
              <a:rPr lang="it-IT" dirty="0">
                <a:solidFill>
                  <a:srgbClr val="0070C0"/>
                </a:solidFill>
                <a:sym typeface="Symbol" panose="05050102010706020507" pitchFamily="18" charset="2"/>
              </a:rPr>
              <a:t> </a:t>
            </a:r>
            <a:r>
              <a:rPr lang="it-IT" dirty="0">
                <a:solidFill>
                  <a:srgbClr val="0070C0"/>
                </a:solidFill>
              </a:rPr>
              <a:t>AD</a:t>
            </a:r>
            <a:r>
              <a:rPr lang="it-IT" dirty="0"/>
              <a:t>’.</a:t>
            </a:r>
          </a:p>
          <a:p>
            <a:r>
              <a:rPr lang="it-IT" dirty="0"/>
              <a:t>Il nuovo equilibrio è (temporaneamente) </a:t>
            </a:r>
            <a:r>
              <a:rPr lang="it-IT" dirty="0">
                <a:solidFill>
                  <a:srgbClr val="7030A0"/>
                </a:solidFill>
              </a:rPr>
              <a:t>B</a:t>
            </a:r>
            <a:r>
              <a:rPr lang="it-IT" dirty="0"/>
              <a:t>.</a:t>
            </a:r>
          </a:p>
          <a:p>
            <a:pPr algn="r">
              <a:spcBef>
                <a:spcPts val="1200"/>
              </a:spcBef>
            </a:pPr>
            <a:r>
              <a:rPr lang="it-IT" i="1" dirty="0">
                <a:solidFill>
                  <a:schemeClr val="accent5">
                    <a:lumMod val="50000"/>
                  </a:schemeClr>
                </a:solidFill>
              </a:rPr>
              <a:t>(Nota che anche la curva IS si sposta nella stessa direzione) </a:t>
            </a:r>
          </a:p>
        </p:txBody>
      </p:sp>
    </p:spTree>
    <p:extLst>
      <p:ext uri="{BB962C8B-B14F-4D97-AF65-F5344CB8AC3E}">
        <p14:creationId xmlns:p14="http://schemas.microsoft.com/office/powerpoint/2010/main" val="1707276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8672" y="1412776"/>
            <a:ext cx="5181600" cy="4119563"/>
            <a:chOff x="1188" y="1152"/>
            <a:chExt cx="3264" cy="2595"/>
          </a:xfrm>
        </p:grpSpPr>
        <p:sp>
          <p:nvSpPr>
            <p:cNvPr id="3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5" name="Text Box 7"/>
          <p:cNvSpPr txBox="1">
            <a:spLocks noChangeArrowheads="1"/>
          </p:cNvSpPr>
          <p:nvPr/>
        </p:nvSpPr>
        <p:spPr bwMode="black">
          <a:xfrm rot="16200000">
            <a:off x="-211931" y="3099465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667000" y="2498626"/>
            <a:ext cx="3200400" cy="2349500"/>
            <a:chOff x="1680" y="1832"/>
            <a:chExt cx="2016" cy="1480"/>
          </a:xfrm>
        </p:grpSpPr>
        <p:sp>
          <p:nvSpPr>
            <p:cNvPr id="7" name="Line 9"/>
            <p:cNvSpPr>
              <a:spLocks noChangeShapeType="1"/>
            </p:cNvSpPr>
            <p:nvPr/>
          </p:nvSpPr>
          <p:spPr bwMode="black">
            <a:xfrm flipV="1">
              <a:off x="1680" y="1968"/>
              <a:ext cx="1680" cy="1344"/>
            </a:xfrm>
            <a:prstGeom prst="line">
              <a:avLst/>
            </a:pr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graphicFrame>
          <p:nvGraphicFramePr>
            <p:cNvPr id="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1941810"/>
                </p:ext>
              </p:extLst>
            </p:nvPr>
          </p:nvGraphicFramePr>
          <p:xfrm>
            <a:off x="3400" y="1832"/>
            <a:ext cx="29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10200" imgH="380880" progId="">
                    <p:embed/>
                  </p:oleObj>
                </mc:Choice>
                <mc:Fallback>
                  <p:oleObj name="Equation" r:id="rId3" imgW="610200" imgH="38088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0" y="1832"/>
                          <a:ext cx="296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2667000" y="2555776"/>
            <a:ext cx="3302000" cy="2139950"/>
            <a:chOff x="1680" y="1868"/>
            <a:chExt cx="2080" cy="1348"/>
          </a:xfrm>
        </p:grpSpPr>
        <p:sp>
          <p:nvSpPr>
            <p:cNvPr id="10" name="Line 12"/>
            <p:cNvSpPr>
              <a:spLocks noChangeShapeType="1"/>
            </p:cNvSpPr>
            <p:nvPr/>
          </p:nvSpPr>
          <p:spPr bwMode="black">
            <a:xfrm>
              <a:off x="1680" y="1868"/>
              <a:ext cx="1776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graphicFrame>
          <p:nvGraphicFramePr>
            <p:cNvPr id="11" name="Object 13"/>
            <p:cNvGraphicFramePr>
              <a:graphicFrameLocks noChangeAspect="1"/>
            </p:cNvGraphicFramePr>
            <p:nvPr/>
          </p:nvGraphicFramePr>
          <p:xfrm>
            <a:off x="3456" y="3040"/>
            <a:ext cx="30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35760" imgH="355320" progId="">
                    <p:embed/>
                  </p:oleObj>
                </mc:Choice>
                <mc:Fallback>
                  <p:oleObj name="Equation" r:id="rId5" imgW="635760" imgH="3553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3040"/>
                          <a:ext cx="30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14"/>
          <p:cNvSpPr txBox="1">
            <a:spLocks noChangeArrowheads="1"/>
          </p:cNvSpPr>
          <p:nvPr/>
        </p:nvSpPr>
        <p:spPr bwMode="black">
          <a:xfrm>
            <a:off x="3771900" y="370512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</a:t>
            </a:r>
            <a:endParaRPr lang="en-US" sz="2000" b="0" i="1" dirty="0">
              <a:solidFill>
                <a:srgbClr val="000066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black">
          <a:xfrm>
            <a:off x="3924300" y="5533926"/>
            <a:ext cx="58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Y</a:t>
            </a:r>
            <a:r>
              <a:rPr lang="de-DE" sz="2000" b="0" baseline="30000" dirty="0" err="1">
                <a:solidFill>
                  <a:srgbClr val="000066"/>
                </a:solidFill>
              </a:rPr>
              <a:t>n</a:t>
            </a:r>
            <a:endParaRPr lang="en-US" sz="2000" b="0" baseline="30000" dirty="0">
              <a:solidFill>
                <a:srgbClr val="000066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4191000" y="2028726"/>
            <a:ext cx="0" cy="35052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3886200" y="1647726"/>
          <a:ext cx="622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3600" imgH="380880" progId="">
                  <p:embed/>
                </p:oleObj>
              </mc:Choice>
              <mc:Fallback>
                <p:oleObj name="Equation" r:id="rId7" imgW="813600" imgH="3808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47726"/>
                        <a:ext cx="622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1965176" y="3645024"/>
            <a:ext cx="4191000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blackWhite">
          <a:xfrm>
            <a:off x="5640288" y="3438426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LAD</a:t>
            </a:r>
            <a:endParaRPr lang="en-US" sz="2000" b="0" dirty="0">
              <a:solidFill>
                <a:srgbClr val="000066"/>
              </a:solidFill>
            </a:endParaRPr>
          </a:p>
        </p:txBody>
      </p:sp>
      <p:graphicFrame>
        <p:nvGraphicFramePr>
          <p:cNvPr id="1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412253"/>
              </p:ext>
            </p:extLst>
          </p:nvPr>
        </p:nvGraphicFramePr>
        <p:xfrm>
          <a:off x="1438978" y="3455318"/>
          <a:ext cx="376113" cy="327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1240" imgH="330120" progId="">
                  <p:embed/>
                </p:oleObj>
              </mc:Choice>
              <mc:Fallback>
                <p:oleObj name="Equation" r:id="rId9" imgW="381240" imgH="3301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978" y="3455318"/>
                        <a:ext cx="376113" cy="327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21"/>
          <p:cNvSpPr>
            <a:spLocks noChangeArrowheads="1"/>
          </p:cNvSpPr>
          <p:nvPr/>
        </p:nvSpPr>
        <p:spPr bwMode="blackWhite">
          <a:xfrm>
            <a:off x="4133850" y="3568601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black">
          <a:xfrm>
            <a:off x="5148064" y="5533926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err="1">
                <a:solidFill>
                  <a:srgbClr val="000066"/>
                </a:solidFill>
              </a:rPr>
              <a:t>Prodotto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black">
          <a:xfrm>
            <a:off x="251520" y="-27384"/>
            <a:ext cx="889248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Modello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AD–AS: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Spostamenti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della AD: </a:t>
            </a:r>
            <a:r>
              <a:rPr lang="el-GR" dirty="0">
                <a:solidFill>
                  <a:srgbClr val="C00000"/>
                </a:solidFill>
              </a:rPr>
              <a:t>Δ</a:t>
            </a:r>
            <a:r>
              <a:rPr lang="it-IT" dirty="0">
                <a:solidFill>
                  <a:srgbClr val="C00000"/>
                </a:solidFill>
              </a:rPr>
              <a:t>G </a:t>
            </a:r>
            <a:r>
              <a:rPr lang="it-IT" b="0" i="1" dirty="0">
                <a:solidFill>
                  <a:schemeClr val="tx2">
                    <a:lumMod val="50000"/>
                  </a:schemeClr>
                </a:solidFill>
              </a:rPr>
              <a:t>(3)</a:t>
            </a:r>
            <a:endParaRPr lang="en-US" b="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23528" y="5939988"/>
            <a:ext cx="43204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black">
          <a:xfrm>
            <a:off x="3192760" y="2060848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096000" y="4005064"/>
            <a:ext cx="9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rgbClr val="000099"/>
                </a:solidFill>
              </a:rPr>
              <a:t>AD’</a:t>
            </a:r>
            <a:endParaRPr lang="en-US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644008" y="1846565"/>
            <a:ext cx="4495618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Per questo motivo, l’equilibrio non è  </a:t>
            </a:r>
            <a:r>
              <a:rPr lang="it-IT" b="1" dirty="0"/>
              <a:t>B’</a:t>
            </a:r>
            <a:r>
              <a:rPr lang="it-IT" dirty="0"/>
              <a:t>  ma  </a:t>
            </a:r>
            <a:r>
              <a:rPr lang="it-IT" b="1" dirty="0"/>
              <a:t>B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5352065" y="3284984"/>
            <a:ext cx="413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i="1" dirty="0">
                <a:solidFill>
                  <a:srgbClr val="000099"/>
                </a:solidFill>
              </a:rPr>
              <a:t>B’</a:t>
            </a: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572000" y="2708920"/>
            <a:ext cx="36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i="1" dirty="0">
                <a:solidFill>
                  <a:srgbClr val="000099"/>
                </a:solidFill>
              </a:rPr>
              <a:t>B</a:t>
            </a:r>
            <a:endParaRPr lang="en-US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7164288" y="2505670"/>
            <a:ext cx="1977329" cy="92333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(Anche la curva </a:t>
            </a:r>
            <a:r>
              <a:rPr lang="it-IT" b="1" dirty="0"/>
              <a:t>IS</a:t>
            </a:r>
            <a:r>
              <a:rPr lang="it-IT" dirty="0"/>
              <a:t> si sposterà, in parte, </a:t>
            </a:r>
            <a:r>
              <a:rPr lang="it-IT" u="sng" dirty="0"/>
              <a:t>a sinistra)</a:t>
            </a:r>
            <a:endParaRPr lang="en-US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1361729" y="2852936"/>
            <a:ext cx="61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  <a:endParaRPr lang="en-US" sz="24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33" name="Connettore 1 32"/>
          <p:cNvCxnSpPr/>
          <p:nvPr/>
        </p:nvCxnSpPr>
        <p:spPr>
          <a:xfrm>
            <a:off x="1884423" y="3140968"/>
            <a:ext cx="2831593" cy="0"/>
          </a:xfrm>
          <a:prstGeom prst="line">
            <a:avLst/>
          </a:prstGeom>
          <a:ln>
            <a:solidFill>
              <a:srgbClr val="000099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21"/>
          <p:cNvSpPr>
            <a:spLocks noChangeArrowheads="1"/>
          </p:cNvSpPr>
          <p:nvPr/>
        </p:nvSpPr>
        <p:spPr bwMode="blackWhite">
          <a:xfrm>
            <a:off x="4716016" y="3095501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34" name="CasellaDiTesto 33"/>
          <p:cNvSpPr txBox="1"/>
          <p:nvPr/>
        </p:nvSpPr>
        <p:spPr>
          <a:xfrm>
            <a:off x="4655649" y="567551"/>
            <a:ext cx="4473070" cy="127727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dirty="0"/>
              <a:t>In B, lo spostamento della AD genera inflazione:  </a:t>
            </a:r>
            <a:r>
              <a:rPr lang="el-GR" b="1" dirty="0">
                <a:solidFill>
                  <a:srgbClr val="C00000"/>
                </a:solidFill>
                <a:ea typeface="Cambria Math" panose="02040503050406030204" pitchFamily="18" charset="0"/>
              </a:rPr>
              <a:t>π</a:t>
            </a:r>
            <a:r>
              <a:rPr lang="it-IT" b="1" dirty="0">
                <a:solidFill>
                  <a:srgbClr val="C00000"/>
                </a:solidFill>
                <a:ea typeface="Cambria Math" panose="02040503050406030204" pitchFamily="18" charset="0"/>
              </a:rPr>
              <a:t>’ &gt; </a:t>
            </a:r>
            <a:r>
              <a:rPr lang="el-GR" b="1" dirty="0">
                <a:solidFill>
                  <a:srgbClr val="C00000"/>
                </a:solidFill>
                <a:ea typeface="Cambria Math" panose="02040503050406030204" pitchFamily="18" charset="0"/>
              </a:rPr>
              <a:t>π </a:t>
            </a:r>
            <a:r>
              <a:rPr lang="it-IT" b="1" dirty="0">
                <a:solidFill>
                  <a:srgbClr val="C00000"/>
                </a:solidFill>
                <a:ea typeface="Cambria Math" panose="02040503050406030204" pitchFamily="18" charset="0"/>
              </a:rPr>
              <a:t>*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  <a:ea typeface="Cambria Math" panose="02040503050406030204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it-IT" dirty="0"/>
              <a:t>Questo induce un apprezzamento del cambio reale </a:t>
            </a:r>
            <a:r>
              <a:rPr lang="el-GR" b="1" dirty="0">
                <a:solidFill>
                  <a:srgbClr val="C00000"/>
                </a:solidFill>
              </a:rPr>
              <a:t>Δ</a:t>
            </a:r>
            <a:r>
              <a:rPr lang="it-IT" b="1" dirty="0">
                <a:solidFill>
                  <a:srgbClr val="C00000"/>
                </a:solidFill>
              </a:rPr>
              <a:t>ɛ &gt; 0</a:t>
            </a:r>
            <a:r>
              <a:rPr lang="it-IT" dirty="0"/>
              <a:t>, e quindi riduce </a:t>
            </a:r>
            <a:r>
              <a:rPr lang="it-IT" b="1" dirty="0">
                <a:solidFill>
                  <a:srgbClr val="C00000"/>
                </a:solidFill>
              </a:rPr>
              <a:t>NX</a:t>
            </a:r>
          </a:p>
        </p:txBody>
      </p:sp>
    </p:spTree>
    <p:extLst>
      <p:ext uri="{BB962C8B-B14F-4D97-AF65-F5344CB8AC3E}">
        <p14:creationId xmlns:p14="http://schemas.microsoft.com/office/powerpoint/2010/main" val="668979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8672" y="1412776"/>
            <a:ext cx="5181600" cy="4119563"/>
            <a:chOff x="1188" y="1152"/>
            <a:chExt cx="3264" cy="2595"/>
          </a:xfrm>
        </p:grpSpPr>
        <p:sp>
          <p:nvSpPr>
            <p:cNvPr id="3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5" name="Text Box 7"/>
          <p:cNvSpPr txBox="1">
            <a:spLocks noChangeArrowheads="1"/>
          </p:cNvSpPr>
          <p:nvPr/>
        </p:nvSpPr>
        <p:spPr bwMode="black">
          <a:xfrm rot="16200000">
            <a:off x="-211931" y="3099465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768600" y="2498629"/>
            <a:ext cx="3098800" cy="2443164"/>
            <a:chOff x="1744" y="1832"/>
            <a:chExt cx="1952" cy="1539"/>
          </a:xfrm>
        </p:grpSpPr>
        <p:sp>
          <p:nvSpPr>
            <p:cNvPr id="7" name="Line 9"/>
            <p:cNvSpPr>
              <a:spLocks noChangeShapeType="1"/>
            </p:cNvSpPr>
            <p:nvPr/>
          </p:nvSpPr>
          <p:spPr bwMode="black">
            <a:xfrm flipV="1">
              <a:off x="1744" y="2027"/>
              <a:ext cx="1680" cy="1344"/>
            </a:xfrm>
            <a:prstGeom prst="line">
              <a:avLst/>
            </a:pr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graphicFrame>
          <p:nvGraphicFramePr>
            <p:cNvPr id="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1941810"/>
                </p:ext>
              </p:extLst>
            </p:nvPr>
          </p:nvGraphicFramePr>
          <p:xfrm>
            <a:off x="3400" y="1832"/>
            <a:ext cx="29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10200" imgH="380880" progId="">
                    <p:embed/>
                  </p:oleObj>
                </mc:Choice>
                <mc:Fallback>
                  <p:oleObj name="Equation" r:id="rId3" imgW="610200" imgH="380880" progId="">
                    <p:embed/>
                    <p:pic>
                      <p:nvPicPr>
                        <p:cNvPr id="0" name="Picture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0" y="1832"/>
                          <a:ext cx="296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2667000" y="2729210"/>
            <a:ext cx="3302000" cy="2139950"/>
            <a:chOff x="1680" y="1868"/>
            <a:chExt cx="2080" cy="1348"/>
          </a:xfrm>
        </p:grpSpPr>
        <p:sp>
          <p:nvSpPr>
            <p:cNvPr id="10" name="Line 12"/>
            <p:cNvSpPr>
              <a:spLocks noChangeShapeType="1"/>
            </p:cNvSpPr>
            <p:nvPr/>
          </p:nvSpPr>
          <p:spPr bwMode="black">
            <a:xfrm>
              <a:off x="1680" y="1868"/>
              <a:ext cx="1776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graphicFrame>
          <p:nvGraphicFramePr>
            <p:cNvPr id="11" name="Object 13"/>
            <p:cNvGraphicFramePr>
              <a:graphicFrameLocks noChangeAspect="1"/>
            </p:cNvGraphicFramePr>
            <p:nvPr/>
          </p:nvGraphicFramePr>
          <p:xfrm>
            <a:off x="3456" y="3040"/>
            <a:ext cx="30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35760" imgH="355320" progId="">
                    <p:embed/>
                  </p:oleObj>
                </mc:Choice>
                <mc:Fallback>
                  <p:oleObj name="Equation" r:id="rId5" imgW="635760" imgH="355320" progId="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3040"/>
                          <a:ext cx="30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14"/>
          <p:cNvSpPr txBox="1">
            <a:spLocks noChangeArrowheads="1"/>
          </p:cNvSpPr>
          <p:nvPr/>
        </p:nvSpPr>
        <p:spPr bwMode="black">
          <a:xfrm>
            <a:off x="3771900" y="370512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</a:t>
            </a:r>
            <a:endParaRPr lang="en-US" sz="2000" b="0" i="1" dirty="0">
              <a:solidFill>
                <a:srgbClr val="000066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black">
          <a:xfrm>
            <a:off x="3924300" y="553392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Y*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4191000" y="2084040"/>
            <a:ext cx="0" cy="35052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3886200" y="1647726"/>
          <a:ext cx="622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3600" imgH="380880" progId="">
                  <p:embed/>
                </p:oleObj>
              </mc:Choice>
              <mc:Fallback>
                <p:oleObj name="Equation" r:id="rId7" imgW="813600" imgH="380880" progId="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47726"/>
                        <a:ext cx="622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1965176" y="3789040"/>
            <a:ext cx="4191000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blackWhite">
          <a:xfrm>
            <a:off x="5715000" y="3604954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LAD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blackWhite">
          <a:xfrm>
            <a:off x="4139952" y="3743573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black">
          <a:xfrm>
            <a:off x="5148064" y="5533926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err="1">
                <a:solidFill>
                  <a:srgbClr val="000066"/>
                </a:solidFill>
              </a:rPr>
              <a:t>Prodotto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black">
          <a:xfrm>
            <a:off x="251520" y="116632"/>
            <a:ext cx="889248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Modello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AD–AS: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Spostamenti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della AD: </a:t>
            </a:r>
            <a:r>
              <a:rPr lang="el-GR" dirty="0">
                <a:solidFill>
                  <a:srgbClr val="C00000"/>
                </a:solidFill>
              </a:rPr>
              <a:t>Δ</a:t>
            </a:r>
            <a:r>
              <a:rPr lang="it-IT" dirty="0">
                <a:solidFill>
                  <a:srgbClr val="C00000"/>
                </a:solidFill>
              </a:rPr>
              <a:t>G </a:t>
            </a:r>
            <a:r>
              <a:rPr lang="it-IT" b="0" i="1" dirty="0">
                <a:solidFill>
                  <a:schemeClr val="tx2">
                    <a:lumMod val="50000"/>
                  </a:schemeClr>
                </a:solidFill>
              </a:rPr>
              <a:t>(4)</a:t>
            </a:r>
            <a:endParaRPr lang="en-US" b="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23528" y="5939988"/>
            <a:ext cx="43204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black">
          <a:xfrm>
            <a:off x="3192760" y="2060848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096000" y="4005064"/>
            <a:ext cx="9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rgbClr val="000099"/>
                </a:solidFill>
              </a:rPr>
              <a:t>AD’</a:t>
            </a:r>
            <a:endParaRPr lang="en-US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4716016" y="650592"/>
            <a:ext cx="4427984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dirty="0"/>
              <a:t>Da </a:t>
            </a:r>
            <a:r>
              <a:rPr lang="it-IT" b="1" dirty="0"/>
              <a:t>B: </a:t>
            </a:r>
            <a:r>
              <a:rPr lang="it-IT" dirty="0"/>
              <a:t>quando le aspettative di inflazione si «consolidano» attorno a  </a:t>
            </a:r>
            <a:r>
              <a:rPr lang="el-GR" b="1" dirty="0">
                <a:solidFill>
                  <a:srgbClr val="C00000"/>
                </a:solidFill>
                <a:ea typeface="Cambria Math" panose="02040503050406030204" pitchFamily="18" charset="0"/>
              </a:rPr>
              <a:t>π</a:t>
            </a:r>
            <a:r>
              <a:rPr lang="it-IT" b="1" dirty="0">
                <a:solidFill>
                  <a:srgbClr val="C00000"/>
                </a:solidFill>
                <a:ea typeface="Cambria Math" panose="02040503050406030204" pitchFamily="18" charset="0"/>
              </a:rPr>
              <a:t>’ &gt; </a:t>
            </a:r>
            <a:r>
              <a:rPr lang="el-GR" b="1" dirty="0">
                <a:solidFill>
                  <a:srgbClr val="C00000"/>
                </a:solidFill>
                <a:ea typeface="Cambria Math" panose="02040503050406030204" pitchFamily="18" charset="0"/>
              </a:rPr>
              <a:t>π </a:t>
            </a:r>
            <a:r>
              <a:rPr lang="it-IT" b="1" dirty="0">
                <a:solidFill>
                  <a:srgbClr val="C00000"/>
                </a:solidFill>
                <a:ea typeface="Cambria Math" panose="02040503050406030204" pitchFamily="18" charset="0"/>
              </a:rPr>
              <a:t>*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  <a:ea typeface="Cambria Math" panose="02040503050406030204" pitchFamily="18" charset="0"/>
              </a:rPr>
              <a:t>,  la curva AS si trasla verso l’alto: </a:t>
            </a:r>
            <a:r>
              <a:rPr lang="it-IT" b="1" dirty="0">
                <a:solidFill>
                  <a:srgbClr val="0070C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 AS’</a:t>
            </a:r>
            <a:r>
              <a:rPr lang="it-IT" b="1" dirty="0">
                <a:solidFill>
                  <a:srgbClr val="0070C0"/>
                </a:solidFill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6063208" y="1556792"/>
            <a:ext cx="3080791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Il nuovo equilibrio di BP è </a:t>
            </a:r>
            <a:r>
              <a:rPr lang="it-IT" b="1" dirty="0"/>
              <a:t>C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4644008" y="2812866"/>
            <a:ext cx="36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i="1" dirty="0">
                <a:solidFill>
                  <a:srgbClr val="000099"/>
                </a:solidFill>
              </a:rPr>
              <a:t>B</a:t>
            </a:r>
            <a:endParaRPr lang="en-US" dirty="0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black">
          <a:xfrm flipV="1">
            <a:off x="2819400" y="2159495"/>
            <a:ext cx="2667000" cy="2133601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20" name="CasellaDiTesto 19"/>
          <p:cNvSpPr txBox="1"/>
          <p:nvPr/>
        </p:nvSpPr>
        <p:spPr>
          <a:xfrm>
            <a:off x="5436096" y="1815207"/>
            <a:ext cx="744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rgbClr val="000099"/>
                </a:solidFill>
              </a:rPr>
              <a:t>AS</a:t>
            </a:r>
            <a:r>
              <a:rPr lang="it-IT" sz="2400" dirty="0"/>
              <a:t>’</a:t>
            </a:r>
            <a:endParaRPr lang="en-US" sz="24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4346848" y="2564904"/>
            <a:ext cx="36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i="1" dirty="0">
                <a:solidFill>
                  <a:srgbClr val="000099"/>
                </a:solidFill>
              </a:rPr>
              <a:t>C</a:t>
            </a:r>
            <a:endParaRPr lang="en-US" dirty="0"/>
          </a:p>
        </p:txBody>
      </p:sp>
      <p:sp>
        <p:nvSpPr>
          <p:cNvPr id="35" name="Oval 21"/>
          <p:cNvSpPr>
            <a:spLocks noChangeArrowheads="1"/>
          </p:cNvSpPr>
          <p:nvPr/>
        </p:nvSpPr>
        <p:spPr bwMode="blackWhite">
          <a:xfrm>
            <a:off x="4814565" y="3167509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36" name="Oval 21"/>
          <p:cNvSpPr>
            <a:spLocks noChangeArrowheads="1"/>
          </p:cNvSpPr>
          <p:nvPr/>
        </p:nvSpPr>
        <p:spPr bwMode="blackWhite">
          <a:xfrm>
            <a:off x="4427984" y="2924944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 dirty="0"/>
          </a:p>
        </p:txBody>
      </p:sp>
      <p:cxnSp>
        <p:nvCxnSpPr>
          <p:cNvPr id="37" name="Connettore 1 36"/>
          <p:cNvCxnSpPr/>
          <p:nvPr/>
        </p:nvCxnSpPr>
        <p:spPr>
          <a:xfrm>
            <a:off x="1884423" y="2979071"/>
            <a:ext cx="2543561" cy="17881"/>
          </a:xfrm>
          <a:prstGeom prst="line">
            <a:avLst/>
          </a:prstGeom>
          <a:ln>
            <a:solidFill>
              <a:srgbClr val="000099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1331640" y="2780928"/>
            <a:ext cx="589902" cy="479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’’</a:t>
            </a:r>
            <a:endParaRPr lang="en-US" sz="24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1338951" y="3573016"/>
            <a:ext cx="491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2400" b="1" i="1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6639272" y="1916832"/>
            <a:ext cx="2504728" cy="92333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Questo equivale ad un </a:t>
            </a:r>
            <a:r>
              <a:rPr lang="it-IT" u="sng" dirty="0"/>
              <a:t>nuovo</a:t>
            </a:r>
            <a:r>
              <a:rPr lang="it-IT" dirty="0"/>
              <a:t> spostamento a sin. della </a:t>
            </a:r>
            <a:r>
              <a:rPr lang="it-IT" b="1" dirty="0"/>
              <a:t>IS!</a:t>
            </a:r>
            <a:endParaRPr lang="en-US" b="1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1331640" y="2996952"/>
            <a:ext cx="589902" cy="479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  <a:endParaRPr lang="en-US" sz="24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39" name="Connettore 1 38"/>
          <p:cNvCxnSpPr>
            <a:endCxn id="35" idx="2"/>
          </p:cNvCxnSpPr>
          <p:nvPr/>
        </p:nvCxnSpPr>
        <p:spPr>
          <a:xfrm>
            <a:off x="1884423" y="3212976"/>
            <a:ext cx="2930142" cy="13271"/>
          </a:xfrm>
          <a:prstGeom prst="line">
            <a:avLst/>
          </a:prstGeom>
          <a:ln>
            <a:solidFill>
              <a:srgbClr val="000099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6084168" y="2852936"/>
            <a:ext cx="3049893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Ma non finisce qui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71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8672" y="1412776"/>
            <a:ext cx="5181600" cy="4119563"/>
            <a:chOff x="1188" y="1152"/>
            <a:chExt cx="3264" cy="2595"/>
          </a:xfrm>
        </p:grpSpPr>
        <p:sp>
          <p:nvSpPr>
            <p:cNvPr id="3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5" name="Text Box 7"/>
          <p:cNvSpPr txBox="1">
            <a:spLocks noChangeArrowheads="1"/>
          </p:cNvSpPr>
          <p:nvPr/>
        </p:nvSpPr>
        <p:spPr bwMode="black">
          <a:xfrm rot="16200000">
            <a:off x="-211931" y="3099465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768600" y="2498629"/>
            <a:ext cx="3098800" cy="2443164"/>
            <a:chOff x="1744" y="1832"/>
            <a:chExt cx="1952" cy="1539"/>
          </a:xfrm>
        </p:grpSpPr>
        <p:sp>
          <p:nvSpPr>
            <p:cNvPr id="7" name="Line 9"/>
            <p:cNvSpPr>
              <a:spLocks noChangeShapeType="1"/>
            </p:cNvSpPr>
            <p:nvPr/>
          </p:nvSpPr>
          <p:spPr bwMode="black">
            <a:xfrm flipV="1">
              <a:off x="1744" y="2027"/>
              <a:ext cx="1680" cy="1344"/>
            </a:xfrm>
            <a:prstGeom prst="line">
              <a:avLst/>
            </a:pr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graphicFrame>
          <p:nvGraphicFramePr>
            <p:cNvPr id="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1941810"/>
                </p:ext>
              </p:extLst>
            </p:nvPr>
          </p:nvGraphicFramePr>
          <p:xfrm>
            <a:off x="3400" y="1832"/>
            <a:ext cx="29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10200" imgH="380880" progId="">
                    <p:embed/>
                  </p:oleObj>
                </mc:Choice>
                <mc:Fallback>
                  <p:oleObj name="Equation" r:id="rId3" imgW="610200" imgH="380880" progId="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0" y="1832"/>
                          <a:ext cx="296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2667000" y="2729210"/>
            <a:ext cx="3302000" cy="2139950"/>
            <a:chOff x="1680" y="1868"/>
            <a:chExt cx="2080" cy="1348"/>
          </a:xfrm>
        </p:grpSpPr>
        <p:sp>
          <p:nvSpPr>
            <p:cNvPr id="10" name="Line 12"/>
            <p:cNvSpPr>
              <a:spLocks noChangeShapeType="1"/>
            </p:cNvSpPr>
            <p:nvPr/>
          </p:nvSpPr>
          <p:spPr bwMode="black">
            <a:xfrm>
              <a:off x="1680" y="1868"/>
              <a:ext cx="1776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graphicFrame>
          <p:nvGraphicFramePr>
            <p:cNvPr id="11" name="Object 13"/>
            <p:cNvGraphicFramePr>
              <a:graphicFrameLocks noChangeAspect="1"/>
            </p:cNvGraphicFramePr>
            <p:nvPr/>
          </p:nvGraphicFramePr>
          <p:xfrm>
            <a:off x="3456" y="3040"/>
            <a:ext cx="30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35760" imgH="355320" progId="">
                    <p:embed/>
                  </p:oleObj>
                </mc:Choice>
                <mc:Fallback>
                  <p:oleObj name="Equation" r:id="rId5" imgW="635760" imgH="355320" progId="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3040"/>
                          <a:ext cx="30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14"/>
          <p:cNvSpPr txBox="1">
            <a:spLocks noChangeArrowheads="1"/>
          </p:cNvSpPr>
          <p:nvPr/>
        </p:nvSpPr>
        <p:spPr bwMode="black">
          <a:xfrm>
            <a:off x="3771900" y="370512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</a:t>
            </a:r>
            <a:endParaRPr lang="en-US" sz="2000" b="0" i="1" dirty="0">
              <a:solidFill>
                <a:srgbClr val="000066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black">
          <a:xfrm>
            <a:off x="3924300" y="553392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Y*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4191000" y="2084040"/>
            <a:ext cx="0" cy="35052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3886200" y="1647726"/>
          <a:ext cx="622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3600" imgH="380880" progId="">
                  <p:embed/>
                </p:oleObj>
              </mc:Choice>
              <mc:Fallback>
                <p:oleObj name="Equation" r:id="rId7" imgW="813600" imgH="380880" progId="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47726"/>
                        <a:ext cx="622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1965176" y="3789040"/>
            <a:ext cx="4191000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blackWhite">
          <a:xfrm>
            <a:off x="5715000" y="3604954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LAD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blackWhite">
          <a:xfrm>
            <a:off x="4139952" y="3743573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black">
          <a:xfrm>
            <a:off x="5076056" y="5533926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err="1">
                <a:solidFill>
                  <a:srgbClr val="000066"/>
                </a:solidFill>
              </a:rPr>
              <a:t>Prodotto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black">
          <a:xfrm>
            <a:off x="251520" y="116632"/>
            <a:ext cx="889248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Modello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AD–AS: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Spostamenti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della AD: </a:t>
            </a:r>
            <a:r>
              <a:rPr lang="el-GR" dirty="0">
                <a:solidFill>
                  <a:srgbClr val="C00000"/>
                </a:solidFill>
              </a:rPr>
              <a:t>Δ</a:t>
            </a:r>
            <a:r>
              <a:rPr lang="it-IT" dirty="0">
                <a:solidFill>
                  <a:srgbClr val="C00000"/>
                </a:solidFill>
              </a:rPr>
              <a:t>G </a:t>
            </a:r>
            <a:r>
              <a:rPr lang="it-IT" b="0" i="1" dirty="0">
                <a:solidFill>
                  <a:schemeClr val="tx2">
                    <a:lumMod val="50000"/>
                  </a:schemeClr>
                </a:solidFill>
              </a:rPr>
              <a:t>(5)</a:t>
            </a:r>
            <a:endParaRPr lang="en-US" b="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23528" y="5939988"/>
            <a:ext cx="43204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black">
          <a:xfrm>
            <a:off x="3192760" y="2060848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096000" y="4005064"/>
            <a:ext cx="9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rgbClr val="000099"/>
                </a:solidFill>
              </a:rPr>
              <a:t>AD’</a:t>
            </a:r>
            <a:endParaRPr lang="en-US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6444208" y="728697"/>
            <a:ext cx="2643237" cy="183127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dirty="0"/>
              <a:t>Da </a:t>
            </a:r>
            <a:r>
              <a:rPr lang="it-IT" b="1" dirty="0"/>
              <a:t>C</a:t>
            </a:r>
            <a:r>
              <a:rPr lang="it-IT" dirty="0"/>
              <a:t>:  Ogni ulteriore aumento dell’inflazione causa, in successione, altre  traslazioni della AS… </a:t>
            </a:r>
          </a:p>
          <a:p>
            <a:pPr>
              <a:spcBef>
                <a:spcPts val="600"/>
              </a:spcBef>
            </a:pPr>
            <a:r>
              <a:rPr lang="it-IT" dirty="0"/>
              <a:t>fino a raggiungere </a:t>
            </a:r>
            <a:r>
              <a:rPr lang="it-IT" b="1" dirty="0">
                <a:solidFill>
                  <a:srgbClr val="000099"/>
                </a:solidFill>
              </a:rPr>
              <a:t>E</a:t>
            </a:r>
            <a:endParaRPr lang="it-IT" b="1" dirty="0">
              <a:solidFill>
                <a:srgbClr val="000099"/>
              </a:solidFill>
              <a:ea typeface="Cambria Math" panose="02040503050406030204" pitchFamily="18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6444208" y="2564904"/>
            <a:ext cx="2634433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Ma </a:t>
            </a:r>
            <a:r>
              <a:rPr lang="it-IT" b="1" dirty="0">
                <a:solidFill>
                  <a:srgbClr val="000099"/>
                </a:solidFill>
              </a:rPr>
              <a:t>E</a:t>
            </a:r>
            <a:r>
              <a:rPr lang="it-IT" dirty="0"/>
              <a:t> </a:t>
            </a:r>
            <a:r>
              <a:rPr lang="it-IT" b="1" u="sng" dirty="0"/>
              <a:t>non</a:t>
            </a:r>
            <a:r>
              <a:rPr lang="it-IT" dirty="0"/>
              <a:t> può essere un equilibrio di LP.</a:t>
            </a:r>
          </a:p>
          <a:p>
            <a:pPr algn="r"/>
            <a:r>
              <a:rPr lang="it-IT" b="1" i="1" dirty="0"/>
              <a:t>Perché</a:t>
            </a:r>
            <a:r>
              <a:rPr lang="it-IT" dirty="0"/>
              <a:t>?</a:t>
            </a:r>
            <a:endParaRPr lang="en-US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4644008" y="2812866"/>
            <a:ext cx="36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i="1" dirty="0">
                <a:solidFill>
                  <a:srgbClr val="000099"/>
                </a:solidFill>
              </a:rPr>
              <a:t>B</a:t>
            </a: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436096" y="1916832"/>
            <a:ext cx="669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rgbClr val="000099"/>
                </a:solidFill>
              </a:rPr>
              <a:t>AS’</a:t>
            </a:r>
            <a:endParaRPr lang="en-US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4346848" y="2564904"/>
            <a:ext cx="36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i="1" dirty="0">
                <a:solidFill>
                  <a:srgbClr val="000099"/>
                </a:solidFill>
              </a:rPr>
              <a:t>C</a:t>
            </a:r>
            <a:endParaRPr lang="en-US" dirty="0"/>
          </a:p>
        </p:txBody>
      </p:sp>
      <p:sp>
        <p:nvSpPr>
          <p:cNvPr id="35" name="Oval 21"/>
          <p:cNvSpPr>
            <a:spLocks noChangeArrowheads="1"/>
          </p:cNvSpPr>
          <p:nvPr/>
        </p:nvSpPr>
        <p:spPr bwMode="blackWhite">
          <a:xfrm>
            <a:off x="4814565" y="3167509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36" name="Oval 21"/>
          <p:cNvSpPr>
            <a:spLocks noChangeArrowheads="1"/>
          </p:cNvSpPr>
          <p:nvPr/>
        </p:nvSpPr>
        <p:spPr bwMode="blackWhite">
          <a:xfrm>
            <a:off x="4427984" y="2924944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 dirty="0"/>
          </a:p>
        </p:txBody>
      </p:sp>
      <p:cxnSp>
        <p:nvCxnSpPr>
          <p:cNvPr id="37" name="Connettore 1 36"/>
          <p:cNvCxnSpPr/>
          <p:nvPr/>
        </p:nvCxnSpPr>
        <p:spPr>
          <a:xfrm>
            <a:off x="1868027" y="2703833"/>
            <a:ext cx="2255529" cy="15969"/>
          </a:xfrm>
          <a:prstGeom prst="line">
            <a:avLst/>
          </a:prstGeom>
          <a:ln>
            <a:solidFill>
              <a:srgbClr val="000099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1331640" y="2348880"/>
            <a:ext cx="589902" cy="479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’’’</a:t>
            </a:r>
            <a:endParaRPr lang="en-US" sz="24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1338951" y="3573016"/>
            <a:ext cx="491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2400" b="1" i="1" dirty="0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black">
          <a:xfrm flipV="1">
            <a:off x="2971800" y="1556792"/>
            <a:ext cx="2667000" cy="2133601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39" name="Oval 21"/>
          <p:cNvSpPr>
            <a:spLocks noChangeArrowheads="1"/>
          </p:cNvSpPr>
          <p:nvPr/>
        </p:nvSpPr>
        <p:spPr bwMode="blackWhite">
          <a:xfrm>
            <a:off x="4139952" y="2663453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3851920" y="2236802"/>
            <a:ext cx="36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i="1" dirty="0">
                <a:solidFill>
                  <a:srgbClr val="000099"/>
                </a:solidFill>
              </a:rPr>
              <a:t>E</a:t>
            </a:r>
            <a:endParaRPr lang="en-US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5588496" y="1340768"/>
            <a:ext cx="8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rgbClr val="000099"/>
                </a:solidFill>
              </a:rPr>
              <a:t>AS’’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0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57870"/>
            <a:ext cx="7313612" cy="450850"/>
          </a:xfrm>
          <a:solidFill>
            <a:srgbClr val="CCFFCC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eaLnBrk="1" hangingPunct="1"/>
            <a:r>
              <a:rPr lang="it-IT" altLang="en-US" sz="2500" dirty="0"/>
              <a:t>Dal breve al lungo periodo</a:t>
            </a:r>
            <a:endParaRPr lang="en-US" altLang="en-US" sz="2800" dirty="0"/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839594" cy="5400600"/>
          </a:xfrm>
          <a:solidFill>
            <a:schemeClr val="bg1"/>
          </a:solidFill>
        </p:spPr>
        <p:txBody>
          <a:bodyPr/>
          <a:lstStyle/>
          <a:p>
            <a:pPr marL="288000" indent="-288000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it-IT" altLang="en-US" sz="1800" i="1" dirty="0">
                <a:solidFill>
                  <a:srgbClr val="000099"/>
                </a:solidFill>
                <a:latin typeface="+mj-lt"/>
              </a:rPr>
              <a:t>Il prossimo duplice obiettivo: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en-US" sz="1800" dirty="0">
                <a:latin typeface="+mj-lt"/>
              </a:rPr>
              <a:t>Utilizzare un solo modello per l’analisi di </a:t>
            </a:r>
            <a:r>
              <a:rPr lang="it-IT" altLang="en-US" sz="1800" b="1" dirty="0">
                <a:latin typeface="+mj-lt"/>
              </a:rPr>
              <a:t>breve</a:t>
            </a:r>
            <a:r>
              <a:rPr lang="it-IT" altLang="en-US" sz="1800" dirty="0">
                <a:latin typeface="+mj-lt"/>
              </a:rPr>
              <a:t> e di </a:t>
            </a:r>
            <a:r>
              <a:rPr lang="it-IT" altLang="en-US" sz="1800" b="1" dirty="0">
                <a:latin typeface="+mj-lt"/>
              </a:rPr>
              <a:t>lungo</a:t>
            </a:r>
            <a:r>
              <a:rPr lang="it-IT" altLang="en-US" sz="1800" dirty="0">
                <a:latin typeface="+mj-lt"/>
              </a:rPr>
              <a:t> periodo.</a:t>
            </a:r>
          </a:p>
          <a:p>
            <a:pPr eaLnBrk="1" hangingPunct="1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altLang="en-US" sz="1800" dirty="0">
                <a:latin typeface="+mj-lt"/>
              </a:rPr>
              <a:t>Superare la separazione fra prezzi </a:t>
            </a:r>
            <a:r>
              <a:rPr lang="it-IT" altLang="en-US" sz="1800" b="1" dirty="0">
                <a:latin typeface="+mj-lt"/>
              </a:rPr>
              <a:t>fissi</a:t>
            </a:r>
            <a:r>
              <a:rPr lang="it-IT" altLang="en-US" sz="1800" dirty="0">
                <a:latin typeface="+mj-lt"/>
              </a:rPr>
              <a:t> e </a:t>
            </a:r>
            <a:r>
              <a:rPr lang="it-IT" altLang="en-US" sz="1800" b="1" dirty="0">
                <a:latin typeface="+mj-lt"/>
              </a:rPr>
              <a:t>flessibili</a:t>
            </a:r>
          </a:p>
          <a:p>
            <a:pPr marL="288000" indent="-288000" eaLnBrk="1" hangingPunct="1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altLang="en-US" sz="1800" i="1" dirty="0">
                <a:solidFill>
                  <a:srgbClr val="000099"/>
                </a:solidFill>
                <a:latin typeface="+mj-lt"/>
              </a:rPr>
              <a:t>Caratteristiche del nuovo modello: </a:t>
            </a:r>
          </a:p>
          <a:p>
            <a:pPr marL="288000" indent="-288000"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en-US" sz="1800" i="1" dirty="0">
                <a:latin typeface="+mj-lt"/>
              </a:rPr>
              <a:t>Ipotesi adottata fino ad ora</a:t>
            </a:r>
            <a:r>
              <a:rPr lang="it-IT" altLang="en-US" sz="1800" dirty="0">
                <a:latin typeface="+mj-lt"/>
              </a:rPr>
              <a:t>:</a:t>
            </a:r>
          </a:p>
          <a:p>
            <a:pPr marL="688050" lvl="1" indent="-288000"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en-US" sz="1800" dirty="0">
                <a:latin typeface="+mj-lt"/>
              </a:rPr>
              <a:t>Nel </a:t>
            </a:r>
            <a:r>
              <a:rPr lang="it-IT" altLang="en-US" sz="1800" b="1" dirty="0">
                <a:solidFill>
                  <a:srgbClr val="000099"/>
                </a:solidFill>
                <a:latin typeface="+mj-lt"/>
              </a:rPr>
              <a:t>breve </a:t>
            </a:r>
            <a:r>
              <a:rPr lang="it-IT" altLang="en-US" sz="1800" dirty="0">
                <a:solidFill>
                  <a:srgbClr val="000099"/>
                </a:solidFill>
                <a:latin typeface="+mj-lt"/>
              </a:rPr>
              <a:t>periodo</a:t>
            </a:r>
            <a:r>
              <a:rPr lang="it-IT" altLang="en-US" sz="18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it-IT" altLang="en-US" sz="1800" dirty="0">
                <a:latin typeface="+mj-lt"/>
              </a:rPr>
              <a:t>uno</a:t>
            </a:r>
            <a:r>
              <a:rPr lang="it-IT" altLang="en-US" sz="18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it-IT" altLang="en-US" sz="1800" dirty="0">
                <a:latin typeface="+mj-lt"/>
              </a:rPr>
              <a:t>shock di </a:t>
            </a:r>
            <a:r>
              <a:rPr lang="it-IT" altLang="en-US" sz="1800" b="1" dirty="0">
                <a:solidFill>
                  <a:srgbClr val="000099"/>
                </a:solidFill>
                <a:latin typeface="+mj-lt"/>
              </a:rPr>
              <a:t>domanda</a:t>
            </a:r>
            <a:r>
              <a:rPr lang="it-IT" altLang="en-US" sz="1800" dirty="0">
                <a:latin typeface="+mj-lt"/>
              </a:rPr>
              <a:t> si ripercuota solo sulle </a:t>
            </a:r>
            <a:r>
              <a:rPr lang="it-IT" altLang="en-US" sz="1800" b="1" dirty="0">
                <a:solidFill>
                  <a:srgbClr val="000099"/>
                </a:solidFill>
                <a:latin typeface="+mj-lt"/>
              </a:rPr>
              <a:t>quantità</a:t>
            </a:r>
            <a:r>
              <a:rPr lang="it-IT" altLang="en-US" sz="1800" dirty="0">
                <a:latin typeface="+mj-lt"/>
              </a:rPr>
              <a:t> prodotte, lasciando invariati i prezzi.</a:t>
            </a:r>
          </a:p>
          <a:p>
            <a:pPr marL="288000" indent="-288000"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en-US" sz="1800" i="1" dirty="0">
                <a:latin typeface="+mj-lt"/>
              </a:rPr>
              <a:t>Nuova ipotesi</a:t>
            </a:r>
            <a:r>
              <a:rPr lang="it-IT" altLang="en-US" sz="1800" dirty="0">
                <a:latin typeface="+mj-lt"/>
              </a:rPr>
              <a:t>: </a:t>
            </a:r>
          </a:p>
          <a:p>
            <a:pPr marL="688050" lvl="1" indent="-288000"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en-US" sz="1800" dirty="0">
                <a:latin typeface="+mj-lt"/>
              </a:rPr>
              <a:t>I prezzi </a:t>
            </a:r>
            <a:r>
              <a:rPr lang="it-IT" altLang="en-US" sz="1800" b="1" dirty="0">
                <a:solidFill>
                  <a:srgbClr val="006666"/>
                </a:solidFill>
                <a:latin typeface="+mj-lt"/>
              </a:rPr>
              <a:t>iniziano ad aggiustarsi </a:t>
            </a:r>
            <a:r>
              <a:rPr lang="it-IT" altLang="en-US" sz="1800" dirty="0">
                <a:latin typeface="+mj-lt"/>
              </a:rPr>
              <a:t>gradualmente già </a:t>
            </a:r>
            <a:r>
              <a:rPr lang="it-IT" altLang="en-US" sz="1800" b="1" dirty="0">
                <a:solidFill>
                  <a:srgbClr val="006666"/>
                </a:solidFill>
                <a:latin typeface="+mj-lt"/>
              </a:rPr>
              <a:t>nel  breve periodo  </a:t>
            </a:r>
            <a:r>
              <a:rPr lang="it-IT" altLang="en-US" sz="1800" dirty="0">
                <a:latin typeface="+mj-lt"/>
              </a:rPr>
              <a:t>…</a:t>
            </a:r>
          </a:p>
          <a:p>
            <a:pPr marL="688050" lvl="1" indent="-288000" eaLnBrk="1" hangingPunct="1">
              <a:lnSpc>
                <a:spcPct val="114000"/>
              </a:lnSpc>
              <a:spcBef>
                <a:spcPts val="0"/>
              </a:spcBef>
            </a:pPr>
            <a:r>
              <a:rPr lang="it-IT" altLang="en-US" sz="1800" dirty="0">
                <a:latin typeface="+mj-lt"/>
              </a:rPr>
              <a:t>L’aggiustamento si </a:t>
            </a:r>
            <a:r>
              <a:rPr lang="it-IT" altLang="en-US" sz="1800" b="1" dirty="0">
                <a:solidFill>
                  <a:srgbClr val="006666"/>
                </a:solidFill>
                <a:latin typeface="+mj-lt"/>
              </a:rPr>
              <a:t>completa</a:t>
            </a:r>
            <a:r>
              <a:rPr lang="it-IT" altLang="en-US" sz="1800" dirty="0">
                <a:latin typeface="+mj-lt"/>
              </a:rPr>
              <a:t> poi </a:t>
            </a:r>
            <a:r>
              <a:rPr lang="it-IT" altLang="en-US" sz="1800" b="1" dirty="0">
                <a:solidFill>
                  <a:srgbClr val="006666"/>
                </a:solidFill>
                <a:latin typeface="+mj-lt"/>
              </a:rPr>
              <a:t>nel lungo periodo</a:t>
            </a:r>
          </a:p>
          <a:p>
            <a:pPr marL="288000" indent="-288000"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en-US" sz="1800" i="1" dirty="0">
                <a:latin typeface="+mj-lt"/>
              </a:rPr>
              <a:t>Come fare?</a:t>
            </a:r>
          </a:p>
          <a:p>
            <a:pPr marL="688050" lvl="1" indent="-288000"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en-US" sz="1800" dirty="0">
                <a:latin typeface="+mj-lt"/>
              </a:rPr>
              <a:t>Non assumiamo più che  le imprese producano qualsiasi quantità domandata.</a:t>
            </a:r>
          </a:p>
          <a:p>
            <a:pPr marL="688050" lvl="1" indent="-288000" eaLnBrk="1" hangingPunct="1">
              <a:lnSpc>
                <a:spcPct val="114000"/>
              </a:lnSpc>
              <a:spcBef>
                <a:spcPts val="0"/>
              </a:spcBef>
            </a:pPr>
            <a:r>
              <a:rPr lang="it-IT" altLang="en-US" sz="1800" dirty="0">
                <a:latin typeface="+mj-lt"/>
              </a:rPr>
              <a:t>Invece, terremo conto delle decisioni di </a:t>
            </a:r>
            <a:r>
              <a:rPr lang="it-IT" altLang="en-US" sz="1800" b="1" dirty="0">
                <a:solidFill>
                  <a:srgbClr val="FF0000"/>
                </a:solidFill>
                <a:latin typeface="+mj-lt"/>
              </a:rPr>
              <a:t>produzione</a:t>
            </a:r>
            <a:r>
              <a:rPr lang="it-IT" altLang="en-US" sz="1800" dirty="0">
                <a:latin typeface="+mj-lt"/>
              </a:rPr>
              <a:t> e di </a:t>
            </a:r>
            <a:r>
              <a:rPr lang="it-IT" altLang="en-US" sz="1800" b="1" dirty="0">
                <a:solidFill>
                  <a:srgbClr val="FF0000"/>
                </a:solidFill>
                <a:latin typeface="+mj-lt"/>
              </a:rPr>
              <a:t>prezzo</a:t>
            </a:r>
            <a:r>
              <a:rPr lang="it-IT" altLang="en-US" sz="1800" dirty="0">
                <a:latin typeface="+mj-lt"/>
              </a:rPr>
              <a:t> delle imprese, così come descritte dalla funzione di </a:t>
            </a:r>
            <a:r>
              <a:rPr lang="it-IT" altLang="en-US" sz="1800" b="1" dirty="0">
                <a:latin typeface="+mj-lt"/>
              </a:rPr>
              <a:t>offerta aggregata AS, </a:t>
            </a:r>
            <a:r>
              <a:rPr lang="it-IT" altLang="en-US" sz="1800" dirty="0">
                <a:latin typeface="+mj-lt"/>
              </a:rPr>
              <a:t>che tiene conto delle condizioni sul </a:t>
            </a:r>
            <a:r>
              <a:rPr lang="it-IT" altLang="en-US" sz="1800" b="1" dirty="0">
                <a:latin typeface="+mj-lt"/>
              </a:rPr>
              <a:t>mercato del lavoro</a:t>
            </a:r>
            <a:r>
              <a:rPr lang="it-IT" altLang="en-US" sz="1800" dirty="0">
                <a:latin typeface="+mj-lt"/>
              </a:rPr>
              <a:t> </a:t>
            </a:r>
            <a:r>
              <a:rPr lang="it-IT" altLang="en-US" sz="1400" dirty="0">
                <a:latin typeface="+mj-lt"/>
              </a:rPr>
              <a:t>…</a:t>
            </a:r>
          </a:p>
          <a:p>
            <a:pPr marL="688050" lvl="1" indent="-288000" eaLnBrk="1" hangingPunct="1">
              <a:lnSpc>
                <a:spcPct val="114000"/>
              </a:lnSpc>
              <a:spcBef>
                <a:spcPts val="0"/>
              </a:spcBef>
            </a:pPr>
            <a:endParaRPr lang="it-IT" altLang="en-US" sz="1400" dirty="0">
              <a:latin typeface="+mj-lt"/>
            </a:endParaRPr>
          </a:p>
          <a:p>
            <a:pPr marL="688050" lvl="1" indent="-288000" eaLnBrk="1" hangingPunct="1">
              <a:lnSpc>
                <a:spcPct val="114000"/>
              </a:lnSpc>
              <a:spcBef>
                <a:spcPts val="0"/>
              </a:spcBef>
            </a:pPr>
            <a:endParaRPr lang="it-IT" altLang="en-US" sz="1800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65125" y="6375102"/>
            <a:ext cx="3902075" cy="222250"/>
          </a:xfrm>
        </p:spPr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676456" cy="4448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2400" dirty="0" err="1">
                <a:solidFill>
                  <a:schemeClr val="tx2">
                    <a:lumMod val="50000"/>
                  </a:schemeClr>
                </a:solidFill>
              </a:rPr>
              <a:t>Modello</a:t>
            </a:r>
            <a:r>
              <a:rPr lang="de-DE" sz="2400" dirty="0">
                <a:solidFill>
                  <a:schemeClr val="tx2">
                    <a:lumMod val="50000"/>
                  </a:schemeClr>
                </a:solidFill>
              </a:rPr>
              <a:t> AD–AS: </a:t>
            </a:r>
            <a:r>
              <a:rPr lang="de-DE" sz="2400" dirty="0" err="1">
                <a:solidFill>
                  <a:schemeClr val="tx2">
                    <a:lumMod val="50000"/>
                  </a:schemeClr>
                </a:solidFill>
              </a:rPr>
              <a:t>Spostamenti</a:t>
            </a:r>
            <a:r>
              <a:rPr lang="de-DE" sz="2400" dirty="0">
                <a:solidFill>
                  <a:schemeClr val="tx2">
                    <a:lumMod val="50000"/>
                  </a:schemeClr>
                </a:solidFill>
              </a:rPr>
              <a:t> della AD: </a:t>
            </a:r>
            <a:r>
              <a:rPr lang="el-GR" sz="2400" dirty="0">
                <a:solidFill>
                  <a:srgbClr val="C00000"/>
                </a:solidFill>
              </a:rPr>
              <a:t>Δ</a:t>
            </a:r>
            <a:r>
              <a:rPr lang="it-IT" sz="2400" dirty="0">
                <a:solidFill>
                  <a:srgbClr val="C00000"/>
                </a:solidFill>
              </a:rPr>
              <a:t>G </a:t>
            </a:r>
            <a:r>
              <a:rPr lang="it-IT" sz="2400" i="1" dirty="0">
                <a:solidFill>
                  <a:schemeClr val="tx2">
                    <a:lumMod val="50000"/>
                  </a:schemeClr>
                </a:solidFill>
              </a:rPr>
              <a:t>(6)</a:t>
            </a:r>
            <a:endParaRPr lang="en-US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908720"/>
            <a:ext cx="8562850" cy="54096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i="1" dirty="0">
                <a:solidFill>
                  <a:srgbClr val="000099"/>
                </a:solidFill>
                <a:latin typeface="+mj-lt"/>
              </a:rPr>
              <a:t>Perché </a:t>
            </a:r>
            <a:r>
              <a:rPr lang="it-IT" b="1" i="1" dirty="0">
                <a:solidFill>
                  <a:srgbClr val="000099"/>
                </a:solidFill>
                <a:latin typeface="+mj-lt"/>
              </a:rPr>
              <a:t>E</a:t>
            </a:r>
            <a:r>
              <a:rPr lang="it-IT" i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it-IT" i="1" u="sng" dirty="0">
                <a:solidFill>
                  <a:srgbClr val="000099"/>
                </a:solidFill>
                <a:latin typeface="+mj-lt"/>
              </a:rPr>
              <a:t>non</a:t>
            </a:r>
            <a:r>
              <a:rPr lang="it-IT" i="1" dirty="0">
                <a:solidFill>
                  <a:srgbClr val="000099"/>
                </a:solidFill>
                <a:latin typeface="+mj-lt"/>
              </a:rPr>
              <a:t> può essere un equilibrio di LP?   </a:t>
            </a:r>
            <a:r>
              <a:rPr lang="it-IT" b="1" dirty="0">
                <a:solidFill>
                  <a:srgbClr val="000099"/>
                </a:solidFill>
                <a:latin typeface="+mj-lt"/>
              </a:rPr>
              <a:t>3 ragioni: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dirty="0">
                <a:solidFill>
                  <a:srgbClr val="000099"/>
                </a:solidFill>
                <a:latin typeface="+mj-lt"/>
              </a:rPr>
              <a:t>In E, </a:t>
            </a:r>
            <a:r>
              <a:rPr lang="el-GR" b="1" dirty="0">
                <a:solidFill>
                  <a:srgbClr val="C00000"/>
                </a:solidFill>
                <a:ea typeface="Cambria Math" panose="02040503050406030204" pitchFamily="18" charset="0"/>
              </a:rPr>
              <a:t>π</a:t>
            </a:r>
            <a:r>
              <a:rPr lang="it-IT" b="1" dirty="0">
                <a:solidFill>
                  <a:srgbClr val="C00000"/>
                </a:solidFill>
                <a:ea typeface="Cambria Math" panose="02040503050406030204" pitchFamily="18" charset="0"/>
              </a:rPr>
              <a:t> &gt; </a:t>
            </a:r>
            <a:r>
              <a:rPr lang="el-GR" b="1" dirty="0">
                <a:solidFill>
                  <a:srgbClr val="C00000"/>
                </a:solidFill>
                <a:ea typeface="Cambria Math" panose="02040503050406030204" pitchFamily="18" charset="0"/>
              </a:rPr>
              <a:t>π</a:t>
            </a:r>
            <a:r>
              <a:rPr lang="it-IT" b="1" dirty="0">
                <a:solidFill>
                  <a:srgbClr val="C00000"/>
                </a:solidFill>
                <a:ea typeface="Cambria Math" panose="02040503050406030204" pitchFamily="18" charset="0"/>
              </a:rPr>
              <a:t>*</a:t>
            </a:r>
            <a:r>
              <a:rPr lang="el-GR" b="1" dirty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r>
              <a:rPr lang="it-IT" dirty="0">
                <a:solidFill>
                  <a:srgbClr val="000099"/>
                </a:solidFill>
                <a:ea typeface="Cambria Math" panose="02040503050406030204" pitchFamily="18" charset="0"/>
              </a:rPr>
              <a:t>: il tasso di cambio reale si </a:t>
            </a:r>
            <a:r>
              <a:rPr lang="it-IT" b="1" dirty="0">
                <a:solidFill>
                  <a:srgbClr val="C00000"/>
                </a:solidFill>
                <a:ea typeface="Cambria Math" panose="02040503050406030204" pitchFamily="18" charset="0"/>
              </a:rPr>
              <a:t>apprezza</a:t>
            </a:r>
            <a:r>
              <a:rPr lang="it-IT" dirty="0">
                <a:solidFill>
                  <a:srgbClr val="000099"/>
                </a:solidFill>
                <a:ea typeface="Cambria Math" panose="02040503050406030204" pitchFamily="18" charset="0"/>
              </a:rPr>
              <a:t> di continuo.</a:t>
            </a:r>
          </a:p>
          <a:p>
            <a:pPr indent="457200">
              <a:lnSpc>
                <a:spcPct val="114000"/>
              </a:lnSpc>
              <a:spcBef>
                <a:spcPts val="600"/>
              </a:spcBef>
            </a:pP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it-IT" dirty="0">
                <a:latin typeface="+mj-lt"/>
                <a:cs typeface="Calibri" panose="020F0502020204030204" pitchFamily="34" charset="0"/>
              </a:rPr>
              <a:t>   se il differenziale d’inflazione persiste, la DA si sposta </a:t>
            </a:r>
          </a:p>
          <a:p>
            <a:pPr indent="457200">
              <a:lnSpc>
                <a:spcPct val="114000"/>
              </a:lnSpc>
              <a:spcBef>
                <a:spcPts val="600"/>
              </a:spcBef>
            </a:pPr>
            <a:r>
              <a:rPr lang="it-IT" dirty="0">
                <a:latin typeface="+mj-lt"/>
                <a:cs typeface="Calibri" panose="020F0502020204030204" pitchFamily="34" charset="0"/>
              </a:rPr>
              <a:t>      progressivamente </a:t>
            </a:r>
            <a:r>
              <a:rPr lang="it-IT" dirty="0">
                <a:latin typeface="+mj-lt"/>
              </a:rPr>
              <a:t>verso sinistra</a:t>
            </a: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i="1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Inoltre, in E vi è  un </a:t>
            </a:r>
            <a:r>
              <a:rPr lang="it-IT" b="1" i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doppio disavanzo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(«twin </a:t>
            </a:r>
            <a:r>
              <a:rPr lang="it-IT" i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deficits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»):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L’aumento della spesa pubblica </a:t>
            </a:r>
            <a:r>
              <a:rPr lang="it-IT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G</a:t>
            </a: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 (senza aumento di T) ha generato una sequenza di </a:t>
            </a:r>
            <a:r>
              <a:rPr lang="it-IT" b="1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deficit pubblici</a:t>
            </a:r>
            <a:endParaRPr lang="it-IT" dirty="0">
              <a:solidFill>
                <a:srgbClr val="000099"/>
              </a:solidFill>
              <a:latin typeface="+mj-lt"/>
              <a:ea typeface="Cambria Math" panose="02040503050406030204" pitchFamily="18" charset="0"/>
            </a:endParaRPr>
          </a:p>
          <a:p>
            <a:pPr marL="0" lvl="1" indent="457200">
              <a:lnSpc>
                <a:spcPct val="114000"/>
              </a:lnSpc>
              <a:spcBef>
                <a:spcPts val="600"/>
              </a:spcBef>
            </a:pP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→   </a:t>
            </a:r>
            <a:r>
              <a:rPr lang="it-IT" dirty="0">
                <a:latin typeface="+mj-lt"/>
                <a:cs typeface="Calibri" panose="020F0502020204030204" pitchFamily="34" charset="0"/>
              </a:rPr>
              <a:t>il debito pubblico aumenta da un periodo all’altro periodo.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Con l</a:t>
            </a:r>
            <a:r>
              <a:rPr lang="it-IT" b="1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’apprezzamento progressivo </a:t>
            </a: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del cambio reale </a:t>
            </a:r>
            <a:r>
              <a:rPr lang="it-IT" b="1" dirty="0">
                <a:solidFill>
                  <a:srgbClr val="C00000"/>
                </a:solidFill>
                <a:ea typeface="Cambria Math" panose="02040503050406030204" pitchFamily="18" charset="0"/>
              </a:rPr>
              <a:t>ɛ</a:t>
            </a: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it-IT" b="1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, </a:t>
            </a: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le</a:t>
            </a:r>
            <a:r>
              <a:rPr lang="it-IT" b="1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it-IT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partite correnti </a:t>
            </a: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sono in </a:t>
            </a:r>
            <a:r>
              <a:rPr lang="it-IT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disavanzo</a:t>
            </a:r>
            <a:r>
              <a:rPr lang="it-IT" b="1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. </a:t>
            </a:r>
          </a:p>
          <a:p>
            <a:pPr marL="576000" indent="-342900">
              <a:lnSpc>
                <a:spcPct val="114000"/>
              </a:lnSpc>
              <a:spcBef>
                <a:spcPts val="600"/>
              </a:spcBef>
            </a:pPr>
            <a:r>
              <a:rPr lang="it-IT" i="1" dirty="0">
                <a:latin typeface="+mj-lt"/>
                <a:ea typeface="Cambria Math" panose="02040503050406030204" pitchFamily="18" charset="0"/>
              </a:rPr>
              <a:t>Come uscirne? </a:t>
            </a:r>
            <a:r>
              <a:rPr lang="it-IT" dirty="0">
                <a:latin typeface="+mj-lt"/>
                <a:ea typeface="Cambria Math" panose="02040503050406030204" pitchFamily="18" charset="0"/>
              </a:rPr>
              <a:t>Se il governo non agisce rischia, prima o poi:</a:t>
            </a:r>
          </a:p>
          <a:p>
            <a:pPr marL="57600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C00000"/>
                </a:solidFill>
              </a:rPr>
              <a:t>crisi della bilancia dei pagamenti </a:t>
            </a:r>
            <a:r>
              <a:rPr lang="it-IT" dirty="0"/>
              <a:t>(</a:t>
            </a:r>
            <a:r>
              <a:rPr lang="it-IT" dirty="0">
                <a:sym typeface="Symbol" panose="05050102010706020507" pitchFamily="18" charset="2"/>
              </a:rPr>
              <a:t> </a:t>
            </a:r>
            <a:r>
              <a:rPr lang="it-IT" dirty="0"/>
              <a:t>uscita dal sistema dei cambi fissi) </a:t>
            </a:r>
          </a:p>
          <a:p>
            <a:pPr marL="57600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i="1" dirty="0"/>
              <a:t>oppure</a:t>
            </a:r>
            <a:r>
              <a:rPr lang="it-IT" dirty="0"/>
              <a:t> </a:t>
            </a:r>
            <a:r>
              <a:rPr lang="it-IT" b="1" dirty="0">
                <a:solidFill>
                  <a:srgbClr val="C00000"/>
                </a:solidFill>
              </a:rPr>
              <a:t>crisi delle finanze pubbliche </a:t>
            </a:r>
            <a:r>
              <a:rPr lang="it-IT" dirty="0"/>
              <a:t>(vedi lezione 17),</a:t>
            </a:r>
          </a:p>
          <a:p>
            <a:pPr marL="57600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i="1" dirty="0"/>
              <a:t>o tutte e due.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389347164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676456" cy="4448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2400" dirty="0" err="1">
                <a:solidFill>
                  <a:schemeClr val="tx2">
                    <a:lumMod val="50000"/>
                  </a:schemeClr>
                </a:solidFill>
              </a:rPr>
              <a:t>Modello</a:t>
            </a:r>
            <a:r>
              <a:rPr lang="de-DE" sz="2400" dirty="0">
                <a:solidFill>
                  <a:schemeClr val="tx2">
                    <a:lumMod val="50000"/>
                  </a:schemeClr>
                </a:solidFill>
              </a:rPr>
              <a:t> AD–AS: </a:t>
            </a:r>
            <a:r>
              <a:rPr lang="de-DE" sz="2400" dirty="0" err="1">
                <a:solidFill>
                  <a:schemeClr val="tx2">
                    <a:lumMod val="50000"/>
                  </a:schemeClr>
                </a:solidFill>
              </a:rPr>
              <a:t>Spostamenti</a:t>
            </a:r>
            <a:r>
              <a:rPr lang="de-DE" sz="2400" dirty="0">
                <a:solidFill>
                  <a:schemeClr val="tx2">
                    <a:lumMod val="50000"/>
                  </a:schemeClr>
                </a:solidFill>
              </a:rPr>
              <a:t> della AD: </a:t>
            </a:r>
            <a:r>
              <a:rPr lang="el-GR" sz="2400" dirty="0">
                <a:solidFill>
                  <a:srgbClr val="C00000"/>
                </a:solidFill>
              </a:rPr>
              <a:t>Δ</a:t>
            </a:r>
            <a:r>
              <a:rPr lang="it-IT" sz="2400" dirty="0">
                <a:solidFill>
                  <a:srgbClr val="C00000"/>
                </a:solidFill>
              </a:rPr>
              <a:t>G </a:t>
            </a:r>
            <a:r>
              <a:rPr lang="it-IT" sz="2400" i="1" dirty="0">
                <a:solidFill>
                  <a:schemeClr val="tx2">
                    <a:lumMod val="50000"/>
                  </a:schemeClr>
                </a:solidFill>
              </a:rPr>
              <a:t>(6)</a:t>
            </a:r>
            <a:endParaRPr lang="en-US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124744"/>
            <a:ext cx="8562850" cy="4695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i="1" dirty="0">
                <a:solidFill>
                  <a:srgbClr val="000099"/>
                </a:solidFill>
                <a:latin typeface="+mj-lt"/>
              </a:rPr>
              <a:t>In positivo, cosa potrebbe fare il governo</a:t>
            </a:r>
            <a:r>
              <a:rPr lang="it-IT" dirty="0">
                <a:solidFill>
                  <a:srgbClr val="000099"/>
                </a:solidFill>
                <a:latin typeface="+mj-lt"/>
              </a:rPr>
              <a:t>? Tre possibilità: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AutoNum type="arabicParenR"/>
            </a:pPr>
            <a:r>
              <a:rPr lang="it-IT" dirty="0">
                <a:solidFill>
                  <a:srgbClr val="000099"/>
                </a:solidFill>
                <a:latin typeface="+mj-lt"/>
              </a:rPr>
              <a:t>Non fare nulla ….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AutoNum type="arabicParenR"/>
            </a:pP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Invertire la PF:</a:t>
            </a:r>
            <a:r>
              <a:rPr lang="it-IT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el-GR" sz="2000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Δ</a:t>
            </a:r>
            <a:r>
              <a:rPr lang="it-IT" sz="2000" b="1" dirty="0">
                <a:solidFill>
                  <a:srgbClr val="C00000"/>
                </a:solidFill>
                <a:ea typeface="Cambria Math" panose="02040503050406030204" pitchFamily="18" charset="0"/>
              </a:rPr>
              <a:t>G &lt; 0</a:t>
            </a:r>
            <a:r>
              <a:rPr lang="it-IT" sz="2000" dirty="0">
                <a:solidFill>
                  <a:srgbClr val="C00000"/>
                </a:solidFill>
                <a:ea typeface="Cambria Math" panose="02040503050406030204" pitchFamily="18" charset="0"/>
              </a:rPr>
              <a:t>.    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FontTx/>
              <a:buAutoNum type="arabicParenR"/>
            </a:pP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Invertire la PF:</a:t>
            </a:r>
            <a:r>
              <a:rPr lang="it-IT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el-GR" sz="2000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Δ</a:t>
            </a:r>
            <a:r>
              <a:rPr lang="it-IT" sz="2000" b="1" dirty="0">
                <a:solidFill>
                  <a:srgbClr val="C00000"/>
                </a:solidFill>
                <a:ea typeface="Cambria Math" panose="02040503050406030204" pitchFamily="18" charset="0"/>
              </a:rPr>
              <a:t>G &lt; 0 </a:t>
            </a: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e inoltre abbandonare (</a:t>
            </a:r>
            <a:r>
              <a:rPr lang="it-IT" i="1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temporaneamente</a:t>
            </a: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) il cambio fisso: </a:t>
            </a:r>
            <a:r>
              <a:rPr lang="it-IT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svalutare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</a:pPr>
            <a:r>
              <a:rPr lang="it-IT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***</a:t>
            </a:r>
            <a:endParaRPr lang="it-IT" dirty="0">
              <a:solidFill>
                <a:srgbClr val="000099"/>
              </a:solidFill>
              <a:latin typeface="+mj-lt"/>
              <a:ea typeface="Cambria Math" panose="02040503050406030204" pitchFamily="18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Consideriamo nell’ordine queste tre soluzioni.</a:t>
            </a: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it-IT" i="1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Vedremo che, da sola, </a:t>
            </a:r>
            <a:r>
              <a:rPr lang="it-IT" i="1" u="sng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non</a:t>
            </a:r>
            <a:r>
              <a:rPr lang="it-IT" i="1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 è sufficiente: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Se il governo adotta solamente una PF restrittiva, poiché il tasso di cambio è rimasto apprezzato rispetto al precedente livello di equilibrio, le NX rimangono in disavanzo.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dirty="0">
              <a:solidFill>
                <a:srgbClr val="000099"/>
              </a:solidFill>
              <a:latin typeface="+mj-lt"/>
              <a:ea typeface="Cambria Math" panose="02040503050406030204" pitchFamily="18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1127903201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5328592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b="1" i="1" dirty="0">
                <a:solidFill>
                  <a:srgbClr val="0070C0"/>
                </a:solidFill>
                <a:cs typeface="+mj-cs"/>
              </a:rPr>
              <a:t>Soluzione 1</a:t>
            </a:r>
            <a:r>
              <a:rPr lang="it-IT" sz="2400" b="1" dirty="0">
                <a:cs typeface="+mj-cs"/>
              </a:rPr>
              <a:t>: Non fare nulla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8642176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772816"/>
            <a:ext cx="4608512" cy="4471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>
                <a:latin typeface="+mj-lt"/>
              </a:rPr>
              <a:t>Siamo (temporaneamente) nel punto E: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il paese subisce un </a:t>
            </a:r>
            <a:r>
              <a:rPr lang="it-IT" u="sng" dirty="0">
                <a:latin typeface="+mj-lt"/>
              </a:rPr>
              <a:t>doppio</a:t>
            </a:r>
            <a:r>
              <a:rPr lang="it-IT" dirty="0">
                <a:latin typeface="+mj-lt"/>
              </a:rPr>
              <a:t> disavanzo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e la competitività continua a </a:t>
            </a:r>
            <a:r>
              <a:rPr lang="it-IT" u="sng" dirty="0">
                <a:latin typeface="+mj-lt"/>
              </a:rPr>
              <a:t>peggiorare</a:t>
            </a:r>
            <a:r>
              <a:rPr lang="it-IT" dirty="0">
                <a:latin typeface="+mj-lt"/>
              </a:rPr>
              <a:t> (il cambio reale si apprezza sempre più).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rgbClr val="FF0000"/>
                </a:solidFill>
                <a:latin typeface="+mj-lt"/>
              </a:rPr>
              <a:t>AD</a:t>
            </a:r>
            <a:r>
              <a:rPr lang="it-IT" dirty="0">
                <a:latin typeface="+mj-lt"/>
              </a:rPr>
              <a:t> si trasla verso </a:t>
            </a:r>
            <a:r>
              <a:rPr lang="it-IT" b="1" u="sng" dirty="0">
                <a:solidFill>
                  <a:srgbClr val="FF0000"/>
                </a:solidFill>
                <a:latin typeface="+mj-lt"/>
              </a:rPr>
              <a:t>sinistra</a:t>
            </a:r>
            <a:r>
              <a:rPr lang="it-IT" dirty="0">
                <a:latin typeface="+mj-lt"/>
              </a:rPr>
              <a:t> (ogni anno!)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Si genera una recessione, ….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Si riduce l’inflazione (</a:t>
            </a:r>
            <a:r>
              <a:rPr lang="it-IT" i="1" dirty="0">
                <a:latin typeface="+mj-lt"/>
              </a:rPr>
              <a:t>lungo la AS’’)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Gradualmente si torna al punto A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… però il </a:t>
            </a:r>
            <a:r>
              <a:rPr lang="it-IT" b="1" dirty="0">
                <a:solidFill>
                  <a:srgbClr val="FF0000"/>
                </a:solidFill>
                <a:latin typeface="+mj-lt"/>
              </a:rPr>
              <a:t>cambio reale </a:t>
            </a:r>
            <a:r>
              <a:rPr lang="it-IT" dirty="0">
                <a:latin typeface="+mj-lt"/>
              </a:rPr>
              <a:t>nel corso del tempo si è apprezzato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… e ora le </a:t>
            </a:r>
            <a:r>
              <a:rPr lang="it-IT" b="1" dirty="0">
                <a:latin typeface="+mj-lt"/>
              </a:rPr>
              <a:t>partite correnti </a:t>
            </a:r>
            <a:r>
              <a:rPr lang="it-IT" dirty="0">
                <a:latin typeface="+mj-lt"/>
              </a:rPr>
              <a:t>sono in </a:t>
            </a:r>
            <a:r>
              <a:rPr lang="it-IT" b="1" dirty="0">
                <a:solidFill>
                  <a:srgbClr val="FF0000"/>
                </a:solidFill>
                <a:latin typeface="+mj-lt"/>
              </a:rPr>
              <a:t>disavanzo strutturale.</a:t>
            </a:r>
            <a:endParaRPr lang="it-IT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843574"/>
            <a:ext cx="4200128" cy="309759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15888" y="908720"/>
            <a:ext cx="8376592" cy="8710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sz="2000" i="1" dirty="0"/>
              <a:t>E’ possibile … </a:t>
            </a:r>
            <a:r>
              <a:rPr lang="it-IT" sz="2000" b="1" i="1" u="sng" dirty="0"/>
              <a:t>non</a:t>
            </a:r>
            <a:r>
              <a:rPr lang="it-IT" sz="2000" i="1" dirty="0"/>
              <a:t> fare nessuna manovra di politica economica?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sz="2000" i="1" dirty="0"/>
              <a:t>Cosa succederebbe in questo caso?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BC8205B1-6BB5-4BAC-BCEA-141EBD9B21C3}"/>
              </a:ext>
            </a:extLst>
          </p:cNvPr>
          <p:cNvSpPr/>
          <p:nvPr/>
        </p:nvSpPr>
        <p:spPr>
          <a:xfrm>
            <a:off x="4896544" y="5085184"/>
            <a:ext cx="4247456" cy="13665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i="1" dirty="0">
                <a:solidFill>
                  <a:srgbClr val="0070C0"/>
                </a:solidFill>
              </a:rPr>
              <a:t>Dopo la recessione, l’economia è tornata in piena occupazione ed il differenziale di inflazione si è annullato, ma rimane il disavanzo con l’estero</a:t>
            </a:r>
          </a:p>
        </p:txBody>
      </p:sp>
    </p:spTree>
    <p:extLst>
      <p:ext uri="{BB962C8B-B14F-4D97-AF65-F5344CB8AC3E}">
        <p14:creationId xmlns:p14="http://schemas.microsoft.com/office/powerpoint/2010/main" val="57281435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5328592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b="1" i="1" dirty="0">
                <a:solidFill>
                  <a:srgbClr val="0070C0"/>
                </a:solidFill>
                <a:cs typeface="+mj-cs"/>
              </a:rPr>
              <a:t>Soluzione 2: </a:t>
            </a:r>
            <a:r>
              <a:rPr lang="it-IT" sz="2400" b="1" dirty="0">
                <a:cs typeface="+mj-cs"/>
              </a:rPr>
              <a:t>Una PF restrittiva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8642176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772816"/>
            <a:ext cx="4608512" cy="4793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>
                <a:latin typeface="+mj-lt"/>
              </a:rPr>
              <a:t>Siamo nel punto E.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>
                <a:latin typeface="+mj-lt"/>
              </a:rPr>
              <a:t>In seguito ad una PF restrittiva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rgbClr val="FF0000"/>
                </a:solidFill>
                <a:latin typeface="+mj-lt"/>
              </a:rPr>
              <a:t>AD</a:t>
            </a:r>
            <a:r>
              <a:rPr lang="it-IT" dirty="0">
                <a:latin typeface="+mj-lt"/>
              </a:rPr>
              <a:t> si trasla verso </a:t>
            </a:r>
            <a:r>
              <a:rPr lang="it-IT" b="1" u="sng" dirty="0">
                <a:solidFill>
                  <a:srgbClr val="FF0000"/>
                </a:solidFill>
                <a:latin typeface="+mj-lt"/>
              </a:rPr>
              <a:t>sinistra</a:t>
            </a:r>
            <a:r>
              <a:rPr lang="it-IT" dirty="0">
                <a:latin typeface="+mj-lt"/>
              </a:rPr>
              <a:t> (ogni anno!)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Si genera una recessione, ….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Si riduce l’inflazione (</a:t>
            </a:r>
            <a:r>
              <a:rPr lang="it-IT" i="1" dirty="0">
                <a:latin typeface="+mj-lt"/>
              </a:rPr>
              <a:t>lungo la AS’’)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Gradualmente si torna al punto A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… però anche in questo caso (</a:t>
            </a:r>
            <a:r>
              <a:rPr lang="it-IT" i="1" dirty="0">
                <a:latin typeface="+mj-lt"/>
              </a:rPr>
              <a:t>come nella soluzione 1</a:t>
            </a:r>
            <a:r>
              <a:rPr lang="it-IT" dirty="0">
                <a:latin typeface="+mj-lt"/>
              </a:rPr>
              <a:t>) il </a:t>
            </a:r>
            <a:r>
              <a:rPr lang="it-IT" b="1" dirty="0">
                <a:solidFill>
                  <a:srgbClr val="FF0000"/>
                </a:solidFill>
                <a:latin typeface="+mj-lt"/>
              </a:rPr>
              <a:t>cambio reale </a:t>
            </a:r>
            <a:r>
              <a:rPr lang="it-IT" dirty="0">
                <a:latin typeface="+mj-lt"/>
              </a:rPr>
              <a:t>nel corso del tempo si è apprezzato </a:t>
            </a:r>
          </a:p>
          <a:p>
            <a:pPr algn="ctr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latin typeface="+mj-lt"/>
              </a:rPr>
              <a:t>(</a:t>
            </a:r>
            <a:r>
              <a:rPr lang="it-IT" sz="1600" i="1" dirty="0">
                <a:latin typeface="+mj-lt"/>
              </a:rPr>
              <a:t>forse meno che nel caso precedente, </a:t>
            </a:r>
          </a:p>
          <a:p>
            <a:pPr algn="ctr">
              <a:lnSpc>
                <a:spcPct val="114000"/>
              </a:lnSpc>
              <a:spcBef>
                <a:spcPts val="0"/>
              </a:spcBef>
            </a:pPr>
            <a:r>
              <a:rPr lang="it-IT" sz="1600" i="1" dirty="0">
                <a:latin typeface="+mj-lt"/>
              </a:rPr>
              <a:t>se l’effetto è più rapido)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…ma ancora le </a:t>
            </a:r>
            <a:r>
              <a:rPr lang="it-IT" b="1" dirty="0">
                <a:latin typeface="+mj-lt"/>
              </a:rPr>
              <a:t>partite correnti </a:t>
            </a:r>
            <a:r>
              <a:rPr lang="it-IT" dirty="0">
                <a:latin typeface="+mj-lt"/>
              </a:rPr>
              <a:t>sono in </a:t>
            </a:r>
            <a:r>
              <a:rPr lang="it-IT" b="1" dirty="0">
                <a:solidFill>
                  <a:srgbClr val="FF0000"/>
                </a:solidFill>
                <a:latin typeface="+mj-lt"/>
              </a:rPr>
              <a:t>disavanzo strutturale.</a:t>
            </a:r>
            <a:endParaRPr lang="it-IT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843574"/>
            <a:ext cx="4200128" cy="309759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15888" y="908720"/>
            <a:ext cx="8376592" cy="8417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sz="2000" i="1" dirty="0"/>
              <a:t>Il governo può provare a invertire lo stimolo iniziale: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sz="2000" i="1" dirty="0"/>
              <a:t>decide di attuare </a:t>
            </a:r>
            <a:r>
              <a:rPr lang="el-GR" sz="2000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Δ</a:t>
            </a:r>
            <a:r>
              <a:rPr lang="it-IT" sz="2000" b="1" dirty="0">
                <a:solidFill>
                  <a:srgbClr val="C00000"/>
                </a:solidFill>
                <a:ea typeface="Cambria Math" panose="02040503050406030204" pitchFamily="18" charset="0"/>
              </a:rPr>
              <a:t>G &lt; 0</a:t>
            </a:r>
            <a:endParaRPr lang="it-IT" sz="2000" i="1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BC8205B1-6BB5-4BAC-BCEA-141EBD9B21C3}"/>
              </a:ext>
            </a:extLst>
          </p:cNvPr>
          <p:cNvSpPr/>
          <p:nvPr/>
        </p:nvSpPr>
        <p:spPr>
          <a:xfrm>
            <a:off x="4896544" y="5085184"/>
            <a:ext cx="4247456" cy="13665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i="1" dirty="0">
                <a:solidFill>
                  <a:srgbClr val="0070C0"/>
                </a:solidFill>
              </a:rPr>
              <a:t>Dopo la recessione, l’economia è tornata in piena occupazione ed il differenziale di inflazione si è annullato, ma rimane il disavanzo con l’estero</a:t>
            </a:r>
          </a:p>
        </p:txBody>
      </p:sp>
    </p:spTree>
    <p:extLst>
      <p:ext uri="{BB962C8B-B14F-4D97-AF65-F5344CB8AC3E}">
        <p14:creationId xmlns:p14="http://schemas.microsoft.com/office/powerpoint/2010/main" val="78950384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467544" y="980728"/>
                <a:ext cx="8562850" cy="5157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i="1" dirty="0"/>
                  <a:t>Il governo può provare una </a:t>
                </a:r>
                <a:r>
                  <a:rPr lang="it-IT" b="1" u="sng" dirty="0">
                    <a:solidFill>
                      <a:srgbClr val="000099"/>
                    </a:solidFill>
                    <a:latin typeface="+mj-lt"/>
                  </a:rPr>
                  <a:t>doppia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</a:rPr>
                  <a:t> manovra:</a:t>
                </a:r>
              </a:p>
              <a:p>
                <a:pPr marL="457200" indent="-342900">
                  <a:lnSpc>
                    <a:spcPct val="120000"/>
                  </a:lnSpc>
                  <a:spcBef>
                    <a:spcPts val="1200"/>
                  </a:spcBef>
                  <a:buFont typeface="+mj-lt"/>
                  <a:buAutoNum type="alphaUcPeriod"/>
                </a:pPr>
                <a:r>
                  <a:rPr lang="it-IT" b="1" dirty="0">
                    <a:solidFill>
                      <a:srgbClr val="C00000"/>
                    </a:solidFill>
                    <a:latin typeface="+mj-lt"/>
                    <a:ea typeface="Cambria Math" panose="02040503050406030204" pitchFamily="18" charset="0"/>
                  </a:rPr>
                  <a:t>Ridurre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la spesa pubblica G:</a:t>
                </a:r>
              </a:p>
              <a:p>
                <a:pPr marL="457200" indent="-342900">
                  <a:lnSpc>
                    <a:spcPct val="120000"/>
                  </a:lnSpc>
                  <a:spcBef>
                    <a:spcPts val="1200"/>
                  </a:spcBef>
                  <a:buFont typeface="+mj-lt"/>
                  <a:buAutoNum type="alphaUcPeriod"/>
                </a:pPr>
                <a:r>
                  <a:rPr lang="it-IT" b="1" dirty="0">
                    <a:solidFill>
                      <a:srgbClr val="C00000"/>
                    </a:solidFill>
                    <a:latin typeface="+mj-lt"/>
                    <a:ea typeface="Cambria Math" panose="02040503050406030204" pitchFamily="18" charset="0"/>
                  </a:rPr>
                  <a:t>Svalutare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il tasso di cambio (rientrando poi nel sistema di cambi fissi)</a:t>
                </a:r>
              </a:p>
              <a:p>
                <a:pPr marL="742950" lvl="1" indent="-285750">
                  <a:lnSpc>
                    <a:spcPct val="120000"/>
                  </a:lnSpc>
                  <a:spcBef>
                    <a:spcPts val="1200"/>
                  </a:spcBef>
                  <a:buFont typeface="Wingdings" panose="05000000000000000000" pitchFamily="2" charset="2"/>
                  <a:buChar char="Ø"/>
                </a:pPr>
                <a:r>
                  <a:rPr lang="it-IT" b="1" u="sng" cap="small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riduzione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della spesa pubblica:</a:t>
                </a:r>
              </a:p>
              <a:p>
                <a:pPr marL="1200150" lvl="2" indent="-285750">
                  <a:lnSpc>
                    <a:spcPct val="12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Annulla il disavanzo del settore pubblico</a:t>
                </a:r>
              </a:p>
              <a:p>
                <a:pPr marL="1200150" lvl="2" indent="-285750">
                  <a:lnSpc>
                    <a:spcPct val="12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Sposta </a:t>
                </a:r>
                <a:r>
                  <a:rPr lang="it-IT" b="1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AD verso sinistra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(effetto </a:t>
                </a:r>
                <a:r>
                  <a:rPr lang="it-IT" dirty="0">
                    <a:solidFill>
                      <a:srgbClr val="C00000"/>
                    </a:solidFill>
                    <a:latin typeface="+mj-lt"/>
                    <a:ea typeface="Cambria Math" panose="02040503050406030204" pitchFamily="18" charset="0"/>
                  </a:rPr>
                  <a:t>restrittivo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)</a:t>
                </a:r>
              </a:p>
              <a:p>
                <a:pPr marL="742950" lvl="1" indent="-285750">
                  <a:lnSpc>
                    <a:spcPct val="120000"/>
                  </a:lnSpc>
                  <a:spcBef>
                    <a:spcPts val="1200"/>
                  </a:spcBef>
                  <a:buFont typeface="Wingdings" panose="05000000000000000000" pitchFamily="2" charset="2"/>
                  <a:buChar char="Ø"/>
                </a:pPr>
                <a:r>
                  <a:rPr lang="it-IT" b="1" u="sng" cap="small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svalutazione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migliora le NX  e:</a:t>
                </a:r>
              </a:p>
              <a:p>
                <a:pPr marL="1200150" lvl="2" indent="-285750">
                  <a:lnSpc>
                    <a:spcPct val="12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Annulla il disavanzo delle partite correnti</a:t>
                </a:r>
              </a:p>
              <a:p>
                <a:pPr marL="1200150" lvl="2" indent="-285750">
                  <a:lnSpc>
                    <a:spcPct val="12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Sposta </a:t>
                </a:r>
                <a:r>
                  <a:rPr lang="it-IT" b="1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AD verso destra 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(effetto </a:t>
                </a:r>
                <a:r>
                  <a:rPr lang="it-IT" dirty="0">
                    <a:solidFill>
                      <a:srgbClr val="C00000"/>
                    </a:solidFill>
                    <a:latin typeface="+mj-lt"/>
                    <a:ea typeface="Cambria Math" panose="02040503050406030204" pitchFamily="18" charset="0"/>
                  </a:rPr>
                  <a:t>espansivo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)</a:t>
                </a:r>
              </a:p>
              <a:p>
                <a:pPr marL="180000">
                  <a:lnSpc>
                    <a:spcPct val="120000"/>
                  </a:lnSpc>
                  <a:spcBef>
                    <a:spcPts val="1200"/>
                  </a:spcBef>
                </a:pPr>
                <a:r>
                  <a:rPr lang="it-IT" sz="2000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Calibrando in modo opportuno le due «manovre», è possibile ritornare al punto di equilibrio A, con </a:t>
                </a:r>
                <a14:m>
                  <m:oMath xmlns:m="http://schemas.openxmlformats.org/officeDocument/2006/math"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𝐘</m:t>
                    </m:r>
                    <m:r>
                      <a:rPr lang="it-IT" sz="2000" b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t-IT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𝐘</m:t>
                        </m:r>
                      </m:e>
                      <m:sup>
                        <m:r>
                          <a:rPr lang="it-IT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𝐧</m:t>
                        </m:r>
                      </m:sup>
                    </m:sSup>
                    <m:r>
                      <a:rPr lang="it-IT" sz="20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it-IT" sz="20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it-IT" sz="2000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𝛑</m:t>
                    </m:r>
                    <m:r>
                      <a:rPr lang="it-IT" sz="20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t-IT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𝛑</m:t>
                        </m:r>
                      </m:e>
                      <m:sup>
                        <m:r>
                          <a:rPr lang="it-IT" sz="20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it-IT" sz="2000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.        </a:t>
                </a:r>
                <a:r>
                  <a:rPr lang="it-IT" i="1" dirty="0">
                    <a:solidFill>
                      <a:schemeClr val="accent5">
                        <a:lumMod val="50000"/>
                      </a:schemeClr>
                    </a:solidFill>
                    <a:latin typeface="+mj-lt"/>
                    <a:ea typeface="Cambria Math" panose="02040503050406030204" pitchFamily="18" charset="0"/>
                  </a:rPr>
                  <a:t>(vedi grafico seguente </a:t>
                </a:r>
                <a:r>
                  <a:rPr lang="it-IT" i="1" dirty="0">
                    <a:solidFill>
                      <a:schemeClr val="accent5">
                        <a:lumMod val="50000"/>
                      </a:schemeClr>
                    </a:solidFill>
                    <a:latin typeface="+mj-lt"/>
                    <a:ea typeface="Cambria Math" panose="02040503050406030204" pitchFamily="18" charset="0"/>
                    <a:sym typeface="Symbol" panose="05050102010706020507" pitchFamily="18" charset="2"/>
                  </a:rPr>
                  <a:t> )</a:t>
                </a:r>
                <a:endParaRPr lang="it-IT" i="1" dirty="0">
                  <a:solidFill>
                    <a:schemeClr val="accent5">
                      <a:lumMod val="50000"/>
                    </a:schemeClr>
                  </a:solidFill>
                  <a:latin typeface="+mj-lt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80728"/>
                <a:ext cx="8562850" cy="5157053"/>
              </a:xfrm>
              <a:prstGeom prst="rect">
                <a:avLst/>
              </a:prstGeom>
              <a:blipFill>
                <a:blip r:embed="rId3"/>
                <a:stretch>
                  <a:fillRect l="-641" t="-473" r="-855" b="-118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AF73271-D4A7-403D-A51A-9EDA596B0828}"/>
              </a:ext>
            </a:extLst>
          </p:cNvPr>
          <p:cNvSpPr txBox="1"/>
          <p:nvPr/>
        </p:nvSpPr>
        <p:spPr>
          <a:xfrm>
            <a:off x="611560" y="188640"/>
            <a:ext cx="8064896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sz="2400" b="1" i="1" dirty="0">
                <a:solidFill>
                  <a:srgbClr val="0070C0"/>
                </a:solidFill>
                <a:latin typeface="+mj-lt"/>
                <a:cs typeface="+mj-cs"/>
              </a:rPr>
              <a:t>Soluzione 3:</a:t>
            </a:r>
            <a:r>
              <a:rPr lang="it-IT" sz="2400" b="1" dirty="0">
                <a:solidFill>
                  <a:srgbClr val="005A58"/>
                </a:solidFill>
                <a:latin typeface="+mj-lt"/>
                <a:cs typeface="+mj-cs"/>
              </a:rPr>
              <a:t> Manovra combinata. </a:t>
            </a:r>
          </a:p>
          <a:p>
            <a:pPr algn="ctr">
              <a:lnSpc>
                <a:spcPct val="90000"/>
              </a:lnSpc>
              <a:defRPr/>
            </a:pPr>
            <a:r>
              <a:rPr lang="it-IT" sz="2400" b="1" dirty="0">
                <a:solidFill>
                  <a:srgbClr val="005A58"/>
                </a:solidFill>
                <a:latin typeface="+mj-lt"/>
                <a:cs typeface="+mj-cs"/>
              </a:rPr>
              <a:t>PF restrittiva e svalutazione</a:t>
            </a:r>
          </a:p>
        </p:txBody>
      </p:sp>
    </p:spTree>
    <p:extLst>
      <p:ext uri="{BB962C8B-B14F-4D97-AF65-F5344CB8AC3E}">
        <p14:creationId xmlns:p14="http://schemas.microsoft.com/office/powerpoint/2010/main" val="3348992067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90600" y="1412776"/>
            <a:ext cx="5181600" cy="4119563"/>
            <a:chOff x="1188" y="1152"/>
            <a:chExt cx="3264" cy="2595"/>
          </a:xfrm>
        </p:grpSpPr>
        <p:sp>
          <p:nvSpPr>
            <p:cNvPr id="3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5" name="Text Box 7"/>
          <p:cNvSpPr txBox="1">
            <a:spLocks noChangeArrowheads="1"/>
          </p:cNvSpPr>
          <p:nvPr/>
        </p:nvSpPr>
        <p:spPr bwMode="black">
          <a:xfrm rot="16200000">
            <a:off x="-211931" y="3099465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768600" y="2498629"/>
            <a:ext cx="3098800" cy="2443164"/>
            <a:chOff x="1744" y="1832"/>
            <a:chExt cx="1952" cy="1539"/>
          </a:xfrm>
        </p:grpSpPr>
        <p:sp>
          <p:nvSpPr>
            <p:cNvPr id="7" name="Line 9"/>
            <p:cNvSpPr>
              <a:spLocks noChangeShapeType="1"/>
            </p:cNvSpPr>
            <p:nvPr/>
          </p:nvSpPr>
          <p:spPr bwMode="black">
            <a:xfrm flipV="1">
              <a:off x="1744" y="2027"/>
              <a:ext cx="1680" cy="1344"/>
            </a:xfrm>
            <a:prstGeom prst="line">
              <a:avLst/>
            </a:pr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graphicFrame>
          <p:nvGraphicFramePr>
            <p:cNvPr id="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1941810"/>
                </p:ext>
              </p:extLst>
            </p:nvPr>
          </p:nvGraphicFramePr>
          <p:xfrm>
            <a:off x="3400" y="1832"/>
            <a:ext cx="29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10200" imgH="380880" progId="">
                    <p:embed/>
                  </p:oleObj>
                </mc:Choice>
                <mc:Fallback>
                  <p:oleObj name="Equation" r:id="rId3" imgW="610200" imgH="380880" progId="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0" y="1832"/>
                          <a:ext cx="296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Line 12"/>
          <p:cNvSpPr>
            <a:spLocks noChangeShapeType="1"/>
          </p:cNvSpPr>
          <p:nvPr/>
        </p:nvSpPr>
        <p:spPr bwMode="black">
          <a:xfrm>
            <a:off x="2667000" y="2729210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black">
          <a:xfrm>
            <a:off x="3491880" y="3820978"/>
            <a:ext cx="8134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H=A</a:t>
            </a:r>
            <a:endParaRPr lang="en-US" sz="2000" b="0" i="1" dirty="0">
              <a:solidFill>
                <a:srgbClr val="000066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black">
          <a:xfrm>
            <a:off x="3924300" y="553392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Y*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4191000" y="2084040"/>
            <a:ext cx="0" cy="35052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3886200" y="1647726"/>
          <a:ext cx="622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13600" imgH="380880" progId="">
                  <p:embed/>
                </p:oleObj>
              </mc:Choice>
              <mc:Fallback>
                <p:oleObj name="Equation" r:id="rId5" imgW="813600" imgH="380880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47726"/>
                        <a:ext cx="622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1869460" y="3776230"/>
            <a:ext cx="4502740" cy="1281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blackWhite">
          <a:xfrm>
            <a:off x="5724128" y="3429000"/>
            <a:ext cx="86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LAD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blackWhite">
          <a:xfrm>
            <a:off x="4139952" y="3743573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black">
          <a:xfrm>
            <a:off x="179512" y="116632"/>
            <a:ext cx="8892480" cy="7571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>
              <a:lnSpc>
                <a:spcPct val="90000"/>
              </a:lnSpc>
              <a:defRPr/>
            </a:pPr>
            <a:r>
              <a:rPr lang="it-IT" sz="2400" b="1" i="1" dirty="0">
                <a:solidFill>
                  <a:srgbClr val="0070C0"/>
                </a:solidFill>
                <a:latin typeface="+mj-lt"/>
                <a:cs typeface="+mj-cs"/>
              </a:rPr>
              <a:t>Soluzione 3: </a:t>
            </a:r>
            <a:r>
              <a:rPr lang="it-IT" sz="2400" b="1" dirty="0">
                <a:solidFill>
                  <a:srgbClr val="005A58"/>
                </a:solidFill>
                <a:latin typeface="+mj-lt"/>
                <a:cs typeface="+mj-cs"/>
              </a:rPr>
              <a:t>Manovra combinata. </a:t>
            </a:r>
          </a:p>
          <a:p>
            <a:pPr algn="l">
              <a:lnSpc>
                <a:spcPct val="90000"/>
              </a:lnSpc>
              <a:spcBef>
                <a:spcPts val="0"/>
              </a:spcBef>
              <a:defRPr/>
            </a:pPr>
            <a:r>
              <a:rPr lang="it-IT" sz="2400" b="1" dirty="0">
                <a:solidFill>
                  <a:srgbClr val="005A58"/>
                </a:solidFill>
                <a:latin typeface="+mj-lt"/>
                <a:cs typeface="+mj-cs"/>
              </a:rPr>
              <a:t>                      PF restrittiva e svalutazione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323528" y="5939988"/>
            <a:ext cx="43204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black">
          <a:xfrm>
            <a:off x="3192760" y="2060848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5868144" y="4005064"/>
            <a:ext cx="9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rgbClr val="000099"/>
                </a:solidFill>
              </a:rPr>
              <a:t>AD’</a:t>
            </a:r>
            <a:endParaRPr lang="en-US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6588224" y="323066"/>
            <a:ext cx="2554212" cy="598625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sz="1600" dirty="0"/>
              <a:t>In </a:t>
            </a:r>
            <a:r>
              <a:rPr lang="it-IT" b="1" i="1" dirty="0">
                <a:solidFill>
                  <a:srgbClr val="0070C0"/>
                </a:solidFill>
              </a:rPr>
              <a:t>E</a:t>
            </a:r>
            <a:r>
              <a:rPr lang="it-IT" sz="1600" dirty="0"/>
              <a:t>: </a:t>
            </a:r>
            <a:r>
              <a:rPr lang="it-IT" sz="1600" b="1" i="1" dirty="0">
                <a:solidFill>
                  <a:srgbClr val="C00000"/>
                </a:solidFill>
                <a:sym typeface="Symbol" panose="05050102010706020507" pitchFamily="18" charset="2"/>
              </a:rPr>
              <a:t>(a)</a:t>
            </a:r>
            <a:r>
              <a:rPr lang="it-IT" sz="1600" dirty="0">
                <a:sym typeface="Symbol" panose="05050102010706020507" pitchFamily="18" charset="2"/>
              </a:rPr>
              <a:t> </a:t>
            </a:r>
            <a:r>
              <a:rPr lang="it-IT" sz="1600" dirty="0"/>
              <a:t>Con cambi fissi, il cambio reale si apprezza di continuo: le partite correnti accumulano disavanzi.  </a:t>
            </a:r>
          </a:p>
          <a:p>
            <a:pPr>
              <a:spcBef>
                <a:spcPts val="600"/>
              </a:spcBef>
            </a:pPr>
            <a:r>
              <a:rPr lang="it-IT" sz="1600" b="1" i="1" dirty="0">
                <a:solidFill>
                  <a:srgbClr val="C00000"/>
                </a:solidFill>
              </a:rPr>
              <a:t>(b)</a:t>
            </a:r>
            <a:r>
              <a:rPr lang="it-IT" sz="1600" dirty="0"/>
              <a:t> Il bilancio pubblico è in disavanzo e il debito pubblico aumenta ….</a:t>
            </a:r>
          </a:p>
          <a:p>
            <a:pPr>
              <a:spcBef>
                <a:spcPts val="600"/>
              </a:spcBef>
            </a:pPr>
            <a:r>
              <a:rPr lang="it-IT" sz="1600" dirty="0"/>
              <a:t>Per riportare </a:t>
            </a:r>
            <a:r>
              <a:rPr lang="it-IT" b="1" i="1" dirty="0">
                <a:solidFill>
                  <a:srgbClr val="0070C0"/>
                </a:solidFill>
              </a:rPr>
              <a:t>AD</a:t>
            </a:r>
            <a:r>
              <a:rPr lang="it-IT" sz="1600" dirty="0"/>
              <a:t> nella posizione iniziale, doppia manovra:</a:t>
            </a:r>
          </a:p>
          <a:p>
            <a:pPr>
              <a:spcBef>
                <a:spcPts val="600"/>
              </a:spcBef>
            </a:pPr>
            <a:r>
              <a:rPr lang="it-IT" sz="1600" b="1" dirty="0">
                <a:solidFill>
                  <a:srgbClr val="00B0F0"/>
                </a:solidFill>
              </a:rPr>
              <a:t>1)   </a:t>
            </a:r>
            <a:r>
              <a:rPr lang="el-GR" sz="1600" b="1" dirty="0">
                <a:solidFill>
                  <a:srgbClr val="00B0F0"/>
                </a:solidFill>
              </a:rPr>
              <a:t>Δ</a:t>
            </a:r>
            <a:r>
              <a:rPr lang="it-IT" sz="1600" b="1" dirty="0">
                <a:solidFill>
                  <a:srgbClr val="00B0F0"/>
                </a:solidFill>
              </a:rPr>
              <a:t>G &lt; 0</a:t>
            </a:r>
          </a:p>
          <a:p>
            <a:pPr>
              <a:spcBef>
                <a:spcPts val="600"/>
              </a:spcBef>
            </a:pPr>
            <a:r>
              <a:rPr lang="it-IT" sz="1600" b="1" dirty="0">
                <a:solidFill>
                  <a:srgbClr val="00B050"/>
                </a:solidFill>
              </a:rPr>
              <a:t>2) Svalutazione: </a:t>
            </a:r>
            <a:r>
              <a:rPr lang="el-GR" sz="1600" b="1" dirty="0">
                <a:solidFill>
                  <a:srgbClr val="00B050"/>
                </a:solidFill>
              </a:rPr>
              <a:t>Δ</a:t>
            </a:r>
            <a:r>
              <a:rPr lang="it-IT" sz="1600" b="1" dirty="0">
                <a:solidFill>
                  <a:srgbClr val="00B050"/>
                </a:solidFill>
              </a:rPr>
              <a:t>E &lt; 0</a:t>
            </a:r>
          </a:p>
          <a:p>
            <a:pPr>
              <a:spcBef>
                <a:spcPts val="600"/>
              </a:spcBef>
            </a:pPr>
            <a:r>
              <a:rPr lang="it-IT" sz="1600" dirty="0"/>
              <a:t>Nuovo equilibrio di BP : </a:t>
            </a:r>
            <a:r>
              <a:rPr lang="it-IT" b="1" i="1" dirty="0">
                <a:solidFill>
                  <a:srgbClr val="0070C0"/>
                </a:solidFill>
              </a:rPr>
              <a:t>F</a:t>
            </a:r>
          </a:p>
          <a:p>
            <a:pPr>
              <a:spcBef>
                <a:spcPts val="600"/>
              </a:spcBef>
            </a:pPr>
            <a:r>
              <a:rPr lang="it-IT" sz="1600" dirty="0"/>
              <a:t>In </a:t>
            </a:r>
            <a:r>
              <a:rPr lang="it-IT" b="1" i="1" dirty="0">
                <a:solidFill>
                  <a:srgbClr val="0070C0"/>
                </a:solidFill>
              </a:rPr>
              <a:t>F</a:t>
            </a:r>
            <a:r>
              <a:rPr lang="it-IT" sz="1600" dirty="0"/>
              <a:t>, l’inflazione  è diminuita. </a:t>
            </a:r>
          </a:p>
          <a:p>
            <a:pPr>
              <a:spcBef>
                <a:spcPts val="600"/>
              </a:spcBef>
            </a:pPr>
            <a:r>
              <a:rPr lang="it-IT" sz="1600" dirty="0"/>
              <a:t>A </a:t>
            </a:r>
            <a:r>
              <a:rPr lang="it-IT" sz="1600" dirty="0" err="1"/>
              <a:t>qs</a:t>
            </a:r>
            <a:r>
              <a:rPr lang="it-IT" sz="1600" dirty="0"/>
              <a:t>. punto, anche le attese di inflazione si riducono:  </a:t>
            </a:r>
            <a:r>
              <a:rPr lang="it-IT" b="1" i="1" dirty="0">
                <a:solidFill>
                  <a:srgbClr val="0070C0"/>
                </a:solidFill>
              </a:rPr>
              <a:t>AS’’</a:t>
            </a:r>
            <a:r>
              <a:rPr lang="it-IT" b="1" i="1" dirty="0">
                <a:solidFill>
                  <a:srgbClr val="0070C0"/>
                </a:solidFill>
                <a:sym typeface="Symbol" panose="05050102010706020507" pitchFamily="18" charset="2"/>
              </a:rPr>
              <a:t> AS</a:t>
            </a:r>
            <a:r>
              <a:rPr lang="it-IT" b="1" i="1" dirty="0">
                <a:solidFill>
                  <a:srgbClr val="0070C0"/>
                </a:solidFill>
              </a:rPr>
              <a:t> </a:t>
            </a:r>
            <a:r>
              <a:rPr lang="it-IT" sz="1600" dirty="0"/>
              <a:t>Gradualmente, si ritorna all’equilibrio di LP: </a:t>
            </a:r>
            <a:r>
              <a:rPr lang="it-IT" b="1" i="1" dirty="0">
                <a:solidFill>
                  <a:srgbClr val="0070C0"/>
                </a:solidFill>
              </a:rPr>
              <a:t>H = A.</a:t>
            </a:r>
            <a:endParaRPr lang="it-IT" sz="1600" b="1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44008" y="2812866"/>
            <a:ext cx="36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i="1" dirty="0">
                <a:solidFill>
                  <a:srgbClr val="000099"/>
                </a:solidFill>
              </a:rPr>
              <a:t>B</a:t>
            </a: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436096" y="1916832"/>
            <a:ext cx="669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rgbClr val="000099"/>
                </a:solidFill>
              </a:rPr>
              <a:t>AS’</a:t>
            </a:r>
            <a:endParaRPr lang="en-US" dirty="0"/>
          </a:p>
        </p:txBody>
      </p:sp>
      <p:sp>
        <p:nvSpPr>
          <p:cNvPr id="35" name="Oval 21"/>
          <p:cNvSpPr>
            <a:spLocks noChangeArrowheads="1"/>
          </p:cNvSpPr>
          <p:nvPr/>
        </p:nvSpPr>
        <p:spPr bwMode="blackWhite">
          <a:xfrm>
            <a:off x="4814565" y="3167509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cxnSp>
        <p:nvCxnSpPr>
          <p:cNvPr id="37" name="Connettore 1 36"/>
          <p:cNvCxnSpPr/>
          <p:nvPr/>
        </p:nvCxnSpPr>
        <p:spPr>
          <a:xfrm flipV="1">
            <a:off x="1691680" y="2719802"/>
            <a:ext cx="2431876" cy="9408"/>
          </a:xfrm>
          <a:prstGeom prst="line">
            <a:avLst/>
          </a:prstGeom>
          <a:ln>
            <a:solidFill>
              <a:srgbClr val="000099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1259632" y="2348880"/>
            <a:ext cx="589902" cy="479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’’’</a:t>
            </a:r>
            <a:endParaRPr lang="en-US" sz="24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1338951" y="3573016"/>
            <a:ext cx="491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2400" b="1" i="1" dirty="0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black">
          <a:xfrm flipV="1">
            <a:off x="2273694" y="1556791"/>
            <a:ext cx="3365106" cy="2729829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39" name="Oval 21"/>
          <p:cNvSpPr>
            <a:spLocks noChangeArrowheads="1"/>
          </p:cNvSpPr>
          <p:nvPr/>
        </p:nvSpPr>
        <p:spPr bwMode="blackWhite">
          <a:xfrm>
            <a:off x="4139952" y="2663453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3851920" y="2236802"/>
            <a:ext cx="36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i="1" dirty="0">
                <a:solidFill>
                  <a:srgbClr val="000099"/>
                </a:solidFill>
              </a:rPr>
              <a:t>E</a:t>
            </a:r>
            <a:endParaRPr lang="en-US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5588496" y="1340768"/>
            <a:ext cx="8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rgbClr val="000099"/>
                </a:solidFill>
              </a:rPr>
              <a:t>AS’’</a:t>
            </a:r>
            <a:endParaRPr lang="en-US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3338736" y="2924944"/>
            <a:ext cx="36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i="1" dirty="0">
                <a:solidFill>
                  <a:srgbClr val="000099"/>
                </a:solidFill>
              </a:rPr>
              <a:t>F</a:t>
            </a:r>
            <a:endParaRPr lang="en-US" dirty="0"/>
          </a:p>
        </p:txBody>
      </p:sp>
      <p:cxnSp>
        <p:nvCxnSpPr>
          <p:cNvPr id="46" name="Connettore 2 45"/>
          <p:cNvCxnSpPr/>
          <p:nvPr/>
        </p:nvCxnSpPr>
        <p:spPr>
          <a:xfrm flipH="1">
            <a:off x="2699792" y="2492896"/>
            <a:ext cx="936104" cy="93610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2699792" y="4149080"/>
            <a:ext cx="432048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Line 12"/>
          <p:cNvSpPr>
            <a:spLocks noChangeShapeType="1"/>
          </p:cNvSpPr>
          <p:nvPr/>
        </p:nvSpPr>
        <p:spPr bwMode="black">
          <a:xfrm>
            <a:off x="2277685" y="3217640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47" name="CasellaDiTesto 46"/>
          <p:cNvSpPr txBox="1"/>
          <p:nvPr/>
        </p:nvSpPr>
        <p:spPr>
          <a:xfrm>
            <a:off x="5040610" y="5085184"/>
            <a:ext cx="9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rgbClr val="000099"/>
                </a:solidFill>
              </a:rPr>
              <a:t>AD’’</a:t>
            </a:r>
            <a:endParaRPr lang="en-US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4860032" y="4551511"/>
            <a:ext cx="1446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rgbClr val="000099"/>
                </a:solidFill>
              </a:rPr>
              <a:t>AD=AD’’’</a:t>
            </a:r>
            <a:endParaRPr lang="en-US" dirty="0"/>
          </a:p>
        </p:txBody>
      </p:sp>
      <p:cxnSp>
        <p:nvCxnSpPr>
          <p:cNvPr id="50" name="Connettore 2 49"/>
          <p:cNvCxnSpPr/>
          <p:nvPr/>
        </p:nvCxnSpPr>
        <p:spPr>
          <a:xfrm flipV="1">
            <a:off x="2464085" y="2911882"/>
            <a:ext cx="427931" cy="36842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1934207" y="2740278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l-GR" b="1" dirty="0">
                <a:solidFill>
                  <a:srgbClr val="00B050"/>
                </a:solidFill>
              </a:rPr>
              <a:t>Δ</a:t>
            </a:r>
            <a:r>
              <a:rPr lang="it-IT" b="1" dirty="0">
                <a:solidFill>
                  <a:srgbClr val="00B050"/>
                </a:solidFill>
              </a:rPr>
              <a:t>E &lt; 0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641841" y="2339588"/>
            <a:ext cx="92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l-GR" b="1" dirty="0">
                <a:solidFill>
                  <a:srgbClr val="00B0F0"/>
                </a:solidFill>
              </a:rPr>
              <a:t>Δ</a:t>
            </a:r>
            <a:r>
              <a:rPr lang="it-IT" b="1" dirty="0">
                <a:solidFill>
                  <a:srgbClr val="00B0F0"/>
                </a:solidFill>
              </a:rPr>
              <a:t>G &lt; 0</a:t>
            </a:r>
          </a:p>
        </p:txBody>
      </p:sp>
    </p:spTree>
    <p:extLst>
      <p:ext uri="{BB962C8B-B14F-4D97-AF65-F5344CB8AC3E}">
        <p14:creationId xmlns:p14="http://schemas.microsoft.com/office/powerpoint/2010/main" val="2366305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5328592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>
                <a:cs typeface="+mj-cs"/>
              </a:rPr>
              <a:t>3. Riallineamenti (svalutazioni)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052736"/>
            <a:ext cx="8562850" cy="516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Con il passare del tempo la </a:t>
            </a:r>
            <a:r>
              <a:rPr lang="it-IT" b="1" dirty="0">
                <a:solidFill>
                  <a:srgbClr val="000099"/>
                </a:solidFill>
                <a:latin typeface="+mj-lt"/>
              </a:rPr>
              <a:t>parità di cambio </a:t>
            </a:r>
            <a:r>
              <a:rPr lang="it-IT" dirty="0">
                <a:latin typeface="+mj-lt"/>
              </a:rPr>
              <a:t>di una valuta (che partecipa ad un accordo di cambio) può diventare insostenibile.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Questo succede quando si accumulano «</a:t>
            </a:r>
            <a:r>
              <a:rPr lang="it-IT" b="1" dirty="0" err="1">
                <a:solidFill>
                  <a:srgbClr val="000099"/>
                </a:solidFill>
                <a:latin typeface="+mj-lt"/>
              </a:rPr>
              <a:t>dis</a:t>
            </a:r>
            <a:r>
              <a:rPr lang="it-IT" b="1" dirty="0">
                <a:solidFill>
                  <a:srgbClr val="000099"/>
                </a:solidFill>
                <a:latin typeface="+mj-lt"/>
              </a:rPr>
              <a:t>-equilibri fondamentali</a:t>
            </a:r>
            <a:r>
              <a:rPr lang="it-IT" dirty="0">
                <a:latin typeface="+mj-lt"/>
              </a:rPr>
              <a:t>» tra paesi.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i="1" dirty="0">
                <a:latin typeface="+mj-lt"/>
              </a:rPr>
              <a:t>Il sintomo principale di un  tale disequilibrio è un persistente </a:t>
            </a:r>
            <a:r>
              <a:rPr lang="it-IT" b="1" dirty="0">
                <a:solidFill>
                  <a:srgbClr val="000099"/>
                </a:solidFill>
                <a:latin typeface="+mj-lt"/>
              </a:rPr>
              <a:t>differenziale di inflazione.</a:t>
            </a:r>
            <a:r>
              <a:rPr lang="it-IT" i="1" dirty="0">
                <a:latin typeface="+mj-lt"/>
              </a:rPr>
              <a:t> A sua volta questo genera:</a:t>
            </a:r>
          </a:p>
          <a:p>
            <a:pPr marL="1200150" lvl="2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Apprezzamento o deprezzamento del cambio reale</a:t>
            </a:r>
          </a:p>
          <a:p>
            <a:pPr marL="1657350" lvl="3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Disavanzo persistente delle partite correnti</a:t>
            </a:r>
          </a:p>
          <a:p>
            <a:pPr marL="2114550" lvl="4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Accumulo di debito nei confronti dell’estero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it-IT" i="1" dirty="0">
                <a:latin typeface="+mj-lt"/>
              </a:rPr>
              <a:t>Che cosa può generare un differenziale positivo di inflazione?</a:t>
            </a:r>
          </a:p>
          <a:p>
            <a:pPr marL="1257300" lvl="2" indent="-342900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Aumenti salariali </a:t>
            </a:r>
            <a:r>
              <a:rPr lang="it-IT" dirty="0">
                <a:latin typeface="+mj-lt"/>
              </a:rPr>
              <a:t>non in linea con gli aumenti della produttività dei settori che esportano.</a:t>
            </a:r>
          </a:p>
          <a:p>
            <a:pPr marL="1257300" lvl="2" indent="-342900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Aumenti della domanda </a:t>
            </a:r>
            <a:r>
              <a:rPr lang="it-IT" dirty="0">
                <a:latin typeface="+mj-lt"/>
              </a:rPr>
              <a:t>dovuti  (</a:t>
            </a:r>
            <a:r>
              <a:rPr lang="it-IT" i="1" dirty="0">
                <a:latin typeface="+mj-lt"/>
              </a:rPr>
              <a:t>ad es</a:t>
            </a:r>
            <a:r>
              <a:rPr lang="it-IT" dirty="0">
                <a:latin typeface="+mj-lt"/>
              </a:rPr>
              <a:t>.) a PF eccessivamente espansiva.</a:t>
            </a:r>
            <a:endParaRPr lang="it-IT" sz="2000" i="1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1192236451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5328592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>
                <a:cs typeface="+mj-cs"/>
              </a:rPr>
              <a:t>Riallineamenti (svalutazioni) e PM</a:t>
            </a:r>
            <a:endParaRPr lang="it-IT" sz="2400" b="1" dirty="0">
              <a:cs typeface="+mj-cs"/>
            </a:endParaRP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65124" y="908720"/>
            <a:ext cx="8778875" cy="7127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Quando si verifica un disequilibrio fondamentale, è desiderabile (spesso inevitabile) un </a:t>
            </a:r>
            <a:r>
              <a:rPr lang="it-IT" dirty="0" err="1">
                <a:latin typeface="+mj-lt"/>
              </a:rPr>
              <a:t>ri</a:t>
            </a:r>
            <a:r>
              <a:rPr lang="it-IT" dirty="0">
                <a:latin typeface="+mj-lt"/>
              </a:rPr>
              <a:t>-allineamento del tasso di cambio.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In principio un riallineamento tra due valute potrebbe essere simmetrico,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… ma nella maggior parte dei casi (anche se non sempre) è la valuta più debole (quella che deve svalutare) che compie l’aggiustamento: ossia una </a:t>
            </a:r>
            <a:r>
              <a:rPr lang="it-IT" b="1" dirty="0">
                <a:solidFill>
                  <a:srgbClr val="C00000"/>
                </a:solidFill>
                <a:latin typeface="+mj-lt"/>
              </a:rPr>
              <a:t>svalutazione</a:t>
            </a:r>
            <a:r>
              <a:rPr lang="it-IT" dirty="0">
                <a:latin typeface="+mj-lt"/>
              </a:rPr>
              <a:t>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/>
              <a:t>In questi casi, la </a:t>
            </a:r>
            <a:r>
              <a:rPr lang="it-IT" b="1" dirty="0">
                <a:solidFill>
                  <a:srgbClr val="000099"/>
                </a:solidFill>
              </a:rPr>
              <a:t>PM recupera </a:t>
            </a:r>
            <a:r>
              <a:rPr lang="it-IT" dirty="0"/>
              <a:t>(sia pure per poco) un ruolo </a:t>
            </a:r>
            <a:r>
              <a:rPr lang="it-IT" b="1" dirty="0">
                <a:solidFill>
                  <a:srgbClr val="000099"/>
                </a:solidFill>
              </a:rPr>
              <a:t>autonomo</a:t>
            </a:r>
            <a:r>
              <a:rPr lang="it-IT" dirty="0"/>
              <a:t> importante.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</a:pPr>
            <a:r>
              <a:rPr lang="it-IT" i="1" dirty="0"/>
              <a:t>Come</a:t>
            </a:r>
            <a:r>
              <a:rPr lang="it-IT" dirty="0"/>
              <a:t>?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/>
              <a:t>Supponiamo che vi sia un disavanzo persistente delle partite correnti.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/>
              <a:t>Per svalutare, la BC cessa di  acquistare (al cambio fisso) la propria moneta (cedendo riserve ufficiali).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/>
              <a:t>L’eccesso di offerta di valuta nazionale sul mercato dei cambi genera il deprezzamento desiderato.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/>
              <a:t>La BC deve calibrare la manovra, anche con “</a:t>
            </a:r>
            <a:r>
              <a:rPr lang="it-IT" b="1" dirty="0">
                <a:solidFill>
                  <a:srgbClr val="C00000"/>
                </a:solidFill>
              </a:rPr>
              <a:t>politiche di annuncio</a:t>
            </a:r>
            <a:r>
              <a:rPr lang="it-IT" dirty="0"/>
              <a:t>”.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/>
              <a:t>In questo modo il cambio si stabilizza rapidamente al nuovo valore desiderato.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endParaRPr lang="it-IT" dirty="0">
              <a:latin typeface="+mj-lt"/>
            </a:endParaRP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it-IT" sz="2000" i="1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221019230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06950" y="1899320"/>
            <a:ext cx="1588" cy="3505200"/>
            <a:chOff x="3028" y="1824"/>
            <a:chExt cx="1" cy="2208"/>
          </a:xfrm>
        </p:grpSpPr>
        <p:sp>
          <p:nvSpPr>
            <p:cNvPr id="3" name="Line 3"/>
            <p:cNvSpPr>
              <a:spLocks noChangeShapeType="1"/>
            </p:cNvSpPr>
            <p:nvPr/>
          </p:nvSpPr>
          <p:spPr bwMode="blackWhite">
            <a:xfrm>
              <a:off x="3028" y="1824"/>
              <a:ext cx="0" cy="645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" name="Line 4"/>
            <p:cNvSpPr>
              <a:spLocks noChangeShapeType="1"/>
            </p:cNvSpPr>
            <p:nvPr/>
          </p:nvSpPr>
          <p:spPr bwMode="blackWhite">
            <a:xfrm>
              <a:off x="3029" y="2473"/>
              <a:ext cx="0" cy="1559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" name="Text Box 5"/>
          <p:cNvSpPr txBox="1">
            <a:spLocks noChangeArrowheads="1"/>
          </p:cNvSpPr>
          <p:nvPr/>
        </p:nvSpPr>
        <p:spPr bwMode="blackWhite">
          <a:xfrm>
            <a:off x="4624388" y="189932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B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blackWhite">
          <a:xfrm>
            <a:off x="4624388" y="367890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B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blackWhite">
          <a:xfrm rot="16200000">
            <a:off x="1139950" y="4099302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err="1">
                <a:solidFill>
                  <a:srgbClr val="000066"/>
                </a:solidFill>
              </a:rPr>
              <a:t>Inflazione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9" name="Freeform 11"/>
          <p:cNvSpPr>
            <a:spLocks/>
          </p:cNvSpPr>
          <p:nvPr/>
        </p:nvSpPr>
        <p:spPr bwMode="blackWhite">
          <a:xfrm>
            <a:off x="2819400" y="3370222"/>
            <a:ext cx="3784848" cy="2219018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 cap="flat" cmpd="sng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blackWhite">
          <a:xfrm>
            <a:off x="5348064" y="5579948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err="1">
                <a:solidFill>
                  <a:srgbClr val="000066"/>
                </a:solidFill>
              </a:rPr>
              <a:t>Prodotto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11" name="Freeform 13"/>
          <p:cNvSpPr>
            <a:spLocks/>
          </p:cNvSpPr>
          <p:nvPr/>
        </p:nvSpPr>
        <p:spPr bwMode="blackWhite">
          <a:xfrm>
            <a:off x="2800350" y="908720"/>
            <a:ext cx="3803898" cy="2020888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 cap="flat" cmpd="sng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blackWhite">
          <a:xfrm rot="16200000">
            <a:off x="724935" y="1746839"/>
            <a:ext cx="3053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>
                <a:solidFill>
                  <a:srgbClr val="000066"/>
                </a:solidFill>
              </a:rPr>
              <a:t>Tasso </a:t>
            </a:r>
            <a:r>
              <a:rPr lang="de-DE" dirty="0">
                <a:solidFill>
                  <a:srgbClr val="000066"/>
                </a:solidFill>
              </a:rPr>
              <a:t>di </a:t>
            </a:r>
            <a:r>
              <a:rPr lang="de-DE" dirty="0" err="1">
                <a:solidFill>
                  <a:srgbClr val="000066"/>
                </a:solidFill>
              </a:rPr>
              <a:t>interesse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blackWhite">
          <a:xfrm>
            <a:off x="5424264" y="2924944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err="1">
                <a:solidFill>
                  <a:srgbClr val="000066"/>
                </a:solidFill>
              </a:rPr>
              <a:t>Prodotto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blackWhite">
          <a:xfrm flipV="1">
            <a:off x="2819400" y="1899320"/>
            <a:ext cx="3276600" cy="1270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blackWhite">
          <a:xfrm>
            <a:off x="2824163" y="4363120"/>
            <a:ext cx="2735262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blackWhite">
          <a:xfrm>
            <a:off x="5486400" y="415992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LAD</a:t>
            </a:r>
            <a:endParaRPr lang="en-US" sz="2000" b="0">
              <a:solidFill>
                <a:srgbClr val="000066"/>
              </a:solidFill>
            </a:endParaRPr>
          </a:p>
        </p:txBody>
      </p:sp>
      <p:grpSp>
        <p:nvGrpSpPr>
          <p:cNvPr id="17" name="Group 53"/>
          <p:cNvGrpSpPr>
            <a:grpSpLocks/>
          </p:cNvGrpSpPr>
          <p:nvPr/>
        </p:nvGrpSpPr>
        <p:grpSpPr bwMode="auto">
          <a:xfrm>
            <a:off x="3505200" y="1226221"/>
            <a:ext cx="1955800" cy="1627188"/>
            <a:chOff x="2208" y="1400"/>
            <a:chExt cx="1232" cy="1025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blackWhite">
            <a:xfrm>
              <a:off x="2208" y="1400"/>
              <a:ext cx="924" cy="827"/>
            </a:xfrm>
            <a:prstGeom prst="line">
              <a:avLst/>
            </a:pr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blackWhite">
            <a:xfrm>
              <a:off x="3008" y="217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IS</a:t>
              </a:r>
              <a:endParaRPr lang="en-US" sz="2000" b="0" baseline="-25000" dirty="0">
                <a:solidFill>
                  <a:srgbClr val="000066"/>
                </a:solidFill>
              </a:endParaRPr>
            </a:p>
          </p:txBody>
        </p:sp>
      </p:grpSp>
      <p:sp>
        <p:nvSpPr>
          <p:cNvPr id="20" name="Text Box 23"/>
          <p:cNvSpPr txBox="1">
            <a:spLocks noChangeArrowheads="1"/>
          </p:cNvSpPr>
          <p:nvPr/>
        </p:nvSpPr>
        <p:spPr bwMode="blackWhite">
          <a:xfrm>
            <a:off x="3810000" y="438534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blackWhite">
          <a:xfrm>
            <a:off x="3962400" y="145482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blackWhite">
          <a:xfrm>
            <a:off x="4030216" y="5624413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Y</a:t>
            </a:r>
            <a:r>
              <a:rPr lang="de-DE" sz="2000" b="0" baseline="30000" dirty="0" err="1">
                <a:solidFill>
                  <a:srgbClr val="000066"/>
                </a:solidFill>
              </a:rPr>
              <a:t>n</a:t>
            </a:r>
            <a:endParaRPr lang="en-US" sz="2000" b="0" baseline="30000" dirty="0">
              <a:solidFill>
                <a:srgbClr val="000066"/>
              </a:solidFill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blackWhite">
          <a:xfrm>
            <a:off x="4279900" y="1912020"/>
            <a:ext cx="0" cy="102870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blackWhite">
          <a:xfrm>
            <a:off x="4279900" y="3501008"/>
            <a:ext cx="0" cy="20574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" name="Oval 28"/>
          <p:cNvSpPr>
            <a:spLocks noChangeArrowheads="1"/>
          </p:cNvSpPr>
          <p:nvPr/>
        </p:nvSpPr>
        <p:spPr bwMode="blackWhite">
          <a:xfrm>
            <a:off x="4225925" y="184534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blackWhite">
          <a:xfrm>
            <a:off x="4030216" y="2924944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Y</a:t>
            </a:r>
            <a:r>
              <a:rPr lang="de-DE" sz="2000" b="0" baseline="30000" dirty="0" err="1">
                <a:solidFill>
                  <a:srgbClr val="000066"/>
                </a:solidFill>
              </a:rPr>
              <a:t>n</a:t>
            </a:r>
            <a:endParaRPr lang="en-US" sz="2000" b="0" baseline="30000" dirty="0">
              <a:solidFill>
                <a:srgbClr val="000066"/>
              </a:solidFill>
            </a:endParaRP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blackWhite">
          <a:xfrm>
            <a:off x="3958208" y="3212976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LAS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blackWhite">
          <a:xfrm flipV="1">
            <a:off x="3276600" y="3664620"/>
            <a:ext cx="2514600" cy="114300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blackWhite">
          <a:xfrm>
            <a:off x="5715000" y="335982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AS</a:t>
            </a:r>
            <a:endParaRPr lang="en-US" sz="2000" b="0" i="1">
              <a:solidFill>
                <a:srgbClr val="000066"/>
              </a:solidFill>
            </a:endParaRPr>
          </a:p>
        </p:txBody>
      </p:sp>
      <p:grpSp>
        <p:nvGrpSpPr>
          <p:cNvPr id="30" name="Group 54"/>
          <p:cNvGrpSpPr>
            <a:grpSpLocks/>
          </p:cNvGrpSpPr>
          <p:nvPr/>
        </p:nvGrpSpPr>
        <p:grpSpPr bwMode="auto">
          <a:xfrm>
            <a:off x="3344019" y="3598391"/>
            <a:ext cx="2524125" cy="1774825"/>
            <a:chOff x="2010" y="2826"/>
            <a:chExt cx="1590" cy="1118"/>
          </a:xfrm>
        </p:grpSpPr>
        <p:sp>
          <p:nvSpPr>
            <p:cNvPr id="31" name="Line 9"/>
            <p:cNvSpPr>
              <a:spLocks noChangeShapeType="1"/>
            </p:cNvSpPr>
            <p:nvPr/>
          </p:nvSpPr>
          <p:spPr bwMode="blackWhite">
            <a:xfrm flipH="1" flipV="1">
              <a:off x="2010" y="2826"/>
              <a:ext cx="1211" cy="9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blackWhite">
            <a:xfrm>
              <a:off x="3168" y="369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AD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33" name="Group 37"/>
          <p:cNvGrpSpPr>
            <a:grpSpLocks/>
          </p:cNvGrpSpPr>
          <p:nvPr/>
        </p:nvGrpSpPr>
        <p:grpSpPr bwMode="auto">
          <a:xfrm>
            <a:off x="4046959" y="3533626"/>
            <a:ext cx="2181225" cy="1479550"/>
            <a:chOff x="2370" y="2820"/>
            <a:chExt cx="1374" cy="932"/>
          </a:xfrm>
        </p:grpSpPr>
        <p:sp>
          <p:nvSpPr>
            <p:cNvPr id="34" name="Line 38"/>
            <p:cNvSpPr>
              <a:spLocks noChangeShapeType="1"/>
            </p:cNvSpPr>
            <p:nvPr/>
          </p:nvSpPr>
          <p:spPr bwMode="blackWhite">
            <a:xfrm flipH="1" flipV="1">
              <a:off x="2370" y="2820"/>
              <a:ext cx="982" cy="789"/>
            </a:xfrm>
            <a:prstGeom prst="line">
              <a:avLst/>
            </a:prstGeom>
            <a:noFill/>
            <a:ln w="38100">
              <a:solidFill>
                <a:srgbClr val="FF63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5" name="Text Box 39"/>
            <p:cNvSpPr txBox="1">
              <a:spLocks noChangeArrowheads="1"/>
            </p:cNvSpPr>
            <p:nvPr/>
          </p:nvSpPr>
          <p:spPr bwMode="blackWhite">
            <a:xfrm>
              <a:off x="3312" y="350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AD´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graphicFrame>
        <p:nvGraphicFramePr>
          <p:cNvPr id="36" name="Object 40"/>
          <p:cNvGraphicFramePr>
            <a:graphicFrameLocks noChangeAspect="1"/>
          </p:cNvGraphicFramePr>
          <p:nvPr/>
        </p:nvGraphicFramePr>
        <p:xfrm>
          <a:off x="2552700" y="1772320"/>
          <a:ext cx="19367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560" imgH="355320" progId="">
                  <p:embed/>
                </p:oleObj>
              </mc:Choice>
              <mc:Fallback>
                <p:oleObj name="Equation" r:id="rId3" imgW="241560" imgH="35532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1772320"/>
                        <a:ext cx="193675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Oval 41"/>
          <p:cNvSpPr>
            <a:spLocks noChangeArrowheads="1"/>
          </p:cNvSpPr>
          <p:nvPr/>
        </p:nvSpPr>
        <p:spPr bwMode="blackWhite">
          <a:xfrm>
            <a:off x="4748213" y="406149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" name="Oval 42"/>
          <p:cNvSpPr>
            <a:spLocks noChangeArrowheads="1"/>
          </p:cNvSpPr>
          <p:nvPr/>
        </p:nvSpPr>
        <p:spPr bwMode="blackWhite">
          <a:xfrm>
            <a:off x="4219575" y="429327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blackWhite">
          <a:xfrm>
            <a:off x="5943600" y="1710408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 IFM</a:t>
            </a:r>
            <a:endParaRPr lang="en-US" sz="2000" b="0" i="1">
              <a:solidFill>
                <a:srgbClr val="000066"/>
              </a:solidFill>
            </a:endParaRPr>
          </a:p>
        </p:txBody>
      </p:sp>
      <p:grpSp>
        <p:nvGrpSpPr>
          <p:cNvPr id="40" name="Group 60"/>
          <p:cNvGrpSpPr>
            <a:grpSpLocks/>
          </p:cNvGrpSpPr>
          <p:nvPr/>
        </p:nvGrpSpPr>
        <p:grpSpPr bwMode="auto">
          <a:xfrm>
            <a:off x="4054475" y="1213521"/>
            <a:ext cx="1955800" cy="1639888"/>
            <a:chOff x="2554" y="1392"/>
            <a:chExt cx="1232" cy="1033"/>
          </a:xfrm>
        </p:grpSpPr>
        <p:sp>
          <p:nvSpPr>
            <p:cNvPr id="41" name="Line 46"/>
            <p:cNvSpPr>
              <a:spLocks noChangeShapeType="1"/>
            </p:cNvSpPr>
            <p:nvPr/>
          </p:nvSpPr>
          <p:spPr bwMode="blackWhite">
            <a:xfrm>
              <a:off x="2554" y="1392"/>
              <a:ext cx="924" cy="8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" name="Text Box 47"/>
            <p:cNvSpPr txBox="1">
              <a:spLocks noChangeArrowheads="1"/>
            </p:cNvSpPr>
            <p:nvPr/>
          </p:nvSpPr>
          <p:spPr bwMode="blackWhite">
            <a:xfrm>
              <a:off x="3354" y="217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IS´´</a:t>
              </a:r>
              <a:endParaRPr lang="en-US" sz="2000" b="0" baseline="-25000" dirty="0">
                <a:solidFill>
                  <a:srgbClr val="000066"/>
                </a:solidFill>
              </a:endParaRPr>
            </a:p>
          </p:txBody>
        </p:sp>
      </p:grpSp>
      <p:sp>
        <p:nvSpPr>
          <p:cNvPr id="43" name="Oval 48"/>
          <p:cNvSpPr>
            <a:spLocks noChangeArrowheads="1"/>
          </p:cNvSpPr>
          <p:nvPr/>
        </p:nvSpPr>
        <p:spPr bwMode="blackWhite">
          <a:xfrm>
            <a:off x="4759325" y="1850108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4876800" y="2280320"/>
            <a:ext cx="10668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45" name="Line 51"/>
          <p:cNvSpPr>
            <a:spLocks noChangeShapeType="1"/>
          </p:cNvSpPr>
          <p:nvPr/>
        </p:nvSpPr>
        <p:spPr bwMode="auto">
          <a:xfrm>
            <a:off x="4906888" y="4725144"/>
            <a:ext cx="4572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t-IT"/>
          </a:p>
        </p:txBody>
      </p:sp>
      <p:grpSp>
        <p:nvGrpSpPr>
          <p:cNvPr id="46" name="Group 55"/>
          <p:cNvGrpSpPr>
            <a:grpSpLocks/>
          </p:cNvGrpSpPr>
          <p:nvPr/>
        </p:nvGrpSpPr>
        <p:grpSpPr bwMode="auto">
          <a:xfrm>
            <a:off x="4724400" y="1213521"/>
            <a:ext cx="2057400" cy="1639888"/>
            <a:chOff x="2794" y="1392"/>
            <a:chExt cx="1296" cy="1033"/>
          </a:xfrm>
        </p:grpSpPr>
        <p:sp>
          <p:nvSpPr>
            <p:cNvPr id="47" name="Line 56"/>
            <p:cNvSpPr>
              <a:spLocks noChangeShapeType="1"/>
            </p:cNvSpPr>
            <p:nvPr/>
          </p:nvSpPr>
          <p:spPr bwMode="blackWhite">
            <a:xfrm>
              <a:off x="2794" y="1392"/>
              <a:ext cx="924" cy="827"/>
            </a:xfrm>
            <a:prstGeom prst="line">
              <a:avLst/>
            </a:prstGeom>
            <a:noFill/>
            <a:ln w="38100">
              <a:solidFill>
                <a:srgbClr val="FF63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" name="Text Box 57"/>
            <p:cNvSpPr txBox="1">
              <a:spLocks noChangeArrowheads="1"/>
            </p:cNvSpPr>
            <p:nvPr/>
          </p:nvSpPr>
          <p:spPr bwMode="blackWhite">
            <a:xfrm>
              <a:off x="3658" y="217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IS´</a:t>
              </a:r>
              <a:endParaRPr lang="en-US" sz="2000" b="0" baseline="-25000" dirty="0">
                <a:solidFill>
                  <a:srgbClr val="000066"/>
                </a:solidFill>
              </a:endParaRPr>
            </a:p>
          </p:txBody>
        </p:sp>
      </p:grpSp>
      <p:sp>
        <p:nvSpPr>
          <p:cNvPr id="49" name="Oval 58"/>
          <p:cNvSpPr>
            <a:spLocks noChangeArrowheads="1"/>
          </p:cNvSpPr>
          <p:nvPr/>
        </p:nvSpPr>
        <p:spPr bwMode="blackWhite">
          <a:xfrm>
            <a:off x="5410200" y="182312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" name="Text Box 59"/>
          <p:cNvSpPr txBox="1">
            <a:spLocks noChangeArrowheads="1"/>
          </p:cNvSpPr>
          <p:nvPr/>
        </p:nvSpPr>
        <p:spPr bwMode="blackWhite">
          <a:xfrm>
            <a:off x="5334000" y="1513558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B´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51" name="Rechteck 53"/>
          <p:cNvSpPr>
            <a:spLocks noChangeArrowheads="1"/>
          </p:cNvSpPr>
          <p:nvPr/>
        </p:nvSpPr>
        <p:spPr bwMode="auto">
          <a:xfrm>
            <a:off x="350641" y="980728"/>
            <a:ext cx="1557063" cy="15081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000066"/>
                </a:solidFill>
              </a:rPr>
              <a:t>I</a:t>
            </a:r>
            <a:r>
              <a:rPr lang="de-DE" b="1" dirty="0">
                <a:solidFill>
                  <a:srgbClr val="000066"/>
                </a:solidFill>
              </a:rPr>
              <a:t>.  </a:t>
            </a:r>
            <a:r>
              <a:rPr lang="de-DE" dirty="0" err="1">
                <a:solidFill>
                  <a:srgbClr val="000066"/>
                </a:solidFill>
              </a:rPr>
              <a:t>Una</a:t>
            </a:r>
            <a:r>
              <a:rPr lang="de-DE" b="0" dirty="0">
                <a:solidFill>
                  <a:srgbClr val="000066"/>
                </a:solidFill>
              </a:rPr>
              <a:t> </a:t>
            </a:r>
            <a:r>
              <a:rPr lang="de-DE" b="0" dirty="0" err="1">
                <a:solidFill>
                  <a:srgbClr val="000066"/>
                </a:solidFill>
              </a:rPr>
              <a:t>svalutazione</a:t>
            </a:r>
            <a:r>
              <a:rPr lang="de-DE" b="0" dirty="0">
                <a:solidFill>
                  <a:srgbClr val="000066"/>
                </a:solidFill>
              </a:rPr>
              <a:t> </a:t>
            </a:r>
            <a:r>
              <a:rPr lang="de-DE" b="0" dirty="0" err="1">
                <a:solidFill>
                  <a:srgbClr val="000066"/>
                </a:solidFill>
              </a:rPr>
              <a:t>sposta</a:t>
            </a:r>
            <a:r>
              <a:rPr lang="de-DE" b="0" dirty="0">
                <a:solidFill>
                  <a:srgbClr val="000066"/>
                </a:solidFill>
              </a:rPr>
              <a:t> la </a:t>
            </a:r>
            <a:r>
              <a:rPr lang="de-DE" b="0" i="1" dirty="0">
                <a:solidFill>
                  <a:srgbClr val="000066"/>
                </a:solidFill>
              </a:rPr>
              <a:t>IS</a:t>
            </a:r>
            <a:r>
              <a:rPr lang="de-DE" b="0" dirty="0">
                <a:solidFill>
                  <a:srgbClr val="000066"/>
                </a:solidFill>
              </a:rPr>
              <a:t> </a:t>
            </a:r>
            <a:r>
              <a:rPr lang="de-DE" b="0" dirty="0" err="1">
                <a:solidFill>
                  <a:srgbClr val="000066"/>
                </a:solidFill>
              </a:rPr>
              <a:t>verso</a:t>
            </a:r>
            <a:r>
              <a:rPr lang="de-DE" b="0" dirty="0">
                <a:solidFill>
                  <a:srgbClr val="000066"/>
                </a:solidFill>
              </a:rPr>
              <a:t> </a:t>
            </a:r>
            <a:r>
              <a:rPr lang="de-DE" b="0" dirty="0" err="1">
                <a:solidFill>
                  <a:srgbClr val="000066"/>
                </a:solidFill>
              </a:rPr>
              <a:t>destra</a:t>
            </a:r>
            <a:r>
              <a:rPr lang="de-DE" b="0" dirty="0">
                <a:solidFill>
                  <a:srgbClr val="000066"/>
                </a:solidFill>
              </a:rPr>
              <a:t>: </a:t>
            </a:r>
            <a:r>
              <a:rPr lang="de-DE" b="0" i="1" dirty="0">
                <a:solidFill>
                  <a:srgbClr val="000066"/>
                </a:solidFill>
              </a:rPr>
              <a:t>IS´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52" name="Textfeld 54"/>
          <p:cNvSpPr txBox="1">
            <a:spLocks noChangeArrowheads="1"/>
          </p:cNvSpPr>
          <p:nvPr/>
        </p:nvSpPr>
        <p:spPr bwMode="auto">
          <a:xfrm>
            <a:off x="2393950" y="4191173"/>
            <a:ext cx="47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000066"/>
                </a:solidFill>
                <a:latin typeface="Symbol" pitchFamily="18" charset="2"/>
              </a:rPr>
              <a:t>p</a:t>
            </a:r>
            <a:r>
              <a:rPr lang="de-DE" sz="2400" dirty="0">
                <a:solidFill>
                  <a:srgbClr val="000066"/>
                </a:solidFill>
              </a:rPr>
              <a:t>*</a:t>
            </a:r>
          </a:p>
        </p:txBody>
      </p:sp>
      <p:sp>
        <p:nvSpPr>
          <p:cNvPr id="53" name="Line 49"/>
          <p:cNvSpPr>
            <a:spLocks noChangeShapeType="1"/>
          </p:cNvSpPr>
          <p:nvPr/>
        </p:nvSpPr>
        <p:spPr bwMode="auto">
          <a:xfrm flipH="1">
            <a:off x="5029200" y="2051720"/>
            <a:ext cx="6858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6"/>
              <p:cNvSpPr txBox="1">
                <a:spLocks noChangeArrowheads="1"/>
              </p:cNvSpPr>
              <p:nvPr/>
            </p:nvSpPr>
            <p:spPr bwMode="auto">
              <a:xfrm>
                <a:off x="251520" y="3068960"/>
                <a:ext cx="1858590" cy="258532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indent="-288000"/>
                <a:r>
                  <a:rPr lang="de-DE" sz="2000" b="1" dirty="0">
                    <a:solidFill>
                      <a:srgbClr val="000066"/>
                    </a:solidFill>
                  </a:rPr>
                  <a:t>II. </a:t>
                </a:r>
                <a:r>
                  <a:rPr lang="de-DE" b="0" dirty="0" err="1">
                    <a:solidFill>
                      <a:srgbClr val="000066"/>
                    </a:solidFill>
                  </a:rPr>
                  <a:t>L‘aumento</a:t>
                </a:r>
                <a:r>
                  <a:rPr lang="de-DE" b="0" dirty="0">
                    <a:solidFill>
                      <a:srgbClr val="000066"/>
                    </a:solidFill>
                  </a:rPr>
                  <a:t> della </a:t>
                </a:r>
                <a:r>
                  <a:rPr lang="de-DE" b="0" dirty="0" err="1">
                    <a:solidFill>
                      <a:srgbClr val="000066"/>
                    </a:solidFill>
                  </a:rPr>
                  <a:t>domanda</a:t>
                </a:r>
                <a:r>
                  <a:rPr lang="de-DE" b="0" dirty="0">
                    <a:solidFill>
                      <a:srgbClr val="000066"/>
                    </a:solidFill>
                  </a:rPr>
                  <a:t> </a:t>
                </a:r>
                <a:r>
                  <a:rPr lang="de-DE" b="0" dirty="0" err="1">
                    <a:solidFill>
                      <a:srgbClr val="000066"/>
                    </a:solidFill>
                  </a:rPr>
                  <a:t>sposta</a:t>
                </a:r>
                <a:r>
                  <a:rPr lang="de-DE" b="0" dirty="0">
                    <a:solidFill>
                      <a:srgbClr val="000066"/>
                    </a:solidFill>
                  </a:rPr>
                  <a:t> la </a:t>
                </a:r>
                <a:r>
                  <a:rPr lang="de-DE" b="0" dirty="0" err="1">
                    <a:solidFill>
                      <a:srgbClr val="000066"/>
                    </a:solidFill>
                  </a:rPr>
                  <a:t>curva</a:t>
                </a:r>
                <a:r>
                  <a:rPr lang="de-DE" b="0" dirty="0">
                    <a:solidFill>
                      <a:srgbClr val="000066"/>
                    </a:solidFill>
                  </a:rPr>
                  <a:t> AD a </a:t>
                </a:r>
                <a:r>
                  <a:rPr lang="de-DE" b="0" dirty="0" err="1">
                    <a:solidFill>
                      <a:srgbClr val="000066"/>
                    </a:solidFill>
                  </a:rPr>
                  <a:t>destra</a:t>
                </a:r>
                <a:r>
                  <a:rPr lang="de-DE" b="0" dirty="0">
                    <a:solidFill>
                      <a:srgbClr val="000066"/>
                    </a:solidFill>
                  </a:rPr>
                  <a:t>:  </a:t>
                </a:r>
                <a:r>
                  <a:rPr lang="de-DE" b="0" i="1" dirty="0">
                    <a:solidFill>
                      <a:srgbClr val="000066"/>
                    </a:solidFill>
                  </a:rPr>
                  <a:t>AD‘.</a:t>
                </a:r>
              </a:p>
              <a:p>
                <a:pPr algn="ctr">
                  <a:spcBef>
                    <a:spcPts val="600"/>
                  </a:spcBef>
                </a:pPr>
                <a:r>
                  <a:rPr lang="de-DE" b="0" dirty="0" err="1">
                    <a:solidFill>
                      <a:srgbClr val="000066"/>
                    </a:solidFill>
                  </a:rPr>
                  <a:t>L‘inflazione</a:t>
                </a:r>
                <a:r>
                  <a:rPr lang="de-DE" b="0" dirty="0">
                    <a:solidFill>
                      <a:srgbClr val="000066"/>
                    </a:solidFill>
                  </a:rPr>
                  <a:t> </a:t>
                </a:r>
                <a:r>
                  <a:rPr lang="de-DE" b="0" dirty="0" err="1">
                    <a:solidFill>
                      <a:srgbClr val="000066"/>
                    </a:solidFill>
                  </a:rPr>
                  <a:t>aumenta</a:t>
                </a:r>
                <a:r>
                  <a:rPr lang="de-DE" b="0" dirty="0">
                    <a:solidFill>
                      <a:srgbClr val="000066"/>
                    </a:solidFill>
                  </a:rPr>
                  <a:t> o</a:t>
                </a:r>
                <a:r>
                  <a:rPr lang="de-DE" b="0" dirty="0" err="1">
                    <a:solidFill>
                      <a:srgbClr val="000066"/>
                    </a:solidFill>
                  </a:rPr>
                  <a:t>ltre</a:t>
                </a:r>
                <a14:m>
                  <m:oMath xmlns:m="http://schemas.openxmlformats.org/officeDocument/2006/math">
                    <m:r>
                      <a:rPr lang="it-IT" sz="2400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de-DE" sz="24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*.</a:t>
                </a:r>
                <a:endParaRPr lang="de-DE" sz="2400" dirty="0">
                  <a:solidFill>
                    <a:srgbClr val="000066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3068960"/>
                <a:ext cx="1858590" cy="2585323"/>
              </a:xfrm>
              <a:prstGeom prst="rect">
                <a:avLst/>
              </a:prstGeom>
              <a:blipFill rotWithShape="0">
                <a:blip r:embed="rId6"/>
                <a:stretch>
                  <a:fillRect l="-3279" t="-941" b="-117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feld 57"/>
          <p:cNvSpPr txBox="1">
            <a:spLocks noChangeArrowheads="1"/>
          </p:cNvSpPr>
          <p:nvPr/>
        </p:nvSpPr>
        <p:spPr bwMode="auto">
          <a:xfrm>
            <a:off x="6952928" y="586423"/>
            <a:ext cx="2191072" cy="23391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000066"/>
                </a:solidFill>
              </a:rPr>
              <a:t>III</a:t>
            </a:r>
            <a:r>
              <a:rPr lang="de-DE" sz="2000" b="0" dirty="0">
                <a:solidFill>
                  <a:srgbClr val="000066"/>
                </a:solidFill>
              </a:rPr>
              <a:t>. </a:t>
            </a:r>
            <a:r>
              <a:rPr lang="de-DE" b="0" dirty="0" err="1">
                <a:solidFill>
                  <a:srgbClr val="000066"/>
                </a:solidFill>
              </a:rPr>
              <a:t>L‘aumento</a:t>
            </a:r>
            <a:r>
              <a:rPr lang="de-DE" b="0" dirty="0">
                <a:solidFill>
                  <a:srgbClr val="000066"/>
                </a:solidFill>
              </a:rPr>
              <a:t> </a:t>
            </a:r>
            <a:r>
              <a:rPr lang="de-DE" b="0" dirty="0" err="1">
                <a:solidFill>
                  <a:srgbClr val="000066"/>
                </a:solidFill>
              </a:rPr>
              <a:t>dell‘inflazione</a:t>
            </a:r>
            <a:r>
              <a:rPr lang="de-DE" b="0" dirty="0">
                <a:solidFill>
                  <a:srgbClr val="000066"/>
                </a:solidFill>
              </a:rPr>
              <a:t> </a:t>
            </a:r>
            <a:r>
              <a:rPr lang="de-DE" b="0" dirty="0" err="1">
                <a:solidFill>
                  <a:srgbClr val="000066"/>
                </a:solidFill>
              </a:rPr>
              <a:t>riduce</a:t>
            </a:r>
            <a:r>
              <a:rPr lang="de-DE" b="0" dirty="0">
                <a:solidFill>
                  <a:srgbClr val="000066"/>
                </a:solidFill>
              </a:rPr>
              <a:t> </a:t>
            </a:r>
            <a:r>
              <a:rPr lang="de-DE" b="0" dirty="0" err="1">
                <a:solidFill>
                  <a:srgbClr val="000066"/>
                </a:solidFill>
              </a:rPr>
              <a:t>il</a:t>
            </a:r>
            <a:r>
              <a:rPr lang="de-DE" b="0" dirty="0">
                <a:solidFill>
                  <a:srgbClr val="000066"/>
                </a:solidFill>
              </a:rPr>
              <a:t> </a:t>
            </a:r>
            <a:r>
              <a:rPr lang="de-DE" b="0" dirty="0" err="1">
                <a:solidFill>
                  <a:srgbClr val="000066"/>
                </a:solidFill>
              </a:rPr>
              <a:t>deprezzamento</a:t>
            </a:r>
            <a:r>
              <a:rPr lang="de-DE" b="0" dirty="0">
                <a:solidFill>
                  <a:srgbClr val="000066"/>
                </a:solidFill>
              </a:rPr>
              <a:t> del </a:t>
            </a:r>
            <a:r>
              <a:rPr lang="de-DE" b="0" dirty="0" err="1">
                <a:solidFill>
                  <a:srgbClr val="000066"/>
                </a:solidFill>
              </a:rPr>
              <a:t>cambio</a:t>
            </a:r>
            <a:r>
              <a:rPr lang="de-DE" b="0" dirty="0">
                <a:solidFill>
                  <a:srgbClr val="000066"/>
                </a:solidFill>
              </a:rPr>
              <a:t> reale, </a:t>
            </a:r>
            <a:r>
              <a:rPr lang="de-DE" b="0" dirty="0" err="1">
                <a:solidFill>
                  <a:srgbClr val="000066"/>
                </a:solidFill>
              </a:rPr>
              <a:t>determinando</a:t>
            </a:r>
            <a:r>
              <a:rPr lang="de-DE" b="0" dirty="0">
                <a:solidFill>
                  <a:srgbClr val="000066"/>
                </a:solidFill>
              </a:rPr>
              <a:t> </a:t>
            </a:r>
            <a:r>
              <a:rPr lang="de-DE" b="0" dirty="0" err="1">
                <a:solidFill>
                  <a:srgbClr val="000066"/>
                </a:solidFill>
              </a:rPr>
              <a:t>lo</a:t>
            </a:r>
            <a:r>
              <a:rPr lang="de-DE" b="0" dirty="0">
                <a:solidFill>
                  <a:srgbClr val="000066"/>
                </a:solidFill>
              </a:rPr>
              <a:t> </a:t>
            </a:r>
            <a:r>
              <a:rPr lang="de-DE" b="0" dirty="0" err="1">
                <a:solidFill>
                  <a:srgbClr val="000066"/>
                </a:solidFill>
              </a:rPr>
              <a:t>spostamento</a:t>
            </a:r>
            <a:r>
              <a:rPr lang="de-DE" b="0" dirty="0">
                <a:solidFill>
                  <a:srgbClr val="000066"/>
                </a:solidFill>
              </a:rPr>
              <a:t> da</a:t>
            </a:r>
          </a:p>
          <a:p>
            <a:r>
              <a:rPr lang="de-DE" b="0" i="1" dirty="0">
                <a:solidFill>
                  <a:srgbClr val="000066"/>
                </a:solidFill>
              </a:rPr>
              <a:t>IS‘</a:t>
            </a:r>
            <a:r>
              <a:rPr lang="de-DE" b="0" dirty="0">
                <a:solidFill>
                  <a:srgbClr val="000066"/>
                </a:solidFill>
              </a:rPr>
              <a:t> a </a:t>
            </a:r>
            <a:r>
              <a:rPr lang="de-DE" b="0" i="1" dirty="0">
                <a:solidFill>
                  <a:srgbClr val="000066"/>
                </a:solidFill>
              </a:rPr>
              <a:t>IS‘‘</a:t>
            </a:r>
          </a:p>
        </p:txBody>
      </p:sp>
      <p:sp>
        <p:nvSpPr>
          <p:cNvPr id="56" name="Rectangle 26"/>
          <p:cNvSpPr txBox="1">
            <a:spLocks noChangeArrowheads="1"/>
          </p:cNvSpPr>
          <p:nvPr/>
        </p:nvSpPr>
        <p:spPr>
          <a:xfrm>
            <a:off x="251520" y="116632"/>
            <a:ext cx="8640960" cy="44486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it-IT" sz="2400" kern="0" dirty="0">
                <a:cs typeface="+mj-cs"/>
              </a:rPr>
              <a:t>  Svalutazione competitiva (a partire dall’equilibrio di LP) </a:t>
            </a:r>
            <a:endParaRPr lang="it-IT" sz="2400" b="1" kern="0" dirty="0">
              <a:cs typeface="+mj-cs"/>
            </a:endParaRP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6984460" y="3222570"/>
            <a:ext cx="2159540" cy="28007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de-DE" sz="2000" b="1" dirty="0">
                <a:solidFill>
                  <a:srgbClr val="000066"/>
                </a:solidFill>
              </a:rPr>
              <a:t>IV. </a:t>
            </a:r>
            <a:r>
              <a:rPr lang="de-DE" b="0" dirty="0" err="1">
                <a:solidFill>
                  <a:srgbClr val="000066"/>
                </a:solidFill>
              </a:rPr>
              <a:t>L‘economia</a:t>
            </a:r>
            <a:r>
              <a:rPr lang="de-DE" b="0" dirty="0">
                <a:solidFill>
                  <a:srgbClr val="000066"/>
                </a:solidFill>
              </a:rPr>
              <a:t> si </a:t>
            </a:r>
            <a:r>
              <a:rPr lang="de-DE" b="0" dirty="0" err="1">
                <a:solidFill>
                  <a:srgbClr val="000066"/>
                </a:solidFill>
              </a:rPr>
              <a:t>assesta</a:t>
            </a:r>
            <a:r>
              <a:rPr lang="de-DE" b="0" dirty="0">
                <a:solidFill>
                  <a:srgbClr val="000066"/>
                </a:solidFill>
              </a:rPr>
              <a:t> in B </a:t>
            </a:r>
            <a:r>
              <a:rPr lang="de-DE" b="0" dirty="0" err="1">
                <a:solidFill>
                  <a:srgbClr val="000066"/>
                </a:solidFill>
              </a:rPr>
              <a:t>nel</a:t>
            </a:r>
            <a:r>
              <a:rPr lang="de-DE" b="0" dirty="0">
                <a:solidFill>
                  <a:srgbClr val="000066"/>
                </a:solidFill>
              </a:rPr>
              <a:t> breve </a:t>
            </a:r>
            <a:r>
              <a:rPr lang="de-DE" b="0" dirty="0" err="1">
                <a:solidFill>
                  <a:srgbClr val="000066"/>
                </a:solidFill>
              </a:rPr>
              <a:t>periodo</a:t>
            </a:r>
            <a:r>
              <a:rPr lang="de-DE" sz="2000" b="0" dirty="0">
                <a:solidFill>
                  <a:srgbClr val="000066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000066"/>
                </a:solidFill>
              </a:rPr>
              <a:t>In B, </a:t>
            </a:r>
            <a:r>
              <a:rPr lang="de-DE" dirty="0" err="1">
                <a:solidFill>
                  <a:srgbClr val="000066"/>
                </a:solidFill>
              </a:rPr>
              <a:t>sia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il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prodotto</a:t>
            </a:r>
            <a:r>
              <a:rPr lang="de-DE" dirty="0">
                <a:solidFill>
                  <a:srgbClr val="000066"/>
                </a:solidFill>
              </a:rPr>
              <a:t> Y </a:t>
            </a:r>
            <a:r>
              <a:rPr lang="de-DE" dirty="0" err="1">
                <a:solidFill>
                  <a:srgbClr val="000066"/>
                </a:solidFill>
              </a:rPr>
              <a:t>che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l‘inflazione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sono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superiori</a:t>
            </a:r>
            <a:r>
              <a:rPr lang="de-DE" dirty="0">
                <a:solidFill>
                  <a:srgbClr val="000066"/>
                </a:solidFill>
              </a:rPr>
              <a:t> ai </a:t>
            </a:r>
            <a:r>
              <a:rPr lang="de-DE" dirty="0" err="1">
                <a:solidFill>
                  <a:srgbClr val="000066"/>
                </a:solidFill>
              </a:rPr>
              <a:t>valori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precedenti</a:t>
            </a:r>
            <a:r>
              <a:rPr lang="de-DE" dirty="0">
                <a:solidFill>
                  <a:srgbClr val="000066"/>
                </a:solidFill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rgbClr val="000066"/>
                </a:solidFill>
              </a:rPr>
              <a:t>La </a:t>
            </a:r>
            <a:r>
              <a:rPr lang="de-DE" b="0" dirty="0" err="1">
                <a:solidFill>
                  <a:srgbClr val="000066"/>
                </a:solidFill>
              </a:rPr>
              <a:t>svalutazione</a:t>
            </a:r>
            <a:r>
              <a:rPr lang="de-DE" b="0" dirty="0">
                <a:solidFill>
                  <a:srgbClr val="000066"/>
                </a:solidFill>
              </a:rPr>
              <a:t> ha </a:t>
            </a:r>
            <a:r>
              <a:rPr lang="de-DE" b="0" dirty="0" err="1">
                <a:solidFill>
                  <a:srgbClr val="000066"/>
                </a:solidFill>
              </a:rPr>
              <a:t>avuto</a:t>
            </a:r>
            <a:r>
              <a:rPr lang="de-DE" b="0" dirty="0">
                <a:solidFill>
                  <a:srgbClr val="000066"/>
                </a:solidFill>
              </a:rPr>
              <a:t> </a:t>
            </a:r>
            <a:r>
              <a:rPr lang="de-DE" b="0" dirty="0" err="1">
                <a:solidFill>
                  <a:srgbClr val="000066"/>
                </a:solidFill>
              </a:rPr>
              <a:t>successo</a:t>
            </a:r>
            <a:r>
              <a:rPr lang="de-DE" b="0" dirty="0">
                <a:solidFill>
                  <a:srgbClr val="000066"/>
                </a:solidFill>
              </a:rPr>
              <a:t> …</a:t>
            </a:r>
          </a:p>
        </p:txBody>
      </p:sp>
      <p:sp>
        <p:nvSpPr>
          <p:cNvPr id="59" name="CasellaDiTesto 58"/>
          <p:cNvSpPr txBox="1"/>
          <p:nvPr/>
        </p:nvSpPr>
        <p:spPr>
          <a:xfrm>
            <a:off x="251520" y="6023337"/>
            <a:ext cx="8892480" cy="834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94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06950" y="1899320"/>
            <a:ext cx="1588" cy="3505200"/>
            <a:chOff x="3028" y="1824"/>
            <a:chExt cx="1" cy="2208"/>
          </a:xfrm>
        </p:grpSpPr>
        <p:sp>
          <p:nvSpPr>
            <p:cNvPr id="3" name="Line 3"/>
            <p:cNvSpPr>
              <a:spLocks noChangeShapeType="1"/>
            </p:cNvSpPr>
            <p:nvPr/>
          </p:nvSpPr>
          <p:spPr bwMode="blackWhite">
            <a:xfrm>
              <a:off x="3028" y="1824"/>
              <a:ext cx="0" cy="645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" name="Line 4"/>
            <p:cNvSpPr>
              <a:spLocks noChangeShapeType="1"/>
            </p:cNvSpPr>
            <p:nvPr/>
          </p:nvSpPr>
          <p:spPr bwMode="blackWhite">
            <a:xfrm>
              <a:off x="3029" y="2473"/>
              <a:ext cx="0" cy="1559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" name="Text Box 5"/>
          <p:cNvSpPr txBox="1">
            <a:spLocks noChangeArrowheads="1"/>
          </p:cNvSpPr>
          <p:nvPr/>
        </p:nvSpPr>
        <p:spPr bwMode="blackWhite">
          <a:xfrm>
            <a:off x="4624388" y="189932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B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blackWhite">
          <a:xfrm>
            <a:off x="4624388" y="367890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B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blackWhite">
          <a:xfrm rot="16200000">
            <a:off x="1165395" y="4261574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err="1">
                <a:solidFill>
                  <a:srgbClr val="000066"/>
                </a:solidFill>
              </a:rPr>
              <a:t>Inflazione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9" name="Freeform 11"/>
          <p:cNvSpPr>
            <a:spLocks/>
          </p:cNvSpPr>
          <p:nvPr/>
        </p:nvSpPr>
        <p:spPr bwMode="blackWhite">
          <a:xfrm>
            <a:off x="2819400" y="3231232"/>
            <a:ext cx="3429000" cy="22860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 cap="flat" cmpd="sng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blackWhite">
          <a:xfrm>
            <a:off x="5004048" y="5445224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err="1">
                <a:solidFill>
                  <a:srgbClr val="000066"/>
                </a:solidFill>
              </a:rPr>
              <a:t>Prodotto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11" name="Freeform 13"/>
          <p:cNvSpPr>
            <a:spLocks/>
          </p:cNvSpPr>
          <p:nvPr/>
        </p:nvSpPr>
        <p:spPr bwMode="blackWhite">
          <a:xfrm>
            <a:off x="2800350" y="908720"/>
            <a:ext cx="3448050" cy="20320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 cap="flat" cmpd="sng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blackWhite">
          <a:xfrm rot="16200000">
            <a:off x="844269" y="1746839"/>
            <a:ext cx="3053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>
                <a:solidFill>
                  <a:srgbClr val="000066"/>
                </a:solidFill>
              </a:rPr>
              <a:t>Tasso </a:t>
            </a:r>
            <a:r>
              <a:rPr lang="de-DE" dirty="0">
                <a:solidFill>
                  <a:srgbClr val="000066"/>
                </a:solidFill>
              </a:rPr>
              <a:t>di </a:t>
            </a:r>
            <a:r>
              <a:rPr lang="de-DE" dirty="0" err="1">
                <a:solidFill>
                  <a:srgbClr val="000066"/>
                </a:solidFill>
              </a:rPr>
              <a:t>interesse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blackWhite">
          <a:xfrm>
            <a:off x="4932040" y="2924944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err="1">
                <a:solidFill>
                  <a:srgbClr val="000066"/>
                </a:solidFill>
              </a:rPr>
              <a:t>Prodotto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blackWhite">
          <a:xfrm flipV="1">
            <a:off x="2819400" y="1899320"/>
            <a:ext cx="3276600" cy="1270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blackWhite">
          <a:xfrm>
            <a:off x="2824163" y="4363120"/>
            <a:ext cx="2735262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blackWhite">
          <a:xfrm>
            <a:off x="5486400" y="415992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LAD</a:t>
            </a:r>
            <a:endParaRPr lang="en-US" sz="2000" b="0">
              <a:solidFill>
                <a:srgbClr val="000066"/>
              </a:solidFill>
            </a:endParaRPr>
          </a:p>
        </p:txBody>
      </p:sp>
      <p:grpSp>
        <p:nvGrpSpPr>
          <p:cNvPr id="17" name="Group 53"/>
          <p:cNvGrpSpPr>
            <a:grpSpLocks/>
          </p:cNvGrpSpPr>
          <p:nvPr/>
        </p:nvGrpSpPr>
        <p:grpSpPr bwMode="auto">
          <a:xfrm>
            <a:off x="3505200" y="1226220"/>
            <a:ext cx="1955800" cy="1539875"/>
            <a:chOff x="2208" y="1400"/>
            <a:chExt cx="1232" cy="970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blackWhite">
            <a:xfrm>
              <a:off x="2208" y="1400"/>
              <a:ext cx="924" cy="827"/>
            </a:xfrm>
            <a:prstGeom prst="line">
              <a:avLst/>
            </a:pr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blackWhite">
            <a:xfrm>
              <a:off x="3008" y="2120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IS</a:t>
              </a:r>
              <a:endParaRPr lang="en-US" sz="2000" b="0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20" name="Text Box 23"/>
          <p:cNvSpPr txBox="1">
            <a:spLocks noChangeArrowheads="1"/>
          </p:cNvSpPr>
          <p:nvPr/>
        </p:nvSpPr>
        <p:spPr bwMode="blackWhite">
          <a:xfrm>
            <a:off x="3810000" y="438534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blackWhite">
          <a:xfrm>
            <a:off x="3962400" y="145482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endParaRPr lang="en-US" sz="2000" b="0" baseline="-25000">
              <a:solidFill>
                <a:srgbClr val="000066"/>
              </a:solidFill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blackWhite">
          <a:xfrm>
            <a:off x="3958208" y="5480397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Y</a:t>
            </a:r>
            <a:r>
              <a:rPr lang="de-DE" sz="2000" b="0" baseline="30000" dirty="0" err="1">
                <a:solidFill>
                  <a:srgbClr val="000066"/>
                </a:solidFill>
              </a:rPr>
              <a:t>n</a:t>
            </a:r>
            <a:endParaRPr lang="en-US" sz="2000" b="0" baseline="30000" dirty="0">
              <a:solidFill>
                <a:srgbClr val="000066"/>
              </a:solidFill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blackWhite">
          <a:xfrm>
            <a:off x="4279900" y="1912020"/>
            <a:ext cx="0" cy="102870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blackWhite">
          <a:xfrm>
            <a:off x="4279900" y="3459832"/>
            <a:ext cx="0" cy="20574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" name="Oval 28"/>
          <p:cNvSpPr>
            <a:spLocks noChangeArrowheads="1"/>
          </p:cNvSpPr>
          <p:nvPr/>
        </p:nvSpPr>
        <p:spPr bwMode="blackWhite">
          <a:xfrm>
            <a:off x="4225925" y="184534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blackWhite">
          <a:xfrm>
            <a:off x="3962400" y="290262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err="1">
                <a:solidFill>
                  <a:srgbClr val="000066"/>
                </a:solidFill>
              </a:rPr>
              <a:t>Y</a:t>
            </a:r>
            <a:r>
              <a:rPr lang="de-DE" sz="2000" baseline="30000" dirty="0" err="1">
                <a:solidFill>
                  <a:srgbClr val="000066"/>
                </a:solidFill>
              </a:rPr>
              <a:t>n</a:t>
            </a:r>
            <a:endParaRPr lang="en-US" sz="2000" baseline="30000" dirty="0">
              <a:solidFill>
                <a:srgbClr val="000066"/>
              </a:solidFill>
            </a:endParaRP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blackWhite">
          <a:xfrm>
            <a:off x="3958208" y="3176141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LAS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blackWhite">
          <a:xfrm flipV="1">
            <a:off x="3276600" y="3664620"/>
            <a:ext cx="2514600" cy="114300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blackWhite">
          <a:xfrm>
            <a:off x="5715000" y="335982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AS</a:t>
            </a:r>
            <a:endParaRPr lang="en-US" sz="2000" b="0" i="1">
              <a:solidFill>
                <a:srgbClr val="000066"/>
              </a:solidFill>
            </a:endParaRPr>
          </a:p>
        </p:txBody>
      </p:sp>
      <p:grpSp>
        <p:nvGrpSpPr>
          <p:cNvPr id="30" name="Group 54"/>
          <p:cNvGrpSpPr>
            <a:grpSpLocks/>
          </p:cNvGrpSpPr>
          <p:nvPr/>
        </p:nvGrpSpPr>
        <p:grpSpPr bwMode="auto">
          <a:xfrm>
            <a:off x="3190875" y="3489995"/>
            <a:ext cx="2524125" cy="1774825"/>
            <a:chOff x="2010" y="2826"/>
            <a:chExt cx="1590" cy="1118"/>
          </a:xfrm>
        </p:grpSpPr>
        <p:sp>
          <p:nvSpPr>
            <p:cNvPr id="31" name="Line 9"/>
            <p:cNvSpPr>
              <a:spLocks noChangeShapeType="1"/>
            </p:cNvSpPr>
            <p:nvPr/>
          </p:nvSpPr>
          <p:spPr bwMode="blackWhite">
            <a:xfrm flipH="1" flipV="1">
              <a:off x="2010" y="2826"/>
              <a:ext cx="1211" cy="9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blackWhite">
            <a:xfrm>
              <a:off x="3168" y="369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AD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33" name="Group 37"/>
          <p:cNvGrpSpPr>
            <a:grpSpLocks/>
          </p:cNvGrpSpPr>
          <p:nvPr/>
        </p:nvGrpSpPr>
        <p:grpSpPr bwMode="auto">
          <a:xfrm>
            <a:off x="3990975" y="3480470"/>
            <a:ext cx="2181225" cy="1479550"/>
            <a:chOff x="2370" y="2820"/>
            <a:chExt cx="1374" cy="932"/>
          </a:xfrm>
        </p:grpSpPr>
        <p:sp>
          <p:nvSpPr>
            <p:cNvPr id="34" name="Line 38"/>
            <p:cNvSpPr>
              <a:spLocks noChangeShapeType="1"/>
            </p:cNvSpPr>
            <p:nvPr/>
          </p:nvSpPr>
          <p:spPr bwMode="blackWhite">
            <a:xfrm flipH="1" flipV="1">
              <a:off x="2370" y="2820"/>
              <a:ext cx="982" cy="789"/>
            </a:xfrm>
            <a:prstGeom prst="line">
              <a:avLst/>
            </a:prstGeom>
            <a:noFill/>
            <a:ln w="38100">
              <a:solidFill>
                <a:srgbClr val="FF63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5" name="Text Box 39"/>
            <p:cNvSpPr txBox="1">
              <a:spLocks noChangeArrowheads="1"/>
            </p:cNvSpPr>
            <p:nvPr/>
          </p:nvSpPr>
          <p:spPr bwMode="blackWhite">
            <a:xfrm>
              <a:off x="3312" y="350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AD´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graphicFrame>
        <p:nvGraphicFramePr>
          <p:cNvPr id="36" name="Object 40"/>
          <p:cNvGraphicFramePr>
            <a:graphicFrameLocks noChangeAspect="1"/>
          </p:cNvGraphicFramePr>
          <p:nvPr/>
        </p:nvGraphicFramePr>
        <p:xfrm>
          <a:off x="2552700" y="1772320"/>
          <a:ext cx="19367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560" imgH="355320" progId="">
                  <p:embed/>
                </p:oleObj>
              </mc:Choice>
              <mc:Fallback>
                <p:oleObj name="Equation" r:id="rId3" imgW="241560" imgH="355320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1772320"/>
                        <a:ext cx="193675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Oval 41"/>
          <p:cNvSpPr>
            <a:spLocks noChangeArrowheads="1"/>
          </p:cNvSpPr>
          <p:nvPr/>
        </p:nvSpPr>
        <p:spPr bwMode="blackWhite">
          <a:xfrm>
            <a:off x="4748213" y="406149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" name="Oval 42"/>
          <p:cNvSpPr>
            <a:spLocks noChangeArrowheads="1"/>
          </p:cNvSpPr>
          <p:nvPr/>
        </p:nvSpPr>
        <p:spPr bwMode="blackWhite">
          <a:xfrm>
            <a:off x="4219575" y="429327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blackWhite">
          <a:xfrm>
            <a:off x="5943600" y="1710408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 IFM</a:t>
            </a:r>
            <a:endParaRPr lang="en-US" sz="2000" b="0" i="1">
              <a:solidFill>
                <a:srgbClr val="000066"/>
              </a:solidFill>
            </a:endParaRPr>
          </a:p>
        </p:txBody>
      </p:sp>
      <p:grpSp>
        <p:nvGrpSpPr>
          <p:cNvPr id="40" name="Group 60"/>
          <p:cNvGrpSpPr>
            <a:grpSpLocks/>
          </p:cNvGrpSpPr>
          <p:nvPr/>
        </p:nvGrpSpPr>
        <p:grpSpPr bwMode="auto">
          <a:xfrm>
            <a:off x="4054475" y="1213520"/>
            <a:ext cx="1955800" cy="1539875"/>
            <a:chOff x="2554" y="1392"/>
            <a:chExt cx="1232" cy="970"/>
          </a:xfrm>
        </p:grpSpPr>
        <p:sp>
          <p:nvSpPr>
            <p:cNvPr id="41" name="Line 46"/>
            <p:cNvSpPr>
              <a:spLocks noChangeShapeType="1"/>
            </p:cNvSpPr>
            <p:nvPr/>
          </p:nvSpPr>
          <p:spPr bwMode="blackWhite">
            <a:xfrm>
              <a:off x="2554" y="1392"/>
              <a:ext cx="924" cy="8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" name="Text Box 47"/>
            <p:cNvSpPr txBox="1">
              <a:spLocks noChangeArrowheads="1"/>
            </p:cNvSpPr>
            <p:nvPr/>
          </p:nvSpPr>
          <p:spPr bwMode="blackWhite">
            <a:xfrm>
              <a:off x="3354" y="211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IS´´</a:t>
              </a:r>
              <a:endParaRPr lang="en-US" sz="2000" b="0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43" name="Oval 48"/>
          <p:cNvSpPr>
            <a:spLocks noChangeArrowheads="1"/>
          </p:cNvSpPr>
          <p:nvPr/>
        </p:nvSpPr>
        <p:spPr bwMode="blackWhite">
          <a:xfrm>
            <a:off x="4759325" y="1850108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2" name="Textfeld 54"/>
          <p:cNvSpPr txBox="1">
            <a:spLocks noChangeArrowheads="1"/>
          </p:cNvSpPr>
          <p:nvPr/>
        </p:nvSpPr>
        <p:spPr bwMode="auto">
          <a:xfrm>
            <a:off x="2393950" y="4166270"/>
            <a:ext cx="47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000066"/>
                </a:solidFill>
                <a:latin typeface="Symbol" pitchFamily="18" charset="2"/>
              </a:rPr>
              <a:t>p</a:t>
            </a:r>
            <a:r>
              <a:rPr lang="de-DE" sz="2400" dirty="0">
                <a:solidFill>
                  <a:srgbClr val="000066"/>
                </a:solidFill>
              </a:rPr>
              <a:t>*</a:t>
            </a:r>
          </a:p>
        </p:txBody>
      </p:sp>
      <p:sp>
        <p:nvSpPr>
          <p:cNvPr id="55" name="Textfeld 57"/>
          <p:cNvSpPr txBox="1">
            <a:spLocks noChangeArrowheads="1"/>
          </p:cNvSpPr>
          <p:nvPr/>
        </p:nvSpPr>
        <p:spPr bwMode="auto">
          <a:xfrm>
            <a:off x="6732240" y="1370960"/>
            <a:ext cx="2378073" cy="44781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de-DE" dirty="0" err="1">
                <a:solidFill>
                  <a:srgbClr val="000066"/>
                </a:solidFill>
              </a:rPr>
              <a:t>Tuttavia</a:t>
            </a:r>
            <a:r>
              <a:rPr lang="de-DE" dirty="0">
                <a:solidFill>
                  <a:srgbClr val="000066"/>
                </a:solidFill>
              </a:rPr>
              <a:t>, in </a:t>
            </a:r>
            <a:r>
              <a:rPr lang="de-DE" b="1" dirty="0">
                <a:solidFill>
                  <a:srgbClr val="000066"/>
                </a:solidFill>
              </a:rPr>
              <a:t>B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l‘inflazione</a:t>
            </a:r>
            <a:r>
              <a:rPr lang="de-DE" dirty="0">
                <a:solidFill>
                  <a:srgbClr val="000066"/>
                </a:solidFill>
              </a:rPr>
              <a:t> è </a:t>
            </a:r>
            <a:r>
              <a:rPr lang="de-DE" dirty="0" err="1">
                <a:solidFill>
                  <a:srgbClr val="000066"/>
                </a:solidFill>
              </a:rPr>
              <a:t>superiore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all‘inflazione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mondiale</a:t>
            </a:r>
            <a:r>
              <a:rPr lang="de-DE" dirty="0">
                <a:solidFill>
                  <a:srgbClr val="000066"/>
                </a:solidFill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de-DE" dirty="0" err="1">
                <a:solidFill>
                  <a:srgbClr val="000066"/>
                </a:solidFill>
              </a:rPr>
              <a:t>L‘economia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continua</a:t>
            </a:r>
            <a:r>
              <a:rPr lang="de-DE" dirty="0">
                <a:solidFill>
                  <a:srgbClr val="000066"/>
                </a:solidFill>
              </a:rPr>
              <a:t> a </a:t>
            </a:r>
            <a:r>
              <a:rPr lang="de-DE" dirty="0" err="1">
                <a:solidFill>
                  <a:srgbClr val="000066"/>
                </a:solidFill>
              </a:rPr>
              <a:t>perdere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competitività</a:t>
            </a:r>
            <a:r>
              <a:rPr lang="de-DE" dirty="0">
                <a:solidFill>
                  <a:srgbClr val="000066"/>
                </a:solidFill>
              </a:rPr>
              <a:t> e la IS si </a:t>
            </a:r>
            <a:r>
              <a:rPr lang="de-DE" dirty="0" err="1">
                <a:solidFill>
                  <a:srgbClr val="000066"/>
                </a:solidFill>
              </a:rPr>
              <a:t>sposta</a:t>
            </a:r>
            <a:r>
              <a:rPr lang="de-DE" dirty="0">
                <a:solidFill>
                  <a:srgbClr val="000066"/>
                </a:solidFill>
              </a:rPr>
              <a:t> a </a:t>
            </a:r>
            <a:r>
              <a:rPr lang="de-DE" dirty="0" err="1">
                <a:solidFill>
                  <a:srgbClr val="000066"/>
                </a:solidFill>
              </a:rPr>
              <a:t>sinistra</a:t>
            </a:r>
            <a:r>
              <a:rPr lang="de-DE" dirty="0">
                <a:solidFill>
                  <a:srgbClr val="000066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de-DE" dirty="0" err="1">
                <a:solidFill>
                  <a:srgbClr val="000066"/>
                </a:solidFill>
              </a:rPr>
              <a:t>Dopo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alcuni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periodi</a:t>
            </a:r>
            <a:r>
              <a:rPr lang="de-DE" dirty="0">
                <a:solidFill>
                  <a:srgbClr val="000066"/>
                </a:solidFill>
              </a:rPr>
              <a:t>, </a:t>
            </a:r>
            <a:r>
              <a:rPr lang="de-DE" dirty="0" err="1">
                <a:solidFill>
                  <a:srgbClr val="000066"/>
                </a:solidFill>
              </a:rPr>
              <a:t>ritorna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all‘equilibrio</a:t>
            </a:r>
            <a:r>
              <a:rPr lang="de-DE" dirty="0">
                <a:solidFill>
                  <a:srgbClr val="000066"/>
                </a:solidFill>
              </a:rPr>
              <a:t> di LP: </a:t>
            </a:r>
            <a:r>
              <a:rPr lang="de-DE" b="1" dirty="0">
                <a:solidFill>
                  <a:srgbClr val="000066"/>
                </a:solidFill>
              </a:rPr>
              <a:t>A</a:t>
            </a:r>
            <a:r>
              <a:rPr lang="de-DE" dirty="0">
                <a:solidFill>
                  <a:srgbClr val="000066"/>
                </a:solidFill>
              </a:rPr>
              <a:t>.</a:t>
            </a:r>
          </a:p>
          <a:p>
            <a:pPr algn="r">
              <a:spcBef>
                <a:spcPts val="600"/>
              </a:spcBef>
            </a:pPr>
            <a:r>
              <a:rPr lang="de-DE" dirty="0">
                <a:solidFill>
                  <a:srgbClr val="000066"/>
                </a:solidFill>
              </a:rPr>
              <a:t>I </a:t>
            </a:r>
            <a:r>
              <a:rPr lang="de-DE" dirty="0" err="1">
                <a:solidFill>
                  <a:srgbClr val="000066"/>
                </a:solidFill>
              </a:rPr>
              <a:t>benefici</a:t>
            </a:r>
            <a:r>
              <a:rPr lang="de-DE" dirty="0">
                <a:solidFill>
                  <a:srgbClr val="000066"/>
                </a:solidFill>
              </a:rPr>
              <a:t> della </a:t>
            </a:r>
            <a:r>
              <a:rPr lang="de-DE" dirty="0" err="1">
                <a:solidFill>
                  <a:srgbClr val="000066"/>
                </a:solidFill>
              </a:rPr>
              <a:t>svalutazione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sono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stati</a:t>
            </a:r>
            <a:r>
              <a:rPr lang="de-DE" dirty="0">
                <a:solidFill>
                  <a:srgbClr val="000066"/>
                </a:solidFill>
              </a:rPr>
              <a:t> “</a:t>
            </a:r>
            <a:r>
              <a:rPr lang="de-DE" dirty="0" err="1">
                <a:solidFill>
                  <a:srgbClr val="000066"/>
                </a:solidFill>
              </a:rPr>
              <a:t>riassorbiti</a:t>
            </a:r>
            <a:r>
              <a:rPr lang="de-DE" dirty="0">
                <a:solidFill>
                  <a:srgbClr val="000066"/>
                </a:solidFill>
              </a:rPr>
              <a:t>“.</a:t>
            </a:r>
            <a:endParaRPr lang="de-DE" dirty="0"/>
          </a:p>
        </p:txBody>
      </p:sp>
      <p:sp>
        <p:nvSpPr>
          <p:cNvPr id="56" name="Rectangle 26"/>
          <p:cNvSpPr txBox="1">
            <a:spLocks noChangeArrowheads="1"/>
          </p:cNvSpPr>
          <p:nvPr/>
        </p:nvSpPr>
        <p:spPr>
          <a:xfrm>
            <a:off x="251520" y="-12030"/>
            <a:ext cx="8640960" cy="92736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endParaRPr lang="it-IT" sz="2400" kern="0" dirty="0">
              <a:cs typeface="+mj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kern="0" dirty="0">
                <a:cs typeface="+mj-cs"/>
              </a:rPr>
              <a:t>    Svalutazione competitiva (2)</a:t>
            </a:r>
            <a:endParaRPr lang="it-IT" sz="2400" b="1" kern="0" dirty="0">
              <a:cs typeface="+mj-cs"/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251520" y="6048429"/>
            <a:ext cx="8892480" cy="834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8" name="Line 51"/>
          <p:cNvSpPr>
            <a:spLocks noChangeShapeType="1"/>
          </p:cNvSpPr>
          <p:nvPr/>
        </p:nvSpPr>
        <p:spPr bwMode="auto">
          <a:xfrm flipH="1">
            <a:off x="4862337" y="4667920"/>
            <a:ext cx="429743" cy="1303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60" name="Line 51"/>
          <p:cNvSpPr>
            <a:spLocks noChangeShapeType="1"/>
          </p:cNvSpPr>
          <p:nvPr/>
        </p:nvSpPr>
        <p:spPr bwMode="auto">
          <a:xfrm flipH="1">
            <a:off x="4870944" y="2346460"/>
            <a:ext cx="349128" cy="242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79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57870"/>
            <a:ext cx="7313612" cy="450850"/>
          </a:xfrm>
          <a:solidFill>
            <a:srgbClr val="CCFFCC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eaLnBrk="1" hangingPunct="1"/>
            <a:r>
              <a:rPr lang="it-IT" altLang="en-US" sz="2500" dirty="0"/>
              <a:t>L’importanza del regime di cambio</a:t>
            </a:r>
            <a:endParaRPr lang="en-US" altLang="en-US" sz="2800" dirty="0"/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748464" cy="5400600"/>
          </a:xfrm>
          <a:solidFill>
            <a:schemeClr val="bg1"/>
          </a:solidFill>
        </p:spPr>
        <p:txBody>
          <a:bodyPr/>
          <a:lstStyle/>
          <a:p>
            <a:pPr marL="288000" indent="-288000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it-IT" altLang="en-US" sz="1800" i="1" dirty="0">
                <a:solidFill>
                  <a:srgbClr val="000099"/>
                </a:solidFill>
                <a:latin typeface="+mj-lt"/>
              </a:rPr>
              <a:t>Una cosa da tenere subito in conto: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en-US" sz="1800" dirty="0">
                <a:latin typeface="+mj-lt"/>
              </a:rPr>
              <a:t>La relazione tra domanda aggregata e prezzi è diversa, a seconda del regime di cambio.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en-US" sz="1800" dirty="0">
                <a:latin typeface="+mj-lt"/>
              </a:rPr>
              <a:t>Perciò, studieremo separatamente la funzione di domanda aggregata AD (e le sue interazioni con la AS) nei due regimi.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en-US" sz="1800" dirty="0">
                <a:latin typeface="+mj-lt"/>
              </a:rPr>
              <a:t>Questo confermerà una cosa già vista in precedenza:</a:t>
            </a: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altLang="en-US" sz="1800" dirty="0">
                <a:latin typeface="+mj-lt"/>
              </a:rPr>
              <a:t>L’efficacia e i limiti delle politiche macroeconomiche – e quindi anche i loro obiettivi sono diversi a seconda del regime di cambio!</a:t>
            </a:r>
          </a:p>
          <a:p>
            <a:pPr marL="57150" indent="0" eaLnBrk="1" hangingPunct="1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altLang="en-US" sz="1800" i="1" dirty="0">
                <a:solidFill>
                  <a:srgbClr val="000099"/>
                </a:solidFill>
                <a:latin typeface="+mj-lt"/>
              </a:rPr>
              <a:t>Quale regime di cambio è rilevante per noi (in Italia)?</a:t>
            </a:r>
          </a:p>
          <a:p>
            <a:pPr marL="57150" indent="0" eaLnBrk="1" hangingPunct="1">
              <a:lnSpc>
                <a:spcPct val="114000"/>
              </a:lnSpc>
              <a:spcBef>
                <a:spcPts val="0"/>
              </a:spcBef>
              <a:buNone/>
            </a:pPr>
            <a:r>
              <a:rPr lang="it-IT" altLang="en-US" sz="1800" i="1" dirty="0">
                <a:solidFill>
                  <a:srgbClr val="000099"/>
                </a:solidFill>
                <a:latin typeface="+mj-lt"/>
              </a:rPr>
              <a:t>In realtà, tutti e due!</a:t>
            </a:r>
          </a:p>
          <a:p>
            <a:pPr indent="-285750"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en-US" sz="1800" dirty="0">
                <a:latin typeface="+mj-lt"/>
              </a:rPr>
              <a:t>Per la </a:t>
            </a:r>
            <a:r>
              <a:rPr lang="it-IT" altLang="en-US" sz="1800" b="1" dirty="0">
                <a:latin typeface="+mj-lt"/>
              </a:rPr>
              <a:t>politica fiscale</a:t>
            </a:r>
            <a:r>
              <a:rPr lang="it-IT" altLang="en-US" sz="1800" dirty="0">
                <a:latin typeface="+mj-lt"/>
              </a:rPr>
              <a:t>, l’Italia ha un </a:t>
            </a:r>
            <a:r>
              <a:rPr lang="it-IT" altLang="en-US" sz="1800" b="1" dirty="0">
                <a:latin typeface="+mj-lt"/>
              </a:rPr>
              <a:t>cambio «fisso» </a:t>
            </a:r>
            <a:r>
              <a:rPr lang="it-IT" altLang="en-US" sz="1800" dirty="0">
                <a:latin typeface="+mj-lt"/>
              </a:rPr>
              <a:t>(in quanto adotta la stessa moneta) rispetto agli altri 18 paesi dell’area dell’euro</a:t>
            </a:r>
          </a:p>
          <a:p>
            <a:pPr indent="-285750"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en-US" sz="1800" dirty="0">
                <a:latin typeface="+mj-lt"/>
              </a:rPr>
              <a:t>Per la </a:t>
            </a:r>
            <a:r>
              <a:rPr lang="it-IT" altLang="en-US" sz="1800" b="1" dirty="0">
                <a:latin typeface="+mj-lt"/>
              </a:rPr>
              <a:t>politica monetaria</a:t>
            </a:r>
            <a:r>
              <a:rPr lang="it-IT" altLang="en-US" sz="1800" dirty="0">
                <a:latin typeface="+mj-lt"/>
              </a:rPr>
              <a:t>, questa è decisa dalla Banca Centrale Europea, che adotta rapporti di </a:t>
            </a:r>
            <a:r>
              <a:rPr lang="it-IT" altLang="en-US" sz="1800" b="1" dirty="0">
                <a:latin typeface="+mj-lt"/>
              </a:rPr>
              <a:t>cambio flessibile </a:t>
            </a:r>
            <a:r>
              <a:rPr lang="it-IT" altLang="en-US" sz="1800" dirty="0">
                <a:latin typeface="+mj-lt"/>
              </a:rPr>
              <a:t>nei confronti delle altre aree valutarie ($, £, Yen, Rublo …) </a:t>
            </a:r>
            <a:endParaRPr lang="it-IT" altLang="en-US" sz="1400" dirty="0">
              <a:latin typeface="+mj-lt"/>
            </a:endParaRPr>
          </a:p>
          <a:p>
            <a:pPr marL="688050" lvl="1" indent="-288000" eaLnBrk="1" hangingPunct="1">
              <a:lnSpc>
                <a:spcPct val="114000"/>
              </a:lnSpc>
              <a:spcBef>
                <a:spcPts val="0"/>
              </a:spcBef>
            </a:pPr>
            <a:endParaRPr lang="it-IT" altLang="en-US" sz="1800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65125" y="6375102"/>
            <a:ext cx="3902075" cy="222250"/>
          </a:xfrm>
        </p:spPr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4218648651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5328592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>
                <a:cs typeface="+mj-cs"/>
              </a:rPr>
              <a:t>Una sequenza di svalutazioni</a:t>
            </a:r>
            <a:endParaRPr lang="it-IT" sz="2400" b="1" dirty="0">
              <a:cs typeface="+mj-cs"/>
            </a:endParaRP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4725144"/>
            <a:ext cx="7850088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t"/>
          <a:lstStyle/>
          <a:p>
            <a:pPr>
              <a:spcBef>
                <a:spcPts val="600"/>
              </a:spcBef>
              <a:defRPr/>
            </a:pPr>
            <a:r>
              <a:rPr lang="it-IT" dirty="0">
                <a:latin typeface="Arial" charset="0"/>
                <a:ea typeface="ＭＳ Ｐゴシック" charset="0"/>
              </a:rPr>
              <a:t>Svalutazione del cambio nominale e reale</a:t>
            </a:r>
          </a:p>
          <a:p>
            <a:pPr>
              <a:spcBef>
                <a:spcPts val="600"/>
              </a:spcBef>
              <a:defRPr/>
            </a:pPr>
            <a:r>
              <a:rPr lang="it-IT" dirty="0">
                <a:latin typeface="Arial" charset="0"/>
                <a:ea typeface="ＭＳ Ｐゴシック" charset="0"/>
              </a:rPr>
              <a:t>  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it-IT" dirty="0">
                <a:latin typeface="Arial" charset="0"/>
                <a:ea typeface="ＭＳ Ｐゴシック" charset="0"/>
              </a:rPr>
              <a:t>  Inflazione  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it-IT" dirty="0">
                <a:latin typeface="Arial" charset="0"/>
                <a:ea typeface="ＭＳ Ｐゴシック" charset="0"/>
              </a:rPr>
              <a:t>  Apprezzamento graduale del cambio reale  </a:t>
            </a:r>
          </a:p>
          <a:p>
            <a:pPr>
              <a:spcBef>
                <a:spcPts val="600"/>
              </a:spcBef>
              <a:defRPr/>
            </a:pPr>
            <a:r>
              <a:rPr lang="it-IT" dirty="0">
                <a:latin typeface="Arial" charset="0"/>
                <a:ea typeface="ＭＳ Ｐゴシック" charset="0"/>
              </a:rPr>
              <a:t>  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it-IT" dirty="0">
                <a:latin typeface="Arial" charset="0"/>
                <a:ea typeface="ＭＳ Ｐゴシック" charset="0"/>
              </a:rPr>
              <a:t>  Nuova svalutazione?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795" y="1844825"/>
            <a:ext cx="7855661" cy="295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21594000"/>
            </a:camera>
            <a:lightRig rig="threePt" dir="t"/>
          </a:scene3d>
        </p:spPr>
      </p:pic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4071114131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7776864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>
                <a:cs typeface="+mj-cs"/>
              </a:rPr>
              <a:t>Una spirale tra svalutazione e inflazione?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315502"/>
            <a:ext cx="8562850" cy="2926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Considerando le svalutazioni superiori al 10% (rispetto al dollaro) avvenute tra i paesi del G20 dopo il 2000: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it-IT" dirty="0">
                <a:latin typeface="+mj-lt"/>
              </a:rPr>
              <a:t>«</a:t>
            </a:r>
            <a:r>
              <a:rPr lang="it-IT" i="1" dirty="0">
                <a:latin typeface="+mj-lt"/>
              </a:rPr>
              <a:t>Nei 23 casi di svalutazione dal 2000 in poi l’inflazione ha ridotto entro due anni i guadagni di competitività indotti dal deprezzamento della valuta. 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it-IT" i="1" dirty="0">
                <a:latin typeface="+mj-lt"/>
              </a:rPr>
              <a:t>La relazione tra svalutazione e inflazione non è fissa, ma dipende dalla capacità di un paese di tenere l’inflazione sotto controllo». </a:t>
            </a:r>
          </a:p>
          <a:p>
            <a:pPr lvl="1" algn="r">
              <a:lnSpc>
                <a:spcPct val="114000"/>
              </a:lnSpc>
              <a:spcBef>
                <a:spcPts val="600"/>
              </a:spcBef>
            </a:pPr>
            <a:r>
              <a:rPr lang="it-IT" dirty="0">
                <a:latin typeface="+mj-lt"/>
              </a:rPr>
              <a:t>F. </a:t>
            </a:r>
            <a:r>
              <a:rPr lang="it-IT" dirty="0" err="1">
                <a:latin typeface="+mj-lt"/>
              </a:rPr>
              <a:t>Daveri</a:t>
            </a:r>
            <a:r>
              <a:rPr lang="it-IT" dirty="0">
                <a:latin typeface="+mj-lt"/>
              </a:rPr>
              <a:t>, lavoce.info, 18.04.2014</a:t>
            </a:r>
          </a:p>
          <a:p>
            <a:pPr marL="285750" indent="-285750" algn="just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4148319586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7776864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>
                <a:cs typeface="+mj-cs"/>
              </a:rPr>
              <a:t>Una spirale tra svalutazione e inflazione?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70" y="871156"/>
            <a:ext cx="7394598" cy="541411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004048" y="630932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/>
              <a:t>Fonte: </a:t>
            </a:r>
            <a:r>
              <a:rPr lang="it-IT" sz="1200" dirty="0"/>
              <a:t>F. </a:t>
            </a:r>
            <a:r>
              <a:rPr lang="it-IT" sz="1200" dirty="0" err="1"/>
              <a:t>Daveri</a:t>
            </a:r>
            <a:r>
              <a:rPr lang="it-IT" sz="1200" dirty="0"/>
              <a:t>, lavoce.info, 18.04.2014</a:t>
            </a:r>
            <a:endParaRPr lang="en-US" sz="1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3350207850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5328592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>
                <a:cs typeface="+mj-cs"/>
              </a:rPr>
              <a:t>Svalutazioni progressive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5" y="908720"/>
            <a:ext cx="3702819" cy="504056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619672" y="19168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DM per 1 FF</a:t>
            </a:r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691680" y="38517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DM per 100 LIT</a:t>
            </a:r>
            <a:endParaRPr lang="en-US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043608" y="98246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Tassi di cambio</a:t>
            </a:r>
          </a:p>
          <a:p>
            <a:pPr algn="ctr"/>
            <a:r>
              <a:rPr lang="it-IT" dirty="0"/>
              <a:t> 1974.Q1- 1998.Q4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067944" y="1052736"/>
            <a:ext cx="4608512" cy="5262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Tra il 1974 ed il 1998, la lira si è deprezzata di circa il 75% nei confronti del DM.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Il FF di quasi il 50%.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La lira ha fatto parte del SME (ossia, un regime di cambi fissi) dal 1979 al 1992.09; il FF dal 1979 al 1998.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Gran parte delle svalutazione è avvenuta prima del 1995, ossia dell’impegno ad adottare l’euro.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Il guadagno di competitività è stato in gran parte «riassorbito» dal differenziale d’inflazione.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it-IT" dirty="0"/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it-IT" dirty="0"/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sz="1200" i="1" dirty="0"/>
              <a:t>Fonte</a:t>
            </a:r>
            <a:r>
              <a:rPr lang="it-IT" sz="1200" dirty="0"/>
              <a:t>: Eurostat</a:t>
            </a:r>
            <a:endParaRPr lang="en-US" sz="1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2619541695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6768752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>
                <a:cs typeface="+mj-cs"/>
              </a:rPr>
              <a:t>Quando è desiderabile / opportuno svalutare?</a:t>
            </a:r>
            <a:endParaRPr lang="it-IT" sz="2400" b="1" dirty="0">
              <a:cs typeface="+mj-cs"/>
            </a:endParaRP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23528" y="988311"/>
            <a:ext cx="8671372" cy="5249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000099"/>
                </a:solidFill>
                <a:latin typeface="+mj-lt"/>
              </a:rPr>
              <a:t>Quando si verifica un disequilibrio fondamentale, è desiderabile (spesso inevitabile) un </a:t>
            </a:r>
            <a:r>
              <a:rPr lang="it-IT" b="1" dirty="0" err="1">
                <a:solidFill>
                  <a:srgbClr val="000099"/>
                </a:solidFill>
                <a:latin typeface="+mj-lt"/>
              </a:rPr>
              <a:t>ri</a:t>
            </a:r>
            <a:r>
              <a:rPr lang="it-IT" b="1" dirty="0">
                <a:solidFill>
                  <a:srgbClr val="000099"/>
                </a:solidFill>
                <a:latin typeface="+mj-lt"/>
              </a:rPr>
              <a:t>-allineamento del tasso di cambio </a:t>
            </a:r>
            <a:r>
              <a:rPr lang="it-IT" dirty="0">
                <a:solidFill>
                  <a:srgbClr val="000099"/>
                </a:solidFill>
                <a:latin typeface="+mj-lt"/>
              </a:rPr>
              <a:t>(insieme ad una politica di </a:t>
            </a:r>
            <a:r>
              <a:rPr lang="it-IT" dirty="0" err="1">
                <a:solidFill>
                  <a:srgbClr val="000099"/>
                </a:solidFill>
                <a:latin typeface="+mj-lt"/>
              </a:rPr>
              <a:t>reestrizione</a:t>
            </a:r>
            <a:r>
              <a:rPr lang="it-IT" dirty="0">
                <a:solidFill>
                  <a:srgbClr val="000099"/>
                </a:solidFill>
                <a:latin typeface="+mj-lt"/>
              </a:rPr>
              <a:t> fiscale, </a:t>
            </a:r>
            <a:r>
              <a:rPr lang="it-IT" i="1" dirty="0">
                <a:solidFill>
                  <a:srgbClr val="00B050"/>
                </a:solidFill>
                <a:latin typeface="+mj-lt"/>
              </a:rPr>
              <a:t>vedi lucido 21</a:t>
            </a:r>
            <a:r>
              <a:rPr lang="it-IT" dirty="0">
                <a:solidFill>
                  <a:srgbClr val="000099"/>
                </a:solidFill>
                <a:latin typeface="+mj-lt"/>
              </a:rPr>
              <a:t>).</a:t>
            </a:r>
            <a:endParaRPr lang="it-IT" dirty="0">
              <a:latin typeface="+mj-lt"/>
            </a:endParaRP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Se invece una svalutazione quando l’economia è già nell’equilibrio di LP (in altre parole, si tratta di una «</a:t>
            </a:r>
            <a:r>
              <a:rPr lang="it-IT" b="1" dirty="0">
                <a:solidFill>
                  <a:srgbClr val="000099"/>
                </a:solidFill>
                <a:latin typeface="+mj-lt"/>
              </a:rPr>
              <a:t>svalutazione competitiva</a:t>
            </a:r>
            <a:r>
              <a:rPr lang="it-IT" dirty="0">
                <a:latin typeface="+mj-lt"/>
              </a:rPr>
              <a:t>», </a:t>
            </a:r>
            <a:r>
              <a:rPr lang="it-IT" i="1" dirty="0">
                <a:solidFill>
                  <a:srgbClr val="00B050"/>
                </a:solidFill>
                <a:latin typeface="+mj-lt"/>
              </a:rPr>
              <a:t>vedi lucidi 25-26</a:t>
            </a:r>
            <a:r>
              <a:rPr lang="it-IT" dirty="0">
                <a:latin typeface="+mj-lt"/>
              </a:rPr>
              <a:t>) la svalutazione genera, nel LP, solo inflazione. </a:t>
            </a:r>
            <a:r>
              <a:rPr lang="it-IT" i="1" dirty="0">
                <a:latin typeface="+mj-lt"/>
              </a:rPr>
              <a:t>Infatti in questo caso</a:t>
            </a:r>
            <a:r>
              <a:rPr lang="it-IT" dirty="0">
                <a:latin typeface="+mj-lt"/>
              </a:rPr>
              <a:t>: 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dirty="0">
                <a:latin typeface="+mj-lt"/>
              </a:rPr>
              <a:t>Non vi era nessun disequilibrio fondamentale a cui rimediare.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dirty="0">
                <a:latin typeface="+mj-lt"/>
              </a:rPr>
              <a:t>I guadagni (in termini di maggior prodotto) sono stati brevi e presto riassorbiti dall’inflazione In principio un riallineamento tra due valute potrebbe essere simmetrico.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dirty="0">
                <a:latin typeface="+mj-lt"/>
              </a:rPr>
              <a:t>I dati empirici </a:t>
            </a:r>
            <a:r>
              <a:rPr lang="it-IT" i="1" dirty="0">
                <a:latin typeface="+mj-lt"/>
              </a:rPr>
              <a:t>(</a:t>
            </a:r>
            <a:r>
              <a:rPr lang="it-IT" i="1" dirty="0">
                <a:solidFill>
                  <a:srgbClr val="00B050"/>
                </a:solidFill>
                <a:latin typeface="+mj-lt"/>
              </a:rPr>
              <a:t>lucidi 28-30</a:t>
            </a:r>
            <a:r>
              <a:rPr lang="it-IT" i="1" dirty="0">
                <a:latin typeface="+mj-lt"/>
              </a:rPr>
              <a:t>) </a:t>
            </a:r>
            <a:r>
              <a:rPr lang="it-IT" dirty="0">
                <a:latin typeface="+mj-lt"/>
              </a:rPr>
              <a:t>suggeriscono che accade molto spesso che una svalutazione sia seguita da un proporzionale aumento dell’inflazione.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i="1" dirty="0">
                <a:latin typeface="+mj-lt"/>
              </a:rPr>
              <a:t>In positivo, una svalutazione può riuscire davvero a diminuire il cambio reale se contemporaneamente la AS si trasla verso il basso – ad esempio, nel caso di una «</a:t>
            </a:r>
            <a:r>
              <a:rPr lang="it-IT" b="1" i="1" dirty="0">
                <a:latin typeface="+mj-lt"/>
              </a:rPr>
              <a:t>politica dei redditi</a:t>
            </a:r>
            <a:r>
              <a:rPr lang="it-IT" i="1" dirty="0">
                <a:latin typeface="+mj-lt"/>
              </a:rPr>
              <a:t>». </a:t>
            </a:r>
            <a:r>
              <a:rPr lang="it-IT" i="1" dirty="0">
                <a:solidFill>
                  <a:srgbClr val="00B050"/>
                </a:solidFill>
                <a:latin typeface="+mj-lt"/>
              </a:rPr>
              <a:t>Discuteremo questa possibilità nella lezione 16 </a:t>
            </a:r>
            <a:r>
              <a:rPr lang="it-IT" i="1" dirty="0">
                <a:latin typeface="+mj-lt"/>
              </a:rPr>
              <a:t>.</a:t>
            </a:r>
            <a:endParaRPr lang="it-IT" sz="2000" i="1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794068324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5328592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>
                <a:cs typeface="+mj-cs"/>
              </a:rPr>
              <a:t>7. In sintesi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65125" y="908720"/>
            <a:ext cx="8778875" cy="5452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Abbiamo esteso il modello </a:t>
            </a:r>
            <a:r>
              <a:rPr lang="it-IT" dirty="0" err="1">
                <a:latin typeface="+mj-lt"/>
              </a:rPr>
              <a:t>Mundell</a:t>
            </a:r>
            <a:r>
              <a:rPr lang="it-IT" dirty="0">
                <a:latin typeface="+mj-lt"/>
              </a:rPr>
              <a:t>-Fleming, nel caso di cambi fissi, per tener conto dell’aggiustamento dei prezzi.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Il modello AD-AS ci consente di «continuare» l’analisi di BP, seguendone le implicazioni nel LP.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Con cambi fissi, un aumento esogeno (o indotto dalla PF) della AD genera un «ciclo» di espansione + inflazione + apprezzamenti del cambio reale. L’</a:t>
            </a:r>
            <a:r>
              <a:rPr lang="it-IT" b="1" dirty="0">
                <a:solidFill>
                  <a:srgbClr val="000099"/>
                </a:solidFill>
                <a:latin typeface="+mj-lt"/>
              </a:rPr>
              <a:t>apprezzamento progressivo </a:t>
            </a:r>
            <a:r>
              <a:rPr lang="it-IT" dirty="0">
                <a:latin typeface="+mj-lt"/>
              </a:rPr>
              <a:t>del tasso di cambio tuttavia «riassorbe» gradualmente l’effetto espansivo, e l’economia ritorna all’equilibrio iniziale di LP: rimane però un </a:t>
            </a:r>
            <a:r>
              <a:rPr lang="it-IT" b="1" dirty="0">
                <a:solidFill>
                  <a:srgbClr val="000099"/>
                </a:solidFill>
                <a:latin typeface="+mj-lt"/>
              </a:rPr>
              <a:t>disavanzo</a:t>
            </a:r>
            <a:r>
              <a:rPr lang="it-IT" dirty="0">
                <a:latin typeface="+mj-lt"/>
              </a:rPr>
              <a:t> delle partite correnti (che richiede, a questo punto, una svalutazione del cambio).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In generale, una </a:t>
            </a:r>
            <a:r>
              <a:rPr lang="it-IT" b="1" dirty="0">
                <a:solidFill>
                  <a:srgbClr val="000099"/>
                </a:solidFill>
                <a:latin typeface="+mj-lt"/>
              </a:rPr>
              <a:t>svalutazione</a:t>
            </a:r>
            <a:r>
              <a:rPr lang="it-IT" dirty="0">
                <a:latin typeface="+mj-lt"/>
              </a:rPr>
              <a:t> può consentire  di «rimediare» ad uno </a:t>
            </a:r>
            <a:r>
              <a:rPr lang="it-IT" b="1" dirty="0">
                <a:solidFill>
                  <a:srgbClr val="000099"/>
                </a:solidFill>
                <a:latin typeface="+mj-lt"/>
              </a:rPr>
              <a:t>squilibrio fondamentale</a:t>
            </a:r>
            <a:r>
              <a:rPr lang="it-IT" dirty="0">
                <a:latin typeface="+mj-lt"/>
              </a:rPr>
              <a:t> delle partite correnti: la PM «rientra» in gioco, e può indurre un’espansione di BP attraverso la svalutazione del cambio.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Al contrario, una </a:t>
            </a:r>
            <a:r>
              <a:rPr lang="it-IT" b="1" dirty="0">
                <a:solidFill>
                  <a:srgbClr val="000099"/>
                </a:solidFill>
                <a:latin typeface="+mj-lt"/>
              </a:rPr>
              <a:t>svalutazione competitiva </a:t>
            </a:r>
            <a:r>
              <a:rPr lang="it-IT" dirty="0">
                <a:latin typeface="+mj-lt"/>
              </a:rPr>
              <a:t>(ossia, a partire dall’equilibrio di LP) genera presto inflazione, e questa «riassorbe» l’iniziale guadagno di competitività, rendendo la svalutazione inefficace nel LP.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3177155522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8344747" cy="838200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it-IT" altLang="de-DE" sz="2800" i="1"/>
              <a:t>Come continua?</a:t>
            </a:r>
            <a:endParaRPr lang="it-IT" altLang="de-DE" sz="2800" i="1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82824"/>
            <a:ext cx="8367464" cy="5409530"/>
          </a:xfrm>
          <a:solidFill>
            <a:srgbClr val="CCECF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lnSpc>
                <a:spcPct val="125000"/>
              </a:lnSpc>
              <a:spcBef>
                <a:spcPts val="1800"/>
              </a:spcBef>
              <a:buNone/>
            </a:pPr>
            <a:endParaRPr lang="it-IT" altLang="de-DE" sz="1800" dirty="0"/>
          </a:p>
          <a:p>
            <a:pPr marL="0" indent="0" algn="just">
              <a:lnSpc>
                <a:spcPct val="125000"/>
              </a:lnSpc>
              <a:spcBef>
                <a:spcPts val="1800"/>
              </a:spcBef>
              <a:buNone/>
            </a:pPr>
            <a:r>
              <a:rPr lang="it-IT" altLang="de-DE" sz="1800" dirty="0"/>
              <a:t>Nella prossima lezione (14b) studieremo il modello AD-AS in regime di cambi flessibili.</a:t>
            </a:r>
          </a:p>
          <a:p>
            <a:pPr marL="0" indent="0" algn="r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de-DE" sz="1800" i="1" dirty="0">
                <a:latin typeface="Arial" panose="020B0604020202020204" pitchFamily="34" charset="0"/>
              </a:rPr>
              <a:t>Il riferimento bibliografico è ancora : </a:t>
            </a:r>
            <a:r>
              <a:rPr lang="it-IT" altLang="de-DE" sz="1800" b="1" dirty="0">
                <a:solidFill>
                  <a:srgbClr val="0070C0"/>
                </a:solidFill>
                <a:latin typeface="Arial" panose="020B0604020202020204" pitchFamily="34" charset="0"/>
              </a:rPr>
              <a:t>BW  c.14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de-DE" sz="1800" dirty="0"/>
              <a:t>E nella lezione successiva approfondiremo la discussione sull’utilizzo e le conseguenze delle politiche macroeconomiche di controllo della domanda aggregata</a:t>
            </a:r>
          </a:p>
          <a:p>
            <a:pPr marL="0" indent="0" algn="r">
              <a:lnSpc>
                <a:spcPct val="90000"/>
              </a:lnSpc>
              <a:spcBef>
                <a:spcPct val="60000"/>
              </a:spcBef>
              <a:buNone/>
            </a:pPr>
            <a:r>
              <a:rPr lang="it-IT" altLang="de-DE" sz="2000" i="1" dirty="0">
                <a:latin typeface="Arial" panose="020B0604020202020204" pitchFamily="34" charset="0"/>
              </a:rPr>
              <a:t>Rif. bibliografico è : </a:t>
            </a:r>
            <a:r>
              <a:rPr lang="it-IT" altLang="de-DE" sz="2000" b="1" dirty="0">
                <a:solidFill>
                  <a:srgbClr val="0070C0"/>
                </a:solidFill>
                <a:latin typeface="Arial" panose="020B0604020202020204" pitchFamily="34" charset="0"/>
              </a:rPr>
              <a:t>BW  c.16</a:t>
            </a: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149011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280920" cy="4032449"/>
          </a:xfrm>
        </p:spPr>
        <p:txBody>
          <a:bodyPr anchor="t"/>
          <a:lstStyle/>
          <a:p>
            <a:pPr marL="0" lvl="0" indent="0" eaLnBrk="1" hangingPunct="1">
              <a:lnSpc>
                <a:spcPct val="114000"/>
              </a:lnSpc>
              <a:spcBef>
                <a:spcPts val="1200"/>
              </a:spcBef>
              <a:buClrTx/>
              <a:buSzTx/>
              <a:buNone/>
            </a:pP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Indice: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Font typeface="+mj-lt"/>
              <a:buAutoNum type="arabicPeriod"/>
            </a:pP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Da </a:t>
            </a:r>
            <a:r>
              <a:rPr lang="it-IT" sz="1800" b="1" kern="1200" dirty="0" err="1">
                <a:solidFill>
                  <a:srgbClr val="000000"/>
                </a:solidFill>
                <a:latin typeface="+mj-lt"/>
              </a:rPr>
              <a:t>Mundell</a:t>
            </a: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-Fleming alla curva AD			p.  5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Curva di offerta aggregata e modello AD-AS		p. 10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Riallineamenti (svalutazioni)				p. 20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84" y="365947"/>
            <a:ext cx="8727504" cy="1046829"/>
          </a:xfrm>
          <a:prstGeom prst="rect">
            <a:avLst/>
          </a:prstGeom>
          <a:solidFill>
            <a:schemeClr val="bg1">
              <a:alpha val="89000"/>
            </a:schemeClr>
          </a:solidFill>
          <a:ln w="3175">
            <a:solidFill>
              <a:schemeClr val="hlink"/>
            </a:solidFill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lnSpc>
                <a:spcPct val="125000"/>
              </a:lnSpc>
              <a:spcBef>
                <a:spcPts val="0"/>
              </a:spcBef>
              <a:defRPr/>
            </a:pPr>
            <a:r>
              <a:rPr lang="it-IT" altLang="en-US" sz="2400" b="1" dirty="0"/>
              <a:t>Domanda e Offerta Aggregata in Cambi Fissi: </a:t>
            </a:r>
            <a:br>
              <a:rPr lang="it-IT" altLang="en-US" sz="2400" b="1" dirty="0"/>
            </a:br>
            <a:r>
              <a:rPr lang="it-IT" altLang="en-US" sz="2400" b="1" dirty="0"/>
              <a:t>dal Breve al Lungo Periodo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81000" y="5939988"/>
            <a:ext cx="44070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21028866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1"/>
            <a:ext cx="7344816" cy="1124744"/>
          </a:xfrm>
        </p:spPr>
        <p:txBody>
          <a:bodyPr anchor="ctr"/>
          <a:lstStyle/>
          <a:p>
            <a:pPr eaLnBrk="1" hangingPunct="1">
              <a:lnSpc>
                <a:spcPct val="114000"/>
              </a:lnSpc>
              <a:spcBef>
                <a:spcPts val="600"/>
              </a:spcBef>
              <a:defRPr/>
            </a:pPr>
            <a:r>
              <a:rPr lang="it-IT" sz="2400" b="1" dirty="0">
                <a:ea typeface="+mj-ea"/>
                <a:cs typeface="+mj-cs"/>
              </a:rPr>
              <a:t>1. Da </a:t>
            </a:r>
            <a:r>
              <a:rPr lang="it-IT" sz="2400" b="1" dirty="0" err="1">
                <a:ea typeface="+mj-ea"/>
                <a:cs typeface="+mj-cs"/>
              </a:rPr>
              <a:t>Mundell</a:t>
            </a:r>
            <a:r>
              <a:rPr lang="it-IT" sz="2400" b="1" dirty="0">
                <a:ea typeface="+mj-ea"/>
                <a:cs typeface="+mj-cs"/>
              </a:rPr>
              <a:t>-Fleming alla curva AD</a:t>
            </a:r>
          </a:p>
        </p:txBody>
      </p:sp>
      <p:sp>
        <p:nvSpPr>
          <p:cNvPr id="3" name="Rettangolo 2"/>
          <p:cNvSpPr/>
          <p:nvPr/>
        </p:nvSpPr>
        <p:spPr>
          <a:xfrm>
            <a:off x="404689" y="1400156"/>
            <a:ext cx="8343775" cy="506305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it-IT" dirty="0">
                <a:solidFill>
                  <a:srgbClr val="000000"/>
                </a:solidFill>
              </a:rPr>
              <a:t>Nella lezione 12, abbiamo formulato il modello IS-TR-IFM.  Ipotesi:</a:t>
            </a:r>
          </a:p>
          <a:p>
            <a:pPr marL="285750" indent="-285750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Analisi di breve periodo: prezzi fissi </a:t>
            </a:r>
          </a:p>
          <a:p>
            <a:pPr marL="285750" indent="-285750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Cambi fissi</a:t>
            </a:r>
          </a:p>
          <a:p>
            <a:pPr marL="285750" indent="-285750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Perfetta mobilità dei capitali:  i = i*</a:t>
            </a: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it-IT" dirty="0">
                <a:solidFill>
                  <a:srgbClr val="000000"/>
                </a:solidFill>
              </a:rPr>
              <a:t>In questo contesto: </a:t>
            </a:r>
          </a:p>
          <a:p>
            <a:pPr marL="742950" lvl="1" indent="-285750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La BC non può condurre una PM autonoma </a:t>
            </a:r>
          </a:p>
          <a:p>
            <a:pPr marL="720000" lvl="2">
              <a:lnSpc>
                <a:spcPct val="114000"/>
              </a:lnSpc>
              <a:spcBef>
                <a:spcPts val="1200"/>
              </a:spcBef>
            </a:pPr>
            <a:r>
              <a:rPr lang="it-IT" dirty="0">
                <a:solidFill>
                  <a:srgbClr val="000000"/>
                </a:solidFill>
              </a:rPr>
              <a:t>(salvo che non decida di «abbandonare» la parità di cambio concordata)</a:t>
            </a: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it-IT" dirty="0">
                <a:solidFill>
                  <a:srgbClr val="000000"/>
                </a:solidFill>
              </a:rPr>
              <a:t>Pertanto, la curva TR «scompare» di scena </a:t>
            </a: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it-IT" dirty="0">
                <a:solidFill>
                  <a:srgbClr val="000000"/>
                </a:solidFill>
              </a:rPr>
              <a:t>e il modello si riduce alle due curve: IS – IFM. </a:t>
            </a:r>
          </a:p>
          <a:p>
            <a:pPr lvl="7" algn="ctr">
              <a:lnSpc>
                <a:spcPct val="114000"/>
              </a:lnSpc>
              <a:spcBef>
                <a:spcPts val="1200"/>
              </a:spcBef>
            </a:pPr>
            <a:r>
              <a:rPr lang="it-IT" i="1" dirty="0">
                <a:solidFill>
                  <a:srgbClr val="006666"/>
                </a:solidFill>
              </a:rPr>
              <a:t>Vedi grafico   </a:t>
            </a:r>
            <a:r>
              <a:rPr lang="it-IT" dirty="0">
                <a:solidFill>
                  <a:srgbClr val="000000"/>
                </a:solidFill>
                <a:sym typeface="Wingdings" panose="05000000000000000000" pitchFamily="2" charset="2"/>
              </a:rPr>
              <a:t>    </a:t>
            </a:r>
            <a:r>
              <a:rPr lang="it-IT" dirty="0">
                <a:solidFill>
                  <a:srgbClr val="000099"/>
                </a:solidFill>
              </a:rPr>
              <a:t>                  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426708480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black">
          <a:xfrm>
            <a:off x="1657038" y="3351436"/>
            <a:ext cx="4876800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black">
          <a:xfrm>
            <a:off x="1187138" y="312283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</a:rPr>
              <a:t>i*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black">
          <a:xfrm>
            <a:off x="6546538" y="3110136"/>
            <a:ext cx="2044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000066"/>
                </a:solidFill>
              </a:rPr>
              <a:t>IFM</a:t>
            </a:r>
            <a:endParaRPr lang="en-US" sz="2000">
              <a:solidFill>
                <a:srgbClr val="000066"/>
              </a:solidFill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621160" y="1124744"/>
            <a:ext cx="5181600" cy="4119563"/>
            <a:chOff x="1188" y="1152"/>
            <a:chExt cx="3264" cy="2595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black">
          <a:xfrm rot="-5400000">
            <a:off x="-606469" y="3252981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>
                <a:solidFill>
                  <a:srgbClr val="000066"/>
                </a:solidFill>
              </a:rPr>
              <a:t>Tasso di </a:t>
            </a:r>
            <a:r>
              <a:rPr lang="de-DE" sz="2000" dirty="0" err="1">
                <a:solidFill>
                  <a:srgbClr val="000066"/>
                </a:solidFill>
              </a:rPr>
              <a:t>interesse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black">
          <a:xfrm>
            <a:off x="1961838" y="1881411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blackWhite">
          <a:xfrm>
            <a:off x="251520" y="77723"/>
            <a:ext cx="904488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>
              <a:spcBef>
                <a:spcPts val="0"/>
              </a:spcBef>
            </a:pPr>
            <a:r>
              <a:rPr lang="it-IT" altLang="en-US" b="0" dirty="0">
                <a:solidFill>
                  <a:schemeClr val="accent1">
                    <a:lumMod val="50000"/>
                  </a:schemeClr>
                </a:solidFill>
              </a:rPr>
              <a:t>    Cambi fissi e mobilità dei capitali:</a:t>
            </a:r>
            <a:br>
              <a:rPr lang="it-IT" altLang="en-US" b="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altLang="en-US" b="0" dirty="0">
                <a:solidFill>
                  <a:schemeClr val="accent1">
                    <a:lumMod val="50000"/>
                  </a:schemeClr>
                </a:solidFill>
              </a:rPr>
              <a:t>    Il modello IS-IFM</a:t>
            </a:r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black">
          <a:xfrm>
            <a:off x="2419038" y="2195736"/>
            <a:ext cx="3124200" cy="274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black">
          <a:xfrm>
            <a:off x="5467038" y="4877024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IS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black">
          <a:xfrm>
            <a:off x="3468376" y="2746599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A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blackWhite">
          <a:xfrm>
            <a:off x="3638238" y="3262536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cxnSp>
        <p:nvCxnSpPr>
          <p:cNvPr id="21" name="Gerade Verbindung 28"/>
          <p:cNvCxnSpPr>
            <a:cxnSpLocks noChangeShapeType="1"/>
            <a:stCxn id="14" idx="4"/>
          </p:cNvCxnSpPr>
          <p:nvPr/>
        </p:nvCxnSpPr>
        <p:spPr bwMode="auto">
          <a:xfrm flipH="1">
            <a:off x="3709675" y="3405411"/>
            <a:ext cx="1" cy="1738252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23" name="Text Box 19"/>
          <p:cNvSpPr txBox="1">
            <a:spLocks noChangeArrowheads="1"/>
          </p:cNvSpPr>
          <p:nvPr/>
        </p:nvSpPr>
        <p:spPr bwMode="black">
          <a:xfrm>
            <a:off x="3333438" y="537321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</a:rPr>
              <a:t>Y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black">
          <a:xfrm>
            <a:off x="5292080" y="5301208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 dirty="0" err="1">
                <a:solidFill>
                  <a:srgbClr val="000066"/>
                </a:solidFill>
              </a:rPr>
              <a:t>Prodotto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black">
          <a:xfrm>
            <a:off x="1199838" y="1205136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</a:t>
            </a:r>
            <a:endParaRPr lang="en-US" sz="2000" i="1">
              <a:solidFill>
                <a:srgbClr val="000066"/>
              </a:solidFill>
            </a:endParaRPr>
          </a:p>
        </p:txBody>
      </p:sp>
      <p:cxnSp>
        <p:nvCxnSpPr>
          <p:cNvPr id="29" name="Connettore 1 28"/>
          <p:cNvCxnSpPr/>
          <p:nvPr/>
        </p:nvCxnSpPr>
        <p:spPr bwMode="auto">
          <a:xfrm flipV="1">
            <a:off x="2042165" y="1772816"/>
            <a:ext cx="3120073" cy="3322901"/>
          </a:xfrm>
          <a:prstGeom prst="line">
            <a:avLst/>
          </a:prstGeom>
          <a:solidFill>
            <a:srgbClr val="FFFFFF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Fumetto 3 31"/>
          <p:cNvSpPr/>
          <p:nvPr/>
        </p:nvSpPr>
        <p:spPr bwMode="auto">
          <a:xfrm>
            <a:off x="4211960" y="1016149"/>
            <a:ext cx="1800200" cy="1548755"/>
          </a:xfrm>
          <a:prstGeom prst="wedgeEllipseCallout">
            <a:avLst>
              <a:gd name="adj1" fmla="val -42799"/>
              <a:gd name="adj2" fmla="val 57713"/>
            </a:avLst>
          </a:prstGeom>
          <a:solidFill>
            <a:srgbClr val="FFFFFF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</a:rPr>
              <a:t>La curva TR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</a:rPr>
              <a:t> non ha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</a:rPr>
              <a:t> alcun ruolo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/>
              <a:latin typeface="+mj-lt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305906" y="5939988"/>
            <a:ext cx="621031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4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black">
          <a:xfrm>
            <a:off x="1657038" y="3351436"/>
            <a:ext cx="4876800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black">
          <a:xfrm>
            <a:off x="1187138" y="312283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</a:rPr>
              <a:t>i*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black">
          <a:xfrm>
            <a:off x="6546538" y="3110136"/>
            <a:ext cx="2044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000066"/>
                </a:solidFill>
              </a:rPr>
              <a:t>IFM</a:t>
            </a:r>
            <a:endParaRPr lang="en-US" sz="2000">
              <a:solidFill>
                <a:srgbClr val="000066"/>
              </a:solidFill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621160" y="1124744"/>
            <a:ext cx="5181600" cy="4119563"/>
            <a:chOff x="1188" y="1152"/>
            <a:chExt cx="3264" cy="2595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black">
          <a:xfrm rot="-5400000">
            <a:off x="-606469" y="3252981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>
                <a:solidFill>
                  <a:srgbClr val="000066"/>
                </a:solidFill>
              </a:rPr>
              <a:t>Tasso di </a:t>
            </a:r>
            <a:r>
              <a:rPr lang="de-DE" sz="2000" dirty="0" err="1">
                <a:solidFill>
                  <a:srgbClr val="000066"/>
                </a:solidFill>
              </a:rPr>
              <a:t>interesse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black">
          <a:xfrm>
            <a:off x="1961838" y="1881411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blackWhite">
          <a:xfrm>
            <a:off x="251520" y="77723"/>
            <a:ext cx="9044880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>
              <a:spcBef>
                <a:spcPts val="0"/>
              </a:spcBef>
            </a:pPr>
            <a:r>
              <a:rPr lang="it-IT" altLang="en-US" b="0" dirty="0">
                <a:solidFill>
                  <a:schemeClr val="accent1">
                    <a:lumMod val="50000"/>
                  </a:schemeClr>
                </a:solidFill>
              </a:rPr>
              <a:t>    Cambi fissi e mobilità dei capitali: Il modello IS-IFM (2)</a:t>
            </a:r>
          </a:p>
          <a:p>
            <a:pPr algn="l">
              <a:spcBef>
                <a:spcPts val="0"/>
              </a:spcBef>
            </a:pPr>
            <a:r>
              <a:rPr lang="it-IT" altLang="en-US" b="0" dirty="0">
                <a:solidFill>
                  <a:schemeClr val="accent1">
                    <a:lumMod val="50000"/>
                  </a:schemeClr>
                </a:solidFill>
              </a:rPr>
              <a:t>     Tasso di cambio reale e tasso d’inflazione nel lungo periodo</a:t>
            </a:r>
          </a:p>
          <a:p>
            <a:pPr algn="l">
              <a:spcBef>
                <a:spcPts val="0"/>
              </a:spcBef>
            </a:pPr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black">
          <a:xfrm>
            <a:off x="2419038" y="2195736"/>
            <a:ext cx="3124200" cy="274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black">
          <a:xfrm>
            <a:off x="5467038" y="4877024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IS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black">
          <a:xfrm>
            <a:off x="3468376" y="2746599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A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blackWhite">
          <a:xfrm>
            <a:off x="3638238" y="3262536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cxnSp>
        <p:nvCxnSpPr>
          <p:cNvPr id="21" name="Gerade Verbindung 28"/>
          <p:cNvCxnSpPr>
            <a:cxnSpLocks noChangeShapeType="1"/>
            <a:stCxn id="14" idx="4"/>
          </p:cNvCxnSpPr>
          <p:nvPr/>
        </p:nvCxnSpPr>
        <p:spPr bwMode="auto">
          <a:xfrm flipH="1">
            <a:off x="3709675" y="3405411"/>
            <a:ext cx="1" cy="1738252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23" name="Text Box 19"/>
          <p:cNvSpPr txBox="1">
            <a:spLocks noChangeArrowheads="1"/>
          </p:cNvSpPr>
          <p:nvPr/>
        </p:nvSpPr>
        <p:spPr bwMode="black">
          <a:xfrm>
            <a:off x="3333438" y="537321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</a:rPr>
              <a:t>Y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black">
          <a:xfrm>
            <a:off x="5292080" y="5301208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 dirty="0" err="1">
                <a:solidFill>
                  <a:srgbClr val="000066"/>
                </a:solidFill>
              </a:rPr>
              <a:t>Prodotto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black">
          <a:xfrm>
            <a:off x="1199838" y="1205136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</a:t>
            </a:r>
            <a:endParaRPr lang="en-US" sz="2000" i="1">
              <a:solidFill>
                <a:srgbClr val="000066"/>
              </a:solidFill>
            </a:endParaRPr>
          </a:p>
        </p:txBody>
      </p:sp>
      <p:cxnSp>
        <p:nvCxnSpPr>
          <p:cNvPr id="29" name="Connettore 1 28"/>
          <p:cNvCxnSpPr/>
          <p:nvPr/>
        </p:nvCxnSpPr>
        <p:spPr bwMode="auto">
          <a:xfrm flipV="1">
            <a:off x="2042165" y="1772816"/>
            <a:ext cx="3120073" cy="3322901"/>
          </a:xfrm>
          <a:prstGeom prst="line">
            <a:avLst/>
          </a:prstGeom>
          <a:solidFill>
            <a:srgbClr val="FFFFFF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Fumetto 3 31"/>
          <p:cNvSpPr/>
          <p:nvPr/>
        </p:nvSpPr>
        <p:spPr bwMode="auto">
          <a:xfrm>
            <a:off x="4211960" y="1016149"/>
            <a:ext cx="1800200" cy="1548755"/>
          </a:xfrm>
          <a:prstGeom prst="wedgeEllipseCallout">
            <a:avLst>
              <a:gd name="adj1" fmla="val -42799"/>
              <a:gd name="adj2" fmla="val 57713"/>
            </a:avLst>
          </a:prstGeom>
          <a:solidFill>
            <a:srgbClr val="FFFFFF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</a:rPr>
              <a:t>La curva TR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</a:rPr>
              <a:t> non ha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</a:rPr>
              <a:t> alcun ruolo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/>
              <a:latin typeface="+mj-lt"/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6192688" y="1359824"/>
            <a:ext cx="2987824" cy="17041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t-IT" i="1" dirty="0">
                <a:solidFill>
                  <a:srgbClr val="FF0000"/>
                </a:solidFill>
                <a:latin typeface="+mj-lt"/>
              </a:rPr>
              <a:t>Cosa succede, </a:t>
            </a:r>
          </a:p>
          <a:p>
            <a:pPr algn="ctr">
              <a:lnSpc>
                <a:spcPct val="150000"/>
              </a:lnSpc>
            </a:pPr>
            <a:r>
              <a:rPr lang="it-IT" i="1" dirty="0">
                <a:solidFill>
                  <a:srgbClr val="FF0000"/>
                </a:solidFill>
                <a:latin typeface="+mj-lt"/>
              </a:rPr>
              <a:t>se aumentano i prezzi interni </a:t>
            </a:r>
            <a:r>
              <a:rPr lang="it-IT" b="1" i="1" dirty="0">
                <a:solidFill>
                  <a:srgbClr val="FF0000"/>
                </a:solidFill>
                <a:latin typeface="+mj-lt"/>
                <a:ea typeface="Cambria Math" panose="02040503050406030204" pitchFamily="18" charset="0"/>
              </a:rPr>
              <a:t>?</a:t>
            </a:r>
            <a:r>
              <a:rPr lang="it-IT" b="1" i="1" dirty="0">
                <a:solidFill>
                  <a:srgbClr val="FF0000"/>
                </a:solidFill>
                <a:latin typeface="+mj-lt"/>
              </a:rPr>
              <a:t> </a:t>
            </a:r>
            <a:endParaRPr lang="en-US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305906" y="5939988"/>
            <a:ext cx="621031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5" name="Rettangolo arrotondato 24"/>
          <p:cNvSpPr/>
          <p:nvPr/>
        </p:nvSpPr>
        <p:spPr>
          <a:xfrm>
            <a:off x="6192688" y="3453074"/>
            <a:ext cx="2987824" cy="1704118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Prima di rispondere, riformuliamo la domanda in un modo più preciso …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7831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4625"/>
            <a:ext cx="8352927" cy="864096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2400" dirty="0">
                <a:solidFill>
                  <a:schemeClr val="accent1">
                    <a:lumMod val="50000"/>
                  </a:schemeClr>
                </a:solidFill>
              </a:rPr>
              <a:t>Tasso di cambio reale e tasso d’inflazione nel lungo periodo (con cambi fissi)</a:t>
            </a:r>
            <a:endParaRPr lang="it-IT" sz="2400" dirty="0">
              <a:ea typeface="+mj-ea"/>
              <a:cs typeface="+mj-cs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861270"/>
            <a:ext cx="8748464" cy="4616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u="sng" dirty="0">
                <a:solidFill>
                  <a:srgbClr val="000000"/>
                </a:solidFill>
              </a:rPr>
              <a:t>Supponiamo di essere nel sistema a cambi fissi di </a:t>
            </a:r>
            <a:r>
              <a:rPr lang="it-IT" u="sng" dirty="0" err="1">
                <a:solidFill>
                  <a:srgbClr val="000000"/>
                </a:solidFill>
              </a:rPr>
              <a:t>Bretton</a:t>
            </a:r>
            <a:r>
              <a:rPr lang="it-IT" u="sng" dirty="0">
                <a:solidFill>
                  <a:srgbClr val="000000"/>
                </a:solidFill>
              </a:rPr>
              <a:t> Woods</a:t>
            </a:r>
            <a:r>
              <a:rPr lang="it-IT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>
                <a:solidFill>
                  <a:srgbClr val="000000"/>
                </a:solidFill>
              </a:rPr>
              <a:t>In questo caso, più che di tasso d’interesse e di tasso d’inflazione «mondiale» è appropriato parlare dei </a:t>
            </a:r>
            <a:r>
              <a:rPr lang="it-IT" dirty="0"/>
              <a:t>tassi nell’</a:t>
            </a:r>
            <a:r>
              <a:rPr lang="it-IT" b="1" dirty="0">
                <a:solidFill>
                  <a:srgbClr val="000099"/>
                </a:solidFill>
              </a:rPr>
              <a:t>economia «leader</a:t>
            </a:r>
            <a:r>
              <a:rPr lang="it-IT" dirty="0">
                <a:solidFill>
                  <a:srgbClr val="000099"/>
                </a:solidFill>
              </a:rPr>
              <a:t>». 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it-IT" sz="1600" dirty="0">
                <a:solidFill>
                  <a:srgbClr val="000000"/>
                </a:solidFill>
                <a:latin typeface="+mj-lt"/>
              </a:rPr>
              <a:t>(Tuttavia, per semplicità, manteniamo la stessa notazione di prima: 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it-IT" sz="1600" dirty="0">
                <a:solidFill>
                  <a:srgbClr val="000000"/>
                </a:solidFill>
                <a:latin typeface="+mj-lt"/>
              </a:rPr>
              <a:t>ossia indichiamo con </a:t>
            </a:r>
            <a:r>
              <a:rPr lang="el-GR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π </a:t>
            </a:r>
            <a:r>
              <a:rPr lang="it-IT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*, i</a:t>
            </a:r>
            <a:r>
              <a:rPr lang="el-GR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it-IT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*</a:t>
            </a:r>
            <a:r>
              <a:rPr lang="it-IT" dirty="0">
                <a:solidFill>
                  <a:srgbClr val="000000"/>
                </a:solidFill>
                <a:latin typeface="+mj-lt"/>
              </a:rPr>
              <a:t>   </a:t>
            </a:r>
            <a:r>
              <a:rPr lang="it-IT" sz="1600" dirty="0">
                <a:solidFill>
                  <a:srgbClr val="000000"/>
                </a:solidFill>
                <a:latin typeface="+mj-lt"/>
              </a:rPr>
              <a:t>i valori relativi al paese leader)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u="sng" dirty="0">
                <a:solidFill>
                  <a:srgbClr val="006666"/>
                </a:solidFill>
              </a:rPr>
              <a:t>Domanda</a:t>
            </a:r>
            <a:r>
              <a:rPr lang="it-IT" dirty="0">
                <a:solidFill>
                  <a:srgbClr val="006666"/>
                </a:solidFill>
              </a:rPr>
              <a:t>: </a:t>
            </a:r>
            <a:r>
              <a:rPr lang="it-IT" i="1" dirty="0">
                <a:solidFill>
                  <a:srgbClr val="006666"/>
                </a:solidFill>
              </a:rPr>
              <a:t>nell’equilibrio di LP, quale </a:t>
            </a:r>
            <a:r>
              <a:rPr lang="it-IT" b="1" i="1" dirty="0">
                <a:solidFill>
                  <a:srgbClr val="006666"/>
                </a:solidFill>
              </a:rPr>
              <a:t>tasso d’inflazione </a:t>
            </a:r>
            <a:r>
              <a:rPr lang="it-IT" i="1" dirty="0">
                <a:solidFill>
                  <a:srgbClr val="006666"/>
                </a:solidFill>
              </a:rPr>
              <a:t>prevarrà</a:t>
            </a:r>
            <a:r>
              <a:rPr lang="it-IT" b="1" i="1" dirty="0">
                <a:solidFill>
                  <a:srgbClr val="006666"/>
                </a:solidFill>
              </a:rPr>
              <a:t> </a:t>
            </a:r>
            <a:r>
              <a:rPr lang="it-IT" i="1" dirty="0">
                <a:solidFill>
                  <a:srgbClr val="006666"/>
                </a:solidFill>
              </a:rPr>
              <a:t>nel nostro paese?</a:t>
            </a: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it-IT" dirty="0">
                <a:solidFill>
                  <a:srgbClr val="000000"/>
                </a:solidFill>
              </a:rPr>
              <a:t>Per rispondere, adottiamo un’ipotesi ragionevole: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nel LP, il tasso di cambio reale  </a:t>
            </a:r>
            <a:r>
              <a:rPr lang="it-IT" b="1" dirty="0">
                <a:solidFill>
                  <a:srgbClr val="C00000"/>
                </a:solidFill>
              </a:rPr>
              <a:t>ɛ  </a:t>
            </a:r>
            <a:r>
              <a:rPr lang="it-IT" dirty="0">
                <a:solidFill>
                  <a:srgbClr val="000000"/>
                </a:solidFill>
              </a:rPr>
              <a:t>rimane </a:t>
            </a:r>
            <a:r>
              <a:rPr lang="it-IT" b="1" dirty="0">
                <a:solidFill>
                  <a:srgbClr val="000099"/>
                </a:solidFill>
              </a:rPr>
              <a:t>costante.</a:t>
            </a:r>
          </a:p>
          <a:p>
            <a:pPr marL="360000">
              <a:lnSpc>
                <a:spcPct val="114000"/>
              </a:lnSpc>
              <a:spcBef>
                <a:spcPts val="600"/>
              </a:spcBef>
            </a:pPr>
            <a:r>
              <a:rPr lang="it-IT" sz="1600" dirty="0">
                <a:solidFill>
                  <a:srgbClr val="000000"/>
                </a:solidFill>
              </a:rPr>
              <a:t>(Se inoltre assumiamo che valga anche la «</a:t>
            </a:r>
            <a:r>
              <a:rPr lang="it-IT" sz="1600" dirty="0">
                <a:solidFill>
                  <a:srgbClr val="000099"/>
                </a:solidFill>
              </a:rPr>
              <a:t>condizione di parità del potere d’acquisto</a:t>
            </a:r>
            <a:r>
              <a:rPr lang="it-IT" sz="1600" dirty="0">
                <a:solidFill>
                  <a:srgbClr val="000000"/>
                </a:solidFill>
              </a:rPr>
              <a:t>», in questo caso sarà anche </a:t>
            </a:r>
            <a:r>
              <a:rPr lang="it-IT" sz="2000" b="1" dirty="0">
                <a:solidFill>
                  <a:srgbClr val="000099"/>
                </a:solidFill>
              </a:rPr>
              <a:t>ɛ  = 1</a:t>
            </a:r>
            <a:r>
              <a:rPr lang="it-IT" sz="1600" dirty="0"/>
              <a:t>)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i="1" dirty="0">
                <a:solidFill>
                  <a:srgbClr val="006666"/>
                </a:solidFill>
              </a:rPr>
              <a:t>Cosa consegue da questa ipotesi?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>
                <a:solidFill>
                  <a:srgbClr val="000000"/>
                </a:solidFill>
              </a:rPr>
              <a:t>Ricordiamo (</a:t>
            </a:r>
            <a:r>
              <a:rPr lang="it-IT" i="1" dirty="0" err="1">
                <a:solidFill>
                  <a:srgbClr val="000000"/>
                </a:solidFill>
              </a:rPr>
              <a:t>Lez</a:t>
            </a:r>
            <a:r>
              <a:rPr lang="it-IT" i="1" dirty="0">
                <a:solidFill>
                  <a:srgbClr val="000000"/>
                </a:solidFill>
              </a:rPr>
              <a:t>. 5</a:t>
            </a:r>
            <a:r>
              <a:rPr lang="it-IT" dirty="0">
                <a:solidFill>
                  <a:srgbClr val="000000"/>
                </a:solidFill>
              </a:rPr>
              <a:t>) che il tasso di cambio reale è definito da: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65125" y="5902520"/>
            <a:ext cx="53590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33034"/>
              </p:ext>
            </p:extLst>
          </p:nvPr>
        </p:nvGraphicFramePr>
        <p:xfrm>
          <a:off x="3526334" y="5477470"/>
          <a:ext cx="19097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583947" imgH="431613" progId="Equation.3">
                  <p:embed/>
                </p:oleObj>
              </mc:Choice>
              <mc:Fallback>
                <p:oleObj name="Equazione" r:id="rId3" imgW="58394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6334" y="5477470"/>
                        <a:ext cx="1909762" cy="831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339044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46940"/>
            <a:ext cx="8352927" cy="801056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2400" dirty="0">
                <a:solidFill>
                  <a:schemeClr val="accent1">
                    <a:lumMod val="50000"/>
                  </a:schemeClr>
                </a:solidFill>
              </a:rPr>
              <a:t>Tasso di cambio reale e tasso d’inflazione nel lungo periodo (con cambi fissi)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395536" y="1026592"/>
            <a:ext cx="8748464" cy="52827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>
                <a:solidFill>
                  <a:srgbClr val="000000"/>
                </a:solidFill>
              </a:rPr>
              <a:t>Perché il tasso di cambio reale  </a:t>
            </a:r>
            <a:r>
              <a:rPr lang="it-IT" b="1" dirty="0">
                <a:solidFill>
                  <a:srgbClr val="000099"/>
                </a:solidFill>
              </a:rPr>
              <a:t>ɛ   </a:t>
            </a:r>
            <a:r>
              <a:rPr lang="it-IT" dirty="0">
                <a:solidFill>
                  <a:srgbClr val="000000"/>
                </a:solidFill>
              </a:rPr>
              <a:t>rimanga</a:t>
            </a:r>
            <a:r>
              <a:rPr lang="it-IT" b="1" dirty="0">
                <a:solidFill>
                  <a:srgbClr val="000099"/>
                </a:solidFill>
              </a:rPr>
              <a:t>  costante</a:t>
            </a:r>
            <a:r>
              <a:rPr lang="it-IT" dirty="0"/>
              <a:t>, è necessario che: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it-IT" dirty="0"/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           		   	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it-IT" dirty="0"/>
              <a:t>E quindi, in cambi fissi: </a:t>
            </a:r>
            <a:r>
              <a:rPr lang="it-IT" sz="2200" dirty="0">
                <a:latin typeface="+mj-lt"/>
              </a:rPr>
              <a:t>   0   =    0   +   </a:t>
            </a:r>
            <a:r>
              <a:rPr lang="el-GR" sz="2200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π</a:t>
            </a:r>
            <a:r>
              <a:rPr lang="it-IT" sz="2200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   -   </a:t>
            </a:r>
            <a:r>
              <a:rPr lang="el-GR" sz="2200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π </a:t>
            </a:r>
            <a:r>
              <a:rPr lang="it-IT" sz="2200" b="1" dirty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* </a:t>
            </a:r>
            <a:r>
              <a:rPr lang="it-IT" dirty="0"/>
              <a:t>	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Ovvero:</a:t>
            </a:r>
            <a:r>
              <a:rPr lang="it-IT" sz="2000" b="1" dirty="0">
                <a:solidFill>
                  <a:srgbClr val="C00000"/>
                </a:solidFill>
              </a:rPr>
              <a:t>		     </a:t>
            </a:r>
            <a:r>
              <a:rPr lang="it-IT" sz="2200" b="1" dirty="0">
                <a:solidFill>
                  <a:srgbClr val="C00000"/>
                </a:solidFill>
              </a:rPr>
              <a:t>      </a:t>
            </a:r>
            <a:r>
              <a:rPr lang="el-GR" sz="2200" b="1" dirty="0">
                <a:solidFill>
                  <a:srgbClr val="C00000"/>
                </a:solidFill>
                <a:ea typeface="Cambria Math" panose="02040503050406030204" pitchFamily="18" charset="0"/>
              </a:rPr>
              <a:t>π</a:t>
            </a:r>
            <a:r>
              <a:rPr lang="it-IT" sz="2200" b="1" dirty="0">
                <a:solidFill>
                  <a:srgbClr val="C00000"/>
                </a:solidFill>
                <a:ea typeface="Cambria Math" panose="02040503050406030204" pitchFamily="18" charset="0"/>
              </a:rPr>
              <a:t>  =  </a:t>
            </a:r>
            <a:r>
              <a:rPr lang="el-GR" sz="2200" b="1" dirty="0">
                <a:solidFill>
                  <a:srgbClr val="C00000"/>
                </a:solidFill>
                <a:ea typeface="Cambria Math" panose="02040503050406030204" pitchFamily="18" charset="0"/>
              </a:rPr>
              <a:t>π </a:t>
            </a:r>
            <a:r>
              <a:rPr lang="it-IT" sz="2200" b="1" dirty="0">
                <a:solidFill>
                  <a:srgbClr val="C00000"/>
                </a:solidFill>
                <a:ea typeface="Cambria Math" panose="02040503050406030204" pitchFamily="18" charset="0"/>
              </a:rPr>
              <a:t>* </a:t>
            </a:r>
            <a:r>
              <a:rPr lang="it-IT" dirty="0">
                <a:ea typeface="Cambria Math" panose="02040503050406030204" pitchFamily="18" charset="0"/>
              </a:rPr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>
                <a:ea typeface="Cambria Math" panose="02040503050406030204" pitchFamily="18" charset="0"/>
              </a:rPr>
              <a:t>Riassumendo, nell’equilibrio di LP</a:t>
            </a:r>
            <a:r>
              <a:rPr lang="it-IT" sz="2000" dirty="0">
                <a:ea typeface="Cambria Math" panose="02040503050406030204" pitchFamily="18" charset="0"/>
              </a:rPr>
              <a:t>:</a:t>
            </a:r>
            <a:r>
              <a:rPr lang="it-IT" sz="2000" dirty="0"/>
              <a:t>	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it-IT" sz="2000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it-IT" sz="2000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it-IT" sz="2000" b="1" dirty="0">
              <a:solidFill>
                <a:srgbClr val="C00000"/>
              </a:solidFill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it-IT" sz="2000" b="1" dirty="0">
              <a:solidFill>
                <a:srgbClr val="C00000"/>
              </a:solidFill>
            </a:endParaRP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it-IT" dirty="0">
                <a:ea typeface="Cambria Math" panose="02040503050406030204" pitchFamily="18" charset="0"/>
              </a:rPr>
              <a:t>Tuttavia, </a:t>
            </a:r>
            <a:r>
              <a:rPr lang="it-IT" b="1" dirty="0">
                <a:solidFill>
                  <a:srgbClr val="000099"/>
                </a:solidFill>
              </a:rPr>
              <a:t>nel breve periodo, </a:t>
            </a:r>
            <a:r>
              <a:rPr lang="it-IT" b="1" dirty="0">
                <a:solidFill>
                  <a:srgbClr val="C00000"/>
                </a:solidFill>
                <a:ea typeface="Cambria Math" panose="02040503050406030204" pitchFamily="18" charset="0"/>
              </a:rPr>
              <a:t>l’inflazione interna può deviare </a:t>
            </a:r>
            <a:r>
              <a:rPr lang="it-IT" dirty="0">
                <a:ea typeface="Cambria Math" panose="02040503050406030204" pitchFamily="18" charset="0"/>
              </a:rPr>
              <a:t>da quella mondiale,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it-IT" dirty="0">
                <a:ea typeface="Cambria Math" panose="02040503050406030204" pitchFamily="18" charset="0"/>
              </a:rPr>
              <a:t>a seguito di variazioni della domanda o della offerta aggregata (interne).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i="1" dirty="0">
                <a:solidFill>
                  <a:srgbClr val="006666"/>
                </a:solidFill>
                <a:ea typeface="Cambria Math" panose="02040503050406030204" pitchFamily="18" charset="0"/>
              </a:rPr>
              <a:t>Cosa succede in questo caso?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008018"/>
              </p:ext>
            </p:extLst>
          </p:nvPr>
        </p:nvGraphicFramePr>
        <p:xfrm>
          <a:off x="2915816" y="1412776"/>
          <a:ext cx="3528392" cy="766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1714500" imgH="393700" progId="Equation.3">
                  <p:embed/>
                </p:oleObj>
              </mc:Choice>
              <mc:Fallback>
                <p:oleObj name="Equazione" r:id="rId3" imgW="1714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412776"/>
                        <a:ext cx="3528392" cy="76654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tangolo arrotondato 7"/>
          <p:cNvSpPr/>
          <p:nvPr/>
        </p:nvSpPr>
        <p:spPr>
          <a:xfrm>
            <a:off x="539552" y="3717032"/>
            <a:ext cx="7920880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+mj-lt"/>
              </a:rPr>
              <a:t>Tasso di cambio reale costante + Cambi fissi  </a:t>
            </a:r>
          </a:p>
          <a:p>
            <a:pPr algn="ctr"/>
            <a:r>
              <a:rPr lang="it-IT" sz="2400" b="1" dirty="0">
                <a:solidFill>
                  <a:srgbClr val="C00000"/>
                </a:solidFill>
                <a:latin typeface="+mj-lt"/>
              </a:rPr>
              <a:t>↔</a:t>
            </a:r>
            <a:r>
              <a:rPr lang="it-IT" dirty="0">
                <a:solidFill>
                  <a:schemeClr val="tx1"/>
                </a:solidFill>
                <a:latin typeface="+mj-lt"/>
              </a:rPr>
              <a:t>  </a:t>
            </a:r>
          </a:p>
          <a:p>
            <a:pPr algn="ctr"/>
            <a:r>
              <a:rPr lang="it-IT" dirty="0">
                <a:solidFill>
                  <a:schemeClr val="tx1"/>
                </a:solidFill>
                <a:latin typeface="+mj-lt"/>
              </a:rPr>
              <a:t>Inflazione interna = Inflazione mondiale (del paese leader)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/>
              <a:t>Lez.14a:  AD - AS &amp; C. Fissi</a:t>
            </a:r>
          </a:p>
        </p:txBody>
      </p:sp>
    </p:spTree>
    <p:extLst>
      <p:ext uri="{BB962C8B-B14F-4D97-AF65-F5344CB8AC3E}">
        <p14:creationId xmlns:p14="http://schemas.microsoft.com/office/powerpoint/2010/main" val="174209601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Eclissi">
  <a:themeElements>
    <a:clrScheme name="Eclissi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ssi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cliss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5493</TotalTime>
  <Words>4334</Words>
  <Application>Microsoft Office PowerPoint</Application>
  <PresentationFormat>Presentazione su schermo (4:3)</PresentationFormat>
  <Paragraphs>578</Paragraphs>
  <Slides>36</Slides>
  <Notes>35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36</vt:i4>
      </vt:variant>
    </vt:vector>
  </HeadingPairs>
  <TitlesOfParts>
    <vt:vector size="46" baseType="lpstr">
      <vt:lpstr>Arial</vt:lpstr>
      <vt:lpstr>Calibri</vt:lpstr>
      <vt:lpstr>Cambria Math</vt:lpstr>
      <vt:lpstr>Symbol</vt:lpstr>
      <vt:lpstr>Times New Roman</vt:lpstr>
      <vt:lpstr>Verdana</vt:lpstr>
      <vt:lpstr>Wingdings</vt:lpstr>
      <vt:lpstr>Eclissi</vt:lpstr>
      <vt:lpstr>Equazione</vt:lpstr>
      <vt:lpstr>Equation</vt:lpstr>
      <vt:lpstr>Lez. 14a.  Domanda e Offerta Aggregata, con Cambi Fissi:                    dal Breve al Lungo Periodo   rif. BW-c.14 -  agg. 10.05.2022</vt:lpstr>
      <vt:lpstr>Dal breve al lungo periodo</vt:lpstr>
      <vt:lpstr>L’importanza del regime di cambio</vt:lpstr>
      <vt:lpstr>Domanda e Offerta Aggregata in Cambi Fissi:  dal Breve al Lungo Periodo</vt:lpstr>
      <vt:lpstr>1. Da Mundell-Fleming alla curva AD</vt:lpstr>
      <vt:lpstr>Presentazione standard di PowerPoint</vt:lpstr>
      <vt:lpstr>Presentazione standard di PowerPoint</vt:lpstr>
      <vt:lpstr>Tasso di cambio reale e tasso d’inflazione nel lungo periodo (con cambi fissi)</vt:lpstr>
      <vt:lpstr>Tasso di cambio reale e tasso d’inflazione nel lungo periodo (con cambi fissi)</vt:lpstr>
      <vt:lpstr>Presentazione standard di PowerPoint</vt:lpstr>
      <vt:lpstr>Presentazione standard di PowerPoint</vt:lpstr>
      <vt:lpstr>Cambi fissi e mobilità dei capitali:                   Traslazioni della IS e della AD.</vt:lpstr>
      <vt:lpstr>   2. Curva di Offerta Aggregata e Modello AD-AS  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Modello AD–AS: Spostamenti della AD: ΔG (6)</vt:lpstr>
      <vt:lpstr>Modello AD–AS: Spostamenti della AD: ΔG (6)</vt:lpstr>
      <vt:lpstr>Soluzione 1: Non fare nulla</vt:lpstr>
      <vt:lpstr>Soluzione 2: Una PF restrittiva</vt:lpstr>
      <vt:lpstr>Presentazione standard di PowerPoint</vt:lpstr>
      <vt:lpstr>Presentazione standard di PowerPoint</vt:lpstr>
      <vt:lpstr>3. Riallineamenti (svalutazioni)</vt:lpstr>
      <vt:lpstr>Riallineamenti (svalutazioni) e PM</vt:lpstr>
      <vt:lpstr>Presentazione standard di PowerPoint</vt:lpstr>
      <vt:lpstr>Presentazione standard di PowerPoint</vt:lpstr>
      <vt:lpstr>Una sequenza di svalutazioni</vt:lpstr>
      <vt:lpstr>Una spirale tra svalutazione e inflazione?</vt:lpstr>
      <vt:lpstr>Una spirale tra svalutazione e inflazione?</vt:lpstr>
      <vt:lpstr>Svalutazioni progressive</vt:lpstr>
      <vt:lpstr>Quando è desiderabile / opportuno svalutare?</vt:lpstr>
      <vt:lpstr>7. In sintesi</vt:lpstr>
      <vt:lpstr>Come continua?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Capitolo 3</dc:title>
  <dc:creator>riccardo rovelli</dc:creator>
  <cp:lastModifiedBy>riccardo rovelli</cp:lastModifiedBy>
  <cp:revision>240</cp:revision>
  <cp:lastPrinted>2017-05-12T12:11:28Z</cp:lastPrinted>
  <dcterms:created xsi:type="dcterms:W3CDTF">2003-11-11T18:04:42Z</dcterms:created>
  <dcterms:modified xsi:type="dcterms:W3CDTF">2022-05-10T21:36:05Z</dcterms:modified>
</cp:coreProperties>
</file>