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23" r:id="rId2"/>
    <p:sldId id="360" r:id="rId3"/>
    <p:sldId id="325" r:id="rId4"/>
    <p:sldId id="362" r:id="rId5"/>
    <p:sldId id="363" r:id="rId6"/>
    <p:sldId id="331" r:id="rId7"/>
    <p:sldId id="361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72" r:id="rId17"/>
    <p:sldId id="356" r:id="rId18"/>
    <p:sldId id="359" r:id="rId1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rtmut Lehmann" initials="HL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D2DEEF"/>
    <a:srgbClr val="005A5A"/>
    <a:srgbClr val="496F56"/>
    <a:srgbClr val="F9F8E9"/>
    <a:srgbClr val="0563C1"/>
    <a:srgbClr val="005A5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51" autoAdjust="0"/>
    <p:restoredTop sz="95501" autoAdjust="0"/>
  </p:normalViewPr>
  <p:slideViewPr>
    <p:cSldViewPr snapToGrid="0">
      <p:cViewPr varScale="1">
        <p:scale>
          <a:sx n="113" d="100"/>
          <a:sy n="113" d="100"/>
        </p:scale>
        <p:origin x="70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276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253C5-3128-4C63-9D47-1A6BBA0E6573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1E6F2-0B95-4EA2-A00B-5DDAB1F2631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71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B8860-5D0A-4FF6-BC56-5EEE4D346A0B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42710-8C88-4D9E-8BF8-3CD1C14116F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14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57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971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543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663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464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33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448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589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961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2DAFABD-AD52-4285-BB8D-76047D6D3687}" type="slidenum">
              <a:rPr lang="it-IT" altLang="en-US" sz="1300"/>
              <a:pPr eaLnBrk="1" hangingPunct="1"/>
              <a:t>18</a:t>
            </a:fld>
            <a:endParaRPr lang="it-IT" altLang="en-US" sz="1300" dirty="0"/>
          </a:p>
        </p:txBody>
      </p:sp>
      <p:sp>
        <p:nvSpPr>
          <p:cNvPr id="46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6435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69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06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82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52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29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98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71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35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it-IT"/>
              <a:t>Lez. 18: Politiche di offerta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BD0A45-572F-4384-A1A7-A9F6570B1FAB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5441" y="1061584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8200" y="0"/>
            <a:ext cx="10515600" cy="839096"/>
          </a:xfrm>
          <a:prstGeom prst="rect">
            <a:avLst/>
          </a:prstGeom>
        </p:spPr>
        <p:txBody>
          <a:bodyPr/>
          <a:lstStyle/>
          <a:p>
            <a:r>
              <a:rPr lang="it-IT" dirty="0"/>
              <a:t>Fare clic </a:t>
            </a:r>
            <a:r>
              <a:rPr lang="it-IT" dirty="0" err="1"/>
              <a:t>pr</a:t>
            </a:r>
            <a:r>
              <a:rPr lang="it-IT" dirty="0"/>
              <a:t> modificare lo stile del titolo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Lez. 18: Politiche di offerta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0A45-572F-4384-A1A7-A9F6570B1FA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5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0971"/>
            <a:ext cx="10515600" cy="4935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838199" y="6356350"/>
            <a:ext cx="31786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it-IT"/>
              <a:t>Lez. 18: Politiche di offerta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D0A45-572F-4384-A1A7-A9F6570B1FAB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 userDrawn="1"/>
        </p:nvSpPr>
        <p:spPr bwMode="auto">
          <a:xfrm>
            <a:off x="571500" y="15881"/>
            <a:ext cx="7313613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  <a:ea typeface="MS PGothic" panose="020B0600070205080204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0" cap="none" spc="0" normalizeH="0" baseline="0" noProof="0" dirty="0">
              <a:ln>
                <a:noFill/>
              </a:ln>
              <a:solidFill>
                <a:srgbClr val="005A58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  <a:cs typeface="+mj-cs"/>
            </a:endParaRPr>
          </a:p>
        </p:txBody>
      </p:sp>
      <p:cxnSp>
        <p:nvCxnSpPr>
          <p:cNvPr id="10" name="Connettore 1 9"/>
          <p:cNvCxnSpPr>
            <a:stCxn id="8" idx="1"/>
            <a:endCxn id="8" idx="3"/>
          </p:cNvCxnSpPr>
          <p:nvPr userDrawn="1"/>
        </p:nvCxnSpPr>
        <p:spPr>
          <a:xfrm>
            <a:off x="571500" y="531819"/>
            <a:ext cx="7313613" cy="0"/>
          </a:xfrm>
          <a:prstGeom prst="line">
            <a:avLst/>
          </a:prstGeom>
          <a:ln>
            <a:solidFill>
              <a:srgbClr val="005A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4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8" grpId="2"/>
      <p:bldP spid="8" grpId="3"/>
      <p:bldP spid="8" grpId="4"/>
      <p:bldP spid="8" grpId="5"/>
      <p:bldP spid="8" grpId="6"/>
      <p:bldP spid="8" grpId="7"/>
      <p:bldP spid="8" grpId="8"/>
      <p:bldP spid="8" grpId="9"/>
      <p:bldP spid="8" grpId="10"/>
      <p:bldP spid="8" grpId="11"/>
      <p:bldP spid="8" grpId="12"/>
      <p:bldP spid="8" grpId="13"/>
      <p:bldP spid="8" grpId="14"/>
      <p:bldP spid="8" grpId="15"/>
      <p:bldP spid="8" grpId="16"/>
      <p:bldP spid="8" grpId="17"/>
      <p:bldP spid="8" grpId="18"/>
      <p:bldP spid="8" grpId="19"/>
      <p:bldP spid="8" grpId="20"/>
      <p:bldP spid="8" grpId="21"/>
      <p:bldP spid="8" grpId="22"/>
      <p:bldP spid="8" grpId="23"/>
      <p:bldP spid="8" grpId="24"/>
      <p:bldP spid="8" grpId="25"/>
      <p:bldP spid="8" grpId="26"/>
      <p:bldP spid="8" grpId="27"/>
      <p:bldP spid="8" grpId="28"/>
      <p:bldP spid="8" grpId="29"/>
      <p:bldP spid="8" grpId="30"/>
      <p:bldP spid="8" grpId="31"/>
      <p:bldP spid="8" grpId="32"/>
      <p:bldP spid="8" grpId="33"/>
      <p:bldP spid="8" grpId="34"/>
      <p:bldP spid="8" grpId="35"/>
    </p:bld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ata.oecd.org/emp/hours-worked.ht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1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it-IT"/>
              <a:t>Lez. 18: Politiche di offerta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32940" y="45366"/>
            <a:ext cx="10740268" cy="936104"/>
          </a:xfrm>
          <a:solidFill>
            <a:srgbClr val="CCFFCC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eaLnBrk="1" hangingPunct="1"/>
            <a:r>
              <a:rPr lang="it-IT" altLang="en-US" sz="2400" b="1" dirty="0" err="1">
                <a:latin typeface="+mn-lt"/>
              </a:rPr>
              <a:t>Lez</a:t>
            </a:r>
            <a:r>
              <a:rPr lang="it-IT" altLang="en-US" sz="2400" b="1" dirty="0">
                <a:latin typeface="+mn-lt"/>
              </a:rPr>
              <a:t>. 18.  Politiche di offerta per il lungo periodo</a:t>
            </a:r>
            <a:br>
              <a:rPr lang="it-IT" altLang="en-US" sz="2400" b="1" dirty="0">
                <a:latin typeface="+mn-lt"/>
              </a:rPr>
            </a:br>
            <a:r>
              <a:rPr lang="it-IT" altLang="en-US" sz="1600" dirty="0">
                <a:solidFill>
                  <a:srgbClr val="0070C0"/>
                </a:solidFill>
                <a:latin typeface="+mn-lt"/>
              </a:rPr>
              <a:t>                                                                                                                                                                            </a:t>
            </a:r>
            <a:r>
              <a:rPr lang="it-IT" altLang="en-US" sz="1600" i="1" dirty="0">
                <a:solidFill>
                  <a:srgbClr val="0070C0"/>
                </a:solidFill>
                <a:latin typeface="+mn-lt"/>
              </a:rPr>
              <a:t>Rif</a:t>
            </a:r>
            <a:r>
              <a:rPr lang="it-IT" altLang="en-US" sz="1600" dirty="0">
                <a:solidFill>
                  <a:srgbClr val="0070C0"/>
                </a:solidFill>
                <a:latin typeface="+mn-lt"/>
              </a:rPr>
              <a:t>. BW cap. 18.   </a:t>
            </a:r>
            <a:r>
              <a:rPr lang="it-IT" altLang="en-US" sz="1600" i="1" dirty="0" err="1">
                <a:solidFill>
                  <a:srgbClr val="0070C0"/>
                </a:solidFill>
                <a:latin typeface="+mn-lt"/>
              </a:rPr>
              <a:t>Agg</a:t>
            </a:r>
            <a:r>
              <a:rPr lang="it-IT" altLang="en-US" sz="1600" i="1" dirty="0">
                <a:solidFill>
                  <a:srgbClr val="0070C0"/>
                </a:solidFill>
                <a:latin typeface="+mn-lt"/>
              </a:rPr>
              <a:t>. </a:t>
            </a:r>
            <a:r>
              <a:rPr lang="it-IT" altLang="en-US" sz="1600" dirty="0">
                <a:solidFill>
                  <a:srgbClr val="0070C0"/>
                </a:solidFill>
                <a:latin typeface="+mn-lt"/>
              </a:rPr>
              <a:t>2018.02</a:t>
            </a:r>
            <a:endParaRPr lang="it-IT" alt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04946" y="1256064"/>
            <a:ext cx="10954139" cy="537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1200"/>
              </a:spcBef>
              <a:buClr>
                <a:srgbClr val="005A5A"/>
              </a:buClr>
            </a:pPr>
            <a:r>
              <a:rPr lang="it-IT" altLang="en-US" sz="2000" dirty="0"/>
              <a:t>Le politiche «</a:t>
            </a:r>
            <a:r>
              <a:rPr lang="it-IT" altLang="en-US" sz="2000" b="1" dirty="0"/>
              <a:t>macroeconomiche</a:t>
            </a:r>
            <a:r>
              <a:rPr lang="it-IT" altLang="en-US" sz="2000" dirty="0"/>
              <a:t>» sono la </a:t>
            </a:r>
            <a:r>
              <a:rPr lang="it-IT" altLang="en-US" sz="2000" b="1" dirty="0"/>
              <a:t>politica fiscale (PF) </a:t>
            </a:r>
            <a:r>
              <a:rPr lang="it-IT" altLang="en-US" sz="2000" dirty="0"/>
              <a:t>e la </a:t>
            </a:r>
            <a:r>
              <a:rPr lang="it-IT" altLang="en-US" sz="2000" b="1" dirty="0"/>
              <a:t>politica monetaria (PM)</a:t>
            </a:r>
            <a:r>
              <a:rPr lang="it-IT" altLang="en-US" sz="2000" dirty="0"/>
              <a:t>.</a:t>
            </a:r>
          </a:p>
          <a:p>
            <a:pPr>
              <a:lnSpc>
                <a:spcPct val="114000"/>
              </a:lnSpc>
              <a:spcBef>
                <a:spcPts val="1200"/>
              </a:spcBef>
              <a:buClr>
                <a:srgbClr val="005A5A"/>
              </a:buClr>
            </a:pPr>
            <a:r>
              <a:rPr lang="it-IT" altLang="en-US" sz="2000" dirty="0"/>
              <a:t>Ad esse si collegano, rispettivamente, la politica del </a:t>
            </a:r>
            <a:r>
              <a:rPr lang="it-IT" altLang="en-US" sz="2000" b="1" dirty="0"/>
              <a:t>debito pubblico </a:t>
            </a:r>
            <a:r>
              <a:rPr lang="it-IT" altLang="en-US" sz="2000" dirty="0"/>
              <a:t>e la politica del </a:t>
            </a:r>
            <a:r>
              <a:rPr lang="it-IT" altLang="en-US" sz="2000" b="1" dirty="0"/>
              <a:t>cambio</a:t>
            </a:r>
            <a:r>
              <a:rPr lang="it-IT" altLang="en-US" sz="2000" dirty="0"/>
              <a:t>.</a:t>
            </a:r>
          </a:p>
          <a:p>
            <a:pPr>
              <a:lnSpc>
                <a:spcPct val="114000"/>
              </a:lnSpc>
              <a:spcBef>
                <a:spcPts val="1200"/>
              </a:spcBef>
              <a:buClr>
                <a:srgbClr val="005A5A"/>
              </a:buClr>
            </a:pPr>
            <a:r>
              <a:rPr lang="it-IT" altLang="en-US" sz="2000" dirty="0"/>
              <a:t>Queste politiche influenzano direttamente o indirettamente le componenti della </a:t>
            </a:r>
            <a:r>
              <a:rPr lang="it-IT" altLang="en-US" sz="2000" b="1" u="sng" dirty="0"/>
              <a:t>domanda aggregata</a:t>
            </a:r>
            <a:r>
              <a:rPr lang="it-IT" altLang="en-US" sz="2000" dirty="0"/>
              <a:t>.</a:t>
            </a:r>
          </a:p>
          <a:p>
            <a:pPr>
              <a:lnSpc>
                <a:spcPct val="114000"/>
              </a:lnSpc>
              <a:spcBef>
                <a:spcPts val="1200"/>
              </a:spcBef>
              <a:buClr>
                <a:srgbClr val="005A5A"/>
              </a:buClr>
            </a:pPr>
            <a:r>
              <a:rPr lang="it-IT" altLang="en-US" sz="2000" dirty="0"/>
              <a:t>Tuttavia (come già visto) possono produrre </a:t>
            </a:r>
            <a:r>
              <a:rPr lang="it-IT" altLang="en-US" sz="2000" b="1" dirty="0">
                <a:solidFill>
                  <a:srgbClr val="FF0000"/>
                </a:solidFill>
              </a:rPr>
              <a:t>effetti anche </a:t>
            </a:r>
            <a:r>
              <a:rPr lang="it-IT" altLang="en-US" sz="2000" dirty="0"/>
              <a:t>sull’  </a:t>
            </a:r>
            <a:r>
              <a:rPr lang="it-IT" altLang="en-US" sz="2000" b="1" u="sng" dirty="0"/>
              <a:t>offerta aggregata</a:t>
            </a:r>
            <a:r>
              <a:rPr lang="it-IT" altLang="en-US" sz="2000" dirty="0"/>
              <a:t>:</a:t>
            </a:r>
          </a:p>
          <a:p>
            <a:pPr marL="342900" indent="-342900">
              <a:lnSpc>
                <a:spcPct val="114000"/>
              </a:lnSpc>
              <a:spcBef>
                <a:spcPts val="12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r>
              <a:rPr lang="it-IT" altLang="en-US" sz="2000" dirty="0"/>
              <a:t>La </a:t>
            </a:r>
            <a:r>
              <a:rPr lang="it-IT" altLang="en-US" sz="2000" b="1" dirty="0">
                <a:solidFill>
                  <a:srgbClr val="FF0000"/>
                </a:solidFill>
              </a:rPr>
              <a:t>tassazione</a:t>
            </a:r>
            <a:r>
              <a:rPr lang="it-IT" altLang="en-US" sz="2000" dirty="0"/>
              <a:t> (corrente e attesa) dei redditi prodotti influenza l’offerta dei fattori produttivi, anche nel lungo periodo.</a:t>
            </a:r>
          </a:p>
          <a:p>
            <a:pPr marL="342900" indent="-342900">
              <a:lnSpc>
                <a:spcPct val="114000"/>
              </a:lnSpc>
              <a:spcBef>
                <a:spcPts val="12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r>
              <a:rPr lang="it-IT" altLang="en-US" sz="2000" dirty="0"/>
              <a:t>Le </a:t>
            </a:r>
            <a:r>
              <a:rPr lang="it-IT" altLang="en-US" sz="2000" b="1" dirty="0">
                <a:solidFill>
                  <a:srgbClr val="FF0000"/>
                </a:solidFill>
              </a:rPr>
              <a:t>aspettative di inflazione </a:t>
            </a:r>
            <a:r>
              <a:rPr lang="it-IT" altLang="en-US" sz="2000" dirty="0"/>
              <a:t>modificano la curva di Phillips e quindi anche la posizione della curva di offerta aggregata di breve periodo (senza modificare l’offerta di lungo periodo).</a:t>
            </a:r>
          </a:p>
          <a:p>
            <a:pPr>
              <a:lnSpc>
                <a:spcPct val="114000"/>
              </a:lnSpc>
              <a:spcBef>
                <a:spcPts val="1200"/>
              </a:spcBef>
              <a:buClr>
                <a:srgbClr val="005A5A"/>
              </a:buClr>
            </a:pPr>
            <a:r>
              <a:rPr lang="it-IT" altLang="en-US" sz="2000" dirty="0"/>
              <a:t>In questa lezione esamineremo </a:t>
            </a:r>
            <a:r>
              <a:rPr lang="it-IT" altLang="en-US" sz="2000" b="1" dirty="0"/>
              <a:t>altre politiche </a:t>
            </a:r>
            <a:r>
              <a:rPr lang="it-IT" altLang="en-US" sz="2000" dirty="0"/>
              <a:t>che influenzano direttamente la curva di offerta aggregata di lungo periodo: ossia, la </a:t>
            </a:r>
            <a:r>
              <a:rPr lang="it-IT" altLang="en-US" sz="2000" b="1" dirty="0">
                <a:solidFill>
                  <a:srgbClr val="000099"/>
                </a:solidFill>
              </a:rPr>
              <a:t>capacità produttiva </a:t>
            </a:r>
            <a:r>
              <a:rPr lang="it-IT" altLang="en-US" sz="2000" dirty="0"/>
              <a:t>di un sistema economico nel suo complesso.</a:t>
            </a:r>
          </a:p>
          <a:p>
            <a:pPr>
              <a:lnSpc>
                <a:spcPct val="114000"/>
              </a:lnSpc>
              <a:spcBef>
                <a:spcPts val="1200"/>
              </a:spcBef>
              <a:buClr>
                <a:srgbClr val="005A5A"/>
              </a:buClr>
            </a:pPr>
            <a:r>
              <a:rPr lang="it-IT" altLang="en-US" sz="2000" dirty="0"/>
              <a:t>Alcune di queste politiche (quelle sopra citate) hanno una dimensione soprattutto «macroeconomica», mentre altre sono decisamente «microeconomiche» (e ci limitiamo a brevi descrizioni).</a:t>
            </a:r>
            <a:endParaRPr lang="it-IT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29028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10</a:t>
            </a:fld>
            <a:endParaRPr lang="en-US"/>
          </a:p>
        </p:txBody>
      </p:sp>
      <p:sp>
        <p:nvSpPr>
          <p:cNvPr id="2" name="Rettangolo 1"/>
          <p:cNvSpPr/>
          <p:nvPr/>
        </p:nvSpPr>
        <p:spPr>
          <a:xfrm>
            <a:off x="505691" y="76202"/>
            <a:ext cx="87201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en-US" sz="2800" dirty="0">
                <a:solidFill>
                  <a:srgbClr val="005A5A"/>
                </a:solidFill>
              </a:rPr>
              <a:t>Perdita netta dell’imposizione fiscale (3)</a:t>
            </a:r>
          </a:p>
          <a:p>
            <a:pPr algn="ctr"/>
            <a:endParaRPr lang="it-IT" sz="2800" dirty="0">
              <a:solidFill>
                <a:srgbClr val="000099"/>
              </a:solidFill>
            </a:endParaRPr>
          </a:p>
          <a:p>
            <a:pPr algn="ctr"/>
            <a:r>
              <a:rPr lang="it-IT" sz="2800" dirty="0">
                <a:solidFill>
                  <a:srgbClr val="000099"/>
                </a:solidFill>
              </a:rPr>
              <a:t>Variazioni del surplus </a:t>
            </a:r>
            <a:endParaRPr lang="en-US" sz="2800" dirty="0">
              <a:solidFill>
                <a:srgbClr val="000099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it-IT"/>
              <a:t>Lez. 18: Politiche di offerta</a:t>
            </a:r>
            <a:endParaRPr lang="en-US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601" y="1507522"/>
            <a:ext cx="7822511" cy="4720025"/>
          </a:xfrm>
          <a:prstGeom prst="rect">
            <a:avLst/>
          </a:prstGeom>
        </p:spPr>
      </p:pic>
      <p:sp>
        <p:nvSpPr>
          <p:cNvPr id="10" name="Fumetto: rettangolo con angoli arrotondati 9">
            <a:extLst>
              <a:ext uri="{FF2B5EF4-FFF2-40B4-BE49-F238E27FC236}">
                <a16:creationId xmlns:a16="http://schemas.microsoft.com/office/drawing/2014/main" xmlns="" id="{79C40D23-D3D5-4DB8-B9C8-BE80E7B516F1}"/>
              </a:ext>
            </a:extLst>
          </p:cNvPr>
          <p:cNvSpPr/>
          <p:nvPr/>
        </p:nvSpPr>
        <p:spPr>
          <a:xfrm>
            <a:off x="9855200" y="1077254"/>
            <a:ext cx="2006600" cy="2885146"/>
          </a:xfrm>
          <a:prstGeom prst="wedgeRoundRectCallout">
            <a:avLst>
              <a:gd name="adj1" fmla="val -120598"/>
              <a:gd name="adj2" fmla="val -25860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L’ </a:t>
            </a:r>
            <a:r>
              <a:rPr lang="en-US" sz="2000" b="1" dirty="0" err="1">
                <a:solidFill>
                  <a:srgbClr val="C00000"/>
                </a:solidFill>
              </a:rPr>
              <a:t>aliquota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unitaria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en-US" sz="2000" dirty="0" err="1">
                <a:solidFill>
                  <a:srgbClr val="C00000"/>
                </a:solidFill>
              </a:rPr>
              <a:t>sulle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quantità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vendute</a:t>
            </a:r>
            <a:r>
              <a:rPr lang="en-US" sz="2000" dirty="0">
                <a:solidFill>
                  <a:srgbClr val="C00000"/>
                </a:solidFill>
              </a:rPr>
              <a:t> (</a:t>
            </a:r>
            <a:r>
              <a:rPr lang="en-US" sz="2000" dirty="0" err="1">
                <a:solidFill>
                  <a:srgbClr val="C00000"/>
                </a:solidFill>
              </a:rPr>
              <a:t>complessiva</a:t>
            </a:r>
            <a:r>
              <a:rPr lang="en-US" sz="2000" dirty="0">
                <a:solidFill>
                  <a:srgbClr val="C00000"/>
                </a:solidFill>
              </a:rPr>
              <a:t> di </a:t>
            </a:r>
            <a:r>
              <a:rPr lang="en-US" sz="2000" dirty="0" err="1">
                <a:solidFill>
                  <a:srgbClr val="C00000"/>
                </a:solidFill>
              </a:rPr>
              <a:t>tutte</a:t>
            </a:r>
            <a:r>
              <a:rPr lang="en-US" sz="2000" dirty="0">
                <a:solidFill>
                  <a:srgbClr val="C00000"/>
                </a:solidFill>
              </a:rPr>
              <a:t> le </a:t>
            </a:r>
            <a:r>
              <a:rPr lang="en-US" sz="2000" dirty="0" err="1">
                <a:solidFill>
                  <a:srgbClr val="C00000"/>
                </a:solidFill>
              </a:rPr>
              <a:t>imposte</a:t>
            </a:r>
            <a:r>
              <a:rPr lang="en-US" sz="2000" dirty="0">
                <a:solidFill>
                  <a:srgbClr val="C00000"/>
                </a:solidFill>
              </a:rPr>
              <a:t>) è: </a:t>
            </a:r>
          </a:p>
          <a:p>
            <a:pPr algn="ctr">
              <a:spcBef>
                <a:spcPts val="600"/>
              </a:spcBef>
            </a:pPr>
            <a:r>
              <a:rPr lang="en-US" sz="2200" b="1" dirty="0">
                <a:solidFill>
                  <a:srgbClr val="C00000"/>
                </a:solidFill>
              </a:rPr>
              <a:t>CD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endParaRPr lang="it-IT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672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11</a:t>
            </a:fld>
            <a:endParaRPr lang="en-US"/>
          </a:p>
        </p:txBody>
      </p:sp>
      <p:sp>
        <p:nvSpPr>
          <p:cNvPr id="2" name="Rettangolo 1"/>
          <p:cNvSpPr/>
          <p:nvPr/>
        </p:nvSpPr>
        <p:spPr>
          <a:xfrm>
            <a:off x="505691" y="76202"/>
            <a:ext cx="8720164" cy="97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en-US" sz="2800" dirty="0">
                <a:solidFill>
                  <a:srgbClr val="005A5A"/>
                </a:solidFill>
              </a:rPr>
              <a:t>Perdita netta dell’imposizione fiscale (4)</a:t>
            </a:r>
          </a:p>
          <a:p>
            <a:endParaRPr lang="en-US" sz="2800" b="1" dirty="0">
              <a:solidFill>
                <a:srgbClr val="005A5A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it-IT"/>
              <a:t>Lez. 18: Politiche di offerta</a:t>
            </a:r>
            <a:endParaRPr lang="en-US" dirty="0"/>
          </a:p>
        </p:txBody>
      </p:sp>
      <p:sp>
        <p:nvSpPr>
          <p:cNvPr id="5" name="Rettangolo 4"/>
          <p:cNvSpPr/>
          <p:nvPr/>
        </p:nvSpPr>
        <p:spPr>
          <a:xfrm>
            <a:off x="584886" y="1051854"/>
            <a:ext cx="11129319" cy="42165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sz="1738" i="1" dirty="0"/>
              <a:t>In conclusione</a:t>
            </a:r>
            <a:r>
              <a:rPr lang="it-IT" altLang="en-US" sz="2000" dirty="0"/>
              <a:t>: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+mj-lt"/>
              <a:buAutoNum type="arabicPeriod"/>
            </a:pPr>
            <a:r>
              <a:rPr lang="it-IT" altLang="en-US" sz="2000" dirty="0"/>
              <a:t>Le imposte sono  </a:t>
            </a:r>
            <a:r>
              <a:rPr lang="it-IT" altLang="en-US" sz="2000" b="1" dirty="0"/>
              <a:t>necessarie</a:t>
            </a:r>
            <a:r>
              <a:rPr lang="it-IT" altLang="en-US" sz="2000" dirty="0"/>
              <a:t>.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+mj-lt"/>
              <a:buAutoNum type="arabicPeriod"/>
            </a:pPr>
            <a:r>
              <a:rPr lang="it-IT" altLang="en-US" sz="2000" dirty="0"/>
              <a:t>Le imposte implicano necessariamente </a:t>
            </a:r>
            <a:r>
              <a:rPr lang="it-IT" altLang="en-US" sz="2000" b="1" dirty="0"/>
              <a:t>distorsioni</a:t>
            </a:r>
            <a:r>
              <a:rPr lang="it-IT" altLang="en-US" sz="2000" dirty="0"/>
              <a:t> / </a:t>
            </a:r>
            <a:r>
              <a:rPr lang="it-IT" altLang="en-US" sz="2000" b="1" dirty="0"/>
              <a:t>perdita di efficienza.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sz="2000" i="1" dirty="0"/>
              <a:t>Inoltre</a:t>
            </a:r>
            <a:r>
              <a:rPr lang="it-IT" altLang="en-US" sz="2000" dirty="0"/>
              <a:t>: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+mj-lt"/>
              <a:buAutoNum type="arabicPeriod" startAt="3"/>
            </a:pPr>
            <a:r>
              <a:rPr lang="it-IT" altLang="en-US" sz="2000" dirty="0"/>
              <a:t>Diverse imposte hanno impatti (</a:t>
            </a:r>
            <a:r>
              <a:rPr lang="it-IT" altLang="en-US" sz="2000" b="1" dirty="0"/>
              <a:t>costi</a:t>
            </a:r>
            <a:r>
              <a:rPr lang="it-IT" altLang="en-US" sz="2000" dirty="0"/>
              <a:t>) molto diversi per diversi gruppi economici e sociali.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sz="2000" i="1" dirty="0"/>
              <a:t>Quindi</a:t>
            </a:r>
            <a:r>
              <a:rPr lang="it-IT" altLang="en-US" sz="2000" dirty="0"/>
              <a:t>: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Wingdings" panose="05000000000000000000" pitchFamily="2" charset="2"/>
              <a:buChar char="q"/>
            </a:pPr>
            <a:r>
              <a:rPr lang="it-IT" altLang="en-US" sz="2000" dirty="0"/>
              <a:t>Il disegno complessivo di un sistema fiscale deve essere </a:t>
            </a:r>
            <a:r>
              <a:rPr lang="it-IT" altLang="en-US" sz="2000" b="1" dirty="0">
                <a:solidFill>
                  <a:srgbClr val="000099"/>
                </a:solidFill>
              </a:rPr>
              <a:t>bilanciato</a:t>
            </a:r>
            <a:r>
              <a:rPr lang="it-IT" altLang="en-US" sz="2000" dirty="0"/>
              <a:t> per minimizzare i costi e le inefficienze complessive, sotto il duplice vincolo di:</a:t>
            </a: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it-IT" altLang="en-US" sz="2000" dirty="0"/>
              <a:t>Ottenere il </a:t>
            </a:r>
            <a:r>
              <a:rPr lang="it-IT" altLang="en-US" sz="2000" b="1" dirty="0">
                <a:solidFill>
                  <a:srgbClr val="000099"/>
                </a:solidFill>
              </a:rPr>
              <a:t>gettito</a:t>
            </a:r>
            <a:r>
              <a:rPr lang="it-IT" altLang="en-US" sz="2000" dirty="0"/>
              <a:t> totale ritenuto necessario.</a:t>
            </a: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it-IT" altLang="en-US" sz="2000" dirty="0"/>
              <a:t>Mantenere il </a:t>
            </a:r>
            <a:r>
              <a:rPr lang="it-IT" altLang="en-US" sz="2000" b="1" dirty="0">
                <a:solidFill>
                  <a:srgbClr val="000099"/>
                </a:solidFill>
              </a:rPr>
              <a:t>consenso</a:t>
            </a:r>
            <a:r>
              <a:rPr lang="it-IT" altLang="en-US" sz="2000" dirty="0"/>
              <a:t> politico (della maggioranza) dell’elettorato.</a:t>
            </a:r>
          </a:p>
        </p:txBody>
      </p:sp>
    </p:spTree>
    <p:extLst>
      <p:ext uri="{BB962C8B-B14F-4D97-AF65-F5344CB8AC3E}">
        <p14:creationId xmlns:p14="http://schemas.microsoft.com/office/powerpoint/2010/main" val="2794235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429" y="2287420"/>
            <a:ext cx="6543675" cy="4276725"/>
          </a:xfrm>
          <a:prstGeom prst="rect">
            <a:avLst/>
          </a:prstGeom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12</a:t>
            </a:fld>
            <a:endParaRPr lang="en-US"/>
          </a:p>
        </p:txBody>
      </p:sp>
      <p:sp>
        <p:nvSpPr>
          <p:cNvPr id="2" name="Rettangolo 1"/>
          <p:cNvSpPr/>
          <p:nvPr/>
        </p:nvSpPr>
        <p:spPr>
          <a:xfrm>
            <a:off x="505691" y="76202"/>
            <a:ext cx="87201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en-US" sz="2800" b="1" dirty="0">
                <a:solidFill>
                  <a:srgbClr val="005A5A"/>
                </a:solidFill>
              </a:rPr>
              <a:t>5. Migrazioni e offerta di lavoro</a:t>
            </a:r>
            <a:endParaRPr lang="en-US" sz="2800" b="1" dirty="0">
              <a:solidFill>
                <a:srgbClr val="005A5A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it-IT"/>
              <a:t>Lez. 18: Politiche di offerta</a:t>
            </a:r>
            <a:endParaRPr lang="en-US" dirty="0"/>
          </a:p>
        </p:txBody>
      </p:sp>
      <p:sp>
        <p:nvSpPr>
          <p:cNvPr id="5" name="Rettangolo 4"/>
          <p:cNvSpPr/>
          <p:nvPr/>
        </p:nvSpPr>
        <p:spPr>
          <a:xfrm>
            <a:off x="518982" y="689383"/>
            <a:ext cx="11129319" cy="1509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i="1" dirty="0"/>
              <a:t>Quale impatto hanno gli immigrati sul mercato del lavoro?</a:t>
            </a:r>
          </a:p>
          <a:p>
            <a:pPr marL="287338" indent="-287338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it-IT" altLang="en-US" dirty="0"/>
              <a:t>E’ un aumento dell’offerta di lavoro complessivo</a:t>
            </a:r>
          </a:p>
          <a:p>
            <a:pPr marL="287338" indent="-287338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it-IT" altLang="en-US" dirty="0"/>
              <a:t>Se il mercato del lavoro è omogeneo ( Indigeno = Immigrato) </a:t>
            </a:r>
          </a:p>
          <a:p>
            <a:pPr>
              <a:lnSpc>
                <a:spcPct val="114000"/>
              </a:lnSpc>
              <a:buClr>
                <a:schemeClr val="hlink"/>
              </a:buClr>
            </a:pPr>
            <a:r>
              <a:rPr lang="it-IT" altLang="en-US" dirty="0"/>
              <a:t>      l’effetto complessivo (a parità di domanda di lavoro) è: </a:t>
            </a:r>
            <a:r>
              <a:rPr lang="it-IT" altLang="en-US" b="1" dirty="0"/>
              <a:t>maggiore occupazione </a:t>
            </a:r>
            <a:r>
              <a:rPr lang="it-IT" altLang="en-US" dirty="0"/>
              <a:t>e un </a:t>
            </a:r>
            <a:r>
              <a:rPr lang="it-IT" altLang="en-US" b="1" dirty="0">
                <a:solidFill>
                  <a:srgbClr val="FF0000"/>
                </a:solidFill>
              </a:rPr>
              <a:t>salario inferiore</a:t>
            </a:r>
            <a:r>
              <a:rPr lang="it-IT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8043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13</a:t>
            </a:fld>
            <a:endParaRPr lang="en-US"/>
          </a:p>
        </p:txBody>
      </p:sp>
      <p:sp>
        <p:nvSpPr>
          <p:cNvPr id="2" name="Rettangolo 1"/>
          <p:cNvSpPr/>
          <p:nvPr/>
        </p:nvSpPr>
        <p:spPr>
          <a:xfrm>
            <a:off x="505691" y="76202"/>
            <a:ext cx="87201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en-US" sz="2800" dirty="0">
                <a:solidFill>
                  <a:srgbClr val="005A5A"/>
                </a:solidFill>
              </a:rPr>
              <a:t>Migrazioni e offerta di lavoro (2)</a:t>
            </a:r>
            <a:endParaRPr lang="en-US" sz="2800" dirty="0">
              <a:solidFill>
                <a:srgbClr val="005A5A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it-IT"/>
              <a:t>Lez. 18: Politiche di offerta</a:t>
            </a:r>
            <a:endParaRPr lang="en-US" dirty="0"/>
          </a:p>
        </p:txBody>
      </p:sp>
      <p:sp>
        <p:nvSpPr>
          <p:cNvPr id="5" name="Rettangolo 4"/>
          <p:cNvSpPr/>
          <p:nvPr/>
        </p:nvSpPr>
        <p:spPr>
          <a:xfrm>
            <a:off x="518982" y="689383"/>
            <a:ext cx="11129319" cy="87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indent="-287338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it-IT" altLang="en-US" sz="2000" dirty="0"/>
              <a:t>Se il mercato del lavoro è omogeneo ( Indigeno = Immigrato), 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sz="2000" dirty="0"/>
              <a:t>i lavoratori indigeni sono </a:t>
            </a:r>
            <a:r>
              <a:rPr lang="it-IT" altLang="en-US" sz="2000" b="1" dirty="0"/>
              <a:t>penalizzati</a:t>
            </a:r>
            <a:r>
              <a:rPr lang="it-IT" altLang="en-US" sz="2000" dirty="0"/>
              <a:t>.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2237" y="1981331"/>
            <a:ext cx="6867525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202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14</a:t>
            </a:fld>
            <a:endParaRPr lang="en-US"/>
          </a:p>
        </p:txBody>
      </p:sp>
      <p:sp>
        <p:nvSpPr>
          <p:cNvPr id="2" name="Rettangolo 1"/>
          <p:cNvSpPr/>
          <p:nvPr/>
        </p:nvSpPr>
        <p:spPr>
          <a:xfrm>
            <a:off x="505691" y="76202"/>
            <a:ext cx="87201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en-US" sz="2800" dirty="0">
                <a:solidFill>
                  <a:srgbClr val="005A5A"/>
                </a:solidFill>
              </a:rPr>
              <a:t>Migrazioni e offerta di lavoro (3)</a:t>
            </a:r>
            <a:endParaRPr lang="en-US" sz="2800" dirty="0">
              <a:solidFill>
                <a:srgbClr val="005A5A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it-IT"/>
              <a:t>Lez. 18: Politiche di offerta</a:t>
            </a:r>
            <a:endParaRPr lang="en-US" dirty="0"/>
          </a:p>
        </p:txBody>
      </p:sp>
      <p:sp>
        <p:nvSpPr>
          <p:cNvPr id="5" name="Rettangolo 4"/>
          <p:cNvSpPr/>
          <p:nvPr/>
        </p:nvSpPr>
        <p:spPr>
          <a:xfrm>
            <a:off x="518982" y="689383"/>
            <a:ext cx="11129319" cy="42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indent="-287338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it-IT" altLang="en-US" sz="2000" dirty="0"/>
              <a:t>Invece, ci guadagnano gli immigrati ed i datori di lavoro (capitalisti</a:t>
            </a:r>
            <a:r>
              <a:rPr lang="it-IT" altLang="en-US" dirty="0"/>
              <a:t>).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7513" y="1524663"/>
            <a:ext cx="65913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356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15</a:t>
            </a:fld>
            <a:endParaRPr lang="en-US"/>
          </a:p>
        </p:txBody>
      </p:sp>
      <p:sp>
        <p:nvSpPr>
          <p:cNvPr id="2" name="Rettangolo 1"/>
          <p:cNvSpPr/>
          <p:nvPr/>
        </p:nvSpPr>
        <p:spPr>
          <a:xfrm>
            <a:off x="505691" y="76202"/>
            <a:ext cx="87201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en-US" sz="2800" dirty="0">
                <a:solidFill>
                  <a:srgbClr val="005A5A"/>
                </a:solidFill>
              </a:rPr>
              <a:t>Migrazioni e offerta di lavoro (4)</a:t>
            </a:r>
            <a:endParaRPr lang="en-US" sz="2800" dirty="0">
              <a:solidFill>
                <a:srgbClr val="005A5A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it-IT"/>
              <a:t>Lez. 18: Politiche di offerta</a:t>
            </a:r>
            <a:endParaRPr lang="en-US" dirty="0"/>
          </a:p>
        </p:txBody>
      </p:sp>
      <p:sp>
        <p:nvSpPr>
          <p:cNvPr id="5" name="Rettangolo 4"/>
          <p:cNvSpPr/>
          <p:nvPr/>
        </p:nvSpPr>
        <p:spPr>
          <a:xfrm>
            <a:off x="505691" y="843315"/>
            <a:ext cx="10950435" cy="530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sz="2000" dirty="0"/>
              <a:t>La realtà è più complessa!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sz="2000" dirty="0"/>
              <a:t>L’immigrazione ha diversi altri effetti sul sistema economico e sul mercato del lavoro:</a:t>
            </a:r>
          </a:p>
          <a:p>
            <a:pPr marL="285750" indent="-285750">
              <a:lnSpc>
                <a:spcPct val="114000"/>
              </a:lnSpc>
              <a:spcBef>
                <a:spcPts val="12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sz="2000" dirty="0"/>
              <a:t>Lavoratori immigrati contribuiscono alla </a:t>
            </a:r>
            <a:r>
              <a:rPr lang="it-IT" altLang="en-US" sz="2000" b="1" dirty="0"/>
              <a:t>domanda</a:t>
            </a:r>
            <a:r>
              <a:rPr lang="it-IT" altLang="en-US" sz="2000" dirty="0"/>
              <a:t> </a:t>
            </a:r>
            <a:r>
              <a:rPr lang="it-IT" altLang="en-US" sz="2000" b="1" dirty="0"/>
              <a:t>aggregata</a:t>
            </a:r>
            <a:r>
              <a:rPr lang="it-IT" altLang="en-US" sz="2000" dirty="0"/>
              <a:t>.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sz="2000" dirty="0"/>
              <a:t>(Se sono regolari) pagano le </a:t>
            </a:r>
            <a:r>
              <a:rPr lang="it-IT" altLang="en-US" sz="2000" b="1" dirty="0">
                <a:solidFill>
                  <a:srgbClr val="0070C0"/>
                </a:solidFill>
              </a:rPr>
              <a:t>imposte</a:t>
            </a:r>
            <a:r>
              <a:rPr lang="it-IT" altLang="en-US" sz="2000" dirty="0"/>
              <a:t> (contributo </a:t>
            </a:r>
            <a:r>
              <a:rPr lang="it-IT" altLang="en-US" sz="2000" u="sng" dirty="0"/>
              <a:t>netto</a:t>
            </a:r>
            <a:r>
              <a:rPr lang="it-IT" altLang="en-US" sz="2000" dirty="0"/>
              <a:t> al sistema fiscale).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sz="2000" dirty="0"/>
              <a:t>Se sono </a:t>
            </a:r>
            <a:r>
              <a:rPr lang="it-IT" altLang="en-US" sz="2000" u="sng" dirty="0"/>
              <a:t>meno</a:t>
            </a:r>
            <a:r>
              <a:rPr lang="it-IT" altLang="en-US" sz="2000" dirty="0"/>
              <a:t> qualificati degli indigeni: coesistenza di due segmenti del mercato del lavoro.</a:t>
            </a: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sz="2000" dirty="0"/>
              <a:t>Con l’immigrazione aumenta l’offerta di </a:t>
            </a:r>
            <a:r>
              <a:rPr lang="it-IT" altLang="en-US" sz="2000" b="1" dirty="0">
                <a:solidFill>
                  <a:srgbClr val="C00000"/>
                </a:solidFill>
              </a:rPr>
              <a:t>lavoro meno qualificato</a:t>
            </a: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sz="2000" dirty="0"/>
              <a:t>e </a:t>
            </a:r>
            <a:r>
              <a:rPr lang="it-IT" altLang="en-US" sz="2000" b="1" dirty="0">
                <a:solidFill>
                  <a:srgbClr val="00B050"/>
                </a:solidFill>
              </a:rPr>
              <a:t>aumenta il differenziale </a:t>
            </a:r>
            <a:r>
              <a:rPr lang="it-IT" altLang="en-US" sz="2000" dirty="0"/>
              <a:t>di reddito tra lavoratori più qualificati e meno qualificati 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sz="2000" dirty="0"/>
              <a:t>       		             (questi ultimi, sia indigeni che immigrati</a:t>
            </a:r>
            <a:r>
              <a:rPr lang="it-IT" altLang="en-US" sz="2000" dirty="0" smtClean="0"/>
              <a:t>)               </a:t>
            </a:r>
            <a:r>
              <a:rPr lang="it-IT" altLang="en-US" sz="1600" i="1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it-IT" altLang="en-US" sz="1600" i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it-IT" altLang="en-US" sz="1600" i="1" dirty="0" smtClean="0">
                <a:solidFill>
                  <a:schemeClr val="bg1">
                    <a:lumMod val="50000"/>
                  </a:schemeClr>
                </a:solidFill>
              </a:rPr>
              <a:t>vedi grafico successivo).</a:t>
            </a:r>
            <a:endParaRPr lang="it-IT" altLang="en-US" sz="1600" i="1" dirty="0">
              <a:solidFill>
                <a:schemeClr val="bg1">
                  <a:lumMod val="50000"/>
                </a:schemeClr>
              </a:solidFill>
            </a:endParaRPr>
          </a:p>
          <a:p>
            <a:pPr marL="800100" lvl="1" indent="-34290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sz="2000" dirty="0"/>
              <a:t>Tra gli indigeni, sono i </a:t>
            </a:r>
            <a:r>
              <a:rPr lang="it-IT" altLang="en-US" sz="2000" b="1" dirty="0"/>
              <a:t>meno qualificati a subire la concorrenza </a:t>
            </a:r>
            <a:r>
              <a:rPr lang="it-IT" altLang="en-US" sz="2000" dirty="0"/>
              <a:t>degli immigrati ...</a:t>
            </a:r>
          </a:p>
          <a:p>
            <a:pPr lvl="2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sz="2000" dirty="0"/>
              <a:t>                          … e a beneficiare di (e richiedere) opportunità di </a:t>
            </a:r>
            <a:r>
              <a:rPr lang="it-IT" altLang="en-US" sz="2000" b="1" dirty="0" err="1">
                <a:solidFill>
                  <a:srgbClr val="FF0000"/>
                </a:solidFill>
              </a:rPr>
              <a:t>ri</a:t>
            </a:r>
            <a:r>
              <a:rPr lang="it-IT" altLang="en-US" sz="2000" b="1" dirty="0">
                <a:solidFill>
                  <a:srgbClr val="FF0000"/>
                </a:solidFill>
              </a:rPr>
              <a:t>-qualificazione</a:t>
            </a:r>
            <a:r>
              <a:rPr lang="it-IT" altLang="en-US" sz="2000" dirty="0"/>
              <a:t> professionale</a:t>
            </a:r>
          </a:p>
          <a:p>
            <a:pPr>
              <a:lnSpc>
                <a:spcPct val="114000"/>
              </a:lnSpc>
              <a:spcBef>
                <a:spcPts val="1200"/>
              </a:spcBef>
              <a:buClr>
                <a:schemeClr val="hlink"/>
              </a:buClr>
            </a:pPr>
            <a:r>
              <a:rPr lang="it-IT" altLang="en-US" sz="2000" dirty="0"/>
              <a:t>In generale, l’accoglienza dei nuovi lavoratori immigrati è molto più facile (o anche necessaria) </a:t>
            </a:r>
          </a:p>
          <a:p>
            <a:pPr algn="ctr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sz="2000" dirty="0"/>
              <a:t>se l’economia interna è in una fase di espansione stabile e prolungata.</a:t>
            </a:r>
          </a:p>
        </p:txBody>
      </p:sp>
    </p:spTree>
    <p:extLst>
      <p:ext uri="{BB962C8B-B14F-4D97-AF65-F5344CB8AC3E}">
        <p14:creationId xmlns:p14="http://schemas.microsoft.com/office/powerpoint/2010/main" val="3109517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16</a:t>
            </a:fld>
            <a:endParaRPr lang="en-US"/>
          </a:p>
        </p:txBody>
      </p:sp>
      <p:sp>
        <p:nvSpPr>
          <p:cNvPr id="2" name="Rettangolo 1"/>
          <p:cNvSpPr/>
          <p:nvPr/>
        </p:nvSpPr>
        <p:spPr>
          <a:xfrm>
            <a:off x="505691" y="76202"/>
            <a:ext cx="87201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en-US" sz="2800" dirty="0">
                <a:solidFill>
                  <a:srgbClr val="005A5A"/>
                </a:solidFill>
              </a:rPr>
              <a:t>Migrazioni e offerta di lavoro </a:t>
            </a:r>
            <a:r>
              <a:rPr lang="it-IT" altLang="en-US" sz="2800" dirty="0" smtClean="0">
                <a:solidFill>
                  <a:srgbClr val="005A5A"/>
                </a:solidFill>
              </a:rPr>
              <a:t>(5)</a:t>
            </a:r>
            <a:endParaRPr lang="en-US" sz="2800" dirty="0">
              <a:solidFill>
                <a:srgbClr val="005A5A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it-IT"/>
              <a:t>Lez. 18: Politiche di offerta</a:t>
            </a:r>
            <a:endParaRPr lang="en-US" dirty="0"/>
          </a:p>
        </p:txBody>
      </p:sp>
      <p:sp>
        <p:nvSpPr>
          <p:cNvPr id="5" name="Rettangolo 4"/>
          <p:cNvSpPr/>
          <p:nvPr/>
        </p:nvSpPr>
        <p:spPr>
          <a:xfrm>
            <a:off x="431800" y="579312"/>
            <a:ext cx="11760200" cy="1088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sz="1600" i="1" dirty="0" smtClean="0"/>
              <a:t>Teniamo conto di: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sz="1600" i="1" dirty="0" smtClean="0"/>
              <a:t>(a) natura segmentata del mercato del lavoro, in base al livello di qualifica del lavoratore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sz="1600" i="1" dirty="0" smtClean="0"/>
              <a:t>(b) Incremento indotto dagli immigrati sulla domanda aggregata, e quindi indirettamente anche sulla domanda di (ambedue i tipi) di lavoro.</a:t>
            </a:r>
            <a:endParaRPr lang="it-IT" altLang="en-US" sz="1600" i="1" dirty="0"/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505691" y="2294467"/>
            <a:ext cx="4337242" cy="3972459"/>
            <a:chOff x="1188" y="1152"/>
            <a:chExt cx="3264" cy="2595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black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black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</p:grpSp>
      <p:sp>
        <p:nvSpPr>
          <p:cNvPr id="12" name="Line 12"/>
          <p:cNvSpPr>
            <a:spLocks noChangeShapeType="1"/>
          </p:cNvSpPr>
          <p:nvPr/>
        </p:nvSpPr>
        <p:spPr bwMode="black">
          <a:xfrm>
            <a:off x="1203088" y="2746642"/>
            <a:ext cx="281940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en-US" sz="2000" i="1" dirty="0">
              <a:solidFill>
                <a:srgbClr val="000099"/>
              </a:solidFill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black">
          <a:xfrm>
            <a:off x="1008349" y="3169985"/>
            <a:ext cx="281940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en-US" sz="2000" i="1" dirty="0">
              <a:solidFill>
                <a:srgbClr val="000099"/>
              </a:solidFill>
            </a:endParaRP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black">
          <a:xfrm flipV="1">
            <a:off x="1008349" y="2396992"/>
            <a:ext cx="1782532" cy="2330849"/>
          </a:xfrm>
          <a:prstGeom prst="line">
            <a:avLst/>
          </a:prstGeom>
          <a:noFill/>
          <a:ln w="38100">
            <a:solidFill>
              <a:srgbClr val="FF8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15" name="CasellaDiTesto 14"/>
          <p:cNvSpPr txBox="1"/>
          <p:nvPr/>
        </p:nvSpPr>
        <p:spPr>
          <a:xfrm>
            <a:off x="3970856" y="4470732"/>
            <a:ext cx="872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 smtClean="0">
                <a:solidFill>
                  <a:srgbClr val="000099"/>
                </a:solidFill>
              </a:rPr>
              <a:t>DLS’</a:t>
            </a:r>
            <a:endParaRPr lang="en-US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3733789" y="5054932"/>
            <a:ext cx="872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 smtClean="0">
                <a:solidFill>
                  <a:srgbClr val="000099"/>
                </a:solidFill>
              </a:rPr>
              <a:t>DLS</a:t>
            </a:r>
            <a:endParaRPr lang="en-US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2612788" y="2446779"/>
            <a:ext cx="872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 smtClean="0">
                <a:solidFill>
                  <a:srgbClr val="000099"/>
                </a:solidFill>
              </a:rPr>
              <a:t>OLS</a:t>
            </a:r>
            <a:endParaRPr lang="en-US" dirty="0"/>
          </a:p>
        </p:txBody>
      </p:sp>
      <p:grpSp>
        <p:nvGrpSpPr>
          <p:cNvPr id="18" name="Group 4"/>
          <p:cNvGrpSpPr>
            <a:grpSpLocks/>
          </p:cNvGrpSpPr>
          <p:nvPr/>
        </p:nvGrpSpPr>
        <p:grpSpPr bwMode="auto">
          <a:xfrm>
            <a:off x="6347705" y="2294461"/>
            <a:ext cx="4337242" cy="3972459"/>
            <a:chOff x="1188" y="1152"/>
            <a:chExt cx="3264" cy="2595"/>
          </a:xfrm>
        </p:grpSpPr>
        <p:sp>
          <p:nvSpPr>
            <p:cNvPr id="19" name="Line 5"/>
            <p:cNvSpPr>
              <a:spLocks noChangeShapeType="1"/>
            </p:cNvSpPr>
            <p:nvPr/>
          </p:nvSpPr>
          <p:spPr bwMode="black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20" name="Line 6"/>
            <p:cNvSpPr>
              <a:spLocks noChangeShapeType="1"/>
            </p:cNvSpPr>
            <p:nvPr/>
          </p:nvSpPr>
          <p:spPr bwMode="black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</p:grpSp>
      <p:sp>
        <p:nvSpPr>
          <p:cNvPr id="21" name="Line 12"/>
          <p:cNvSpPr>
            <a:spLocks noChangeShapeType="1"/>
          </p:cNvSpPr>
          <p:nvPr/>
        </p:nvSpPr>
        <p:spPr bwMode="black">
          <a:xfrm>
            <a:off x="7372383" y="3550083"/>
            <a:ext cx="281940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en-US" sz="2000" i="1" dirty="0">
              <a:solidFill>
                <a:srgbClr val="000099"/>
              </a:solidFill>
            </a:endParaRPr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black">
          <a:xfrm>
            <a:off x="7489854" y="2908444"/>
            <a:ext cx="281940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en-US" sz="2000" i="1" dirty="0">
              <a:solidFill>
                <a:srgbClr val="000099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10143079" y="5402066"/>
            <a:ext cx="872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 smtClean="0">
                <a:solidFill>
                  <a:srgbClr val="000099"/>
                </a:solidFill>
              </a:rPr>
              <a:t>DLN</a:t>
            </a:r>
            <a:endParaRPr lang="en-US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10261613" y="4504598"/>
            <a:ext cx="872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 smtClean="0">
                <a:solidFill>
                  <a:srgbClr val="000099"/>
                </a:solidFill>
              </a:rPr>
              <a:t>DLN’</a:t>
            </a:r>
            <a:endParaRPr lang="en-US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10503743" y="3606707"/>
            <a:ext cx="1256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 smtClean="0">
                <a:solidFill>
                  <a:srgbClr val="000099"/>
                </a:solidFill>
              </a:rPr>
              <a:t>OLN+M</a:t>
            </a:r>
            <a:endParaRPr lang="en-US" dirty="0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black">
          <a:xfrm flipV="1">
            <a:off x="7086717" y="3344333"/>
            <a:ext cx="2379849" cy="1825129"/>
          </a:xfrm>
          <a:prstGeom prst="line">
            <a:avLst/>
          </a:prstGeom>
          <a:noFill/>
          <a:ln w="38100">
            <a:solidFill>
              <a:srgbClr val="FF8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black">
          <a:xfrm flipV="1">
            <a:off x="7543918" y="4097869"/>
            <a:ext cx="3168473" cy="1571129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28" name="CasellaDiTesto 27"/>
          <p:cNvSpPr txBox="1"/>
          <p:nvPr/>
        </p:nvSpPr>
        <p:spPr>
          <a:xfrm>
            <a:off x="9081339" y="2954770"/>
            <a:ext cx="1256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 smtClean="0">
                <a:solidFill>
                  <a:srgbClr val="000099"/>
                </a:solidFill>
              </a:rPr>
              <a:t>OLN</a:t>
            </a:r>
            <a:endParaRPr lang="en-US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677332" y="1913467"/>
            <a:ext cx="546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Domanda</a:t>
            </a:r>
            <a:r>
              <a:rPr lang="en-GB" dirty="0" smtClean="0"/>
              <a:t> (DLS) e </a:t>
            </a:r>
            <a:r>
              <a:rPr lang="en-GB" dirty="0" err="1" smtClean="0"/>
              <a:t>Offerta</a:t>
            </a:r>
            <a:r>
              <a:rPr lang="en-GB" dirty="0" smtClean="0"/>
              <a:t> (OLS) di </a:t>
            </a:r>
            <a:r>
              <a:rPr lang="en-GB" dirty="0" err="1" smtClean="0"/>
              <a:t>Lavoro</a:t>
            </a:r>
            <a:r>
              <a:rPr lang="en-GB" dirty="0" smtClean="0"/>
              <a:t> </a:t>
            </a:r>
            <a:r>
              <a:rPr lang="en-GB" dirty="0" err="1" smtClean="0"/>
              <a:t>Specializzato</a:t>
            </a:r>
            <a:endParaRPr lang="en-GB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6722551" y="1921933"/>
            <a:ext cx="5469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Domanda</a:t>
            </a:r>
            <a:r>
              <a:rPr lang="en-GB" dirty="0" smtClean="0"/>
              <a:t> (DLN) e </a:t>
            </a:r>
            <a:r>
              <a:rPr lang="en-GB" dirty="0" err="1" smtClean="0"/>
              <a:t>Offerta</a:t>
            </a:r>
            <a:r>
              <a:rPr lang="en-GB" dirty="0" smtClean="0"/>
              <a:t> (OLN; OLN+M) di </a:t>
            </a:r>
            <a:r>
              <a:rPr lang="en-GB" dirty="0" err="1" smtClean="0"/>
              <a:t>Lavoro</a:t>
            </a:r>
            <a:r>
              <a:rPr lang="en-GB" dirty="0" smtClean="0"/>
              <a:t> Non </a:t>
            </a:r>
            <a:r>
              <a:rPr lang="en-GB" dirty="0" err="1" smtClean="0"/>
              <a:t>Specializzato</a:t>
            </a:r>
            <a:r>
              <a:rPr lang="en-GB" dirty="0" smtClean="0"/>
              <a:t> (</a:t>
            </a:r>
            <a:r>
              <a:rPr lang="en-GB" dirty="0" err="1" smtClean="0"/>
              <a:t>senza</a:t>
            </a:r>
            <a:r>
              <a:rPr lang="en-GB" dirty="0" smtClean="0"/>
              <a:t> e con </a:t>
            </a:r>
            <a:r>
              <a:rPr lang="en-GB" dirty="0" err="1" smtClean="0"/>
              <a:t>Immigrati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46572" y="1833168"/>
            <a:ext cx="461665" cy="139262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 err="1" smtClean="0"/>
              <a:t>Salario</a:t>
            </a:r>
            <a:r>
              <a:rPr lang="en-GB" dirty="0" smtClean="0"/>
              <a:t> </a:t>
            </a:r>
            <a:r>
              <a:rPr lang="en-GB" dirty="0" err="1" smtClean="0"/>
              <a:t>reale</a:t>
            </a:r>
            <a:endParaRPr lang="en-GB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5964796" y="2104106"/>
            <a:ext cx="461665" cy="139262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 err="1" smtClean="0"/>
              <a:t>Salario</a:t>
            </a:r>
            <a:r>
              <a:rPr lang="en-GB" dirty="0" smtClean="0"/>
              <a:t> </a:t>
            </a:r>
            <a:r>
              <a:rPr lang="en-GB" dirty="0" err="1" smtClean="0"/>
              <a:t>reale</a:t>
            </a:r>
            <a:endParaRPr lang="en-GB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3556000" y="6189131"/>
            <a:ext cx="1617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Occupazione</a:t>
            </a:r>
            <a:endParaRPr lang="en-GB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9431885" y="6197592"/>
            <a:ext cx="1617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Occupazione</a:t>
            </a:r>
            <a:endParaRPr lang="en-GB" dirty="0"/>
          </a:p>
        </p:txBody>
      </p:sp>
      <p:cxnSp>
        <p:nvCxnSpPr>
          <p:cNvPr id="37" name="Connettore 1 36"/>
          <p:cNvCxnSpPr/>
          <p:nvPr/>
        </p:nvCxnSpPr>
        <p:spPr>
          <a:xfrm>
            <a:off x="550572" y="3716867"/>
            <a:ext cx="1244361" cy="8466"/>
          </a:xfrm>
          <a:prstGeom prst="line">
            <a:avLst/>
          </a:prstGeom>
          <a:ln w="381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>
            <a:off x="6401056" y="4199472"/>
            <a:ext cx="1955544" cy="16928"/>
          </a:xfrm>
          <a:prstGeom prst="line">
            <a:avLst/>
          </a:prstGeom>
          <a:ln w="381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 flipV="1">
            <a:off x="6401039" y="4567081"/>
            <a:ext cx="3439275" cy="51701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/>
          <p:cNvCxnSpPr/>
          <p:nvPr/>
        </p:nvCxnSpPr>
        <p:spPr>
          <a:xfrm>
            <a:off x="559047" y="3322385"/>
            <a:ext cx="1483309" cy="2194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sellaDiTesto 46"/>
          <p:cNvSpPr txBox="1"/>
          <p:nvPr/>
        </p:nvSpPr>
        <p:spPr>
          <a:xfrm>
            <a:off x="137095" y="3591374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ω</a:t>
            </a:r>
            <a:r>
              <a:rPr lang="it-IT" dirty="0" smtClean="0"/>
              <a:t>s</a:t>
            </a:r>
            <a:endParaRPr lang="en-GB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77829" y="321037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ω</a:t>
            </a:r>
            <a:r>
              <a:rPr lang="it-IT" dirty="0" smtClean="0"/>
              <a:t>s’</a:t>
            </a:r>
            <a:endParaRPr lang="en-GB" dirty="0"/>
          </a:p>
        </p:txBody>
      </p:sp>
      <p:sp>
        <p:nvSpPr>
          <p:cNvPr id="52" name="CasellaDiTesto 51"/>
          <p:cNvSpPr txBox="1"/>
          <p:nvPr/>
        </p:nvSpPr>
        <p:spPr>
          <a:xfrm>
            <a:off x="5928314" y="400624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ω</a:t>
            </a:r>
            <a:r>
              <a:rPr lang="it-IT" dirty="0" smtClean="0"/>
              <a:t>n</a:t>
            </a:r>
            <a:endParaRPr lang="en-GB" dirty="0"/>
          </a:p>
        </p:txBody>
      </p:sp>
      <p:sp>
        <p:nvSpPr>
          <p:cNvPr id="53" name="CasellaDiTesto 52"/>
          <p:cNvSpPr txBox="1"/>
          <p:nvPr/>
        </p:nvSpPr>
        <p:spPr>
          <a:xfrm>
            <a:off x="5860586" y="4480379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ω</a:t>
            </a:r>
            <a:r>
              <a:rPr lang="it-IT" dirty="0" smtClean="0"/>
              <a:t>n’</a:t>
            </a:r>
            <a:endParaRPr lang="en-GB" dirty="0"/>
          </a:p>
        </p:txBody>
      </p:sp>
      <p:cxnSp>
        <p:nvCxnSpPr>
          <p:cNvPr id="55" name="Connettore 1 54"/>
          <p:cNvCxnSpPr/>
          <p:nvPr/>
        </p:nvCxnSpPr>
        <p:spPr>
          <a:xfrm>
            <a:off x="1794933" y="3776040"/>
            <a:ext cx="0" cy="2486288"/>
          </a:xfrm>
          <a:prstGeom prst="line">
            <a:avLst/>
          </a:prstGeom>
          <a:ln w="28575">
            <a:solidFill>
              <a:srgbClr val="0000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/>
          <p:nvPr/>
        </p:nvCxnSpPr>
        <p:spPr>
          <a:xfrm>
            <a:off x="8331222" y="4199377"/>
            <a:ext cx="25378" cy="2015163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/>
          <p:nvPr/>
        </p:nvCxnSpPr>
        <p:spPr>
          <a:xfrm flipH="1">
            <a:off x="9838274" y="4550734"/>
            <a:ext cx="3" cy="170613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1 59"/>
          <p:cNvCxnSpPr/>
          <p:nvPr/>
        </p:nvCxnSpPr>
        <p:spPr>
          <a:xfrm>
            <a:off x="2065873" y="3352710"/>
            <a:ext cx="8891" cy="286183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 flipH="1">
            <a:off x="7865535" y="4584602"/>
            <a:ext cx="3" cy="1706135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5193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it-IT"/>
              <a:t>Lez. 18: Politiche di offerta</a:t>
            </a:r>
            <a:endParaRPr lang="en-US" dirty="0"/>
          </a:p>
        </p:txBody>
      </p:sp>
      <p:sp>
        <p:nvSpPr>
          <p:cNvPr id="2" name="Rettangolo 1"/>
          <p:cNvSpPr/>
          <p:nvPr/>
        </p:nvSpPr>
        <p:spPr>
          <a:xfrm>
            <a:off x="526474" y="138548"/>
            <a:ext cx="65515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rgbClr val="005A5A"/>
                </a:solidFill>
              </a:rPr>
              <a:t>6.  Sintesi</a:t>
            </a:r>
            <a:endParaRPr lang="en-US" sz="2800" b="1" dirty="0">
              <a:solidFill>
                <a:srgbClr val="005A5A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53143" y="907399"/>
            <a:ext cx="10700657" cy="3839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1200"/>
              </a:spcBef>
              <a:buClr>
                <a:srgbClr val="005A5A"/>
              </a:buClr>
            </a:pPr>
            <a:r>
              <a:rPr lang="it-IT" altLang="en-US" dirty="0"/>
              <a:t>In questa lezione abbiamo esaminato alcune politiche e fatti che influenzano  (generalmente, anche se non tutti, in modo positivo) l’offerta aggregata nel lungo periodo.</a:t>
            </a:r>
          </a:p>
          <a:p>
            <a:pPr marL="285750" indent="-285750">
              <a:lnSpc>
                <a:spcPct val="114000"/>
              </a:lnSpc>
              <a:spcBef>
                <a:spcPts val="12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r>
              <a:rPr lang="it-IT" altLang="en-US" dirty="0"/>
              <a:t>Abbiamo passato in rassegna le numerose politiche microeconomiche che possono espandere l’offerta aggregata.</a:t>
            </a:r>
          </a:p>
          <a:p>
            <a:pPr>
              <a:lnSpc>
                <a:spcPct val="114000"/>
              </a:lnSpc>
              <a:spcBef>
                <a:spcPts val="1200"/>
              </a:spcBef>
              <a:buClr>
                <a:srgbClr val="005A5A"/>
              </a:buClr>
            </a:pPr>
            <a:r>
              <a:rPr lang="it-IT" altLang="en-US" dirty="0"/>
              <a:t>E ne abbiamo discusso in dettaglio alcuni aspetti:</a:t>
            </a:r>
          </a:p>
          <a:p>
            <a:pPr marL="514350" indent="-514350">
              <a:lnSpc>
                <a:spcPct val="114000"/>
              </a:lnSpc>
              <a:spcBef>
                <a:spcPts val="12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r>
              <a:rPr lang="it-IT" altLang="en-US" dirty="0"/>
              <a:t>La curva di Laffer</a:t>
            </a:r>
          </a:p>
          <a:p>
            <a:pPr marL="514350" indent="-514350">
              <a:lnSpc>
                <a:spcPct val="114000"/>
              </a:lnSpc>
              <a:spcBef>
                <a:spcPts val="12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r>
              <a:rPr lang="it-IT" altLang="en-US" dirty="0"/>
              <a:t>La perdita netta dovuta all’imposizione fiscale</a:t>
            </a:r>
          </a:p>
          <a:p>
            <a:pPr marL="514350" indent="-514350">
              <a:lnSpc>
                <a:spcPct val="114000"/>
              </a:lnSpc>
              <a:spcBef>
                <a:spcPts val="12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r>
              <a:rPr lang="it-IT" altLang="en-US" dirty="0"/>
              <a:t>La necessità (e complessità) di un disegno bilanciato del sistema fiscale</a:t>
            </a:r>
          </a:p>
          <a:p>
            <a:pPr marL="514350" indent="-514350">
              <a:lnSpc>
                <a:spcPct val="114000"/>
              </a:lnSpc>
              <a:spcBef>
                <a:spcPts val="12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r>
              <a:rPr lang="it-IT" altLang="en-US" dirty="0"/>
              <a:t>Gli effetti delle migrazioni (in entrata) sul mercato del lavoro. </a:t>
            </a:r>
            <a:endParaRPr lang="it-IT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30832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599206" y="6356350"/>
            <a:ext cx="3178629" cy="365125"/>
          </a:xfrm>
        </p:spPr>
        <p:txBody>
          <a:bodyPr/>
          <a:lstStyle/>
          <a:p>
            <a:pPr algn="l"/>
            <a:r>
              <a:rPr lang="it-IT" altLang="en-US"/>
              <a:t>Lez. 18: Politiche di offerta</a:t>
            </a:r>
            <a:endParaRPr lang="it-IT" alt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294967295"/>
          </p:nvPr>
        </p:nvSpPr>
        <p:spPr>
          <a:xfrm>
            <a:off x="9632372" y="6356350"/>
            <a:ext cx="1679864" cy="365125"/>
          </a:xfrm>
          <a:prstGeom prst="rect">
            <a:avLst/>
          </a:prstGeom>
        </p:spPr>
        <p:txBody>
          <a:bodyPr/>
          <a:lstStyle/>
          <a:p>
            <a:pPr algn="r"/>
            <a:fld id="{C4DF08F0-7527-418C-A9E9-D730B5F6038F}" type="slidenum">
              <a:rPr lang="en-US" smtClean="0"/>
              <a:pPr algn="r"/>
              <a:t>18</a:t>
            </a:fld>
            <a:endParaRPr lang="en-US" dirty="0"/>
          </a:p>
        </p:txBody>
      </p:sp>
      <p:cxnSp>
        <p:nvCxnSpPr>
          <p:cNvPr id="7" name="Connettore 1 6"/>
          <p:cNvCxnSpPr/>
          <p:nvPr/>
        </p:nvCxnSpPr>
        <p:spPr>
          <a:xfrm>
            <a:off x="2784306" y="9044959"/>
            <a:ext cx="26996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592282" y="44624"/>
            <a:ext cx="10639824" cy="838200"/>
          </a:xfrm>
          <a:prstGeom prst="rect">
            <a:avLst/>
          </a:prstGeom>
          <a:solidFill>
            <a:srgbClr val="63C8C8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de-DE" sz="2800" i="1" dirty="0">
                <a:latin typeface="+mn-lt"/>
              </a:rPr>
              <a:t>Come continua?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592282" y="882824"/>
            <a:ext cx="10625967" cy="5409530"/>
          </a:xfrm>
          <a:solidFill>
            <a:srgbClr val="CCECFF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algn="just">
              <a:lnSpc>
                <a:spcPct val="125000"/>
              </a:lnSpc>
              <a:spcBef>
                <a:spcPts val="600"/>
              </a:spcBef>
              <a:buNone/>
            </a:pPr>
            <a:endParaRPr lang="it-IT" altLang="de-DE" sz="1800" dirty="0"/>
          </a:p>
          <a:p>
            <a:pPr marL="0" indent="0" algn="just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de-DE" sz="1800" dirty="0"/>
              <a:t>Nella prossima lezione </a:t>
            </a:r>
            <a:r>
              <a:rPr lang="it-IT" altLang="de-DE" sz="1800" dirty="0" smtClean="0"/>
              <a:t>esamineremo il funzionamento e gli obiettivi dell’UE, del suo mercato interno e dell’Unione Economica e Monetaria.</a:t>
            </a:r>
            <a:endParaRPr lang="it-IT" altLang="de-DE" sz="1800" dirty="0"/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260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2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dirty="0"/>
              <a:t>Lez. 18: </a:t>
            </a:r>
            <a:r>
              <a:rPr lang="en-US" dirty="0" err="1"/>
              <a:t>Politiche</a:t>
            </a:r>
            <a:r>
              <a:rPr lang="en-US" dirty="0"/>
              <a:t> di </a:t>
            </a:r>
            <a:r>
              <a:rPr lang="en-US"/>
              <a:t>offerta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98844" y="53604"/>
            <a:ext cx="10740268" cy="936104"/>
          </a:xfrm>
          <a:solidFill>
            <a:srgbClr val="CCFFCC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eaLnBrk="1" hangingPunct="1"/>
            <a:r>
              <a:rPr lang="it-IT" altLang="en-US" sz="2400" b="1" dirty="0" err="1">
                <a:latin typeface="+mn-lt"/>
              </a:rPr>
              <a:t>Lez</a:t>
            </a:r>
            <a:r>
              <a:rPr lang="it-IT" altLang="en-US" sz="2400" b="1" dirty="0">
                <a:latin typeface="+mn-lt"/>
              </a:rPr>
              <a:t>. 18.  Politiche di offerta per il lungo periodo</a:t>
            </a:r>
            <a:br>
              <a:rPr lang="it-IT" altLang="en-US" sz="2400" b="1" dirty="0">
                <a:latin typeface="+mn-lt"/>
              </a:rPr>
            </a:br>
            <a:r>
              <a:rPr lang="it-IT" altLang="en-US" sz="1600" dirty="0">
                <a:solidFill>
                  <a:srgbClr val="0070C0"/>
                </a:solidFill>
                <a:latin typeface="+mn-lt"/>
              </a:rPr>
              <a:t>                                                                                                                                                                                                      </a:t>
            </a:r>
            <a:r>
              <a:rPr lang="it-IT" altLang="en-US" sz="1600" dirty="0" err="1">
                <a:solidFill>
                  <a:srgbClr val="0070C0"/>
                </a:solidFill>
                <a:latin typeface="+mn-lt"/>
              </a:rPr>
              <a:t>rif.</a:t>
            </a:r>
            <a:r>
              <a:rPr lang="it-IT" altLang="en-US" sz="1600" dirty="0">
                <a:solidFill>
                  <a:srgbClr val="0070C0"/>
                </a:solidFill>
                <a:latin typeface="+mn-lt"/>
              </a:rPr>
              <a:t> BW cap. 18</a:t>
            </a:r>
            <a:endParaRPr lang="it-IT" alt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28517" y="1733860"/>
            <a:ext cx="10279530" cy="2779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  <a:buFont typeface="+mj-lt"/>
              <a:buAutoNum type="arabicPeriod"/>
            </a:pPr>
            <a:r>
              <a:rPr lang="it-IT" altLang="en-US" sz="2000" dirty="0"/>
              <a:t>Politiche dell’offerta per il lungo periodo					p.  3</a:t>
            </a:r>
          </a:p>
          <a:p>
            <a:pPr marL="514350" indent="-514350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  <a:buFont typeface="+mj-lt"/>
              <a:buAutoNum type="arabicPeriod"/>
            </a:pPr>
            <a:r>
              <a:rPr lang="it-IT" altLang="en-US" sz="2000" dirty="0"/>
              <a:t>Politiche microeconomiche							p.  6</a:t>
            </a:r>
          </a:p>
          <a:p>
            <a:pPr marL="514350" indent="-514350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  <a:buFont typeface="+mj-lt"/>
              <a:buAutoNum type="arabicPeriod"/>
            </a:pPr>
            <a:r>
              <a:rPr lang="it-IT" altLang="en-US" sz="2000" dirty="0"/>
              <a:t>Le imposte e la curva di Laffer							p.  7</a:t>
            </a:r>
          </a:p>
          <a:p>
            <a:pPr marL="514350" indent="-514350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  <a:buFont typeface="+mj-lt"/>
              <a:buAutoNum type="arabicPeriod"/>
            </a:pPr>
            <a:r>
              <a:rPr lang="it-IT" altLang="en-US" sz="2000" dirty="0"/>
              <a:t>La perdita netta dell’imposizione fiscale					p.  8</a:t>
            </a:r>
          </a:p>
          <a:p>
            <a:pPr marL="514350" indent="-514350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  <a:buFont typeface="+mj-lt"/>
              <a:buAutoNum type="arabicPeriod"/>
            </a:pPr>
            <a:r>
              <a:rPr lang="it-IT" altLang="en-US" sz="2000" dirty="0"/>
              <a:t>Migrazioni e offerta di lavoro							p. 12</a:t>
            </a:r>
          </a:p>
          <a:p>
            <a:pPr marL="514350" indent="-514350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  <a:buFont typeface="+mj-lt"/>
              <a:buAutoNum type="arabicPeriod"/>
            </a:pPr>
            <a:r>
              <a:rPr lang="it-IT" altLang="en-US" sz="2000" dirty="0"/>
              <a:t>Sintesi									p. 16</a:t>
            </a:r>
          </a:p>
          <a:p>
            <a:pPr marL="287338" indent="-287338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</a:pPr>
            <a:endParaRPr lang="it-IT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91556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3</a:t>
            </a:fld>
            <a:endParaRPr lang="en-US"/>
          </a:p>
        </p:txBody>
      </p:sp>
      <p:sp>
        <p:nvSpPr>
          <p:cNvPr id="2" name="Rettangolo 1"/>
          <p:cNvSpPr/>
          <p:nvPr/>
        </p:nvSpPr>
        <p:spPr>
          <a:xfrm>
            <a:off x="526474" y="138548"/>
            <a:ext cx="65515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rgbClr val="005A5A"/>
                </a:solidFill>
              </a:rPr>
              <a:t>1. </a:t>
            </a:r>
            <a:r>
              <a:rPr lang="it-IT" altLang="en-US" sz="2800" b="1" dirty="0">
                <a:solidFill>
                  <a:srgbClr val="005A5A"/>
                </a:solidFill>
              </a:rPr>
              <a:t>Politiche dell’offerta per il lungo periodo</a:t>
            </a:r>
            <a:endParaRPr lang="en-US" sz="2800" b="1" dirty="0">
              <a:solidFill>
                <a:srgbClr val="005A5A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it-IT"/>
              <a:t>Lez. 18: Politiche di offerta</a:t>
            </a:r>
            <a:endParaRPr lang="en-US" dirty="0"/>
          </a:p>
        </p:txBody>
      </p:sp>
      <p:sp>
        <p:nvSpPr>
          <p:cNvPr id="7" name="Rettangolo 6"/>
          <p:cNvSpPr/>
          <p:nvPr/>
        </p:nvSpPr>
        <p:spPr>
          <a:xfrm>
            <a:off x="6047984" y="903478"/>
            <a:ext cx="6029716" cy="1712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</a:pPr>
            <a:r>
              <a:rPr lang="it-IT" altLang="en-US" dirty="0"/>
              <a:t>Spostamenti permanenti della LAS:</a:t>
            </a:r>
          </a:p>
          <a:p>
            <a:pPr marL="285750" indent="-285750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r>
              <a:rPr lang="it-IT" altLang="en-US" dirty="0"/>
              <a:t>Migliore allocazione delle risorse, tra settori</a:t>
            </a:r>
          </a:p>
          <a:p>
            <a:pPr marL="285750" indent="-285750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r>
              <a:rPr lang="it-IT" altLang="en-US" dirty="0"/>
              <a:t>Miglioramenti tecnologici (nella funzione di produzione)</a:t>
            </a:r>
          </a:p>
          <a:p>
            <a:pPr marL="285750" indent="-285750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r>
              <a:rPr lang="it-IT" altLang="en-US" dirty="0"/>
              <a:t>Aumento dell’offerta di lavoro</a:t>
            </a:r>
          </a:p>
          <a:p>
            <a:pPr marL="285750" indent="-285750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r>
              <a:rPr lang="it-IT" altLang="en-US" dirty="0"/>
              <a:t>Aumento dell’offerta di capitale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181" y="1047073"/>
            <a:ext cx="4963675" cy="4049860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6061366" y="2726096"/>
            <a:ext cx="6096000" cy="441197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ts val="1200"/>
              </a:spcBef>
              <a:buClr>
                <a:srgbClr val="005A5A"/>
              </a:buClr>
            </a:pPr>
            <a:r>
              <a:rPr lang="it-IT" altLang="en-US" i="1" dirty="0"/>
              <a:t>Osservazioni:</a:t>
            </a:r>
          </a:p>
          <a:p>
            <a:pPr marL="342900" indent="-342900" algn="just">
              <a:lnSpc>
                <a:spcPct val="105000"/>
              </a:lnSpc>
              <a:spcBef>
                <a:spcPts val="600"/>
              </a:spcBef>
              <a:buClr>
                <a:srgbClr val="005A5A"/>
              </a:buClr>
              <a:buFont typeface="+mj-lt"/>
              <a:buAutoNum type="alphaUcPeriod"/>
            </a:pPr>
            <a:r>
              <a:rPr lang="it-IT" altLang="en-US" dirty="0"/>
              <a:t>Alcuni spostamenti positivi </a:t>
            </a:r>
            <a:r>
              <a:rPr lang="it-IT" altLang="en-US" b="1" dirty="0">
                <a:solidFill>
                  <a:srgbClr val="005A5A"/>
                </a:solidFill>
              </a:rPr>
              <a:t>continuano</a:t>
            </a:r>
            <a:r>
              <a:rPr lang="it-IT" altLang="en-US" dirty="0"/>
              <a:t> nel tempo </a:t>
            </a:r>
          </a:p>
          <a:p>
            <a:pPr algn="just">
              <a:lnSpc>
                <a:spcPct val="105000"/>
              </a:lnSpc>
              <a:buClr>
                <a:srgbClr val="005A5A"/>
              </a:buClr>
            </a:pPr>
            <a:r>
              <a:rPr lang="it-IT" altLang="en-US" dirty="0"/>
              <a:t>       In tal caso </a:t>
            </a:r>
            <a:r>
              <a:rPr lang="it-IT" altLang="en-US" b="1" dirty="0">
                <a:solidFill>
                  <a:srgbClr val="000099"/>
                </a:solidFill>
              </a:rPr>
              <a:t>aumenta il tasso di crescita </a:t>
            </a:r>
            <a:r>
              <a:rPr lang="it-IT" altLang="en-US" dirty="0"/>
              <a:t>di lungo periodo</a:t>
            </a:r>
          </a:p>
          <a:p>
            <a:pPr marL="720000" indent="-360000" algn="just">
              <a:lnSpc>
                <a:spcPct val="105000"/>
              </a:lnSpc>
              <a:spcBef>
                <a:spcPts val="6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r>
              <a:rPr lang="it-IT" altLang="en-US" i="1" dirty="0"/>
              <a:t>Esempio</a:t>
            </a:r>
            <a:r>
              <a:rPr lang="it-IT" altLang="en-US" dirty="0"/>
              <a:t>: Crescita della produttività dovuta ad un flusso continuo di innovazioni. </a:t>
            </a:r>
          </a:p>
          <a:p>
            <a:pPr indent="-360000" algn="just">
              <a:lnSpc>
                <a:spcPct val="105000"/>
              </a:lnSpc>
              <a:spcBef>
                <a:spcPts val="600"/>
              </a:spcBef>
              <a:buClr>
                <a:srgbClr val="005A5A"/>
              </a:buClr>
              <a:buFont typeface="+mj-lt"/>
              <a:buAutoNum type="alphaUcPeriod" startAt="2"/>
            </a:pPr>
            <a:r>
              <a:rPr lang="it-IT" altLang="en-US" dirty="0"/>
              <a:t>Anche la </a:t>
            </a:r>
            <a:r>
              <a:rPr lang="it-IT" altLang="en-US" b="1" dirty="0">
                <a:solidFill>
                  <a:srgbClr val="000099"/>
                </a:solidFill>
              </a:rPr>
              <a:t>AD</a:t>
            </a:r>
            <a:r>
              <a:rPr lang="it-IT" altLang="en-US" dirty="0"/>
              <a:t> deve «seguire» lo spostamento della LAS.</a:t>
            </a:r>
          </a:p>
          <a:p>
            <a:pPr lvl="1" indent="-360000" algn="just">
              <a:lnSpc>
                <a:spcPct val="105000"/>
              </a:lnSpc>
              <a:spcBef>
                <a:spcPts val="6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r>
              <a:rPr lang="it-IT" altLang="en-US" dirty="0"/>
              <a:t>Questo può avvenire spontaneamente (= l’aumento dei redditi prodotti genera anche un aumento di domanda)</a:t>
            </a:r>
          </a:p>
          <a:p>
            <a:pPr lvl="1" indent="-360000" algn="just">
              <a:lnSpc>
                <a:spcPct val="105000"/>
              </a:lnSpc>
              <a:spcBef>
                <a:spcPts val="6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r>
              <a:rPr lang="it-IT" altLang="en-US" dirty="0"/>
              <a:t>… Oppure può anche essere «accompagnato» da un politica espansiva della domanda (ad es., politica monetaria accomodante).</a:t>
            </a:r>
          </a:p>
          <a:p>
            <a:pPr marL="720000" indent="-360000">
              <a:lnSpc>
                <a:spcPct val="105000"/>
              </a:lnSpc>
              <a:spcBef>
                <a:spcPts val="6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endParaRPr lang="it-IT" altLang="en-US" dirty="0"/>
          </a:p>
          <a:p>
            <a:pPr marL="720000" indent="-360000">
              <a:lnSpc>
                <a:spcPct val="105000"/>
              </a:lnSpc>
              <a:spcBef>
                <a:spcPts val="6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endParaRPr lang="it-IT" alt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843866" y="4758265"/>
            <a:ext cx="67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9623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4</a:t>
            </a:fld>
            <a:endParaRPr lang="en-US"/>
          </a:p>
        </p:txBody>
      </p:sp>
      <p:sp>
        <p:nvSpPr>
          <p:cNvPr id="2" name="Rettangolo 1"/>
          <p:cNvSpPr/>
          <p:nvPr/>
        </p:nvSpPr>
        <p:spPr>
          <a:xfrm>
            <a:off x="526474" y="47930"/>
            <a:ext cx="65515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en-US" sz="2800" dirty="0">
                <a:solidFill>
                  <a:srgbClr val="005A5A"/>
                </a:solidFill>
              </a:rPr>
              <a:t>Politiche dell’offerta per il lungo periodo (2)</a:t>
            </a:r>
            <a:endParaRPr lang="en-US" sz="2800" dirty="0">
              <a:solidFill>
                <a:srgbClr val="005A5A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it-IT"/>
              <a:t>Lez. 18: Politiche di offerta</a:t>
            </a:r>
            <a:endParaRPr lang="en-US" dirty="0"/>
          </a:p>
        </p:txBody>
      </p:sp>
      <p:sp>
        <p:nvSpPr>
          <p:cNvPr id="7" name="Rettangolo 6"/>
          <p:cNvSpPr/>
          <p:nvPr/>
        </p:nvSpPr>
        <p:spPr>
          <a:xfrm>
            <a:off x="4296193" y="816920"/>
            <a:ext cx="7895807" cy="5646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</a:pPr>
            <a:r>
              <a:rPr lang="it-IT" altLang="en-US" i="1" dirty="0">
                <a:solidFill>
                  <a:srgbClr val="005A5A"/>
                </a:solidFill>
              </a:rPr>
              <a:t> Osservazioni</a:t>
            </a:r>
            <a:r>
              <a:rPr lang="it-IT" altLang="en-US" dirty="0"/>
              <a:t>.</a:t>
            </a:r>
          </a:p>
          <a:p>
            <a:pPr>
              <a:lnSpc>
                <a:spcPct val="105000"/>
              </a:lnSpc>
              <a:spcBef>
                <a:spcPts val="1200"/>
              </a:spcBef>
              <a:buClr>
                <a:srgbClr val="005A5A"/>
              </a:buClr>
            </a:pPr>
            <a:r>
              <a:rPr lang="it-IT" altLang="en-US" dirty="0"/>
              <a:t> Sono possibili anche spostamenti nella direzione </a:t>
            </a:r>
            <a:r>
              <a:rPr lang="it-IT" altLang="en-US" u="sng" dirty="0"/>
              <a:t>opposta</a:t>
            </a:r>
            <a:r>
              <a:rPr lang="it-IT" altLang="en-US" dirty="0"/>
              <a:t>:</a:t>
            </a:r>
          </a:p>
          <a:p>
            <a:pPr lvl="1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</a:pPr>
            <a:r>
              <a:rPr lang="it-IT" altLang="en-US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it-IT" altLang="en-US" dirty="0"/>
              <a:t>Riduzione permanente dell’offerta di fattori:</a:t>
            </a:r>
          </a:p>
          <a:p>
            <a:pPr marL="1022850" lvl="2" indent="-285750">
              <a:lnSpc>
                <a:spcPct val="105000"/>
              </a:lnSpc>
              <a:spcBef>
                <a:spcPts val="6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r>
              <a:rPr lang="it-IT" altLang="en-US" dirty="0"/>
              <a:t>«Fuga di cervelli»</a:t>
            </a:r>
          </a:p>
          <a:p>
            <a:pPr marL="1022850" lvl="2" indent="-285750">
              <a:lnSpc>
                <a:spcPct val="105000"/>
              </a:lnSpc>
              <a:spcBef>
                <a:spcPts val="6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r>
              <a:rPr lang="it-IT" altLang="en-US" dirty="0"/>
              <a:t>Uscita di capitali (disinvestimento)</a:t>
            </a:r>
          </a:p>
          <a:p>
            <a:pPr marL="1022850" lvl="2" indent="-285750">
              <a:lnSpc>
                <a:spcPct val="105000"/>
              </a:lnSpc>
              <a:spcBef>
                <a:spcPts val="6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O</a:t>
            </a:r>
            <a:r>
              <a:rPr lang="it-IT" altLang="en-US" dirty="0" err="1"/>
              <a:t>bsolescenza</a:t>
            </a:r>
            <a:r>
              <a:rPr lang="it-IT" altLang="en-US" dirty="0"/>
              <a:t> tecnologica di beni capitali</a:t>
            </a:r>
          </a:p>
          <a:p>
            <a:pPr marL="1022850" lvl="2" indent="-285750">
              <a:lnSpc>
                <a:spcPct val="105000"/>
              </a:lnSpc>
              <a:spcBef>
                <a:spcPts val="6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r>
              <a:rPr lang="it-IT" altLang="en-US" dirty="0"/>
              <a:t>Riduzione orario di lavoro / anticipo pensionamento</a:t>
            </a:r>
          </a:p>
          <a:p>
            <a:pPr marL="1023750" lvl="2" indent="-285750">
              <a:lnSpc>
                <a:spcPct val="105000"/>
              </a:lnSpc>
              <a:spcBef>
                <a:spcPts val="6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r>
              <a:rPr lang="it-IT" altLang="en-US" dirty="0"/>
              <a:t>Esaurimento risorse naturali non-sostituibili</a:t>
            </a:r>
          </a:p>
          <a:p>
            <a:pPr marL="285750" indent="-285750">
              <a:lnSpc>
                <a:spcPct val="105000"/>
              </a:lnSpc>
              <a:spcBef>
                <a:spcPts val="12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r>
              <a:rPr lang="it-IT" altLang="en-US" i="1" dirty="0"/>
              <a:t>Nota</a:t>
            </a:r>
            <a:r>
              <a:rPr lang="it-IT" altLang="en-US" dirty="0"/>
              <a:t>:  La </a:t>
            </a:r>
            <a:r>
              <a:rPr lang="it-IT" altLang="en-US" b="1" dirty="0">
                <a:solidFill>
                  <a:srgbClr val="000099"/>
                </a:solidFill>
              </a:rPr>
              <a:t>riduzione dell’orario di lavoro </a:t>
            </a:r>
            <a:r>
              <a:rPr lang="it-IT" altLang="en-US" dirty="0"/>
              <a:t>è un «trend» storico </a:t>
            </a:r>
            <a:r>
              <a:rPr lang="it-IT" altLang="en-US" sz="1600" i="1" dirty="0"/>
              <a:t>(v. grafico seguente) </a:t>
            </a:r>
          </a:p>
          <a:p>
            <a:pPr lvl="1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</a:pPr>
            <a:r>
              <a:rPr lang="it-IT" altLang="en-US" dirty="0"/>
              <a:t>	dovuto all’ </a:t>
            </a:r>
            <a:r>
              <a:rPr lang="it-IT" altLang="en-US" b="1" dirty="0"/>
              <a:t>effetto reddito </a:t>
            </a:r>
            <a:r>
              <a:rPr lang="it-IT" altLang="en-US" dirty="0"/>
              <a:t>degli incrementi salariali </a:t>
            </a:r>
          </a:p>
          <a:p>
            <a:pPr lvl="1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</a:pPr>
            <a:r>
              <a:rPr lang="it-IT" altLang="en-US" dirty="0"/>
              <a:t>	(conseguenti agli aumenti di produttività).</a:t>
            </a:r>
          </a:p>
          <a:p>
            <a:pPr marL="742950" lvl="1" indent="-285750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r>
              <a:rPr lang="it-IT" altLang="en-US" dirty="0"/>
              <a:t>In generale, l’effetto negativo della riduzione delle ore lavorate sulla curva di offerta (sposamento verso sinistra) è </a:t>
            </a:r>
            <a:r>
              <a:rPr lang="it-IT" altLang="en-US" b="1" i="1" dirty="0">
                <a:solidFill>
                  <a:srgbClr val="C00000"/>
                </a:solidFill>
              </a:rPr>
              <a:t>più che compensato </a:t>
            </a:r>
            <a:r>
              <a:rPr lang="it-IT" altLang="en-US" dirty="0"/>
              <a:t>da spostamenti nella direzione opposta dovuti all’aumento di produttività.</a:t>
            </a:r>
          </a:p>
          <a:p>
            <a:pPr marL="742950" lvl="1" indent="-285750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r>
              <a:rPr lang="it-IT" altLang="en-US" dirty="0"/>
              <a:t>A volte ci sono riduzioni non compensate da guadagni precedenti della produttività: </a:t>
            </a:r>
            <a:r>
              <a:rPr lang="it-IT" altLang="en-US" i="1" dirty="0"/>
              <a:t>ad es., </a:t>
            </a:r>
            <a:r>
              <a:rPr lang="it-IT" altLang="en-US" dirty="0"/>
              <a:t>le «35 ore» in Francia.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426" y="1633973"/>
            <a:ext cx="3562767" cy="290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725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5</a:t>
            </a:fld>
            <a:endParaRPr lang="en-US"/>
          </a:p>
        </p:txBody>
      </p:sp>
      <p:sp>
        <p:nvSpPr>
          <p:cNvPr id="2" name="Rettangolo 1"/>
          <p:cNvSpPr/>
          <p:nvPr/>
        </p:nvSpPr>
        <p:spPr>
          <a:xfrm>
            <a:off x="526474" y="138548"/>
            <a:ext cx="65515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en-US" sz="2800" dirty="0">
                <a:solidFill>
                  <a:srgbClr val="005A5A"/>
                </a:solidFill>
              </a:rPr>
              <a:t>Ore lavorate per lavoratore (1950-2015)</a:t>
            </a:r>
            <a:endParaRPr lang="en-US" sz="2800" dirty="0">
              <a:solidFill>
                <a:srgbClr val="005A5A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it-IT"/>
              <a:t>Lez. 18: Politiche di offerta</a:t>
            </a:r>
            <a:endParaRPr lang="en-US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932" y="661768"/>
            <a:ext cx="8006033" cy="4999595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404932" y="5685691"/>
            <a:ext cx="60947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Fonte</a:t>
            </a:r>
            <a:r>
              <a:rPr lang="en-US" dirty="0"/>
              <a:t>: OECD, </a:t>
            </a:r>
            <a:r>
              <a:rPr lang="en-US" dirty="0">
                <a:hlinkClick r:id="rId4"/>
              </a:rPr>
              <a:t>https://data.oecd.org/emp/hours-worked.htm</a:t>
            </a:r>
            <a:endParaRPr lang="en-US" dirty="0"/>
          </a:p>
          <a:p>
            <a:endParaRPr lang="en-US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003589" y="3822352"/>
            <a:ext cx="1112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France</a:t>
            </a:r>
            <a:endParaRPr lang="en-US" sz="14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893810" y="2755548"/>
            <a:ext cx="1256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/>
              <a:t>United</a:t>
            </a:r>
            <a:r>
              <a:rPr lang="it-IT" sz="1400" dirty="0"/>
              <a:t> </a:t>
            </a:r>
            <a:r>
              <a:rPr lang="it-IT" sz="1400" dirty="0" err="1"/>
              <a:t>States</a:t>
            </a:r>
            <a:endParaRPr lang="en-US" sz="14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235683" y="939106"/>
            <a:ext cx="1256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OECD (</a:t>
            </a:r>
            <a:r>
              <a:rPr lang="it-IT" sz="1400" dirty="0" err="1"/>
              <a:t>all</a:t>
            </a:r>
            <a:r>
              <a:rPr lang="it-IT" sz="1400" dirty="0"/>
              <a:t>)</a:t>
            </a:r>
            <a:endParaRPr lang="en-US" sz="14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7644712" y="3668463"/>
            <a:ext cx="1256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/>
              <a:t>Italy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74549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6</a:t>
            </a:fld>
            <a:endParaRPr lang="en-US"/>
          </a:p>
        </p:txBody>
      </p:sp>
      <p:sp>
        <p:nvSpPr>
          <p:cNvPr id="2" name="Rettangolo 1"/>
          <p:cNvSpPr/>
          <p:nvPr/>
        </p:nvSpPr>
        <p:spPr>
          <a:xfrm>
            <a:off x="493521" y="52254"/>
            <a:ext cx="87201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rgbClr val="005A5A"/>
                </a:solidFill>
              </a:rPr>
              <a:t>2.  P</a:t>
            </a:r>
            <a:r>
              <a:rPr lang="it-IT" altLang="en-US" sz="2800" b="1" dirty="0">
                <a:solidFill>
                  <a:srgbClr val="005A5A"/>
                </a:solidFill>
              </a:rPr>
              <a:t>olitiche microeconomiche </a:t>
            </a:r>
            <a:endParaRPr lang="en-US" sz="2800" b="1" dirty="0">
              <a:solidFill>
                <a:srgbClr val="005A5A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924991" y="460554"/>
            <a:ext cx="10954139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indent="-287338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</a:pPr>
            <a:r>
              <a:rPr lang="it-IT" altLang="en-US" dirty="0"/>
              <a:t>Quali effetti </a:t>
            </a:r>
            <a:r>
              <a:rPr lang="it-IT" altLang="en-US" b="1" dirty="0">
                <a:solidFill>
                  <a:srgbClr val="000099"/>
                </a:solidFill>
              </a:rPr>
              <a:t>espansivi </a:t>
            </a:r>
            <a:r>
              <a:rPr lang="it-IT" altLang="en-US" dirty="0"/>
              <a:t>sull’offerta aggregata?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it-IT"/>
              <a:t>Lez. 18: Politiche di offerta</a:t>
            </a:r>
            <a:endParaRPr lang="en-US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408705"/>
              </p:ext>
            </p:extLst>
          </p:nvPr>
        </p:nvGraphicFramePr>
        <p:xfrm>
          <a:off x="512350" y="858690"/>
          <a:ext cx="11575394" cy="576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86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567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Motivazione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Politica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UcPeriod"/>
                      </a:pPr>
                      <a:r>
                        <a:rPr lang="it-IT" dirty="0"/>
                        <a:t>Risorse</a:t>
                      </a:r>
                      <a:r>
                        <a:rPr lang="it-IT" baseline="0" dirty="0"/>
                        <a:t>  concentrate in settori senza prospettive di crescita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/>
                        <a:t>Mobilità dei fattori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/>
                        <a:t>Educazione scolastica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/>
                        <a:t>Riqualificazione professionale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/>
                        <a:t>Politiche industriali (settoriali)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UcPeriod" startAt="2"/>
                      </a:pPr>
                      <a:r>
                        <a:rPr lang="it-IT" dirty="0"/>
                        <a:t>Concorrenza</a:t>
                      </a:r>
                      <a:r>
                        <a:rPr lang="it-IT" baseline="0" dirty="0"/>
                        <a:t> imperfetta / Potere di mercato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/>
                        <a:t>Politiche della concorrenza / Antitrust / Tassazione delle</a:t>
                      </a:r>
                      <a:r>
                        <a:rPr lang="it-IT" baseline="0" dirty="0"/>
                        <a:t> rendite</a:t>
                      </a:r>
                      <a:endParaRPr lang="it-IT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/>
                        <a:t>Regolamentazione del monopolio naturale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/>
                        <a:t>«Liberalizzazioni»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UcPeriod" startAt="3"/>
                      </a:pPr>
                      <a:r>
                        <a:rPr lang="it-IT" dirty="0"/>
                        <a:t>Fallimenti</a:t>
                      </a:r>
                      <a:r>
                        <a:rPr lang="it-IT" baseline="0" dirty="0"/>
                        <a:t>  del mercato:  </a:t>
                      </a:r>
                      <a:r>
                        <a:rPr lang="it-IT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●</a:t>
                      </a:r>
                      <a:r>
                        <a:rPr lang="it-IT" baseline="0" dirty="0"/>
                        <a:t>    Esternalità</a:t>
                      </a:r>
                    </a:p>
                    <a:p>
                      <a:pPr marL="342900" indent="-342900" algn="r">
                        <a:buFont typeface="Arial" panose="020B0604020202020204" pitchFamily="34" charset="0"/>
                        <a:buChar char="•"/>
                      </a:pPr>
                      <a:r>
                        <a:rPr lang="it-IT" dirty="0"/>
                        <a:t>Beni pubblici e comuni</a:t>
                      </a:r>
                    </a:p>
                    <a:p>
                      <a:pPr marL="342900" indent="-342900" algn="r">
                        <a:buFont typeface="Arial" panose="020B0604020202020204" pitchFamily="34" charset="0"/>
                        <a:buChar char="•"/>
                      </a:pPr>
                      <a:r>
                        <a:rPr lang="it-IT" dirty="0"/>
                        <a:t>Informazione</a:t>
                      </a:r>
                      <a:r>
                        <a:rPr lang="it-IT" baseline="0" dirty="0"/>
                        <a:t> asimmetrica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/>
                        <a:t>Incentivi</a:t>
                      </a:r>
                      <a:r>
                        <a:rPr lang="it-IT" baseline="0" dirty="0"/>
                        <a:t> / Disincentivi (Voucher)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baseline="0" dirty="0"/>
                        <a:t>Tassazione / Regolamentazione / Impresa pubblica</a:t>
                      </a:r>
                      <a:endParaRPr lang="en-US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baseline="0" dirty="0"/>
                        <a:t>Regolamentazione (trasparenza / non discriminazione)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UcPeriod" startAt="4"/>
                      </a:pPr>
                      <a:r>
                        <a:rPr lang="it-IT" dirty="0"/>
                        <a:t>Scarsa partecipazione al mercato del lavoro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it-IT" dirty="0"/>
                        <a:t>       (ridotto</a:t>
                      </a:r>
                      <a:r>
                        <a:rPr lang="it-IT" baseline="0" dirty="0"/>
                        <a:t> tasso di attività e di occupazione)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/>
                        <a:t>Politiche sociali di inclusione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/>
                        <a:t>Offerta di servizi sociali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/>
                        <a:t>Riqualificazione</a:t>
                      </a:r>
                      <a:r>
                        <a:rPr lang="it-IT" baseline="0" dirty="0"/>
                        <a:t> professionale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baseline="0" dirty="0"/>
                        <a:t>Reddito minimo condizionato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UcPeriod" startAt="5"/>
                      </a:pPr>
                      <a:r>
                        <a:rPr lang="it-IT" dirty="0"/>
                        <a:t>Innovazione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/>
                        <a:t>Incentivi alla ricerca</a:t>
                      </a:r>
                      <a:r>
                        <a:rPr lang="it-IT" baseline="0" dirty="0"/>
                        <a:t> / Ricerca pubblica / Ricerca università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baseline="0" dirty="0"/>
                        <a:t>Politica dei brevetti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baseline="0" dirty="0"/>
                        <a:t>Incentivi fiscali (ad es.: «super-ammortamenti»)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baseline="0" dirty="0"/>
                        <a:t>Incentivi all’imprenditorialità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196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7</a:t>
            </a:fld>
            <a:endParaRPr lang="en-US"/>
          </a:p>
        </p:txBody>
      </p:sp>
      <p:sp>
        <p:nvSpPr>
          <p:cNvPr id="2" name="Rettangolo 1"/>
          <p:cNvSpPr/>
          <p:nvPr/>
        </p:nvSpPr>
        <p:spPr>
          <a:xfrm>
            <a:off x="505691" y="76202"/>
            <a:ext cx="87201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rgbClr val="005A5A"/>
                </a:solidFill>
              </a:rPr>
              <a:t>3.  Le imposte e la curva di Laffer</a:t>
            </a:r>
            <a:endParaRPr lang="en-US" sz="2800" b="1" dirty="0">
              <a:solidFill>
                <a:srgbClr val="005A5A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it-IT"/>
              <a:t>Lez. 18: Politiche di offerta</a:t>
            </a:r>
            <a:endParaRPr lang="en-US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4474" y="1393977"/>
            <a:ext cx="5838825" cy="5048250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537874" y="598219"/>
            <a:ext cx="6490245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indent="-287338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</a:pPr>
            <a:r>
              <a:rPr lang="it-IT" altLang="en-US" dirty="0"/>
              <a:t>Un’ </a:t>
            </a:r>
            <a:r>
              <a:rPr lang="it-IT" altLang="en-US" b="1" dirty="0"/>
              <a:t>aliquota di imposta marginale </a:t>
            </a:r>
            <a:r>
              <a:rPr lang="it-IT" altLang="en-US" dirty="0"/>
              <a:t>molto elevata:</a:t>
            </a:r>
          </a:p>
          <a:p>
            <a:pPr marL="287338" indent="-287338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dirty="0"/>
              <a:t>Riduce (a parità di salario lordo) il potere d’acquisto di un’ora lavorata:</a:t>
            </a:r>
          </a:p>
          <a:p>
            <a:pPr marL="287338" indent="-287338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dirty="0"/>
              <a:t>Aumenta il prezzo relativo del consumo rispetto al tempo libero</a:t>
            </a:r>
          </a:p>
          <a:p>
            <a:pPr marL="744538" lvl="1" indent="-287338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it-IT" altLang="en-US" dirty="0"/>
              <a:t>Può ridurre l’</a:t>
            </a:r>
            <a:r>
              <a:rPr lang="it-IT" altLang="en-US" b="1" dirty="0">
                <a:solidFill>
                  <a:srgbClr val="000099"/>
                </a:solidFill>
              </a:rPr>
              <a:t>offerta di lavoro </a:t>
            </a:r>
          </a:p>
          <a:p>
            <a:pPr lvl="1">
              <a:lnSpc>
                <a:spcPct val="105000"/>
              </a:lnSpc>
              <a:buClr>
                <a:schemeClr val="hlink"/>
              </a:buClr>
            </a:pPr>
            <a:r>
              <a:rPr lang="it-IT" altLang="en-US" b="1" dirty="0">
                <a:solidFill>
                  <a:srgbClr val="000099"/>
                </a:solidFill>
              </a:rPr>
              <a:t>      </a:t>
            </a:r>
            <a:r>
              <a:rPr lang="it-IT" altLang="en-US" dirty="0"/>
              <a:t>(effetto sostituzione a favore del tempo libero)</a:t>
            </a:r>
          </a:p>
          <a:p>
            <a:pPr marL="744538" lvl="1" indent="-287338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it-IT" altLang="en-US" dirty="0"/>
              <a:t>.. In questo caso il </a:t>
            </a:r>
            <a:r>
              <a:rPr lang="it-IT" altLang="en-US" b="1" dirty="0">
                <a:solidFill>
                  <a:srgbClr val="000099"/>
                </a:solidFill>
              </a:rPr>
              <a:t>gettito fiscale </a:t>
            </a:r>
            <a:r>
              <a:rPr lang="it-IT" altLang="en-US" b="1" dirty="0">
                <a:solidFill>
                  <a:srgbClr val="C00000"/>
                </a:solidFill>
              </a:rPr>
              <a:t>potrebbe</a:t>
            </a:r>
            <a:r>
              <a:rPr lang="it-IT" altLang="en-US" dirty="0"/>
              <a:t> ridursi!</a:t>
            </a:r>
          </a:p>
          <a:p>
            <a:pPr marL="287338" indent="-287338">
              <a:lnSpc>
                <a:spcPct val="105000"/>
              </a:lnSpc>
              <a:spcBef>
                <a:spcPts val="1200"/>
              </a:spcBef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it-IT" altLang="en-US" dirty="0"/>
              <a:t>Sicuramente se l’aliquota marginale di imposta è 100%</a:t>
            </a:r>
          </a:p>
          <a:p>
            <a:pPr lvl="1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</a:pPr>
            <a:r>
              <a:rPr lang="it-IT" altLang="en-US" dirty="0"/>
              <a:t>… l’offerta di lavoro è zero </a:t>
            </a:r>
          </a:p>
          <a:p>
            <a:pPr lvl="1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</a:pPr>
            <a:r>
              <a:rPr lang="it-IT" altLang="en-US" dirty="0"/>
              <a:t>… e quindi  il gettito fiscale è nullo.</a:t>
            </a:r>
          </a:p>
          <a:p>
            <a:pPr>
              <a:lnSpc>
                <a:spcPct val="105000"/>
              </a:lnSpc>
              <a:spcBef>
                <a:spcPts val="1200"/>
              </a:spcBef>
              <a:buClr>
                <a:schemeClr val="hlink"/>
              </a:buClr>
            </a:pPr>
            <a:r>
              <a:rPr lang="it-IT" altLang="en-US" b="1" i="1" dirty="0">
                <a:solidFill>
                  <a:srgbClr val="005A5A"/>
                </a:solidFill>
              </a:rPr>
              <a:t>Ma nella realtà?</a:t>
            </a:r>
          </a:p>
          <a:p>
            <a:pPr marL="285750" indent="-285750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dirty="0"/>
              <a:t>È raro che le aliquote d’imposta superino il 50%</a:t>
            </a:r>
          </a:p>
          <a:p>
            <a:pPr marL="285750" indent="-285750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dirty="0"/>
              <a:t>Le stime indicano che l’«effetto di Laffer» (punto D nel grafico)</a:t>
            </a:r>
          </a:p>
          <a:p>
            <a:pPr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</a:pPr>
            <a:r>
              <a:rPr lang="it-IT" altLang="en-US" dirty="0"/>
              <a:t>      si può verificare per aliquote superiori al 70% .  </a:t>
            </a:r>
          </a:p>
          <a:p>
            <a:pPr marL="285750" indent="-285750">
              <a:lnSpc>
                <a:spcPct val="105000"/>
              </a:lnSpc>
              <a:spcBef>
                <a:spcPts val="600"/>
              </a:spcBef>
              <a:buClr>
                <a:schemeClr val="hlink"/>
              </a:buClr>
              <a:buFont typeface="Wingdings" panose="05000000000000000000" pitchFamily="2" charset="2"/>
              <a:buChar char="q"/>
            </a:pPr>
            <a:r>
              <a:rPr lang="it-IT" altLang="en-US" dirty="0"/>
              <a:t>«</a:t>
            </a:r>
            <a:r>
              <a:rPr lang="it-IT" altLang="en-US" b="1" i="1" dirty="0">
                <a:solidFill>
                  <a:srgbClr val="005A5A"/>
                </a:solidFill>
              </a:rPr>
              <a:t>Reagan </a:t>
            </a:r>
            <a:r>
              <a:rPr lang="it-IT" altLang="en-US" b="1" i="1" dirty="0" err="1">
                <a:solidFill>
                  <a:srgbClr val="005A5A"/>
                </a:solidFill>
              </a:rPr>
              <a:t>Tax</a:t>
            </a:r>
            <a:r>
              <a:rPr lang="it-IT" altLang="en-US" b="1" i="1" dirty="0">
                <a:solidFill>
                  <a:srgbClr val="005A5A"/>
                </a:solidFill>
              </a:rPr>
              <a:t> </a:t>
            </a:r>
            <a:r>
              <a:rPr lang="it-IT" altLang="en-US" b="1" i="1" dirty="0" err="1">
                <a:solidFill>
                  <a:srgbClr val="005A5A"/>
                </a:solidFill>
              </a:rPr>
              <a:t>Cuts</a:t>
            </a:r>
            <a:r>
              <a:rPr lang="it-IT" altLang="en-US" b="1" i="1" dirty="0">
                <a:solidFill>
                  <a:srgbClr val="005A5A"/>
                </a:solidFill>
              </a:rPr>
              <a:t>» (1981)</a:t>
            </a:r>
            <a:r>
              <a:rPr lang="it-IT" altLang="en-US" dirty="0"/>
              <a:t>: Aliquota max. dal 70% al 50%.</a:t>
            </a:r>
          </a:p>
          <a:p>
            <a:pPr marL="720000" indent="-285750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dirty="0">
                <a:solidFill>
                  <a:srgbClr val="C00000"/>
                </a:solidFill>
              </a:rPr>
              <a:t>Riduzione</a:t>
            </a:r>
            <a:r>
              <a:rPr lang="it-IT" altLang="en-US" dirty="0"/>
              <a:t> del gettito fiscale del 13%.</a:t>
            </a:r>
          </a:p>
          <a:p>
            <a:pPr marL="720000" indent="-285750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dirty="0"/>
              <a:t>Aumento delle diseguaglianze.</a:t>
            </a:r>
          </a:p>
        </p:txBody>
      </p:sp>
    </p:spTree>
    <p:extLst>
      <p:ext uri="{BB962C8B-B14F-4D97-AF65-F5344CB8AC3E}">
        <p14:creationId xmlns:p14="http://schemas.microsoft.com/office/powerpoint/2010/main" val="1097139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8</a:t>
            </a:fld>
            <a:endParaRPr lang="en-US"/>
          </a:p>
        </p:txBody>
      </p:sp>
      <p:sp>
        <p:nvSpPr>
          <p:cNvPr id="2" name="Rettangolo 1"/>
          <p:cNvSpPr/>
          <p:nvPr/>
        </p:nvSpPr>
        <p:spPr>
          <a:xfrm>
            <a:off x="505691" y="76202"/>
            <a:ext cx="8720164" cy="97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rgbClr val="005A5A"/>
                </a:solidFill>
              </a:rPr>
              <a:t>4. </a:t>
            </a:r>
            <a:r>
              <a:rPr lang="it-IT" altLang="en-US" sz="2800" b="1" dirty="0">
                <a:solidFill>
                  <a:srgbClr val="005A5A"/>
                </a:solidFill>
              </a:rPr>
              <a:t>La perdita netta dell’imposizione fiscale</a:t>
            </a:r>
          </a:p>
          <a:p>
            <a:endParaRPr lang="en-US" sz="2800" b="1" dirty="0">
              <a:solidFill>
                <a:srgbClr val="005A5A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it-IT"/>
              <a:t>Lez. 18: Politiche di offerta</a:t>
            </a:r>
            <a:endParaRPr lang="en-US" dirty="0"/>
          </a:p>
        </p:txBody>
      </p:sp>
      <p:sp>
        <p:nvSpPr>
          <p:cNvPr id="5" name="Rettangolo 4"/>
          <p:cNvSpPr/>
          <p:nvPr/>
        </p:nvSpPr>
        <p:spPr>
          <a:xfrm>
            <a:off x="537874" y="598219"/>
            <a:ext cx="11176331" cy="2132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indent="-287338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dirty="0"/>
              <a:t>Perché sono </a:t>
            </a:r>
            <a:r>
              <a:rPr lang="it-IT" altLang="en-US" b="1" dirty="0">
                <a:solidFill>
                  <a:srgbClr val="C00000"/>
                </a:solidFill>
              </a:rPr>
              <a:t>necessarie le imposte?</a:t>
            </a:r>
            <a:endParaRPr lang="it-IT" altLang="en-US" dirty="0"/>
          </a:p>
          <a:p>
            <a:pPr marL="287338" indent="-287338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dirty="0"/>
              <a:t>Attuare politiche re-distributive e di inclusione sociale.</a:t>
            </a:r>
          </a:p>
          <a:p>
            <a:pPr marL="287338" indent="-287338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dirty="0"/>
              <a:t>Finanziare la produzione di beni pubblici e gli incentivi necessari ad ovviare ai fallimenti del mercato.</a:t>
            </a:r>
          </a:p>
          <a:p>
            <a:pPr>
              <a:lnSpc>
                <a:spcPct val="114000"/>
              </a:lnSpc>
              <a:spcBef>
                <a:spcPts val="1200"/>
              </a:spcBef>
              <a:buClr>
                <a:schemeClr val="hlink"/>
              </a:buClr>
            </a:pPr>
            <a:r>
              <a:rPr lang="it-IT" altLang="en-US" dirty="0"/>
              <a:t>Tuttavia, tutte le imposte hanno, a loro volta, importanti </a:t>
            </a:r>
            <a:r>
              <a:rPr lang="it-IT" altLang="en-US" b="1" dirty="0"/>
              <a:t>effetti negativi </a:t>
            </a:r>
            <a:r>
              <a:rPr lang="it-IT" altLang="en-US" dirty="0"/>
              <a:t>(che è opportuno cercare di </a:t>
            </a:r>
            <a:r>
              <a:rPr lang="it-IT" altLang="en-US" b="1" dirty="0">
                <a:solidFill>
                  <a:srgbClr val="C00000"/>
                </a:solidFill>
              </a:rPr>
              <a:t>minimizzare</a:t>
            </a:r>
            <a:r>
              <a:rPr lang="it-IT" altLang="en-US" dirty="0"/>
              <a:t>)</a:t>
            </a:r>
          </a:p>
          <a:p>
            <a:pPr marL="645750" indent="-285750" algn="ctr">
              <a:lnSpc>
                <a:spcPct val="114000"/>
              </a:lnSpc>
              <a:spcBef>
                <a:spcPts val="1200"/>
              </a:spcBef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it-IT" altLang="en-US" dirty="0"/>
              <a:t>Imposte «</a:t>
            </a:r>
            <a:r>
              <a:rPr lang="it-IT" altLang="en-US" b="1" i="1" dirty="0" err="1">
                <a:solidFill>
                  <a:srgbClr val="000099"/>
                </a:solidFill>
              </a:rPr>
              <a:t>lump</a:t>
            </a:r>
            <a:r>
              <a:rPr lang="it-IT" altLang="en-US" b="1" i="1" dirty="0">
                <a:solidFill>
                  <a:srgbClr val="000099"/>
                </a:solidFill>
              </a:rPr>
              <a:t> sum</a:t>
            </a:r>
            <a:r>
              <a:rPr lang="it-IT" altLang="en-US" dirty="0"/>
              <a:t>» (cosa sono?) </a:t>
            </a:r>
            <a:r>
              <a:rPr lang="it-IT" altLang="en-US" b="1" dirty="0"/>
              <a:t>non</a:t>
            </a:r>
            <a:r>
              <a:rPr lang="it-IT" altLang="en-US" dirty="0"/>
              <a:t> avrebbero effetti distorsivi – ma sono praticamente irrealizzabili.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091466"/>
              </p:ext>
            </p:extLst>
          </p:nvPr>
        </p:nvGraphicFramePr>
        <p:xfrm>
          <a:off x="505692" y="2921000"/>
          <a:ext cx="11070998" cy="3435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10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499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5816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Imposte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Conseguenze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5929">
                <a:tc>
                  <a:txBody>
                    <a:bodyPr/>
                    <a:lstStyle/>
                    <a:p>
                      <a:r>
                        <a:rPr lang="it-IT" dirty="0"/>
                        <a:t>Su redditi da lavoro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en-US" sz="1800" dirty="0"/>
                        <a:t>Aumento del costo opportunità</a:t>
                      </a:r>
                      <a:r>
                        <a:rPr lang="it-IT" altLang="en-US" sz="1800" baseline="0" dirty="0"/>
                        <a:t> del tempo libero: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en-US" sz="1800" baseline="0" dirty="0">
                          <a:sym typeface="Wingdings" panose="05000000000000000000" pitchFamily="2" charset="2"/>
                        </a:rPr>
                        <a:t>       </a:t>
                      </a:r>
                      <a:r>
                        <a:rPr lang="it-IT" altLang="en-US" sz="1800" dirty="0"/>
                        <a:t>Riduzione dell’offerta di lavoro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5929">
                <a:tc>
                  <a:txBody>
                    <a:bodyPr/>
                    <a:lstStyle/>
                    <a:p>
                      <a:r>
                        <a:rPr lang="it-IT" dirty="0"/>
                        <a:t>Su redditi da capitale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/>
                        <a:t>Disincentivo agli investimenti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/>
                        <a:t>Incentivi alla mobilità verso l’estero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5929">
                <a:tc>
                  <a:txBody>
                    <a:bodyPr/>
                    <a:lstStyle/>
                    <a:p>
                      <a:r>
                        <a:rPr lang="it-IT" dirty="0"/>
                        <a:t>Su ricchezza (patrimonio) e risparmio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/>
                        <a:t>Disincentivi all’accumulazione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/>
                        <a:t>Incentivi alla esportazione clandestina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5929">
                <a:tc>
                  <a:txBody>
                    <a:bodyPr/>
                    <a:lstStyle/>
                    <a:p>
                      <a:r>
                        <a:rPr lang="it-IT" dirty="0"/>
                        <a:t>Indirette: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/>
                        <a:t>Contributi a carico di datori/lavoratori («cuneo fiscale»)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/>
                        <a:t>Aumento del costo del lavoro unitario </a:t>
                      </a:r>
                      <a:r>
                        <a:rPr lang="it-IT" dirty="0">
                          <a:sym typeface="Wingdings" panose="05000000000000000000" pitchFamily="2" charset="2"/>
                        </a:rPr>
                        <a:t> prezzi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>
                          <a:sym typeface="Wingdings" panose="05000000000000000000" pitchFamily="2" charset="2"/>
                        </a:rPr>
                        <a:t>Riduzione dell’occupazione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581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dirty="0"/>
                        <a:t>Su vendite o valore aggiunto (IVA</a:t>
                      </a:r>
                      <a:r>
                        <a:rPr lang="it-IT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/>
                        <a:t>Riduzione</a:t>
                      </a:r>
                      <a:r>
                        <a:rPr lang="it-IT" baseline="0" dirty="0"/>
                        <a:t> delle quantità scambiate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029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9</a:t>
            </a:fld>
            <a:endParaRPr lang="en-US"/>
          </a:p>
        </p:txBody>
      </p:sp>
      <p:sp>
        <p:nvSpPr>
          <p:cNvPr id="2" name="Rettangolo 1"/>
          <p:cNvSpPr/>
          <p:nvPr/>
        </p:nvSpPr>
        <p:spPr>
          <a:xfrm>
            <a:off x="505691" y="76202"/>
            <a:ext cx="8720164" cy="97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en-US" sz="2800" dirty="0">
                <a:solidFill>
                  <a:srgbClr val="005A5A"/>
                </a:solidFill>
              </a:rPr>
              <a:t>Perdita netta dell’imposizione fiscale (2)</a:t>
            </a:r>
          </a:p>
          <a:p>
            <a:endParaRPr lang="en-US" sz="2800" b="1" dirty="0">
              <a:solidFill>
                <a:srgbClr val="005A5A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it-IT"/>
              <a:t>Lez. 18: Politiche di offerta</a:t>
            </a:r>
            <a:endParaRPr lang="en-US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9454" y="1233487"/>
            <a:ext cx="6924675" cy="4314825"/>
          </a:xfrm>
          <a:prstGeom prst="rect">
            <a:avLst/>
          </a:prstGeom>
        </p:spPr>
      </p:pic>
      <p:sp>
        <p:nvSpPr>
          <p:cNvPr id="5" name="Fumetto: rettangolo con angoli arrotondati 4">
            <a:extLst>
              <a:ext uri="{FF2B5EF4-FFF2-40B4-BE49-F238E27FC236}">
                <a16:creationId xmlns:a16="http://schemas.microsoft.com/office/drawing/2014/main" xmlns="" id="{F81EBB95-2F1F-4D51-A256-71437F09E62F}"/>
              </a:ext>
            </a:extLst>
          </p:cNvPr>
          <p:cNvSpPr/>
          <p:nvPr/>
        </p:nvSpPr>
        <p:spPr>
          <a:xfrm>
            <a:off x="9398000" y="1267754"/>
            <a:ext cx="2006600" cy="1883681"/>
          </a:xfrm>
          <a:prstGeom prst="wedgeRoundRectCallout">
            <a:avLst>
              <a:gd name="adj1" fmla="val -103509"/>
              <a:gd name="adj2" fmla="val 56394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Il </a:t>
            </a:r>
            <a:r>
              <a:rPr lang="en-US" dirty="0" err="1">
                <a:solidFill>
                  <a:srgbClr val="C00000"/>
                </a:solidFill>
              </a:rPr>
              <a:t>cuneo</a:t>
            </a:r>
            <a:r>
              <a:rPr lang="en-US" dirty="0">
                <a:solidFill>
                  <a:srgbClr val="C00000"/>
                </a:solidFill>
              </a:rPr>
              <a:t> è </a:t>
            </a:r>
            <a:r>
              <a:rPr lang="en-US" dirty="0" err="1">
                <a:solidFill>
                  <a:srgbClr val="C00000"/>
                </a:solidFill>
              </a:rPr>
              <a:t>dovuto</a:t>
            </a:r>
            <a:r>
              <a:rPr lang="en-US" dirty="0">
                <a:solidFill>
                  <a:srgbClr val="C00000"/>
                </a:solidFill>
              </a:rPr>
              <a:t> al </a:t>
            </a:r>
            <a:r>
              <a:rPr lang="en-US" dirty="0" err="1">
                <a:solidFill>
                  <a:srgbClr val="C00000"/>
                </a:solidFill>
              </a:rPr>
              <a:t>complesso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delle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imposte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dovute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sia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dagli</a:t>
            </a:r>
            <a:r>
              <a:rPr lang="en-US" dirty="0">
                <a:solidFill>
                  <a:srgbClr val="C00000"/>
                </a:solidFill>
              </a:rPr>
              <a:t>  </a:t>
            </a:r>
            <a:r>
              <a:rPr lang="en-US" b="1" dirty="0" err="1">
                <a:solidFill>
                  <a:srgbClr val="C00000"/>
                </a:solidFill>
              </a:rPr>
              <a:t>acquirenti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che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venditori</a:t>
            </a:r>
            <a:r>
              <a:rPr lang="en-US" b="1" dirty="0" smtClean="0">
                <a:solidFill>
                  <a:srgbClr val="C00000"/>
                </a:solidFill>
              </a:rPr>
              <a:t>*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610600" y="3708400"/>
            <a:ext cx="3581399" cy="15081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* </a:t>
            </a:r>
            <a:r>
              <a:rPr lang="en-GB" sz="1600" i="1" dirty="0" err="1" smtClean="0"/>
              <a:t>ossia</a:t>
            </a:r>
            <a:r>
              <a:rPr lang="en-GB" sz="1600" i="1" dirty="0" smtClean="0"/>
              <a:t>:</a:t>
            </a:r>
          </a:p>
          <a:p>
            <a:pPr marL="252000" indent="-144000">
              <a:buFont typeface="Arial" panose="020B0604020202020204" pitchFamily="34" charset="0"/>
              <a:buChar char="•"/>
            </a:pPr>
            <a:r>
              <a:rPr lang="en-GB" sz="1400" dirty="0" err="1" smtClean="0"/>
              <a:t>Contributi</a:t>
            </a:r>
            <a:r>
              <a:rPr lang="en-GB" sz="1400" dirty="0" smtClean="0"/>
              <a:t> </a:t>
            </a:r>
            <a:r>
              <a:rPr lang="en-GB" sz="1400" dirty="0" err="1" smtClean="0"/>
              <a:t>previdenziali</a:t>
            </a:r>
            <a:r>
              <a:rPr lang="en-GB" sz="1400" dirty="0" smtClean="0"/>
              <a:t> e </a:t>
            </a:r>
            <a:r>
              <a:rPr lang="en-GB" sz="1400" dirty="0" err="1" smtClean="0"/>
              <a:t>assicurativi</a:t>
            </a:r>
            <a:r>
              <a:rPr lang="en-GB" sz="1400" dirty="0" smtClean="0"/>
              <a:t> a </a:t>
            </a:r>
            <a:r>
              <a:rPr lang="en-GB" sz="1400" dirty="0" err="1" smtClean="0"/>
              <a:t>carico</a:t>
            </a:r>
            <a:r>
              <a:rPr lang="en-GB" sz="1400" dirty="0" smtClean="0"/>
              <a:t> </a:t>
            </a:r>
            <a:r>
              <a:rPr lang="en-GB" sz="1400" dirty="0" err="1" smtClean="0"/>
              <a:t>dei</a:t>
            </a:r>
            <a:r>
              <a:rPr lang="en-GB" sz="1400" dirty="0" smtClean="0"/>
              <a:t> </a:t>
            </a:r>
            <a:r>
              <a:rPr lang="en-GB" sz="1400" dirty="0" err="1" smtClean="0"/>
              <a:t>datori</a:t>
            </a:r>
            <a:r>
              <a:rPr lang="en-GB" sz="1400" dirty="0" smtClean="0"/>
              <a:t> di </a:t>
            </a:r>
            <a:r>
              <a:rPr lang="en-GB" sz="1400" dirty="0" err="1" smtClean="0"/>
              <a:t>lavoro</a:t>
            </a:r>
            <a:endParaRPr lang="en-GB" sz="1400" dirty="0" smtClean="0"/>
          </a:p>
          <a:p>
            <a:pPr marL="252000" indent="-144000">
              <a:buFont typeface="Arial" panose="020B0604020202020204" pitchFamily="34" charset="0"/>
              <a:buChar char="•"/>
            </a:pPr>
            <a:r>
              <a:rPr lang="en-GB" sz="1400" dirty="0" smtClean="0"/>
              <a:t>… e </a:t>
            </a:r>
            <a:r>
              <a:rPr lang="en-GB" sz="1400" dirty="0" err="1" smtClean="0"/>
              <a:t>dei</a:t>
            </a:r>
            <a:r>
              <a:rPr lang="en-GB" sz="1400" dirty="0" smtClean="0"/>
              <a:t> </a:t>
            </a:r>
            <a:r>
              <a:rPr lang="en-GB" sz="1400" dirty="0" err="1" smtClean="0"/>
              <a:t>lavoratori</a:t>
            </a:r>
            <a:endParaRPr lang="en-GB" sz="1400" dirty="0" smtClean="0"/>
          </a:p>
          <a:p>
            <a:pPr marL="252000" indent="-144000">
              <a:buFont typeface="Arial" panose="020B0604020202020204" pitchFamily="34" charset="0"/>
              <a:buChar char="•"/>
            </a:pPr>
            <a:r>
              <a:rPr lang="en-GB" sz="1400" dirty="0" err="1" smtClean="0"/>
              <a:t>Imposte</a:t>
            </a:r>
            <a:r>
              <a:rPr lang="en-GB" sz="1400" dirty="0" smtClean="0"/>
              <a:t> </a:t>
            </a:r>
            <a:r>
              <a:rPr lang="en-GB" sz="1400" dirty="0" err="1" smtClean="0"/>
              <a:t>sul</a:t>
            </a:r>
            <a:r>
              <a:rPr lang="en-GB" sz="1400" dirty="0" smtClean="0"/>
              <a:t> </a:t>
            </a:r>
            <a:r>
              <a:rPr lang="en-GB" sz="1400" dirty="0" err="1" smtClean="0"/>
              <a:t>reddito</a:t>
            </a:r>
            <a:r>
              <a:rPr lang="en-GB" sz="1400" dirty="0" smtClean="0"/>
              <a:t> </a:t>
            </a:r>
            <a:r>
              <a:rPr lang="en-GB" sz="1400" dirty="0" err="1" smtClean="0"/>
              <a:t>dei</a:t>
            </a:r>
            <a:r>
              <a:rPr lang="en-GB" sz="1400" dirty="0" smtClean="0"/>
              <a:t> </a:t>
            </a:r>
            <a:r>
              <a:rPr lang="en-GB" sz="1400" dirty="0" err="1" smtClean="0"/>
              <a:t>lavoratori</a:t>
            </a:r>
            <a:r>
              <a:rPr lang="en-GB" sz="1400" dirty="0" smtClean="0"/>
              <a:t> (IRPEF)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99705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2505</TotalTime>
  <Words>1624</Words>
  <Application>Microsoft Office PowerPoint</Application>
  <PresentationFormat>Widescreen</PresentationFormat>
  <Paragraphs>257</Paragraphs>
  <Slides>18</Slides>
  <Notes>18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5" baseType="lpstr">
      <vt:lpstr>ＭＳ Ｐゴシック</vt:lpstr>
      <vt:lpstr>ＭＳ Ｐゴシック</vt:lpstr>
      <vt:lpstr>Arial</vt:lpstr>
      <vt:lpstr>Calibri</vt:lpstr>
      <vt:lpstr>Calibri Light</vt:lpstr>
      <vt:lpstr>Wingdings</vt:lpstr>
      <vt:lpstr>Tema di Office</vt:lpstr>
      <vt:lpstr>Lez. 18.  Politiche di offerta per il lungo periodo                                                                                                                                                                             Rif. BW cap. 18.   Agg. 2018.02</vt:lpstr>
      <vt:lpstr>Lez. 18.  Politiche di offerta per il lungo periodo                                                                                                                                                                                                       rif. BW cap. 18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Capitolo 5  L’economia aperta</dc:title>
  <dc:creator>riccardo rovelli</dc:creator>
  <cp:lastModifiedBy>riccardo rovelli</cp:lastModifiedBy>
  <cp:revision>343</cp:revision>
  <cp:lastPrinted>2019-05-28T22:36:58Z</cp:lastPrinted>
  <dcterms:created xsi:type="dcterms:W3CDTF">2015-04-12T18:13:50Z</dcterms:created>
  <dcterms:modified xsi:type="dcterms:W3CDTF">2019-05-28T22:39:57Z</dcterms:modified>
</cp:coreProperties>
</file>