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336" r:id="rId2"/>
    <p:sldId id="402" r:id="rId3"/>
    <p:sldId id="338" r:id="rId4"/>
    <p:sldId id="394" r:id="rId5"/>
    <p:sldId id="337" r:id="rId6"/>
    <p:sldId id="392" r:id="rId7"/>
    <p:sldId id="400" r:id="rId8"/>
    <p:sldId id="401" r:id="rId9"/>
    <p:sldId id="399" r:id="rId10"/>
    <p:sldId id="395" r:id="rId11"/>
    <p:sldId id="396" r:id="rId12"/>
    <p:sldId id="320" r:id="rId13"/>
  </p:sldIdLst>
  <p:sldSz cx="9144000" cy="6858000" type="screen4x3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BFBFBF"/>
    <a:srgbClr val="005A58"/>
    <a:srgbClr val="CCECFF"/>
    <a:srgbClr val="CCCCFF"/>
    <a:srgbClr val="CC3300"/>
    <a:srgbClr val="000099"/>
    <a:srgbClr val="000000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24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4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2" rIns="95262" bIns="47632" numCol="1" anchor="t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2" rIns="95262" bIns="47632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2" rIns="95262" bIns="47632" numCol="1" anchor="b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2" rIns="95262" bIns="47632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anose="020B0604020202020204" pitchFamily="34" charset="0"/>
              </a:defRPr>
            </a:lvl1pPr>
          </a:lstStyle>
          <a:p>
            <a:fld id="{561FA61C-9BCC-4D1D-8B67-A8AEDFDEF857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1691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2" rIns="95262" bIns="47632" numCol="1" anchor="t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2" rIns="95262" bIns="47632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356"/>
            <a:ext cx="5438775" cy="446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2" rIns="95262" bIns="476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2" rIns="95262" bIns="47632" numCol="1" anchor="b" anchorCtr="0" compatLnSpc="1">
            <a:prstTxWarp prst="textNoShape">
              <a:avLst/>
            </a:prstTxWarp>
          </a:bodyPr>
          <a:lstStyle>
            <a:lvl1pPr algn="l" defTabSz="9525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2" rIns="95262" bIns="47632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 b="0">
                <a:latin typeface="Arial" panose="020B0604020202020204" pitchFamily="34" charset="0"/>
              </a:defRPr>
            </a:lvl1pPr>
          </a:lstStyle>
          <a:p>
            <a:fld id="{5754724C-1B09-4306-9F37-8E17894A218C}" type="slidenum">
              <a:rPr lang="it-IT" altLang="en-US"/>
              <a:pPr/>
              <a:t>‹#›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35067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4724C-1B09-4306-9F37-8E17894A218C}" type="slidenum">
              <a:rPr lang="it-IT" altLang="en-US" smtClean="0"/>
              <a:pPr/>
              <a:t>1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21912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80FE89-D08D-4854-B216-76CC864F9968}" type="slidenum">
              <a:rPr lang="it-IT" altLang="de-DE" sz="1300"/>
              <a:pPr algn="r" eaLnBrk="1" hangingPunct="1">
                <a:spcBef>
                  <a:spcPct val="0"/>
                </a:spcBef>
              </a:pPr>
              <a:t>10</a:t>
            </a:fld>
            <a:endParaRPr lang="it-IT" altLang="de-DE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24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80FE89-D08D-4854-B216-76CC864F9968}" type="slidenum">
              <a:rPr lang="it-IT" altLang="de-DE" sz="1300"/>
              <a:pPr algn="r" eaLnBrk="1" hangingPunct="1">
                <a:spcBef>
                  <a:spcPct val="0"/>
                </a:spcBef>
              </a:pPr>
              <a:t>11</a:t>
            </a:fld>
            <a:endParaRPr lang="it-IT" altLang="de-DE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448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F5B02E-A9BC-4FEB-AAE4-CBE27C80DD87}" type="slidenum">
              <a:rPr lang="it-IT" altLang="de-DE" sz="1300"/>
              <a:pPr algn="r" eaLnBrk="1" hangingPunct="1">
                <a:spcBef>
                  <a:spcPct val="0"/>
                </a:spcBef>
              </a:pPr>
              <a:t>12</a:t>
            </a:fld>
            <a:endParaRPr lang="it-IT" altLang="de-DE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46125"/>
            <a:ext cx="4959350" cy="372110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651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4724C-1B09-4306-9F37-8E17894A218C}" type="slidenum">
              <a:rPr lang="it-IT" altLang="en-US" smtClean="0"/>
              <a:pPr/>
              <a:t>2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26264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6DC141-6665-4118-8F4B-3E7B40C97D58}" type="slidenum">
              <a:rPr lang="it-IT" altLang="de-DE" sz="1300"/>
              <a:pPr algn="r" eaLnBrk="1" hangingPunct="1">
                <a:spcBef>
                  <a:spcPct val="0"/>
                </a:spcBef>
              </a:pPr>
              <a:t>3</a:t>
            </a:fld>
            <a:endParaRPr lang="it-IT" altLang="de-DE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99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16DC141-6665-4118-8F4B-3E7B40C97D58}" type="slidenum">
              <a:rPr lang="it-IT" altLang="de-DE" sz="1300"/>
              <a:pPr algn="r" eaLnBrk="1" hangingPunct="1">
                <a:spcBef>
                  <a:spcPct val="0"/>
                </a:spcBef>
              </a:pPr>
              <a:t>4</a:t>
            </a:fld>
            <a:endParaRPr lang="it-IT" altLang="de-DE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420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80FE89-D08D-4854-B216-76CC864F9968}" type="slidenum">
              <a:rPr lang="it-IT" altLang="de-DE" sz="1300"/>
              <a:pPr algn="r" eaLnBrk="1" hangingPunct="1">
                <a:spcBef>
                  <a:spcPct val="0"/>
                </a:spcBef>
              </a:pPr>
              <a:t>5</a:t>
            </a:fld>
            <a:endParaRPr lang="it-IT" altLang="de-DE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04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80FE89-D08D-4854-B216-76CC864F9968}" type="slidenum">
              <a:rPr lang="it-IT" altLang="de-DE" sz="1300"/>
              <a:pPr algn="r" eaLnBrk="1" hangingPunct="1">
                <a:spcBef>
                  <a:spcPct val="0"/>
                </a:spcBef>
              </a:pPr>
              <a:t>6</a:t>
            </a:fld>
            <a:endParaRPr lang="it-IT" altLang="de-DE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6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80FE89-D08D-4854-B216-76CC864F9968}" type="slidenum">
              <a:rPr lang="it-IT" altLang="de-DE" sz="1300"/>
              <a:pPr algn="r" eaLnBrk="1" hangingPunct="1">
                <a:spcBef>
                  <a:spcPct val="0"/>
                </a:spcBef>
              </a:pPr>
              <a:t>7</a:t>
            </a:fld>
            <a:endParaRPr lang="it-IT" altLang="de-DE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704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80FE89-D08D-4854-B216-76CC864F9968}" type="slidenum">
              <a:rPr lang="it-IT" altLang="de-DE" sz="1300"/>
              <a:pPr algn="r" eaLnBrk="1" hangingPunct="1">
                <a:spcBef>
                  <a:spcPct val="0"/>
                </a:spcBef>
              </a:pPr>
              <a:t>8</a:t>
            </a:fld>
            <a:endParaRPr lang="it-IT" altLang="de-DE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5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280FE89-D08D-4854-B216-76CC864F9968}" type="slidenum">
              <a:rPr lang="it-IT" altLang="de-DE" sz="1300"/>
              <a:pPr algn="r" eaLnBrk="1" hangingPunct="1">
                <a:spcBef>
                  <a:spcPct val="0"/>
                </a:spcBef>
              </a:pPr>
              <a:t>9</a:t>
            </a:fld>
            <a:endParaRPr lang="it-IT" altLang="de-DE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189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RR_MACRO_0-A_Intro_2023.ppt</a:t>
            </a:r>
          </a:p>
        </p:txBody>
      </p:sp>
    </p:spTree>
    <p:extLst>
      <p:ext uri="{BB962C8B-B14F-4D97-AF65-F5344CB8AC3E}">
        <p14:creationId xmlns:p14="http://schemas.microsoft.com/office/powerpoint/2010/main" val="1365544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199264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134613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83363" y="44450"/>
            <a:ext cx="2038350" cy="60515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313" y="44450"/>
            <a:ext cx="5962650" cy="60515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1037549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68313" y="44450"/>
            <a:ext cx="8153400" cy="605155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NM_MACRO_0-A_Intro_2021.ppt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4135538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313612" cy="89535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3814763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5363" y="1981200"/>
            <a:ext cx="381635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423300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RR_MACRO_0-A_Intro_2023.ppt</a:t>
            </a:r>
          </a:p>
        </p:txBody>
      </p:sp>
    </p:spTree>
    <p:extLst>
      <p:ext uri="{BB962C8B-B14F-4D97-AF65-F5344CB8AC3E}">
        <p14:creationId xmlns:p14="http://schemas.microsoft.com/office/powerpoint/2010/main" val="259995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215096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205830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8147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5363" y="1981200"/>
            <a:ext cx="3816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161094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208906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179777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105675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RR_MACRO_0-A_Intro_2021.ppt</a:t>
            </a:r>
          </a:p>
        </p:txBody>
      </p:sp>
    </p:spTree>
    <p:extLst>
      <p:ext uri="{BB962C8B-B14F-4D97-AF65-F5344CB8AC3E}">
        <p14:creationId xmlns:p14="http://schemas.microsoft.com/office/powerpoint/2010/main" val="7760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549400" y="-244475"/>
            <a:ext cx="5689600" cy="2952750"/>
            <a:chOff x="-2040" y="0"/>
            <a:chExt cx="7512" cy="2400"/>
          </a:xfrm>
        </p:grpSpPr>
        <p:sp>
          <p:nvSpPr>
            <p:cNvPr id="1036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3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302 w 64000"/>
                <a:gd name="T28" fmla="*/ -26244 h 64000"/>
                <a:gd name="T29" fmla="*/ 50302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80C2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AutoShape 4"/>
            <p:cNvSpPr>
              <a:spLocks noChangeArrowheads="1"/>
            </p:cNvSpPr>
            <p:nvPr/>
          </p:nvSpPr>
          <p:spPr bwMode="auto">
            <a:xfrm>
              <a:off x="-1529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5E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5"/>
            <p:cNvSpPr>
              <a:spLocks noChangeShapeType="1"/>
            </p:cNvSpPr>
            <p:nvPr/>
          </p:nvSpPr>
          <p:spPr bwMode="auto">
            <a:xfrm>
              <a:off x="865" y="960"/>
              <a:ext cx="46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31361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de-DE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7835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de-DE"/>
              <a:t>Click to edit Master text styles</a:t>
            </a:r>
          </a:p>
          <a:p>
            <a:pPr lvl="1"/>
            <a:r>
              <a:rPr lang="it-IT" altLang="de-DE"/>
              <a:t>Second level</a:t>
            </a:r>
          </a:p>
          <a:p>
            <a:pPr lvl="2"/>
            <a:r>
              <a:rPr lang="it-IT" altLang="de-DE"/>
              <a:t>Third level</a:t>
            </a:r>
          </a:p>
          <a:p>
            <a:pPr lvl="3"/>
            <a:r>
              <a:rPr lang="it-IT" altLang="de-DE"/>
              <a:t>Fourth level</a:t>
            </a:r>
          </a:p>
          <a:p>
            <a:pPr lvl="4"/>
            <a:r>
              <a:rPr lang="it-IT" altLang="de-DE"/>
              <a:t>Fifth level</a:t>
            </a:r>
          </a:p>
        </p:txBody>
      </p:sp>
      <p:sp>
        <p:nvSpPr>
          <p:cNvPr id="135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388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003231"/>
                </a:solidFill>
              </a:defRPr>
            </a:lvl1pPr>
          </a:lstStyle>
          <a:p>
            <a:pPr>
              <a:defRPr/>
            </a:pPr>
            <a:r>
              <a:rPr lang="it-IT" dirty="0"/>
              <a:t>NM_MACRO_0-A_Intro_2021.ppt</a:t>
            </a:r>
          </a:p>
        </p:txBody>
      </p:sp>
      <p:sp>
        <p:nvSpPr>
          <p:cNvPr id="1030" name="Line 9"/>
          <p:cNvSpPr>
            <a:spLocks noChangeShapeType="1"/>
          </p:cNvSpPr>
          <p:nvPr userDrawn="1"/>
        </p:nvSpPr>
        <p:spPr bwMode="auto">
          <a:xfrm>
            <a:off x="609600" y="6400800"/>
            <a:ext cx="800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1" name="Group 11"/>
          <p:cNvGrpSpPr>
            <a:grpSpLocks/>
          </p:cNvGrpSpPr>
          <p:nvPr userDrawn="1"/>
        </p:nvGrpSpPr>
        <p:grpSpPr bwMode="auto">
          <a:xfrm rot="10800000">
            <a:off x="5219700" y="5373688"/>
            <a:ext cx="5400675" cy="1655762"/>
            <a:chOff x="-2040" y="0"/>
            <a:chExt cx="7512" cy="2400"/>
          </a:xfrm>
        </p:grpSpPr>
        <p:sp>
          <p:nvSpPr>
            <p:cNvPr id="1033" name="AutoShape 12"/>
            <p:cNvSpPr>
              <a:spLocks noChangeArrowheads="1"/>
            </p:cNvSpPr>
            <p:nvPr/>
          </p:nvSpPr>
          <p:spPr bwMode="auto">
            <a:xfrm>
              <a:off x="-2022" y="433"/>
              <a:ext cx="2592" cy="196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57 h 64000"/>
                <a:gd name="T29" fmla="*/ 50296 w 64000"/>
                <a:gd name="T30" fmla="*/ 26257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E19A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1034" name="AutoShape 13"/>
            <p:cNvSpPr>
              <a:spLocks noChangeArrowheads="1"/>
            </p:cNvSpPr>
            <p:nvPr/>
          </p:nvSpPr>
          <p:spPr bwMode="auto">
            <a:xfrm>
              <a:off x="-1492" y="-18"/>
              <a:ext cx="1950" cy="198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84 w 64000"/>
                <a:gd name="T28" fmla="*/ -26398 h 64000"/>
                <a:gd name="T29" fmla="*/ 50084 w 64000"/>
                <a:gd name="T30" fmla="*/ 26398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/>
            <a:lstStyle/>
            <a:p>
              <a:endParaRPr lang="en-US"/>
            </a:p>
          </p:txBody>
        </p:sp>
        <p:sp>
          <p:nvSpPr>
            <p:cNvPr id="1035" name="Line 14"/>
            <p:cNvSpPr>
              <a:spLocks noChangeShapeType="1"/>
            </p:cNvSpPr>
            <p:nvPr/>
          </p:nvSpPr>
          <p:spPr bwMode="auto">
            <a:xfrm>
              <a:off x="899" y="941"/>
              <a:ext cx="460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7451725" y="6237288"/>
            <a:ext cx="1162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/>
            <a:fld id="{11624685-679D-4E77-932B-A888B2EEF25C}" type="slidenum">
              <a:rPr lang="it-IT" altLang="it-IT" sz="1200" b="0">
                <a:solidFill>
                  <a:srgbClr val="004644"/>
                </a:solidFill>
              </a:rPr>
              <a:pPr algn="r" eaLnBrk="1" hangingPunct="1"/>
              <a:t>‹#›</a:t>
            </a:fld>
            <a:endParaRPr lang="it-IT" altLang="it-IT" sz="1200" b="0">
              <a:solidFill>
                <a:srgbClr val="00464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croeconomia-sid-forli.weebly.com/il-corso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croeconomia-sid-forli.weebl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mybook.egeaonline.i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517640" y="6453336"/>
            <a:ext cx="3655640" cy="218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NM_MACRO_0-A_Intro_2023.ppt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313613" cy="895350"/>
          </a:xfrm>
        </p:spPr>
        <p:txBody>
          <a:bodyPr/>
          <a:lstStyle/>
          <a:p>
            <a:pPr algn="ctr" eaLnBrk="1" hangingPunct="1"/>
            <a:r>
              <a:rPr lang="it-IT" altLang="de-DE" u="sng"/>
              <a:t>MACROECONOMIA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145306"/>
            <a:ext cx="8100001" cy="509803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it-IT" altLang="de-DE" sz="1800" b="1" u="sng" dirty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de-DE" sz="1600" b="1" u="sng" dirty="0">
                <a:latin typeface="American Typewriter" panose="02090604020004020304" pitchFamily="18" charset="77"/>
              </a:rPr>
              <a:t>Corso A-L: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t-IT" altLang="de-DE" sz="1600" b="1" u="sng" dirty="0">
              <a:latin typeface="American Typewriter" panose="02090604020004020304" pitchFamily="18" charset="77"/>
            </a:endParaRP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it-IT" altLang="de-DE" sz="1600" i="1" dirty="0">
                <a:latin typeface="American Typewriter" panose="02090604020004020304" pitchFamily="18" charset="77"/>
              </a:rPr>
              <a:t>Docente</a:t>
            </a:r>
            <a:r>
              <a:rPr lang="it-IT" altLang="de-DE" sz="1600" dirty="0">
                <a:latin typeface="American Typewriter" panose="02090604020004020304" pitchFamily="18" charset="77"/>
              </a:rPr>
              <a:t>: </a:t>
            </a:r>
            <a:r>
              <a:rPr lang="en-GB" altLang="de-DE" sz="1600" b="1" dirty="0">
                <a:latin typeface="American Typewriter" panose="02090604020004020304" pitchFamily="18" charset="77"/>
              </a:rPr>
              <a:t>Nicola Mastrorocco </a:t>
            </a:r>
            <a:r>
              <a:rPr lang="es-ES_tradnl" altLang="de-DE" sz="1600" i="1" dirty="0">
                <a:latin typeface="American Typewriter" panose="02090604020004020304" pitchFamily="18" charset="77"/>
              </a:rPr>
              <a:t>e-mail</a:t>
            </a:r>
            <a:r>
              <a:rPr lang="es-ES_tradnl" altLang="de-DE" sz="1600" dirty="0">
                <a:latin typeface="American Typewriter" panose="02090604020004020304" pitchFamily="18" charset="77"/>
              </a:rPr>
              <a:t>: </a:t>
            </a:r>
            <a:r>
              <a:rPr lang="es-ES_tradnl" altLang="de-DE" sz="1600" dirty="0" err="1">
                <a:latin typeface="American Typewriter" panose="02090604020004020304" pitchFamily="18" charset="77"/>
              </a:rPr>
              <a:t>nicola.mastrorocco@unibo.it</a:t>
            </a:r>
            <a:endParaRPr lang="es-ES_tradnl" altLang="de-DE" sz="1600" dirty="0">
              <a:latin typeface="American Typewriter" panose="02090604020004020304" pitchFamily="18" charset="77"/>
            </a:endParaRPr>
          </a:p>
          <a:p>
            <a:pPr eaLnBrk="1" hangingPunct="1">
              <a:spcBef>
                <a:spcPts val="1200"/>
              </a:spcBef>
              <a:buNone/>
            </a:pPr>
            <a:r>
              <a:rPr lang="it-IT" altLang="de-DE" sz="1600" i="1" dirty="0">
                <a:latin typeface="American Typewriter" panose="02090604020004020304" pitchFamily="18" charset="77"/>
              </a:rPr>
              <a:t> </a:t>
            </a:r>
            <a:endParaRPr lang="it-IT" altLang="de-DE" sz="1600" dirty="0">
              <a:latin typeface="American Typewriter" panose="02090604020004020304" pitchFamily="18" charset="77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endParaRPr lang="it-IT" altLang="de-DE" sz="1600" i="1" dirty="0">
              <a:latin typeface="American Typewriter" panose="02090604020004020304" pitchFamily="18" charset="77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endParaRPr lang="it-IT" altLang="de-DE" sz="1600" b="1" i="1" dirty="0">
              <a:solidFill>
                <a:srgbClr val="0070C0"/>
              </a:solidFill>
              <a:latin typeface="American Typewriter" panose="02090604020004020304" pitchFamily="18" charset="77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it-IT" altLang="de-DE" sz="1600" b="1" i="1" dirty="0">
                <a:solidFill>
                  <a:srgbClr val="0070C0"/>
                </a:solidFill>
                <a:latin typeface="American Typewriter" panose="02090604020004020304" pitchFamily="18" charset="77"/>
              </a:rPr>
              <a:t>Ricevimento</a:t>
            </a:r>
            <a:r>
              <a:rPr lang="it-IT" altLang="de-DE" sz="1600" i="1" dirty="0">
                <a:solidFill>
                  <a:srgbClr val="0070C0"/>
                </a:solidFill>
                <a:latin typeface="American Typewriter" panose="02090604020004020304" pitchFamily="18" charset="77"/>
              </a:rPr>
              <a:t>: </a:t>
            </a:r>
          </a:p>
          <a:p>
            <a:pPr eaLnBrk="1" hangingPunct="1"/>
            <a:r>
              <a:rPr lang="it-IT" altLang="de-DE" sz="1600" i="1" dirty="0">
                <a:solidFill>
                  <a:srgbClr val="0070C0"/>
                </a:solidFill>
                <a:latin typeface="American Typewriter" panose="02090604020004020304" pitchFamily="18" charset="77"/>
              </a:rPr>
              <a:t>Nelle settimane di lezione (ma solo su appuntamento) </a:t>
            </a:r>
            <a:r>
              <a:rPr lang="it-IT" altLang="de-DE" sz="1600" dirty="0">
                <a:latin typeface="American Typewriter" panose="02090604020004020304" pitchFamily="18" charset="77"/>
              </a:rPr>
              <a:t>: </a:t>
            </a:r>
            <a:r>
              <a:rPr lang="it-IT" altLang="de-DE" sz="1600" dirty="0" err="1">
                <a:latin typeface="American Typewriter" panose="02090604020004020304" pitchFamily="18" charset="77"/>
              </a:rPr>
              <a:t>Thursday</a:t>
            </a:r>
            <a:r>
              <a:rPr lang="it-IT" altLang="de-DE" sz="1600" dirty="0">
                <a:latin typeface="American Typewriter" panose="02090604020004020304" pitchFamily="18" charset="77"/>
              </a:rPr>
              <a:t> ore 13.00, studio 2N</a:t>
            </a:r>
            <a:endParaRPr lang="it-IT" altLang="de-DE" sz="1600" i="1" dirty="0">
              <a:solidFill>
                <a:srgbClr val="0070C0"/>
              </a:solidFill>
              <a:latin typeface="American Typewriter" panose="02090604020004020304" pitchFamily="18" charset="77"/>
            </a:endParaRPr>
          </a:p>
          <a:p>
            <a:pPr eaLnBrk="1" hangingPunct="1"/>
            <a:r>
              <a:rPr lang="it-IT" altLang="de-DE" sz="1600" i="1" dirty="0">
                <a:solidFill>
                  <a:srgbClr val="0070C0"/>
                </a:solidFill>
                <a:latin typeface="American Typewriter" panose="02090604020004020304" pitchFamily="18" charset="77"/>
              </a:rPr>
              <a:t>Sempre (su appuntamento)</a:t>
            </a:r>
            <a:r>
              <a:rPr lang="it-IT" altLang="de-DE" sz="1600" dirty="0">
                <a:latin typeface="American Typewriter" panose="02090604020004020304" pitchFamily="18" charset="77"/>
              </a:rPr>
              <a:t>:  su Teams. (richiederlo via email)</a:t>
            </a:r>
          </a:p>
          <a:p>
            <a:pPr eaLnBrk="1" hangingPunct="1"/>
            <a:endParaRPr lang="it-IT" altLang="de-DE" sz="1600" b="1" dirty="0">
              <a:latin typeface="American Typewriter" panose="02090604020004020304" pitchFamily="18" charset="77"/>
            </a:endParaRPr>
          </a:p>
          <a:p>
            <a:pPr eaLnBrk="1" hangingPunct="1">
              <a:spcBef>
                <a:spcPts val="1200"/>
              </a:spcBef>
              <a:buNone/>
            </a:pPr>
            <a:r>
              <a:rPr lang="it-IT" altLang="de-DE" sz="1600" i="1" dirty="0">
                <a:latin typeface="American Typewriter" panose="02090604020004020304" pitchFamily="18" charset="77"/>
              </a:rPr>
              <a:t>Esercitazioni</a:t>
            </a:r>
            <a:r>
              <a:rPr lang="it-IT" altLang="de-DE" sz="1600" b="1" dirty="0">
                <a:latin typeface="American Typewriter" panose="02090604020004020304" pitchFamily="18" charset="77"/>
              </a:rPr>
              <a:t>: Dr. Valentino Moscariello </a:t>
            </a:r>
            <a:r>
              <a:rPr lang="it-IT" altLang="de-DE" sz="1600" i="1" dirty="0">
                <a:latin typeface="American Typewriter" panose="02090604020004020304" pitchFamily="18" charset="77"/>
              </a:rPr>
              <a:t>email:</a:t>
            </a:r>
            <a:r>
              <a:rPr lang="it-IT" altLang="de-DE" sz="1600" b="1" dirty="0">
                <a:latin typeface="American Typewriter" panose="02090604020004020304" pitchFamily="18" charset="77"/>
              </a:rPr>
              <a:t> </a:t>
            </a:r>
            <a:r>
              <a:rPr lang="it-IT" sz="1600" dirty="0" err="1">
                <a:latin typeface="American Typewriter" panose="02090604020004020304" pitchFamily="18" charset="77"/>
              </a:rPr>
              <a:t>valentin.moscariello@unibo.it</a:t>
            </a:r>
            <a:endParaRPr lang="it-IT" sz="1600" dirty="0">
              <a:latin typeface="American Typewriter" panose="02090604020004020304" pitchFamily="18" charset="77"/>
            </a:endParaRP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it-IT" altLang="de-DE" sz="1600" dirty="0">
                <a:latin typeface="American Typewriter" panose="02090604020004020304" pitchFamily="18" charset="77"/>
              </a:rPr>
              <a:t>                       (nelle aule/ore di lezione)</a:t>
            </a:r>
            <a:endParaRPr lang="it-IT" altLang="de-DE" sz="1600" b="1" dirty="0">
              <a:latin typeface="American Typewriter" panose="02090604020004020304" pitchFamily="18" charset="77"/>
            </a:endParaRPr>
          </a:p>
          <a:p>
            <a:pPr marL="0" indent="0" eaLnBrk="1" hangingPunct="1">
              <a:buNone/>
            </a:pPr>
            <a:endParaRPr lang="it-IT" altLang="de-DE" sz="1800" b="1" dirty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de-DE" sz="1900" b="1" dirty="0">
                <a:latin typeface="+mj-lt"/>
              </a:rPr>
              <a:t>			</a:t>
            </a:r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539750" y="260350"/>
            <a:ext cx="8280400" cy="792163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b"/>
          <a:lstStyle/>
          <a:p>
            <a:pPr>
              <a:defRPr/>
            </a:pPr>
            <a:r>
              <a:rPr lang="it-IT" sz="3600" dirty="0">
                <a:solidFill>
                  <a:srgbClr val="005A58"/>
                </a:solidFill>
                <a:latin typeface="Arial" charset="0"/>
              </a:rPr>
              <a:t>     </a:t>
            </a:r>
            <a:r>
              <a:rPr lang="it-IT" sz="3600" u="sng" dirty="0">
                <a:solidFill>
                  <a:srgbClr val="005A58"/>
                </a:solidFill>
                <a:latin typeface="Arial" charset="0"/>
              </a:rPr>
              <a:t>MACROECONOMIA</a:t>
            </a:r>
            <a:r>
              <a:rPr lang="it-IT" sz="1600" b="0" dirty="0">
                <a:solidFill>
                  <a:srgbClr val="005A58"/>
                </a:solidFill>
                <a:latin typeface="Arial" charset="0"/>
              </a:rPr>
              <a:t>  </a:t>
            </a:r>
            <a:endParaRPr lang="it-IT" sz="3600" b="0" dirty="0">
              <a:solidFill>
                <a:srgbClr val="005A58"/>
              </a:solidFill>
              <a:latin typeface="Arial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06185"/>
              </p:ext>
            </p:extLst>
          </p:nvPr>
        </p:nvGraphicFramePr>
        <p:xfrm>
          <a:off x="971600" y="2636912"/>
          <a:ext cx="7272808" cy="576064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57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8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5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Calibri" panose="020F0502020204030204" pitchFamily="34" charset="0"/>
                        </a:rPr>
                        <a:t>Lunedi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Calibri" panose="020F0502020204030204" pitchFamily="34" charset="0"/>
                        </a:rPr>
                        <a:t>’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  <a:cs typeface="Calibri" panose="020F0502020204030204" pitchFamily="34" charset="0"/>
                        </a:rPr>
                        <a:t> ore 9-11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merican Typewriter" panose="02090604020004020304" pitchFamily="18" charset="77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kern="1200" dirty="0" err="1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Calibri" panose="020F0502020204030204" pitchFamily="34" charset="0"/>
                        </a:rPr>
                        <a:t>Giovedì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  <a:cs typeface="Calibri" panose="020F0502020204030204" pitchFamily="34" charset="0"/>
                        </a:rPr>
                        <a:t> ore 11-13</a:t>
                      </a:r>
                      <a:endParaRPr lang="en-US" sz="1200" b="0" i="1" dirty="0">
                        <a:solidFill>
                          <a:srgbClr val="FF0000"/>
                        </a:solidFill>
                        <a:effectLst/>
                        <a:latin typeface="American Typewriter" panose="02090604020004020304" pitchFamily="18" charset="77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  <a:cs typeface="Calibri" panose="020F0502020204030204" pitchFamily="34" charset="0"/>
                        </a:rPr>
                        <a:t>Venerdì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merican Typewriter" panose="02090604020004020304" pitchFamily="18" charset="77"/>
                          <a:cs typeface="Calibri" panose="020F0502020204030204" pitchFamily="34" charset="0"/>
                        </a:rPr>
                        <a:t> ore 9-11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American Typewriter" panose="02090604020004020304" pitchFamily="18" charset="77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NM_MACRO_0-A_Intro_2022.ppt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4524" y="8057"/>
            <a:ext cx="8532440" cy="648370"/>
          </a:xfrm>
        </p:spPr>
        <p:txBody>
          <a:bodyPr/>
          <a:lstStyle/>
          <a:p>
            <a:pPr eaLnBrk="1" hangingPunct="1"/>
            <a:r>
              <a:rPr lang="it-IT" altLang="de-DE" sz="2400" dirty="0">
                <a:latin typeface="American Typewriter" panose="02090604020004020304" pitchFamily="18" charset="77"/>
              </a:rPr>
              <a:t>Organizzazione del Corso (3b)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971550" y="1628775"/>
            <a:ext cx="7245350" cy="45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71550" y="1628775"/>
            <a:ext cx="7245350" cy="44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462901" y="804664"/>
            <a:ext cx="8675687" cy="559613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92150" indent="-29051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Chi salta due PI può sostenere l’esame come Frequentante?</a:t>
            </a:r>
          </a:p>
          <a:p>
            <a:pPr marL="401637" lvl="1" indent="0" eaLnBrk="1" hangingPunct="1">
              <a:spcBef>
                <a:spcPts val="1200"/>
              </a:spcBef>
              <a:buNone/>
            </a:pPr>
            <a:r>
              <a:rPr lang="it-IT" altLang="de-DE" sz="1700" b="0" dirty="0">
                <a:latin typeface="American Typewriter" panose="02090604020004020304" pitchFamily="18" charset="77"/>
              </a:rPr>
              <a:t>No. Deve necessariamente sostenere la Prova Totale per Non Frequentanti 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Chi inizia come Frequentante può diventare Non Frequentante?</a:t>
            </a:r>
          </a:p>
          <a:p>
            <a:pPr marL="401637" lvl="1" indent="0" eaLnBrk="1" hangingPunct="1">
              <a:spcBef>
                <a:spcPts val="1200"/>
              </a:spcBef>
              <a:buNone/>
            </a:pPr>
            <a:r>
              <a:rPr lang="it-IT" altLang="de-DE" sz="1700" b="0" dirty="0">
                <a:latin typeface="American Typewriter" panose="02090604020004020304" pitchFamily="18" charset="77"/>
              </a:rPr>
              <a:t>Sì, il passaggio è sempre possibile. </a:t>
            </a:r>
          </a:p>
          <a:p>
            <a:pPr marL="401637" lvl="1" indent="0" eaLnBrk="1" hangingPunct="1">
              <a:spcBef>
                <a:spcPts val="1200"/>
              </a:spcBef>
              <a:buNone/>
            </a:pPr>
            <a:r>
              <a:rPr lang="it-IT" altLang="de-DE" sz="1700" b="0" dirty="0">
                <a:latin typeface="American Typewriter" panose="02090604020004020304" pitchFamily="18" charset="77"/>
              </a:rPr>
              <a:t>E’ sufficiente iscriversi, a partire dagli appelli della sessione estiva, ad una Prova Totale per Non Frequentanti (PT). </a:t>
            </a:r>
          </a:p>
          <a:p>
            <a:pPr marL="401637" lvl="1" indent="0" eaLnBrk="1" hangingPunct="1">
              <a:spcBef>
                <a:spcPts val="1200"/>
              </a:spcBef>
              <a:buNone/>
            </a:pPr>
            <a:r>
              <a:rPr lang="it-IT" altLang="de-DE" sz="1700" b="0" dirty="0">
                <a:latin typeface="American Typewriter" panose="02090604020004020304" pitchFamily="18" charset="77"/>
              </a:rPr>
              <a:t>In questo caso, le regole per sostenere eventualmente una seconda volta tale prova sono le stesse stabilite dal Corso di Laurea (</a:t>
            </a:r>
            <a:r>
              <a:rPr lang="it-IT" altLang="de-DE" sz="1700" b="0" i="1" dirty="0">
                <a:latin typeface="American Typewriter" panose="02090604020004020304" pitchFamily="18" charset="77"/>
              </a:rPr>
              <a:t>e ripetute qui a p.4</a:t>
            </a:r>
            <a:r>
              <a:rPr lang="it-IT" altLang="de-DE" sz="1700" b="0" dirty="0">
                <a:latin typeface="American Typewriter" panose="02090604020004020304" pitchFamily="18" charset="77"/>
              </a:rPr>
              <a:t>)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Chi è Non Frequentante, quante volte può sostenere la Prova Totale in un anno accademico?</a:t>
            </a:r>
          </a:p>
          <a:p>
            <a:pPr marL="401637" lvl="1" indent="0" eaLnBrk="1" hangingPunct="1">
              <a:spcBef>
                <a:spcPts val="1800"/>
              </a:spcBef>
              <a:buNone/>
            </a:pPr>
            <a:r>
              <a:rPr lang="it-IT" altLang="de-DE" sz="1700" b="0" dirty="0">
                <a:latin typeface="American Typewriter" panose="02090604020004020304" pitchFamily="18" charset="77"/>
              </a:rPr>
              <a:t>Di regola al massimo due volte</a:t>
            </a:r>
          </a:p>
          <a:p>
            <a:pPr marL="401637" lvl="1" indent="0" eaLnBrk="1" hangingPunct="1">
              <a:spcBef>
                <a:spcPts val="1200"/>
              </a:spcBef>
              <a:buNone/>
            </a:pPr>
            <a:r>
              <a:rPr lang="it-IT" altLang="de-DE" sz="1700" b="0" dirty="0">
                <a:latin typeface="American Typewriter" panose="02090604020004020304" pitchFamily="18" charset="77"/>
              </a:rPr>
              <a:t>Se però (i) è FC </a:t>
            </a:r>
            <a:r>
              <a:rPr lang="it-IT" altLang="de-DE" sz="1700" b="0" i="1" dirty="0">
                <a:latin typeface="American Typewriter" panose="02090604020004020304" pitchFamily="18" charset="77"/>
              </a:rPr>
              <a:t>oppure</a:t>
            </a:r>
            <a:r>
              <a:rPr lang="it-IT" altLang="de-DE" sz="1700" b="0" dirty="0">
                <a:latin typeface="American Typewriter" panose="02090604020004020304" pitchFamily="18" charset="77"/>
              </a:rPr>
              <a:t> (ii) prevede di laurearsi a marzo, </a:t>
            </a:r>
            <a:r>
              <a:rPr lang="it-IT" altLang="de-DE" sz="1700" b="0" i="1" dirty="0">
                <a:latin typeface="American Typewriter" panose="02090604020004020304" pitchFamily="18" charset="77"/>
              </a:rPr>
              <a:t>oppure</a:t>
            </a:r>
            <a:r>
              <a:rPr lang="it-IT" altLang="de-DE" sz="1700" b="0" dirty="0">
                <a:latin typeface="American Typewriter" panose="02090604020004020304" pitchFamily="18" charset="77"/>
              </a:rPr>
              <a:t> (iii) rientra da Erasmus,  può anche utilizzare l’appello di Giugno o Luglio</a:t>
            </a:r>
          </a:p>
          <a:p>
            <a:pPr lvl="1"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it-IT" altLang="de-DE" sz="1400" b="0" i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77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43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43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43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43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43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437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  <p:bldP spid="243716" grpId="0" build="p"/>
      <p:bldP spid="24371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NM_MACRO_0-A_Intro_2022.ppt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4624"/>
            <a:ext cx="8675687" cy="648370"/>
          </a:xfrm>
          <a:noFill/>
        </p:spPr>
        <p:txBody>
          <a:bodyPr anchor="ctr"/>
          <a:lstStyle/>
          <a:p>
            <a:pPr eaLnBrk="1" hangingPunct="1"/>
            <a:r>
              <a:rPr lang="it-IT" altLang="de-DE" sz="2400" b="1" dirty="0">
                <a:latin typeface="American Typewriter" panose="02090604020004020304" pitchFamily="18" charset="77"/>
              </a:rPr>
              <a:t>Prove e domande d’esame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971550" y="1628775"/>
            <a:ext cx="7245350" cy="45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71550" y="1628775"/>
            <a:ext cx="7245350" cy="44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468312" y="908720"/>
            <a:ext cx="8675687" cy="54920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92150" indent="-29051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it-IT" altLang="de-DE" sz="18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Le prove d’esame </a:t>
            </a:r>
          </a:p>
          <a:p>
            <a:pPr marL="404812" lvl="1" indent="0" eaLnBrk="1" hangingPunct="1">
              <a:lnSpc>
                <a:spcPct val="105000"/>
              </a:lnSpc>
              <a:spcBef>
                <a:spcPts val="600"/>
              </a:spcBef>
              <a:buNone/>
            </a:pPr>
            <a:r>
              <a:rPr lang="it-IT" altLang="de-DE" sz="1400" b="0" dirty="0">
                <a:latin typeface="American Typewriter" panose="02090604020004020304" pitchFamily="18" charset="77"/>
              </a:rPr>
              <a:t>Dal sito web del corso, sezione «il corso» (</a:t>
            </a:r>
            <a:r>
              <a:rPr lang="it-IT" altLang="de-DE" sz="1400" b="0" dirty="0">
                <a:latin typeface="American Typewriter" panose="02090604020004020304" pitchFamily="18" charset="77"/>
                <a:hlinkClick r:id="rId3"/>
              </a:rPr>
              <a:t>http://macroeconomia-sid-forli.weebly.com/il-corso.html</a:t>
            </a:r>
            <a:r>
              <a:rPr lang="it-IT" altLang="de-DE" sz="1400" b="0" dirty="0">
                <a:latin typeface="American Typewriter" panose="02090604020004020304" pitchFamily="18" charset="77"/>
              </a:rPr>
              <a:t>) si possono scaricare  alcuni files:</a:t>
            </a:r>
          </a:p>
          <a:p>
            <a:pPr marL="1141412" lvl="2" indent="-285750" eaLnBrk="1" hangingPunct="1">
              <a:lnSpc>
                <a:spcPct val="105000"/>
              </a:lnSpc>
              <a:spcBef>
                <a:spcPts val="600"/>
              </a:spcBef>
            </a:pPr>
            <a:r>
              <a:rPr lang="it-IT" altLang="de-DE" sz="1400" dirty="0">
                <a:latin typeface="American Typewriter" panose="02090604020004020304" pitchFamily="18" charset="77"/>
              </a:rPr>
              <a:t>Domande preliminari </a:t>
            </a:r>
            <a:r>
              <a:rPr lang="it-IT" altLang="de-DE" sz="1400" b="0" dirty="0">
                <a:latin typeface="American Typewriter" panose="02090604020004020304" pitchFamily="18" charset="77"/>
              </a:rPr>
              <a:t>allo studio del modello AD-AS</a:t>
            </a:r>
          </a:p>
          <a:p>
            <a:pPr marL="1141412" lvl="2" indent="-285750" eaLnBrk="1" hangingPunct="1">
              <a:lnSpc>
                <a:spcPct val="105000"/>
              </a:lnSpc>
              <a:spcBef>
                <a:spcPts val="600"/>
              </a:spcBef>
            </a:pPr>
            <a:r>
              <a:rPr lang="it-IT" altLang="de-DE" sz="1400" dirty="0">
                <a:latin typeface="American Typewriter" panose="02090604020004020304" pitchFamily="18" charset="77"/>
              </a:rPr>
              <a:t>Domande di verifica </a:t>
            </a:r>
            <a:r>
              <a:rPr lang="it-IT" altLang="de-DE" sz="1400" b="0" dirty="0">
                <a:latin typeface="American Typewriter" panose="02090604020004020304" pitchFamily="18" charset="77"/>
              </a:rPr>
              <a:t>della preparazione all’esame</a:t>
            </a:r>
          </a:p>
          <a:p>
            <a:pPr marL="1141412" lvl="2" indent="-285750" eaLnBrk="1" hangingPunct="1">
              <a:lnSpc>
                <a:spcPct val="105000"/>
              </a:lnSpc>
              <a:spcBef>
                <a:spcPts val="600"/>
              </a:spcBef>
            </a:pPr>
            <a:r>
              <a:rPr lang="it-IT" altLang="de-DE" sz="1400" dirty="0">
                <a:latin typeface="American Typewriter" panose="02090604020004020304" pitchFamily="18" charset="77"/>
              </a:rPr>
              <a:t>Prova intermedia 1 </a:t>
            </a:r>
            <a:r>
              <a:rPr lang="it-IT" altLang="de-DE" sz="1400" b="0" dirty="0">
                <a:latin typeface="American Typewriter" panose="02090604020004020304" pitchFamily="18" charset="77"/>
              </a:rPr>
              <a:t>(esempio)</a:t>
            </a:r>
          </a:p>
          <a:p>
            <a:pPr marL="1141412" lvl="2" indent="-285750" eaLnBrk="1" hangingPunct="1">
              <a:lnSpc>
                <a:spcPct val="105000"/>
              </a:lnSpc>
              <a:spcBef>
                <a:spcPts val="600"/>
              </a:spcBef>
            </a:pPr>
            <a:r>
              <a:rPr lang="it-IT" altLang="de-DE" sz="1400" dirty="0">
                <a:latin typeface="American Typewriter" panose="02090604020004020304" pitchFamily="18" charset="77"/>
              </a:rPr>
              <a:t>Prova totale </a:t>
            </a:r>
            <a:r>
              <a:rPr lang="it-IT" altLang="de-DE" sz="1400" b="0" dirty="0">
                <a:latin typeface="American Typewriter" panose="02090604020004020304" pitchFamily="18" charset="77"/>
              </a:rPr>
              <a:t>(esempio) </a:t>
            </a:r>
          </a:p>
          <a:p>
            <a:pPr marL="404812" lvl="1" indent="0" eaLnBrk="1" hangingPunct="1">
              <a:lnSpc>
                <a:spcPct val="105000"/>
              </a:lnSpc>
              <a:spcBef>
                <a:spcPts val="600"/>
              </a:spcBef>
              <a:buNone/>
            </a:pPr>
            <a:r>
              <a:rPr lang="it-IT" altLang="de-DE" sz="1400" b="0" dirty="0">
                <a:latin typeface="American Typewriter" panose="02090604020004020304" pitchFamily="18" charset="77"/>
              </a:rPr>
              <a:t>Questi files contengono sia domande a risposta multipla che domande aperte.</a:t>
            </a:r>
          </a:p>
          <a:p>
            <a:pPr marL="404812" lvl="1" indent="0" eaLnBrk="1" hangingPunct="1">
              <a:lnSpc>
                <a:spcPct val="105000"/>
              </a:lnSpc>
              <a:spcBef>
                <a:spcPts val="600"/>
              </a:spcBef>
              <a:buNone/>
            </a:pPr>
            <a:r>
              <a:rPr lang="it-IT" altLang="de-DE" sz="1400" b="0" dirty="0">
                <a:latin typeface="American Typewriter" panose="02090604020004020304" pitchFamily="18" charset="77"/>
              </a:rPr>
              <a:t>Le </a:t>
            </a:r>
            <a:r>
              <a:rPr lang="it-IT" altLang="de-DE" sz="1400" dirty="0">
                <a:solidFill>
                  <a:srgbClr val="FF0000"/>
                </a:solidFill>
                <a:latin typeface="American Typewriter" panose="02090604020004020304" pitchFamily="18" charset="77"/>
              </a:rPr>
              <a:t>prove online</a:t>
            </a:r>
            <a:r>
              <a:rPr lang="it-IT" altLang="de-DE" sz="1400" b="0" dirty="0">
                <a:latin typeface="American Typewriter" panose="02090604020004020304" pitchFamily="18" charset="77"/>
              </a:rPr>
              <a:t>, tuttavia, prevedono solo </a:t>
            </a:r>
            <a:r>
              <a:rPr lang="it-IT" altLang="de-DE" sz="1400" dirty="0">
                <a:solidFill>
                  <a:srgbClr val="FF0000"/>
                </a:solidFill>
                <a:latin typeface="American Typewriter" panose="02090604020004020304" pitchFamily="18" charset="77"/>
              </a:rPr>
              <a:t>domande a risposta multipla</a:t>
            </a:r>
          </a:p>
          <a:p>
            <a:pPr marL="404812" lvl="1" indent="0" eaLnBrk="1" hangingPunct="1">
              <a:lnSpc>
                <a:spcPct val="105000"/>
              </a:lnSpc>
              <a:spcBef>
                <a:spcPts val="600"/>
              </a:spcBef>
              <a:buNone/>
            </a:pPr>
            <a:endParaRPr lang="it-IT" altLang="de-DE" sz="1400" b="0" dirty="0">
              <a:latin typeface="American Typewriter" panose="02090604020004020304" pitchFamily="18" charset="77"/>
            </a:endParaRPr>
          </a:p>
          <a:p>
            <a:pPr eaLnBrk="1" hangingPunct="1">
              <a:lnSpc>
                <a:spcPct val="105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it-IT" altLang="de-DE" sz="18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Obiettivi dell’insegnamento </a:t>
            </a:r>
          </a:p>
          <a:p>
            <a:pPr eaLnBrk="1" hangingPunct="1">
              <a:lnSpc>
                <a:spcPct val="105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it-IT" altLang="de-DE" sz="18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Criteri di valutazione </a:t>
            </a:r>
          </a:p>
          <a:p>
            <a:pPr eaLnBrk="1" hangingPunct="1">
              <a:lnSpc>
                <a:spcPct val="105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it-IT" altLang="de-DE" sz="18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Prove e domande d’esame</a:t>
            </a:r>
            <a:r>
              <a:rPr lang="it-IT" altLang="de-DE" sz="1400" b="0" dirty="0">
                <a:solidFill>
                  <a:schemeClr val="accent6">
                    <a:lumMod val="50000"/>
                  </a:schemeClr>
                </a:solidFill>
                <a:latin typeface="American Typewriter" panose="02090604020004020304" pitchFamily="18" charset="77"/>
              </a:rPr>
              <a:t>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4355976" y="4221088"/>
            <a:ext cx="4387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i="1" dirty="0" err="1">
                <a:latin typeface="+mj-lt"/>
              </a:rPr>
              <a:t>Vedi</a:t>
            </a:r>
            <a:r>
              <a:rPr lang="en-GB" sz="1400" b="0" i="1" dirty="0">
                <a:latin typeface="+mj-lt"/>
              </a:rPr>
              <a:t> file:</a:t>
            </a:r>
          </a:p>
          <a:p>
            <a:r>
              <a:rPr lang="en-GB" dirty="0">
                <a:solidFill>
                  <a:srgbClr val="00B0F0"/>
                </a:solidFill>
                <a:latin typeface="+mj-lt"/>
              </a:rPr>
              <a:t>NM_MACRO_0-B_Obiettivi</a:t>
            </a:r>
            <a:r>
              <a:rPr lang="en-GB">
                <a:solidFill>
                  <a:srgbClr val="00B0F0"/>
                </a:solidFill>
                <a:latin typeface="+mj-lt"/>
              </a:rPr>
              <a:t>_2023.</a:t>
            </a:r>
            <a:r>
              <a:rPr lang="en-GB" dirty="0">
                <a:solidFill>
                  <a:srgbClr val="00B0F0"/>
                </a:solidFill>
                <a:latin typeface="+mj-lt"/>
              </a:rPr>
              <a:t>pdf</a:t>
            </a:r>
          </a:p>
        </p:txBody>
      </p:sp>
      <p:sp>
        <p:nvSpPr>
          <p:cNvPr id="4" name="Parentesi graffa chiusa 3"/>
          <p:cNvSpPr/>
          <p:nvPr/>
        </p:nvSpPr>
        <p:spPr bwMode="auto">
          <a:xfrm>
            <a:off x="4212940" y="4077072"/>
            <a:ext cx="108520" cy="1080120"/>
          </a:xfrm>
          <a:prstGeom prst="rightBrace">
            <a:avLst/>
          </a:prstGeom>
          <a:solidFill>
            <a:srgbClr val="FFFFFF"/>
          </a:solidFill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8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37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437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43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43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2437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43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43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43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43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243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437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2437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2437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  <p:bldP spid="243716" grpId="0" build="p"/>
      <p:bldP spid="243717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31" y="436390"/>
            <a:ext cx="8280400" cy="865188"/>
          </a:xfrm>
          <a:solidFill>
            <a:srgbClr val="CCCCFF">
              <a:alpha val="89000"/>
            </a:srgb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it-IT" sz="2400" b="1" u="sng" dirty="0">
                <a:latin typeface="American Typewriter" panose="02090604020004020304" pitchFamily="18" charset="77"/>
              </a:rPr>
              <a:t>Piano delle lezioni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971550" y="1628775"/>
            <a:ext cx="72453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51521" y="2177994"/>
            <a:ext cx="8738062" cy="256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 anchor="ctr">
            <a:spAutoFit/>
          </a:bodyPr>
          <a:lstStyle>
            <a:lvl1pPr marL="342900" indent="-342900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tabLst>
                <a:tab pos="457200" algn="l"/>
              </a:tabLst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457200" algn="l"/>
              </a:tabLst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tabLst>
                <a:tab pos="457200" algn="l"/>
              </a:tabLst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tabLst>
                <a:tab pos="4572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4572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4572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4572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4572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457200" algn="l"/>
              </a:tabLst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457200" indent="-457200" eaLnBrk="1" hangingPunct="1">
              <a:spcBef>
                <a:spcPct val="0"/>
              </a:spcBef>
              <a:buClrTx/>
              <a:buSzTx/>
              <a:buFont typeface="+mj-lt"/>
              <a:buAutoNum type="alphaUcPeriod"/>
            </a:pPr>
            <a:r>
              <a:rPr lang="it-IT" altLang="de-DE" sz="1800" b="0" dirty="0">
                <a:latin typeface="American Typewriter" panose="02090604020004020304" pitchFamily="18" charset="77"/>
              </a:rPr>
              <a:t>Introduzione e temi di lungo periodo   		      (11 lezioni)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  <a:buFont typeface="+mj-lt"/>
              <a:buAutoNum type="alphaUcPeriod"/>
            </a:pPr>
            <a:endParaRPr lang="it-IT" altLang="de-DE" sz="1800" b="0" dirty="0">
              <a:latin typeface="American Typewriter" panose="02090604020004020304" pitchFamily="18" charset="77"/>
            </a:endParaRPr>
          </a:p>
          <a:p>
            <a:pPr marL="457200" indent="-457200" eaLnBrk="1" hangingPunct="1">
              <a:spcBef>
                <a:spcPct val="0"/>
              </a:spcBef>
              <a:buClrTx/>
              <a:buSzTx/>
              <a:buFont typeface="+mj-lt"/>
              <a:buAutoNum type="alphaUcPeriod"/>
            </a:pPr>
            <a:r>
              <a:rPr lang="it-IT" altLang="de-DE" sz="1800" b="0" dirty="0">
                <a:latin typeface="American Typewriter" panose="02090604020004020304" pitchFamily="18" charset="77"/>
              </a:rPr>
              <a:t>Equilibrio macroeconomico dal breve al lungo periodo     (13 lezioni) 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  <a:buFont typeface="+mj-lt"/>
              <a:buAutoNum type="alphaUcPeriod"/>
            </a:pPr>
            <a:endParaRPr lang="it-IT" altLang="de-DE" sz="1800" b="0" dirty="0">
              <a:latin typeface="American Typewriter" panose="02090604020004020304" pitchFamily="18" charset="77"/>
            </a:endParaRPr>
          </a:p>
          <a:p>
            <a:pPr marL="457200" indent="-457200" eaLnBrk="1" hangingPunct="1">
              <a:spcBef>
                <a:spcPct val="0"/>
              </a:spcBef>
              <a:buClrTx/>
              <a:buSzTx/>
              <a:buFont typeface="+mj-lt"/>
              <a:buAutoNum type="alphaUcPeriod"/>
            </a:pPr>
            <a:r>
              <a:rPr lang="it-IT" altLang="de-DE" sz="1800" b="0" dirty="0">
                <a:latin typeface="American Typewriter" panose="02090604020004020304" pitchFamily="18" charset="77"/>
              </a:rPr>
              <a:t>Politiche macroeconomiche		          		        (5 lezioni)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  <a:buFont typeface="+mj-lt"/>
              <a:buAutoNum type="alphaUcPeriod"/>
            </a:pPr>
            <a:endParaRPr lang="it-IT" altLang="de-DE" sz="1800" b="0" dirty="0">
              <a:latin typeface="American Typewriter" panose="02090604020004020304" pitchFamily="18" charset="77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None/>
            </a:pPr>
            <a:r>
              <a:rPr lang="it-IT" altLang="de-DE" sz="1800" b="0" dirty="0">
                <a:latin typeface="American Typewriter" panose="02090604020004020304" pitchFamily="18" charset="77"/>
              </a:rPr>
              <a:t> +   8 Esercitazioni</a:t>
            </a:r>
          </a:p>
          <a:p>
            <a:pPr marL="457200" indent="-457200" eaLnBrk="1" hangingPunct="1">
              <a:spcBef>
                <a:spcPct val="0"/>
              </a:spcBef>
              <a:buClrTx/>
              <a:buSzTx/>
              <a:buFont typeface="+mj-lt"/>
              <a:buAutoNum type="alphaUcPeriod"/>
            </a:pPr>
            <a:endParaRPr lang="it-IT" altLang="de-DE" sz="1800" b="0" dirty="0">
              <a:latin typeface="American Typewriter" panose="02090604020004020304" pitchFamily="18" charset="77"/>
            </a:endParaRPr>
          </a:p>
          <a:p>
            <a:pPr marL="0" indent="0" algn="r" eaLnBrk="1" hangingPunct="1">
              <a:spcBef>
                <a:spcPct val="0"/>
              </a:spcBef>
              <a:buClrTx/>
              <a:buSzTx/>
              <a:buNone/>
            </a:pPr>
            <a:r>
              <a:rPr lang="it-IT" altLang="de-DE" sz="1800" b="0" i="1" dirty="0">
                <a:latin typeface="American Typewriter" panose="02090604020004020304" pitchFamily="18" charset="77"/>
              </a:rPr>
              <a:t> 				                           </a:t>
            </a:r>
            <a:r>
              <a:rPr lang="it-IT" altLang="de-DE" sz="1800" b="0" i="1" dirty="0">
                <a:solidFill>
                  <a:srgbClr val="CC3300"/>
                </a:solidFill>
                <a:latin typeface="American Typewriter" panose="02090604020004020304" pitchFamily="18" charset="77"/>
              </a:rPr>
              <a:t>Buon inizio! </a:t>
            </a:r>
            <a:r>
              <a:rPr lang="it-IT" altLang="de-DE" sz="1800" b="0" i="1" dirty="0">
                <a:latin typeface="American Typewriter" panose="02090604020004020304" pitchFamily="18" charset="77"/>
              </a:rPr>
              <a:t>    </a:t>
            </a:r>
            <a:r>
              <a:rPr lang="it-IT" altLang="de-DE" sz="2000" b="0" i="1" dirty="0">
                <a:latin typeface="+mj-lt"/>
              </a:rPr>
              <a:t>			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>
          <a:xfrm>
            <a:off x="491695" y="6453336"/>
            <a:ext cx="3886200" cy="228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>
                <a:solidFill>
                  <a:srgbClr val="003231"/>
                </a:solidFill>
              </a:rPr>
              <a:t>NM_MACRO_0-A_Intro_2022.ppt</a:t>
            </a:r>
            <a:endParaRPr lang="it-IT" altLang="de-DE" sz="1200" dirty="0">
              <a:solidFill>
                <a:srgbClr val="00323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17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517640" y="6453336"/>
            <a:ext cx="3655640" cy="21892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NM_MACRO_0-A_Intro_2022.ppt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313613" cy="895350"/>
          </a:xfrm>
        </p:spPr>
        <p:txBody>
          <a:bodyPr/>
          <a:lstStyle/>
          <a:p>
            <a:pPr algn="ctr" eaLnBrk="1" hangingPunct="1"/>
            <a:r>
              <a:rPr lang="it-IT" altLang="de-DE" u="sng"/>
              <a:t>MACROECONOMIA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145306"/>
            <a:ext cx="8100001" cy="5098039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it-IT" altLang="de-DE" sz="1800" b="1" u="sng" dirty="0">
              <a:latin typeface="+mj-lt"/>
            </a:endParaRPr>
          </a:p>
          <a:p>
            <a:pPr marL="0" indent="0" eaLnBrk="1" hangingPunct="1">
              <a:buNone/>
            </a:pPr>
            <a:endParaRPr lang="it-IT" altLang="de-DE" sz="1700" dirty="0">
              <a:latin typeface="American Typewriter" panose="02090604020004020304" pitchFamily="18" charset="77"/>
            </a:endParaRPr>
          </a:p>
          <a:p>
            <a:pPr eaLnBrk="1" hangingPunct="1"/>
            <a:r>
              <a:rPr lang="it-IT" altLang="de-DE" sz="1700" dirty="0">
                <a:latin typeface="American Typewriter" panose="02090604020004020304" pitchFamily="18" charset="77"/>
              </a:rPr>
              <a:t>Nicola Mastrorocco, Assistant Professor of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Economics</a:t>
            </a:r>
            <a:r>
              <a:rPr lang="it-IT" altLang="de-DE" sz="1700" dirty="0">
                <a:latin typeface="American Typewriter" panose="02090604020004020304" pitchFamily="18" charset="77"/>
              </a:rPr>
              <a:t>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at</a:t>
            </a:r>
            <a:r>
              <a:rPr lang="it-IT" altLang="de-DE" sz="1700" dirty="0">
                <a:latin typeface="American Typewriter" panose="02090604020004020304" pitchFamily="18" charset="77"/>
              </a:rPr>
              <a:t> the University of Bologna, Department of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Economics</a:t>
            </a:r>
            <a:endParaRPr lang="it-IT" altLang="de-DE" sz="1700" dirty="0">
              <a:latin typeface="American Typewriter" panose="02090604020004020304" pitchFamily="18" charset="77"/>
            </a:endParaRPr>
          </a:p>
          <a:p>
            <a:pPr marL="0" indent="0" eaLnBrk="1" hangingPunct="1">
              <a:buNone/>
            </a:pPr>
            <a:endParaRPr lang="it-IT" altLang="de-DE" sz="500" dirty="0">
              <a:latin typeface="American Typewriter" panose="02090604020004020304" pitchFamily="18" charset="77"/>
            </a:endParaRPr>
          </a:p>
          <a:p>
            <a:pPr eaLnBrk="1" hangingPunct="1"/>
            <a:r>
              <a:rPr lang="it-IT" altLang="de-DE" sz="1700" dirty="0" err="1">
                <a:latin typeface="American Typewriter" panose="02090604020004020304" pitchFamily="18" charset="77"/>
              </a:rPr>
              <a:t>Previously</a:t>
            </a:r>
            <a:r>
              <a:rPr lang="it-IT" altLang="de-DE" sz="1700" dirty="0">
                <a:latin typeface="American Typewriter" panose="02090604020004020304" pitchFamily="18" charset="77"/>
              </a:rPr>
              <a:t> AP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at</a:t>
            </a:r>
            <a:r>
              <a:rPr lang="it-IT" altLang="de-DE" sz="1700" dirty="0">
                <a:latin typeface="American Typewriter" panose="02090604020004020304" pitchFamily="18" charset="77"/>
              </a:rPr>
              <a:t> Trinity College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Dublin</a:t>
            </a:r>
            <a:r>
              <a:rPr lang="it-IT" altLang="de-DE" sz="1700" dirty="0">
                <a:latin typeface="American Typewriter" panose="02090604020004020304" pitchFamily="18" charset="77"/>
              </a:rPr>
              <a:t>, Department of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Economics</a:t>
            </a:r>
            <a:endParaRPr lang="it-IT" altLang="de-DE" sz="1700" dirty="0">
              <a:latin typeface="American Typewriter" panose="02090604020004020304" pitchFamily="18" charset="77"/>
            </a:endParaRPr>
          </a:p>
          <a:p>
            <a:pPr marL="0" indent="0" eaLnBrk="1" hangingPunct="1">
              <a:buNone/>
            </a:pPr>
            <a:endParaRPr lang="it-IT" altLang="de-DE" sz="500" dirty="0">
              <a:latin typeface="American Typewriter" panose="02090604020004020304" pitchFamily="18" charset="77"/>
            </a:endParaRPr>
          </a:p>
          <a:p>
            <a:pPr eaLnBrk="1" hangingPunct="1"/>
            <a:r>
              <a:rPr lang="it-IT" altLang="de-DE" sz="1700" dirty="0">
                <a:latin typeface="American Typewriter" panose="02090604020004020304" pitchFamily="18" charset="77"/>
              </a:rPr>
              <a:t>PhD London School of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Economics</a:t>
            </a:r>
            <a:endParaRPr lang="it-IT" altLang="de-DE" sz="1700" dirty="0">
              <a:latin typeface="American Typewriter" panose="02090604020004020304" pitchFamily="18" charset="77"/>
            </a:endParaRPr>
          </a:p>
          <a:p>
            <a:pPr marL="0" indent="0" eaLnBrk="1" hangingPunct="1">
              <a:buNone/>
            </a:pPr>
            <a:endParaRPr lang="it-IT" altLang="de-DE" sz="500" dirty="0">
              <a:latin typeface="American Typewriter" panose="02090604020004020304" pitchFamily="18" charset="77"/>
            </a:endParaRPr>
          </a:p>
          <a:p>
            <a:pPr eaLnBrk="1" hangingPunct="1"/>
            <a:r>
              <a:rPr lang="it-IT" altLang="de-DE" sz="1700" dirty="0" err="1">
                <a:latin typeface="American Typewriter" panose="02090604020004020304" pitchFamily="18" charset="77"/>
              </a:rPr>
              <a:t>Research</a:t>
            </a:r>
            <a:r>
              <a:rPr lang="it-IT" altLang="de-DE" sz="1700" dirty="0">
                <a:latin typeface="American Typewriter" panose="02090604020004020304" pitchFamily="18" charset="77"/>
              </a:rPr>
              <a:t>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interest</a:t>
            </a:r>
            <a:r>
              <a:rPr lang="it-IT" altLang="de-DE" sz="1700" dirty="0">
                <a:latin typeface="American Typewriter" panose="02090604020004020304" pitchFamily="18" charset="77"/>
              </a:rPr>
              <a:t>: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Political</a:t>
            </a:r>
            <a:r>
              <a:rPr lang="it-IT" altLang="de-DE" sz="1700" dirty="0">
                <a:latin typeface="American Typewriter" panose="02090604020004020304" pitchFamily="18" charset="77"/>
              </a:rPr>
              <a:t> Economy and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applied</a:t>
            </a:r>
            <a:r>
              <a:rPr lang="it-IT" altLang="de-DE" sz="1700" dirty="0">
                <a:latin typeface="American Typewriter" panose="02090604020004020304" pitchFamily="18" charset="77"/>
              </a:rPr>
              <a:t>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microeconomics</a:t>
            </a:r>
            <a:endParaRPr lang="it-IT" altLang="de-DE" sz="1700" dirty="0">
              <a:latin typeface="American Typewriter" panose="02090604020004020304" pitchFamily="18" charset="77"/>
            </a:endParaRPr>
          </a:p>
          <a:p>
            <a:pPr marL="0" indent="0" eaLnBrk="1" hangingPunct="1">
              <a:buNone/>
            </a:pPr>
            <a:endParaRPr lang="it-IT" altLang="de-DE" sz="500" dirty="0">
              <a:latin typeface="American Typewriter" panose="02090604020004020304" pitchFamily="18" charset="77"/>
            </a:endParaRPr>
          </a:p>
          <a:p>
            <a:pPr eaLnBrk="1" hangingPunct="1"/>
            <a:r>
              <a:rPr lang="it-IT" altLang="de-DE" sz="1700" dirty="0" err="1">
                <a:latin typeface="American Typewriter" panose="02090604020004020304" pitchFamily="18" charset="77"/>
              </a:rPr>
              <a:t>Examples</a:t>
            </a:r>
            <a:r>
              <a:rPr lang="it-IT" altLang="de-DE" sz="1700" dirty="0">
                <a:latin typeface="American Typewriter" panose="02090604020004020304" pitchFamily="18" charset="77"/>
              </a:rPr>
              <a:t> of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research</a:t>
            </a:r>
            <a:r>
              <a:rPr lang="it-IT" altLang="de-DE" sz="1700" dirty="0">
                <a:latin typeface="American Typewriter" panose="02090604020004020304" pitchFamily="18" charset="77"/>
              </a:rPr>
              <a:t> </a:t>
            </a:r>
            <a:r>
              <a:rPr lang="it-IT" altLang="de-DE" sz="1700" dirty="0" err="1">
                <a:latin typeface="American Typewriter" panose="02090604020004020304" pitchFamily="18" charset="77"/>
              </a:rPr>
              <a:t>articles</a:t>
            </a:r>
            <a:r>
              <a:rPr lang="it-IT" altLang="de-DE" sz="1700" dirty="0">
                <a:latin typeface="American Typewriter" panose="02090604020004020304" pitchFamily="18" charset="77"/>
              </a:rPr>
              <a:t>: </a:t>
            </a:r>
          </a:p>
          <a:p>
            <a:pPr lvl="1" eaLnBrk="1" hangingPunct="1"/>
            <a:r>
              <a:rPr lang="it-IT" altLang="de-DE" sz="1400" dirty="0">
                <a:latin typeface="American Typewriter" panose="02090604020004020304" pitchFamily="18" charset="77"/>
              </a:rPr>
              <a:t>«News Media and Crime </a:t>
            </a:r>
            <a:r>
              <a:rPr lang="it-IT" altLang="de-DE" sz="1400" dirty="0" err="1">
                <a:latin typeface="American Typewriter" panose="02090604020004020304" pitchFamily="18" charset="77"/>
              </a:rPr>
              <a:t>Perceptions</a:t>
            </a:r>
            <a:r>
              <a:rPr lang="it-IT" altLang="de-DE" sz="1400" dirty="0">
                <a:latin typeface="American Typewriter" panose="02090604020004020304" pitchFamily="18" charset="77"/>
              </a:rPr>
              <a:t>. </a:t>
            </a:r>
            <a:r>
              <a:rPr lang="it-IT" altLang="de-DE" sz="1400" dirty="0" err="1">
                <a:latin typeface="American Typewriter" panose="02090604020004020304" pitchFamily="18" charset="77"/>
              </a:rPr>
              <a:t>Evidence</a:t>
            </a:r>
            <a:r>
              <a:rPr lang="it-IT" altLang="de-DE" sz="1400" dirty="0">
                <a:latin typeface="American Typewriter" panose="02090604020004020304" pitchFamily="18" charset="77"/>
              </a:rPr>
              <a:t> from a Natural Experiment.»  </a:t>
            </a:r>
            <a:r>
              <a:rPr lang="it-IT" altLang="de-DE" sz="1400" i="1" dirty="0">
                <a:latin typeface="American Typewriter" panose="02090604020004020304" pitchFamily="18" charset="77"/>
              </a:rPr>
              <a:t>Journal of Public </a:t>
            </a:r>
            <a:r>
              <a:rPr lang="it-IT" altLang="de-DE" sz="1400" i="1" dirty="0" err="1">
                <a:latin typeface="American Typewriter" panose="02090604020004020304" pitchFamily="18" charset="77"/>
              </a:rPr>
              <a:t>Economics</a:t>
            </a:r>
            <a:endParaRPr lang="it-IT" altLang="de-DE" sz="1400" i="1" dirty="0">
              <a:latin typeface="American Typewriter" panose="02090604020004020304" pitchFamily="18" charset="77"/>
            </a:endParaRPr>
          </a:p>
          <a:p>
            <a:pPr lvl="1" eaLnBrk="1" hangingPunct="1"/>
            <a:r>
              <a:rPr lang="it-IT" altLang="de-DE" sz="1400" dirty="0">
                <a:latin typeface="American Typewriter" panose="02090604020004020304" pitchFamily="18" charset="77"/>
              </a:rPr>
              <a:t>«</a:t>
            </a:r>
            <a:r>
              <a:rPr lang="it-IT" altLang="de-DE" sz="1400" dirty="0" err="1">
                <a:latin typeface="American Typewriter" panose="02090604020004020304" pitchFamily="18" charset="77"/>
              </a:rPr>
              <a:t>Organised</a:t>
            </a:r>
            <a:r>
              <a:rPr lang="it-IT" altLang="de-DE" sz="1400" dirty="0">
                <a:latin typeface="American Typewriter" panose="02090604020004020304" pitchFamily="18" charset="77"/>
              </a:rPr>
              <a:t> Crime, </a:t>
            </a:r>
            <a:r>
              <a:rPr lang="it-IT" altLang="de-DE" sz="1400" dirty="0" err="1">
                <a:latin typeface="American Typewriter" panose="02090604020004020304" pitchFamily="18" charset="77"/>
              </a:rPr>
              <a:t>Captured</a:t>
            </a:r>
            <a:r>
              <a:rPr lang="it-IT" altLang="de-DE" sz="1400" dirty="0">
                <a:latin typeface="American Typewriter" panose="02090604020004020304" pitchFamily="18" charset="77"/>
              </a:rPr>
              <a:t> </a:t>
            </a:r>
            <a:r>
              <a:rPr lang="it-IT" altLang="de-DE" sz="1400" dirty="0" err="1">
                <a:latin typeface="American Typewriter" panose="02090604020004020304" pitchFamily="18" charset="77"/>
              </a:rPr>
              <a:t>Politicians</a:t>
            </a:r>
            <a:r>
              <a:rPr lang="it-IT" altLang="de-DE" sz="1400" dirty="0">
                <a:latin typeface="American Typewriter" panose="02090604020004020304" pitchFamily="18" charset="77"/>
              </a:rPr>
              <a:t> and the </a:t>
            </a:r>
            <a:r>
              <a:rPr lang="it-IT" altLang="de-DE" sz="1400" dirty="0" err="1">
                <a:latin typeface="American Typewriter" panose="02090604020004020304" pitchFamily="18" charset="77"/>
              </a:rPr>
              <a:t>Allocation</a:t>
            </a:r>
            <a:r>
              <a:rPr lang="it-IT" altLang="de-DE" sz="1400" dirty="0">
                <a:latin typeface="American Typewriter" panose="02090604020004020304" pitchFamily="18" charset="77"/>
              </a:rPr>
              <a:t> of Public </a:t>
            </a:r>
            <a:r>
              <a:rPr lang="it-IT" altLang="de-DE" sz="1400" dirty="0" err="1">
                <a:latin typeface="American Typewriter" panose="02090604020004020304" pitchFamily="18" charset="77"/>
              </a:rPr>
              <a:t>Resources</a:t>
            </a:r>
            <a:r>
              <a:rPr lang="it-IT" altLang="de-DE" sz="1400" dirty="0">
                <a:latin typeface="American Typewriter" panose="02090604020004020304" pitchFamily="18" charset="77"/>
              </a:rPr>
              <a:t>.» </a:t>
            </a:r>
            <a:r>
              <a:rPr lang="it-IT" altLang="de-DE" sz="1400" i="1" dirty="0">
                <a:latin typeface="American Typewriter" panose="02090604020004020304" pitchFamily="18" charset="77"/>
              </a:rPr>
              <a:t>Journal of </a:t>
            </a:r>
            <a:r>
              <a:rPr lang="it-IT" altLang="de-DE" sz="1400" i="1" dirty="0" err="1">
                <a:latin typeface="American Typewriter" panose="02090604020004020304" pitchFamily="18" charset="77"/>
              </a:rPr>
              <a:t>Law</a:t>
            </a:r>
            <a:r>
              <a:rPr lang="it-IT" altLang="de-DE" sz="1400" i="1" dirty="0">
                <a:latin typeface="American Typewriter" panose="02090604020004020304" pitchFamily="18" charset="77"/>
              </a:rPr>
              <a:t>, </a:t>
            </a:r>
            <a:r>
              <a:rPr lang="it-IT" altLang="de-DE" sz="1400" i="1" dirty="0" err="1">
                <a:latin typeface="American Typewriter" panose="02090604020004020304" pitchFamily="18" charset="77"/>
              </a:rPr>
              <a:t>Economics</a:t>
            </a:r>
            <a:r>
              <a:rPr lang="it-IT" altLang="de-DE" sz="1400" i="1" dirty="0">
                <a:latin typeface="American Typewriter" panose="02090604020004020304" pitchFamily="18" charset="77"/>
              </a:rPr>
              <a:t> and </a:t>
            </a:r>
            <a:r>
              <a:rPr lang="it-IT" altLang="de-DE" sz="1400" i="1" dirty="0" err="1">
                <a:latin typeface="American Typewriter" panose="02090604020004020304" pitchFamily="18" charset="77"/>
              </a:rPr>
              <a:t>Organisation</a:t>
            </a:r>
            <a:endParaRPr lang="it-IT" altLang="de-DE" sz="1400" i="1" dirty="0">
              <a:latin typeface="American Typewriter" panose="02090604020004020304" pitchFamily="18" charset="77"/>
            </a:endParaRPr>
          </a:p>
          <a:p>
            <a:pPr lvl="1" eaLnBrk="1" hangingPunct="1"/>
            <a:r>
              <a:rPr lang="it-IT" altLang="de-DE" sz="1400" i="1" dirty="0">
                <a:latin typeface="American Typewriter" panose="02090604020004020304" pitchFamily="18" charset="77"/>
              </a:rPr>
              <a:t>»</a:t>
            </a:r>
            <a:r>
              <a:rPr lang="it-IT" altLang="de-DE" sz="1400" dirty="0">
                <a:latin typeface="American Typewriter" panose="02090604020004020304" pitchFamily="18" charset="77"/>
              </a:rPr>
              <a:t>Who </a:t>
            </a:r>
            <a:r>
              <a:rPr lang="it-IT" altLang="de-DE" sz="1400" dirty="0" err="1">
                <a:latin typeface="American Typewriter" panose="02090604020004020304" pitchFamily="18" charset="77"/>
              </a:rPr>
              <a:t>Watches</a:t>
            </a:r>
            <a:r>
              <a:rPr lang="it-IT" altLang="de-DE" sz="1400" dirty="0">
                <a:latin typeface="American Typewriter" panose="02090604020004020304" pitchFamily="18" charset="77"/>
              </a:rPr>
              <a:t> the Watchmen? Local News and Police </a:t>
            </a:r>
            <a:r>
              <a:rPr lang="it-IT" altLang="de-DE" sz="1400" dirty="0" err="1">
                <a:latin typeface="American Typewriter" panose="02090604020004020304" pitchFamily="18" charset="77"/>
              </a:rPr>
              <a:t>Behaviour</a:t>
            </a:r>
            <a:r>
              <a:rPr lang="it-IT" altLang="de-DE" sz="1400" dirty="0">
                <a:latin typeface="American Typewriter" panose="02090604020004020304" pitchFamily="18" charset="77"/>
              </a:rPr>
              <a:t> in the United States». </a:t>
            </a:r>
            <a:r>
              <a:rPr lang="it-IT" altLang="de-DE" sz="1400" i="1" dirty="0">
                <a:latin typeface="American Typewriter" panose="02090604020004020304" pitchFamily="18" charset="77"/>
              </a:rPr>
              <a:t>R&amp;R American </a:t>
            </a:r>
            <a:r>
              <a:rPr lang="it-IT" altLang="de-DE" sz="1400" i="1" dirty="0" err="1">
                <a:latin typeface="American Typewriter" panose="02090604020004020304" pitchFamily="18" charset="77"/>
              </a:rPr>
              <a:t>Economic</a:t>
            </a:r>
            <a:r>
              <a:rPr lang="it-IT" altLang="de-DE" sz="1400" i="1" dirty="0">
                <a:latin typeface="American Typewriter" panose="02090604020004020304" pitchFamily="18" charset="77"/>
              </a:rPr>
              <a:t> Journal</a:t>
            </a:r>
            <a:endParaRPr lang="it-IT" altLang="de-DE" sz="1400" dirty="0">
              <a:latin typeface="American Typewriter" panose="02090604020004020304" pitchFamily="18" charset="77"/>
            </a:endParaRPr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539750" y="260350"/>
            <a:ext cx="8280400" cy="792163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  <a:miter lim="800000"/>
            <a:headEnd/>
            <a:tailEnd/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b"/>
          <a:lstStyle/>
          <a:p>
            <a:pPr algn="l">
              <a:defRPr/>
            </a:pPr>
            <a:r>
              <a:rPr lang="it-IT" sz="2200" dirty="0">
                <a:solidFill>
                  <a:srgbClr val="005A58"/>
                </a:solidFill>
                <a:latin typeface="American Typewriter" panose="02090604020004020304" pitchFamily="18" charset="77"/>
              </a:rPr>
              <a:t>Your Professor</a:t>
            </a:r>
            <a:endParaRPr lang="it-IT" sz="2200" b="0" dirty="0">
              <a:solidFill>
                <a:srgbClr val="005A58"/>
              </a:solidFill>
              <a:latin typeface="American Typewriter" panose="020906040200040203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0069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581516" y="6385741"/>
            <a:ext cx="3685683" cy="24365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NM_MACRO_0-A_Intro_2022.ppt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1517" y="369665"/>
            <a:ext cx="8532812" cy="611063"/>
          </a:xfrm>
          <a:noFill/>
          <a:ln>
            <a:solidFill>
              <a:schemeClr val="accent3">
                <a:lumMod val="65000"/>
              </a:schemeClr>
            </a:solidFill>
          </a:ln>
        </p:spPr>
        <p:txBody>
          <a:bodyPr/>
          <a:lstStyle/>
          <a:p>
            <a:pPr eaLnBrk="1" hangingPunct="1"/>
            <a:r>
              <a:rPr lang="it-IT" altLang="de-DE" sz="2000" b="1" dirty="0">
                <a:latin typeface="American Typewriter" panose="02090604020004020304" pitchFamily="18" charset="77"/>
              </a:rPr>
              <a:t>Materiali</a:t>
            </a:r>
            <a:r>
              <a:rPr lang="it-IT" altLang="de-DE" sz="2000" dirty="0">
                <a:latin typeface="American Typewriter" panose="02090604020004020304" pitchFamily="18" charset="77"/>
              </a:rPr>
              <a:t> </a:t>
            </a:r>
            <a:r>
              <a:rPr lang="it-IT" altLang="de-DE" sz="2000" b="1" dirty="0">
                <a:latin typeface="American Typewriter" panose="02090604020004020304" pitchFamily="18" charset="77"/>
              </a:rPr>
              <a:t>didattici</a:t>
            </a:r>
            <a:endParaRPr lang="it-IT" altLang="de-DE" sz="2800" dirty="0">
              <a:latin typeface="American Typewriter" panose="02090604020004020304" pitchFamily="18" charset="77"/>
            </a:endParaRP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827584" y="1124744"/>
            <a:ext cx="72453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971550" y="1628775"/>
            <a:ext cx="72453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395537" y="1196752"/>
            <a:ext cx="8784976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92150" indent="-29051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it-IT" altLang="de-DE" sz="1600" b="0" i="1" dirty="0">
                <a:latin typeface="American Typewriter" panose="02090604020004020304" pitchFamily="18" charset="77"/>
              </a:rPr>
              <a:t>Sito web del corso:</a:t>
            </a:r>
          </a:p>
          <a:p>
            <a:pPr marL="404812" lvl="1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it-IT" altLang="de-DE" sz="1600" dirty="0">
                <a:latin typeface="American Typewriter" panose="02090604020004020304" pitchFamily="18" charset="77"/>
                <a:hlinkClick r:id="rId3"/>
              </a:rPr>
              <a:t>http://</a:t>
            </a:r>
            <a:r>
              <a:rPr lang="it-IT" altLang="de-DE" sz="1600" dirty="0">
                <a:solidFill>
                  <a:srgbClr val="005A58"/>
                </a:solidFill>
                <a:latin typeface="American Typewriter" panose="02090604020004020304" pitchFamily="18" charset="77"/>
                <a:hlinkClick r:id="rId3"/>
              </a:rPr>
              <a:t>macroeconomia-sid-forli.weebly.com</a:t>
            </a:r>
            <a:r>
              <a:rPr lang="it-IT" altLang="de-DE" sz="1600" dirty="0">
                <a:latin typeface="American Typewriter" panose="02090604020004020304" pitchFamily="18" charset="77"/>
                <a:hlinkClick r:id="rId3"/>
              </a:rPr>
              <a:t>/</a:t>
            </a:r>
            <a:endParaRPr lang="it-IT" altLang="de-DE" sz="1600" dirty="0">
              <a:latin typeface="American Typewriter" panose="02090604020004020304" pitchFamily="18" charset="77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altLang="de-DE" sz="1600" b="0" i="1" dirty="0">
                <a:latin typeface="American Typewriter" panose="02090604020004020304" pitchFamily="18" charset="77"/>
              </a:rPr>
              <a:t>Home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 : Avvisi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altLang="de-DE" sz="1600" b="0" dirty="0">
                <a:latin typeface="American Typewriter" panose="02090604020004020304" pitchFamily="18" charset="77"/>
              </a:rPr>
              <a:t>Orari, Calendario, Programma, Domande d’esame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altLang="de-DE" sz="1600" b="0" i="1" dirty="0">
                <a:latin typeface="American Typewriter" panose="02090604020004020304" pitchFamily="18" charset="77"/>
              </a:rPr>
              <a:t>Materiali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: </a:t>
            </a:r>
            <a:r>
              <a:rPr lang="it-IT" altLang="de-DE" sz="1600" b="0" dirty="0" err="1">
                <a:latin typeface="American Typewriter" panose="02090604020004020304" pitchFamily="18" charset="77"/>
              </a:rPr>
              <a:t>Files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 con presentazioni («lucidi») per tutte le lezioni ed esercitazioni. </a:t>
            </a:r>
          </a:p>
          <a:p>
            <a:pPr marL="852487" lvl="2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it-IT" altLang="de-DE" sz="1400" b="0" i="1" dirty="0">
                <a:solidFill>
                  <a:srgbClr val="C00000"/>
                </a:solidFill>
                <a:latin typeface="American Typewriter" panose="02090604020004020304" pitchFamily="18" charset="77"/>
              </a:rPr>
              <a:t>            </a:t>
            </a:r>
            <a:r>
              <a:rPr lang="it-IT" altLang="de-DE" sz="1400" b="0" i="1" dirty="0" err="1">
                <a:solidFill>
                  <a:srgbClr val="C00000"/>
                </a:solidFill>
                <a:latin typeface="American Typewriter" panose="02090604020004020304" pitchFamily="18" charset="77"/>
              </a:rPr>
              <a:t>pw</a:t>
            </a:r>
            <a:r>
              <a:rPr lang="it-IT" altLang="de-DE" sz="1400" b="0" dirty="0">
                <a:solidFill>
                  <a:srgbClr val="C00000"/>
                </a:solidFill>
                <a:latin typeface="American Typewriter" panose="02090604020004020304" pitchFamily="18" charset="77"/>
              </a:rPr>
              <a:t>:</a:t>
            </a:r>
            <a:r>
              <a:rPr lang="it-IT" altLang="de-DE" sz="1400" dirty="0">
                <a:latin typeface="American Typewriter" panose="02090604020004020304" pitchFamily="18" charset="77"/>
              </a:rPr>
              <a:t>  </a:t>
            </a:r>
            <a:r>
              <a:rPr lang="en-US" sz="1400" dirty="0">
                <a:latin typeface="American Typewriter" panose="02090604020004020304" pitchFamily="18" charset="77"/>
              </a:rPr>
              <a:t>macro@sid20 </a:t>
            </a:r>
          </a:p>
          <a:p>
            <a:pPr marL="687387" lvl="1" indent="-28575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1600" b="0" dirty="0">
                <a:latin typeface="American Typewriter" panose="02090604020004020304" pitchFamily="18" charset="77"/>
              </a:rPr>
              <a:t>Links / </a:t>
            </a:r>
            <a:r>
              <a:rPr lang="en-US" sz="1600" b="0" dirty="0" err="1">
                <a:latin typeface="American Typewriter" panose="02090604020004020304" pitchFamily="18" charset="77"/>
              </a:rPr>
              <a:t>Contatti</a:t>
            </a:r>
            <a:endParaRPr lang="en-US" sz="1600" b="0" dirty="0">
              <a:latin typeface="American Typewriter" panose="02090604020004020304" pitchFamily="18" charset="77"/>
            </a:endParaRPr>
          </a:p>
          <a:p>
            <a:pPr marL="401637" lvl="1" indent="0" eaLnBrk="1" hangingPunct="1">
              <a:lnSpc>
                <a:spcPct val="90000"/>
              </a:lnSpc>
              <a:spcBef>
                <a:spcPts val="600"/>
              </a:spcBef>
              <a:buNone/>
            </a:pPr>
            <a:endParaRPr lang="en-US" sz="1600" b="0" dirty="0">
              <a:latin typeface="American Typewriter" panose="02090604020004020304" pitchFamily="18" charset="77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altLang="de-DE" sz="1600" b="0" i="1" dirty="0">
                <a:latin typeface="American Typewriter" panose="02090604020004020304" pitchFamily="18" charset="77"/>
              </a:rPr>
              <a:t>Libro di testo:   </a:t>
            </a:r>
            <a:r>
              <a:rPr lang="it-IT" altLang="de-DE" sz="1600" dirty="0">
                <a:solidFill>
                  <a:srgbClr val="005A58"/>
                </a:solidFill>
                <a:latin typeface="American Typewriter" panose="02090604020004020304" pitchFamily="18" charset="77"/>
              </a:rPr>
              <a:t>Michael </a:t>
            </a:r>
            <a:r>
              <a:rPr lang="it-IT" altLang="de-DE" sz="1600" dirty="0" err="1">
                <a:solidFill>
                  <a:srgbClr val="005A58"/>
                </a:solidFill>
                <a:latin typeface="American Typewriter" panose="02090604020004020304" pitchFamily="18" charset="77"/>
              </a:rPr>
              <a:t>Burda</a:t>
            </a:r>
            <a:r>
              <a:rPr lang="it-IT" altLang="de-DE" sz="1600" dirty="0">
                <a:solidFill>
                  <a:srgbClr val="005A58"/>
                </a:solidFill>
                <a:latin typeface="American Typewriter" panose="02090604020004020304" pitchFamily="18" charset="77"/>
              </a:rPr>
              <a:t> e Charles </a:t>
            </a:r>
            <a:r>
              <a:rPr lang="it-IT" altLang="de-DE" sz="1600" dirty="0" err="1">
                <a:solidFill>
                  <a:srgbClr val="005A58"/>
                </a:solidFill>
                <a:latin typeface="American Typewriter" panose="02090604020004020304" pitchFamily="18" charset="77"/>
              </a:rPr>
              <a:t>Wyplosz</a:t>
            </a:r>
            <a:r>
              <a:rPr lang="it-IT" altLang="de-DE" sz="1600" dirty="0">
                <a:solidFill>
                  <a:srgbClr val="005A58"/>
                </a:solidFill>
                <a:latin typeface="American Typewriter" panose="02090604020004020304" pitchFamily="18" charset="77"/>
              </a:rPr>
              <a:t> </a:t>
            </a:r>
          </a:p>
          <a:p>
            <a:pPr marL="404812" lvl="1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it-IT" altLang="de-DE" sz="1600" b="0" dirty="0">
                <a:solidFill>
                  <a:srgbClr val="005A58"/>
                </a:solidFill>
                <a:latin typeface="American Typewriter" panose="02090604020004020304" pitchFamily="18" charset="77"/>
              </a:rPr>
              <a:t>	          </a:t>
            </a:r>
            <a:r>
              <a:rPr lang="it-IT" altLang="de-DE" sz="1600" dirty="0">
                <a:solidFill>
                  <a:srgbClr val="005A58"/>
                </a:solidFill>
                <a:latin typeface="American Typewriter" panose="02090604020004020304" pitchFamily="18" charset="77"/>
              </a:rPr>
              <a:t>Macroeconomia. Un’analisi europea </a:t>
            </a:r>
          </a:p>
          <a:p>
            <a:pPr marL="404812" lvl="1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it-IT" altLang="de-DE" sz="1600" b="0" dirty="0">
                <a:solidFill>
                  <a:srgbClr val="000000"/>
                </a:solidFill>
                <a:latin typeface="American Typewriter" panose="02090604020004020304" pitchFamily="18" charset="77"/>
              </a:rPr>
              <a:t>	          </a:t>
            </a:r>
            <a:r>
              <a:rPr lang="it-IT" altLang="de-DE" sz="1600" b="0" dirty="0">
                <a:solidFill>
                  <a:srgbClr val="005A58"/>
                </a:solidFill>
                <a:latin typeface="American Typewriter" panose="02090604020004020304" pitchFamily="18" charset="77"/>
              </a:rPr>
              <a:t>Egea, 2019 (Terza edizione)</a:t>
            </a:r>
          </a:p>
          <a:p>
            <a:pPr marL="0" indent="0" eaLnBrk="1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altLang="de-DE" sz="1600" b="0" i="1" dirty="0">
                <a:solidFill>
                  <a:srgbClr val="000000"/>
                </a:solidFill>
                <a:latin typeface="American Typewriter" panose="02090604020004020304" pitchFamily="18" charset="77"/>
              </a:rPr>
              <a:t>Contenuti online:  </a:t>
            </a:r>
            <a:r>
              <a:rPr lang="en-US" sz="1600" b="0" dirty="0">
                <a:solidFill>
                  <a:srgbClr val="0033CC"/>
                </a:solidFill>
                <a:latin typeface="American Typewriter" panose="02090604020004020304" pitchFamily="18" charset="77"/>
                <a:hlinkClick r:id="rId4"/>
              </a:rPr>
              <a:t>http://mybook.egeaonline.it</a:t>
            </a:r>
            <a:endParaRPr lang="en-US" sz="1600" b="0" dirty="0">
              <a:solidFill>
                <a:srgbClr val="0033CC"/>
              </a:solidFill>
              <a:latin typeface="American Typewriter" panose="02090604020004020304" pitchFamily="18" charset="77"/>
            </a:endParaRPr>
          </a:p>
          <a:p>
            <a:pPr marL="404812" lvl="1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1600" b="0" dirty="0">
                <a:solidFill>
                  <a:srgbClr val="0033CC"/>
                </a:solidFill>
                <a:latin typeface="American Typewriter" panose="02090604020004020304" pitchFamily="18" charset="77"/>
              </a:rPr>
              <a:t>		</a:t>
            </a:r>
            <a:r>
              <a:rPr lang="en-US" sz="1400" b="0" dirty="0">
                <a:solidFill>
                  <a:srgbClr val="0033CC"/>
                </a:solidFill>
                <a:latin typeface="American Typewriter" panose="02090604020004020304" pitchFamily="18" charset="77"/>
              </a:rPr>
              <a:t>(</a:t>
            </a:r>
            <a:r>
              <a:rPr lang="en-US" sz="1400" b="0" dirty="0" err="1">
                <a:solidFill>
                  <a:srgbClr val="0033CC"/>
                </a:solidFill>
                <a:latin typeface="American Typewriter" panose="02090604020004020304" pitchFamily="18" charset="77"/>
              </a:rPr>
              <a:t>inserire</a:t>
            </a:r>
            <a:r>
              <a:rPr lang="en-US" sz="1400" b="0" dirty="0">
                <a:solidFill>
                  <a:srgbClr val="0033CC"/>
                </a:solidFill>
                <a:latin typeface="American Typewriter" panose="02090604020004020304" pitchFamily="18" charset="77"/>
              </a:rPr>
              <a:t> </a:t>
            </a:r>
            <a:r>
              <a:rPr lang="en-US" sz="1400" b="0" dirty="0" err="1">
                <a:solidFill>
                  <a:srgbClr val="0033CC"/>
                </a:solidFill>
                <a:latin typeface="American Typewriter" panose="02090604020004020304" pitchFamily="18" charset="77"/>
              </a:rPr>
              <a:t>codice</a:t>
            </a:r>
            <a:r>
              <a:rPr lang="en-US" sz="1400" b="0" dirty="0">
                <a:solidFill>
                  <a:srgbClr val="0033CC"/>
                </a:solidFill>
                <a:latin typeface="American Typewriter" panose="02090604020004020304" pitchFamily="18" charset="77"/>
              </a:rPr>
              <a:t> </a:t>
            </a:r>
            <a:r>
              <a:rPr lang="en-US" sz="1400" b="0" dirty="0" err="1">
                <a:solidFill>
                  <a:srgbClr val="0033CC"/>
                </a:solidFill>
                <a:latin typeface="American Typewriter" panose="02090604020004020304" pitchFamily="18" charset="77"/>
              </a:rPr>
              <a:t>dalla</a:t>
            </a:r>
            <a:r>
              <a:rPr lang="en-US" sz="1400" b="0" dirty="0">
                <a:solidFill>
                  <a:srgbClr val="0033CC"/>
                </a:solidFill>
                <a:latin typeface="American Typewriter" panose="02090604020004020304" pitchFamily="18" charset="77"/>
              </a:rPr>
              <a:t> 2a di </a:t>
            </a:r>
            <a:r>
              <a:rPr lang="en-US" sz="1400" b="0" dirty="0" err="1">
                <a:solidFill>
                  <a:srgbClr val="0033CC"/>
                </a:solidFill>
                <a:latin typeface="American Typewriter" panose="02090604020004020304" pitchFamily="18" charset="77"/>
              </a:rPr>
              <a:t>copertina</a:t>
            </a:r>
            <a:r>
              <a:rPr lang="en-US" sz="1400" b="0" dirty="0">
                <a:solidFill>
                  <a:srgbClr val="0033CC"/>
                </a:solidFill>
                <a:latin typeface="American Typewriter" panose="02090604020004020304" pitchFamily="18" charset="77"/>
              </a:rPr>
              <a:t>)</a:t>
            </a:r>
            <a:endParaRPr lang="it-IT" altLang="de-DE" sz="1400" b="0" u="sng" dirty="0">
              <a:solidFill>
                <a:schemeClr val="accent6">
                  <a:lumMod val="75000"/>
                </a:schemeClr>
              </a:solidFill>
              <a:latin typeface="American Typewriter" panose="02090604020004020304" pitchFamily="18" charset="7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457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457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457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457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581516" y="6385741"/>
            <a:ext cx="3685683" cy="24365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NM_MACRO_0-A_Intro_2022.ppt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81517" y="297657"/>
            <a:ext cx="8532812" cy="683395"/>
          </a:xfrm>
        </p:spPr>
        <p:txBody>
          <a:bodyPr/>
          <a:lstStyle/>
          <a:p>
            <a:pPr eaLnBrk="1" hangingPunct="1"/>
            <a:r>
              <a:rPr lang="it-IT" altLang="de-DE" sz="2000" dirty="0">
                <a:latin typeface="American Typewriter" panose="02090604020004020304" pitchFamily="18" charset="77"/>
              </a:rPr>
              <a:t>Materiali didattici (2)</a:t>
            </a:r>
            <a:endParaRPr lang="it-IT" altLang="de-DE" sz="2800" dirty="0">
              <a:latin typeface="American Typewriter" panose="02090604020004020304" pitchFamily="18" charset="77"/>
            </a:endParaRPr>
          </a:p>
        </p:txBody>
      </p:sp>
      <p:sp>
        <p:nvSpPr>
          <p:cNvPr id="245763" name="Rectangle 3"/>
          <p:cNvSpPr>
            <a:spLocks noChangeArrowheads="1"/>
          </p:cNvSpPr>
          <p:nvPr/>
        </p:nvSpPr>
        <p:spPr bwMode="auto">
          <a:xfrm>
            <a:off x="634222" y="1129482"/>
            <a:ext cx="7491417" cy="4675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971550" y="1628775"/>
            <a:ext cx="72453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581839" y="1124743"/>
            <a:ext cx="8238633" cy="526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92150" indent="-29051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it-IT" altLang="de-DE" sz="1700" b="0" i="1" dirty="0">
                <a:latin typeface="American Typewriter" panose="02090604020004020304" pitchFamily="18" charset="77"/>
              </a:rPr>
              <a:t>Quali relazioni tra lezioni, lucidi e testo?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r>
              <a:rPr lang="it-IT" altLang="de-DE" sz="1700" b="0" dirty="0">
                <a:latin typeface="American Typewriter" panose="02090604020004020304" pitchFamily="18" charset="77"/>
              </a:rPr>
              <a:t>I lucidi sono utili per seguire le argomentazioni svolte in classe, a lezione. Ma non sostituiscono il libro di testo!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de-DE" sz="1700" b="0" u="sng" dirty="0">
                <a:latin typeface="American Typewriter" panose="02090604020004020304" pitchFamily="18" charset="77"/>
              </a:rPr>
              <a:t>Prima</a:t>
            </a:r>
            <a:r>
              <a:rPr lang="it-IT" altLang="de-DE" sz="1700" b="0" dirty="0">
                <a:latin typeface="American Typewriter" panose="02090604020004020304" pitchFamily="18" charset="77"/>
              </a:rPr>
              <a:t> di ogni lezione, leggete i lucidi. Se possibile, anche il capitolo associato. 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de-DE" sz="1700" b="0" dirty="0">
                <a:latin typeface="American Typewriter" panose="02090604020004020304" pitchFamily="18" charset="77"/>
              </a:rPr>
              <a:t>In aula, lezioni (e lucidi) coprono gli aspetti centrali e più importanti di ciascun argomento.</a:t>
            </a:r>
            <a:r>
              <a:rPr lang="it-IT" altLang="de-DE" sz="1700" b="0" u="sng" dirty="0">
                <a:latin typeface="American Typewriter" panose="02090604020004020304" pitchFamily="18" charset="77"/>
              </a:rPr>
              <a:t> 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de-DE" sz="1700" b="0" dirty="0">
                <a:latin typeface="American Typewriter" panose="02090604020004020304" pitchFamily="18" charset="77"/>
              </a:rPr>
              <a:t>Spesso usano esempi e dati più aggiornati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de-DE" sz="1700" b="0" dirty="0">
                <a:latin typeface="American Typewriter" panose="02090604020004020304" pitchFamily="18" charset="77"/>
              </a:rPr>
              <a:t>Nel testo, le argomentazioni sono più articolate e complete. Vi sono molti altri esempi e approfondimenti. 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de-DE" sz="1700" b="0" dirty="0">
                <a:latin typeface="American Typewriter" panose="02090604020004020304" pitchFamily="18" charset="77"/>
              </a:rPr>
              <a:t>Gli esempi sono necessari per comprendere sia la validità che i limiti di molte argomentazioni formali.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r>
              <a:rPr lang="it-IT" altLang="de-DE" sz="1700" b="0" dirty="0">
                <a:latin typeface="American Typewriter" panose="02090604020004020304" pitchFamily="18" charset="77"/>
              </a:rPr>
              <a:t>E’ </a:t>
            </a:r>
            <a:r>
              <a:rPr lang="it-IT" altLang="de-DE" sz="1700" u="sng" dirty="0">
                <a:latin typeface="American Typewriter" panose="02090604020004020304" pitchFamily="18" charset="77"/>
              </a:rPr>
              <a:t>inutile</a:t>
            </a:r>
            <a:r>
              <a:rPr lang="it-IT" altLang="de-DE" sz="1700" b="0" dirty="0">
                <a:latin typeface="American Typewriter" panose="02090604020004020304" pitchFamily="18" charset="77"/>
              </a:rPr>
              <a:t> andare alle esercitazioni se non si è studiato il testo ed i lucidi!</a:t>
            </a:r>
          </a:p>
          <a:p>
            <a:pPr eaLnBrk="1" hangingPunct="1">
              <a:lnSpc>
                <a:spcPct val="114000"/>
              </a:lnSpc>
              <a:spcBef>
                <a:spcPts val="600"/>
              </a:spcBef>
            </a:pPr>
            <a:endParaRPr lang="it-IT" altLang="de-DE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3092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57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2457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457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NM_MACRO_0-A_Intro_2022.ppt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1" y="188640"/>
            <a:ext cx="8532440" cy="648370"/>
          </a:xfrm>
          <a:noFill/>
          <a:ln>
            <a:solidFill>
              <a:schemeClr val="accent3">
                <a:lumMod val="65000"/>
              </a:schemeClr>
            </a:solidFill>
          </a:ln>
        </p:spPr>
        <p:txBody>
          <a:bodyPr/>
          <a:lstStyle/>
          <a:p>
            <a:pPr eaLnBrk="1" hangingPunct="1"/>
            <a:r>
              <a:rPr lang="it-IT" altLang="de-DE" sz="2400" dirty="0">
                <a:latin typeface="American Typewriter" panose="02090604020004020304" pitchFamily="18" charset="77"/>
              </a:rPr>
              <a:t>Organizzazione del Corso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971550" y="1628775"/>
            <a:ext cx="7245350" cy="45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71550" y="1628775"/>
            <a:ext cx="7245350" cy="44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616119" y="1081745"/>
            <a:ext cx="8352927" cy="511256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92150" indent="-29051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de-DE" sz="2000" b="0" dirty="0">
                <a:latin typeface="American Typewriter" panose="02090604020004020304" pitchFamily="18" charset="77"/>
              </a:rPr>
              <a:t>Lezioni frontali   -  8   Esercitazioni  -  3  Prove Intermedie (</a:t>
            </a:r>
            <a:r>
              <a:rPr lang="it-IT" altLang="de-DE" sz="2000" dirty="0">
                <a:latin typeface="American Typewriter" panose="02090604020004020304" pitchFamily="18" charset="77"/>
              </a:rPr>
              <a:t>PI</a:t>
            </a:r>
            <a:r>
              <a:rPr lang="it-IT" altLang="de-DE" sz="2000" b="0" dirty="0">
                <a:latin typeface="American Typewriter" panose="02090604020004020304" pitchFamily="18" charset="77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v"/>
            </a:pPr>
            <a:r>
              <a:rPr lang="it-IT" altLang="de-DE" sz="1600" b="0" i="1" u="sng" dirty="0">
                <a:latin typeface="American Typewriter" panose="02090604020004020304" pitchFamily="18" charset="77"/>
              </a:rPr>
              <a:t>Chi è frequentante? </a:t>
            </a:r>
            <a:r>
              <a:rPr lang="it-IT" altLang="de-DE" sz="1600" b="0" i="1" dirty="0">
                <a:latin typeface="American Typewriter" panose="02090604020004020304" pitchFamily="18" charset="77"/>
              </a:rPr>
              <a:t>  </a:t>
            </a:r>
          </a:p>
          <a:p>
            <a:pPr lvl="2" eaLnBrk="1" hangingPunct="1">
              <a:lnSpc>
                <a:spcPct val="90000"/>
              </a:lnSpc>
              <a:spcBef>
                <a:spcPts val="1800"/>
              </a:spcBef>
            </a:pPr>
            <a:r>
              <a:rPr lang="it-IT" altLang="de-DE" sz="1600" b="0" dirty="0">
                <a:latin typeface="American Typewriter" panose="02090604020004020304" pitchFamily="18" charset="77"/>
              </a:rPr>
              <a:t>Studenti del 2° anno 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it-IT" altLang="de-DE" sz="1600" b="0" dirty="0">
                <a:latin typeface="American Typewriter" panose="02090604020004020304" pitchFamily="18" charset="77"/>
              </a:rPr>
              <a:t>Studenti del 3° anno e FC che sostengono le </a:t>
            </a:r>
            <a:r>
              <a:rPr lang="it-IT" altLang="de-DE" sz="1600" dirty="0">
                <a:latin typeface="American Typewriter" panose="02090604020004020304" pitchFamily="18" charset="77"/>
              </a:rPr>
              <a:t>PI</a:t>
            </a:r>
          </a:p>
          <a:p>
            <a:pPr marL="914400" lvl="2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endParaRPr lang="it-IT" altLang="de-DE" sz="1600" dirty="0">
              <a:latin typeface="American Typewriter" panose="02090604020004020304" pitchFamily="18" charset="77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Come si svolgono le prove d’esame?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it-IT" altLang="de-DE" sz="1600" dirty="0">
                <a:latin typeface="American Typewriter" panose="02090604020004020304" pitchFamily="18" charset="77"/>
              </a:rPr>
              <a:t>Su EOL, al </a:t>
            </a:r>
            <a:r>
              <a:rPr lang="it-IT" altLang="de-DE" sz="1600" dirty="0" err="1">
                <a:latin typeface="American Typewriter" panose="02090604020004020304" pitchFamily="18" charset="77"/>
              </a:rPr>
              <a:t>Labic</a:t>
            </a:r>
            <a:endParaRPr lang="it-IT" altLang="de-DE" sz="1600" b="0" dirty="0">
              <a:latin typeface="American Typewriter" panose="02090604020004020304" pitchFamily="18" charset="77"/>
            </a:endParaRPr>
          </a:p>
          <a:p>
            <a:pPr marL="936000"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de-DE" sz="1600" dirty="0">
                <a:latin typeface="American Typewriter" panose="02090604020004020304" pitchFamily="18" charset="77"/>
              </a:rPr>
              <a:t>Tre Prove Intermedie:</a:t>
            </a:r>
            <a:endParaRPr lang="it-IT" altLang="de-DE" sz="1600" b="0" dirty="0">
              <a:solidFill>
                <a:srgbClr val="C00000"/>
              </a:solidFill>
              <a:latin typeface="American Typewriter" panose="02090604020004020304" pitchFamily="18" charset="77"/>
            </a:endParaRPr>
          </a:p>
          <a:p>
            <a:pPr marL="852487" lvl="2" indent="0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it-IT" altLang="de-DE" sz="1800" dirty="0">
                <a:solidFill>
                  <a:srgbClr val="C00000"/>
                </a:solidFill>
                <a:latin typeface="American Typewriter" panose="02090604020004020304" pitchFamily="18" charset="77"/>
              </a:rPr>
              <a:t>I</a:t>
            </a:r>
            <a:r>
              <a:rPr lang="it-IT" altLang="de-DE" sz="1600" b="0" dirty="0">
                <a:solidFill>
                  <a:srgbClr val="FF0000"/>
                </a:solidFill>
                <a:latin typeface="American Typewriter" panose="02090604020004020304" pitchFamily="18" charset="77"/>
              </a:rPr>
              <a:t> </a:t>
            </a:r>
            <a:r>
              <a:rPr lang="it-IT" altLang="de-DE" sz="1600" b="0" dirty="0">
                <a:solidFill>
                  <a:schemeClr val="accent6">
                    <a:lumMod val="50000"/>
                  </a:schemeClr>
                </a:solidFill>
                <a:latin typeface="American Typewriter" panose="02090604020004020304" pitchFamily="18" charset="77"/>
              </a:rPr>
              <a:t>(9/10): 5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 punti   +   </a:t>
            </a:r>
            <a:r>
              <a:rPr lang="it-IT" altLang="de-DE" sz="1800" dirty="0">
                <a:solidFill>
                  <a:srgbClr val="C00000"/>
                </a:solidFill>
                <a:latin typeface="American Typewriter" panose="02090604020004020304" pitchFamily="18" charset="77"/>
              </a:rPr>
              <a:t>II</a:t>
            </a:r>
            <a:r>
              <a:rPr lang="it-IT" altLang="de-DE" sz="1600" b="0" dirty="0">
                <a:solidFill>
                  <a:srgbClr val="C00000"/>
                </a:solidFill>
                <a:latin typeface="American Typewriter" panose="02090604020004020304" pitchFamily="18" charset="77"/>
              </a:rPr>
              <a:t> </a:t>
            </a:r>
            <a:r>
              <a:rPr lang="it-IT" altLang="de-DE" sz="1600" b="0" dirty="0">
                <a:solidFill>
                  <a:schemeClr val="tx2"/>
                </a:solidFill>
                <a:latin typeface="American Typewriter" panose="02090604020004020304" pitchFamily="18" charset="77"/>
              </a:rPr>
              <a:t>( 27/10): 8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 punti  +  </a:t>
            </a:r>
            <a:r>
              <a:rPr lang="it-IT" altLang="de-DE" sz="1800" dirty="0">
                <a:solidFill>
                  <a:srgbClr val="C00000"/>
                </a:solidFill>
                <a:latin typeface="American Typewriter" panose="02090604020004020304" pitchFamily="18" charset="77"/>
              </a:rPr>
              <a:t>III</a:t>
            </a:r>
            <a:r>
              <a:rPr lang="it-IT" altLang="de-DE" sz="1600" b="0" dirty="0">
                <a:solidFill>
                  <a:srgbClr val="005A58"/>
                </a:solidFill>
                <a:latin typeface="American Typewriter" panose="02090604020004020304" pitchFamily="18" charset="77"/>
              </a:rPr>
              <a:t> </a:t>
            </a:r>
            <a:r>
              <a:rPr lang="it-IT" altLang="de-DE" sz="1600" b="0" dirty="0">
                <a:solidFill>
                  <a:schemeClr val="tx2"/>
                </a:solidFill>
                <a:latin typeface="American Typewriter" panose="02090604020004020304" pitchFamily="18" charset="77"/>
              </a:rPr>
              <a:t>( 20</a:t>
            </a:r>
            <a:r>
              <a:rPr lang="it-IT" altLang="de-DE" sz="1600" b="0" dirty="0">
                <a:solidFill>
                  <a:schemeClr val="accent6">
                    <a:lumMod val="50000"/>
                  </a:schemeClr>
                </a:solidFill>
                <a:latin typeface="American Typewriter" panose="02090604020004020304" pitchFamily="18" charset="77"/>
              </a:rPr>
              <a:t>/</a:t>
            </a:r>
            <a:r>
              <a:rPr lang="it-IT" altLang="de-DE" sz="1600" b="0" dirty="0">
                <a:solidFill>
                  <a:schemeClr val="tx2"/>
                </a:solidFill>
                <a:latin typeface="American Typewriter" panose="02090604020004020304" pitchFamily="18" charset="77"/>
              </a:rPr>
              <a:t>11): 10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 punti </a:t>
            </a:r>
          </a:p>
          <a:p>
            <a:pPr marL="936000"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it-IT" altLang="de-DE" sz="1600" dirty="0">
                <a:latin typeface="American Typewriter" panose="02090604020004020304" pitchFamily="18" charset="77"/>
              </a:rPr>
              <a:t>Prova Finale</a:t>
            </a:r>
            <a:r>
              <a:rPr lang="it-IT" altLang="de-DE" sz="1600" dirty="0">
                <a:solidFill>
                  <a:srgbClr val="C00000"/>
                </a:solidFill>
                <a:latin typeface="American Typewriter" panose="02090604020004020304" pitchFamily="18" charset="77"/>
              </a:rPr>
              <a:t>:</a:t>
            </a:r>
            <a:r>
              <a:rPr lang="it-IT" altLang="de-DE" sz="1600" b="0" dirty="0">
                <a:solidFill>
                  <a:srgbClr val="C00000"/>
                </a:solidFill>
                <a:latin typeface="American Typewriter" panose="02090604020004020304" pitchFamily="18" charset="77"/>
              </a:rPr>
              <a:t> 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10 punti  </a:t>
            </a:r>
            <a:r>
              <a:rPr lang="it-IT" altLang="de-DE" sz="1600" b="0" dirty="0">
                <a:solidFill>
                  <a:srgbClr val="005A58"/>
                </a:solidFill>
                <a:latin typeface="American Typewriter" panose="02090604020004020304" pitchFamily="18" charset="77"/>
              </a:rPr>
              <a:t>(in un appello di Gennaio, Febbraio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it-IT" altLang="de-DE" sz="1200" b="0" i="1" dirty="0">
                <a:latin typeface="American Typewriter" panose="02090604020004020304" pitchFamily="18" charset="77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it-IT" altLang="de-DE" sz="1400" b="0" i="1" dirty="0">
                <a:latin typeface="American Typewriter" panose="02090604020004020304" pitchFamily="18" charset="77"/>
              </a:rPr>
              <a:t>Vedi: </a:t>
            </a:r>
            <a:r>
              <a:rPr lang="it-IT" altLang="de-DE" sz="1400" b="0" i="1" dirty="0">
                <a:solidFill>
                  <a:srgbClr val="0033CC"/>
                </a:solidFill>
                <a:latin typeface="American Typewriter" panose="02090604020004020304" pitchFamily="18" charset="77"/>
              </a:rPr>
              <a:t>http://corsi.unibo.it/Laurea/ScienzeInternazionaliDiplomatiche/Pagine/Appelli.aspx</a:t>
            </a:r>
            <a:endParaRPr lang="it-IT" altLang="de-DE" sz="1800" b="0" dirty="0">
              <a:solidFill>
                <a:srgbClr val="0033CC"/>
              </a:solidFill>
              <a:latin typeface="American Typewriter" panose="02090604020004020304" pitchFamily="18" charset="77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437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437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2437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  <p:bldP spid="24371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NM_MACRO_0-A_Intro_2022.ppt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5504" y="116632"/>
            <a:ext cx="8798496" cy="648370"/>
          </a:xfrm>
        </p:spPr>
        <p:txBody>
          <a:bodyPr/>
          <a:lstStyle/>
          <a:p>
            <a:pPr eaLnBrk="1" hangingPunct="1"/>
            <a:r>
              <a:rPr lang="it-IT" altLang="de-DE" sz="2400" dirty="0">
                <a:latin typeface="American Typewriter" panose="02090604020004020304" pitchFamily="18" charset="77"/>
              </a:rPr>
              <a:t>Organizzazione del Corso (2)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971550" y="1628775"/>
            <a:ext cx="7245350" cy="45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71550" y="1628775"/>
            <a:ext cx="7245350" cy="44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467544" y="980728"/>
            <a:ext cx="7992888" cy="52760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92150" indent="-29051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it-IT" altLang="de-DE" sz="1800" i="1" u="sng" dirty="0">
              <a:solidFill>
                <a:schemeClr val="tx2"/>
              </a:solidFill>
            </a:endParaRPr>
          </a:p>
          <a:p>
            <a:pPr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800" i="1" u="sng" dirty="0">
                <a:solidFill>
                  <a:schemeClr val="tx2"/>
                </a:solidFill>
                <a:latin typeface="American Typewriter" panose="02090604020004020304" pitchFamily="18" charset="77"/>
              </a:rPr>
              <a:t>Prove Intermedie (PI)</a:t>
            </a:r>
            <a:r>
              <a:rPr lang="it-IT" altLang="de-DE" sz="18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 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600" b="0" dirty="0">
                <a:solidFill>
                  <a:schemeClr val="tx2"/>
                </a:solidFill>
                <a:latin typeface="American Typewriter" panose="02090604020004020304" pitchFamily="18" charset="77"/>
              </a:rPr>
              <a:t>E’ necessario </a:t>
            </a:r>
            <a:r>
              <a:rPr lang="it-IT" altLang="de-DE" sz="1600" u="sng" dirty="0">
                <a:solidFill>
                  <a:schemeClr val="tx2"/>
                </a:solidFill>
                <a:latin typeface="American Typewriter" panose="02090604020004020304" pitchFamily="18" charset="77"/>
              </a:rPr>
              <a:t>iscriversi </a:t>
            </a:r>
            <a:r>
              <a:rPr lang="it-IT" altLang="de-DE" sz="1600" dirty="0">
                <a:solidFill>
                  <a:schemeClr val="tx2"/>
                </a:solidFill>
                <a:latin typeface="American Typewriter" panose="02090604020004020304" pitchFamily="18" charset="77"/>
              </a:rPr>
              <a:t>su </a:t>
            </a:r>
            <a:r>
              <a:rPr lang="it-IT" altLang="de-DE" sz="1600" dirty="0" err="1">
                <a:solidFill>
                  <a:schemeClr val="tx2"/>
                </a:solidFill>
                <a:latin typeface="American Typewriter" panose="02090604020004020304" pitchFamily="18" charset="77"/>
              </a:rPr>
              <a:t>Almaesami</a:t>
            </a:r>
            <a:r>
              <a:rPr lang="it-IT" altLang="de-DE" sz="1600" dirty="0">
                <a:solidFill>
                  <a:schemeClr val="tx2"/>
                </a:solidFill>
                <a:latin typeface="American Typewriter" panose="02090604020004020304" pitchFamily="18" charset="77"/>
              </a:rPr>
              <a:t>!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Vale per gli studenti iscritti al 2° anno ...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… o   agli anni successivi   o  è uno studente Erasmus «</a:t>
            </a:r>
            <a:r>
              <a:rPr lang="it-IT" altLang="de-DE" sz="1600" b="0" i="1" dirty="0">
                <a:latin typeface="American Typewriter" panose="02090604020004020304" pitchFamily="18" charset="77"/>
              </a:rPr>
              <a:t>incoming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».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it-IT" altLang="de-DE" sz="1600" b="0" dirty="0">
              <a:latin typeface="American Typewriter" panose="02090604020004020304" pitchFamily="18" charset="77"/>
            </a:endParaRP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it-IT" altLang="de-DE" sz="1800" i="1" u="sng" dirty="0">
                <a:solidFill>
                  <a:schemeClr val="tx2"/>
                </a:solidFill>
                <a:latin typeface="American Typewriter" panose="02090604020004020304" pitchFamily="18" charset="77"/>
              </a:rPr>
              <a:t>PI  di recupero</a:t>
            </a:r>
            <a:r>
              <a:rPr lang="it-IT" altLang="de-DE" sz="180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 (1° appello Sessione Invernale)</a:t>
            </a:r>
            <a:r>
              <a:rPr lang="it-IT" altLang="de-DE" sz="18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 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Si tengono solo in questo appello.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E’ necessario iscriversi su </a:t>
            </a:r>
            <a:r>
              <a:rPr lang="it-IT" altLang="de-DE" sz="1600" dirty="0" err="1">
                <a:latin typeface="American Typewriter" panose="02090604020004020304" pitchFamily="18" charset="77"/>
              </a:rPr>
              <a:t>Almaesami</a:t>
            </a:r>
            <a:r>
              <a:rPr lang="it-IT" altLang="de-DE" sz="1600" dirty="0">
                <a:latin typeface="American Typewriter" panose="02090604020004020304" pitchFamily="18" charset="77"/>
              </a:rPr>
              <a:t>.</a:t>
            </a:r>
            <a:endParaRPr lang="it-IT" altLang="de-DE" sz="1600" b="0" dirty="0">
              <a:latin typeface="American Typewriter" panose="02090604020004020304" pitchFamily="18" charset="77"/>
            </a:endParaRP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Ci si può iscrivere al più ad </a:t>
            </a:r>
            <a:r>
              <a:rPr lang="it-IT" altLang="de-DE" sz="1600" b="0" u="sng" dirty="0">
                <a:latin typeface="American Typewriter" panose="02090604020004020304" pitchFamily="18" charset="77"/>
              </a:rPr>
              <a:t>una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 sola PI di recupero.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In tale data, è possibile (ma non obbligatorio) sostenere (previa iscrizione) anche la Prova Finale</a:t>
            </a:r>
            <a:r>
              <a:rPr lang="it-IT" altLang="de-DE" sz="1800" b="0" dirty="0">
                <a:latin typeface="American Typewriter" panose="02090604020004020304" pitchFamily="18" charset="77"/>
              </a:rPr>
              <a:t>.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it-IT" altLang="de-DE" sz="500" b="0" dirty="0">
              <a:latin typeface="American Typewriter" panose="02090604020004020304" pitchFamily="18" charset="77"/>
            </a:endParaRP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6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Vedi anche file: </a:t>
            </a:r>
            <a:r>
              <a:rPr lang="it-IT" altLang="de-DE" sz="1600" b="0" dirty="0">
                <a:solidFill>
                  <a:srgbClr val="C00000"/>
                </a:solidFill>
                <a:latin typeface="American Typewriter" panose="02090604020004020304" pitchFamily="18" charset="77"/>
              </a:rPr>
              <a:t>Modalità di verifica dell'apprendimento.</a:t>
            </a:r>
          </a:p>
        </p:txBody>
      </p:sp>
    </p:spTree>
    <p:extLst>
      <p:ext uri="{BB962C8B-B14F-4D97-AF65-F5344CB8AC3E}">
        <p14:creationId xmlns:p14="http://schemas.microsoft.com/office/powerpoint/2010/main" val="2155468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NM_MACRO_0-A_Intro_2022.ppt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5504" y="116632"/>
            <a:ext cx="8690992" cy="648370"/>
          </a:xfrm>
        </p:spPr>
        <p:txBody>
          <a:bodyPr/>
          <a:lstStyle/>
          <a:p>
            <a:pPr eaLnBrk="1" hangingPunct="1"/>
            <a:r>
              <a:rPr lang="it-IT" altLang="de-DE" sz="2400" dirty="0">
                <a:latin typeface="American Typewriter" panose="02090604020004020304" pitchFamily="18" charset="77"/>
              </a:rPr>
              <a:t>Organizzazione del Corso (2b): Prova Totale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971550" y="1628775"/>
            <a:ext cx="7245350" cy="45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71550" y="1628775"/>
            <a:ext cx="7245350" cy="44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384242" y="1353344"/>
            <a:ext cx="8759758" cy="49559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92150" indent="-29051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altLang="de-DE" sz="1800" b="0" u="sng" dirty="0">
                <a:latin typeface="American Typewriter" panose="02090604020004020304" pitchFamily="18" charset="77"/>
              </a:rPr>
              <a:t>Non frequentanti</a:t>
            </a:r>
            <a:r>
              <a:rPr lang="it-IT" altLang="de-DE" sz="1800" b="0" dirty="0">
                <a:latin typeface="American Typewriter" panose="02090604020004020304" pitchFamily="18" charset="77"/>
              </a:rPr>
              <a:t>: </a:t>
            </a:r>
          </a:p>
          <a:p>
            <a:pPr marL="324000" lvl="1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it-IT" altLang="de-DE" sz="1400" b="0" i="1" dirty="0">
                <a:solidFill>
                  <a:srgbClr val="0070C0"/>
                </a:solidFill>
                <a:latin typeface="American Typewriter" panose="02090604020004020304" pitchFamily="18" charset="77"/>
              </a:rPr>
              <a:t>Chi è non frequentante?</a:t>
            </a:r>
          </a:p>
          <a:p>
            <a:pPr marL="900000" lvl="2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Chi non sostiene le 3 PI + la PF.</a:t>
            </a:r>
          </a:p>
          <a:p>
            <a:pPr marL="900000" lvl="2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Chi lo ha fatto, ma non ha ottenuto la sufficienza oppure non è soddisfatto del voto.</a:t>
            </a:r>
          </a:p>
          <a:p>
            <a:pPr marL="324000" lvl="1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it-IT" altLang="de-DE" sz="1400" b="0" i="1" dirty="0">
                <a:solidFill>
                  <a:srgbClr val="0070C0"/>
                </a:solidFill>
                <a:latin typeface="American Typewriter" panose="02090604020004020304" pitchFamily="18" charset="77"/>
              </a:rPr>
              <a:t>Come si diventa non frequentante?</a:t>
            </a:r>
          </a:p>
          <a:p>
            <a:pPr marL="900000" lvl="2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Iscrivendosi ad una prova totale </a:t>
            </a:r>
          </a:p>
          <a:p>
            <a:pPr marL="900000" lvl="2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endParaRPr lang="it-IT" altLang="de-DE" sz="1600" b="0" dirty="0">
              <a:latin typeface="American Typewriter" panose="02090604020004020304" pitchFamily="18" charset="77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altLang="de-DE" sz="1800" dirty="0">
                <a:latin typeface="American Typewriter" panose="02090604020004020304" pitchFamily="18" charset="77"/>
              </a:rPr>
              <a:t>Prova Totale </a:t>
            </a:r>
          </a:p>
          <a:p>
            <a:pPr marL="900000" lvl="2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Su tutto il programma / Su EOL, al </a:t>
            </a:r>
            <a:r>
              <a:rPr lang="it-IT" altLang="de-DE" sz="1600" b="0" dirty="0" err="1">
                <a:latin typeface="American Typewriter" panose="02090604020004020304" pitchFamily="18" charset="77"/>
              </a:rPr>
              <a:t>Labic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 </a:t>
            </a:r>
          </a:p>
          <a:p>
            <a:pPr marL="900000" lvl="2" eaLnBrk="1" hangingPunct="1">
              <a:lnSpc>
                <a:spcPct val="9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altLang="de-DE" sz="1600" b="0" dirty="0">
                <a:latin typeface="American Typewriter" panose="02090604020004020304" pitchFamily="18" charset="77"/>
              </a:rPr>
              <a:t>Appelli a gennaio e febbraio 2024.</a:t>
            </a: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it-IT" altLang="de-DE" sz="1800" b="0" i="1" dirty="0">
              <a:solidFill>
                <a:schemeClr val="tx2"/>
              </a:solidFill>
              <a:latin typeface="American Typewriter" panose="02090604020004020304" pitchFamily="18" charset="77"/>
            </a:endParaRPr>
          </a:p>
          <a:p>
            <a:pPr marL="0" indent="0" eaLnBrk="1" hangingPunct="1">
              <a:lnSpc>
                <a:spcPct val="114000"/>
              </a:lnSpc>
              <a:spcBef>
                <a:spcPts val="0"/>
              </a:spcBef>
              <a:buNone/>
            </a:pPr>
            <a:endParaRPr lang="it-IT" alt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332466592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NM_MACRO_0-A_Intro_2022.ppt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5504" y="116632"/>
            <a:ext cx="8690992" cy="648370"/>
          </a:xfrm>
        </p:spPr>
        <p:txBody>
          <a:bodyPr/>
          <a:lstStyle/>
          <a:p>
            <a:pPr eaLnBrk="1" hangingPunct="1"/>
            <a:r>
              <a:rPr lang="it-IT" altLang="de-DE" sz="2200" dirty="0">
                <a:latin typeface="American Typewriter" panose="02090604020004020304" pitchFamily="18" charset="77"/>
              </a:rPr>
              <a:t>Organizzazione del Corso (2c): Iscrizione alle prove d’esame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971550" y="1628775"/>
            <a:ext cx="7245350" cy="45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71550" y="1628775"/>
            <a:ext cx="7245350" cy="44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384242" y="1353344"/>
            <a:ext cx="8759758" cy="49559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92150" indent="-29051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endParaRPr lang="it-IT" altLang="de-DE" sz="1800" b="0" i="1" dirty="0">
              <a:solidFill>
                <a:schemeClr val="tx2"/>
              </a:solidFill>
              <a:latin typeface="+mj-lt"/>
            </a:endParaRPr>
          </a:p>
          <a:p>
            <a:pPr eaLnBrk="1" hangingPunct="1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it-IT" altLang="de-DE" sz="1800" b="0" i="1" dirty="0">
                <a:solidFill>
                  <a:schemeClr val="tx2"/>
                </a:solidFill>
                <a:latin typeface="+mj-lt"/>
              </a:rPr>
              <a:t>E’ </a:t>
            </a:r>
            <a:r>
              <a:rPr lang="it-IT" altLang="de-DE" sz="18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necessario </a:t>
            </a:r>
            <a:r>
              <a:rPr lang="it-IT" altLang="de-DE" sz="1800" i="1" u="sng" dirty="0">
                <a:solidFill>
                  <a:schemeClr val="tx2"/>
                </a:solidFill>
                <a:latin typeface="American Typewriter" panose="02090604020004020304" pitchFamily="18" charset="77"/>
              </a:rPr>
              <a:t>iscriversi</a:t>
            </a:r>
            <a:r>
              <a:rPr lang="it-IT" altLang="de-DE" sz="18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 alle </a:t>
            </a:r>
            <a:r>
              <a:rPr lang="it-IT" altLang="de-DE" sz="1800" i="1" u="sng" dirty="0">
                <a:solidFill>
                  <a:schemeClr val="tx2"/>
                </a:solidFill>
                <a:latin typeface="American Typewriter" panose="02090604020004020304" pitchFamily="18" charset="77"/>
              </a:rPr>
              <a:t>prove</a:t>
            </a:r>
            <a:r>
              <a:rPr lang="it-IT" altLang="de-DE" sz="1800" b="0" i="1" u="sng" dirty="0">
                <a:solidFill>
                  <a:schemeClr val="tx2"/>
                </a:solidFill>
                <a:latin typeface="American Typewriter" panose="02090604020004020304" pitchFamily="18" charset="77"/>
              </a:rPr>
              <a:t> </a:t>
            </a:r>
            <a:r>
              <a:rPr lang="it-IT" altLang="de-DE" sz="1800" i="1" u="sng" dirty="0">
                <a:solidFill>
                  <a:schemeClr val="tx2"/>
                </a:solidFill>
                <a:latin typeface="American Typewriter" panose="02090604020004020304" pitchFamily="18" charset="77"/>
              </a:rPr>
              <a:t>di valutazione?</a:t>
            </a:r>
          </a:p>
          <a:p>
            <a:pPr lvl="1" eaLnBrk="1" hangingPunct="1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it-IT" altLang="de-DE" sz="1800" dirty="0">
                <a:solidFill>
                  <a:srgbClr val="C00000"/>
                </a:solidFill>
                <a:latin typeface="American Typewriter" panose="02090604020004020304" pitchFamily="18" charset="77"/>
              </a:rPr>
              <a:t>Sì, su </a:t>
            </a:r>
            <a:r>
              <a:rPr lang="it-IT" altLang="de-DE" sz="1800" dirty="0" err="1">
                <a:solidFill>
                  <a:srgbClr val="C00000"/>
                </a:solidFill>
                <a:latin typeface="American Typewriter" panose="02090604020004020304" pitchFamily="18" charset="77"/>
              </a:rPr>
              <a:t>Almaesami</a:t>
            </a:r>
            <a:endParaRPr lang="it-IT" altLang="de-DE" sz="1800" dirty="0">
              <a:solidFill>
                <a:srgbClr val="C00000"/>
              </a:solidFill>
              <a:latin typeface="American Typewriter" panose="02090604020004020304" pitchFamily="18" charset="77"/>
            </a:endParaRPr>
          </a:p>
          <a:p>
            <a:pPr lvl="1" eaLnBrk="1" hangingPunct="1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it-IT" altLang="de-DE" sz="1800" b="0" dirty="0">
                <a:latin typeface="American Typewriter" panose="02090604020004020304" pitchFamily="18" charset="77"/>
              </a:rPr>
              <a:t>Vale per tutte le prove (PI, PF, PT)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800" b="0" dirty="0">
                <a:latin typeface="American Typewriter" panose="02090604020004020304" pitchFamily="18" charset="77"/>
              </a:rPr>
              <a:t>Se  due prove sono nello stesso giorno (ad es., Prova Finale e Prova Totale) ci sono </a:t>
            </a:r>
            <a:r>
              <a:rPr lang="it-IT" altLang="de-DE" sz="1800" u="sng" dirty="0">
                <a:latin typeface="American Typewriter" panose="02090604020004020304" pitchFamily="18" charset="77"/>
              </a:rPr>
              <a:t>liste separate </a:t>
            </a:r>
            <a:r>
              <a:rPr lang="it-IT" altLang="de-DE" sz="1800" b="0" dirty="0">
                <a:latin typeface="American Typewriter" panose="02090604020004020304" pitchFamily="18" charset="77"/>
              </a:rPr>
              <a:t>per le due prove</a:t>
            </a:r>
          </a:p>
          <a:p>
            <a:pPr lvl="1" eaLnBrk="1" hangingPunct="1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de-DE" sz="1800" b="0" dirty="0">
                <a:latin typeface="American Typewriter" panose="02090604020004020304" pitchFamily="18" charset="77"/>
              </a:rPr>
              <a:t>La possibilità di ripetere l’esame è spiegata alle pagine seguenti</a:t>
            </a:r>
            <a:r>
              <a:rPr lang="it-IT" altLang="de-DE" sz="1600" b="0" dirty="0">
                <a:latin typeface="American Typewriter" panose="02090604020004020304" pitchFamily="18" charset="77"/>
              </a:rPr>
              <a:t>.</a:t>
            </a:r>
          </a:p>
          <a:p>
            <a:pPr eaLnBrk="1" hangingPunct="1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it-IT" altLang="de-DE" sz="2000" b="0" dirty="0"/>
          </a:p>
        </p:txBody>
      </p:sp>
    </p:spTree>
    <p:extLst>
      <p:ext uri="{BB962C8B-B14F-4D97-AF65-F5344CB8AC3E}">
        <p14:creationId xmlns:p14="http://schemas.microsoft.com/office/powerpoint/2010/main" val="418102542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piè di pagina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de-DE" sz="1200" dirty="0">
                <a:solidFill>
                  <a:srgbClr val="003231"/>
                </a:solidFill>
              </a:rPr>
              <a:t>NM_MACRO_0-A_Intro_2022.ppt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7512" y="116632"/>
            <a:ext cx="8690992" cy="648370"/>
          </a:xfrm>
        </p:spPr>
        <p:txBody>
          <a:bodyPr/>
          <a:lstStyle/>
          <a:p>
            <a:pPr eaLnBrk="1" hangingPunct="1"/>
            <a:r>
              <a:rPr lang="it-IT" altLang="de-DE" sz="2200" dirty="0">
                <a:latin typeface="American Typewriter" panose="02090604020004020304" pitchFamily="18" charset="77"/>
              </a:rPr>
              <a:t>Organizzazione del Corso (3): Saltare o ripetere alcune prove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971550" y="1628775"/>
            <a:ext cx="7245350" cy="453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71550" y="1628775"/>
            <a:ext cx="7245350" cy="446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¢"/>
            </a:pPr>
            <a:endParaRPr lang="en-US" altLang="de-DE" sz="2400" b="0"/>
          </a:p>
        </p:txBody>
      </p:sp>
      <p:sp>
        <p:nvSpPr>
          <p:cNvPr id="243717" name="Rectangle 5"/>
          <p:cNvSpPr>
            <a:spLocks noChangeArrowheads="1"/>
          </p:cNvSpPr>
          <p:nvPr/>
        </p:nvSpPr>
        <p:spPr bwMode="auto">
          <a:xfrm>
            <a:off x="288032" y="980728"/>
            <a:ext cx="8855968" cy="52760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87338" indent="-287338"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92150" indent="-290513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14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it-IT" altLang="de-DE" sz="1700" b="0" dirty="0">
                <a:latin typeface="American Typewriter" panose="02090604020004020304" pitchFamily="18" charset="77"/>
              </a:rPr>
              <a:t>Programma d’esame e criteri di valutazione sono identici per Frequentanti e Non Frequentanti.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Un </a:t>
            </a:r>
            <a:r>
              <a:rPr lang="it-IT" altLang="de-DE" sz="1700" i="1" u="sng" dirty="0">
                <a:solidFill>
                  <a:schemeClr val="tx2"/>
                </a:solidFill>
                <a:latin typeface="American Typewriter" panose="02090604020004020304" pitchFamily="18" charset="77"/>
              </a:rPr>
              <a:t>Frequentante</a:t>
            </a: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 può saltare una </a:t>
            </a:r>
            <a:r>
              <a:rPr lang="it-IT" altLang="de-DE" sz="170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PI</a:t>
            </a: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?</a:t>
            </a:r>
          </a:p>
          <a:p>
            <a:pPr marL="401637" lvl="1" indent="0" eaLnBrk="1" hangingPunct="1">
              <a:lnSpc>
                <a:spcPct val="114000"/>
              </a:lnSpc>
              <a:spcBef>
                <a:spcPts val="1200"/>
              </a:spcBef>
              <a:buNone/>
            </a:pPr>
            <a:r>
              <a:rPr lang="it-IT" altLang="de-DE" sz="1700" b="0" dirty="0">
                <a:latin typeface="American Typewriter" panose="02090604020004020304" pitchFamily="18" charset="77"/>
              </a:rPr>
              <a:t>Una sola delle tre PI può essere sostenuta o recuperata in occasione del primo appello della sessione estiva (eventualmente, insieme alla PF).</a:t>
            </a:r>
          </a:p>
          <a:p>
            <a:pPr marL="287338" lvl="1" indent="-287338" eaLnBrk="1" hangingPunct="1">
              <a:lnSpc>
                <a:spcPct val="90000"/>
              </a:lnSpc>
              <a:spcBef>
                <a:spcPts val="180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it-IT" altLang="de-DE" sz="1700" i="1" u="sng" dirty="0">
                <a:solidFill>
                  <a:schemeClr val="tx2"/>
                </a:solidFill>
                <a:latin typeface="American Typewriter" panose="02090604020004020304" pitchFamily="18" charset="77"/>
              </a:rPr>
              <a:t>Chi</a:t>
            </a: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 può sostenere una </a:t>
            </a:r>
            <a:r>
              <a:rPr lang="it-IT" altLang="de-DE" sz="170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PI</a:t>
            </a: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 al primo appello di giugno («recupero»)? </a:t>
            </a:r>
          </a:p>
          <a:p>
            <a:pPr marL="360000" lvl="2" indent="0" eaLnBrk="1" hangingPunct="1">
              <a:lnSpc>
                <a:spcPct val="114000"/>
              </a:lnSpc>
              <a:spcBef>
                <a:spcPts val="1200"/>
              </a:spcBef>
              <a:buNone/>
            </a:pPr>
            <a:r>
              <a:rPr lang="it-IT" altLang="de-DE" sz="1700" b="0" dirty="0">
                <a:latin typeface="American Typewriter" panose="02090604020004020304" pitchFamily="18" charset="77"/>
              </a:rPr>
              <a:t>(i) Chi ha già sostenuto le prime tre, e vuole migliorare il voto in una sola di esse.</a:t>
            </a:r>
            <a:endParaRPr lang="it-IT" altLang="de-DE" sz="1700" b="0" i="1" dirty="0">
              <a:latin typeface="American Typewriter" panose="02090604020004020304" pitchFamily="18" charset="77"/>
            </a:endParaRPr>
          </a:p>
          <a:p>
            <a:pPr marL="852487" lvl="2" indent="0" eaLnBrk="1" hangingPunct="1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de-DE" sz="1700" b="0" i="1" dirty="0">
                <a:latin typeface="American Typewriter" panose="02090604020004020304" pitchFamily="18" charset="77"/>
              </a:rPr>
              <a:t>oppure:</a:t>
            </a:r>
            <a:r>
              <a:rPr lang="it-IT" altLang="de-DE" sz="1700" b="0" dirty="0">
                <a:latin typeface="American Typewriter" panose="02090604020004020304" pitchFamily="18" charset="77"/>
              </a:rPr>
              <a:t> </a:t>
            </a:r>
          </a:p>
          <a:p>
            <a:pPr marL="360000" lvl="2" indent="0" eaLnBrk="1" hangingPunct="1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altLang="de-DE" sz="1700" b="0" dirty="0">
                <a:latin typeface="American Typewriter" panose="02090604020004020304" pitchFamily="18" charset="77"/>
              </a:rPr>
              <a:t>(ii) Chi ha sostenuto in precedenza solo due delle tre PI previste.</a:t>
            </a:r>
          </a:p>
          <a:p>
            <a:pPr eaLnBrk="1" hangingPunct="1">
              <a:lnSpc>
                <a:spcPct val="114000"/>
              </a:lnSpc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Si può </a:t>
            </a:r>
            <a:r>
              <a:rPr lang="it-IT" altLang="de-DE" sz="1700" i="1" u="sng" dirty="0">
                <a:solidFill>
                  <a:schemeClr val="tx2"/>
                </a:solidFill>
                <a:latin typeface="American Typewriter" panose="02090604020004020304" pitchFamily="18" charset="77"/>
              </a:rPr>
              <a:t>ripetere</a:t>
            </a: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 la </a:t>
            </a:r>
            <a:r>
              <a:rPr lang="it-IT" altLang="de-DE" sz="170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PF</a:t>
            </a:r>
            <a:r>
              <a:rPr lang="it-IT" altLang="de-DE" sz="1700" b="0" i="1" dirty="0">
                <a:solidFill>
                  <a:schemeClr val="tx2"/>
                </a:solidFill>
                <a:latin typeface="American Typewriter" panose="02090604020004020304" pitchFamily="18" charset="77"/>
              </a:rPr>
              <a:t>?</a:t>
            </a:r>
          </a:p>
          <a:p>
            <a:pPr marL="404812" lvl="1" indent="0" eaLnBrk="1" hangingPunct="1">
              <a:lnSpc>
                <a:spcPct val="114000"/>
              </a:lnSpc>
              <a:spcBef>
                <a:spcPts val="1200"/>
              </a:spcBef>
              <a:buNone/>
            </a:pPr>
            <a:r>
              <a:rPr lang="it-IT" altLang="de-DE" sz="1700" b="0" dirty="0">
                <a:latin typeface="American Typewriter" panose="02090604020004020304" pitchFamily="18" charset="77"/>
              </a:rPr>
              <a:t>La PF può essere data, ed eventualmente ripetuta </a:t>
            </a:r>
            <a:r>
              <a:rPr lang="it-IT" altLang="de-DE" sz="1700" b="0" u="sng" dirty="0">
                <a:latin typeface="American Typewriter" panose="02090604020004020304" pitchFamily="18" charset="77"/>
              </a:rPr>
              <a:t>una sola volta</a:t>
            </a:r>
            <a:r>
              <a:rPr lang="it-IT" altLang="de-DE" sz="1700" b="0" dirty="0">
                <a:latin typeface="American Typewriter" panose="02090604020004020304" pitchFamily="18" charset="77"/>
              </a:rPr>
              <a:t>, in uno dei </a:t>
            </a:r>
            <a:r>
              <a:rPr lang="it-IT" altLang="de-DE" sz="1700" b="0" u="sng" dirty="0">
                <a:latin typeface="American Typewriter" panose="02090604020004020304" pitchFamily="18" charset="77"/>
              </a:rPr>
              <a:t>quattro appelli </a:t>
            </a:r>
            <a:r>
              <a:rPr lang="it-IT" altLang="de-DE" sz="1700" b="0" dirty="0">
                <a:latin typeface="American Typewriter" panose="02090604020004020304" pitchFamily="18" charset="77"/>
              </a:rPr>
              <a:t>tra giugno e settembre</a:t>
            </a:r>
          </a:p>
        </p:txBody>
      </p:sp>
    </p:spTree>
    <p:extLst>
      <p:ext uri="{BB962C8B-B14F-4D97-AF65-F5344CB8AC3E}">
        <p14:creationId xmlns:p14="http://schemas.microsoft.com/office/powerpoint/2010/main" val="20895029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Eclissi">
  <a:themeElements>
    <a:clrScheme name="1_Ecliss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1_Ecliss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Ecliss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1379</Words>
  <Application>Microsoft Macintosh PowerPoint</Application>
  <PresentationFormat>On-screen Show (4:3)</PresentationFormat>
  <Paragraphs>173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American Typewriter</vt:lpstr>
      <vt:lpstr>Arial</vt:lpstr>
      <vt:lpstr>Verdana</vt:lpstr>
      <vt:lpstr>Wingdings</vt:lpstr>
      <vt:lpstr>1_Eclissi</vt:lpstr>
      <vt:lpstr>MACROECONOMIA</vt:lpstr>
      <vt:lpstr>MACROECONOMIA</vt:lpstr>
      <vt:lpstr>Materiali didattici</vt:lpstr>
      <vt:lpstr>Materiali didattici (2)</vt:lpstr>
      <vt:lpstr>Organizzazione del Corso</vt:lpstr>
      <vt:lpstr>Organizzazione del Corso (2)</vt:lpstr>
      <vt:lpstr>Organizzazione del Corso (2b): Prova Totale</vt:lpstr>
      <vt:lpstr>Organizzazione del Corso (2c): Iscrizione alle prove d’esame</vt:lpstr>
      <vt:lpstr>Organizzazione del Corso (3): Saltare o ripetere alcune prove</vt:lpstr>
      <vt:lpstr>Organizzazione del Corso (3b)</vt:lpstr>
      <vt:lpstr>Prove e domande d’esame</vt:lpstr>
      <vt:lpstr>Piano delle lezioni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riccardo rovelli</dc:creator>
  <cp:lastModifiedBy>Nicola Mastrorocco</cp:lastModifiedBy>
  <cp:revision>99</cp:revision>
  <cp:lastPrinted>2016-11-28T16:13:00Z</cp:lastPrinted>
  <dcterms:created xsi:type="dcterms:W3CDTF">2003-11-11T13:55:23Z</dcterms:created>
  <dcterms:modified xsi:type="dcterms:W3CDTF">2023-09-18T07:00:09Z</dcterms:modified>
</cp:coreProperties>
</file>