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8" r:id="rId2"/>
  </p:sldMasterIdLst>
  <p:notesMasterIdLst>
    <p:notesMasterId r:id="rId80"/>
  </p:notesMasterIdLst>
  <p:handoutMasterIdLst>
    <p:handoutMasterId r:id="rId81"/>
  </p:handoutMasterIdLst>
  <p:sldIdLst>
    <p:sldId id="397" r:id="rId3"/>
    <p:sldId id="405" r:id="rId4"/>
    <p:sldId id="368" r:id="rId5"/>
    <p:sldId id="369" r:id="rId6"/>
    <p:sldId id="258" r:id="rId7"/>
    <p:sldId id="424" r:id="rId8"/>
    <p:sldId id="328" r:id="rId9"/>
    <p:sldId id="370" r:id="rId10"/>
    <p:sldId id="372" r:id="rId11"/>
    <p:sldId id="425" r:id="rId12"/>
    <p:sldId id="356" r:id="rId13"/>
    <p:sldId id="375" r:id="rId14"/>
    <p:sldId id="376" r:id="rId15"/>
    <p:sldId id="377" r:id="rId16"/>
    <p:sldId id="378" r:id="rId17"/>
    <p:sldId id="379" r:id="rId18"/>
    <p:sldId id="380" r:id="rId19"/>
    <p:sldId id="381" r:id="rId20"/>
    <p:sldId id="365" r:id="rId21"/>
    <p:sldId id="382" r:id="rId22"/>
    <p:sldId id="383" r:id="rId23"/>
    <p:sldId id="385" r:id="rId24"/>
    <p:sldId id="386" r:id="rId25"/>
    <p:sldId id="387" r:id="rId26"/>
    <p:sldId id="388" r:id="rId27"/>
    <p:sldId id="322" r:id="rId28"/>
    <p:sldId id="389" r:id="rId29"/>
    <p:sldId id="400" r:id="rId30"/>
    <p:sldId id="333" r:id="rId31"/>
    <p:sldId id="390" r:id="rId32"/>
    <p:sldId id="391" r:id="rId33"/>
    <p:sldId id="392" r:id="rId34"/>
    <p:sldId id="393" r:id="rId35"/>
    <p:sldId id="402" r:id="rId36"/>
    <p:sldId id="401" r:id="rId37"/>
    <p:sldId id="331" r:id="rId38"/>
    <p:sldId id="404" r:id="rId39"/>
    <p:sldId id="280" r:id="rId40"/>
    <p:sldId id="403" r:id="rId41"/>
    <p:sldId id="394" r:id="rId42"/>
    <p:sldId id="342" r:id="rId43"/>
    <p:sldId id="310" r:id="rId44"/>
    <p:sldId id="395" r:id="rId45"/>
    <p:sldId id="270" r:id="rId46"/>
    <p:sldId id="408" r:id="rId47"/>
    <p:sldId id="330" r:id="rId48"/>
    <p:sldId id="337" r:id="rId49"/>
    <p:sldId id="409" r:id="rId50"/>
    <p:sldId id="410" r:id="rId51"/>
    <p:sldId id="411" r:id="rId52"/>
    <p:sldId id="412" r:id="rId53"/>
    <p:sldId id="413" r:id="rId54"/>
    <p:sldId id="414" r:id="rId55"/>
    <p:sldId id="422" r:id="rId56"/>
    <p:sldId id="415" r:id="rId57"/>
    <p:sldId id="418" r:id="rId58"/>
    <p:sldId id="416" r:id="rId59"/>
    <p:sldId id="417" r:id="rId60"/>
    <p:sldId id="295" r:id="rId61"/>
    <p:sldId id="423" r:id="rId62"/>
    <p:sldId id="296" r:id="rId63"/>
    <p:sldId id="419" r:id="rId64"/>
    <p:sldId id="426" r:id="rId65"/>
    <p:sldId id="288" r:id="rId66"/>
    <p:sldId id="292" r:id="rId67"/>
    <p:sldId id="290" r:id="rId68"/>
    <p:sldId id="289" r:id="rId69"/>
    <p:sldId id="464" r:id="rId70"/>
    <p:sldId id="350" r:id="rId71"/>
    <p:sldId id="351" r:id="rId72"/>
    <p:sldId id="396" r:id="rId73"/>
    <p:sldId id="293" r:id="rId74"/>
    <p:sldId id="407" r:id="rId75"/>
    <p:sldId id="406" r:id="rId76"/>
    <p:sldId id="471" r:id="rId77"/>
    <p:sldId id="472" r:id="rId78"/>
    <p:sldId id="421" r:id="rId79"/>
  </p:sldIdLst>
  <p:sldSz cx="9144000" cy="6858000" type="screen4x3"/>
  <p:notesSz cx="6797675" cy="9926638"/>
  <p:defaultTextStyle>
    <a:defPPr>
      <a:defRPr lang="it-IT"/>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693"/>
    <a:srgbClr val="CDECEC"/>
    <a:srgbClr val="003399"/>
    <a:srgbClr val="FF3300"/>
    <a:srgbClr val="00FFCC"/>
    <a:srgbClr val="DDDDDD"/>
    <a:srgbClr val="561604"/>
    <a:srgbClr val="FFFF00"/>
    <a:srgbClr val="005A5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autoAdjust="0"/>
    <p:restoredTop sz="95374" autoAdjust="0"/>
  </p:normalViewPr>
  <p:slideViewPr>
    <p:cSldViewPr snapToGrid="0">
      <p:cViewPr varScale="1">
        <p:scale>
          <a:sx n="122" d="100"/>
          <a:sy n="122" d="100"/>
        </p:scale>
        <p:origin x="14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07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Unemployment rate, 1998-2013.</a:t>
            </a:r>
            <a:r>
              <a:rPr lang="en-US" sz="2000" baseline="0" dirty="0"/>
              <a:t>  </a:t>
            </a:r>
            <a:r>
              <a:rPr lang="en-US" i="1" baseline="0" dirty="0"/>
              <a:t>Fonte</a:t>
            </a:r>
            <a:r>
              <a:rPr lang="en-US" baseline="0" dirty="0"/>
              <a:t>: Eurostat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[une_rt_a.xls]Data!$A$12</c:f>
              <c:strCache>
                <c:ptCount val="1"/>
                <c:pt idx="0">
                  <c:v>EA</c:v>
                </c:pt>
              </c:strCache>
            </c:strRef>
          </c:tx>
          <c:spPr>
            <a:ln w="28575" cap="rnd">
              <a:solidFill>
                <a:schemeClr val="accent1"/>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[une_rt_a.xls]Data!$B$12:$Q$12</c:f>
              <c:numCache>
                <c:formatCode>#,##0.0</c:formatCode>
                <c:ptCount val="16"/>
                <c:pt idx="0">
                  <c:v>10.199999999999999</c:v>
                </c:pt>
                <c:pt idx="1">
                  <c:v>9.3000000000000007</c:v>
                </c:pt>
                <c:pt idx="2">
                  <c:v>8.4</c:v>
                </c:pt>
                <c:pt idx="3">
                  <c:v>7.9</c:v>
                </c:pt>
                <c:pt idx="4">
                  <c:v>8.3000000000000007</c:v>
                </c:pt>
                <c:pt idx="5">
                  <c:v>8.8000000000000007</c:v>
                </c:pt>
                <c:pt idx="6">
                  <c:v>9.1</c:v>
                </c:pt>
                <c:pt idx="7">
                  <c:v>9</c:v>
                </c:pt>
                <c:pt idx="8">
                  <c:v>8.3000000000000007</c:v>
                </c:pt>
                <c:pt idx="9">
                  <c:v>7.5</c:v>
                </c:pt>
                <c:pt idx="10">
                  <c:v>7.5</c:v>
                </c:pt>
                <c:pt idx="11">
                  <c:v>9.5</c:v>
                </c:pt>
                <c:pt idx="12">
                  <c:v>10</c:v>
                </c:pt>
                <c:pt idx="13">
                  <c:v>10.1</c:v>
                </c:pt>
                <c:pt idx="14">
                  <c:v>11.3</c:v>
                </c:pt>
                <c:pt idx="15">
                  <c:v>12</c:v>
                </c:pt>
              </c:numCache>
            </c:numRef>
          </c:val>
          <c:smooth val="0"/>
          <c:extLst>
            <c:ext xmlns:c16="http://schemas.microsoft.com/office/drawing/2014/chart" uri="{C3380CC4-5D6E-409C-BE32-E72D297353CC}">
              <c16:uniqueId val="{00000000-ADA7-7A48-8B9E-E6209944FE0C}"/>
            </c:ext>
          </c:extLst>
        </c:ser>
        <c:ser>
          <c:idx val="1"/>
          <c:order val="1"/>
          <c:tx>
            <c:strRef>
              <c:f>[une_rt_a.xls]Data!$A$13</c:f>
              <c:strCache>
                <c:ptCount val="1"/>
                <c:pt idx="0">
                  <c:v>Denmark</c:v>
                </c:pt>
              </c:strCache>
            </c:strRef>
          </c:tx>
          <c:spPr>
            <a:ln w="28575" cap="rnd">
              <a:solidFill>
                <a:schemeClr val="accent2"/>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[une_rt_a.xls]Data!$B$13:$Q$13</c:f>
              <c:numCache>
                <c:formatCode>#,##0.0</c:formatCode>
                <c:ptCount val="16"/>
                <c:pt idx="0">
                  <c:v>4.9000000000000004</c:v>
                </c:pt>
                <c:pt idx="1">
                  <c:v>5.2</c:v>
                </c:pt>
                <c:pt idx="2">
                  <c:v>4.3</c:v>
                </c:pt>
                <c:pt idx="3">
                  <c:v>4.5</c:v>
                </c:pt>
                <c:pt idx="4">
                  <c:v>4.5999999999999996</c:v>
                </c:pt>
                <c:pt idx="5">
                  <c:v>5.4</c:v>
                </c:pt>
                <c:pt idx="6">
                  <c:v>5.5</c:v>
                </c:pt>
                <c:pt idx="7">
                  <c:v>4.8</c:v>
                </c:pt>
                <c:pt idx="8">
                  <c:v>3.9</c:v>
                </c:pt>
                <c:pt idx="9">
                  <c:v>3.8</c:v>
                </c:pt>
                <c:pt idx="10">
                  <c:v>3.4</c:v>
                </c:pt>
                <c:pt idx="11">
                  <c:v>6</c:v>
                </c:pt>
                <c:pt idx="12">
                  <c:v>7.5</c:v>
                </c:pt>
                <c:pt idx="13">
                  <c:v>7.6</c:v>
                </c:pt>
                <c:pt idx="14">
                  <c:v>7.5</c:v>
                </c:pt>
                <c:pt idx="15">
                  <c:v>7</c:v>
                </c:pt>
              </c:numCache>
            </c:numRef>
          </c:val>
          <c:smooth val="0"/>
          <c:extLst>
            <c:ext xmlns:c16="http://schemas.microsoft.com/office/drawing/2014/chart" uri="{C3380CC4-5D6E-409C-BE32-E72D297353CC}">
              <c16:uniqueId val="{00000001-ADA7-7A48-8B9E-E6209944FE0C}"/>
            </c:ext>
          </c:extLst>
        </c:ser>
        <c:ser>
          <c:idx val="2"/>
          <c:order val="2"/>
          <c:tx>
            <c:strRef>
              <c:f>[une_rt_a.xls]Data!$A$14</c:f>
              <c:strCache>
                <c:ptCount val="1"/>
                <c:pt idx="0">
                  <c:v>Germany </c:v>
                </c:pt>
              </c:strCache>
            </c:strRef>
          </c:tx>
          <c:spPr>
            <a:ln w="28575" cap="rnd">
              <a:solidFill>
                <a:schemeClr val="accent3"/>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[une_rt_a.xls]Data!$B$14:$Q$14</c:f>
              <c:numCache>
                <c:formatCode>#,##0.0</c:formatCode>
                <c:ptCount val="16"/>
                <c:pt idx="0">
                  <c:v>9.4</c:v>
                </c:pt>
                <c:pt idx="1">
                  <c:v>8.6</c:v>
                </c:pt>
                <c:pt idx="2">
                  <c:v>7.9</c:v>
                </c:pt>
                <c:pt idx="3">
                  <c:v>7.8</c:v>
                </c:pt>
                <c:pt idx="4">
                  <c:v>8.6</c:v>
                </c:pt>
                <c:pt idx="5">
                  <c:v>9.6999999999999993</c:v>
                </c:pt>
                <c:pt idx="6">
                  <c:v>10.4</c:v>
                </c:pt>
                <c:pt idx="7">
                  <c:v>11.2</c:v>
                </c:pt>
                <c:pt idx="8">
                  <c:v>10.1</c:v>
                </c:pt>
                <c:pt idx="9">
                  <c:v>8.5</c:v>
                </c:pt>
                <c:pt idx="10">
                  <c:v>7.4</c:v>
                </c:pt>
                <c:pt idx="11">
                  <c:v>7.6</c:v>
                </c:pt>
                <c:pt idx="12">
                  <c:v>7</c:v>
                </c:pt>
                <c:pt idx="13">
                  <c:v>5.8</c:v>
                </c:pt>
                <c:pt idx="14">
                  <c:v>5.4</c:v>
                </c:pt>
                <c:pt idx="15">
                  <c:v>5.2</c:v>
                </c:pt>
              </c:numCache>
            </c:numRef>
          </c:val>
          <c:smooth val="0"/>
          <c:extLst>
            <c:ext xmlns:c16="http://schemas.microsoft.com/office/drawing/2014/chart" uri="{C3380CC4-5D6E-409C-BE32-E72D297353CC}">
              <c16:uniqueId val="{00000002-ADA7-7A48-8B9E-E6209944FE0C}"/>
            </c:ext>
          </c:extLst>
        </c:ser>
        <c:ser>
          <c:idx val="3"/>
          <c:order val="3"/>
          <c:tx>
            <c:strRef>
              <c:f>[une_rt_a.xls]Data!$A$15</c:f>
              <c:strCache>
                <c:ptCount val="1"/>
                <c:pt idx="0">
                  <c:v>Greece</c:v>
                </c:pt>
              </c:strCache>
            </c:strRef>
          </c:tx>
          <c:spPr>
            <a:ln w="28575" cap="rnd">
              <a:solidFill>
                <a:schemeClr val="accent4"/>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[une_rt_a.xls]Data!$B$15:$Q$15</c:f>
              <c:numCache>
                <c:formatCode>#,##0.0</c:formatCode>
                <c:ptCount val="16"/>
                <c:pt idx="0">
                  <c:v>11.1</c:v>
                </c:pt>
                <c:pt idx="1">
                  <c:v>12</c:v>
                </c:pt>
                <c:pt idx="2">
                  <c:v>11.2</c:v>
                </c:pt>
                <c:pt idx="3">
                  <c:v>10.7</c:v>
                </c:pt>
                <c:pt idx="4">
                  <c:v>10.3</c:v>
                </c:pt>
                <c:pt idx="5">
                  <c:v>9.6999999999999993</c:v>
                </c:pt>
                <c:pt idx="6">
                  <c:v>10.6</c:v>
                </c:pt>
                <c:pt idx="7">
                  <c:v>10</c:v>
                </c:pt>
                <c:pt idx="8">
                  <c:v>9</c:v>
                </c:pt>
                <c:pt idx="9">
                  <c:v>8.4</c:v>
                </c:pt>
                <c:pt idx="10">
                  <c:v>7.8</c:v>
                </c:pt>
                <c:pt idx="11">
                  <c:v>9.6</c:v>
                </c:pt>
                <c:pt idx="12">
                  <c:v>12.7</c:v>
                </c:pt>
                <c:pt idx="13">
                  <c:v>17.899999999999999</c:v>
                </c:pt>
                <c:pt idx="14">
                  <c:v>24.5</c:v>
                </c:pt>
                <c:pt idx="15">
                  <c:v>27.5</c:v>
                </c:pt>
              </c:numCache>
            </c:numRef>
          </c:val>
          <c:smooth val="0"/>
          <c:extLst>
            <c:ext xmlns:c16="http://schemas.microsoft.com/office/drawing/2014/chart" uri="{C3380CC4-5D6E-409C-BE32-E72D297353CC}">
              <c16:uniqueId val="{00000003-ADA7-7A48-8B9E-E6209944FE0C}"/>
            </c:ext>
          </c:extLst>
        </c:ser>
        <c:ser>
          <c:idx val="4"/>
          <c:order val="4"/>
          <c:tx>
            <c:strRef>
              <c:f>[une_rt_a.xls]Data!$A$16</c:f>
              <c:strCache>
                <c:ptCount val="1"/>
                <c:pt idx="0">
                  <c:v>Spain</c:v>
                </c:pt>
              </c:strCache>
            </c:strRef>
          </c:tx>
          <c:spPr>
            <a:ln w="28575" cap="rnd">
              <a:solidFill>
                <a:schemeClr val="accent5"/>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[une_rt_a.xls]Data!$B$16:$Q$16</c:f>
              <c:numCache>
                <c:formatCode>#,##0.0</c:formatCode>
                <c:ptCount val="16"/>
                <c:pt idx="0">
                  <c:v>16.399999999999999</c:v>
                </c:pt>
                <c:pt idx="1">
                  <c:v>13.6</c:v>
                </c:pt>
                <c:pt idx="2">
                  <c:v>11.9</c:v>
                </c:pt>
                <c:pt idx="3">
                  <c:v>10.6</c:v>
                </c:pt>
                <c:pt idx="4">
                  <c:v>11.5</c:v>
                </c:pt>
                <c:pt idx="5">
                  <c:v>11.5</c:v>
                </c:pt>
                <c:pt idx="6">
                  <c:v>11</c:v>
                </c:pt>
                <c:pt idx="7">
                  <c:v>9.1999999999999993</c:v>
                </c:pt>
                <c:pt idx="8">
                  <c:v>8.5</c:v>
                </c:pt>
                <c:pt idx="9">
                  <c:v>8.1999999999999993</c:v>
                </c:pt>
                <c:pt idx="10">
                  <c:v>11.3</c:v>
                </c:pt>
                <c:pt idx="11">
                  <c:v>17.899999999999999</c:v>
                </c:pt>
                <c:pt idx="12">
                  <c:v>19.899999999999999</c:v>
                </c:pt>
                <c:pt idx="13">
                  <c:v>21.4</c:v>
                </c:pt>
                <c:pt idx="14">
                  <c:v>24.8</c:v>
                </c:pt>
                <c:pt idx="15">
                  <c:v>26.1</c:v>
                </c:pt>
              </c:numCache>
            </c:numRef>
          </c:val>
          <c:smooth val="0"/>
          <c:extLst>
            <c:ext xmlns:c16="http://schemas.microsoft.com/office/drawing/2014/chart" uri="{C3380CC4-5D6E-409C-BE32-E72D297353CC}">
              <c16:uniqueId val="{00000004-ADA7-7A48-8B9E-E6209944FE0C}"/>
            </c:ext>
          </c:extLst>
        </c:ser>
        <c:ser>
          <c:idx val="5"/>
          <c:order val="5"/>
          <c:tx>
            <c:strRef>
              <c:f>[une_rt_a.xls]Data!$A$17</c:f>
              <c:strCache>
                <c:ptCount val="1"/>
                <c:pt idx="0">
                  <c:v>France</c:v>
                </c:pt>
              </c:strCache>
            </c:strRef>
          </c:tx>
          <c:spPr>
            <a:ln w="28575" cap="rnd">
              <a:solidFill>
                <a:schemeClr val="accent6"/>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[une_rt_a.xls]Data!$B$17:$Q$17</c:f>
              <c:numCache>
                <c:formatCode>#,##0.0</c:formatCode>
                <c:ptCount val="16"/>
                <c:pt idx="0">
                  <c:v>10.3</c:v>
                </c:pt>
                <c:pt idx="1">
                  <c:v>10</c:v>
                </c:pt>
                <c:pt idx="2">
                  <c:v>8.6</c:v>
                </c:pt>
                <c:pt idx="3">
                  <c:v>7.8</c:v>
                </c:pt>
                <c:pt idx="4">
                  <c:v>7.9</c:v>
                </c:pt>
                <c:pt idx="5">
                  <c:v>8.6</c:v>
                </c:pt>
                <c:pt idx="6">
                  <c:v>8.9</c:v>
                </c:pt>
                <c:pt idx="7">
                  <c:v>8.9</c:v>
                </c:pt>
                <c:pt idx="8">
                  <c:v>8.8000000000000007</c:v>
                </c:pt>
                <c:pt idx="9">
                  <c:v>8</c:v>
                </c:pt>
                <c:pt idx="10">
                  <c:v>7.4</c:v>
                </c:pt>
                <c:pt idx="11">
                  <c:v>9.1</c:v>
                </c:pt>
                <c:pt idx="12">
                  <c:v>9.3000000000000007</c:v>
                </c:pt>
                <c:pt idx="13">
                  <c:v>9.1999999999999993</c:v>
                </c:pt>
                <c:pt idx="14">
                  <c:v>9.8000000000000007</c:v>
                </c:pt>
                <c:pt idx="15">
                  <c:v>10.3</c:v>
                </c:pt>
              </c:numCache>
            </c:numRef>
          </c:val>
          <c:smooth val="0"/>
          <c:extLst>
            <c:ext xmlns:c16="http://schemas.microsoft.com/office/drawing/2014/chart" uri="{C3380CC4-5D6E-409C-BE32-E72D297353CC}">
              <c16:uniqueId val="{00000005-ADA7-7A48-8B9E-E6209944FE0C}"/>
            </c:ext>
          </c:extLst>
        </c:ser>
        <c:ser>
          <c:idx val="6"/>
          <c:order val="6"/>
          <c:tx>
            <c:strRef>
              <c:f>[une_rt_a.xls]Data!$A$18</c:f>
              <c:strCache>
                <c:ptCount val="1"/>
                <c:pt idx="0">
                  <c:v>Italy</c:v>
                </c:pt>
              </c:strCache>
            </c:strRef>
          </c:tx>
          <c:spPr>
            <a:ln w="28575" cap="rnd">
              <a:solidFill>
                <a:schemeClr val="accent1">
                  <a:lumMod val="60000"/>
                </a:schemeClr>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[une_rt_a.xls]Data!$B$18:$Q$18</c:f>
              <c:numCache>
                <c:formatCode>#,##0.0</c:formatCode>
                <c:ptCount val="16"/>
                <c:pt idx="0">
                  <c:v>11.3</c:v>
                </c:pt>
                <c:pt idx="1">
                  <c:v>10.9</c:v>
                </c:pt>
                <c:pt idx="2">
                  <c:v>10</c:v>
                </c:pt>
                <c:pt idx="3">
                  <c:v>9</c:v>
                </c:pt>
                <c:pt idx="4">
                  <c:v>8.5</c:v>
                </c:pt>
                <c:pt idx="5">
                  <c:v>8.4</c:v>
                </c:pt>
                <c:pt idx="6">
                  <c:v>8</c:v>
                </c:pt>
                <c:pt idx="7">
                  <c:v>7.7</c:v>
                </c:pt>
                <c:pt idx="8">
                  <c:v>6.8</c:v>
                </c:pt>
                <c:pt idx="9">
                  <c:v>6.1</c:v>
                </c:pt>
                <c:pt idx="10">
                  <c:v>6.7</c:v>
                </c:pt>
                <c:pt idx="11">
                  <c:v>7.8</c:v>
                </c:pt>
                <c:pt idx="12">
                  <c:v>8.4</c:v>
                </c:pt>
                <c:pt idx="13">
                  <c:v>8.4</c:v>
                </c:pt>
                <c:pt idx="14">
                  <c:v>10.7</c:v>
                </c:pt>
                <c:pt idx="15">
                  <c:v>12.2</c:v>
                </c:pt>
              </c:numCache>
            </c:numRef>
          </c:val>
          <c:smooth val="0"/>
          <c:extLst>
            <c:ext xmlns:c16="http://schemas.microsoft.com/office/drawing/2014/chart" uri="{C3380CC4-5D6E-409C-BE32-E72D297353CC}">
              <c16:uniqueId val="{00000006-ADA7-7A48-8B9E-E6209944FE0C}"/>
            </c:ext>
          </c:extLst>
        </c:ser>
        <c:ser>
          <c:idx val="7"/>
          <c:order val="7"/>
          <c:tx>
            <c:strRef>
              <c:f>[une_rt_a.xls]Data!$A$19</c:f>
              <c:strCache>
                <c:ptCount val="1"/>
                <c:pt idx="0">
                  <c:v>Poland</c:v>
                </c:pt>
              </c:strCache>
            </c:strRef>
          </c:tx>
          <c:spPr>
            <a:ln w="28575" cap="rnd">
              <a:solidFill>
                <a:schemeClr val="accent2">
                  <a:lumMod val="60000"/>
                </a:schemeClr>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[une_rt_a.xls]Data!$B$19:$Q$19</c:f>
              <c:numCache>
                <c:formatCode>#,##0.0</c:formatCode>
                <c:ptCount val="16"/>
                <c:pt idx="0">
                  <c:v>10.199999999999999</c:v>
                </c:pt>
                <c:pt idx="1">
                  <c:v>13.4</c:v>
                </c:pt>
                <c:pt idx="2">
                  <c:v>16.100000000000001</c:v>
                </c:pt>
                <c:pt idx="3">
                  <c:v>18.3</c:v>
                </c:pt>
                <c:pt idx="4">
                  <c:v>20</c:v>
                </c:pt>
                <c:pt idx="5">
                  <c:v>19.8</c:v>
                </c:pt>
                <c:pt idx="6">
                  <c:v>19.100000000000001</c:v>
                </c:pt>
                <c:pt idx="7">
                  <c:v>17.899999999999999</c:v>
                </c:pt>
                <c:pt idx="8">
                  <c:v>13.9</c:v>
                </c:pt>
                <c:pt idx="9">
                  <c:v>9.6</c:v>
                </c:pt>
                <c:pt idx="10">
                  <c:v>7.1</c:v>
                </c:pt>
                <c:pt idx="11">
                  <c:v>8.1</c:v>
                </c:pt>
                <c:pt idx="12">
                  <c:v>9.6999999999999993</c:v>
                </c:pt>
                <c:pt idx="13">
                  <c:v>9.6999999999999993</c:v>
                </c:pt>
                <c:pt idx="14">
                  <c:v>10.1</c:v>
                </c:pt>
                <c:pt idx="15">
                  <c:v>10.3</c:v>
                </c:pt>
              </c:numCache>
            </c:numRef>
          </c:val>
          <c:smooth val="0"/>
          <c:extLst>
            <c:ext xmlns:c16="http://schemas.microsoft.com/office/drawing/2014/chart" uri="{C3380CC4-5D6E-409C-BE32-E72D297353CC}">
              <c16:uniqueId val="{00000007-ADA7-7A48-8B9E-E6209944FE0C}"/>
            </c:ext>
          </c:extLst>
        </c:ser>
        <c:ser>
          <c:idx val="8"/>
          <c:order val="8"/>
          <c:tx>
            <c:strRef>
              <c:f>[une_rt_a.xls]Data!$A$20</c:f>
              <c:strCache>
                <c:ptCount val="1"/>
                <c:pt idx="0">
                  <c:v>Sweden</c:v>
                </c:pt>
              </c:strCache>
            </c:strRef>
          </c:tx>
          <c:spPr>
            <a:ln w="28575" cap="rnd">
              <a:solidFill>
                <a:schemeClr val="accent3">
                  <a:lumMod val="60000"/>
                </a:schemeClr>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[une_rt_a.xls]Data!$B$20:$Q$20</c:f>
              <c:numCache>
                <c:formatCode>#,##0.0</c:formatCode>
                <c:ptCount val="16"/>
                <c:pt idx="0">
                  <c:v>8.1999999999999993</c:v>
                </c:pt>
                <c:pt idx="1">
                  <c:v>6.7</c:v>
                </c:pt>
                <c:pt idx="2">
                  <c:v>5.6</c:v>
                </c:pt>
                <c:pt idx="3">
                  <c:v>5.8</c:v>
                </c:pt>
                <c:pt idx="4">
                  <c:v>6</c:v>
                </c:pt>
                <c:pt idx="5">
                  <c:v>6.6</c:v>
                </c:pt>
                <c:pt idx="6">
                  <c:v>7.4</c:v>
                </c:pt>
                <c:pt idx="7">
                  <c:v>7.7</c:v>
                </c:pt>
                <c:pt idx="8">
                  <c:v>7.1</c:v>
                </c:pt>
                <c:pt idx="9">
                  <c:v>6.1</c:v>
                </c:pt>
                <c:pt idx="10">
                  <c:v>6.2</c:v>
                </c:pt>
                <c:pt idx="11">
                  <c:v>8.3000000000000007</c:v>
                </c:pt>
                <c:pt idx="12">
                  <c:v>8.6</c:v>
                </c:pt>
                <c:pt idx="13">
                  <c:v>7.8</c:v>
                </c:pt>
                <c:pt idx="14">
                  <c:v>8</c:v>
                </c:pt>
                <c:pt idx="15">
                  <c:v>8</c:v>
                </c:pt>
              </c:numCache>
            </c:numRef>
          </c:val>
          <c:smooth val="0"/>
          <c:extLst>
            <c:ext xmlns:c16="http://schemas.microsoft.com/office/drawing/2014/chart" uri="{C3380CC4-5D6E-409C-BE32-E72D297353CC}">
              <c16:uniqueId val="{00000008-ADA7-7A48-8B9E-E6209944FE0C}"/>
            </c:ext>
          </c:extLst>
        </c:ser>
        <c:ser>
          <c:idx val="9"/>
          <c:order val="9"/>
          <c:tx>
            <c:strRef>
              <c:f>[une_rt_a.xls]Data!$A$21</c:f>
              <c:strCache>
                <c:ptCount val="1"/>
                <c:pt idx="0">
                  <c:v>UK</c:v>
                </c:pt>
              </c:strCache>
            </c:strRef>
          </c:tx>
          <c:spPr>
            <a:ln w="28575" cap="rnd">
              <a:solidFill>
                <a:schemeClr val="accent4">
                  <a:lumMod val="60000"/>
                </a:schemeClr>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[une_rt_a.xls]Data!$B$21:$Q$21</c:f>
              <c:numCache>
                <c:formatCode>#,##0.0</c:formatCode>
                <c:ptCount val="16"/>
                <c:pt idx="0">
                  <c:v>6.1</c:v>
                </c:pt>
                <c:pt idx="1">
                  <c:v>5.9</c:v>
                </c:pt>
                <c:pt idx="2">
                  <c:v>5.4</c:v>
                </c:pt>
                <c:pt idx="3">
                  <c:v>5</c:v>
                </c:pt>
                <c:pt idx="4">
                  <c:v>5.0999999999999996</c:v>
                </c:pt>
                <c:pt idx="5">
                  <c:v>5</c:v>
                </c:pt>
                <c:pt idx="6">
                  <c:v>4.7</c:v>
                </c:pt>
                <c:pt idx="7">
                  <c:v>4.8</c:v>
                </c:pt>
                <c:pt idx="8">
                  <c:v>5.4</c:v>
                </c:pt>
                <c:pt idx="9">
                  <c:v>5.3</c:v>
                </c:pt>
                <c:pt idx="10">
                  <c:v>5.6</c:v>
                </c:pt>
                <c:pt idx="11">
                  <c:v>7.5</c:v>
                </c:pt>
                <c:pt idx="12">
                  <c:v>7.8</c:v>
                </c:pt>
                <c:pt idx="13">
                  <c:v>8.1</c:v>
                </c:pt>
                <c:pt idx="14">
                  <c:v>7.9</c:v>
                </c:pt>
                <c:pt idx="15">
                  <c:v>7.6</c:v>
                </c:pt>
              </c:numCache>
            </c:numRef>
          </c:val>
          <c:smooth val="0"/>
          <c:extLst>
            <c:ext xmlns:c16="http://schemas.microsoft.com/office/drawing/2014/chart" uri="{C3380CC4-5D6E-409C-BE32-E72D297353CC}">
              <c16:uniqueId val="{00000009-ADA7-7A48-8B9E-E6209944FE0C}"/>
            </c:ext>
          </c:extLst>
        </c:ser>
        <c:ser>
          <c:idx val="10"/>
          <c:order val="10"/>
          <c:tx>
            <c:strRef>
              <c:f>[une_rt_a.xls]Data!$A$22</c:f>
              <c:strCache>
                <c:ptCount val="1"/>
                <c:pt idx="0">
                  <c:v>USA</c:v>
                </c:pt>
              </c:strCache>
            </c:strRef>
          </c:tx>
          <c:spPr>
            <a:ln w="28575" cap="rnd">
              <a:solidFill>
                <a:schemeClr val="accent5">
                  <a:lumMod val="60000"/>
                </a:schemeClr>
              </a:solidFill>
              <a:round/>
            </a:ln>
            <a:effectLst/>
          </c:spPr>
          <c:marker>
            <c:symbol val="none"/>
          </c:marker>
          <c:cat>
            <c:strRef>
              <c:f>[une_rt_a.xls]Data!$B$11:$Q$11</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strCache>
            </c:strRef>
          </c:cat>
          <c:val>
            <c:numRef>
              <c:f>[une_rt_a.xls]Data!$B$22:$Q$22</c:f>
              <c:numCache>
                <c:formatCode>#,##0.0</c:formatCode>
                <c:ptCount val="16"/>
                <c:pt idx="0">
                  <c:v>4.5</c:v>
                </c:pt>
                <c:pt idx="1">
                  <c:v>4.2</c:v>
                </c:pt>
                <c:pt idx="2">
                  <c:v>4</c:v>
                </c:pt>
                <c:pt idx="3">
                  <c:v>4.8</c:v>
                </c:pt>
                <c:pt idx="4">
                  <c:v>5.8</c:v>
                </c:pt>
                <c:pt idx="5">
                  <c:v>6</c:v>
                </c:pt>
                <c:pt idx="6">
                  <c:v>5.5</c:v>
                </c:pt>
                <c:pt idx="7">
                  <c:v>5.0999999999999996</c:v>
                </c:pt>
                <c:pt idx="8">
                  <c:v>4.5999999999999996</c:v>
                </c:pt>
                <c:pt idx="9">
                  <c:v>4.5999999999999996</c:v>
                </c:pt>
                <c:pt idx="10">
                  <c:v>5.8</c:v>
                </c:pt>
                <c:pt idx="11">
                  <c:v>9.3000000000000007</c:v>
                </c:pt>
                <c:pt idx="12">
                  <c:v>9.6</c:v>
                </c:pt>
                <c:pt idx="13">
                  <c:v>8.9</c:v>
                </c:pt>
                <c:pt idx="14">
                  <c:v>8.1</c:v>
                </c:pt>
                <c:pt idx="15">
                  <c:v>7.4</c:v>
                </c:pt>
              </c:numCache>
            </c:numRef>
          </c:val>
          <c:smooth val="0"/>
          <c:extLst>
            <c:ext xmlns:c16="http://schemas.microsoft.com/office/drawing/2014/chart" uri="{C3380CC4-5D6E-409C-BE32-E72D297353CC}">
              <c16:uniqueId val="{0000000A-ADA7-7A48-8B9E-E6209944FE0C}"/>
            </c:ext>
          </c:extLst>
        </c:ser>
        <c:dLbls>
          <c:showLegendKey val="0"/>
          <c:showVal val="0"/>
          <c:showCatName val="0"/>
          <c:showSerName val="0"/>
          <c:showPercent val="0"/>
          <c:showBubbleSize val="0"/>
        </c:dLbls>
        <c:smooth val="0"/>
        <c:axId val="511012352"/>
        <c:axId val="511011960"/>
      </c:lineChart>
      <c:catAx>
        <c:axId val="51101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011960"/>
        <c:crosses val="autoZero"/>
        <c:auto val="1"/>
        <c:lblAlgn val="ctr"/>
        <c:lblOffset val="100"/>
        <c:noMultiLvlLbl val="0"/>
      </c:catAx>
      <c:valAx>
        <c:axId val="511011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01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l" defTabSz="955830">
              <a:defRPr sz="1300"/>
            </a:lvl1pPr>
          </a:lstStyle>
          <a:p>
            <a:pPr>
              <a:defRPr/>
            </a:pPr>
            <a:endParaRPr lang="it-IT"/>
          </a:p>
        </p:txBody>
      </p:sp>
      <p:sp>
        <p:nvSpPr>
          <p:cNvPr id="97283" name="Rectangle 3"/>
          <p:cNvSpPr>
            <a:spLocks noGrp="1" noChangeArrowheads="1"/>
          </p:cNvSpPr>
          <p:nvPr>
            <p:ph type="dt" sz="quarter" idx="1"/>
          </p:nvPr>
        </p:nvSpPr>
        <p:spPr bwMode="auto">
          <a:xfrm>
            <a:off x="3849688" y="0"/>
            <a:ext cx="2946400" cy="495221"/>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r" defTabSz="955830">
              <a:defRPr sz="1300"/>
            </a:lvl1pPr>
          </a:lstStyle>
          <a:p>
            <a:pPr>
              <a:defRPr/>
            </a:pPr>
            <a:endParaRPr lang="it-IT"/>
          </a:p>
        </p:txBody>
      </p:sp>
      <p:sp>
        <p:nvSpPr>
          <p:cNvPr id="97284" name="Rectangle 4"/>
          <p:cNvSpPr>
            <a:spLocks noGrp="1" noChangeArrowheads="1"/>
          </p:cNvSpPr>
          <p:nvPr>
            <p:ph type="ftr" sz="quarter" idx="2"/>
          </p:nvPr>
        </p:nvSpPr>
        <p:spPr bwMode="auto">
          <a:xfrm>
            <a:off x="0" y="9429830"/>
            <a:ext cx="2946400" cy="495221"/>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l" defTabSz="955830">
              <a:defRPr sz="1300"/>
            </a:lvl1pPr>
          </a:lstStyle>
          <a:p>
            <a:pPr>
              <a:defRPr/>
            </a:pPr>
            <a:endParaRPr lang="it-IT"/>
          </a:p>
        </p:txBody>
      </p:sp>
      <p:sp>
        <p:nvSpPr>
          <p:cNvPr id="97285" name="Rectangle 5"/>
          <p:cNvSpPr>
            <a:spLocks noGrp="1" noChangeArrowheads="1"/>
          </p:cNvSpPr>
          <p:nvPr>
            <p:ph type="sldNum" sz="quarter" idx="3"/>
          </p:nvPr>
        </p:nvSpPr>
        <p:spPr bwMode="auto">
          <a:xfrm>
            <a:off x="3849688" y="9429830"/>
            <a:ext cx="2946400" cy="495221"/>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r" defTabSz="955675">
              <a:defRPr sz="1300"/>
            </a:lvl1pPr>
          </a:lstStyle>
          <a:p>
            <a:fld id="{7945AAD2-6AE3-468B-B20A-0C5E77B3E856}" type="slidenum">
              <a:rPr lang="it-IT" altLang="en-US"/>
              <a:pPr/>
              <a:t>‹#›</a:t>
            </a:fld>
            <a:endParaRPr lang="it-IT" altLang="en-US"/>
          </a:p>
        </p:txBody>
      </p:sp>
    </p:spTree>
    <p:extLst>
      <p:ext uri="{BB962C8B-B14F-4D97-AF65-F5344CB8AC3E}">
        <p14:creationId xmlns:p14="http://schemas.microsoft.com/office/powerpoint/2010/main" val="1341726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l" defTabSz="955830">
              <a:defRPr sz="1300"/>
            </a:lvl1pPr>
          </a:lstStyle>
          <a:p>
            <a:pPr>
              <a:defRPr/>
            </a:pPr>
            <a:endParaRPr lang="it-IT"/>
          </a:p>
        </p:txBody>
      </p:sp>
      <p:sp>
        <p:nvSpPr>
          <p:cNvPr id="5123" name="Rectangle 3"/>
          <p:cNvSpPr>
            <a:spLocks noGrp="1" noChangeArrowheads="1"/>
          </p:cNvSpPr>
          <p:nvPr>
            <p:ph type="dt" idx="1"/>
          </p:nvPr>
        </p:nvSpPr>
        <p:spPr bwMode="auto">
          <a:xfrm>
            <a:off x="3849688" y="0"/>
            <a:ext cx="2946400" cy="495221"/>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r" defTabSz="955830">
              <a:defRPr sz="1300"/>
            </a:lvl1pPr>
          </a:lstStyle>
          <a:p>
            <a:pPr>
              <a:defRPr/>
            </a:pPr>
            <a:endParaRPr lang="it-IT"/>
          </a:p>
        </p:txBody>
      </p:sp>
      <p:sp>
        <p:nvSpPr>
          <p:cNvPr id="67588"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14122"/>
            <a:ext cx="5438775" cy="4466511"/>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p:cNvSpPr>
            <a:spLocks noGrp="1" noChangeArrowheads="1"/>
          </p:cNvSpPr>
          <p:nvPr>
            <p:ph type="ftr" sz="quarter" idx="4"/>
          </p:nvPr>
        </p:nvSpPr>
        <p:spPr bwMode="auto">
          <a:xfrm>
            <a:off x="0" y="9429830"/>
            <a:ext cx="2946400" cy="495221"/>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l" defTabSz="955830">
              <a:defRPr sz="1300"/>
            </a:lvl1pPr>
          </a:lstStyle>
          <a:p>
            <a:pPr>
              <a:defRPr/>
            </a:pPr>
            <a:endParaRPr lang="it-IT"/>
          </a:p>
        </p:txBody>
      </p:sp>
      <p:sp>
        <p:nvSpPr>
          <p:cNvPr id="5127" name="Rectangle 7"/>
          <p:cNvSpPr>
            <a:spLocks noGrp="1" noChangeArrowheads="1"/>
          </p:cNvSpPr>
          <p:nvPr>
            <p:ph type="sldNum" sz="quarter" idx="5"/>
          </p:nvPr>
        </p:nvSpPr>
        <p:spPr bwMode="auto">
          <a:xfrm>
            <a:off x="3849688" y="9429830"/>
            <a:ext cx="2946400" cy="495221"/>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r" defTabSz="955675">
              <a:defRPr sz="1300"/>
            </a:lvl1pPr>
          </a:lstStyle>
          <a:p>
            <a:fld id="{35A23B7B-090E-452E-AAF7-4299F78CCD5A}" type="slidenum">
              <a:rPr lang="it-IT" altLang="en-US"/>
              <a:pPr/>
              <a:t>‹#›</a:t>
            </a:fld>
            <a:endParaRPr lang="it-IT" altLang="en-US"/>
          </a:p>
        </p:txBody>
      </p:sp>
    </p:spTree>
    <p:extLst>
      <p:ext uri="{BB962C8B-B14F-4D97-AF65-F5344CB8AC3E}">
        <p14:creationId xmlns:p14="http://schemas.microsoft.com/office/powerpoint/2010/main" val="1790571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a:t>
            </a:fld>
            <a:endParaRPr lang="it-IT" altLang="de-DE" sz="1300">
              <a:solidFill>
                <a:srgbClr val="000000"/>
              </a:solidFill>
            </a:endParaRPr>
          </a:p>
        </p:txBody>
      </p:sp>
      <p:sp>
        <p:nvSpPr>
          <p:cNvPr id="68611" name="Rectangle 2"/>
          <p:cNvSpPr>
            <a:spLocks noGrp="1" noRot="1" noChangeAspect="1" noChangeArrowheads="1" noTextEdit="1"/>
          </p:cNvSpPr>
          <p:nvPr>
            <p:ph type="sldImg"/>
          </p:nvPr>
        </p:nvSpPr>
        <p:spPr>
          <a:xfrm>
            <a:off x="925513" y="746125"/>
            <a:ext cx="4959350" cy="37211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48543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9DF307A-3AC4-7ED3-7CD2-2CA80A6B2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45695F-FBED-F941-9DBA-1E5DDCCFBCB9}" type="slidenum">
              <a:rPr lang="it-IT" altLang="it-IT" sz="1300"/>
              <a:pPr>
                <a:spcBef>
                  <a:spcPct val="0"/>
                </a:spcBef>
              </a:pPr>
              <a:t>10</a:t>
            </a:fld>
            <a:endParaRPr lang="it-IT" altLang="it-IT" sz="1300"/>
          </a:p>
        </p:txBody>
      </p:sp>
      <p:sp>
        <p:nvSpPr>
          <p:cNvPr id="27651" name="Rectangle 2">
            <a:extLst>
              <a:ext uri="{FF2B5EF4-FFF2-40B4-BE49-F238E27FC236}">
                <a16:creationId xmlns:a16="http://schemas.microsoft.com/office/drawing/2014/main" id="{A3EBBED6-D797-15AC-7A64-5FE6707B9D40}"/>
              </a:ext>
            </a:extLst>
          </p:cNvPr>
          <p:cNvSpPr>
            <a:spLocks noGrp="1" noRot="1" noChangeAspect="1" noChangeArrowheads="1" noTextEdit="1"/>
          </p:cNvSpPr>
          <p:nvPr>
            <p:ph type="sldImg"/>
          </p:nvPr>
        </p:nvSpPr>
        <p:spPr>
          <a:xfrm>
            <a:off x="1393825" y="579438"/>
            <a:ext cx="3856038" cy="2894012"/>
          </a:xfrm>
          <a:ln/>
        </p:spPr>
      </p:sp>
      <p:sp>
        <p:nvSpPr>
          <p:cNvPr id="27652" name="Rectangle 3">
            <a:extLst>
              <a:ext uri="{FF2B5EF4-FFF2-40B4-BE49-F238E27FC236}">
                <a16:creationId xmlns:a16="http://schemas.microsoft.com/office/drawing/2014/main" id="{45610A6E-A5EC-5DBB-7418-CD8A9341B45A}"/>
              </a:ext>
            </a:extLst>
          </p:cNvPr>
          <p:cNvSpPr>
            <a:spLocks noGrp="1" noChangeArrowheads="1"/>
          </p:cNvSpPr>
          <p:nvPr>
            <p:ph type="body" idx="1"/>
          </p:nvPr>
        </p:nvSpPr>
        <p:spPr>
          <a:xfrm>
            <a:off x="906463" y="3724275"/>
            <a:ext cx="4984750" cy="562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7D9242-06DB-4966-BF9F-1C38BB28A2D0}" type="slidenum">
              <a:rPr lang="it-IT" altLang="en-US"/>
              <a:pPr eaLnBrk="1" hangingPunct="1"/>
              <a:t>11</a:t>
            </a:fld>
            <a:endParaRPr lang="it-IT"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9217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7D9242-06DB-4966-BF9F-1C38BB28A2D0}" type="slidenum">
              <a:rPr lang="it-IT" altLang="en-US"/>
              <a:pPr eaLnBrk="1" hangingPunct="1"/>
              <a:t>12</a:t>
            </a:fld>
            <a:endParaRPr lang="it-IT"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885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7D9242-06DB-4966-BF9F-1C38BB28A2D0}" type="slidenum">
              <a:rPr lang="it-IT" altLang="en-US"/>
              <a:pPr eaLnBrk="1" hangingPunct="1"/>
              <a:t>13</a:t>
            </a:fld>
            <a:endParaRPr lang="it-IT"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0725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7D9242-06DB-4966-BF9F-1C38BB28A2D0}" type="slidenum">
              <a:rPr lang="it-IT" altLang="en-US"/>
              <a:pPr eaLnBrk="1" hangingPunct="1"/>
              <a:t>14</a:t>
            </a:fld>
            <a:endParaRPr lang="it-IT"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5680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7D9242-06DB-4966-BF9F-1C38BB28A2D0}" type="slidenum">
              <a:rPr lang="it-IT" altLang="en-US"/>
              <a:pPr eaLnBrk="1" hangingPunct="1"/>
              <a:t>15</a:t>
            </a:fld>
            <a:endParaRPr lang="it-IT"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90125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E712BD-36FE-44CA-AB76-E57EBA17C6BA}" type="slidenum">
              <a:rPr lang="it-IT" altLang="en-US"/>
              <a:pPr eaLnBrk="1" hangingPunct="1"/>
              <a:t>19</a:t>
            </a:fld>
            <a:endParaRPr lang="it-IT" altLang="en-US"/>
          </a:p>
        </p:txBody>
      </p:sp>
      <p:sp>
        <p:nvSpPr>
          <p:cNvPr id="80899" name="Rectangle 2"/>
          <p:cNvSpPr>
            <a:spLocks noGrp="1" noRot="1" noChangeAspect="1" noChangeArrowheads="1" noTextEdit="1"/>
          </p:cNvSpPr>
          <p:nvPr>
            <p:ph type="sldImg"/>
          </p:nvPr>
        </p:nvSpPr>
        <p:spPr>
          <a:xfrm>
            <a:off x="1393825" y="579438"/>
            <a:ext cx="3856038" cy="2894012"/>
          </a:xfrm>
          <a:ln/>
        </p:spPr>
      </p:sp>
      <p:sp>
        <p:nvSpPr>
          <p:cNvPr id="809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96158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E712BD-36FE-44CA-AB76-E57EBA17C6BA}" type="slidenum">
              <a:rPr lang="it-IT" altLang="en-US"/>
              <a:pPr eaLnBrk="1" hangingPunct="1"/>
              <a:t>20</a:t>
            </a:fld>
            <a:endParaRPr lang="it-IT" altLang="en-US"/>
          </a:p>
        </p:txBody>
      </p:sp>
      <p:sp>
        <p:nvSpPr>
          <p:cNvPr id="80899" name="Rectangle 2"/>
          <p:cNvSpPr>
            <a:spLocks noGrp="1" noRot="1" noChangeAspect="1" noChangeArrowheads="1" noTextEdit="1"/>
          </p:cNvSpPr>
          <p:nvPr>
            <p:ph type="sldImg"/>
          </p:nvPr>
        </p:nvSpPr>
        <p:spPr>
          <a:xfrm>
            <a:off x="1393825" y="579438"/>
            <a:ext cx="3856038" cy="2894012"/>
          </a:xfrm>
          <a:ln/>
        </p:spPr>
      </p:sp>
      <p:sp>
        <p:nvSpPr>
          <p:cNvPr id="809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661086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E712BD-36FE-44CA-AB76-E57EBA17C6BA}" type="slidenum">
              <a:rPr lang="it-IT" altLang="en-US"/>
              <a:pPr eaLnBrk="1" hangingPunct="1"/>
              <a:t>21</a:t>
            </a:fld>
            <a:endParaRPr lang="it-IT" altLang="en-US"/>
          </a:p>
        </p:txBody>
      </p:sp>
      <p:sp>
        <p:nvSpPr>
          <p:cNvPr id="80899" name="Rectangle 2"/>
          <p:cNvSpPr>
            <a:spLocks noGrp="1" noRot="1" noChangeAspect="1" noChangeArrowheads="1" noTextEdit="1"/>
          </p:cNvSpPr>
          <p:nvPr>
            <p:ph type="sldImg"/>
          </p:nvPr>
        </p:nvSpPr>
        <p:spPr>
          <a:xfrm>
            <a:off x="1393825" y="579438"/>
            <a:ext cx="3856038" cy="2894012"/>
          </a:xfrm>
          <a:ln/>
        </p:spPr>
      </p:sp>
      <p:sp>
        <p:nvSpPr>
          <p:cNvPr id="809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41973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E712BD-36FE-44CA-AB76-E57EBA17C6BA}" type="slidenum">
              <a:rPr lang="it-IT" altLang="en-US"/>
              <a:pPr eaLnBrk="1" hangingPunct="1"/>
              <a:t>22</a:t>
            </a:fld>
            <a:endParaRPr lang="it-IT" altLang="en-US"/>
          </a:p>
        </p:txBody>
      </p:sp>
      <p:sp>
        <p:nvSpPr>
          <p:cNvPr id="80899" name="Rectangle 2"/>
          <p:cNvSpPr>
            <a:spLocks noGrp="1" noRot="1" noChangeAspect="1" noChangeArrowheads="1" noTextEdit="1"/>
          </p:cNvSpPr>
          <p:nvPr>
            <p:ph type="sldImg"/>
          </p:nvPr>
        </p:nvSpPr>
        <p:spPr>
          <a:xfrm>
            <a:off x="1393825" y="579438"/>
            <a:ext cx="3856038" cy="2894012"/>
          </a:xfrm>
          <a:ln/>
        </p:spPr>
      </p:sp>
      <p:sp>
        <p:nvSpPr>
          <p:cNvPr id="809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135728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2</a:t>
            </a:fld>
            <a:endParaRPr lang="it-IT" altLang="de-DE" sz="1300">
              <a:solidFill>
                <a:srgbClr val="000000"/>
              </a:solidFill>
            </a:endParaRPr>
          </a:p>
        </p:txBody>
      </p:sp>
      <p:sp>
        <p:nvSpPr>
          <p:cNvPr id="68611" name="Rectangle 2"/>
          <p:cNvSpPr>
            <a:spLocks noGrp="1" noRot="1" noChangeAspect="1" noChangeArrowheads="1" noTextEdit="1"/>
          </p:cNvSpPr>
          <p:nvPr>
            <p:ph type="sldImg"/>
          </p:nvPr>
        </p:nvSpPr>
        <p:spPr>
          <a:xfrm>
            <a:off x="925513" y="746125"/>
            <a:ext cx="4959350" cy="37211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3938016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E712BD-36FE-44CA-AB76-E57EBA17C6BA}" type="slidenum">
              <a:rPr lang="it-IT" altLang="en-US"/>
              <a:pPr eaLnBrk="1" hangingPunct="1"/>
              <a:t>23</a:t>
            </a:fld>
            <a:endParaRPr lang="it-IT" altLang="en-US"/>
          </a:p>
        </p:txBody>
      </p:sp>
      <p:sp>
        <p:nvSpPr>
          <p:cNvPr id="80899" name="Rectangle 2"/>
          <p:cNvSpPr>
            <a:spLocks noGrp="1" noRot="1" noChangeAspect="1" noChangeArrowheads="1" noTextEdit="1"/>
          </p:cNvSpPr>
          <p:nvPr>
            <p:ph type="sldImg"/>
          </p:nvPr>
        </p:nvSpPr>
        <p:spPr>
          <a:xfrm>
            <a:off x="1393825" y="579438"/>
            <a:ext cx="3856038" cy="2894012"/>
          </a:xfrm>
          <a:ln/>
        </p:spPr>
      </p:sp>
      <p:sp>
        <p:nvSpPr>
          <p:cNvPr id="809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17662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E712BD-36FE-44CA-AB76-E57EBA17C6BA}" type="slidenum">
              <a:rPr lang="it-IT" altLang="en-US"/>
              <a:pPr eaLnBrk="1" hangingPunct="1"/>
              <a:t>24</a:t>
            </a:fld>
            <a:endParaRPr lang="it-IT" altLang="en-US"/>
          </a:p>
        </p:txBody>
      </p:sp>
      <p:sp>
        <p:nvSpPr>
          <p:cNvPr id="80899" name="Rectangle 2"/>
          <p:cNvSpPr>
            <a:spLocks noGrp="1" noRot="1" noChangeAspect="1" noChangeArrowheads="1" noTextEdit="1"/>
          </p:cNvSpPr>
          <p:nvPr>
            <p:ph type="sldImg"/>
          </p:nvPr>
        </p:nvSpPr>
        <p:spPr>
          <a:xfrm>
            <a:off x="1393825" y="579438"/>
            <a:ext cx="3856038" cy="2894012"/>
          </a:xfrm>
          <a:ln/>
        </p:spPr>
      </p:sp>
      <p:sp>
        <p:nvSpPr>
          <p:cNvPr id="809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extLst>
      <p:ext uri="{BB962C8B-B14F-4D97-AF65-F5344CB8AC3E}">
        <p14:creationId xmlns:p14="http://schemas.microsoft.com/office/powerpoint/2010/main" val="4008539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E712BD-36FE-44CA-AB76-E57EBA17C6BA}" type="slidenum">
              <a:rPr lang="it-IT" altLang="en-US"/>
              <a:pPr eaLnBrk="1" hangingPunct="1"/>
              <a:t>25</a:t>
            </a:fld>
            <a:endParaRPr lang="it-IT" altLang="en-US"/>
          </a:p>
        </p:txBody>
      </p:sp>
      <p:sp>
        <p:nvSpPr>
          <p:cNvPr id="80899" name="Rectangle 2"/>
          <p:cNvSpPr>
            <a:spLocks noGrp="1" noRot="1" noChangeAspect="1" noChangeArrowheads="1" noTextEdit="1"/>
          </p:cNvSpPr>
          <p:nvPr>
            <p:ph type="sldImg"/>
          </p:nvPr>
        </p:nvSpPr>
        <p:spPr>
          <a:xfrm>
            <a:off x="1393825" y="579438"/>
            <a:ext cx="3856038" cy="2894012"/>
          </a:xfrm>
          <a:ln/>
        </p:spPr>
      </p:sp>
      <p:sp>
        <p:nvSpPr>
          <p:cNvPr id="809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305880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6BDF72-43D8-4EAB-ABD7-82D67AAF7C42}" type="slidenum">
              <a:rPr lang="it-IT" altLang="en-US"/>
              <a:pPr eaLnBrk="1" hangingPunct="1"/>
              <a:t>26</a:t>
            </a:fld>
            <a:endParaRPr lang="it-IT" altLang="en-US"/>
          </a:p>
        </p:txBody>
      </p:sp>
      <p:sp>
        <p:nvSpPr>
          <p:cNvPr id="94211" name="Rectangle 2"/>
          <p:cNvSpPr>
            <a:spLocks noGrp="1" noRot="1" noChangeAspect="1" noChangeArrowheads="1" noTextEdit="1"/>
          </p:cNvSpPr>
          <p:nvPr>
            <p:ph type="sldImg"/>
          </p:nvPr>
        </p:nvSpPr>
        <p:spPr>
          <a:xfrm>
            <a:off x="1393825" y="579438"/>
            <a:ext cx="3856038" cy="2894012"/>
          </a:xfrm>
          <a:ln/>
        </p:spPr>
      </p:sp>
      <p:sp>
        <p:nvSpPr>
          <p:cNvPr id="94212"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6799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6BDF72-43D8-4EAB-ABD7-82D67AAF7C42}" type="slidenum">
              <a:rPr lang="it-IT" altLang="en-US"/>
              <a:pPr eaLnBrk="1" hangingPunct="1"/>
              <a:t>27</a:t>
            </a:fld>
            <a:endParaRPr lang="it-IT" altLang="en-US"/>
          </a:p>
        </p:txBody>
      </p:sp>
      <p:sp>
        <p:nvSpPr>
          <p:cNvPr id="94211" name="Rectangle 2"/>
          <p:cNvSpPr>
            <a:spLocks noGrp="1" noRot="1" noChangeAspect="1" noChangeArrowheads="1" noTextEdit="1"/>
          </p:cNvSpPr>
          <p:nvPr>
            <p:ph type="sldImg"/>
          </p:nvPr>
        </p:nvSpPr>
        <p:spPr>
          <a:xfrm>
            <a:off x="1393825" y="579438"/>
            <a:ext cx="3856038" cy="2894012"/>
          </a:xfrm>
          <a:ln/>
        </p:spPr>
      </p:sp>
      <p:sp>
        <p:nvSpPr>
          <p:cNvPr id="94212"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06966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6BDF72-43D8-4EAB-ABD7-82D67AAF7C42}" type="slidenum">
              <a:rPr lang="it-IT" altLang="en-US"/>
              <a:pPr eaLnBrk="1" hangingPunct="1"/>
              <a:t>28</a:t>
            </a:fld>
            <a:endParaRPr lang="it-IT" altLang="en-US"/>
          </a:p>
        </p:txBody>
      </p:sp>
      <p:sp>
        <p:nvSpPr>
          <p:cNvPr id="94211" name="Rectangle 2"/>
          <p:cNvSpPr>
            <a:spLocks noGrp="1" noRot="1" noChangeAspect="1" noChangeArrowheads="1" noTextEdit="1"/>
          </p:cNvSpPr>
          <p:nvPr>
            <p:ph type="sldImg"/>
          </p:nvPr>
        </p:nvSpPr>
        <p:spPr>
          <a:xfrm>
            <a:off x="1393825" y="579438"/>
            <a:ext cx="3856038" cy="2894012"/>
          </a:xfrm>
          <a:ln/>
        </p:spPr>
      </p:sp>
      <p:sp>
        <p:nvSpPr>
          <p:cNvPr id="94212"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738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91C78-9121-4D18-8E5E-F735BF51488E}" type="slidenum">
              <a:rPr lang="it-IT" altLang="en-US"/>
              <a:pPr eaLnBrk="1" hangingPunct="1"/>
              <a:t>29</a:t>
            </a:fld>
            <a:endParaRPr lang="it-IT" altLang="en-US"/>
          </a:p>
        </p:txBody>
      </p:sp>
      <p:sp>
        <p:nvSpPr>
          <p:cNvPr id="108547" name="Rectangle 2"/>
          <p:cNvSpPr>
            <a:spLocks noGrp="1" noRot="1" noChangeAspect="1" noChangeArrowheads="1" noTextEdit="1"/>
          </p:cNvSpPr>
          <p:nvPr>
            <p:ph type="sldImg"/>
          </p:nvPr>
        </p:nvSpPr>
        <p:spPr>
          <a:xfrm>
            <a:off x="1393825" y="579438"/>
            <a:ext cx="3856038" cy="2894012"/>
          </a:xfrm>
          <a:ln/>
        </p:spPr>
      </p:sp>
      <p:sp>
        <p:nvSpPr>
          <p:cNvPr id="10854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849648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91C78-9121-4D18-8E5E-F735BF51488E}" type="slidenum">
              <a:rPr lang="it-IT" altLang="en-US"/>
              <a:pPr eaLnBrk="1" hangingPunct="1"/>
              <a:t>30</a:t>
            </a:fld>
            <a:endParaRPr lang="it-IT" altLang="en-US"/>
          </a:p>
        </p:txBody>
      </p:sp>
      <p:sp>
        <p:nvSpPr>
          <p:cNvPr id="108547" name="Rectangle 2"/>
          <p:cNvSpPr>
            <a:spLocks noGrp="1" noRot="1" noChangeAspect="1" noChangeArrowheads="1" noTextEdit="1"/>
          </p:cNvSpPr>
          <p:nvPr>
            <p:ph type="sldImg"/>
          </p:nvPr>
        </p:nvSpPr>
        <p:spPr>
          <a:xfrm>
            <a:off x="1393825" y="579438"/>
            <a:ext cx="3856038" cy="2894012"/>
          </a:xfrm>
          <a:ln/>
        </p:spPr>
      </p:sp>
      <p:sp>
        <p:nvSpPr>
          <p:cNvPr id="10854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4227120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91C78-9121-4D18-8E5E-F735BF51488E}" type="slidenum">
              <a:rPr lang="it-IT" altLang="en-US"/>
              <a:pPr eaLnBrk="1" hangingPunct="1"/>
              <a:t>31</a:t>
            </a:fld>
            <a:endParaRPr lang="it-IT" altLang="en-US"/>
          </a:p>
        </p:txBody>
      </p:sp>
      <p:sp>
        <p:nvSpPr>
          <p:cNvPr id="108547" name="Rectangle 2"/>
          <p:cNvSpPr>
            <a:spLocks noGrp="1" noRot="1" noChangeAspect="1" noChangeArrowheads="1" noTextEdit="1"/>
          </p:cNvSpPr>
          <p:nvPr>
            <p:ph type="sldImg"/>
          </p:nvPr>
        </p:nvSpPr>
        <p:spPr>
          <a:xfrm>
            <a:off x="1393825" y="579438"/>
            <a:ext cx="3856038" cy="2894012"/>
          </a:xfrm>
          <a:ln/>
        </p:spPr>
      </p:sp>
      <p:sp>
        <p:nvSpPr>
          <p:cNvPr id="10854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425824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91C78-9121-4D18-8E5E-F735BF51488E}" type="slidenum">
              <a:rPr lang="it-IT" altLang="en-US"/>
              <a:pPr eaLnBrk="1" hangingPunct="1"/>
              <a:t>32</a:t>
            </a:fld>
            <a:endParaRPr lang="it-IT" altLang="en-US"/>
          </a:p>
        </p:txBody>
      </p:sp>
      <p:sp>
        <p:nvSpPr>
          <p:cNvPr id="108547" name="Rectangle 2"/>
          <p:cNvSpPr>
            <a:spLocks noGrp="1" noRot="1" noChangeAspect="1" noChangeArrowheads="1" noTextEdit="1"/>
          </p:cNvSpPr>
          <p:nvPr>
            <p:ph type="sldImg"/>
          </p:nvPr>
        </p:nvSpPr>
        <p:spPr>
          <a:xfrm>
            <a:off x="1393825" y="579438"/>
            <a:ext cx="3856038" cy="2894012"/>
          </a:xfrm>
          <a:ln/>
        </p:spPr>
      </p:sp>
      <p:sp>
        <p:nvSpPr>
          <p:cNvPr id="10854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extLst>
      <p:ext uri="{BB962C8B-B14F-4D97-AF65-F5344CB8AC3E}">
        <p14:creationId xmlns:p14="http://schemas.microsoft.com/office/powerpoint/2010/main" val="403197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324953-A95C-4987-96D2-0222E8F06273}" type="slidenum">
              <a:rPr lang="it-IT" altLang="en-US"/>
              <a:pPr eaLnBrk="1" hangingPunct="1"/>
              <a:t>3</a:t>
            </a:fld>
            <a:endParaRPr lang="it-IT" altLang="en-US"/>
          </a:p>
        </p:txBody>
      </p:sp>
      <p:sp>
        <p:nvSpPr>
          <p:cNvPr id="72707" name="Rectangle 2"/>
          <p:cNvSpPr>
            <a:spLocks noGrp="1" noRot="1" noChangeAspect="1" noChangeArrowheads="1" noTextEdit="1"/>
          </p:cNvSpPr>
          <p:nvPr>
            <p:ph type="sldImg"/>
          </p:nvPr>
        </p:nvSpPr>
        <p:spPr>
          <a:xfrm>
            <a:off x="1393825" y="579438"/>
            <a:ext cx="3856038" cy="2894012"/>
          </a:xfrm>
          <a:ln/>
        </p:spPr>
      </p:sp>
      <p:sp>
        <p:nvSpPr>
          <p:cNvPr id="7270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022605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91C78-9121-4D18-8E5E-F735BF51488E}" type="slidenum">
              <a:rPr lang="it-IT" altLang="en-US"/>
              <a:pPr eaLnBrk="1" hangingPunct="1"/>
              <a:t>33</a:t>
            </a:fld>
            <a:endParaRPr lang="it-IT" altLang="en-US"/>
          </a:p>
        </p:txBody>
      </p:sp>
      <p:sp>
        <p:nvSpPr>
          <p:cNvPr id="108547" name="Rectangle 2"/>
          <p:cNvSpPr>
            <a:spLocks noGrp="1" noRot="1" noChangeAspect="1" noChangeArrowheads="1" noTextEdit="1"/>
          </p:cNvSpPr>
          <p:nvPr>
            <p:ph type="sldImg"/>
          </p:nvPr>
        </p:nvSpPr>
        <p:spPr>
          <a:xfrm>
            <a:off x="1393825" y="579438"/>
            <a:ext cx="3856038" cy="2894012"/>
          </a:xfrm>
          <a:ln/>
        </p:spPr>
      </p:sp>
      <p:sp>
        <p:nvSpPr>
          <p:cNvPr id="10854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extLst>
      <p:ext uri="{BB962C8B-B14F-4D97-AF65-F5344CB8AC3E}">
        <p14:creationId xmlns:p14="http://schemas.microsoft.com/office/powerpoint/2010/main" val="220640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91C78-9121-4D18-8E5E-F735BF51488E}" type="slidenum">
              <a:rPr lang="it-IT" altLang="en-US"/>
              <a:pPr eaLnBrk="1" hangingPunct="1"/>
              <a:t>34</a:t>
            </a:fld>
            <a:endParaRPr lang="it-IT" altLang="en-US"/>
          </a:p>
        </p:txBody>
      </p:sp>
      <p:sp>
        <p:nvSpPr>
          <p:cNvPr id="108547" name="Rectangle 2"/>
          <p:cNvSpPr>
            <a:spLocks noGrp="1" noRot="1" noChangeAspect="1" noChangeArrowheads="1" noTextEdit="1"/>
          </p:cNvSpPr>
          <p:nvPr>
            <p:ph type="sldImg"/>
          </p:nvPr>
        </p:nvSpPr>
        <p:spPr>
          <a:xfrm>
            <a:off x="1393825" y="579438"/>
            <a:ext cx="3856038" cy="2894012"/>
          </a:xfrm>
          <a:ln/>
        </p:spPr>
      </p:sp>
      <p:sp>
        <p:nvSpPr>
          <p:cNvPr id="10854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3453945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191C78-9121-4D18-8E5E-F735BF51488E}" type="slidenum">
              <a:rPr lang="it-IT" altLang="en-US"/>
              <a:pPr eaLnBrk="1" hangingPunct="1"/>
              <a:t>35</a:t>
            </a:fld>
            <a:endParaRPr lang="it-IT" altLang="en-US"/>
          </a:p>
        </p:txBody>
      </p:sp>
      <p:sp>
        <p:nvSpPr>
          <p:cNvPr id="108547" name="Rectangle 2"/>
          <p:cNvSpPr>
            <a:spLocks noGrp="1" noRot="1" noChangeAspect="1" noChangeArrowheads="1" noTextEdit="1"/>
          </p:cNvSpPr>
          <p:nvPr>
            <p:ph type="sldImg"/>
          </p:nvPr>
        </p:nvSpPr>
        <p:spPr>
          <a:xfrm>
            <a:off x="1393825" y="579438"/>
            <a:ext cx="3856038" cy="2894012"/>
          </a:xfrm>
          <a:ln/>
        </p:spPr>
      </p:sp>
      <p:sp>
        <p:nvSpPr>
          <p:cNvPr id="10854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285856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830D0E-C77D-4DBF-A379-65BCBF898C6A}" type="slidenum">
              <a:rPr lang="it-IT" altLang="en-US"/>
              <a:pPr eaLnBrk="1" hangingPunct="1"/>
              <a:t>36</a:t>
            </a:fld>
            <a:endParaRPr lang="it-IT" altLang="en-US"/>
          </a:p>
        </p:txBody>
      </p:sp>
      <p:sp>
        <p:nvSpPr>
          <p:cNvPr id="111619" name="Rectangle 2"/>
          <p:cNvSpPr>
            <a:spLocks noGrp="1" noRot="1" noChangeAspect="1" noChangeArrowheads="1" noTextEdit="1"/>
          </p:cNvSpPr>
          <p:nvPr>
            <p:ph type="sldImg"/>
          </p:nvPr>
        </p:nvSpPr>
        <p:spPr>
          <a:xfrm>
            <a:off x="1393825" y="579438"/>
            <a:ext cx="3856038" cy="2894012"/>
          </a:xfrm>
          <a:ln/>
        </p:spPr>
      </p:sp>
      <p:sp>
        <p:nvSpPr>
          <p:cNvPr id="11162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16791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254402-5ADA-40BD-A210-B4BE07809159}" type="slidenum">
              <a:rPr lang="it-IT" altLang="en-US"/>
              <a:pPr eaLnBrk="1" hangingPunct="1"/>
              <a:t>37</a:t>
            </a:fld>
            <a:endParaRPr lang="it-IT" altLang="en-US"/>
          </a:p>
        </p:txBody>
      </p:sp>
      <p:sp>
        <p:nvSpPr>
          <p:cNvPr id="112643" name="Rectangle 2"/>
          <p:cNvSpPr>
            <a:spLocks noGrp="1" noRot="1" noChangeAspect="1" noChangeArrowheads="1" noTextEdit="1"/>
          </p:cNvSpPr>
          <p:nvPr>
            <p:ph type="sldImg"/>
          </p:nvPr>
        </p:nvSpPr>
        <p:spPr>
          <a:xfrm>
            <a:off x="1393825" y="579438"/>
            <a:ext cx="3856038" cy="2894012"/>
          </a:xfrm>
          <a:ln/>
        </p:spPr>
      </p:sp>
      <p:sp>
        <p:nvSpPr>
          <p:cNvPr id="112644"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5222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254402-5ADA-40BD-A210-B4BE07809159}" type="slidenum">
              <a:rPr lang="it-IT" altLang="en-US"/>
              <a:pPr eaLnBrk="1" hangingPunct="1"/>
              <a:t>38</a:t>
            </a:fld>
            <a:endParaRPr lang="it-IT" altLang="en-US"/>
          </a:p>
        </p:txBody>
      </p:sp>
      <p:sp>
        <p:nvSpPr>
          <p:cNvPr id="112643" name="Rectangle 2"/>
          <p:cNvSpPr>
            <a:spLocks noGrp="1" noRot="1" noChangeAspect="1" noChangeArrowheads="1" noTextEdit="1"/>
          </p:cNvSpPr>
          <p:nvPr>
            <p:ph type="sldImg"/>
          </p:nvPr>
        </p:nvSpPr>
        <p:spPr>
          <a:xfrm>
            <a:off x="1393825" y="579438"/>
            <a:ext cx="3856038" cy="2894012"/>
          </a:xfrm>
          <a:ln/>
        </p:spPr>
      </p:sp>
      <p:sp>
        <p:nvSpPr>
          <p:cNvPr id="112644"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62947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254402-5ADA-40BD-A210-B4BE07809159}" type="slidenum">
              <a:rPr lang="it-IT" altLang="en-US"/>
              <a:pPr eaLnBrk="1" hangingPunct="1"/>
              <a:t>39</a:t>
            </a:fld>
            <a:endParaRPr lang="it-IT" altLang="en-US"/>
          </a:p>
        </p:txBody>
      </p:sp>
      <p:sp>
        <p:nvSpPr>
          <p:cNvPr id="112643" name="Rectangle 2"/>
          <p:cNvSpPr>
            <a:spLocks noGrp="1" noRot="1" noChangeAspect="1" noChangeArrowheads="1" noTextEdit="1"/>
          </p:cNvSpPr>
          <p:nvPr>
            <p:ph type="sldImg"/>
          </p:nvPr>
        </p:nvSpPr>
        <p:spPr>
          <a:xfrm>
            <a:off x="1393825" y="579438"/>
            <a:ext cx="3856038" cy="2894012"/>
          </a:xfrm>
          <a:ln/>
        </p:spPr>
      </p:sp>
      <p:sp>
        <p:nvSpPr>
          <p:cNvPr id="112644"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42193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254402-5ADA-40BD-A210-B4BE07809159}" type="slidenum">
              <a:rPr lang="it-IT" altLang="en-US"/>
              <a:pPr eaLnBrk="1" hangingPunct="1"/>
              <a:t>40</a:t>
            </a:fld>
            <a:endParaRPr lang="it-IT" altLang="en-US"/>
          </a:p>
        </p:txBody>
      </p:sp>
      <p:sp>
        <p:nvSpPr>
          <p:cNvPr id="112643" name="Rectangle 2"/>
          <p:cNvSpPr>
            <a:spLocks noGrp="1" noRot="1" noChangeAspect="1" noChangeArrowheads="1" noTextEdit="1"/>
          </p:cNvSpPr>
          <p:nvPr>
            <p:ph type="sldImg"/>
          </p:nvPr>
        </p:nvSpPr>
        <p:spPr>
          <a:xfrm>
            <a:off x="1393825" y="579438"/>
            <a:ext cx="3856038" cy="2894012"/>
          </a:xfrm>
          <a:ln/>
        </p:spPr>
      </p:sp>
      <p:sp>
        <p:nvSpPr>
          <p:cNvPr id="112644"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71673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7A36EB-5B3D-423F-A559-3F99C4A05116}" type="slidenum">
              <a:rPr lang="it-IT" altLang="en-US"/>
              <a:pPr eaLnBrk="1" hangingPunct="1"/>
              <a:t>41</a:t>
            </a:fld>
            <a:endParaRPr lang="it-IT" altLang="en-US"/>
          </a:p>
        </p:txBody>
      </p:sp>
      <p:sp>
        <p:nvSpPr>
          <p:cNvPr id="117763" name="Rectangle 2"/>
          <p:cNvSpPr>
            <a:spLocks noGrp="1" noRot="1" noChangeAspect="1" noChangeArrowheads="1" noTextEdit="1"/>
          </p:cNvSpPr>
          <p:nvPr>
            <p:ph type="sldImg"/>
          </p:nvPr>
        </p:nvSpPr>
        <p:spPr>
          <a:xfrm>
            <a:off x="1393825" y="579438"/>
            <a:ext cx="3856038" cy="2894012"/>
          </a:xfrm>
          <a:ln/>
        </p:spPr>
      </p:sp>
      <p:sp>
        <p:nvSpPr>
          <p:cNvPr id="117764"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980535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CF6720-405B-4B7D-B68C-846A0D1A6095}" type="slidenum">
              <a:rPr lang="it-IT" altLang="en-US"/>
              <a:pPr eaLnBrk="1" hangingPunct="1"/>
              <a:t>42</a:t>
            </a:fld>
            <a:endParaRPr lang="it-IT" altLang="en-US"/>
          </a:p>
        </p:txBody>
      </p:sp>
      <p:sp>
        <p:nvSpPr>
          <p:cNvPr id="118787" name="Rectangle 2"/>
          <p:cNvSpPr>
            <a:spLocks noGrp="1" noRot="1" noChangeAspect="1" noChangeArrowheads="1" noTextEdit="1"/>
          </p:cNvSpPr>
          <p:nvPr>
            <p:ph type="sldImg"/>
          </p:nvPr>
        </p:nvSpPr>
        <p:spPr>
          <a:xfrm>
            <a:off x="1393825" y="579438"/>
            <a:ext cx="3856038" cy="2894012"/>
          </a:xfrm>
          <a:ln/>
        </p:spPr>
      </p:sp>
      <p:sp>
        <p:nvSpPr>
          <p:cNvPr id="11878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409156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324953-A95C-4987-96D2-0222E8F06273}" type="slidenum">
              <a:rPr lang="it-IT" altLang="en-US"/>
              <a:pPr eaLnBrk="1" hangingPunct="1"/>
              <a:t>4</a:t>
            </a:fld>
            <a:endParaRPr lang="it-IT" altLang="en-US"/>
          </a:p>
        </p:txBody>
      </p:sp>
      <p:sp>
        <p:nvSpPr>
          <p:cNvPr id="72707" name="Rectangle 2"/>
          <p:cNvSpPr>
            <a:spLocks noGrp="1" noRot="1" noChangeAspect="1" noChangeArrowheads="1" noTextEdit="1"/>
          </p:cNvSpPr>
          <p:nvPr>
            <p:ph type="sldImg"/>
          </p:nvPr>
        </p:nvSpPr>
        <p:spPr>
          <a:xfrm>
            <a:off x="1393825" y="579438"/>
            <a:ext cx="3856038" cy="2894012"/>
          </a:xfrm>
          <a:ln/>
        </p:spPr>
      </p:sp>
      <p:sp>
        <p:nvSpPr>
          <p:cNvPr id="7270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3388003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CF6720-405B-4B7D-B68C-846A0D1A6095}" type="slidenum">
              <a:rPr lang="it-IT" altLang="en-US"/>
              <a:pPr eaLnBrk="1" hangingPunct="1"/>
              <a:t>43</a:t>
            </a:fld>
            <a:endParaRPr lang="it-IT" altLang="en-US"/>
          </a:p>
        </p:txBody>
      </p:sp>
      <p:sp>
        <p:nvSpPr>
          <p:cNvPr id="118787" name="Rectangle 2"/>
          <p:cNvSpPr>
            <a:spLocks noGrp="1" noRot="1" noChangeAspect="1" noChangeArrowheads="1" noTextEdit="1"/>
          </p:cNvSpPr>
          <p:nvPr>
            <p:ph type="sldImg"/>
          </p:nvPr>
        </p:nvSpPr>
        <p:spPr>
          <a:xfrm>
            <a:off x="1393825" y="579438"/>
            <a:ext cx="3856038" cy="2894012"/>
          </a:xfrm>
          <a:ln/>
        </p:spPr>
      </p:sp>
      <p:sp>
        <p:nvSpPr>
          <p:cNvPr id="11878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extLst>
      <p:ext uri="{BB962C8B-B14F-4D97-AF65-F5344CB8AC3E}">
        <p14:creationId xmlns:p14="http://schemas.microsoft.com/office/powerpoint/2010/main" val="1136395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BC5375-4CA6-46BD-B023-A3D3F3BD4FBA}" type="slidenum">
              <a:rPr lang="it-IT" altLang="en-US"/>
              <a:pPr eaLnBrk="1" hangingPunct="1"/>
              <a:t>44</a:t>
            </a:fld>
            <a:endParaRPr lang="it-IT" altLang="en-US"/>
          </a:p>
        </p:txBody>
      </p:sp>
      <p:sp>
        <p:nvSpPr>
          <p:cNvPr id="100355" name="Rectangle 2"/>
          <p:cNvSpPr>
            <a:spLocks noGrp="1" noRot="1" noChangeAspect="1" noChangeArrowheads="1" noTextEdit="1"/>
          </p:cNvSpPr>
          <p:nvPr>
            <p:ph type="sldImg"/>
          </p:nvPr>
        </p:nvSpPr>
        <p:spPr>
          <a:xfrm>
            <a:off x="1393825" y="579438"/>
            <a:ext cx="3856038" cy="2894012"/>
          </a:xfrm>
          <a:ln/>
        </p:spPr>
      </p:sp>
      <p:sp>
        <p:nvSpPr>
          <p:cNvPr id="100356"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969336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BC5375-4CA6-46BD-B023-A3D3F3BD4FBA}" type="slidenum">
              <a:rPr lang="it-IT" altLang="en-US"/>
              <a:pPr eaLnBrk="1" hangingPunct="1"/>
              <a:t>45</a:t>
            </a:fld>
            <a:endParaRPr lang="it-IT" altLang="en-US"/>
          </a:p>
        </p:txBody>
      </p:sp>
      <p:sp>
        <p:nvSpPr>
          <p:cNvPr id="100355" name="Rectangle 2"/>
          <p:cNvSpPr>
            <a:spLocks noGrp="1" noRot="1" noChangeAspect="1" noChangeArrowheads="1" noTextEdit="1"/>
          </p:cNvSpPr>
          <p:nvPr>
            <p:ph type="sldImg"/>
          </p:nvPr>
        </p:nvSpPr>
        <p:spPr>
          <a:xfrm>
            <a:off x="1393825" y="579438"/>
            <a:ext cx="3856038" cy="2894012"/>
          </a:xfrm>
          <a:ln/>
        </p:spPr>
      </p:sp>
      <p:sp>
        <p:nvSpPr>
          <p:cNvPr id="100356"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1508087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3D3B21-551B-40CD-8E5A-18AE5901969E}" type="slidenum">
              <a:rPr lang="it-IT" altLang="en-US"/>
              <a:pPr eaLnBrk="1" hangingPunct="1"/>
              <a:t>46</a:t>
            </a:fld>
            <a:endParaRPr lang="it-IT" altLang="en-US"/>
          </a:p>
        </p:txBody>
      </p:sp>
      <p:sp>
        <p:nvSpPr>
          <p:cNvPr id="101379" name="Rectangle 2"/>
          <p:cNvSpPr>
            <a:spLocks noGrp="1" noRot="1" noChangeAspect="1" noChangeArrowheads="1" noTextEdit="1"/>
          </p:cNvSpPr>
          <p:nvPr>
            <p:ph type="sldImg"/>
          </p:nvPr>
        </p:nvSpPr>
        <p:spPr>
          <a:xfrm>
            <a:off x="1393825" y="579438"/>
            <a:ext cx="3856038" cy="2894012"/>
          </a:xfrm>
          <a:ln/>
        </p:spPr>
      </p:sp>
      <p:sp>
        <p:nvSpPr>
          <p:cNvPr id="10138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3696327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47</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682607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48</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750215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49</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1621070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50</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301505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51</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766198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52</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1236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1C3D63-623C-46D6-BD3F-2FB3D9229770}" type="slidenum">
              <a:rPr lang="it-IT" altLang="en-US"/>
              <a:pPr eaLnBrk="1" hangingPunct="1"/>
              <a:t>5</a:t>
            </a:fld>
            <a:endParaRPr lang="it-IT"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14271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53</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1417262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CA6F29-67E5-484B-8844-0AEA89141DFB}" type="slidenum">
              <a:rPr lang="it-IT" altLang="en-US"/>
              <a:pPr eaLnBrk="1" hangingPunct="1"/>
              <a:t>54</a:t>
            </a:fld>
            <a:endParaRPr lang="it-IT" altLang="en-US"/>
          </a:p>
        </p:txBody>
      </p:sp>
      <p:sp>
        <p:nvSpPr>
          <p:cNvPr id="103427" name="Rectangle 2"/>
          <p:cNvSpPr>
            <a:spLocks noGrp="1" noRot="1" noChangeAspect="1" noChangeArrowheads="1" noTextEdit="1"/>
          </p:cNvSpPr>
          <p:nvPr>
            <p:ph type="sldImg"/>
          </p:nvPr>
        </p:nvSpPr>
        <p:spPr>
          <a:xfrm>
            <a:off x="1393825" y="579438"/>
            <a:ext cx="3856038" cy="2894012"/>
          </a:xfrm>
          <a:ln/>
        </p:spPr>
      </p:sp>
      <p:sp>
        <p:nvSpPr>
          <p:cNvPr id="103428"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2137667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F38DDE-1F65-43F1-B761-7AAEF302ADE1}" type="slidenum">
              <a:rPr lang="it-IT" altLang="en-US" sz="1400"/>
              <a:pPr eaLnBrk="1" hangingPunct="1"/>
              <a:t>55</a:t>
            </a:fld>
            <a:endParaRPr lang="it-IT" altLang="en-US" sz="1400"/>
          </a:p>
        </p:txBody>
      </p:sp>
      <p:sp>
        <p:nvSpPr>
          <p:cNvPr id="686082" name="Rectangle 2"/>
          <p:cNvSpPr>
            <a:spLocks noGrp="1" noRot="1" noChangeAspect="1" noChangeArrowheads="1" noTextEdit="1"/>
          </p:cNvSpPr>
          <p:nvPr>
            <p:ph type="sldImg"/>
          </p:nvPr>
        </p:nvSpPr>
        <p:spPr>
          <a:xfrm>
            <a:off x="739775" y="833438"/>
            <a:ext cx="5556250" cy="4167187"/>
          </a:xfrm>
          <a:ln/>
          <a:extLst>
            <a:ext uri="{FAA26D3D-D897-4be2-8F04-BA451C77F1D7}">
              <ma14:placeholderFlag xmlns:ma14="http://schemas.microsoft.com/office/mac/drawingml/2011/main" xmlns="" val="1"/>
            </a:ext>
          </a:extLst>
        </p:spPr>
      </p:sp>
      <p:sp>
        <p:nvSpPr>
          <p:cNvPr id="686083" name="Rectangle 3"/>
          <p:cNvSpPr>
            <a:spLocks noGrp="1" noChangeArrowheads="1"/>
          </p:cNvSpPr>
          <p:nvPr>
            <p:ph type="body" idx="1"/>
          </p:nvPr>
        </p:nvSpPr>
        <p:spPr>
          <a:xfrm>
            <a:off x="937827" y="5278697"/>
            <a:ext cx="5161198" cy="4997786"/>
          </a:xfrm>
        </p:spPr>
        <p:txBody>
          <a:bodyPr/>
          <a:lstStyle/>
          <a:p>
            <a:pPr eaLnBrk="1" hangingPunct="1">
              <a:defRPr/>
            </a:pPr>
            <a:endParaRPr lang="es-ES">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50085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F38DDE-1F65-43F1-B761-7AAEF302ADE1}" type="slidenum">
              <a:rPr lang="it-IT" altLang="en-US" sz="1400"/>
              <a:pPr eaLnBrk="1" hangingPunct="1"/>
              <a:t>56</a:t>
            </a:fld>
            <a:endParaRPr lang="it-IT" altLang="en-US" sz="1400"/>
          </a:p>
        </p:txBody>
      </p:sp>
      <p:sp>
        <p:nvSpPr>
          <p:cNvPr id="686082" name="Rectangle 2"/>
          <p:cNvSpPr>
            <a:spLocks noGrp="1" noRot="1" noChangeAspect="1" noChangeArrowheads="1" noTextEdit="1"/>
          </p:cNvSpPr>
          <p:nvPr>
            <p:ph type="sldImg"/>
          </p:nvPr>
        </p:nvSpPr>
        <p:spPr>
          <a:xfrm>
            <a:off x="739775" y="833438"/>
            <a:ext cx="5556250" cy="4167187"/>
          </a:xfrm>
          <a:ln/>
          <a:extLst>
            <a:ext uri="{FAA26D3D-D897-4be2-8F04-BA451C77F1D7}">
              <ma14:placeholderFlag xmlns:ma14="http://schemas.microsoft.com/office/mac/drawingml/2011/main" xmlns="" val="1"/>
            </a:ext>
          </a:extLst>
        </p:spPr>
      </p:sp>
      <p:sp>
        <p:nvSpPr>
          <p:cNvPr id="686083" name="Rectangle 3"/>
          <p:cNvSpPr>
            <a:spLocks noGrp="1" noChangeArrowheads="1"/>
          </p:cNvSpPr>
          <p:nvPr>
            <p:ph type="body" idx="1"/>
          </p:nvPr>
        </p:nvSpPr>
        <p:spPr>
          <a:xfrm>
            <a:off x="937827" y="5278697"/>
            <a:ext cx="5161198" cy="4997786"/>
          </a:xfrm>
        </p:spPr>
        <p:txBody>
          <a:bodyPr/>
          <a:lstStyle/>
          <a:p>
            <a:pPr eaLnBrk="1" hangingPunct="1">
              <a:defRPr/>
            </a:pPr>
            <a:endParaRPr lang="es-ES">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070561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F38DDE-1F65-43F1-B761-7AAEF302ADE1}" type="slidenum">
              <a:rPr lang="it-IT" altLang="en-US" sz="1400"/>
              <a:pPr eaLnBrk="1" hangingPunct="1"/>
              <a:t>57</a:t>
            </a:fld>
            <a:endParaRPr lang="it-IT" altLang="en-US" sz="1400"/>
          </a:p>
        </p:txBody>
      </p:sp>
      <p:sp>
        <p:nvSpPr>
          <p:cNvPr id="686082" name="Rectangle 2"/>
          <p:cNvSpPr>
            <a:spLocks noGrp="1" noRot="1" noChangeAspect="1" noChangeArrowheads="1" noTextEdit="1"/>
          </p:cNvSpPr>
          <p:nvPr>
            <p:ph type="sldImg"/>
          </p:nvPr>
        </p:nvSpPr>
        <p:spPr>
          <a:xfrm>
            <a:off x="739775" y="833438"/>
            <a:ext cx="5556250" cy="4167187"/>
          </a:xfrm>
          <a:ln/>
          <a:extLst>
            <a:ext uri="{FAA26D3D-D897-4be2-8F04-BA451C77F1D7}">
              <ma14:placeholderFlag xmlns:ma14="http://schemas.microsoft.com/office/mac/drawingml/2011/main" xmlns="" val="1"/>
            </a:ext>
          </a:extLst>
        </p:spPr>
      </p:sp>
      <p:sp>
        <p:nvSpPr>
          <p:cNvPr id="686083" name="Rectangle 3"/>
          <p:cNvSpPr>
            <a:spLocks noGrp="1" noChangeArrowheads="1"/>
          </p:cNvSpPr>
          <p:nvPr>
            <p:ph type="body" idx="1"/>
          </p:nvPr>
        </p:nvSpPr>
        <p:spPr>
          <a:xfrm>
            <a:off x="937827" y="5278697"/>
            <a:ext cx="5161198" cy="4997786"/>
          </a:xfrm>
        </p:spPr>
        <p:txBody>
          <a:bodyPr/>
          <a:lstStyle/>
          <a:p>
            <a:pPr eaLnBrk="1" hangingPunct="1">
              <a:defRPr/>
            </a:pPr>
            <a:endParaRPr lang="es-ES">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9352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5A23B7B-090E-452E-AAF7-4299F78CCD5A}" type="slidenum">
              <a:rPr lang="it-IT" altLang="en-US" smtClean="0"/>
              <a:pPr/>
              <a:t>58</a:t>
            </a:fld>
            <a:endParaRPr lang="it-IT" altLang="en-US"/>
          </a:p>
        </p:txBody>
      </p:sp>
    </p:spTree>
    <p:extLst>
      <p:ext uri="{BB962C8B-B14F-4D97-AF65-F5344CB8AC3E}">
        <p14:creationId xmlns:p14="http://schemas.microsoft.com/office/powerpoint/2010/main" val="2452030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AB0DDC-9BB5-422F-831A-CA6C380A8FEC}" type="slidenum">
              <a:rPr lang="it-IT" altLang="en-US"/>
              <a:pPr eaLnBrk="1" hangingPunct="1"/>
              <a:t>59</a:t>
            </a:fld>
            <a:endParaRPr lang="it-IT" altLang="en-US"/>
          </a:p>
        </p:txBody>
      </p:sp>
      <p:sp>
        <p:nvSpPr>
          <p:cNvPr id="132099" name="Rectangle 2"/>
          <p:cNvSpPr>
            <a:spLocks noGrp="1" noRot="1" noChangeAspect="1" noChangeArrowheads="1" noTextEdit="1"/>
          </p:cNvSpPr>
          <p:nvPr>
            <p:ph type="sldImg"/>
          </p:nvPr>
        </p:nvSpPr>
        <p:spPr>
          <a:xfrm>
            <a:off x="1393825" y="579438"/>
            <a:ext cx="3856038" cy="2894012"/>
          </a:xfrm>
          <a:ln/>
        </p:spPr>
      </p:sp>
      <p:sp>
        <p:nvSpPr>
          <p:cNvPr id="1321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6672293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AB0DDC-9BB5-422F-831A-CA6C380A8FEC}" type="slidenum">
              <a:rPr lang="it-IT" altLang="en-US"/>
              <a:pPr eaLnBrk="1" hangingPunct="1"/>
              <a:t>60</a:t>
            </a:fld>
            <a:endParaRPr lang="it-IT" altLang="en-US"/>
          </a:p>
        </p:txBody>
      </p:sp>
      <p:sp>
        <p:nvSpPr>
          <p:cNvPr id="132099" name="Rectangle 2"/>
          <p:cNvSpPr>
            <a:spLocks noGrp="1" noRot="1" noChangeAspect="1" noChangeArrowheads="1" noTextEdit="1"/>
          </p:cNvSpPr>
          <p:nvPr>
            <p:ph type="sldImg"/>
          </p:nvPr>
        </p:nvSpPr>
        <p:spPr>
          <a:xfrm>
            <a:off x="1393825" y="579438"/>
            <a:ext cx="3856038" cy="2894012"/>
          </a:xfrm>
          <a:ln/>
        </p:spPr>
      </p:sp>
      <p:sp>
        <p:nvSpPr>
          <p:cNvPr id="132100"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3968394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F186EB-5982-4C2E-BB01-F609355D0D9B}" type="slidenum">
              <a:rPr lang="it-IT" altLang="en-US"/>
              <a:pPr eaLnBrk="1" hangingPunct="1"/>
              <a:t>61</a:t>
            </a:fld>
            <a:endParaRPr lang="it-IT" altLang="en-US"/>
          </a:p>
        </p:txBody>
      </p:sp>
      <p:sp>
        <p:nvSpPr>
          <p:cNvPr id="133123" name="Rectangle 2"/>
          <p:cNvSpPr>
            <a:spLocks noGrp="1" noRot="1" noChangeAspect="1" noChangeArrowheads="1" noTextEdit="1"/>
          </p:cNvSpPr>
          <p:nvPr>
            <p:ph type="sldImg"/>
          </p:nvPr>
        </p:nvSpPr>
        <p:spPr>
          <a:xfrm>
            <a:off x="1393825" y="579438"/>
            <a:ext cx="3856038" cy="2894012"/>
          </a:xfrm>
          <a:ln/>
        </p:spPr>
      </p:sp>
      <p:sp>
        <p:nvSpPr>
          <p:cNvPr id="133124"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8226304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F186EB-5982-4C2E-BB01-F609355D0D9B}" type="slidenum">
              <a:rPr lang="it-IT" altLang="en-US"/>
              <a:pPr eaLnBrk="1" hangingPunct="1"/>
              <a:t>62</a:t>
            </a:fld>
            <a:endParaRPr lang="it-IT" altLang="en-US"/>
          </a:p>
        </p:txBody>
      </p:sp>
      <p:sp>
        <p:nvSpPr>
          <p:cNvPr id="133123" name="Rectangle 2"/>
          <p:cNvSpPr>
            <a:spLocks noGrp="1" noRot="1" noChangeAspect="1" noChangeArrowheads="1" noTextEdit="1"/>
          </p:cNvSpPr>
          <p:nvPr>
            <p:ph type="sldImg"/>
          </p:nvPr>
        </p:nvSpPr>
        <p:spPr>
          <a:xfrm>
            <a:off x="1393825" y="579438"/>
            <a:ext cx="3856038" cy="2894012"/>
          </a:xfrm>
          <a:ln/>
        </p:spPr>
      </p:sp>
      <p:sp>
        <p:nvSpPr>
          <p:cNvPr id="133124"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398392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1C3D63-623C-46D6-BD3F-2FB3D9229770}" type="slidenum">
              <a:rPr lang="it-IT" altLang="en-US"/>
              <a:pPr eaLnBrk="1" hangingPunct="1"/>
              <a:t>6</a:t>
            </a:fld>
            <a:endParaRPr lang="it-IT"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932699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FEBC00ED-01DC-3F34-5A4F-203A4B355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ADFDD3-C745-6A4F-929B-662480918E0B}" type="slidenum">
              <a:rPr lang="it-IT" altLang="it-IT" sz="1300"/>
              <a:pPr>
                <a:spcBef>
                  <a:spcPct val="0"/>
                </a:spcBef>
              </a:pPr>
              <a:t>63</a:t>
            </a:fld>
            <a:endParaRPr lang="it-IT" altLang="it-IT" sz="1300"/>
          </a:p>
        </p:txBody>
      </p:sp>
      <p:sp>
        <p:nvSpPr>
          <p:cNvPr id="112643" name="Rectangle 2">
            <a:extLst>
              <a:ext uri="{FF2B5EF4-FFF2-40B4-BE49-F238E27FC236}">
                <a16:creationId xmlns:a16="http://schemas.microsoft.com/office/drawing/2014/main" id="{879D2807-2403-DE01-DF8F-565F860197DA}"/>
              </a:ext>
            </a:extLst>
          </p:cNvPr>
          <p:cNvSpPr>
            <a:spLocks noGrp="1" noRot="1" noChangeAspect="1" noChangeArrowheads="1" noTextEdit="1"/>
          </p:cNvSpPr>
          <p:nvPr>
            <p:ph type="sldImg"/>
          </p:nvPr>
        </p:nvSpPr>
        <p:spPr>
          <a:xfrm>
            <a:off x="1393825" y="579438"/>
            <a:ext cx="3856038" cy="2894012"/>
          </a:xfrm>
          <a:ln/>
        </p:spPr>
      </p:sp>
      <p:sp>
        <p:nvSpPr>
          <p:cNvPr id="112644" name="Rectangle 3">
            <a:extLst>
              <a:ext uri="{FF2B5EF4-FFF2-40B4-BE49-F238E27FC236}">
                <a16:creationId xmlns:a16="http://schemas.microsoft.com/office/drawing/2014/main" id="{8FD0DF3C-5239-818C-346C-796E960D39FE}"/>
              </a:ext>
            </a:extLst>
          </p:cNvPr>
          <p:cNvSpPr>
            <a:spLocks noGrp="1" noChangeArrowheads="1"/>
          </p:cNvSpPr>
          <p:nvPr>
            <p:ph type="body" idx="1"/>
          </p:nvPr>
        </p:nvSpPr>
        <p:spPr>
          <a:xfrm>
            <a:off x="906463" y="3724275"/>
            <a:ext cx="4984750" cy="562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FF9400-3510-4080-8A7D-004749B3C479}" type="slidenum">
              <a:rPr lang="it-IT" altLang="en-US"/>
              <a:pPr eaLnBrk="1" hangingPunct="1"/>
              <a:t>64</a:t>
            </a:fld>
            <a:endParaRPr lang="it-IT" altLang="en-US"/>
          </a:p>
        </p:txBody>
      </p:sp>
      <p:sp>
        <p:nvSpPr>
          <p:cNvPr id="119811" name="Rectangle 2"/>
          <p:cNvSpPr>
            <a:spLocks noGrp="1" noRot="1" noChangeAspect="1" noChangeArrowheads="1" noTextEdit="1"/>
          </p:cNvSpPr>
          <p:nvPr>
            <p:ph type="sldImg"/>
          </p:nvPr>
        </p:nvSpPr>
        <p:spPr>
          <a:xfrm>
            <a:off x="1393825" y="579438"/>
            <a:ext cx="3856038" cy="2894012"/>
          </a:xfrm>
          <a:ln/>
        </p:spPr>
      </p:sp>
      <p:sp>
        <p:nvSpPr>
          <p:cNvPr id="119812"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35148937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F4AA2356-5586-DCDF-209A-90AA3B8A71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00908F-E17F-EE43-91D6-262D6AD8B80D}" type="slidenum">
              <a:rPr lang="it-IT" altLang="it-IT" sz="1300"/>
              <a:pPr>
                <a:spcBef>
                  <a:spcPct val="0"/>
                </a:spcBef>
              </a:pPr>
              <a:t>65</a:t>
            </a:fld>
            <a:endParaRPr lang="it-IT" altLang="it-IT" sz="1300"/>
          </a:p>
        </p:txBody>
      </p:sp>
      <p:sp>
        <p:nvSpPr>
          <p:cNvPr id="114691" name="Rectangle 2">
            <a:extLst>
              <a:ext uri="{FF2B5EF4-FFF2-40B4-BE49-F238E27FC236}">
                <a16:creationId xmlns:a16="http://schemas.microsoft.com/office/drawing/2014/main" id="{69BC581A-CB83-D731-4074-4A7848048D66}"/>
              </a:ext>
            </a:extLst>
          </p:cNvPr>
          <p:cNvSpPr>
            <a:spLocks noGrp="1" noRot="1" noChangeAspect="1" noChangeArrowheads="1" noTextEdit="1"/>
          </p:cNvSpPr>
          <p:nvPr>
            <p:ph type="sldImg"/>
          </p:nvPr>
        </p:nvSpPr>
        <p:spPr>
          <a:xfrm>
            <a:off x="1393825" y="579438"/>
            <a:ext cx="3856038" cy="2894012"/>
          </a:xfrm>
          <a:ln/>
        </p:spPr>
      </p:sp>
      <p:sp>
        <p:nvSpPr>
          <p:cNvPr id="114692" name="Rectangle 3">
            <a:extLst>
              <a:ext uri="{FF2B5EF4-FFF2-40B4-BE49-F238E27FC236}">
                <a16:creationId xmlns:a16="http://schemas.microsoft.com/office/drawing/2014/main" id="{EEBDB54F-93E2-24F7-D3CE-21C45186A42A}"/>
              </a:ext>
            </a:extLst>
          </p:cNvPr>
          <p:cNvSpPr>
            <a:spLocks noGrp="1" noChangeArrowheads="1"/>
          </p:cNvSpPr>
          <p:nvPr>
            <p:ph type="body" idx="1"/>
          </p:nvPr>
        </p:nvSpPr>
        <p:spPr>
          <a:xfrm>
            <a:off x="906463" y="3724275"/>
            <a:ext cx="4984750" cy="562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6E80DBE7-AA13-1957-172B-E60A4A4922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EC53F3-7D2A-CF45-9D57-17AE4504DF52}" type="slidenum">
              <a:rPr lang="it-IT" altLang="it-IT" sz="1300"/>
              <a:pPr>
                <a:spcBef>
                  <a:spcPct val="0"/>
                </a:spcBef>
              </a:pPr>
              <a:t>66</a:t>
            </a:fld>
            <a:endParaRPr lang="it-IT" altLang="it-IT" sz="1300"/>
          </a:p>
        </p:txBody>
      </p:sp>
      <p:sp>
        <p:nvSpPr>
          <p:cNvPr id="116739" name="Rectangle 2">
            <a:extLst>
              <a:ext uri="{FF2B5EF4-FFF2-40B4-BE49-F238E27FC236}">
                <a16:creationId xmlns:a16="http://schemas.microsoft.com/office/drawing/2014/main" id="{0FE8BCAF-5AF7-F5B0-B6A9-8D38BFACBBAE}"/>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EDA49706-1A33-2C13-A85A-3C469EBBD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76779EEB-1A14-CD88-BD3B-F7CE52193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B17B6-67EA-754B-9CEA-47135F4C37E2}" type="slidenum">
              <a:rPr lang="it-IT" altLang="it-IT" sz="1300"/>
              <a:pPr>
                <a:spcBef>
                  <a:spcPct val="0"/>
                </a:spcBef>
              </a:pPr>
              <a:t>67</a:t>
            </a:fld>
            <a:endParaRPr lang="it-IT" altLang="it-IT" sz="1300"/>
          </a:p>
        </p:txBody>
      </p:sp>
      <p:sp>
        <p:nvSpPr>
          <p:cNvPr id="118787" name="Rectangle 2">
            <a:extLst>
              <a:ext uri="{FF2B5EF4-FFF2-40B4-BE49-F238E27FC236}">
                <a16:creationId xmlns:a16="http://schemas.microsoft.com/office/drawing/2014/main" id="{8C9B5643-4496-E89D-C925-041AA1522154}"/>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F337AED9-8ED4-09FA-996A-33C04EED27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24C0FFAF-63FB-FAB3-DEB4-760FA6D70657}"/>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2CE605D6-D2F4-B1CA-6ED5-127FD94257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OECD</a:t>
            </a:r>
          </a:p>
        </p:txBody>
      </p:sp>
      <p:sp>
        <p:nvSpPr>
          <p:cNvPr id="122884" name="Slide Number Placeholder 3">
            <a:extLst>
              <a:ext uri="{FF2B5EF4-FFF2-40B4-BE49-F238E27FC236}">
                <a16:creationId xmlns:a16="http://schemas.microsoft.com/office/drawing/2014/main" id="{F01D20ED-F318-DD01-45AC-1396D0466B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F6790D-BE81-1640-BD2B-0877F84E6623}" type="slidenum">
              <a:rPr lang="en-US" altLang="en-US">
                <a:solidFill>
                  <a:srgbClr val="000000"/>
                </a:solidFill>
                <a:ea typeface="MS PGothic" panose="020B0600070205080204" pitchFamily="34" charset="-128"/>
              </a:rPr>
              <a:pPr>
                <a:spcBef>
                  <a:spcPct val="0"/>
                </a:spcBef>
              </a:pPr>
              <a:t>68</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F992FB8-C0E6-38C1-55EE-10E9A0D30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B5BD2B-D0C4-1F49-9647-A699DCD11EC5}" type="slidenum">
              <a:rPr lang="it-IT" altLang="it-IT" sz="1300"/>
              <a:pPr>
                <a:spcBef>
                  <a:spcPct val="0"/>
                </a:spcBef>
              </a:pPr>
              <a:t>69</a:t>
            </a:fld>
            <a:endParaRPr lang="it-IT" altLang="it-IT" sz="1300"/>
          </a:p>
        </p:txBody>
      </p:sp>
      <p:sp>
        <p:nvSpPr>
          <p:cNvPr id="124931" name="Rectangle 2">
            <a:extLst>
              <a:ext uri="{FF2B5EF4-FFF2-40B4-BE49-F238E27FC236}">
                <a16:creationId xmlns:a16="http://schemas.microsoft.com/office/drawing/2014/main" id="{0C46F15C-B2BF-7325-FAE1-EC0EFC5309FA}"/>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B6BC402B-7293-A5AE-BF15-470323DF6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4957B088-FCD2-964F-B333-D215C128F0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9AAA56-4C9E-794C-8802-575057D393CF}" type="slidenum">
              <a:rPr lang="it-IT" altLang="it-IT" sz="1300"/>
              <a:pPr>
                <a:spcBef>
                  <a:spcPct val="0"/>
                </a:spcBef>
              </a:pPr>
              <a:t>70</a:t>
            </a:fld>
            <a:endParaRPr lang="it-IT" altLang="it-IT" sz="1300"/>
          </a:p>
        </p:txBody>
      </p:sp>
      <p:sp>
        <p:nvSpPr>
          <p:cNvPr id="126979" name="Rectangle 2">
            <a:extLst>
              <a:ext uri="{FF2B5EF4-FFF2-40B4-BE49-F238E27FC236}">
                <a16:creationId xmlns:a16="http://schemas.microsoft.com/office/drawing/2014/main" id="{52628017-94E0-BFA8-AB17-C7531E245E98}"/>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CF78B608-488E-809F-DB63-EE758D68A6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9364E7-349B-405E-B82E-49EA6BDE50D2}" type="slidenum">
              <a:rPr lang="it-IT" altLang="en-US"/>
              <a:pPr eaLnBrk="1" hangingPunct="1"/>
              <a:t>71</a:t>
            </a:fld>
            <a:endParaRPr lang="it-IT" altLang="en-US"/>
          </a:p>
        </p:txBody>
      </p:sp>
      <p:sp>
        <p:nvSpPr>
          <p:cNvPr id="120835" name="Rectangle 2"/>
          <p:cNvSpPr>
            <a:spLocks noGrp="1" noRot="1" noChangeAspect="1" noChangeArrowheads="1" noTextEdit="1"/>
          </p:cNvSpPr>
          <p:nvPr>
            <p:ph type="sldImg"/>
          </p:nvPr>
        </p:nvSpPr>
        <p:spPr>
          <a:xfrm>
            <a:off x="1393825" y="579438"/>
            <a:ext cx="3856038" cy="2894012"/>
          </a:xfrm>
          <a:ln/>
        </p:spPr>
      </p:sp>
      <p:sp>
        <p:nvSpPr>
          <p:cNvPr id="120836" name="Rectangle 3"/>
          <p:cNvSpPr>
            <a:spLocks noGrp="1" noChangeArrowheads="1"/>
          </p:cNvSpPr>
          <p:nvPr>
            <p:ph type="body" idx="1"/>
          </p:nvPr>
        </p:nvSpPr>
        <p:spPr>
          <a:xfrm>
            <a:off x="906463" y="3723680"/>
            <a:ext cx="4984750" cy="56236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extLst>
      <p:ext uri="{BB962C8B-B14F-4D97-AF65-F5344CB8AC3E}">
        <p14:creationId xmlns:p14="http://schemas.microsoft.com/office/powerpoint/2010/main" val="1267035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61A71D-2627-4956-BF39-BDC52C491786}" type="slidenum">
              <a:rPr lang="it-IT" altLang="en-US"/>
              <a:pPr eaLnBrk="1" hangingPunct="1"/>
              <a:t>72</a:t>
            </a:fld>
            <a:endParaRPr lang="it-IT"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67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C40C64-E422-4B48-978D-83DD503CECCB}" type="slidenum">
              <a:rPr lang="it-IT" altLang="en-US"/>
              <a:pPr eaLnBrk="1" hangingPunct="1"/>
              <a:t>7</a:t>
            </a:fld>
            <a:endParaRPr lang="it-IT"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480471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5A23B7B-090E-452E-AAF7-4299F78CCD5A}" type="slidenum">
              <a:rPr lang="it-IT" altLang="en-US" smtClean="0"/>
              <a:pPr/>
              <a:t>73</a:t>
            </a:fld>
            <a:endParaRPr lang="it-IT" altLang="en-US"/>
          </a:p>
        </p:txBody>
      </p:sp>
    </p:spTree>
    <p:extLst>
      <p:ext uri="{BB962C8B-B14F-4D97-AF65-F5344CB8AC3E}">
        <p14:creationId xmlns:p14="http://schemas.microsoft.com/office/powerpoint/2010/main" val="1486247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72279A94-01F8-F70B-905C-E6D430BCD36F}"/>
              </a:ext>
            </a:extLst>
          </p:cNvPr>
          <p:cNvSpPr>
            <a:spLocks noGrp="1" noRot="1" noChangeAspect="1" noChangeArrowheads="1" noTextEdit="1"/>
          </p:cNvSpPr>
          <p:nvPr>
            <p:ph type="sldImg"/>
          </p:nvPr>
        </p:nvSpPr>
        <p:spPr>
          <a:xfrm>
            <a:off x="1554163" y="685800"/>
            <a:ext cx="3749675" cy="2811463"/>
          </a:xfrm>
          <a:ln/>
        </p:spPr>
      </p:sp>
      <p:sp>
        <p:nvSpPr>
          <p:cNvPr id="129027" name="Notes Placeholder 2">
            <a:extLst>
              <a:ext uri="{FF2B5EF4-FFF2-40B4-BE49-F238E27FC236}">
                <a16:creationId xmlns:a16="http://schemas.microsoft.com/office/drawing/2014/main" id="{7E45A51C-BF4B-552A-AFFC-B88781F682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Bureau of Labor Statistics, U.S. Department of Labor.  http://www.bls.gov</a:t>
            </a:r>
          </a:p>
          <a:p>
            <a:r>
              <a:rPr lang="en-US" altLang="en-US"/>
              <a:t>The population measured used here is the adult civilian non-institutional population. </a:t>
            </a:r>
          </a:p>
          <a:p>
            <a:endParaRPr lang="en-US" altLang="en-US"/>
          </a:p>
        </p:txBody>
      </p:sp>
      <p:sp>
        <p:nvSpPr>
          <p:cNvPr id="129028" name="Slide Number Placeholder 3">
            <a:extLst>
              <a:ext uri="{FF2B5EF4-FFF2-40B4-BE49-F238E27FC236}">
                <a16:creationId xmlns:a16="http://schemas.microsoft.com/office/drawing/2014/main" id="{EC6F770C-C2C4-5165-2069-C01BBBFA2D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8C7CE3-1077-C541-8C98-6746B97F196E}" type="slidenum">
              <a:rPr lang="en-US" altLang="en-US">
                <a:solidFill>
                  <a:srgbClr val="000000"/>
                </a:solidFill>
                <a:ea typeface="MS PGothic" panose="020B0600070205080204" pitchFamily="34" charset="-128"/>
              </a:rPr>
              <a:pPr>
                <a:spcBef>
                  <a:spcPct val="0"/>
                </a:spcBef>
              </a:pPr>
              <a:t>75</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C5C196F-D56D-A612-B42C-E611ECA99F56}"/>
              </a:ext>
            </a:extLst>
          </p:cNvPr>
          <p:cNvSpPr>
            <a:spLocks noGrp="1" noRot="1" noChangeAspect="1" noChangeArrowheads="1" noTextEdit="1"/>
          </p:cNvSpPr>
          <p:nvPr>
            <p:ph type="sldImg"/>
          </p:nvPr>
        </p:nvSpPr>
        <p:spPr>
          <a:xfrm>
            <a:off x="1554163" y="685800"/>
            <a:ext cx="3749675" cy="2811463"/>
          </a:xfrm>
          <a:ln/>
        </p:spPr>
      </p:sp>
      <p:sp>
        <p:nvSpPr>
          <p:cNvPr id="131075" name="Notes Placeholder 2">
            <a:extLst>
              <a:ext uri="{FF2B5EF4-FFF2-40B4-BE49-F238E27FC236}">
                <a16:creationId xmlns:a16="http://schemas.microsoft.com/office/drawing/2014/main" id="{19B24251-3F73-7984-5951-142C9216C6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131076" name="Slide Number Placeholder 3">
            <a:extLst>
              <a:ext uri="{FF2B5EF4-FFF2-40B4-BE49-F238E27FC236}">
                <a16:creationId xmlns:a16="http://schemas.microsoft.com/office/drawing/2014/main" id="{EEC9CEF0-78CB-1968-1454-006DE4A017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42950" indent="-285750" defTabSz="955675">
              <a:spcBef>
                <a:spcPct val="30000"/>
              </a:spcBef>
              <a:defRPr sz="1200">
                <a:solidFill>
                  <a:schemeClr val="tx1"/>
                </a:solidFill>
                <a:latin typeface="Arial" panose="020B0604020202020204" pitchFamily="34" charset="0"/>
              </a:defRPr>
            </a:lvl2pPr>
            <a:lvl3pPr marL="1143000" indent="-228600" defTabSz="955675">
              <a:spcBef>
                <a:spcPct val="30000"/>
              </a:spcBef>
              <a:defRPr sz="1200">
                <a:solidFill>
                  <a:schemeClr val="tx1"/>
                </a:solidFill>
                <a:latin typeface="Arial" panose="020B0604020202020204" pitchFamily="34" charset="0"/>
              </a:defRPr>
            </a:lvl3pPr>
            <a:lvl4pPr marL="1600200" indent="-228600" defTabSz="955675">
              <a:spcBef>
                <a:spcPct val="30000"/>
              </a:spcBef>
              <a:defRPr sz="1200">
                <a:solidFill>
                  <a:schemeClr val="tx1"/>
                </a:solidFill>
                <a:latin typeface="Arial" panose="020B0604020202020204" pitchFamily="34" charset="0"/>
              </a:defRPr>
            </a:lvl4pPr>
            <a:lvl5pPr marL="2057400" indent="-228600" defTabSz="955675">
              <a:spcBef>
                <a:spcPct val="30000"/>
              </a:spcBef>
              <a:defRPr sz="1200">
                <a:solidFill>
                  <a:schemeClr val="tx1"/>
                </a:solidFill>
                <a:latin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D32CD-E7F3-DF43-BE4B-7EB544DC68F5}" type="slidenum">
              <a:rPr lang="en-US" altLang="en-US">
                <a:solidFill>
                  <a:srgbClr val="000000"/>
                </a:solidFill>
                <a:ea typeface="MS PGothic" panose="020B0600070205080204" pitchFamily="34" charset="-128"/>
              </a:rPr>
              <a:pPr>
                <a:spcBef>
                  <a:spcPct val="0"/>
                </a:spcBef>
              </a:pPr>
              <a:t>76</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4F51F05-5E94-4112-9624-343D2560279D}" type="slidenum">
              <a:rPr lang="it-IT" altLang="de-DE" sz="1300"/>
              <a:pPr algn="r" eaLnBrk="1" hangingPunct="1">
                <a:spcBef>
                  <a:spcPct val="0"/>
                </a:spcBef>
              </a:pPr>
              <a:t>77</a:t>
            </a:fld>
            <a:endParaRPr lang="it-IT" altLang="de-DE"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06463" y="4714356"/>
            <a:ext cx="4984750" cy="44653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de-DE">
              <a:latin typeface="Arial" panose="020B0604020202020204" pitchFamily="34" charset="0"/>
            </a:endParaRPr>
          </a:p>
        </p:txBody>
      </p:sp>
    </p:spTree>
    <p:extLst>
      <p:ext uri="{BB962C8B-B14F-4D97-AF65-F5344CB8AC3E}">
        <p14:creationId xmlns:p14="http://schemas.microsoft.com/office/powerpoint/2010/main" val="112951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C40C64-E422-4B48-978D-83DD503CECCB}" type="slidenum">
              <a:rPr lang="it-IT" altLang="en-US"/>
              <a:pPr eaLnBrk="1" hangingPunct="1"/>
              <a:t>8</a:t>
            </a:fld>
            <a:endParaRPr lang="it-IT"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3031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anose="020B0604020202020204" pitchFamily="34" charset="0"/>
              </a:defRPr>
            </a:lvl1pPr>
            <a:lvl2pPr marL="742950" indent="-285750" defTabSz="955675" eaLnBrk="0" hangingPunct="0">
              <a:defRPr>
                <a:solidFill>
                  <a:schemeClr val="tx1"/>
                </a:solidFill>
                <a:latin typeface="Arial" panose="020B0604020202020204" pitchFamily="34" charset="0"/>
              </a:defRPr>
            </a:lvl2pPr>
            <a:lvl3pPr marL="1143000" indent="-228600" defTabSz="955675" eaLnBrk="0" hangingPunct="0">
              <a:defRPr>
                <a:solidFill>
                  <a:schemeClr val="tx1"/>
                </a:solidFill>
                <a:latin typeface="Arial" panose="020B0604020202020204" pitchFamily="34" charset="0"/>
              </a:defRPr>
            </a:lvl3pPr>
            <a:lvl4pPr marL="1600200" indent="-228600" defTabSz="955675" eaLnBrk="0" hangingPunct="0">
              <a:defRPr>
                <a:solidFill>
                  <a:schemeClr val="tx1"/>
                </a:solidFill>
                <a:latin typeface="Arial" panose="020B0604020202020204" pitchFamily="34" charset="0"/>
              </a:defRPr>
            </a:lvl4pPr>
            <a:lvl5pPr marL="2057400" indent="-228600" defTabSz="955675" eaLnBrk="0" hangingPunct="0">
              <a:defRPr>
                <a:solidFill>
                  <a:schemeClr val="tx1"/>
                </a:solidFill>
                <a:latin typeface="Arial" panose="020B0604020202020204" pitchFamily="34" charset="0"/>
              </a:defRPr>
            </a:lvl5pPr>
            <a:lvl6pPr marL="2514600" indent="-228600" algn="ctr" defTabSz="95567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567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567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56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C40C64-E422-4B48-978D-83DD503CECCB}" type="slidenum">
              <a:rPr lang="it-IT" altLang="en-US"/>
              <a:pPr eaLnBrk="1" hangingPunct="1"/>
              <a:t>9</a:t>
            </a:fld>
            <a:endParaRPr lang="it-IT"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0244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49395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8243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175752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83363" y="44450"/>
            <a:ext cx="2038350" cy="60515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68313" y="44450"/>
            <a:ext cx="5962650" cy="60515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24949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68313" y="44450"/>
            <a:ext cx="8153400" cy="60515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829742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p:spPr>
        <p:txBody>
          <a:bodyPr/>
          <a:lstStyle/>
          <a:p>
            <a:r>
              <a:rPr lang="it-IT"/>
              <a:t>Fare clic per modificare lo stile del titolo</a:t>
            </a:r>
          </a:p>
        </p:txBody>
      </p:sp>
      <p:sp>
        <p:nvSpPr>
          <p:cNvPr id="3" name="Segnaposto testo 2"/>
          <p:cNvSpPr>
            <a:spLocks noGrp="1"/>
          </p:cNvSpPr>
          <p:nvPr>
            <p:ph type="body" sz="half" idx="1"/>
          </p:nvPr>
        </p:nvSpPr>
        <p:spPr>
          <a:xfrm>
            <a:off x="838200" y="1981200"/>
            <a:ext cx="3814763"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5363" y="1981200"/>
            <a:ext cx="381635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71721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857277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65910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3318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400443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50200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693094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81200"/>
            <a:ext cx="38147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5363" y="1981200"/>
            <a:ext cx="38163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1135158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928446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2342109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597403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2224718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968921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842605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83363" y="44450"/>
            <a:ext cx="2038350" cy="60515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68313" y="44450"/>
            <a:ext cx="5962650" cy="60515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078922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68313" y="44450"/>
            <a:ext cx="8153400" cy="60515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29636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p:spPr>
        <p:txBody>
          <a:bodyPr/>
          <a:lstStyle/>
          <a:p>
            <a:r>
              <a:rPr lang="it-IT"/>
              <a:t>Fare clic per modificare lo stile del titolo</a:t>
            </a:r>
          </a:p>
        </p:txBody>
      </p:sp>
      <p:sp>
        <p:nvSpPr>
          <p:cNvPr id="3" name="Segnaposto testo 2"/>
          <p:cNvSpPr>
            <a:spLocks noGrp="1"/>
          </p:cNvSpPr>
          <p:nvPr>
            <p:ph type="body" sz="half" idx="1"/>
          </p:nvPr>
        </p:nvSpPr>
        <p:spPr>
          <a:xfrm>
            <a:off x="838200" y="1981200"/>
            <a:ext cx="3814763"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5363" y="1981200"/>
            <a:ext cx="381635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15028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139893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69008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110942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81200"/>
            <a:ext cx="38147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5363" y="1981200"/>
            <a:ext cx="38163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142993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17899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309027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140599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2 – Conti della macroeconomia</a:t>
            </a:r>
          </a:p>
        </p:txBody>
      </p:sp>
    </p:spTree>
    <p:extLst>
      <p:ext uri="{BB962C8B-B14F-4D97-AF65-F5344CB8AC3E}">
        <p14:creationId xmlns:p14="http://schemas.microsoft.com/office/powerpoint/2010/main" val="27730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49400" y="-244475"/>
            <a:ext cx="5689600" cy="2952750"/>
            <a:chOff x="-2040" y="0"/>
            <a:chExt cx="7512" cy="2400"/>
          </a:xfrm>
        </p:grpSpPr>
        <p:sp>
          <p:nvSpPr>
            <p:cNvPr id="135171" name="AutoShape 3"/>
            <p:cNvSpPr>
              <a:spLocks noChangeArrowheads="1"/>
            </p:cNvSpPr>
            <p:nvPr/>
          </p:nvSpPr>
          <p:spPr bwMode="auto">
            <a:xfrm>
              <a:off x="-2040" y="432"/>
              <a:ext cx="2593"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80C2C0"/>
            </a:solidFill>
            <a:ln w="9525">
              <a:noFill/>
              <a:miter lim="800000"/>
              <a:headEnd/>
              <a:tailEnd/>
            </a:ln>
          </p:spPr>
          <p:txBody>
            <a:bodyPr/>
            <a:lstStyle/>
            <a:p>
              <a:pPr algn="l">
                <a:defRPr/>
              </a:pPr>
              <a:endParaRPr lang="it-IT" sz="2400">
                <a:latin typeface="Times New Roman" pitchFamily="18" charset="0"/>
              </a:endParaRPr>
            </a:p>
          </p:txBody>
        </p:sp>
        <p:sp>
          <p:nvSpPr>
            <p:cNvPr id="135172" name="AutoShape 4"/>
            <p:cNvSpPr>
              <a:spLocks noChangeArrowheads="1"/>
            </p:cNvSpPr>
            <p:nvPr/>
          </p:nvSpPr>
          <p:spPr bwMode="auto">
            <a:xfrm>
              <a:off x="-1529"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005E5C"/>
            </a:solidFill>
            <a:ln w="9525">
              <a:noFill/>
              <a:miter lim="800000"/>
              <a:headEnd/>
              <a:tailEnd/>
            </a:ln>
          </p:spPr>
          <p:txBody>
            <a:bodyPr/>
            <a:lstStyle/>
            <a:p>
              <a:pPr algn="l">
                <a:defRPr/>
              </a:pPr>
              <a:endParaRPr lang="it-IT">
                <a:latin typeface="Arial" charset="0"/>
              </a:endParaRPr>
            </a:p>
          </p:txBody>
        </p:sp>
        <p:sp>
          <p:nvSpPr>
            <p:cNvPr id="135173" name="Line 5"/>
            <p:cNvSpPr>
              <a:spLocks noChangeShapeType="1"/>
            </p:cNvSpPr>
            <p:nvPr/>
          </p:nvSpPr>
          <p:spPr bwMode="auto">
            <a:xfrm>
              <a:off x="865" y="960"/>
              <a:ext cx="4607" cy="0"/>
            </a:xfrm>
            <a:prstGeom prst="line">
              <a:avLst/>
            </a:prstGeom>
            <a:noFill/>
            <a:ln w="12700">
              <a:solidFill>
                <a:schemeClr val="tx1"/>
              </a:solidFill>
              <a:round/>
              <a:headEnd/>
              <a:tailEnd/>
            </a:ln>
            <a:effectLst/>
          </p:spPr>
          <p:txBody>
            <a:bodyPr/>
            <a:lstStyle/>
            <a:p>
              <a:pPr>
                <a:defRPr/>
              </a:pPr>
              <a:endParaRPr lang="it-IT"/>
            </a:p>
          </p:txBody>
        </p:sp>
      </p:grpSp>
      <p:sp>
        <p:nvSpPr>
          <p:cNvPr id="5123" name="Rectangle 6"/>
          <p:cNvSpPr>
            <a:spLocks noGrp="1" noChangeArrowheads="1"/>
          </p:cNvSpPr>
          <p:nvPr>
            <p:ph type="title"/>
          </p:nvPr>
        </p:nvSpPr>
        <p:spPr bwMode="auto">
          <a:xfrm>
            <a:off x="468313" y="44450"/>
            <a:ext cx="73136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en-US"/>
              <a:t>Click to edit Master title style</a:t>
            </a:r>
          </a:p>
        </p:txBody>
      </p:sp>
      <p:sp>
        <p:nvSpPr>
          <p:cNvPr id="5124" name="Rectangle 7"/>
          <p:cNvSpPr>
            <a:spLocks noGrp="1" noChangeArrowheads="1"/>
          </p:cNvSpPr>
          <p:nvPr>
            <p:ph type="body" idx="1"/>
          </p:nvPr>
        </p:nvSpPr>
        <p:spPr bwMode="auto">
          <a:xfrm>
            <a:off x="838200" y="1981200"/>
            <a:ext cx="7783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Click to edit Master text styles</a:t>
            </a:r>
          </a:p>
          <a:p>
            <a:pPr lvl="1"/>
            <a:r>
              <a:rPr lang="it-IT" altLang="en-US"/>
              <a:t>Second level</a:t>
            </a:r>
          </a:p>
          <a:p>
            <a:pPr lvl="2"/>
            <a:r>
              <a:rPr lang="it-IT" altLang="en-US"/>
              <a:t>Third level</a:t>
            </a:r>
          </a:p>
          <a:p>
            <a:pPr lvl="3"/>
            <a:r>
              <a:rPr lang="it-IT" altLang="en-US"/>
              <a:t>Fourth level</a:t>
            </a:r>
          </a:p>
          <a:p>
            <a:pPr lvl="4"/>
            <a:r>
              <a:rPr lang="it-IT" altLang="en-US"/>
              <a:t>Fifth level</a:t>
            </a:r>
          </a:p>
        </p:txBody>
      </p:sp>
      <p:sp>
        <p:nvSpPr>
          <p:cNvPr id="135176" name="Rectangle 8"/>
          <p:cNvSpPr>
            <a:spLocks noGrp="1" noChangeArrowheads="1"/>
          </p:cNvSpPr>
          <p:nvPr>
            <p:ph type="ftr" sz="quarter" idx="3"/>
          </p:nvPr>
        </p:nvSpPr>
        <p:spPr bwMode="auto">
          <a:xfrm>
            <a:off x="381000" y="6400800"/>
            <a:ext cx="38862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003231"/>
                </a:solidFill>
              </a:defRPr>
            </a:lvl1pPr>
          </a:lstStyle>
          <a:p>
            <a:pPr>
              <a:defRPr/>
            </a:pPr>
            <a:r>
              <a:rPr lang="it-IT"/>
              <a:t>Lez. 2 – Conti della macroeconomia</a:t>
            </a:r>
          </a:p>
        </p:txBody>
      </p:sp>
      <p:sp>
        <p:nvSpPr>
          <p:cNvPr id="135177" name="Line 9"/>
          <p:cNvSpPr>
            <a:spLocks noChangeShapeType="1"/>
          </p:cNvSpPr>
          <p:nvPr userDrawn="1"/>
        </p:nvSpPr>
        <p:spPr bwMode="auto">
          <a:xfrm>
            <a:off x="609600" y="6400800"/>
            <a:ext cx="8001000" cy="3175"/>
          </a:xfrm>
          <a:prstGeom prst="line">
            <a:avLst/>
          </a:prstGeom>
          <a:noFill/>
          <a:ln w="9525">
            <a:solidFill>
              <a:schemeClr val="tx1"/>
            </a:solidFill>
            <a:round/>
            <a:headEnd/>
            <a:tailEnd/>
          </a:ln>
          <a:effectLst/>
        </p:spPr>
        <p:txBody>
          <a:bodyPr/>
          <a:lstStyle/>
          <a:p>
            <a:pPr>
              <a:defRPr/>
            </a:pPr>
            <a:endParaRPr lang="it-IT"/>
          </a:p>
        </p:txBody>
      </p:sp>
      <p:grpSp>
        <p:nvGrpSpPr>
          <p:cNvPr id="5127" name="Group 11"/>
          <p:cNvGrpSpPr>
            <a:grpSpLocks/>
          </p:cNvGrpSpPr>
          <p:nvPr userDrawn="1"/>
        </p:nvGrpSpPr>
        <p:grpSpPr bwMode="auto">
          <a:xfrm rot="10800000">
            <a:off x="5219700" y="5373688"/>
            <a:ext cx="5400675" cy="1655762"/>
            <a:chOff x="-2040" y="0"/>
            <a:chExt cx="7512" cy="2400"/>
          </a:xfrm>
        </p:grpSpPr>
        <p:sp>
          <p:nvSpPr>
            <p:cNvPr id="135180" name="AutoShape 12"/>
            <p:cNvSpPr>
              <a:spLocks noChangeArrowheads="1"/>
            </p:cNvSpPr>
            <p:nvPr/>
          </p:nvSpPr>
          <p:spPr bwMode="auto">
            <a:xfrm>
              <a:off x="-2027" y="433"/>
              <a:ext cx="2592" cy="1967"/>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E19A93"/>
            </a:solidFill>
            <a:ln w="9525">
              <a:noFill/>
              <a:miter lim="800000"/>
              <a:headEnd/>
              <a:tailEnd/>
            </a:ln>
          </p:spPr>
          <p:txBody>
            <a:bodyPr rot="10800000"/>
            <a:lstStyle/>
            <a:p>
              <a:pPr algn="l">
                <a:defRPr/>
              </a:pPr>
              <a:endParaRPr lang="it-IT" sz="2400">
                <a:latin typeface="Times New Roman" pitchFamily="18" charset="0"/>
              </a:endParaRPr>
            </a:p>
          </p:txBody>
        </p:sp>
        <p:sp>
          <p:nvSpPr>
            <p:cNvPr id="135181" name="AutoShape 13"/>
            <p:cNvSpPr>
              <a:spLocks noChangeArrowheads="1"/>
            </p:cNvSpPr>
            <p:nvPr/>
          </p:nvSpPr>
          <p:spPr bwMode="auto">
            <a:xfrm>
              <a:off x="-1499" y="-16"/>
              <a:ext cx="1950" cy="1988"/>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FF0000"/>
            </a:solidFill>
            <a:ln w="9525">
              <a:noFill/>
              <a:miter lim="800000"/>
              <a:headEnd/>
              <a:tailEnd/>
            </a:ln>
          </p:spPr>
          <p:txBody>
            <a:bodyPr rot="10800000"/>
            <a:lstStyle/>
            <a:p>
              <a:pPr algn="l">
                <a:defRPr/>
              </a:pPr>
              <a:endParaRPr lang="it-IT">
                <a:latin typeface="Arial" charset="0"/>
              </a:endParaRPr>
            </a:p>
          </p:txBody>
        </p:sp>
        <p:sp>
          <p:nvSpPr>
            <p:cNvPr id="135182" name="Line 14"/>
            <p:cNvSpPr>
              <a:spLocks noChangeShapeType="1"/>
            </p:cNvSpPr>
            <p:nvPr/>
          </p:nvSpPr>
          <p:spPr bwMode="auto">
            <a:xfrm>
              <a:off x="895" y="943"/>
              <a:ext cx="4608" cy="0"/>
            </a:xfrm>
            <a:prstGeom prst="line">
              <a:avLst/>
            </a:prstGeom>
            <a:noFill/>
            <a:ln w="12700">
              <a:noFill/>
              <a:round/>
              <a:headEnd/>
              <a:tailEnd/>
            </a:ln>
            <a:effectLst/>
          </p:spPr>
          <p:txBody>
            <a:bodyPr/>
            <a:lstStyle/>
            <a:p>
              <a:pPr>
                <a:defRPr/>
              </a:pPr>
              <a:endParaRPr lang="it-IT"/>
            </a:p>
          </p:txBody>
        </p:sp>
      </p:grpSp>
      <p:sp>
        <p:nvSpPr>
          <p:cNvPr id="135183" name="Rectangle 15"/>
          <p:cNvSpPr>
            <a:spLocks noChangeArrowheads="1"/>
          </p:cNvSpPr>
          <p:nvPr/>
        </p:nvSpPr>
        <p:spPr bwMode="auto">
          <a:xfrm>
            <a:off x="7451725" y="6237288"/>
            <a:ext cx="1162050" cy="457200"/>
          </a:xfrm>
          <a:prstGeom prst="rect">
            <a:avLst/>
          </a:prstGeom>
          <a:noFill/>
          <a:ln w="9525">
            <a:noFill/>
            <a:miter lim="800000"/>
            <a:headEnd/>
            <a:tailEnd/>
          </a:ln>
          <a:effec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EEBB98C-4F12-47D4-BD07-DF237E951B53}" type="slidenum">
              <a:rPr lang="it-IT" altLang="en-US" sz="1200">
                <a:solidFill>
                  <a:srgbClr val="004644"/>
                </a:solidFill>
              </a:rPr>
              <a:pPr algn="r" eaLnBrk="1" hangingPunct="1"/>
              <a:t>‹#›</a:t>
            </a:fld>
            <a:endParaRPr lang="it-IT" altLang="en-US" sz="1200">
              <a:solidFill>
                <a:srgbClr val="004644"/>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dt="0"/>
  <p:txStyles>
    <p:titleStyle>
      <a:lvl1pPr algn="l" rtl="0" eaLnBrk="0" fontAlgn="base" hangingPunct="0">
        <a:spcBef>
          <a:spcPct val="0"/>
        </a:spcBef>
        <a:spcAft>
          <a:spcPct val="0"/>
        </a:spcAft>
        <a:defRPr sz="3600">
          <a:solidFill>
            <a:srgbClr val="005A58"/>
          </a:solidFill>
          <a:latin typeface="+mj-lt"/>
          <a:ea typeface="+mj-ea"/>
          <a:cs typeface="+mj-cs"/>
        </a:defRPr>
      </a:lvl1pPr>
      <a:lvl2pPr algn="l" rtl="0" eaLnBrk="0" fontAlgn="base" hangingPunct="0">
        <a:spcBef>
          <a:spcPct val="0"/>
        </a:spcBef>
        <a:spcAft>
          <a:spcPct val="0"/>
        </a:spcAft>
        <a:defRPr sz="3600">
          <a:solidFill>
            <a:srgbClr val="005A58"/>
          </a:solidFill>
          <a:latin typeface="Arial" charset="0"/>
        </a:defRPr>
      </a:lvl2pPr>
      <a:lvl3pPr algn="l" rtl="0" eaLnBrk="0" fontAlgn="base" hangingPunct="0">
        <a:spcBef>
          <a:spcPct val="0"/>
        </a:spcBef>
        <a:spcAft>
          <a:spcPct val="0"/>
        </a:spcAft>
        <a:defRPr sz="3600">
          <a:solidFill>
            <a:srgbClr val="005A58"/>
          </a:solidFill>
          <a:latin typeface="Arial" charset="0"/>
        </a:defRPr>
      </a:lvl3pPr>
      <a:lvl4pPr algn="l" rtl="0" eaLnBrk="0" fontAlgn="base" hangingPunct="0">
        <a:spcBef>
          <a:spcPct val="0"/>
        </a:spcBef>
        <a:spcAft>
          <a:spcPct val="0"/>
        </a:spcAft>
        <a:defRPr sz="3600">
          <a:solidFill>
            <a:srgbClr val="005A58"/>
          </a:solidFill>
          <a:latin typeface="Arial" charset="0"/>
        </a:defRPr>
      </a:lvl4pPr>
      <a:lvl5pPr algn="l" rtl="0" eaLnBrk="0" fontAlgn="base" hangingPunct="0">
        <a:spcBef>
          <a:spcPct val="0"/>
        </a:spcBef>
        <a:spcAft>
          <a:spcPct val="0"/>
        </a:spcAft>
        <a:defRPr sz="3600">
          <a:solidFill>
            <a:srgbClr val="005A58"/>
          </a:solidFill>
          <a:latin typeface="Arial" charset="0"/>
        </a:defRPr>
      </a:lvl5pPr>
      <a:lvl6pPr marL="457200" algn="l" rtl="0" fontAlgn="base">
        <a:spcBef>
          <a:spcPct val="0"/>
        </a:spcBef>
        <a:spcAft>
          <a:spcPct val="0"/>
        </a:spcAft>
        <a:defRPr sz="3600">
          <a:solidFill>
            <a:srgbClr val="005A58"/>
          </a:solidFill>
          <a:latin typeface="Arial" charset="0"/>
        </a:defRPr>
      </a:lvl6pPr>
      <a:lvl7pPr marL="914400" algn="l" rtl="0" fontAlgn="base">
        <a:spcBef>
          <a:spcPct val="0"/>
        </a:spcBef>
        <a:spcAft>
          <a:spcPct val="0"/>
        </a:spcAft>
        <a:defRPr sz="3600">
          <a:solidFill>
            <a:srgbClr val="005A58"/>
          </a:solidFill>
          <a:latin typeface="Arial" charset="0"/>
        </a:defRPr>
      </a:lvl7pPr>
      <a:lvl8pPr marL="1371600" algn="l" rtl="0" fontAlgn="base">
        <a:spcBef>
          <a:spcPct val="0"/>
        </a:spcBef>
        <a:spcAft>
          <a:spcPct val="0"/>
        </a:spcAft>
        <a:defRPr sz="3600">
          <a:solidFill>
            <a:srgbClr val="005A58"/>
          </a:solidFill>
          <a:latin typeface="Arial" charset="0"/>
        </a:defRPr>
      </a:lvl8pPr>
      <a:lvl9pPr marL="1828800" algn="l" rtl="0" fontAlgn="base">
        <a:spcBef>
          <a:spcPct val="0"/>
        </a:spcBef>
        <a:spcAft>
          <a:spcPct val="0"/>
        </a:spcAft>
        <a:defRPr sz="3600">
          <a:solidFill>
            <a:srgbClr val="005A58"/>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49400" y="-244475"/>
            <a:ext cx="5689600" cy="2952750"/>
            <a:chOff x="-2040" y="0"/>
            <a:chExt cx="7512" cy="2400"/>
          </a:xfrm>
        </p:grpSpPr>
        <p:sp>
          <p:nvSpPr>
            <p:cNvPr id="1036" name="AutoShape 3"/>
            <p:cNvSpPr>
              <a:spLocks noChangeArrowheads="1"/>
            </p:cNvSpPr>
            <p:nvPr/>
          </p:nvSpPr>
          <p:spPr bwMode="auto">
            <a:xfrm>
              <a:off x="-2040" y="432"/>
              <a:ext cx="2593"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302 w 64000"/>
                <a:gd name="T28" fmla="*/ -26244 h 64000"/>
                <a:gd name="T29" fmla="*/ 50302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80C2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000000"/>
                </a:solidFill>
                <a:latin typeface="Verdana" panose="020B0604030504040204" pitchFamily="34" charset="0"/>
              </a:endParaRPr>
            </a:p>
          </p:txBody>
        </p:sp>
        <p:sp>
          <p:nvSpPr>
            <p:cNvPr id="1037" name="AutoShape 4"/>
            <p:cNvSpPr>
              <a:spLocks noChangeArrowheads="1"/>
            </p:cNvSpPr>
            <p:nvPr/>
          </p:nvSpPr>
          <p:spPr bwMode="auto">
            <a:xfrm>
              <a:off x="-1529"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005E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000000"/>
                </a:solidFill>
                <a:latin typeface="Verdana" panose="020B0604030504040204" pitchFamily="34" charset="0"/>
              </a:endParaRPr>
            </a:p>
          </p:txBody>
        </p:sp>
        <p:sp>
          <p:nvSpPr>
            <p:cNvPr id="1038" name="Line 5"/>
            <p:cNvSpPr>
              <a:spLocks noChangeShapeType="1"/>
            </p:cNvSpPr>
            <p:nvPr/>
          </p:nvSpPr>
          <p:spPr bwMode="auto">
            <a:xfrm>
              <a:off x="865" y="960"/>
              <a:ext cx="460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Verdana" panose="020B0604030504040204" pitchFamily="34" charset="0"/>
              </a:endParaRPr>
            </a:p>
          </p:txBody>
        </p:sp>
      </p:grpSp>
      <p:sp>
        <p:nvSpPr>
          <p:cNvPr id="1027" name="Rectangle 6"/>
          <p:cNvSpPr>
            <a:spLocks noGrp="1" noChangeArrowheads="1"/>
          </p:cNvSpPr>
          <p:nvPr>
            <p:ph type="title"/>
          </p:nvPr>
        </p:nvSpPr>
        <p:spPr bwMode="auto">
          <a:xfrm>
            <a:off x="468313" y="44450"/>
            <a:ext cx="73136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de-DE"/>
              <a:t>Click to edit Master title style</a:t>
            </a:r>
          </a:p>
        </p:txBody>
      </p:sp>
      <p:sp>
        <p:nvSpPr>
          <p:cNvPr id="1028" name="Rectangle 7"/>
          <p:cNvSpPr>
            <a:spLocks noGrp="1" noChangeArrowheads="1"/>
          </p:cNvSpPr>
          <p:nvPr>
            <p:ph type="body" idx="1"/>
          </p:nvPr>
        </p:nvSpPr>
        <p:spPr bwMode="auto">
          <a:xfrm>
            <a:off x="838200" y="1981200"/>
            <a:ext cx="7783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de-DE"/>
              <a:t>Click to edit Master text styles</a:t>
            </a:r>
          </a:p>
          <a:p>
            <a:pPr lvl="1"/>
            <a:r>
              <a:rPr lang="it-IT" altLang="de-DE"/>
              <a:t>Second level</a:t>
            </a:r>
          </a:p>
          <a:p>
            <a:pPr lvl="2"/>
            <a:r>
              <a:rPr lang="it-IT" altLang="de-DE"/>
              <a:t>Third level</a:t>
            </a:r>
          </a:p>
          <a:p>
            <a:pPr lvl="3"/>
            <a:r>
              <a:rPr lang="it-IT" altLang="de-DE"/>
              <a:t>Fourth level</a:t>
            </a:r>
          </a:p>
          <a:p>
            <a:pPr lvl="4"/>
            <a:r>
              <a:rPr lang="it-IT" altLang="de-DE"/>
              <a:t>Fifth level</a:t>
            </a:r>
          </a:p>
        </p:txBody>
      </p:sp>
      <p:sp>
        <p:nvSpPr>
          <p:cNvPr id="135176" name="Rectangle 8"/>
          <p:cNvSpPr>
            <a:spLocks noGrp="1" noChangeArrowheads="1"/>
          </p:cNvSpPr>
          <p:nvPr>
            <p:ph type="ftr" sz="quarter" idx="3"/>
          </p:nvPr>
        </p:nvSpPr>
        <p:spPr bwMode="auto">
          <a:xfrm>
            <a:off x="381000" y="6400800"/>
            <a:ext cx="38862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003231"/>
                </a:solidFill>
              </a:defRPr>
            </a:lvl1pPr>
          </a:lstStyle>
          <a:p>
            <a:pPr>
              <a:defRPr/>
            </a:pPr>
            <a:r>
              <a:rPr lang="it-IT">
                <a:latin typeface="Verdana" panose="020B0604030504040204" pitchFamily="34" charset="0"/>
              </a:rPr>
              <a:t>Lez. 2 – Conti della macroeconomia</a:t>
            </a:r>
          </a:p>
        </p:txBody>
      </p:sp>
      <p:sp>
        <p:nvSpPr>
          <p:cNvPr id="1030" name="Line 9"/>
          <p:cNvSpPr>
            <a:spLocks noChangeShapeType="1"/>
          </p:cNvSpPr>
          <p:nvPr userDrawn="1"/>
        </p:nvSpPr>
        <p:spPr bwMode="auto">
          <a:xfrm>
            <a:off x="609600" y="6400800"/>
            <a:ext cx="8001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solidFill>
                <a:srgbClr val="000000"/>
              </a:solidFill>
              <a:latin typeface="Verdana" panose="020B0604030504040204" pitchFamily="34" charset="0"/>
            </a:endParaRPr>
          </a:p>
        </p:txBody>
      </p:sp>
      <p:grpSp>
        <p:nvGrpSpPr>
          <p:cNvPr id="1031" name="Group 11"/>
          <p:cNvGrpSpPr>
            <a:grpSpLocks/>
          </p:cNvGrpSpPr>
          <p:nvPr userDrawn="1"/>
        </p:nvGrpSpPr>
        <p:grpSpPr bwMode="auto">
          <a:xfrm rot="10800000">
            <a:off x="5219700" y="5373688"/>
            <a:ext cx="5400675" cy="1655762"/>
            <a:chOff x="-2040" y="0"/>
            <a:chExt cx="7512" cy="2400"/>
          </a:xfrm>
        </p:grpSpPr>
        <p:sp>
          <p:nvSpPr>
            <p:cNvPr id="1033" name="AutoShape 12"/>
            <p:cNvSpPr>
              <a:spLocks noChangeArrowheads="1"/>
            </p:cNvSpPr>
            <p:nvPr/>
          </p:nvSpPr>
          <p:spPr bwMode="auto">
            <a:xfrm>
              <a:off x="-2022" y="433"/>
              <a:ext cx="2592" cy="196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57 h 64000"/>
                <a:gd name="T29" fmla="*/ 50296 w 64000"/>
                <a:gd name="T30" fmla="*/ 26257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E19A9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lstStyle/>
            <a:p>
              <a:endParaRPr lang="en-US" b="1">
                <a:solidFill>
                  <a:srgbClr val="000000"/>
                </a:solidFill>
                <a:latin typeface="Verdana" panose="020B0604030504040204" pitchFamily="34" charset="0"/>
              </a:endParaRPr>
            </a:p>
          </p:txBody>
        </p:sp>
        <p:sp>
          <p:nvSpPr>
            <p:cNvPr id="1034" name="AutoShape 13"/>
            <p:cNvSpPr>
              <a:spLocks noChangeArrowheads="1"/>
            </p:cNvSpPr>
            <p:nvPr/>
          </p:nvSpPr>
          <p:spPr bwMode="auto">
            <a:xfrm>
              <a:off x="-1492" y="-18"/>
              <a:ext cx="1950" cy="198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84 w 64000"/>
                <a:gd name="T28" fmla="*/ -26398 h 64000"/>
                <a:gd name="T29" fmla="*/ 50084 w 64000"/>
                <a:gd name="T30" fmla="*/ 26398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lstStyle/>
            <a:p>
              <a:endParaRPr lang="en-US" b="1">
                <a:solidFill>
                  <a:srgbClr val="000000"/>
                </a:solidFill>
                <a:latin typeface="Verdana" panose="020B0604030504040204" pitchFamily="34" charset="0"/>
              </a:endParaRPr>
            </a:p>
          </p:txBody>
        </p:sp>
        <p:sp>
          <p:nvSpPr>
            <p:cNvPr id="1035" name="Line 14"/>
            <p:cNvSpPr>
              <a:spLocks noChangeShapeType="1"/>
            </p:cNvSpPr>
            <p:nvPr/>
          </p:nvSpPr>
          <p:spPr bwMode="auto">
            <a:xfrm>
              <a:off x="899" y="941"/>
              <a:ext cx="46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b="1">
                <a:solidFill>
                  <a:srgbClr val="000000"/>
                </a:solidFill>
                <a:latin typeface="Verdana" panose="020B0604030504040204" pitchFamily="34" charset="0"/>
              </a:endParaRPr>
            </a:p>
          </p:txBody>
        </p:sp>
      </p:grpSp>
      <p:sp>
        <p:nvSpPr>
          <p:cNvPr id="1032" name="Rectangle 15"/>
          <p:cNvSpPr>
            <a:spLocks noChangeArrowheads="1"/>
          </p:cNvSpPr>
          <p:nvPr/>
        </p:nvSpPr>
        <p:spPr bwMode="auto">
          <a:xfrm>
            <a:off x="7451725" y="6237288"/>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11624685-679D-4E77-932B-A888B2EEF25C}" type="slidenum">
              <a:rPr lang="it-IT" altLang="it-IT" sz="1200" b="0">
                <a:solidFill>
                  <a:srgbClr val="004644"/>
                </a:solidFill>
              </a:rPr>
              <a:pPr algn="r" eaLnBrk="1" hangingPunct="1"/>
              <a:t>‹#›</a:t>
            </a:fld>
            <a:endParaRPr lang="it-IT" altLang="it-IT" sz="1200" b="0">
              <a:solidFill>
                <a:srgbClr val="004644"/>
              </a:solidFill>
            </a:endParaRPr>
          </a:p>
        </p:txBody>
      </p:sp>
    </p:spTree>
    <p:extLst>
      <p:ext uri="{BB962C8B-B14F-4D97-AF65-F5344CB8AC3E}">
        <p14:creationId xmlns:p14="http://schemas.microsoft.com/office/powerpoint/2010/main" val="8283473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dt="0"/>
  <p:txStyles>
    <p:titleStyle>
      <a:lvl1pPr algn="l" rtl="0" eaLnBrk="0" fontAlgn="base" hangingPunct="0">
        <a:spcBef>
          <a:spcPct val="0"/>
        </a:spcBef>
        <a:spcAft>
          <a:spcPct val="0"/>
        </a:spcAft>
        <a:defRPr sz="3600">
          <a:solidFill>
            <a:srgbClr val="005A58"/>
          </a:solidFill>
          <a:latin typeface="+mj-lt"/>
          <a:ea typeface="+mj-ea"/>
          <a:cs typeface="+mj-cs"/>
        </a:defRPr>
      </a:lvl1pPr>
      <a:lvl2pPr algn="l" rtl="0" eaLnBrk="0" fontAlgn="base" hangingPunct="0">
        <a:spcBef>
          <a:spcPct val="0"/>
        </a:spcBef>
        <a:spcAft>
          <a:spcPct val="0"/>
        </a:spcAft>
        <a:defRPr sz="3600">
          <a:solidFill>
            <a:srgbClr val="005A58"/>
          </a:solidFill>
          <a:latin typeface="Arial" charset="0"/>
        </a:defRPr>
      </a:lvl2pPr>
      <a:lvl3pPr algn="l" rtl="0" eaLnBrk="0" fontAlgn="base" hangingPunct="0">
        <a:spcBef>
          <a:spcPct val="0"/>
        </a:spcBef>
        <a:spcAft>
          <a:spcPct val="0"/>
        </a:spcAft>
        <a:defRPr sz="3600">
          <a:solidFill>
            <a:srgbClr val="005A58"/>
          </a:solidFill>
          <a:latin typeface="Arial" charset="0"/>
        </a:defRPr>
      </a:lvl3pPr>
      <a:lvl4pPr algn="l" rtl="0" eaLnBrk="0" fontAlgn="base" hangingPunct="0">
        <a:spcBef>
          <a:spcPct val="0"/>
        </a:spcBef>
        <a:spcAft>
          <a:spcPct val="0"/>
        </a:spcAft>
        <a:defRPr sz="3600">
          <a:solidFill>
            <a:srgbClr val="005A58"/>
          </a:solidFill>
          <a:latin typeface="Arial" charset="0"/>
        </a:defRPr>
      </a:lvl4pPr>
      <a:lvl5pPr algn="l" rtl="0" eaLnBrk="0" fontAlgn="base" hangingPunct="0">
        <a:spcBef>
          <a:spcPct val="0"/>
        </a:spcBef>
        <a:spcAft>
          <a:spcPct val="0"/>
        </a:spcAft>
        <a:defRPr sz="3600">
          <a:solidFill>
            <a:srgbClr val="005A58"/>
          </a:solidFill>
          <a:latin typeface="Arial" charset="0"/>
        </a:defRPr>
      </a:lvl5pPr>
      <a:lvl6pPr marL="457200" algn="l" rtl="0" fontAlgn="base">
        <a:spcBef>
          <a:spcPct val="0"/>
        </a:spcBef>
        <a:spcAft>
          <a:spcPct val="0"/>
        </a:spcAft>
        <a:defRPr sz="3600">
          <a:solidFill>
            <a:srgbClr val="005A58"/>
          </a:solidFill>
          <a:latin typeface="Arial" charset="0"/>
        </a:defRPr>
      </a:lvl6pPr>
      <a:lvl7pPr marL="914400" algn="l" rtl="0" fontAlgn="base">
        <a:spcBef>
          <a:spcPct val="0"/>
        </a:spcBef>
        <a:spcAft>
          <a:spcPct val="0"/>
        </a:spcAft>
        <a:defRPr sz="3600">
          <a:solidFill>
            <a:srgbClr val="005A58"/>
          </a:solidFill>
          <a:latin typeface="Arial" charset="0"/>
        </a:defRPr>
      </a:lvl7pPr>
      <a:lvl8pPr marL="1371600" algn="l" rtl="0" fontAlgn="base">
        <a:spcBef>
          <a:spcPct val="0"/>
        </a:spcBef>
        <a:spcAft>
          <a:spcPct val="0"/>
        </a:spcAft>
        <a:defRPr sz="3600">
          <a:solidFill>
            <a:srgbClr val="005A58"/>
          </a:solidFill>
          <a:latin typeface="Arial" charset="0"/>
        </a:defRPr>
      </a:lvl8pPr>
      <a:lvl9pPr marL="1828800" algn="l" rtl="0" fontAlgn="base">
        <a:spcBef>
          <a:spcPct val="0"/>
        </a:spcBef>
        <a:spcAft>
          <a:spcPct val="0"/>
        </a:spcAft>
        <a:defRPr sz="3600">
          <a:solidFill>
            <a:srgbClr val="005A58"/>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jfklibrary.org/Research/Ready-Reference/RFK-Speeches/Remarks-of-Robert-F-Kennedy-at-the-University-of-Kansas-March-18-1968.aspx"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hdr.undp.org/en/statistics/hdi/"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en.wikipedia.org/wiki/Human_development_inde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hdr.undp.org/en/global-reports"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hyperlink" Target="http://www.bancaditalia.it/pubblicazioni/relazione-annuale/2013/index.html"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7.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hyperlink" Target="http://data.worldbank.org/indicator/SP.POP.DPND?name_desc=true"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data.worldbank.org/share/widget?end=2015&amp;indicators=SP.POP.DPND&amp;locations=IT&amp;start=1960"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436390"/>
            <a:ext cx="8280400" cy="1048394"/>
          </a:xfr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000" b="1" u="sng" dirty="0" err="1">
                <a:latin typeface="American Typewriter" panose="02090604020004020304" pitchFamily="18" charset="77"/>
              </a:rPr>
              <a:t>Lez</a:t>
            </a:r>
            <a:r>
              <a:rPr lang="it-IT" sz="2000" b="1" u="sng" dirty="0">
                <a:latin typeface="American Typewriter" panose="02090604020004020304" pitchFamily="18" charset="77"/>
              </a:rPr>
              <a:t>. 2 - CONTI e CONCETTI della MACROECONOMIA</a:t>
            </a:r>
            <a:br>
              <a:rPr lang="it-IT" sz="2000" b="1" u="sng" dirty="0">
                <a:latin typeface="American Typewriter" panose="02090604020004020304" pitchFamily="18" charset="77"/>
              </a:rPr>
            </a:br>
            <a:r>
              <a:rPr lang="it-IT" sz="1400" dirty="0">
                <a:latin typeface="American Typewriter" panose="02090604020004020304" pitchFamily="18" charset="77"/>
              </a:rPr>
              <a:t>                                                                                                                          </a:t>
            </a:r>
            <a:r>
              <a:rPr lang="it-IT" sz="1400" dirty="0" err="1">
                <a:solidFill>
                  <a:srgbClr val="FF0000"/>
                </a:solidFill>
                <a:latin typeface="American Typewriter" panose="02090604020004020304" pitchFamily="18" charset="77"/>
              </a:rPr>
              <a:t>rif.</a:t>
            </a:r>
            <a:r>
              <a:rPr lang="it-IT" sz="1400" dirty="0">
                <a:solidFill>
                  <a:srgbClr val="FF0000"/>
                </a:solidFill>
                <a:latin typeface="American Typewriter" panose="02090604020004020304" pitchFamily="18" charset="77"/>
              </a:rPr>
              <a:t> BW-c.2</a:t>
            </a:r>
          </a:p>
        </p:txBody>
      </p:sp>
      <p:sp>
        <p:nvSpPr>
          <p:cNvPr id="217091" name="Rectangle 3"/>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dirty="0" err="1"/>
              <a:t>Lez</a:t>
            </a:r>
            <a:r>
              <a:rPr lang="it-IT" dirty="0"/>
              <a:t>. 2 – Conti della macroeconomia</a:t>
            </a:r>
          </a:p>
        </p:txBody>
      </p:sp>
      <p:sp>
        <p:nvSpPr>
          <p:cNvPr id="3" name="CasellaDiTesto 2"/>
          <p:cNvSpPr txBox="1"/>
          <p:nvPr/>
        </p:nvSpPr>
        <p:spPr>
          <a:xfrm>
            <a:off x="504030" y="1568864"/>
            <a:ext cx="8280400" cy="4490332"/>
          </a:xfrm>
          <a:prstGeom prst="rect">
            <a:avLst/>
          </a:prstGeom>
          <a:noFill/>
        </p:spPr>
        <p:txBody>
          <a:bodyPr wrap="square" rtlCol="0">
            <a:spAutoFit/>
          </a:bodyPr>
          <a:lstStyle/>
          <a:p>
            <a:pPr algn="l">
              <a:lnSpc>
                <a:spcPct val="150000"/>
              </a:lnSpc>
            </a:pPr>
            <a:r>
              <a:rPr lang="it-IT" sz="1700" b="1" i="1" dirty="0">
                <a:solidFill>
                  <a:srgbClr val="000000"/>
                </a:solidFill>
                <a:latin typeface="American Typewriter" panose="02090604020004020304" pitchFamily="18" charset="77"/>
              </a:rPr>
              <a:t>Introduzione</a:t>
            </a:r>
            <a:r>
              <a:rPr lang="it-IT" sz="1700" i="1" dirty="0">
                <a:solidFill>
                  <a:srgbClr val="000000"/>
                </a:solidFill>
                <a:latin typeface="American Typewriter" panose="02090604020004020304" pitchFamily="18" charset="77"/>
              </a:rPr>
              <a:t>. </a:t>
            </a:r>
            <a:r>
              <a:rPr lang="it-IT" sz="1700" dirty="0">
                <a:solidFill>
                  <a:srgbClr val="000000"/>
                </a:solidFill>
                <a:latin typeface="American Typewriter" panose="02090604020004020304" pitchFamily="18" charset="77"/>
              </a:rPr>
              <a:t>In questa lezione, abbiamo diversi obiettivi:</a:t>
            </a:r>
          </a:p>
          <a:p>
            <a:pPr marL="457200" indent="-457200" algn="l">
              <a:lnSpc>
                <a:spcPct val="150000"/>
              </a:lnSpc>
              <a:spcBef>
                <a:spcPts val="1200"/>
              </a:spcBef>
              <a:buAutoNum type="alphaLcParenR"/>
            </a:pPr>
            <a:r>
              <a:rPr lang="it-IT" sz="1700" dirty="0">
                <a:solidFill>
                  <a:srgbClr val="000000"/>
                </a:solidFill>
                <a:latin typeface="American Typewriter" panose="02090604020004020304" pitchFamily="18" charset="77"/>
              </a:rPr>
              <a:t>Introduciamo tre concetti che, poi, entreranno frequentemente nelle lezioni successive: </a:t>
            </a:r>
            <a:r>
              <a:rPr lang="it-IT" sz="1700" b="1" dirty="0">
                <a:solidFill>
                  <a:srgbClr val="003399"/>
                </a:solidFill>
                <a:latin typeface="American Typewriter" panose="02090604020004020304" pitchFamily="18" charset="77"/>
              </a:rPr>
              <a:t>PIL</a:t>
            </a:r>
            <a:r>
              <a:rPr lang="it-IT" sz="1700" dirty="0">
                <a:solidFill>
                  <a:srgbClr val="000000"/>
                </a:solidFill>
                <a:latin typeface="American Typewriter" panose="02090604020004020304" pitchFamily="18" charset="77"/>
              </a:rPr>
              <a:t>, livello dei </a:t>
            </a:r>
            <a:r>
              <a:rPr lang="it-IT" sz="1700" b="1" dirty="0">
                <a:solidFill>
                  <a:schemeClr val="accent2">
                    <a:lumMod val="50000"/>
                  </a:schemeClr>
                </a:solidFill>
                <a:latin typeface="American Typewriter" panose="02090604020004020304" pitchFamily="18" charset="77"/>
              </a:rPr>
              <a:t>prezzi</a:t>
            </a:r>
            <a:r>
              <a:rPr lang="it-IT" sz="1700" dirty="0">
                <a:solidFill>
                  <a:srgbClr val="000000"/>
                </a:solidFill>
                <a:latin typeface="American Typewriter" panose="02090604020004020304" pitchFamily="18" charset="77"/>
              </a:rPr>
              <a:t> (e tasso d’ </a:t>
            </a:r>
            <a:r>
              <a:rPr lang="it-IT" sz="1700" b="1" dirty="0">
                <a:solidFill>
                  <a:schemeClr val="accent2">
                    <a:lumMod val="50000"/>
                  </a:schemeClr>
                </a:solidFill>
                <a:latin typeface="American Typewriter" panose="02090604020004020304" pitchFamily="18" charset="77"/>
              </a:rPr>
              <a:t>inflazione</a:t>
            </a:r>
            <a:r>
              <a:rPr lang="it-IT" sz="1700" dirty="0">
                <a:solidFill>
                  <a:srgbClr val="000000"/>
                </a:solidFill>
                <a:latin typeface="American Typewriter" panose="02090604020004020304" pitchFamily="18" charset="77"/>
              </a:rPr>
              <a:t>); tasso di </a:t>
            </a:r>
            <a:r>
              <a:rPr lang="it-IT" sz="1700" b="1" dirty="0">
                <a:solidFill>
                  <a:srgbClr val="C00000"/>
                </a:solidFill>
                <a:latin typeface="American Typewriter" panose="02090604020004020304" pitchFamily="18" charset="77"/>
              </a:rPr>
              <a:t>disoccupazione</a:t>
            </a:r>
            <a:r>
              <a:rPr lang="it-IT" sz="1700" dirty="0">
                <a:solidFill>
                  <a:srgbClr val="000000"/>
                </a:solidFill>
                <a:latin typeface="American Typewriter" panose="02090604020004020304" pitchFamily="18" charset="77"/>
              </a:rPr>
              <a:t>.</a:t>
            </a:r>
          </a:p>
          <a:p>
            <a:pPr marL="457200" indent="-457200" algn="l">
              <a:lnSpc>
                <a:spcPct val="150000"/>
              </a:lnSpc>
              <a:spcBef>
                <a:spcPts val="1200"/>
              </a:spcBef>
              <a:buAutoNum type="alphaLcParenR"/>
            </a:pPr>
            <a:r>
              <a:rPr lang="it-IT" sz="1700" dirty="0">
                <a:solidFill>
                  <a:srgbClr val="000000"/>
                </a:solidFill>
                <a:latin typeface="American Typewriter" panose="02090604020004020304" pitchFamily="18" charset="77"/>
              </a:rPr>
              <a:t>Per ciascuno di questi, diremo (in prima approssimazione) come si </a:t>
            </a:r>
            <a:r>
              <a:rPr lang="it-IT" sz="1700" b="1" dirty="0">
                <a:solidFill>
                  <a:srgbClr val="000000"/>
                </a:solidFill>
                <a:latin typeface="American Typewriter" panose="02090604020004020304" pitchFamily="18" charset="77"/>
              </a:rPr>
              <a:t>definisce</a:t>
            </a:r>
            <a:r>
              <a:rPr lang="it-IT" sz="1700" dirty="0">
                <a:solidFill>
                  <a:srgbClr val="000000"/>
                </a:solidFill>
                <a:latin typeface="American Typewriter" panose="02090604020004020304" pitchFamily="18" charset="77"/>
              </a:rPr>
              <a:t>, come si </a:t>
            </a:r>
            <a:r>
              <a:rPr lang="it-IT" sz="1700" b="1" dirty="0">
                <a:solidFill>
                  <a:srgbClr val="000000"/>
                </a:solidFill>
                <a:latin typeface="American Typewriter" panose="02090604020004020304" pitchFamily="18" charset="77"/>
              </a:rPr>
              <a:t>misura</a:t>
            </a:r>
            <a:r>
              <a:rPr lang="it-IT" sz="1700" dirty="0">
                <a:solidFill>
                  <a:srgbClr val="000000"/>
                </a:solidFill>
                <a:latin typeface="American Typewriter" panose="02090604020004020304" pitchFamily="18" charset="77"/>
              </a:rPr>
              <a:t>, quanto è </a:t>
            </a:r>
            <a:r>
              <a:rPr lang="it-IT" sz="1700" b="1" dirty="0">
                <a:solidFill>
                  <a:srgbClr val="000000"/>
                </a:solidFill>
                <a:latin typeface="American Typewriter" panose="02090604020004020304" pitchFamily="18" charset="77"/>
              </a:rPr>
              <a:t>grande</a:t>
            </a:r>
            <a:r>
              <a:rPr lang="it-IT" sz="1700" dirty="0">
                <a:solidFill>
                  <a:srgbClr val="000000"/>
                </a:solidFill>
                <a:latin typeface="American Typewriter" panose="02090604020004020304" pitchFamily="18" charset="77"/>
              </a:rPr>
              <a:t>.</a:t>
            </a:r>
            <a:endParaRPr lang="it-IT" sz="1700" b="1" dirty="0">
              <a:solidFill>
                <a:srgbClr val="000000"/>
              </a:solidFill>
              <a:latin typeface="American Typewriter" panose="02090604020004020304" pitchFamily="18" charset="77"/>
            </a:endParaRPr>
          </a:p>
          <a:p>
            <a:pPr marL="457200" indent="-457200" algn="l">
              <a:lnSpc>
                <a:spcPct val="150000"/>
              </a:lnSpc>
              <a:spcBef>
                <a:spcPts val="1200"/>
              </a:spcBef>
              <a:buAutoNum type="alphaLcParenR"/>
            </a:pPr>
            <a:r>
              <a:rPr lang="it-IT" sz="1700" dirty="0">
                <a:solidFill>
                  <a:srgbClr val="000000"/>
                </a:solidFill>
                <a:latin typeface="American Typewriter" panose="02090604020004020304" pitchFamily="18" charset="77"/>
              </a:rPr>
              <a:t>Infine ritorneremo sul </a:t>
            </a:r>
            <a:r>
              <a:rPr lang="it-IT" sz="1700" b="1" dirty="0">
                <a:solidFill>
                  <a:srgbClr val="003399"/>
                </a:solidFill>
                <a:latin typeface="American Typewriter" panose="02090604020004020304" pitchFamily="18" charset="77"/>
              </a:rPr>
              <a:t>PIL</a:t>
            </a:r>
            <a:r>
              <a:rPr lang="it-IT" sz="1700" dirty="0">
                <a:solidFill>
                  <a:srgbClr val="000000"/>
                </a:solidFill>
                <a:latin typeface="American Typewriter" panose="02090604020004020304" pitchFamily="18" charset="77"/>
              </a:rPr>
              <a:t> e, a partire da esso, definiremo la </a:t>
            </a:r>
            <a:r>
              <a:rPr lang="it-IT" sz="1700" b="1" i="1" dirty="0">
                <a:solidFill>
                  <a:srgbClr val="003399"/>
                </a:solidFill>
                <a:latin typeface="American Typewriter" panose="02090604020004020304" pitchFamily="18" charset="77"/>
              </a:rPr>
              <a:t>identità fondamentale </a:t>
            </a:r>
            <a:r>
              <a:rPr lang="it-IT" sz="1700" dirty="0">
                <a:solidFill>
                  <a:srgbClr val="000000"/>
                </a:solidFill>
                <a:latin typeface="American Typewriter" panose="02090604020004020304" pitchFamily="18" charset="77"/>
              </a:rPr>
              <a:t>della macroeconomia e, a seguire, la </a:t>
            </a:r>
            <a:r>
              <a:rPr lang="it-IT" sz="1700" b="1" dirty="0">
                <a:solidFill>
                  <a:srgbClr val="7030A0"/>
                </a:solidFill>
                <a:latin typeface="American Typewriter" panose="02090604020004020304" pitchFamily="18" charset="77"/>
              </a:rPr>
              <a:t>bilancia dei pagamenti </a:t>
            </a:r>
            <a:r>
              <a:rPr lang="it-IT" sz="1700" dirty="0">
                <a:solidFill>
                  <a:srgbClr val="000000"/>
                </a:solidFill>
                <a:latin typeface="American Typewriter" panose="02090604020004020304" pitchFamily="18" charset="77"/>
              </a:rPr>
              <a:t>(con il resto del mondo) di un paese.</a:t>
            </a:r>
          </a:p>
          <a:p>
            <a:pPr algn="l">
              <a:lnSpc>
                <a:spcPct val="150000"/>
              </a:lnSpc>
            </a:pPr>
            <a:endParaRPr lang="it-IT" sz="2000" dirty="0">
              <a:solidFill>
                <a:srgbClr val="000000"/>
              </a:solidFill>
              <a:latin typeface="Arial"/>
            </a:endParaRPr>
          </a:p>
        </p:txBody>
      </p:sp>
    </p:spTree>
    <p:extLst>
      <p:ext uri="{BB962C8B-B14F-4D97-AF65-F5344CB8AC3E}">
        <p14:creationId xmlns:p14="http://schemas.microsoft.com/office/powerpoint/2010/main" val="37044006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F09866E-3CEA-C882-7BFA-CC807952CCD8}"/>
              </a:ext>
            </a:extLst>
          </p:cNvPr>
          <p:cNvSpPr>
            <a:spLocks noGrp="1" noChangeArrowheads="1"/>
          </p:cNvSpPr>
          <p:nvPr>
            <p:ph type="title"/>
          </p:nvPr>
        </p:nvSpPr>
        <p:spPr>
          <a:xfrm>
            <a:off x="496888" y="336550"/>
            <a:ext cx="7843837" cy="630238"/>
          </a:xfrm>
        </p:spPr>
        <p:txBody>
          <a:bodyPr/>
          <a:lstStyle/>
          <a:p>
            <a:r>
              <a:rPr lang="it-IT" altLang="it-IT" sz="2400" dirty="0">
                <a:latin typeface="American Typewriter" panose="02090604020004020304" pitchFamily="18" charset="77"/>
              </a:rPr>
              <a:t>Quali transazioni entrano nel computo del </a:t>
            </a:r>
            <a:r>
              <a:rPr lang="it-IT" altLang="it-IT" sz="2400" b="1" dirty="0">
                <a:latin typeface="American Typewriter" panose="02090604020004020304" pitchFamily="18" charset="77"/>
              </a:rPr>
              <a:t>PIL</a:t>
            </a:r>
            <a:r>
              <a:rPr lang="it-IT" altLang="it-IT" sz="2400" dirty="0">
                <a:latin typeface="American Typewriter" panose="02090604020004020304" pitchFamily="18" charset="77"/>
              </a:rPr>
              <a:t>?</a:t>
            </a:r>
          </a:p>
        </p:txBody>
      </p:sp>
      <p:sp>
        <p:nvSpPr>
          <p:cNvPr id="122883" name="Rectangle 3">
            <a:extLst>
              <a:ext uri="{FF2B5EF4-FFF2-40B4-BE49-F238E27FC236}">
                <a16:creationId xmlns:a16="http://schemas.microsoft.com/office/drawing/2014/main" id="{5A4B6EC8-72D5-324B-17E8-7F65E2EAF03F}"/>
              </a:ext>
            </a:extLst>
          </p:cNvPr>
          <p:cNvSpPr>
            <a:spLocks noGrp="1" noChangeArrowheads="1"/>
          </p:cNvSpPr>
          <p:nvPr>
            <p:ph idx="1"/>
          </p:nvPr>
        </p:nvSpPr>
        <p:spPr>
          <a:xfrm>
            <a:off x="676276" y="1177925"/>
            <a:ext cx="7664450" cy="4224392"/>
          </a:xfrm>
        </p:spPr>
        <p:txBody>
          <a:bodyPr/>
          <a:lstStyle/>
          <a:p>
            <a:pPr marL="287338" indent="-287338">
              <a:lnSpc>
                <a:spcPct val="105000"/>
              </a:lnSpc>
              <a:spcBef>
                <a:spcPct val="50000"/>
              </a:spcBef>
              <a:buFont typeface="Wingdings" pitchFamily="2" charset="2"/>
              <a:buChar char="¢"/>
            </a:pPr>
            <a:endParaRPr lang="it-IT" altLang="it-IT" sz="1800" dirty="0">
              <a:latin typeface="American Typewriter" panose="02090604020004020304" pitchFamily="18" charset="77"/>
            </a:endParaRPr>
          </a:p>
          <a:p>
            <a:pPr marL="287338" indent="-287338">
              <a:lnSpc>
                <a:spcPct val="105000"/>
              </a:lnSpc>
              <a:spcBef>
                <a:spcPct val="50000"/>
              </a:spcBef>
              <a:buFont typeface="Wingdings" pitchFamily="2" charset="2"/>
              <a:buChar char="¢"/>
            </a:pPr>
            <a:r>
              <a:rPr lang="it-IT" altLang="it-IT" sz="1800" dirty="0">
                <a:latin typeface="American Typewriter" panose="02090604020004020304" pitchFamily="18" charset="77"/>
              </a:rPr>
              <a:t>Beni usati? No, perché è un trasferimento di ricchezza già esistente.</a:t>
            </a:r>
          </a:p>
          <a:p>
            <a:pPr marL="287338" indent="-287338">
              <a:lnSpc>
                <a:spcPct val="105000"/>
              </a:lnSpc>
              <a:spcBef>
                <a:spcPct val="50000"/>
              </a:spcBef>
              <a:buFont typeface="Wingdings" pitchFamily="2" charset="2"/>
              <a:buChar char="¢"/>
            </a:pPr>
            <a:r>
              <a:rPr lang="it-IT" altLang="it-IT" sz="1800" dirty="0">
                <a:latin typeface="American Typewriter" panose="02090604020004020304" pitchFamily="18" charset="77"/>
              </a:rPr>
              <a:t>Le scorte di magazzino? Sì, perché rappresentano produzione di nuova ricchezza (anche se verranno vendute in futuro).</a:t>
            </a:r>
          </a:p>
          <a:p>
            <a:pPr marL="287338" indent="-287338">
              <a:lnSpc>
                <a:spcPct val="105000"/>
              </a:lnSpc>
              <a:spcBef>
                <a:spcPct val="50000"/>
              </a:spcBef>
              <a:buFont typeface="Wingdings" pitchFamily="2" charset="2"/>
              <a:buChar char="¢"/>
            </a:pPr>
            <a:r>
              <a:rPr lang="it-IT" altLang="it-IT" sz="1800" dirty="0">
                <a:latin typeface="American Typewriter" panose="02090604020004020304" pitchFamily="18" charset="77"/>
              </a:rPr>
              <a:t>Imputazioni e servizi abitativi. Il servizio abitativo di una casa di proprietà viene imputato al PIL.</a:t>
            </a:r>
          </a:p>
          <a:p>
            <a:pPr marL="287338" indent="-287338">
              <a:lnSpc>
                <a:spcPct val="105000"/>
              </a:lnSpc>
              <a:spcBef>
                <a:spcPct val="50000"/>
              </a:spcBef>
              <a:buFont typeface="Wingdings" pitchFamily="2" charset="2"/>
              <a:buChar char="¢"/>
            </a:pPr>
            <a:r>
              <a:rPr lang="it-IT" altLang="it-IT" sz="1800" dirty="0">
                <a:latin typeface="American Typewriter" panose="02090604020004020304" pitchFamily="18" charset="77"/>
              </a:rPr>
              <a:t>Beni intermedi? No. Viene calcolato il valore dei beni finali (quindi il pane ma non la farina venduta per produrlo).</a:t>
            </a:r>
          </a:p>
          <a:p>
            <a:pPr marL="287338" indent="-287338">
              <a:lnSpc>
                <a:spcPct val="105000"/>
              </a:lnSpc>
              <a:spcBef>
                <a:spcPct val="50000"/>
              </a:spcBef>
              <a:buFont typeface="Wingdings" pitchFamily="2" charset="2"/>
              <a:buChar char="¢"/>
            </a:pPr>
            <a:r>
              <a:rPr lang="it-IT" altLang="it-IT" sz="1800" dirty="0">
                <a:latin typeface="American Typewriter" panose="02090604020004020304" pitchFamily="18" charset="77"/>
              </a:rPr>
              <a:t>Economia sommersa e produzione domestica per autoconsumo? No, difficili da stimare.</a:t>
            </a:r>
          </a:p>
        </p:txBody>
      </p:sp>
      <p:sp>
        <p:nvSpPr>
          <p:cNvPr id="26628" name="Segnaposto piè di pagina 3">
            <a:extLst>
              <a:ext uri="{FF2B5EF4-FFF2-40B4-BE49-F238E27FC236}">
                <a16:creationId xmlns:a16="http://schemas.microsoft.com/office/drawing/2014/main" id="{1E124627-7144-E2E2-6B1F-0A39D8ECED6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it-IT" altLang="it-IT" sz="1200">
                <a:solidFill>
                  <a:srgbClr val="003231"/>
                </a:solidFill>
                <a:latin typeface="Arial" panose="020B0604020202020204" pitchFamily="34" charset="0"/>
              </a:rPr>
              <a:t>Capitolo 2: I dati della macroeconomia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animEffect transition="in" filter="strips(downRight)">
                                      <p:cBhvr>
                                        <p:cTn id="7" dur="500"/>
                                        <p:tgtEl>
                                          <p:spTgt spid="1228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strips(downRight)">
                                      <p:cBhvr>
                                        <p:cTn id="12" dur="500"/>
                                        <p:tgtEl>
                                          <p:spTgt spid="122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22883">
                                            <p:txEl>
                                              <p:pRg st="3" end="3"/>
                                            </p:txEl>
                                          </p:spTgt>
                                        </p:tgtEl>
                                        <p:attrNameLst>
                                          <p:attrName>style.visibility</p:attrName>
                                        </p:attrNameLst>
                                      </p:cBhvr>
                                      <p:to>
                                        <p:strVal val="visible"/>
                                      </p:to>
                                    </p:set>
                                    <p:animEffect transition="in" filter="strips(downRight)">
                                      <p:cBhvr>
                                        <p:cTn id="17" dur="500"/>
                                        <p:tgtEl>
                                          <p:spTgt spid="1228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22883">
                                            <p:txEl>
                                              <p:pRg st="4" end="4"/>
                                            </p:txEl>
                                          </p:spTgt>
                                        </p:tgtEl>
                                        <p:attrNameLst>
                                          <p:attrName>style.visibility</p:attrName>
                                        </p:attrNameLst>
                                      </p:cBhvr>
                                      <p:to>
                                        <p:strVal val="visible"/>
                                      </p:to>
                                    </p:set>
                                    <p:animEffect transition="in" filter="strips(downRight)">
                                      <p:cBhvr>
                                        <p:cTn id="22" dur="500"/>
                                        <p:tgtEl>
                                          <p:spTgt spid="1228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strips(downRight)">
                                      <p:cBhvr>
                                        <p:cTn id="27" dur="5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12003" y="311725"/>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it-IT" altLang="en-US" sz="2400" kern="0" dirty="0">
                <a:solidFill>
                  <a:srgbClr val="005A58"/>
                </a:solidFill>
                <a:latin typeface="American Typewriter" panose="02090604020004020304" pitchFamily="18" charset="77"/>
                <a:ea typeface="+mj-ea"/>
                <a:cs typeface="+mj-cs"/>
              </a:rPr>
              <a:t>PIL</a:t>
            </a:r>
            <a:endParaRPr lang="it-IT" altLang="en-US" sz="2000" b="1" dirty="0">
              <a:solidFill>
                <a:srgbClr val="000099"/>
              </a:solidFill>
              <a:latin typeface="American Typewriter" panose="02090604020004020304" pitchFamily="18" charset="77"/>
            </a:endParaRPr>
          </a:p>
        </p:txBody>
      </p:sp>
      <p:sp>
        <p:nvSpPr>
          <p:cNvPr id="77827" name="Text Box 3"/>
          <p:cNvSpPr txBox="1">
            <a:spLocks noChangeArrowheads="1"/>
          </p:cNvSpPr>
          <p:nvPr/>
        </p:nvSpPr>
        <p:spPr bwMode="auto">
          <a:xfrm>
            <a:off x="613186" y="1237129"/>
            <a:ext cx="8226013" cy="4385816"/>
          </a:xfrm>
          <a:prstGeom prst="rect">
            <a:avLst/>
          </a:prstGeom>
          <a:noFill/>
          <a:ln>
            <a:noFill/>
          </a:ln>
        </p:spPr>
        <p:txBody>
          <a:bodyPr wrap="square">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l" eaLnBrk="1" hangingPunct="1">
              <a:spcBef>
                <a:spcPct val="50000"/>
              </a:spcBef>
              <a:defRPr/>
            </a:pPr>
            <a:r>
              <a:rPr lang="it-IT" sz="1600" b="1" dirty="0">
                <a:latin typeface="American Typewriter" panose="02090604020004020304" pitchFamily="18" charset="77"/>
              </a:rPr>
              <a:t>PRODOTTO:</a:t>
            </a:r>
            <a:r>
              <a:rPr lang="it-IT" sz="1600" dirty="0">
                <a:latin typeface="American Typewriter" panose="02090604020004020304" pitchFamily="18" charset="77"/>
              </a:rPr>
              <a:t> </a:t>
            </a:r>
          </a:p>
          <a:p>
            <a:pPr lvl="1" algn="l" eaLnBrk="1" hangingPunct="1">
              <a:spcBef>
                <a:spcPct val="50000"/>
              </a:spcBef>
              <a:buFont typeface="Wingdings" pitchFamily="2" charset="2"/>
              <a:buChar char="§"/>
              <a:defRPr/>
            </a:pPr>
            <a:r>
              <a:rPr lang="it-IT" sz="1600" dirty="0">
                <a:latin typeface="American Typewriter" panose="02090604020004020304" pitchFamily="18" charset="77"/>
              </a:rPr>
              <a:t>beni e servizi finali (misurati al valore di mercato)</a:t>
            </a:r>
            <a:endParaRPr lang="it-IT" sz="1600" b="1" dirty="0">
              <a:latin typeface="American Typewriter" panose="02090604020004020304" pitchFamily="18" charset="77"/>
            </a:endParaRPr>
          </a:p>
          <a:p>
            <a:pPr marL="0" indent="0" algn="l" eaLnBrk="1" hangingPunct="1">
              <a:spcBef>
                <a:spcPct val="50000"/>
              </a:spcBef>
              <a:defRPr/>
            </a:pPr>
            <a:r>
              <a:rPr lang="it-IT" sz="1600" b="1" dirty="0">
                <a:latin typeface="American Typewriter" panose="02090604020004020304" pitchFamily="18" charset="77"/>
              </a:rPr>
              <a:t>INTERNO:</a:t>
            </a:r>
            <a:r>
              <a:rPr lang="it-IT" sz="1600" dirty="0">
                <a:latin typeface="American Typewriter" panose="02090604020004020304" pitchFamily="18" charset="77"/>
              </a:rPr>
              <a:t> </a:t>
            </a:r>
          </a:p>
          <a:p>
            <a:pPr lvl="1" algn="l" eaLnBrk="1" hangingPunct="1">
              <a:spcBef>
                <a:spcPct val="50000"/>
              </a:spcBef>
              <a:buFont typeface="Wingdings" pitchFamily="2" charset="2"/>
              <a:buChar char="§"/>
              <a:defRPr/>
            </a:pPr>
            <a:r>
              <a:rPr lang="it-IT" sz="1600" dirty="0">
                <a:latin typeface="American Typewriter" panose="02090604020004020304" pitchFamily="18" charset="77"/>
              </a:rPr>
              <a:t>prodotti sul </a:t>
            </a:r>
            <a:r>
              <a:rPr lang="it-IT" sz="1600" b="1" dirty="0">
                <a:latin typeface="American Typewriter" panose="02090604020004020304" pitchFamily="18" charset="77"/>
              </a:rPr>
              <a:t>territorio nazionale</a:t>
            </a:r>
            <a:r>
              <a:rPr lang="it-IT" sz="1600" dirty="0">
                <a:latin typeface="American Typewriter" panose="02090604020004020304" pitchFamily="18" charset="77"/>
              </a:rPr>
              <a:t>, </a:t>
            </a:r>
          </a:p>
          <a:p>
            <a:pPr lvl="1" algn="l" eaLnBrk="1" hangingPunct="1">
              <a:spcBef>
                <a:spcPct val="50000"/>
              </a:spcBef>
              <a:buFont typeface="Wingdings" pitchFamily="2" charset="2"/>
              <a:buChar char="§"/>
              <a:defRPr/>
            </a:pPr>
            <a:r>
              <a:rPr lang="it-IT" sz="1600" dirty="0">
                <a:latin typeface="American Typewriter" panose="02090604020004020304" pitchFamily="18" charset="77"/>
              </a:rPr>
              <a:t>senza tener conto della nazionalità del produttore </a:t>
            </a:r>
          </a:p>
          <a:p>
            <a:pPr lvl="1" algn="l" eaLnBrk="1" hangingPunct="1">
              <a:spcBef>
                <a:spcPct val="50000"/>
              </a:spcBef>
              <a:buFont typeface="Wingdings" pitchFamily="2" charset="2"/>
              <a:buChar char="§"/>
              <a:defRPr/>
            </a:pPr>
            <a:r>
              <a:rPr lang="it-IT" sz="1600" dirty="0">
                <a:latin typeface="American Typewriter" panose="02090604020004020304" pitchFamily="18" charset="77"/>
              </a:rPr>
              <a:t>nel corso di un periodo (anno)</a:t>
            </a:r>
          </a:p>
          <a:p>
            <a:pPr marL="0" indent="0" algn="l" eaLnBrk="1" hangingPunct="1">
              <a:spcBef>
                <a:spcPct val="50000"/>
              </a:spcBef>
              <a:defRPr/>
            </a:pPr>
            <a:r>
              <a:rPr lang="it-IT" sz="1600" b="1" dirty="0">
                <a:latin typeface="American Typewriter" panose="02090604020004020304" pitchFamily="18" charset="77"/>
              </a:rPr>
              <a:t>LORDO:</a:t>
            </a:r>
            <a:r>
              <a:rPr lang="it-IT" sz="1600" dirty="0">
                <a:latin typeface="American Typewriter" panose="02090604020004020304" pitchFamily="18" charset="77"/>
              </a:rPr>
              <a:t> </a:t>
            </a:r>
          </a:p>
          <a:p>
            <a:pPr lvl="1" algn="l" eaLnBrk="1" hangingPunct="1">
              <a:spcBef>
                <a:spcPct val="50000"/>
              </a:spcBef>
              <a:buFont typeface="Wingdings" pitchFamily="2" charset="2"/>
              <a:buChar char="§"/>
              <a:defRPr/>
            </a:pPr>
            <a:r>
              <a:rPr lang="it-IT" sz="1600" dirty="0">
                <a:latin typeface="American Typewriter" panose="02090604020004020304" pitchFamily="18" charset="77"/>
              </a:rPr>
              <a:t>include </a:t>
            </a:r>
            <a:r>
              <a:rPr lang="it-IT" sz="1600" b="1" dirty="0">
                <a:solidFill>
                  <a:srgbClr val="0070C0"/>
                </a:solidFill>
                <a:latin typeface="American Typewriter" panose="02090604020004020304" pitchFamily="18" charset="77"/>
              </a:rPr>
              <a:t>investimenti lordi</a:t>
            </a:r>
            <a:r>
              <a:rPr lang="it-IT" sz="1600" dirty="0">
                <a:latin typeface="American Typewriter" panose="02090604020004020304" pitchFamily="18" charset="77"/>
              </a:rPr>
              <a:t>, </a:t>
            </a:r>
          </a:p>
          <a:p>
            <a:pPr lvl="1" algn="l" eaLnBrk="1" hangingPunct="1">
              <a:spcBef>
                <a:spcPct val="50000"/>
              </a:spcBef>
              <a:buFont typeface="Wingdings" pitchFamily="2" charset="2"/>
              <a:buChar char="§"/>
              <a:defRPr/>
            </a:pPr>
            <a:r>
              <a:rPr lang="it-IT" sz="1600" dirty="0">
                <a:latin typeface="American Typewriter" panose="02090604020004020304" pitchFamily="18" charset="77"/>
              </a:rPr>
              <a:t>che in parte (= </a:t>
            </a:r>
            <a:r>
              <a:rPr lang="it-IT" sz="1600" b="1" dirty="0">
                <a:solidFill>
                  <a:srgbClr val="0070C0"/>
                </a:solidFill>
                <a:latin typeface="American Typewriter" panose="02090604020004020304" pitchFamily="18" charset="77"/>
              </a:rPr>
              <a:t>ammortamenti</a:t>
            </a:r>
            <a:r>
              <a:rPr lang="it-IT" sz="1600" dirty="0">
                <a:latin typeface="American Typewriter" panose="02090604020004020304" pitchFamily="18" charset="77"/>
              </a:rPr>
              <a:t>) </a:t>
            </a:r>
            <a:r>
              <a:rPr lang="it-IT" sz="1600" b="1" dirty="0">
                <a:latin typeface="American Typewriter" panose="02090604020004020304" pitchFamily="18" charset="77"/>
              </a:rPr>
              <a:t>non</a:t>
            </a:r>
            <a:r>
              <a:rPr lang="it-IT" sz="1600" dirty="0">
                <a:latin typeface="American Typewriter" panose="02090604020004020304" pitchFamily="18" charset="77"/>
              </a:rPr>
              <a:t> aumentano lo stock di beni capitale, ma servono solo a compensare il deprezzamento economico dei beni capitali </a:t>
            </a:r>
            <a:r>
              <a:rPr lang="it-IT" sz="1600" dirty="0" err="1">
                <a:latin typeface="American Typewriter" panose="02090604020004020304" pitchFamily="18" charset="77"/>
              </a:rPr>
              <a:t>pre</a:t>
            </a:r>
            <a:r>
              <a:rPr lang="it-IT" sz="1600" dirty="0">
                <a:latin typeface="American Typewriter" panose="02090604020004020304" pitchFamily="18" charset="77"/>
              </a:rPr>
              <a:t>-esistenti.</a:t>
            </a:r>
          </a:p>
          <a:p>
            <a:pPr algn="l" eaLnBrk="1" hangingPunct="1">
              <a:spcBef>
                <a:spcPct val="50000"/>
              </a:spcBef>
              <a:buFont typeface="Wingdings" pitchFamily="2" charset="2"/>
              <a:buChar char="§"/>
              <a:defRPr/>
            </a:pPr>
            <a:endParaRPr lang="it-IT" sz="24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2 – Conti della macroeconomia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22513" y="217714"/>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it-IT" altLang="en-US" sz="2800" kern="0" dirty="0">
                <a:solidFill>
                  <a:srgbClr val="005A58"/>
                </a:solidFill>
                <a:latin typeface="American Typewriter" panose="02090604020004020304" pitchFamily="18" charset="77"/>
                <a:ea typeface="+mj-ea"/>
                <a:cs typeface="+mj-cs"/>
              </a:rPr>
              <a:t> PIL (2)</a:t>
            </a:r>
            <a:endParaRPr lang="it-IT" altLang="en-US" sz="2400" b="1" dirty="0">
              <a:solidFill>
                <a:srgbClr val="000099"/>
              </a:solidFill>
              <a:latin typeface="American Typewriter" panose="02090604020004020304" pitchFamily="18" charset="77"/>
            </a:endParaRPr>
          </a:p>
        </p:txBody>
      </p:sp>
      <p:sp>
        <p:nvSpPr>
          <p:cNvPr id="77827" name="Text Box 3"/>
          <p:cNvSpPr txBox="1">
            <a:spLocks noChangeArrowheads="1"/>
          </p:cNvSpPr>
          <p:nvPr/>
        </p:nvSpPr>
        <p:spPr bwMode="auto">
          <a:xfrm>
            <a:off x="729342" y="1611086"/>
            <a:ext cx="8109857" cy="2000548"/>
          </a:xfrm>
          <a:prstGeom prst="rect">
            <a:avLst/>
          </a:prstGeom>
          <a:noFill/>
          <a:ln>
            <a:noFill/>
          </a:ln>
        </p:spPr>
        <p:txBody>
          <a:bodyPr wrap="square">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l" eaLnBrk="1" hangingPunct="1">
              <a:spcBef>
                <a:spcPct val="50000"/>
              </a:spcBef>
              <a:defRPr/>
            </a:pPr>
            <a:r>
              <a:rPr lang="it-IT" sz="2600" dirty="0">
                <a:latin typeface="American Typewriter" panose="02090604020004020304" pitchFamily="18" charset="77"/>
              </a:rPr>
              <a:t>  </a:t>
            </a:r>
            <a:r>
              <a:rPr lang="it-IT" i="1" dirty="0">
                <a:latin typeface="American Typewriter" panose="02090604020004020304" pitchFamily="18" charset="77"/>
              </a:rPr>
              <a:t>Riassumendo</a:t>
            </a:r>
            <a:r>
              <a:rPr lang="it-IT" b="1" dirty="0">
                <a:latin typeface="American Typewriter" panose="02090604020004020304" pitchFamily="18" charset="77"/>
              </a:rPr>
              <a:t>: </a:t>
            </a:r>
          </a:p>
          <a:p>
            <a:pPr marL="966787" lvl="1" indent="-457200" algn="l" eaLnBrk="1" hangingPunct="1">
              <a:spcBef>
                <a:spcPct val="50000"/>
              </a:spcBef>
              <a:buFont typeface="Arial" panose="020B0604020202020204" pitchFamily="34" charset="0"/>
              <a:buChar char="•"/>
              <a:defRPr/>
            </a:pPr>
            <a:r>
              <a:rPr lang="it-IT" b="1" dirty="0">
                <a:latin typeface="American Typewriter" panose="02090604020004020304" pitchFamily="18" charset="77"/>
              </a:rPr>
              <a:t>PIL</a:t>
            </a:r>
            <a:r>
              <a:rPr lang="it-IT" dirty="0">
                <a:latin typeface="American Typewriter" panose="02090604020004020304" pitchFamily="18" charset="77"/>
              </a:rPr>
              <a:t> misura il valore dei beni e servizi finali prodotti internamente</a:t>
            </a:r>
          </a:p>
          <a:p>
            <a:pPr marL="909637" lvl="2" indent="0" algn="l" eaLnBrk="1" hangingPunct="1">
              <a:spcBef>
                <a:spcPct val="50000"/>
              </a:spcBef>
              <a:defRPr/>
            </a:pPr>
            <a:r>
              <a:rPr lang="it-IT" dirty="0">
                <a:latin typeface="American Typewriter" panose="02090604020004020304" pitchFamily="18" charset="77"/>
              </a:rPr>
              <a:t> </a:t>
            </a:r>
            <a:r>
              <a:rPr lang="it-IT" i="1" dirty="0">
                <a:latin typeface="American Typewriter" panose="02090604020004020304" pitchFamily="18" charset="77"/>
              </a:rPr>
              <a:t>(= sul territorio nazionale) </a:t>
            </a:r>
            <a:r>
              <a:rPr lang="it-IT" dirty="0">
                <a:latin typeface="American Typewriter" panose="02090604020004020304" pitchFamily="18" charset="77"/>
              </a:rPr>
              <a:t>nel corso di un periodo </a:t>
            </a:r>
            <a:r>
              <a:rPr lang="it-IT" i="1" dirty="0">
                <a:latin typeface="American Typewriter" panose="02090604020004020304" pitchFamily="18" charset="77"/>
              </a:rPr>
              <a:t>(= anno), </a:t>
            </a:r>
          </a:p>
          <a:p>
            <a:pPr marL="909637" lvl="2" indent="0" algn="l" eaLnBrk="1" hangingPunct="1">
              <a:spcBef>
                <a:spcPts val="0"/>
              </a:spcBef>
              <a:defRPr/>
            </a:pPr>
            <a:r>
              <a:rPr lang="it-IT" dirty="0">
                <a:latin typeface="American Typewriter" panose="02090604020004020304" pitchFamily="18" charset="77"/>
              </a:rPr>
              <a:t>  inclusi gli ammortamenti.</a:t>
            </a:r>
            <a:endParaRPr lang="it-IT" sz="26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2 – Conti della macroeconomia</a:t>
            </a:r>
          </a:p>
        </p:txBody>
      </p:sp>
    </p:spTree>
    <p:extLst>
      <p:ext uri="{BB962C8B-B14F-4D97-AF65-F5344CB8AC3E}">
        <p14:creationId xmlns:p14="http://schemas.microsoft.com/office/powerpoint/2010/main" val="291210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22513" y="217714"/>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it-IT" altLang="en-US" sz="2400" kern="0" dirty="0">
                <a:solidFill>
                  <a:srgbClr val="005A58"/>
                </a:solidFill>
                <a:latin typeface="American Typewriter" panose="02090604020004020304" pitchFamily="18" charset="77"/>
                <a:ea typeface="+mj-ea"/>
                <a:cs typeface="+mj-cs"/>
              </a:rPr>
              <a:t> PIL (3)</a:t>
            </a:r>
            <a:endParaRPr lang="it-IT" altLang="en-US" sz="2000" b="1" dirty="0">
              <a:solidFill>
                <a:srgbClr val="000099"/>
              </a:solidFill>
              <a:latin typeface="American Typewriter" panose="02090604020004020304" pitchFamily="18" charset="77"/>
            </a:endParaRPr>
          </a:p>
        </p:txBody>
      </p:sp>
      <p:sp>
        <p:nvSpPr>
          <p:cNvPr id="77827" name="Text Box 3"/>
          <p:cNvSpPr txBox="1">
            <a:spLocks noChangeArrowheads="1"/>
          </p:cNvSpPr>
          <p:nvPr/>
        </p:nvSpPr>
        <p:spPr bwMode="auto">
          <a:xfrm>
            <a:off x="304800" y="1085190"/>
            <a:ext cx="8534400" cy="3277820"/>
          </a:xfrm>
          <a:prstGeom prst="rect">
            <a:avLst/>
          </a:prstGeom>
          <a:noFill/>
          <a:ln>
            <a:noFill/>
          </a:ln>
        </p:spPr>
        <p:txBody>
          <a:bodyPr>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l" eaLnBrk="1" hangingPunct="1">
              <a:spcBef>
                <a:spcPct val="50000"/>
              </a:spcBef>
              <a:defRPr/>
            </a:pPr>
            <a:r>
              <a:rPr lang="it-IT" sz="2400" dirty="0">
                <a:latin typeface="American Typewriter" panose="02090604020004020304" pitchFamily="18" charset="77"/>
              </a:rPr>
              <a:t>  </a:t>
            </a:r>
            <a:r>
              <a:rPr lang="it-IT" sz="1600" dirty="0">
                <a:latin typeface="American Typewriter" panose="02090604020004020304" pitchFamily="18" charset="77"/>
              </a:rPr>
              <a:t>Dal lato della spesa (e della domanda):</a:t>
            </a:r>
            <a:endParaRPr lang="it-IT" sz="1600" b="1" dirty="0">
              <a:latin typeface="American Typewriter" panose="02090604020004020304" pitchFamily="18" charset="77"/>
            </a:endParaRPr>
          </a:p>
          <a:p>
            <a:pPr marL="966787" lvl="1" indent="-457200" algn="l" eaLnBrk="1" hangingPunct="1">
              <a:spcBef>
                <a:spcPct val="50000"/>
              </a:spcBef>
              <a:buFont typeface="Arial" panose="020B0604020202020204" pitchFamily="34" charset="0"/>
              <a:buChar char="•"/>
              <a:defRPr/>
            </a:pPr>
            <a:r>
              <a:rPr lang="it-IT" sz="1600" b="1" dirty="0">
                <a:latin typeface="American Typewriter" panose="02090604020004020304" pitchFamily="18" charset="77"/>
              </a:rPr>
              <a:t>PIL</a:t>
            </a:r>
            <a:r>
              <a:rPr lang="it-IT" sz="1600" dirty="0">
                <a:latin typeface="American Typewriter" panose="02090604020004020304" pitchFamily="18" charset="77"/>
              </a:rPr>
              <a:t>        = Consumi privati </a:t>
            </a:r>
          </a:p>
          <a:p>
            <a:pPr marL="509587" lvl="1" indent="0" algn="l" eaLnBrk="1" hangingPunct="1">
              <a:spcBef>
                <a:spcPct val="50000"/>
              </a:spcBef>
              <a:defRPr/>
            </a:pPr>
            <a:r>
              <a:rPr lang="it-IT" sz="1600" dirty="0">
                <a:latin typeface="American Typewriter" panose="02090604020004020304" pitchFamily="18" charset="77"/>
              </a:rPr>
              <a:t>		+ Consumi pubblici</a:t>
            </a:r>
          </a:p>
          <a:p>
            <a:pPr marL="509587" lvl="1" indent="0" algn="l" eaLnBrk="1" hangingPunct="1">
              <a:spcBef>
                <a:spcPct val="50000"/>
              </a:spcBef>
              <a:defRPr/>
            </a:pPr>
            <a:r>
              <a:rPr lang="it-IT" sz="1600" dirty="0">
                <a:latin typeface="American Typewriter" panose="02090604020004020304" pitchFamily="18" charset="77"/>
              </a:rPr>
              <a:t>		+ Investimenti lordi (</a:t>
            </a:r>
            <a:r>
              <a:rPr lang="it-IT" sz="1600" dirty="0" err="1">
                <a:latin typeface="American Typewriter" panose="02090604020004020304" pitchFamily="18" charset="77"/>
              </a:rPr>
              <a:t>priv</a:t>
            </a:r>
            <a:r>
              <a:rPr lang="it-IT" sz="1600" dirty="0">
                <a:latin typeface="American Typewriter" panose="02090604020004020304" pitchFamily="18" charset="77"/>
              </a:rPr>
              <a:t>. &amp; </a:t>
            </a:r>
            <a:r>
              <a:rPr lang="it-IT" sz="1600" dirty="0" err="1">
                <a:latin typeface="American Typewriter" panose="02090604020004020304" pitchFamily="18" charset="77"/>
              </a:rPr>
              <a:t>pubb</a:t>
            </a:r>
            <a:r>
              <a:rPr lang="it-IT" sz="1600" dirty="0">
                <a:latin typeface="American Typewriter" panose="02090604020004020304" pitchFamily="18" charset="77"/>
              </a:rPr>
              <a:t>.)</a:t>
            </a:r>
          </a:p>
          <a:p>
            <a:pPr marL="509587" lvl="1" indent="0" algn="l" eaLnBrk="1" hangingPunct="1">
              <a:spcBef>
                <a:spcPct val="50000"/>
              </a:spcBef>
              <a:defRPr/>
            </a:pPr>
            <a:r>
              <a:rPr lang="it-IT" sz="1600" dirty="0">
                <a:latin typeface="American Typewriter" panose="02090604020004020304" pitchFamily="18" charset="77"/>
              </a:rPr>
              <a:t>		+ Esportazioni di beni e servizi</a:t>
            </a:r>
          </a:p>
          <a:p>
            <a:pPr marL="509587" lvl="1" indent="0" algn="l" eaLnBrk="1" hangingPunct="1">
              <a:spcBef>
                <a:spcPct val="50000"/>
              </a:spcBef>
              <a:defRPr/>
            </a:pPr>
            <a:r>
              <a:rPr lang="it-IT" sz="1600" dirty="0">
                <a:latin typeface="American Typewriter" panose="02090604020004020304" pitchFamily="18" charset="77"/>
              </a:rPr>
              <a:t>		- Importazioni di beni e servizi</a:t>
            </a:r>
          </a:p>
          <a:p>
            <a:pPr marL="1371600" lvl="3" indent="0" algn="l" eaLnBrk="1" hangingPunct="1">
              <a:spcBef>
                <a:spcPct val="50000"/>
              </a:spcBef>
              <a:defRPr/>
            </a:pPr>
            <a:r>
              <a:rPr lang="it-IT" sz="1600" b="1" dirty="0">
                <a:latin typeface="American Typewriter" panose="02090604020004020304" pitchFamily="18" charset="77"/>
              </a:rPr>
              <a:t>	=  C + G + I + EX - IM</a:t>
            </a:r>
          </a:p>
          <a:p>
            <a:pPr algn="l" eaLnBrk="1" hangingPunct="1">
              <a:spcBef>
                <a:spcPct val="50000"/>
              </a:spcBef>
              <a:buFont typeface="Wingdings" pitchFamily="2" charset="2"/>
              <a:buChar char="§"/>
              <a:defRPr/>
            </a:pPr>
            <a:endParaRPr lang="it-IT" sz="24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2 – Conti della macroeconomia</a:t>
            </a:r>
          </a:p>
        </p:txBody>
      </p:sp>
    </p:spTree>
    <p:extLst>
      <p:ext uri="{BB962C8B-B14F-4D97-AF65-F5344CB8AC3E}">
        <p14:creationId xmlns:p14="http://schemas.microsoft.com/office/powerpoint/2010/main" val="180075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22513" y="343834"/>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it-IT" altLang="en-US" sz="2400" kern="0" dirty="0">
                <a:solidFill>
                  <a:srgbClr val="005A58"/>
                </a:solidFill>
                <a:latin typeface="American Typewriter" panose="02090604020004020304" pitchFamily="18" charset="77"/>
                <a:ea typeface="+mj-ea"/>
                <a:cs typeface="+mj-cs"/>
              </a:rPr>
              <a:t> PIL (4)</a:t>
            </a:r>
            <a:endParaRPr lang="it-IT" altLang="en-US" sz="2000" b="1" dirty="0">
              <a:solidFill>
                <a:srgbClr val="000099"/>
              </a:solidFill>
              <a:latin typeface="American Typewriter" panose="02090604020004020304" pitchFamily="18" charset="77"/>
            </a:endParaRPr>
          </a:p>
        </p:txBody>
      </p:sp>
      <p:sp>
        <p:nvSpPr>
          <p:cNvPr id="77827" name="Text Box 3"/>
          <p:cNvSpPr txBox="1">
            <a:spLocks noChangeArrowheads="1"/>
          </p:cNvSpPr>
          <p:nvPr/>
        </p:nvSpPr>
        <p:spPr bwMode="auto">
          <a:xfrm>
            <a:off x="649035" y="1230806"/>
            <a:ext cx="8164286" cy="2744726"/>
          </a:xfrm>
          <a:prstGeom prst="rect">
            <a:avLst/>
          </a:prstGeom>
          <a:noFill/>
          <a:ln>
            <a:noFill/>
          </a:ln>
        </p:spPr>
        <p:txBody>
          <a:bodyPr wrap="square">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l" eaLnBrk="1" hangingPunct="1">
              <a:spcBef>
                <a:spcPct val="50000"/>
              </a:spcBef>
              <a:defRPr/>
            </a:pPr>
            <a:r>
              <a:rPr lang="it-IT" sz="2400" dirty="0">
                <a:latin typeface="American Typewriter" panose="02090604020004020304" pitchFamily="18" charset="77"/>
              </a:rPr>
              <a:t>  </a:t>
            </a:r>
            <a:r>
              <a:rPr lang="it-IT" sz="1600" dirty="0">
                <a:latin typeface="American Typewriter" panose="02090604020004020304" pitchFamily="18" charset="77"/>
              </a:rPr>
              <a:t>Dal lato della produzione</a:t>
            </a:r>
            <a:endParaRPr lang="it-IT" sz="1600" b="1" dirty="0">
              <a:latin typeface="American Typewriter" panose="02090604020004020304" pitchFamily="18" charset="77"/>
            </a:endParaRPr>
          </a:p>
          <a:p>
            <a:pPr marL="966787" lvl="1" indent="-457200" algn="l" eaLnBrk="1" hangingPunct="1">
              <a:lnSpc>
                <a:spcPct val="114000"/>
              </a:lnSpc>
              <a:spcBef>
                <a:spcPts val="1200"/>
              </a:spcBef>
              <a:buFont typeface="Arial" panose="020B0604020202020204" pitchFamily="34" charset="0"/>
              <a:buChar char="•"/>
              <a:defRPr/>
            </a:pPr>
            <a:r>
              <a:rPr lang="it-IT" sz="1600" b="1" dirty="0">
                <a:latin typeface="American Typewriter" panose="02090604020004020304" pitchFamily="18" charset="77"/>
              </a:rPr>
              <a:t>VA</a:t>
            </a:r>
            <a:r>
              <a:rPr lang="it-IT" sz="1600" dirty="0">
                <a:latin typeface="American Typewriter" panose="02090604020004020304" pitchFamily="18" charset="77"/>
              </a:rPr>
              <a:t> : 	Valore aggiunto </a:t>
            </a:r>
          </a:p>
          <a:p>
            <a:pPr marL="1366837" lvl="3" indent="0" algn="l" eaLnBrk="1" hangingPunct="1">
              <a:lnSpc>
                <a:spcPct val="114000"/>
              </a:lnSpc>
              <a:spcBef>
                <a:spcPts val="1200"/>
              </a:spcBef>
              <a:defRPr/>
            </a:pPr>
            <a:r>
              <a:rPr lang="it-IT" sz="1600" dirty="0">
                <a:latin typeface="American Typewriter" panose="02090604020004020304" pitchFamily="18" charset="77"/>
              </a:rPr>
              <a:t>	  = Valore della produzione totale</a:t>
            </a:r>
          </a:p>
          <a:p>
            <a:pPr marL="1366837" lvl="3" indent="0" algn="l" eaLnBrk="1" hangingPunct="1">
              <a:lnSpc>
                <a:spcPct val="114000"/>
              </a:lnSpc>
              <a:spcBef>
                <a:spcPts val="600"/>
              </a:spcBef>
              <a:defRPr/>
            </a:pPr>
            <a:r>
              <a:rPr lang="it-IT" sz="1600" dirty="0">
                <a:latin typeface="American Typewriter" panose="02090604020004020304" pitchFamily="18" charset="77"/>
              </a:rPr>
              <a:t>	  -  Consumi intermedi</a:t>
            </a:r>
          </a:p>
          <a:p>
            <a:pPr marL="966787" lvl="1" indent="-457200" algn="l" eaLnBrk="1" hangingPunct="1">
              <a:lnSpc>
                <a:spcPct val="114000"/>
              </a:lnSpc>
              <a:spcBef>
                <a:spcPts val="1200"/>
              </a:spcBef>
              <a:buFont typeface="Arial" panose="020B0604020202020204" pitchFamily="34" charset="0"/>
              <a:buChar char="•"/>
              <a:defRPr/>
            </a:pPr>
            <a:r>
              <a:rPr lang="it-IT" sz="1600" b="1" dirty="0">
                <a:latin typeface="American Typewriter" panose="02090604020004020304" pitchFamily="18" charset="77"/>
              </a:rPr>
              <a:t>PIL        =  </a:t>
            </a:r>
            <a:r>
              <a:rPr lang="it-IT" sz="1600" dirty="0">
                <a:latin typeface="American Typewriter" panose="02090604020004020304" pitchFamily="18" charset="77"/>
              </a:rPr>
              <a:t>Valore aggiunto</a:t>
            </a:r>
          </a:p>
          <a:p>
            <a:pPr marL="509587" lvl="1" indent="0" algn="l" eaLnBrk="1" hangingPunct="1">
              <a:lnSpc>
                <a:spcPct val="114000"/>
              </a:lnSpc>
              <a:spcBef>
                <a:spcPts val="600"/>
              </a:spcBef>
              <a:defRPr/>
            </a:pPr>
            <a:r>
              <a:rPr lang="it-IT" sz="1600" dirty="0">
                <a:latin typeface="American Typewriter" panose="02090604020004020304" pitchFamily="18" charset="77"/>
              </a:rPr>
              <a:t>		+  Imposte sui prodotti</a:t>
            </a:r>
          </a:p>
          <a:p>
            <a:pPr marL="509587" lvl="1" indent="0" algn="l" eaLnBrk="1" hangingPunct="1">
              <a:lnSpc>
                <a:spcPct val="114000"/>
              </a:lnSpc>
              <a:spcBef>
                <a:spcPts val="0"/>
              </a:spcBef>
              <a:defRPr/>
            </a:pPr>
            <a:r>
              <a:rPr lang="it-IT" sz="1600" dirty="0">
                <a:latin typeface="American Typewriter" panose="02090604020004020304" pitchFamily="18" charset="77"/>
              </a:rPr>
              <a:t>		-   Contributi alla produzione</a:t>
            </a:r>
            <a:endParaRPr lang="it-IT" sz="24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2 – Conti della macroeconomia</a:t>
            </a:r>
          </a:p>
        </p:txBody>
      </p:sp>
    </p:spTree>
    <p:extLst>
      <p:ext uri="{BB962C8B-B14F-4D97-AF65-F5344CB8AC3E}">
        <p14:creationId xmlns:p14="http://schemas.microsoft.com/office/powerpoint/2010/main" val="37311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22513" y="354344"/>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it-IT" altLang="en-US" sz="2400" kern="0" dirty="0">
                <a:solidFill>
                  <a:srgbClr val="005A58"/>
                </a:solidFill>
                <a:latin typeface="American Typewriter" panose="02090604020004020304" pitchFamily="18" charset="77"/>
                <a:ea typeface="+mj-ea"/>
                <a:cs typeface="+mj-cs"/>
              </a:rPr>
              <a:t> PIL (5)</a:t>
            </a:r>
            <a:endParaRPr lang="it-IT" altLang="en-US" sz="2000" b="1" dirty="0">
              <a:solidFill>
                <a:srgbClr val="000099"/>
              </a:solidFill>
              <a:latin typeface="American Typewriter" panose="02090604020004020304" pitchFamily="18" charset="77"/>
            </a:endParaRPr>
          </a:p>
        </p:txBody>
      </p:sp>
      <p:sp>
        <p:nvSpPr>
          <p:cNvPr id="77827" name="Text Box 3"/>
          <p:cNvSpPr txBox="1">
            <a:spLocks noChangeArrowheads="1"/>
          </p:cNvSpPr>
          <p:nvPr/>
        </p:nvSpPr>
        <p:spPr bwMode="auto">
          <a:xfrm>
            <a:off x="653142" y="1227830"/>
            <a:ext cx="8186057" cy="2492990"/>
          </a:xfrm>
          <a:prstGeom prst="rect">
            <a:avLst/>
          </a:prstGeom>
          <a:noFill/>
          <a:ln>
            <a:noFill/>
          </a:ln>
        </p:spPr>
        <p:txBody>
          <a:bodyPr wrap="square">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l" eaLnBrk="1" hangingPunct="1">
              <a:spcBef>
                <a:spcPct val="50000"/>
              </a:spcBef>
              <a:defRPr/>
            </a:pPr>
            <a:r>
              <a:rPr lang="it-IT" sz="2400" dirty="0">
                <a:latin typeface="American Typewriter" panose="02090604020004020304" pitchFamily="18" charset="77"/>
              </a:rPr>
              <a:t>  </a:t>
            </a:r>
            <a:r>
              <a:rPr lang="it-IT" sz="1600" dirty="0">
                <a:latin typeface="American Typewriter" panose="02090604020004020304" pitchFamily="18" charset="77"/>
              </a:rPr>
              <a:t>Dal lato del reddito</a:t>
            </a:r>
            <a:endParaRPr lang="it-IT" sz="1600" b="1" dirty="0">
              <a:latin typeface="American Typewriter" panose="02090604020004020304" pitchFamily="18" charset="77"/>
            </a:endParaRPr>
          </a:p>
          <a:p>
            <a:pPr marL="966787" lvl="1" indent="-457200" algn="l" eaLnBrk="1" hangingPunct="1">
              <a:spcBef>
                <a:spcPct val="50000"/>
              </a:spcBef>
              <a:buFont typeface="Arial" panose="020B0604020202020204" pitchFamily="34" charset="0"/>
              <a:buChar char="•"/>
              <a:defRPr/>
            </a:pPr>
            <a:r>
              <a:rPr lang="it-IT" sz="1600" b="1" dirty="0">
                <a:latin typeface="American Typewriter" panose="02090604020004020304" pitchFamily="18" charset="77"/>
              </a:rPr>
              <a:t>PIL</a:t>
            </a:r>
            <a:r>
              <a:rPr lang="it-IT" sz="1600" dirty="0">
                <a:latin typeface="American Typewriter" panose="02090604020004020304" pitchFamily="18" charset="77"/>
              </a:rPr>
              <a:t>        = Redditi da lavoro dipendente </a:t>
            </a:r>
          </a:p>
          <a:p>
            <a:pPr marL="1366837" lvl="3" indent="0" algn="l" eaLnBrk="1" hangingPunct="1">
              <a:spcBef>
                <a:spcPct val="50000"/>
              </a:spcBef>
              <a:defRPr/>
            </a:pPr>
            <a:r>
              <a:rPr lang="it-IT" sz="1600" dirty="0">
                <a:latin typeface="American Typewriter" panose="02090604020004020304" pitchFamily="18" charset="77"/>
              </a:rPr>
              <a:t>	+ Risultato lordo di gestione</a:t>
            </a:r>
          </a:p>
          <a:p>
            <a:pPr marL="1366837" lvl="3" indent="0" algn="l" eaLnBrk="1" hangingPunct="1">
              <a:spcBef>
                <a:spcPct val="50000"/>
              </a:spcBef>
              <a:defRPr/>
            </a:pPr>
            <a:r>
              <a:rPr lang="it-IT" sz="1600" dirty="0">
                <a:latin typeface="American Typewriter" panose="02090604020004020304" pitchFamily="18" charset="77"/>
              </a:rPr>
              <a:t>	+ Imposte su prodotti e importazioni</a:t>
            </a:r>
          </a:p>
          <a:p>
            <a:pPr marL="1366837" lvl="3" indent="0" algn="l" eaLnBrk="1" hangingPunct="1">
              <a:spcBef>
                <a:spcPct val="50000"/>
              </a:spcBef>
              <a:defRPr/>
            </a:pPr>
            <a:r>
              <a:rPr lang="it-IT" sz="1600" dirty="0">
                <a:latin typeface="American Typewriter" panose="02090604020004020304" pitchFamily="18" charset="77"/>
              </a:rPr>
              <a:t>	 - Contributi ricevuti dalle imprese</a:t>
            </a:r>
          </a:p>
          <a:p>
            <a:pPr marL="1366837" lvl="3" indent="0" algn="l" eaLnBrk="1" hangingPunct="1">
              <a:spcBef>
                <a:spcPct val="50000"/>
              </a:spcBef>
              <a:defRPr/>
            </a:pPr>
            <a:r>
              <a:rPr lang="it-IT" sz="2400" dirty="0">
                <a:latin typeface="American Typewriter" panose="02090604020004020304" pitchFamily="18" charset="77"/>
              </a:rPr>
              <a:t>	</a:t>
            </a:r>
          </a:p>
        </p:txBody>
      </p:sp>
      <p:sp>
        <p:nvSpPr>
          <p:cNvPr id="2" name="Segnaposto piè di pagina 1"/>
          <p:cNvSpPr>
            <a:spLocks noGrp="1"/>
          </p:cNvSpPr>
          <p:nvPr>
            <p:ph type="ftr" sz="quarter" idx="10"/>
          </p:nvPr>
        </p:nvSpPr>
        <p:spPr/>
        <p:txBody>
          <a:bodyPr/>
          <a:lstStyle/>
          <a:p>
            <a:pPr>
              <a:defRPr/>
            </a:pPr>
            <a:r>
              <a:rPr lang="it-IT"/>
              <a:t>Lez. 2 – Conti della macroeconomia</a:t>
            </a:r>
          </a:p>
        </p:txBody>
      </p:sp>
    </p:spTree>
    <p:extLst>
      <p:ext uri="{BB962C8B-B14F-4D97-AF65-F5344CB8AC3E}">
        <p14:creationId xmlns:p14="http://schemas.microsoft.com/office/powerpoint/2010/main" val="159502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latin typeface="American Typewriter" panose="02090604020004020304" pitchFamily="18" charset="77"/>
              </a:rPr>
              <a:t>PIL in Italia (2013)</a:t>
            </a:r>
            <a:endParaRPr lang="en-US" sz="2400" dirty="0">
              <a:latin typeface="American Typewriter" panose="02090604020004020304" pitchFamily="18" charset="77"/>
            </a:endParaRPr>
          </a:p>
        </p:txBody>
      </p:sp>
      <p:sp>
        <p:nvSpPr>
          <p:cNvPr id="3" name="Segnaposto contenuto 2"/>
          <p:cNvSpPr>
            <a:spLocks noGrp="1"/>
          </p:cNvSpPr>
          <p:nvPr>
            <p:ph idx="1"/>
          </p:nvPr>
        </p:nvSpPr>
        <p:spPr>
          <a:xfrm>
            <a:off x="838200" y="939800"/>
            <a:ext cx="8175171" cy="5156200"/>
          </a:xfrm>
        </p:spPr>
        <p:txBody>
          <a:bodyPr/>
          <a:lstStyle/>
          <a:p>
            <a:endParaRPr lang="it-IT" sz="2000" dirty="0"/>
          </a:p>
          <a:p>
            <a:r>
              <a:rPr lang="it-IT" sz="1800" dirty="0">
                <a:latin typeface="American Typewriter" panose="02090604020004020304" pitchFamily="18" charset="77"/>
              </a:rPr>
              <a:t>Dal lato della spesa: Y = C + G + I + NX</a:t>
            </a:r>
          </a:p>
          <a:p>
            <a:endParaRPr lang="en-US" dirty="0"/>
          </a:p>
        </p:txBody>
      </p:sp>
      <p:sp>
        <p:nvSpPr>
          <p:cNvPr id="4" name="Segnaposto piè di pagina 3"/>
          <p:cNvSpPr>
            <a:spLocks noGrp="1"/>
          </p:cNvSpPr>
          <p:nvPr>
            <p:ph type="ftr" sz="quarter" idx="10"/>
          </p:nvPr>
        </p:nvSpPr>
        <p:spPr/>
        <p:txBody>
          <a:bodyPr/>
          <a:lstStyle/>
          <a:p>
            <a:pPr>
              <a:defRPr/>
            </a:pPr>
            <a:r>
              <a:rPr lang="it-IT"/>
              <a:t>Lez. 2 – Conti della macroeconomia</a:t>
            </a:r>
          </a:p>
        </p:txBody>
      </p:sp>
      <p:graphicFrame>
        <p:nvGraphicFramePr>
          <p:cNvPr id="6" name="Tabella 5"/>
          <p:cNvGraphicFramePr>
            <a:graphicFrameLocks noGrp="1"/>
          </p:cNvGraphicFramePr>
          <p:nvPr>
            <p:extLst>
              <p:ext uri="{D42A27DB-BD31-4B8C-83A1-F6EECF244321}">
                <p14:modId xmlns:p14="http://schemas.microsoft.com/office/powerpoint/2010/main" val="1418218296"/>
              </p:ext>
            </p:extLst>
          </p:nvPr>
        </p:nvGraphicFramePr>
        <p:xfrm>
          <a:off x="1436915" y="2024745"/>
          <a:ext cx="6345010" cy="3116121"/>
        </p:xfrm>
        <a:graphic>
          <a:graphicData uri="http://schemas.openxmlformats.org/drawingml/2006/table">
            <a:tbl>
              <a:tblPr>
                <a:tableStyleId>{5C22544A-7EE6-4342-B048-85BDC9FD1C3A}</a:tableStyleId>
              </a:tblPr>
              <a:tblGrid>
                <a:gridCol w="2968426">
                  <a:extLst>
                    <a:ext uri="{9D8B030D-6E8A-4147-A177-3AD203B41FA5}">
                      <a16:colId xmlns:a16="http://schemas.microsoft.com/office/drawing/2014/main" val="20000"/>
                    </a:ext>
                  </a:extLst>
                </a:gridCol>
                <a:gridCol w="2028117">
                  <a:extLst>
                    <a:ext uri="{9D8B030D-6E8A-4147-A177-3AD203B41FA5}">
                      <a16:colId xmlns:a16="http://schemas.microsoft.com/office/drawing/2014/main" val="20001"/>
                    </a:ext>
                  </a:extLst>
                </a:gridCol>
                <a:gridCol w="1348467">
                  <a:extLst>
                    <a:ext uri="{9D8B030D-6E8A-4147-A177-3AD203B41FA5}">
                      <a16:colId xmlns:a16="http://schemas.microsoft.com/office/drawing/2014/main" val="20002"/>
                    </a:ext>
                  </a:extLst>
                </a:gridCol>
              </a:tblGrid>
              <a:tr h="398733">
                <a:tc>
                  <a:txBody>
                    <a:bodyPr/>
                    <a:lstStyle/>
                    <a:p>
                      <a:pPr algn="l" fontAlgn="b"/>
                      <a:endParaRPr lang="en-US" sz="1600" b="0" i="1" u="none" strike="noStrike" dirty="0">
                        <a:solidFill>
                          <a:srgbClr val="000000"/>
                        </a:solidFill>
                        <a:effectLst/>
                        <a:latin typeface="American Typewriter" panose="02090604020004020304" pitchFamily="18" charset="77"/>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200" b="0" i="1" u="none" strike="noStrike" dirty="0">
                          <a:solidFill>
                            <a:srgbClr val="000000"/>
                          </a:solidFill>
                          <a:effectLst/>
                          <a:latin typeface="American Typewriter" panose="02090604020004020304" pitchFamily="18" charset="77"/>
                        </a:rPr>
                        <a:t>Milioni di euro, </a:t>
                      </a:r>
                    </a:p>
                    <a:p>
                      <a:pPr marL="0" marR="0" indent="0" algn="r" defTabSz="914400" rtl="0" eaLnBrk="1" fontAlgn="b" latinLnBrk="0" hangingPunct="1">
                        <a:lnSpc>
                          <a:spcPct val="100000"/>
                        </a:lnSpc>
                        <a:spcBef>
                          <a:spcPts val="0"/>
                        </a:spcBef>
                        <a:spcAft>
                          <a:spcPts val="0"/>
                        </a:spcAft>
                        <a:buClrTx/>
                        <a:buSzTx/>
                        <a:buFontTx/>
                        <a:buNone/>
                        <a:tabLst/>
                        <a:defRPr/>
                      </a:pPr>
                      <a:r>
                        <a:rPr lang="it-IT" sz="1200" b="0" i="1" u="none" strike="noStrike" dirty="0">
                          <a:solidFill>
                            <a:srgbClr val="000000"/>
                          </a:solidFill>
                          <a:effectLst/>
                          <a:latin typeface="American Typewriter" panose="02090604020004020304" pitchFamily="18" charset="77"/>
                        </a:rPr>
                        <a:t>prezzi correnti</a:t>
                      </a:r>
                      <a:endParaRPr lang="en-US" sz="1200" b="0" i="1"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it-IT" sz="1200" b="0" i="1" u="none" strike="noStrike" dirty="0">
                          <a:solidFill>
                            <a:srgbClr val="000000"/>
                          </a:solidFill>
                          <a:effectLst/>
                          <a:latin typeface="American Typewriter" panose="02090604020004020304" pitchFamily="18" charset="77"/>
                        </a:rPr>
                        <a:t>Composizione</a:t>
                      </a:r>
                      <a:r>
                        <a:rPr lang="it-IT" sz="1200" b="0" i="1" u="none" strike="noStrike" baseline="0" dirty="0">
                          <a:solidFill>
                            <a:srgbClr val="000000"/>
                          </a:solidFill>
                          <a:effectLst/>
                          <a:latin typeface="American Typewriter" panose="02090604020004020304" pitchFamily="18" charset="77"/>
                        </a:rPr>
                        <a:t> percentuale</a:t>
                      </a:r>
                      <a:endParaRPr lang="en-US" sz="12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0"/>
                  </a:ext>
                </a:extLst>
              </a:tr>
              <a:tr h="379745">
                <a:tc>
                  <a:txBody>
                    <a:bodyPr/>
                    <a:lstStyle/>
                    <a:p>
                      <a:pPr algn="r" fontAlgn="b"/>
                      <a:r>
                        <a:rPr lang="en-US" sz="1600" u="none" strike="noStrike" dirty="0">
                          <a:effectLst/>
                          <a:latin typeface="American Typewriter" panose="02090604020004020304" pitchFamily="18" charset="77"/>
                        </a:rPr>
                        <a:t>CONS_PR</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u="none" strike="noStrike" dirty="0">
                          <a:effectLst/>
                          <a:latin typeface="American Typewriter" panose="02090604020004020304" pitchFamily="18" charset="77"/>
                        </a:rPr>
                        <a:t>979.361</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it-IT" sz="1400" b="0" i="0" u="none" strike="noStrike" dirty="0">
                          <a:solidFill>
                            <a:srgbClr val="000000"/>
                          </a:solidFill>
                          <a:effectLst/>
                          <a:latin typeface="American Typewriter" panose="02090604020004020304" pitchFamily="18" charset="77"/>
                        </a:rPr>
                        <a:t>60,5</a:t>
                      </a:r>
                      <a:endParaRPr lang="en-US" sz="1400" b="0" i="0"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1"/>
                  </a:ext>
                </a:extLst>
              </a:tr>
              <a:tr h="379745">
                <a:tc>
                  <a:txBody>
                    <a:bodyPr/>
                    <a:lstStyle/>
                    <a:p>
                      <a:pPr algn="r" fontAlgn="b"/>
                      <a:r>
                        <a:rPr lang="en-US" sz="1600" u="none" strike="noStrike" dirty="0">
                          <a:effectLst/>
                          <a:latin typeface="American Typewriter" panose="02090604020004020304" pitchFamily="18" charset="77"/>
                        </a:rPr>
                        <a:t>CONS_PU</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u="none" strike="noStrike" dirty="0">
                          <a:effectLst/>
                          <a:latin typeface="American Typewriter" panose="02090604020004020304" pitchFamily="18" charset="77"/>
                        </a:rPr>
                        <a:t>314.816</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it-IT" sz="1400" b="0" i="0" u="none" strike="noStrike" dirty="0">
                          <a:solidFill>
                            <a:srgbClr val="000000"/>
                          </a:solidFill>
                          <a:effectLst/>
                          <a:latin typeface="American Typewriter" panose="02090604020004020304" pitchFamily="18" charset="77"/>
                        </a:rPr>
                        <a:t>19,4</a:t>
                      </a:r>
                      <a:endParaRPr lang="en-US" sz="1400" b="0" i="0"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2"/>
                  </a:ext>
                </a:extLst>
              </a:tr>
              <a:tr h="379745">
                <a:tc>
                  <a:txBody>
                    <a:bodyPr/>
                    <a:lstStyle/>
                    <a:p>
                      <a:pPr algn="r" fontAlgn="b"/>
                      <a:r>
                        <a:rPr lang="en-US" sz="1600" u="none" strike="noStrike">
                          <a:effectLst/>
                          <a:latin typeface="American Typewriter" panose="02090604020004020304" pitchFamily="18" charset="77"/>
                        </a:rPr>
                        <a:t>INV_L</a:t>
                      </a:r>
                      <a:endParaRPr lang="en-US" sz="1600" b="0" i="0" u="none" strike="noStrike">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u="none" strike="noStrike" dirty="0">
                          <a:effectLst/>
                          <a:latin typeface="American Typewriter" panose="02090604020004020304" pitchFamily="18" charset="77"/>
                        </a:rPr>
                        <a:t>287.836</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it-IT" sz="1400" b="0" i="0" u="none" strike="noStrike" dirty="0">
                          <a:solidFill>
                            <a:srgbClr val="000000"/>
                          </a:solidFill>
                          <a:effectLst/>
                          <a:latin typeface="American Typewriter" panose="02090604020004020304" pitchFamily="18" charset="77"/>
                        </a:rPr>
                        <a:t>17,8</a:t>
                      </a:r>
                      <a:endParaRPr lang="en-US" sz="1400" b="0" i="0"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3"/>
                  </a:ext>
                </a:extLst>
              </a:tr>
              <a:tr h="37974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American Typewriter" panose="02090604020004020304" pitchFamily="18" charset="77"/>
                        </a:rPr>
                        <a:t>EXPORT</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American Typewriter" panose="02090604020004020304" pitchFamily="18" charset="77"/>
                        </a:rPr>
                        <a:t>462.296</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merican Typewriter" panose="02090604020004020304" pitchFamily="18" charset="77"/>
                        </a:rPr>
                        <a:t>28,6</a:t>
                      </a:r>
                      <a:endParaRPr lang="en-US" sz="1400" b="0" i="0"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4"/>
                  </a:ext>
                </a:extLst>
              </a:tr>
              <a:tr h="40094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American Typewriter" panose="02090604020004020304" pitchFamily="18" charset="77"/>
                        </a:rPr>
                        <a:t>(</a:t>
                      </a:r>
                      <a:r>
                        <a:rPr lang="en-US" sz="1600" u="none" strike="noStrike" dirty="0" err="1">
                          <a:effectLst/>
                          <a:latin typeface="American Typewriter" panose="02090604020004020304" pitchFamily="18" charset="77"/>
                        </a:rPr>
                        <a:t>meno</a:t>
                      </a:r>
                      <a:r>
                        <a:rPr lang="en-US" sz="1600" u="none" strike="noStrike" dirty="0">
                          <a:effectLst/>
                          <a:latin typeface="American Typewriter" panose="02090604020004020304" pitchFamily="18" charset="77"/>
                        </a:rPr>
                        <a:t>) IMPORT</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American Typewriter" panose="02090604020004020304" pitchFamily="18" charset="77"/>
                        </a:rPr>
                        <a:t>- 425.405</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merican Typewriter" panose="02090604020004020304" pitchFamily="18" charset="77"/>
                        </a:rPr>
                        <a:t>26,3</a:t>
                      </a:r>
                      <a:endParaRPr lang="en-US" sz="1400" b="0" i="0"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5"/>
                  </a:ext>
                </a:extLst>
              </a:tr>
              <a:tr h="398733">
                <a:tc>
                  <a:txBody>
                    <a:bodyPr/>
                    <a:lstStyle/>
                    <a:p>
                      <a:pPr algn="r" fontAlgn="b"/>
                      <a:r>
                        <a:rPr lang="en-US" sz="1600" b="1" u="none" strike="noStrike" dirty="0">
                          <a:effectLst/>
                          <a:latin typeface="American Typewriter" panose="02090604020004020304" pitchFamily="18" charset="77"/>
                        </a:rPr>
                        <a:t>= PIL</a:t>
                      </a:r>
                      <a:endParaRPr lang="en-US" sz="1600" b="1"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b="1" u="none" strike="noStrike" dirty="0">
                          <a:effectLst/>
                          <a:latin typeface="American Typewriter" panose="02090604020004020304" pitchFamily="18" charset="77"/>
                        </a:rPr>
                        <a:t>= 1.618.904</a:t>
                      </a:r>
                      <a:endParaRPr lang="en-US" sz="1600" b="1"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it-IT" sz="1600" b="1" i="0" u="none" strike="noStrike" dirty="0">
                          <a:solidFill>
                            <a:srgbClr val="000000"/>
                          </a:solidFill>
                          <a:effectLst/>
                          <a:latin typeface="American Typewriter" panose="02090604020004020304" pitchFamily="18" charset="77"/>
                        </a:rPr>
                        <a:t>= 100,0</a:t>
                      </a:r>
                      <a:endParaRPr lang="en-US" sz="1600" b="1" i="0"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6"/>
                  </a:ext>
                </a:extLst>
              </a:tr>
              <a:tr h="398733">
                <a:tc>
                  <a:txBody>
                    <a:bodyPr/>
                    <a:lstStyle/>
                    <a:p>
                      <a:pPr algn="l" fontAlgn="b"/>
                      <a:r>
                        <a:rPr lang="it-IT" sz="1200" b="0" i="1" u="none" strike="noStrike" dirty="0">
                          <a:solidFill>
                            <a:srgbClr val="000000"/>
                          </a:solidFill>
                          <a:effectLst/>
                          <a:latin typeface="American Typewriter" panose="02090604020004020304" pitchFamily="18" charset="77"/>
                        </a:rPr>
                        <a:t>Fonte</a:t>
                      </a:r>
                      <a:r>
                        <a:rPr lang="it-IT" sz="1200" b="0" i="0" u="none" strike="noStrike" dirty="0">
                          <a:solidFill>
                            <a:srgbClr val="000000"/>
                          </a:solidFill>
                          <a:effectLst/>
                          <a:latin typeface="American Typewriter" panose="02090604020004020304" pitchFamily="18" charset="77"/>
                        </a:rPr>
                        <a:t>: Istat</a:t>
                      </a:r>
                      <a:endParaRPr lang="en-US" sz="12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endParaRPr lang="en-US" sz="1600" b="1"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endParaRPr lang="en-US" sz="1600" b="1" i="0"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1728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latin typeface="American Typewriter" panose="02090604020004020304" pitchFamily="18" charset="77"/>
              </a:rPr>
              <a:t>PIL in Italia (2013)</a:t>
            </a:r>
            <a:endParaRPr lang="en-US" sz="2400" dirty="0">
              <a:latin typeface="American Typewriter" panose="02090604020004020304" pitchFamily="18" charset="77"/>
            </a:endParaRPr>
          </a:p>
        </p:txBody>
      </p:sp>
      <p:sp>
        <p:nvSpPr>
          <p:cNvPr id="3" name="Segnaposto contenuto 2"/>
          <p:cNvSpPr>
            <a:spLocks noGrp="1"/>
          </p:cNvSpPr>
          <p:nvPr>
            <p:ph idx="1"/>
          </p:nvPr>
        </p:nvSpPr>
        <p:spPr>
          <a:xfrm>
            <a:off x="838200" y="939800"/>
            <a:ext cx="8175171" cy="5156200"/>
          </a:xfrm>
        </p:spPr>
        <p:txBody>
          <a:bodyPr/>
          <a:lstStyle/>
          <a:p>
            <a:endParaRPr lang="it-IT" sz="2000" dirty="0">
              <a:latin typeface="American Typewriter" panose="02090604020004020304" pitchFamily="18" charset="77"/>
            </a:endParaRPr>
          </a:p>
          <a:p>
            <a:r>
              <a:rPr lang="it-IT" sz="1800" dirty="0">
                <a:latin typeface="American Typewriter" panose="02090604020004020304" pitchFamily="18" charset="77"/>
              </a:rPr>
              <a:t>Dal lato della produzione:</a:t>
            </a:r>
          </a:p>
          <a:p>
            <a:endParaRPr lang="en-US"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2 – Conti della macroeconomia</a:t>
            </a:r>
          </a:p>
        </p:txBody>
      </p:sp>
      <p:graphicFrame>
        <p:nvGraphicFramePr>
          <p:cNvPr id="6" name="Tabella 5"/>
          <p:cNvGraphicFramePr>
            <a:graphicFrameLocks noGrp="1"/>
          </p:cNvGraphicFramePr>
          <p:nvPr>
            <p:extLst>
              <p:ext uri="{D42A27DB-BD31-4B8C-83A1-F6EECF244321}">
                <p14:modId xmlns:p14="http://schemas.microsoft.com/office/powerpoint/2010/main" val="3927350860"/>
              </p:ext>
            </p:extLst>
          </p:nvPr>
        </p:nvGraphicFramePr>
        <p:xfrm>
          <a:off x="838201" y="2024745"/>
          <a:ext cx="7027759" cy="3533378"/>
        </p:xfrm>
        <a:graphic>
          <a:graphicData uri="http://schemas.openxmlformats.org/drawingml/2006/table">
            <a:tbl>
              <a:tblPr>
                <a:tableStyleId>{5C22544A-7EE6-4342-B048-85BDC9FD1C3A}</a:tableStyleId>
              </a:tblPr>
              <a:tblGrid>
                <a:gridCol w="3488522">
                  <a:extLst>
                    <a:ext uri="{9D8B030D-6E8A-4147-A177-3AD203B41FA5}">
                      <a16:colId xmlns:a16="http://schemas.microsoft.com/office/drawing/2014/main" val="20000"/>
                    </a:ext>
                  </a:extLst>
                </a:gridCol>
                <a:gridCol w="2008763">
                  <a:extLst>
                    <a:ext uri="{9D8B030D-6E8A-4147-A177-3AD203B41FA5}">
                      <a16:colId xmlns:a16="http://schemas.microsoft.com/office/drawing/2014/main" val="20001"/>
                    </a:ext>
                  </a:extLst>
                </a:gridCol>
                <a:gridCol w="1530474">
                  <a:extLst>
                    <a:ext uri="{9D8B030D-6E8A-4147-A177-3AD203B41FA5}">
                      <a16:colId xmlns:a16="http://schemas.microsoft.com/office/drawing/2014/main" val="20002"/>
                    </a:ext>
                  </a:extLst>
                </a:gridCol>
              </a:tblGrid>
              <a:tr h="398733">
                <a:tc>
                  <a:txBody>
                    <a:bodyPr/>
                    <a:lstStyle/>
                    <a:p>
                      <a:pPr algn="r" fontAlgn="b"/>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l" fontAlgn="b"/>
                      <a:r>
                        <a:rPr lang="it-IT" sz="1400" b="0" i="1" u="none" strike="noStrike" dirty="0">
                          <a:solidFill>
                            <a:srgbClr val="000000"/>
                          </a:solidFill>
                          <a:effectLst/>
                          <a:latin typeface="American Typewriter" panose="02090604020004020304" pitchFamily="18" charset="77"/>
                        </a:rPr>
                        <a:t>Milioni di euro,</a:t>
                      </a:r>
                    </a:p>
                    <a:p>
                      <a:pPr algn="l" fontAlgn="b"/>
                      <a:r>
                        <a:rPr lang="it-IT" sz="1400" b="0" i="1" u="none" strike="noStrike" dirty="0">
                          <a:solidFill>
                            <a:srgbClr val="000000"/>
                          </a:solidFill>
                          <a:effectLst/>
                          <a:latin typeface="American Typewriter" panose="02090604020004020304" pitchFamily="18" charset="77"/>
                        </a:rPr>
                        <a:t>prezzi correnti</a:t>
                      </a:r>
                      <a:endParaRPr lang="en-US" sz="1400" b="0" i="1"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it-IT" sz="1400" b="0" i="1" u="none" strike="noStrike" dirty="0">
                          <a:solidFill>
                            <a:srgbClr val="000000"/>
                          </a:solidFill>
                          <a:effectLst/>
                          <a:latin typeface="American Typewriter" panose="02090604020004020304" pitchFamily="18" charset="77"/>
                        </a:rPr>
                        <a:t>   Composizione percentuale</a:t>
                      </a:r>
                      <a:endParaRPr lang="en-US" sz="14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0"/>
                  </a:ext>
                </a:extLst>
              </a:tr>
              <a:tr h="398733">
                <a:tc>
                  <a:txBody>
                    <a:bodyPr/>
                    <a:lstStyle/>
                    <a:p>
                      <a:pPr algn="l" fontAlgn="b"/>
                      <a:r>
                        <a:rPr lang="en-US" sz="1600" b="0" i="0" u="none" strike="noStrike" dirty="0" err="1">
                          <a:solidFill>
                            <a:srgbClr val="000000"/>
                          </a:solidFill>
                          <a:effectLst/>
                          <a:latin typeface="American Typewriter" panose="02090604020004020304" pitchFamily="18" charset="77"/>
                        </a:rPr>
                        <a:t>Valore</a:t>
                      </a:r>
                      <a:r>
                        <a:rPr lang="en-US" sz="1600" b="0" i="0" u="none" strike="noStrike" dirty="0">
                          <a:solidFill>
                            <a:srgbClr val="000000"/>
                          </a:solidFill>
                          <a:effectLst/>
                          <a:latin typeface="American Typewriter" panose="02090604020004020304" pitchFamily="18" charset="77"/>
                        </a:rPr>
                        <a:t> </a:t>
                      </a:r>
                      <a:r>
                        <a:rPr lang="en-US" sz="1600" b="0" i="0" u="none" strike="noStrike" dirty="0" err="1">
                          <a:solidFill>
                            <a:srgbClr val="000000"/>
                          </a:solidFill>
                          <a:effectLst/>
                          <a:latin typeface="American Typewriter" panose="02090604020004020304" pitchFamily="18" charset="77"/>
                        </a:rPr>
                        <a:t>della</a:t>
                      </a:r>
                      <a:r>
                        <a:rPr lang="en-US" sz="1600" b="0" i="0" u="none" strike="noStrike" dirty="0">
                          <a:solidFill>
                            <a:srgbClr val="000000"/>
                          </a:solidFill>
                          <a:effectLst/>
                          <a:latin typeface="American Typewriter" panose="02090604020004020304" pitchFamily="18" charset="77"/>
                        </a:rPr>
                        <a:t> </a:t>
                      </a:r>
                      <a:r>
                        <a:rPr lang="en-US" sz="1600" b="0" i="0" u="none" strike="noStrike" dirty="0" err="1">
                          <a:solidFill>
                            <a:srgbClr val="000000"/>
                          </a:solidFill>
                          <a:effectLst/>
                          <a:latin typeface="American Typewriter" panose="02090604020004020304" pitchFamily="18" charset="77"/>
                        </a:rPr>
                        <a:t>produzione</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b="0" i="1" u="none" strike="noStrike" dirty="0">
                          <a:solidFill>
                            <a:srgbClr val="000000"/>
                          </a:solidFill>
                          <a:effectLst/>
                          <a:latin typeface="American Typewriter" panose="02090604020004020304" pitchFamily="18" charset="77"/>
                        </a:rPr>
                        <a:t>  3.107.487</a:t>
                      </a:r>
                    </a:p>
                  </a:txBody>
                  <a:tcPr marL="9525" marR="9525" marT="9525" marB="0" anchor="b"/>
                </a:tc>
                <a:tc>
                  <a:txBody>
                    <a:bodyPr/>
                    <a:lstStyle/>
                    <a:p>
                      <a:pPr algn="r" fontAlgn="b"/>
                      <a:r>
                        <a:rPr lang="it-IT" sz="1600" b="0" i="1" u="none" strike="noStrike" dirty="0">
                          <a:solidFill>
                            <a:srgbClr val="000000"/>
                          </a:solidFill>
                          <a:effectLst/>
                          <a:latin typeface="American Typewriter" panose="02090604020004020304" pitchFamily="18" charset="77"/>
                        </a:rPr>
                        <a:t>192,0</a:t>
                      </a:r>
                      <a:endParaRPr lang="en-US" sz="16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1"/>
                  </a:ext>
                </a:extLst>
              </a:tr>
              <a:tr h="379745">
                <a:tc>
                  <a:txBody>
                    <a:bodyPr/>
                    <a:lstStyle/>
                    <a:p>
                      <a:pPr algn="l" fontAlgn="b"/>
                      <a:r>
                        <a:rPr lang="en-US" sz="1600" b="0" i="0" u="none" strike="noStrike" dirty="0">
                          <a:solidFill>
                            <a:srgbClr val="000000"/>
                          </a:solidFill>
                          <a:effectLst/>
                          <a:latin typeface="American Typewriter" panose="02090604020004020304" pitchFamily="18" charset="77"/>
                        </a:rPr>
                        <a:t>(</a:t>
                      </a:r>
                      <a:r>
                        <a:rPr lang="en-US" sz="1600" b="0" i="0" u="none" strike="noStrike" dirty="0" err="1">
                          <a:solidFill>
                            <a:srgbClr val="000000"/>
                          </a:solidFill>
                          <a:effectLst/>
                          <a:latin typeface="American Typewriter" panose="02090604020004020304" pitchFamily="18" charset="77"/>
                        </a:rPr>
                        <a:t>meno</a:t>
                      </a:r>
                      <a:r>
                        <a:rPr lang="en-US" sz="1600" b="0" i="0" u="none" strike="noStrike" dirty="0">
                          <a:solidFill>
                            <a:srgbClr val="000000"/>
                          </a:solidFill>
                          <a:effectLst/>
                          <a:latin typeface="American Typewriter" panose="02090604020004020304" pitchFamily="18" charset="77"/>
                        </a:rPr>
                        <a:t>) </a:t>
                      </a:r>
                      <a:r>
                        <a:rPr lang="en-US" sz="1600" b="0" i="0" u="none" strike="noStrike" dirty="0" err="1">
                          <a:solidFill>
                            <a:srgbClr val="000000"/>
                          </a:solidFill>
                          <a:effectLst/>
                          <a:latin typeface="American Typewriter" panose="02090604020004020304" pitchFamily="18" charset="77"/>
                        </a:rPr>
                        <a:t>consumi</a:t>
                      </a:r>
                      <a:r>
                        <a:rPr lang="en-US" sz="1600" b="0" i="0" u="none" strike="noStrike" dirty="0">
                          <a:solidFill>
                            <a:srgbClr val="000000"/>
                          </a:solidFill>
                          <a:effectLst/>
                          <a:latin typeface="American Typewriter" panose="02090604020004020304" pitchFamily="18" charset="77"/>
                        </a:rPr>
                        <a:t> </a:t>
                      </a:r>
                      <a:r>
                        <a:rPr lang="en-US" sz="1600" b="0" i="0" u="none" strike="noStrike" dirty="0" err="1">
                          <a:solidFill>
                            <a:srgbClr val="000000"/>
                          </a:solidFill>
                          <a:effectLst/>
                          <a:latin typeface="American Typewriter" panose="02090604020004020304" pitchFamily="18" charset="77"/>
                        </a:rPr>
                        <a:t>intermedi</a:t>
                      </a:r>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b="0" i="1" u="none" strike="noStrike" dirty="0">
                          <a:solidFill>
                            <a:srgbClr val="000000"/>
                          </a:solidFill>
                          <a:effectLst/>
                          <a:latin typeface="American Typewriter" panose="02090604020004020304" pitchFamily="18" charset="77"/>
                        </a:rPr>
                        <a:t>-1.650.684</a:t>
                      </a:r>
                    </a:p>
                  </a:txBody>
                  <a:tcPr marL="9525" marR="9525" marT="9525" marB="0" anchor="b"/>
                </a:tc>
                <a:tc>
                  <a:txBody>
                    <a:bodyPr/>
                    <a:lstStyle/>
                    <a:p>
                      <a:pPr algn="r" fontAlgn="b"/>
                      <a:r>
                        <a:rPr lang="it-IT" sz="1600" b="0" i="1" u="none" strike="noStrike" dirty="0">
                          <a:solidFill>
                            <a:srgbClr val="000000"/>
                          </a:solidFill>
                          <a:effectLst/>
                          <a:latin typeface="American Typewriter" panose="02090604020004020304" pitchFamily="18" charset="77"/>
                        </a:rPr>
                        <a:t>102,0</a:t>
                      </a:r>
                      <a:endParaRPr lang="en-US" sz="16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2"/>
                  </a:ext>
                </a:extLst>
              </a:tr>
              <a:tr h="379745">
                <a:tc>
                  <a:txBody>
                    <a:bodyPr/>
                    <a:lstStyle/>
                    <a:p>
                      <a:pPr algn="r" fontAlgn="b"/>
                      <a:r>
                        <a:rPr lang="en-US" sz="1600" b="0" i="0" u="none" strike="noStrike" dirty="0">
                          <a:solidFill>
                            <a:srgbClr val="000000"/>
                          </a:solidFill>
                          <a:effectLst/>
                          <a:latin typeface="American Typewriter" panose="02090604020004020304" pitchFamily="18" charset="77"/>
                        </a:rPr>
                        <a:t> </a:t>
                      </a:r>
                      <a:r>
                        <a:rPr lang="en-US" sz="1600" b="1" i="0" u="none" strike="noStrike" dirty="0">
                          <a:solidFill>
                            <a:srgbClr val="000000"/>
                          </a:solidFill>
                          <a:effectLst/>
                          <a:latin typeface="American Typewriter" panose="02090604020004020304" pitchFamily="18" charset="77"/>
                        </a:rPr>
                        <a:t>= VALORE AGGIUNTO</a:t>
                      </a:r>
                    </a:p>
                  </a:txBody>
                  <a:tcPr marL="9525" marR="9525" marT="9525" marB="0" anchor="b"/>
                </a:tc>
                <a:tc>
                  <a:txBody>
                    <a:bodyPr/>
                    <a:lstStyle/>
                    <a:p>
                      <a:pPr algn="ctr" fontAlgn="b"/>
                      <a:r>
                        <a:rPr lang="en-US" sz="1600" b="0" i="0" u="none" strike="noStrike" dirty="0">
                          <a:solidFill>
                            <a:srgbClr val="000000"/>
                          </a:solidFill>
                          <a:effectLst/>
                          <a:latin typeface="American Typewriter" panose="02090604020004020304" pitchFamily="18" charset="77"/>
                        </a:rPr>
                        <a:t>= 1.456.803</a:t>
                      </a:r>
                    </a:p>
                  </a:txBody>
                  <a:tcPr marL="9525" marR="9525" marT="9525" marB="0" anchor="b"/>
                </a:tc>
                <a:tc>
                  <a:txBody>
                    <a:bodyPr/>
                    <a:lstStyle/>
                    <a:p>
                      <a:pPr algn="r" fontAlgn="b"/>
                      <a:r>
                        <a:rPr lang="it-IT" sz="1600" b="0" i="1" u="none" strike="noStrike" dirty="0">
                          <a:solidFill>
                            <a:srgbClr val="000000"/>
                          </a:solidFill>
                          <a:effectLst/>
                          <a:latin typeface="American Typewriter" panose="02090604020004020304" pitchFamily="18" charset="77"/>
                        </a:rPr>
                        <a:t>= 90,0</a:t>
                      </a:r>
                      <a:endParaRPr lang="en-US" sz="16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3"/>
                  </a:ext>
                </a:extLst>
              </a:tr>
              <a:tr h="379745">
                <a:tc>
                  <a:txBody>
                    <a:bodyPr/>
                    <a:lstStyle/>
                    <a:p>
                      <a:pPr algn="r" fontAlgn="b"/>
                      <a:endParaRPr lang="en-US" sz="14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endParaRPr lang="en-US" sz="14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endParaRPr lang="en-US" sz="14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4"/>
                  </a:ext>
                </a:extLst>
              </a:tr>
              <a:tr h="379745">
                <a:tc>
                  <a:txBody>
                    <a:bodyPr/>
                    <a:lstStyle/>
                    <a:p>
                      <a:r>
                        <a:rPr lang="it-IT" sz="1400" dirty="0">
                          <a:latin typeface="American Typewriter" panose="02090604020004020304" pitchFamily="18" charset="77"/>
                        </a:rPr>
                        <a:t>VALORE AGGIUNTO</a:t>
                      </a:r>
                      <a:endParaRPr lang="en-US" sz="1400" dirty="0">
                        <a:latin typeface="American Typewriter" panose="02090604020004020304" pitchFamily="18" charset="77"/>
                      </a:endParaRPr>
                    </a:p>
                  </a:txBody>
                  <a:tcPr marL="9525" marR="9525" marT="9525" marB="0" anchor="b"/>
                </a:tc>
                <a:tc>
                  <a:txBody>
                    <a:bodyPr/>
                    <a:lstStyle/>
                    <a:p>
                      <a:pPr algn="r" fontAlgn="b"/>
                      <a:r>
                        <a:rPr lang="en-US" sz="1600" b="0" i="1" u="none" strike="noStrike" kern="1200" dirty="0">
                          <a:solidFill>
                            <a:srgbClr val="000000"/>
                          </a:solidFill>
                          <a:effectLst/>
                          <a:latin typeface="American Typewriter" panose="02090604020004020304" pitchFamily="18" charset="77"/>
                          <a:ea typeface="+mn-ea"/>
                          <a:cs typeface="+mn-cs"/>
                        </a:rPr>
                        <a:t>1.456.803</a:t>
                      </a:r>
                    </a:p>
                  </a:txBody>
                  <a:tcPr marL="9525" marR="9525" marT="9525" marB="0" anchor="b"/>
                </a:tc>
                <a:tc>
                  <a:txBody>
                    <a:bodyPr/>
                    <a:lstStyle/>
                    <a:p>
                      <a:pPr algn="r" fontAlgn="b"/>
                      <a:r>
                        <a:rPr lang="it-IT" sz="1600" b="0" i="1" u="none" strike="noStrike" kern="1200" dirty="0">
                          <a:solidFill>
                            <a:srgbClr val="000000"/>
                          </a:solidFill>
                          <a:effectLst/>
                          <a:latin typeface="American Typewriter" panose="02090604020004020304" pitchFamily="18" charset="77"/>
                          <a:ea typeface="+mn-ea"/>
                          <a:cs typeface="+mn-cs"/>
                        </a:rPr>
                        <a:t>90,0</a:t>
                      </a:r>
                      <a:endParaRPr lang="en-US" sz="1600" b="0" i="1" u="none" strike="noStrike" kern="1200" dirty="0">
                        <a:solidFill>
                          <a:srgbClr val="000000"/>
                        </a:solidFill>
                        <a:effectLst/>
                        <a:latin typeface="American Typewriter" panose="02090604020004020304" pitchFamily="18" charset="77"/>
                        <a:ea typeface="+mn-ea"/>
                        <a:cs typeface="+mn-cs"/>
                      </a:endParaRPr>
                    </a:p>
                  </a:txBody>
                  <a:tcPr marL="9525" marR="9525" marT="9525" marB="0" anchor="b">
                    <a:solidFill>
                      <a:srgbClr val="92D050"/>
                    </a:solidFill>
                  </a:tcPr>
                </a:tc>
                <a:extLst>
                  <a:ext uri="{0D108BD9-81ED-4DB2-BD59-A6C34878D82A}">
                    <a16:rowId xmlns:a16="http://schemas.microsoft.com/office/drawing/2014/main" val="10005"/>
                  </a:ext>
                </a:extLst>
              </a:tr>
              <a:tr h="379745">
                <a:tc>
                  <a:txBody>
                    <a:bodyPr/>
                    <a:lstStyle/>
                    <a:p>
                      <a:pPr algn="l" fontAlgn="b"/>
                      <a:r>
                        <a:rPr lang="en-US" sz="1400" kern="1200" dirty="0">
                          <a:solidFill>
                            <a:schemeClr val="dk1"/>
                          </a:solidFill>
                          <a:latin typeface="American Typewriter" panose="02090604020004020304" pitchFamily="18" charset="77"/>
                          <a:ea typeface="+mn-ea"/>
                          <a:cs typeface="+mn-cs"/>
                        </a:rPr>
                        <a:t>IMPOSTE </a:t>
                      </a:r>
                      <a:r>
                        <a:rPr lang="en-US" sz="1400" kern="1200" dirty="0" err="1">
                          <a:solidFill>
                            <a:schemeClr val="dk1"/>
                          </a:solidFill>
                          <a:latin typeface="American Typewriter" panose="02090604020004020304" pitchFamily="18" charset="77"/>
                          <a:ea typeface="+mn-ea"/>
                          <a:cs typeface="+mn-cs"/>
                        </a:rPr>
                        <a:t>su</a:t>
                      </a:r>
                      <a:r>
                        <a:rPr lang="en-US" sz="1400" kern="1200" dirty="0">
                          <a:solidFill>
                            <a:schemeClr val="dk1"/>
                          </a:solidFill>
                          <a:latin typeface="American Typewriter" panose="02090604020004020304" pitchFamily="18" charset="77"/>
                          <a:ea typeface="+mn-ea"/>
                          <a:cs typeface="+mn-cs"/>
                        </a:rPr>
                        <a:t> PROD.</a:t>
                      </a:r>
                    </a:p>
                  </a:txBody>
                  <a:tcPr marL="9525" marR="9525" marT="9525" marB="0" anchor="b"/>
                </a:tc>
                <a:tc>
                  <a:txBody>
                    <a:bodyPr/>
                    <a:lstStyle/>
                    <a:p>
                      <a:pPr algn="r" fontAlgn="b"/>
                      <a:r>
                        <a:rPr lang="en-US" sz="1600" b="0" i="1" u="none" strike="noStrike" kern="1200" dirty="0">
                          <a:solidFill>
                            <a:srgbClr val="000000"/>
                          </a:solidFill>
                          <a:effectLst/>
                          <a:latin typeface="American Typewriter" panose="02090604020004020304" pitchFamily="18" charset="77"/>
                          <a:ea typeface="+mn-ea"/>
                          <a:cs typeface="+mn-cs"/>
                        </a:rPr>
                        <a:t>   184.730</a:t>
                      </a:r>
                    </a:p>
                  </a:txBody>
                  <a:tcPr marL="9525" marR="9525" marT="9525" marB="0" anchor="b"/>
                </a:tc>
                <a:tc>
                  <a:txBody>
                    <a:bodyPr/>
                    <a:lstStyle/>
                    <a:p>
                      <a:pPr algn="r" fontAlgn="b"/>
                      <a:r>
                        <a:rPr lang="it-IT" sz="1600" b="0" i="1" u="none" strike="noStrike" kern="1200" dirty="0">
                          <a:solidFill>
                            <a:srgbClr val="000000"/>
                          </a:solidFill>
                          <a:effectLst/>
                          <a:latin typeface="American Typewriter" panose="02090604020004020304" pitchFamily="18" charset="77"/>
                          <a:ea typeface="+mn-ea"/>
                          <a:cs typeface="+mn-cs"/>
                        </a:rPr>
                        <a:t>11,4</a:t>
                      </a:r>
                      <a:endParaRPr lang="en-US" sz="1600" b="0" i="1" u="none" strike="noStrike" kern="1200" dirty="0">
                        <a:solidFill>
                          <a:srgbClr val="000000"/>
                        </a:solidFill>
                        <a:effectLst/>
                        <a:latin typeface="American Typewriter" panose="02090604020004020304" pitchFamily="18" charset="77"/>
                        <a:ea typeface="+mn-ea"/>
                        <a:cs typeface="+mn-cs"/>
                      </a:endParaRPr>
                    </a:p>
                  </a:txBody>
                  <a:tcPr marL="9525" marR="9525" marT="9525" marB="0" anchor="b">
                    <a:solidFill>
                      <a:srgbClr val="92D050"/>
                    </a:solidFill>
                  </a:tcPr>
                </a:tc>
                <a:extLst>
                  <a:ext uri="{0D108BD9-81ED-4DB2-BD59-A6C34878D82A}">
                    <a16:rowId xmlns:a16="http://schemas.microsoft.com/office/drawing/2014/main" val="10006"/>
                  </a:ext>
                </a:extLst>
              </a:tr>
              <a:tr h="400942">
                <a:tc>
                  <a:txBody>
                    <a:bodyPr/>
                    <a:lstStyle/>
                    <a:p>
                      <a:pPr algn="l" fontAlgn="b"/>
                      <a:r>
                        <a:rPr lang="en-US" sz="1400" kern="1200" dirty="0">
                          <a:solidFill>
                            <a:schemeClr val="dk1"/>
                          </a:solidFill>
                          <a:latin typeface="American Typewriter" panose="02090604020004020304" pitchFamily="18" charset="77"/>
                          <a:ea typeface="+mn-ea"/>
                          <a:cs typeface="+mn-cs"/>
                        </a:rPr>
                        <a:t>(</a:t>
                      </a:r>
                      <a:r>
                        <a:rPr lang="en-US" sz="1400" kern="1200" dirty="0" err="1">
                          <a:solidFill>
                            <a:schemeClr val="dk1"/>
                          </a:solidFill>
                          <a:latin typeface="American Typewriter" panose="02090604020004020304" pitchFamily="18" charset="77"/>
                          <a:ea typeface="+mn-ea"/>
                          <a:cs typeface="+mn-cs"/>
                        </a:rPr>
                        <a:t>meno</a:t>
                      </a:r>
                      <a:r>
                        <a:rPr lang="en-US" sz="1400" kern="1200" dirty="0">
                          <a:solidFill>
                            <a:schemeClr val="dk1"/>
                          </a:solidFill>
                          <a:latin typeface="American Typewriter" panose="02090604020004020304" pitchFamily="18" charset="77"/>
                          <a:ea typeface="+mn-ea"/>
                          <a:cs typeface="+mn-cs"/>
                        </a:rPr>
                        <a:t>) CONTR. a PROD.</a:t>
                      </a:r>
                    </a:p>
                  </a:txBody>
                  <a:tcPr marL="9525" marR="9525" marT="9525" marB="0" anchor="b"/>
                </a:tc>
                <a:tc>
                  <a:txBody>
                    <a:bodyPr/>
                    <a:lstStyle/>
                    <a:p>
                      <a:pPr algn="r" fontAlgn="b"/>
                      <a:r>
                        <a:rPr lang="en-US" sz="1600" b="0" i="1" u="none" strike="noStrike" kern="1200" dirty="0">
                          <a:solidFill>
                            <a:srgbClr val="000000"/>
                          </a:solidFill>
                          <a:effectLst/>
                          <a:latin typeface="American Typewriter" panose="02090604020004020304" pitchFamily="18" charset="77"/>
                          <a:ea typeface="+mn-ea"/>
                          <a:cs typeface="+mn-cs"/>
                        </a:rPr>
                        <a:t>    -22.629</a:t>
                      </a:r>
                    </a:p>
                  </a:txBody>
                  <a:tcPr marL="9525" marR="9525" marT="9525" marB="0" anchor="b"/>
                </a:tc>
                <a:tc>
                  <a:txBody>
                    <a:bodyPr/>
                    <a:lstStyle/>
                    <a:p>
                      <a:pPr algn="r" fontAlgn="b"/>
                      <a:r>
                        <a:rPr lang="it-IT" sz="1600" b="0" i="1" u="none" strike="noStrike" kern="1200" dirty="0">
                          <a:solidFill>
                            <a:srgbClr val="000000"/>
                          </a:solidFill>
                          <a:effectLst/>
                          <a:latin typeface="American Typewriter" panose="02090604020004020304" pitchFamily="18" charset="77"/>
                          <a:ea typeface="+mn-ea"/>
                          <a:cs typeface="+mn-cs"/>
                        </a:rPr>
                        <a:t>-1,4</a:t>
                      </a:r>
                      <a:endParaRPr lang="en-US" sz="1600" b="0" i="1" u="none" strike="noStrike" kern="1200" dirty="0">
                        <a:solidFill>
                          <a:srgbClr val="000000"/>
                        </a:solidFill>
                        <a:effectLst/>
                        <a:latin typeface="American Typewriter" panose="02090604020004020304" pitchFamily="18" charset="77"/>
                        <a:ea typeface="+mn-ea"/>
                        <a:cs typeface="+mn-cs"/>
                      </a:endParaRPr>
                    </a:p>
                  </a:txBody>
                  <a:tcPr marL="9525" marR="9525" marT="9525" marB="0" anchor="b">
                    <a:solidFill>
                      <a:srgbClr val="92D050"/>
                    </a:solidFill>
                  </a:tcPr>
                </a:tc>
                <a:extLst>
                  <a:ext uri="{0D108BD9-81ED-4DB2-BD59-A6C34878D82A}">
                    <a16:rowId xmlns:a16="http://schemas.microsoft.com/office/drawing/2014/main" val="10007"/>
                  </a:ext>
                </a:extLst>
              </a:tr>
              <a:tr h="398733">
                <a:tc>
                  <a:txBody>
                    <a:bodyPr/>
                    <a:lstStyle/>
                    <a:p>
                      <a:pPr algn="ctr" fontAlgn="b"/>
                      <a:r>
                        <a:rPr lang="en-US" sz="1600" b="1" i="0" u="none" strike="noStrike" kern="1200" dirty="0">
                          <a:solidFill>
                            <a:srgbClr val="000000"/>
                          </a:solidFill>
                          <a:effectLst/>
                          <a:latin typeface="American Typewriter" panose="02090604020004020304" pitchFamily="18" charset="77"/>
                          <a:ea typeface="+mn-ea"/>
                          <a:cs typeface="+mn-cs"/>
                        </a:rPr>
                        <a:t> = PIL</a:t>
                      </a:r>
                    </a:p>
                  </a:txBody>
                  <a:tcPr marL="9525" marR="9525" marT="9525" marB="0" anchor="b"/>
                </a:tc>
                <a:tc>
                  <a:txBody>
                    <a:bodyPr/>
                    <a:lstStyle/>
                    <a:p>
                      <a:pPr algn="ctr" fontAlgn="b"/>
                      <a:r>
                        <a:rPr lang="en-US" sz="1600" b="1" i="0" u="none" strike="noStrike" kern="1200" dirty="0">
                          <a:solidFill>
                            <a:srgbClr val="000000"/>
                          </a:solidFill>
                          <a:effectLst/>
                          <a:latin typeface="American Typewriter" panose="02090604020004020304" pitchFamily="18" charset="77"/>
                          <a:ea typeface="+mn-ea"/>
                          <a:cs typeface="+mn-cs"/>
                        </a:rPr>
                        <a:t>= 1.618.904</a:t>
                      </a:r>
                    </a:p>
                  </a:txBody>
                  <a:tcPr marL="9525" marR="9525" marT="9525" marB="0" anchor="b"/>
                </a:tc>
                <a:tc>
                  <a:txBody>
                    <a:bodyPr/>
                    <a:lstStyle/>
                    <a:p>
                      <a:pPr algn="r" fontAlgn="b"/>
                      <a:r>
                        <a:rPr lang="it-IT" sz="1600" b="1" i="1" u="none" strike="noStrike" kern="1200" dirty="0">
                          <a:solidFill>
                            <a:srgbClr val="000000"/>
                          </a:solidFill>
                          <a:effectLst/>
                          <a:latin typeface="American Typewriter" panose="02090604020004020304" pitchFamily="18" charset="77"/>
                          <a:ea typeface="+mn-ea"/>
                          <a:cs typeface="+mn-cs"/>
                        </a:rPr>
                        <a:t>= 100,0</a:t>
                      </a:r>
                      <a:endParaRPr lang="en-US" sz="1600" b="1" i="1" u="none" strike="noStrike" kern="1200" dirty="0">
                        <a:solidFill>
                          <a:srgbClr val="000000"/>
                        </a:solidFill>
                        <a:effectLst/>
                        <a:latin typeface="American Typewriter" panose="02090604020004020304" pitchFamily="18" charset="77"/>
                        <a:ea typeface="+mn-ea"/>
                        <a:cs typeface="+mn-cs"/>
                      </a:endParaRPr>
                    </a:p>
                  </a:txBody>
                  <a:tcPr marL="9525" marR="9525" marT="9525" marB="0" anchor="b">
                    <a:solidFill>
                      <a:srgbClr val="92D05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8593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latin typeface="American Typewriter" panose="02090604020004020304" pitchFamily="18" charset="77"/>
              </a:rPr>
              <a:t>PIL in Italia (2013)</a:t>
            </a:r>
            <a:endParaRPr lang="en-US" sz="2400" dirty="0">
              <a:latin typeface="American Typewriter" panose="02090604020004020304" pitchFamily="18" charset="77"/>
            </a:endParaRPr>
          </a:p>
        </p:txBody>
      </p:sp>
      <p:sp>
        <p:nvSpPr>
          <p:cNvPr id="3" name="Segnaposto contenuto 2"/>
          <p:cNvSpPr>
            <a:spLocks noGrp="1"/>
          </p:cNvSpPr>
          <p:nvPr>
            <p:ph idx="1"/>
          </p:nvPr>
        </p:nvSpPr>
        <p:spPr>
          <a:xfrm>
            <a:off x="381000" y="1380226"/>
            <a:ext cx="8632371" cy="4715774"/>
          </a:xfrm>
        </p:spPr>
        <p:txBody>
          <a:bodyPr/>
          <a:lstStyle/>
          <a:p>
            <a:r>
              <a:rPr lang="it-IT" sz="1800" dirty="0">
                <a:latin typeface="American Typewriter" panose="02090604020004020304" pitchFamily="18" charset="77"/>
              </a:rPr>
              <a:t>Dal lato del reddito:</a:t>
            </a:r>
          </a:p>
          <a:p>
            <a:endParaRPr lang="en-US" dirty="0"/>
          </a:p>
        </p:txBody>
      </p:sp>
      <p:sp>
        <p:nvSpPr>
          <p:cNvPr id="4" name="Segnaposto piè di pagina 3"/>
          <p:cNvSpPr>
            <a:spLocks noGrp="1"/>
          </p:cNvSpPr>
          <p:nvPr>
            <p:ph type="ftr" sz="quarter" idx="10"/>
          </p:nvPr>
        </p:nvSpPr>
        <p:spPr/>
        <p:txBody>
          <a:bodyPr/>
          <a:lstStyle/>
          <a:p>
            <a:pPr>
              <a:defRPr/>
            </a:pPr>
            <a:r>
              <a:rPr lang="it-IT"/>
              <a:t>Lez. 2 – Conti della macroeconomia</a:t>
            </a:r>
          </a:p>
        </p:txBody>
      </p:sp>
      <p:graphicFrame>
        <p:nvGraphicFramePr>
          <p:cNvPr id="6" name="Tabella 5"/>
          <p:cNvGraphicFramePr>
            <a:graphicFrameLocks noGrp="1"/>
          </p:cNvGraphicFramePr>
          <p:nvPr>
            <p:extLst>
              <p:ext uri="{D42A27DB-BD31-4B8C-83A1-F6EECF244321}">
                <p14:modId xmlns:p14="http://schemas.microsoft.com/office/powerpoint/2010/main" val="1384755728"/>
              </p:ext>
            </p:extLst>
          </p:nvPr>
        </p:nvGraphicFramePr>
        <p:xfrm>
          <a:off x="598716" y="2024745"/>
          <a:ext cx="7183209" cy="2429446"/>
        </p:xfrm>
        <a:graphic>
          <a:graphicData uri="http://schemas.openxmlformats.org/drawingml/2006/table">
            <a:tbl>
              <a:tblPr>
                <a:tableStyleId>{5C22544A-7EE6-4342-B048-85BDC9FD1C3A}</a:tableStyleId>
              </a:tblPr>
              <a:tblGrid>
                <a:gridCol w="3863152">
                  <a:extLst>
                    <a:ext uri="{9D8B030D-6E8A-4147-A177-3AD203B41FA5}">
                      <a16:colId xmlns:a16="http://schemas.microsoft.com/office/drawing/2014/main" val="20000"/>
                    </a:ext>
                  </a:extLst>
                </a:gridCol>
                <a:gridCol w="1588298">
                  <a:extLst>
                    <a:ext uri="{9D8B030D-6E8A-4147-A177-3AD203B41FA5}">
                      <a16:colId xmlns:a16="http://schemas.microsoft.com/office/drawing/2014/main" val="20001"/>
                    </a:ext>
                  </a:extLst>
                </a:gridCol>
                <a:gridCol w="1731759">
                  <a:extLst>
                    <a:ext uri="{9D8B030D-6E8A-4147-A177-3AD203B41FA5}">
                      <a16:colId xmlns:a16="http://schemas.microsoft.com/office/drawing/2014/main" val="20002"/>
                    </a:ext>
                  </a:extLst>
                </a:gridCol>
              </a:tblGrid>
              <a:tr h="398733">
                <a:tc>
                  <a:txBody>
                    <a:bodyPr/>
                    <a:lstStyle/>
                    <a:p>
                      <a:pPr algn="r" fontAlgn="b"/>
                      <a:endParaRPr lang="en-US" sz="16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ctr" fontAlgn="b"/>
                      <a:r>
                        <a:rPr lang="it-IT" sz="1400" b="0" i="1" u="none" strike="noStrike" dirty="0">
                          <a:solidFill>
                            <a:srgbClr val="000000"/>
                          </a:solidFill>
                          <a:effectLst/>
                          <a:latin typeface="American Typewriter" panose="02090604020004020304" pitchFamily="18" charset="77"/>
                        </a:rPr>
                        <a:t>Milioni di euro,</a:t>
                      </a:r>
                    </a:p>
                    <a:p>
                      <a:pPr algn="ctr" fontAlgn="b"/>
                      <a:r>
                        <a:rPr lang="it-IT" sz="1400" b="0" i="1" u="none" strike="noStrike" dirty="0">
                          <a:solidFill>
                            <a:srgbClr val="000000"/>
                          </a:solidFill>
                          <a:effectLst/>
                          <a:latin typeface="American Typewriter" panose="02090604020004020304" pitchFamily="18" charset="77"/>
                        </a:rPr>
                        <a:t>prezzi correnti</a:t>
                      </a:r>
                      <a:endParaRPr lang="en-US" sz="1400" b="0" i="1"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it-IT" sz="1400" b="0" i="1" u="none" strike="noStrike" dirty="0">
                          <a:solidFill>
                            <a:srgbClr val="000000"/>
                          </a:solidFill>
                          <a:effectLst/>
                          <a:latin typeface="American Typewriter" panose="02090604020004020304" pitchFamily="18" charset="77"/>
                        </a:rPr>
                        <a:t>   Composizione percentuale</a:t>
                      </a:r>
                      <a:endParaRPr lang="en-US" sz="14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0"/>
                  </a:ext>
                </a:extLst>
              </a:tr>
              <a:tr h="398733">
                <a:tc>
                  <a:txBody>
                    <a:bodyPr/>
                    <a:lstStyle/>
                    <a:p>
                      <a:pPr algn="l" fontAlgn="b"/>
                      <a:r>
                        <a:rPr lang="en-US" sz="1400" b="0" i="0" u="none" strike="noStrike" dirty="0" err="1">
                          <a:solidFill>
                            <a:srgbClr val="000000"/>
                          </a:solidFill>
                          <a:effectLst/>
                          <a:latin typeface="American Typewriter" panose="02090604020004020304" pitchFamily="18" charset="77"/>
                        </a:rPr>
                        <a:t>Redditi</a:t>
                      </a:r>
                      <a:r>
                        <a:rPr lang="en-US" sz="1400" b="0" i="0" u="none" strike="noStrike" dirty="0">
                          <a:solidFill>
                            <a:srgbClr val="000000"/>
                          </a:solidFill>
                          <a:effectLst/>
                          <a:latin typeface="American Typewriter" panose="02090604020004020304" pitchFamily="18" charset="77"/>
                        </a:rPr>
                        <a:t> </a:t>
                      </a:r>
                      <a:r>
                        <a:rPr lang="en-US" sz="1400" b="0" i="0" u="none" strike="noStrike" dirty="0" err="1">
                          <a:solidFill>
                            <a:srgbClr val="000000"/>
                          </a:solidFill>
                          <a:effectLst/>
                          <a:latin typeface="American Typewriter" panose="02090604020004020304" pitchFamily="18" charset="77"/>
                        </a:rPr>
                        <a:t>interni</a:t>
                      </a:r>
                      <a:r>
                        <a:rPr lang="en-US" sz="1400" b="0" i="0" u="none" strike="noStrike" dirty="0">
                          <a:solidFill>
                            <a:srgbClr val="000000"/>
                          </a:solidFill>
                          <a:effectLst/>
                          <a:latin typeface="American Typewriter" panose="02090604020004020304" pitchFamily="18" charset="77"/>
                        </a:rPr>
                        <a:t> da </a:t>
                      </a:r>
                      <a:r>
                        <a:rPr lang="en-US" sz="1400" b="0" i="0" u="none" strike="noStrike" dirty="0" err="1">
                          <a:solidFill>
                            <a:srgbClr val="000000"/>
                          </a:solidFill>
                          <a:effectLst/>
                          <a:latin typeface="American Typewriter" panose="02090604020004020304" pitchFamily="18" charset="77"/>
                        </a:rPr>
                        <a:t>lavoro</a:t>
                      </a:r>
                      <a:r>
                        <a:rPr lang="en-US" sz="1400" b="0" i="0" u="none" strike="noStrike" dirty="0">
                          <a:solidFill>
                            <a:srgbClr val="000000"/>
                          </a:solidFill>
                          <a:effectLst/>
                          <a:latin typeface="American Typewriter" panose="02090604020004020304" pitchFamily="18" charset="77"/>
                        </a:rPr>
                        <a:t> </a:t>
                      </a:r>
                      <a:r>
                        <a:rPr lang="en-US" sz="1400" b="0" i="0" u="none" strike="noStrike" dirty="0" err="1">
                          <a:solidFill>
                            <a:srgbClr val="000000"/>
                          </a:solidFill>
                          <a:effectLst/>
                          <a:latin typeface="American Typewriter" panose="02090604020004020304" pitchFamily="18" charset="77"/>
                        </a:rPr>
                        <a:t>dipendente</a:t>
                      </a:r>
                      <a:endParaRPr lang="en-US" sz="14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b="0" i="0" u="none" strike="noStrike" dirty="0">
                          <a:solidFill>
                            <a:srgbClr val="000000"/>
                          </a:solidFill>
                          <a:effectLst/>
                          <a:latin typeface="American Typewriter" panose="02090604020004020304" pitchFamily="18" charset="77"/>
                        </a:rPr>
                        <a:t>  647.963</a:t>
                      </a:r>
                    </a:p>
                  </a:txBody>
                  <a:tcPr marL="9525" marR="9525" marT="9525" marB="0" anchor="b"/>
                </a:tc>
                <a:tc>
                  <a:txBody>
                    <a:bodyPr/>
                    <a:lstStyle/>
                    <a:p>
                      <a:pPr algn="r" fontAlgn="b"/>
                      <a:r>
                        <a:rPr lang="it-IT" sz="1600" b="0" i="1" u="none" strike="noStrike" dirty="0">
                          <a:solidFill>
                            <a:srgbClr val="000000"/>
                          </a:solidFill>
                          <a:effectLst/>
                          <a:latin typeface="American Typewriter" panose="02090604020004020304" pitchFamily="18" charset="77"/>
                        </a:rPr>
                        <a:t>40,0</a:t>
                      </a:r>
                      <a:endParaRPr lang="en-US" sz="16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1"/>
                  </a:ext>
                </a:extLst>
              </a:tr>
              <a:tr h="379745">
                <a:tc>
                  <a:txBody>
                    <a:bodyPr/>
                    <a:lstStyle/>
                    <a:p>
                      <a:pPr algn="l" fontAlgn="b"/>
                      <a:r>
                        <a:rPr lang="it-IT" sz="1400" b="0" i="0" u="none" strike="noStrike" dirty="0">
                          <a:solidFill>
                            <a:srgbClr val="000000"/>
                          </a:solidFill>
                          <a:effectLst/>
                          <a:latin typeface="American Typewriter" panose="02090604020004020304" pitchFamily="18" charset="77"/>
                        </a:rPr>
                        <a:t>Risultato</a:t>
                      </a:r>
                      <a:r>
                        <a:rPr lang="it-IT" sz="1400" b="0" i="0" u="none" strike="noStrike" baseline="0" dirty="0">
                          <a:solidFill>
                            <a:srgbClr val="000000"/>
                          </a:solidFill>
                          <a:effectLst/>
                          <a:latin typeface="American Typewriter" panose="02090604020004020304" pitchFamily="18" charset="77"/>
                        </a:rPr>
                        <a:t> lordo di gestione e reddito misto lordo</a:t>
                      </a:r>
                      <a:endParaRPr lang="en-US" sz="1400" b="0" i="0" u="none" strike="noStrike" dirty="0">
                        <a:solidFill>
                          <a:srgbClr val="000000"/>
                        </a:solidFill>
                        <a:effectLst/>
                        <a:latin typeface="American Typewriter" panose="02090604020004020304" pitchFamily="18" charset="77"/>
                      </a:endParaRPr>
                    </a:p>
                  </a:txBody>
                  <a:tcPr marL="9525" marR="9525" marT="9525" marB="0" anchor="b"/>
                </a:tc>
                <a:tc>
                  <a:txBody>
                    <a:bodyPr/>
                    <a:lstStyle/>
                    <a:p>
                      <a:pPr algn="r" fontAlgn="b"/>
                      <a:r>
                        <a:rPr lang="en-US" sz="1600" b="0" i="0" u="none" strike="noStrike" dirty="0">
                          <a:solidFill>
                            <a:srgbClr val="000000"/>
                          </a:solidFill>
                          <a:effectLst/>
                          <a:latin typeface="American Typewriter" panose="02090604020004020304" pitchFamily="18" charset="77"/>
                        </a:rPr>
                        <a:t>  762.740</a:t>
                      </a:r>
                    </a:p>
                  </a:txBody>
                  <a:tcPr marL="9525" marR="9525" marT="9525" marB="0" anchor="b"/>
                </a:tc>
                <a:tc>
                  <a:txBody>
                    <a:bodyPr/>
                    <a:lstStyle/>
                    <a:p>
                      <a:pPr algn="r" fontAlgn="b"/>
                      <a:r>
                        <a:rPr lang="it-IT" sz="1600" b="0" i="1" u="none" strike="noStrike" dirty="0">
                          <a:solidFill>
                            <a:srgbClr val="000000"/>
                          </a:solidFill>
                          <a:effectLst/>
                          <a:latin typeface="American Typewriter" panose="02090604020004020304" pitchFamily="18" charset="77"/>
                        </a:rPr>
                        <a:t>47,1</a:t>
                      </a:r>
                      <a:endParaRPr lang="en-US" sz="1600" b="0" i="1" u="none" strike="noStrike" dirty="0">
                        <a:solidFill>
                          <a:srgbClr val="000000"/>
                        </a:solidFill>
                        <a:effectLst/>
                        <a:latin typeface="American Typewriter" panose="02090604020004020304" pitchFamily="18" charset="77"/>
                      </a:endParaRPr>
                    </a:p>
                  </a:txBody>
                  <a:tcPr marL="9525" marR="9525" marT="9525" marB="0" anchor="b">
                    <a:solidFill>
                      <a:srgbClr val="92D050"/>
                    </a:solidFill>
                  </a:tcPr>
                </a:tc>
                <a:extLst>
                  <a:ext uri="{0D108BD9-81ED-4DB2-BD59-A6C34878D82A}">
                    <a16:rowId xmlns:a16="http://schemas.microsoft.com/office/drawing/2014/main" val="10002"/>
                  </a:ext>
                </a:extLst>
              </a:tr>
              <a:tr h="379745">
                <a:tc>
                  <a:txBody>
                    <a:bodyPr/>
                    <a:lstStyle/>
                    <a:p>
                      <a:r>
                        <a:rPr lang="it-IT" sz="1400" dirty="0">
                          <a:latin typeface="American Typewriter" panose="02090604020004020304" pitchFamily="18" charset="77"/>
                        </a:rPr>
                        <a:t>Imposte su produzione e importazioni</a:t>
                      </a:r>
                      <a:endParaRPr lang="en-US" sz="1400" dirty="0">
                        <a:latin typeface="American Typewriter" panose="02090604020004020304" pitchFamily="18" charset="77"/>
                      </a:endParaRPr>
                    </a:p>
                  </a:txBody>
                  <a:tcPr marL="9525" marR="9525" marT="9525" marB="0" anchor="b"/>
                </a:tc>
                <a:tc>
                  <a:txBody>
                    <a:bodyPr/>
                    <a:lstStyle/>
                    <a:p>
                      <a:pPr algn="r" fontAlgn="b"/>
                      <a:r>
                        <a:rPr lang="en-US" sz="1600" b="0" i="0" u="none" strike="noStrike" dirty="0">
                          <a:solidFill>
                            <a:srgbClr val="000000"/>
                          </a:solidFill>
                          <a:effectLst/>
                          <a:latin typeface="American Typewriter" panose="02090604020004020304" pitchFamily="18" charset="77"/>
                        </a:rPr>
                        <a:t>  241.581</a:t>
                      </a:r>
                    </a:p>
                  </a:txBody>
                  <a:tcPr marL="9525" marR="9525" marT="9525" marB="0" anchor="b"/>
                </a:tc>
                <a:tc>
                  <a:txBody>
                    <a:bodyPr/>
                    <a:lstStyle/>
                    <a:p>
                      <a:pPr algn="r" fontAlgn="b"/>
                      <a:r>
                        <a:rPr lang="it-IT" sz="1600" b="0" i="1" u="none" strike="noStrike" kern="1200" dirty="0">
                          <a:solidFill>
                            <a:srgbClr val="000000"/>
                          </a:solidFill>
                          <a:effectLst/>
                          <a:latin typeface="American Typewriter" panose="02090604020004020304" pitchFamily="18" charset="77"/>
                          <a:ea typeface="+mn-ea"/>
                          <a:cs typeface="+mn-cs"/>
                        </a:rPr>
                        <a:t>14,9</a:t>
                      </a:r>
                      <a:endParaRPr lang="en-US" sz="1600" b="0" i="1" u="none" strike="noStrike" kern="1200" dirty="0">
                        <a:solidFill>
                          <a:srgbClr val="000000"/>
                        </a:solidFill>
                        <a:effectLst/>
                        <a:latin typeface="American Typewriter" panose="02090604020004020304" pitchFamily="18" charset="77"/>
                        <a:ea typeface="+mn-ea"/>
                        <a:cs typeface="+mn-cs"/>
                      </a:endParaRPr>
                    </a:p>
                  </a:txBody>
                  <a:tcPr marL="9525" marR="9525" marT="9525" marB="0" anchor="b">
                    <a:solidFill>
                      <a:srgbClr val="92D050"/>
                    </a:solidFill>
                  </a:tcPr>
                </a:tc>
                <a:extLst>
                  <a:ext uri="{0D108BD9-81ED-4DB2-BD59-A6C34878D82A}">
                    <a16:rowId xmlns:a16="http://schemas.microsoft.com/office/drawing/2014/main" val="10003"/>
                  </a:ext>
                </a:extLst>
              </a:tr>
              <a:tr h="379745">
                <a:tc>
                  <a:txBody>
                    <a:bodyPr/>
                    <a:lstStyle/>
                    <a:p>
                      <a:pPr algn="l" fontAlgn="b"/>
                      <a:r>
                        <a:rPr lang="it-IT" sz="1400" kern="1200" dirty="0">
                          <a:solidFill>
                            <a:schemeClr val="dk1"/>
                          </a:solidFill>
                          <a:latin typeface="American Typewriter" panose="02090604020004020304" pitchFamily="18" charset="77"/>
                          <a:ea typeface="+mn-ea"/>
                          <a:cs typeface="+mn-cs"/>
                        </a:rPr>
                        <a:t> (meno) contributi ricevuti</a:t>
                      </a:r>
                      <a:endParaRPr lang="en-US" sz="1400" kern="1200" dirty="0">
                        <a:solidFill>
                          <a:schemeClr val="dk1"/>
                        </a:solidFill>
                        <a:latin typeface="American Typewriter" panose="02090604020004020304" pitchFamily="18" charset="77"/>
                        <a:ea typeface="+mn-ea"/>
                        <a:cs typeface="+mn-cs"/>
                      </a:endParaRPr>
                    </a:p>
                  </a:txBody>
                  <a:tcPr marL="9525" marR="9525" marT="9525" marB="0" anchor="b"/>
                </a:tc>
                <a:tc>
                  <a:txBody>
                    <a:bodyPr/>
                    <a:lstStyle/>
                    <a:p>
                      <a:pPr algn="r" fontAlgn="b"/>
                      <a:r>
                        <a:rPr lang="en-US" sz="1600" b="0" i="0" u="none" strike="noStrike" dirty="0">
                          <a:solidFill>
                            <a:srgbClr val="000000"/>
                          </a:solidFill>
                          <a:effectLst/>
                          <a:latin typeface="American Typewriter" panose="02090604020004020304" pitchFamily="18" charset="77"/>
                        </a:rPr>
                        <a:t>   -33.381</a:t>
                      </a:r>
                    </a:p>
                  </a:txBody>
                  <a:tcPr marL="9525" marR="9525" marT="9525" marB="0" anchor="b"/>
                </a:tc>
                <a:tc>
                  <a:txBody>
                    <a:bodyPr/>
                    <a:lstStyle/>
                    <a:p>
                      <a:pPr algn="r" fontAlgn="b"/>
                      <a:r>
                        <a:rPr lang="it-IT" sz="1600" b="0" i="1" u="none" strike="noStrike" kern="1200" dirty="0">
                          <a:solidFill>
                            <a:srgbClr val="000000"/>
                          </a:solidFill>
                          <a:effectLst/>
                          <a:latin typeface="American Typewriter" panose="02090604020004020304" pitchFamily="18" charset="77"/>
                          <a:ea typeface="+mn-ea"/>
                          <a:cs typeface="+mn-cs"/>
                        </a:rPr>
                        <a:t>-2,1</a:t>
                      </a:r>
                      <a:endParaRPr lang="en-US" sz="1600" b="0" i="1" u="none" strike="noStrike" kern="1200" dirty="0">
                        <a:solidFill>
                          <a:srgbClr val="000000"/>
                        </a:solidFill>
                        <a:effectLst/>
                        <a:latin typeface="American Typewriter" panose="02090604020004020304" pitchFamily="18" charset="77"/>
                        <a:ea typeface="+mn-ea"/>
                        <a:cs typeface="+mn-cs"/>
                      </a:endParaRPr>
                    </a:p>
                  </a:txBody>
                  <a:tcPr marL="9525" marR="9525" marT="9525" marB="0" anchor="b">
                    <a:solidFill>
                      <a:srgbClr val="92D050"/>
                    </a:solidFill>
                  </a:tcPr>
                </a:tc>
                <a:extLst>
                  <a:ext uri="{0D108BD9-81ED-4DB2-BD59-A6C34878D82A}">
                    <a16:rowId xmlns:a16="http://schemas.microsoft.com/office/drawing/2014/main" val="10004"/>
                  </a:ext>
                </a:extLst>
              </a:tr>
              <a:tr h="398733">
                <a:tc>
                  <a:txBody>
                    <a:bodyPr/>
                    <a:lstStyle/>
                    <a:p>
                      <a:pPr algn="r" fontAlgn="b"/>
                      <a:r>
                        <a:rPr lang="en-US" sz="1600" b="1" i="0" u="none" strike="noStrike" kern="1200" dirty="0">
                          <a:solidFill>
                            <a:srgbClr val="000000"/>
                          </a:solidFill>
                          <a:effectLst/>
                          <a:latin typeface="American Typewriter" panose="02090604020004020304" pitchFamily="18" charset="77"/>
                          <a:ea typeface="+mn-ea"/>
                          <a:cs typeface="+mn-cs"/>
                        </a:rPr>
                        <a:t>= PIL</a:t>
                      </a:r>
                    </a:p>
                  </a:txBody>
                  <a:tcPr marL="9525" marR="9525" marT="9525" marB="0" anchor="b"/>
                </a:tc>
                <a:tc>
                  <a:txBody>
                    <a:bodyPr/>
                    <a:lstStyle/>
                    <a:p>
                      <a:pPr algn="r" fontAlgn="b"/>
                      <a:r>
                        <a:rPr lang="en-US" sz="1600" b="1" i="0" u="none" strike="noStrike" dirty="0">
                          <a:solidFill>
                            <a:srgbClr val="000000"/>
                          </a:solidFill>
                          <a:effectLst/>
                          <a:latin typeface="American Typewriter" panose="02090604020004020304" pitchFamily="18" charset="77"/>
                        </a:rPr>
                        <a:t>= 1.618.904</a:t>
                      </a:r>
                    </a:p>
                  </a:txBody>
                  <a:tcPr marL="9525" marR="9525" marT="9525" marB="0" anchor="b"/>
                </a:tc>
                <a:tc>
                  <a:txBody>
                    <a:bodyPr/>
                    <a:lstStyle/>
                    <a:p>
                      <a:pPr algn="r" fontAlgn="b"/>
                      <a:r>
                        <a:rPr lang="it-IT" sz="1600" b="1" i="1" u="none" strike="noStrike" kern="1200" dirty="0">
                          <a:solidFill>
                            <a:srgbClr val="000000"/>
                          </a:solidFill>
                          <a:effectLst/>
                          <a:latin typeface="American Typewriter" panose="02090604020004020304" pitchFamily="18" charset="77"/>
                          <a:ea typeface="+mn-ea"/>
                          <a:cs typeface="+mn-cs"/>
                        </a:rPr>
                        <a:t>= 100,0</a:t>
                      </a:r>
                      <a:endParaRPr lang="en-US" sz="1600" b="1" i="1" u="none" strike="noStrike" kern="1200" dirty="0">
                        <a:solidFill>
                          <a:srgbClr val="000000"/>
                        </a:solidFill>
                        <a:effectLst/>
                        <a:latin typeface="American Typewriter" panose="02090604020004020304" pitchFamily="18" charset="77"/>
                        <a:ea typeface="+mn-ea"/>
                        <a:cs typeface="+mn-cs"/>
                      </a:endParaRPr>
                    </a:p>
                  </a:txBody>
                  <a:tcPr marL="9525" marR="9525" marT="9525" marB="0" anchor="b">
                    <a:solidFill>
                      <a:srgbClr val="92D05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648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9289" y="317186"/>
            <a:ext cx="7359650" cy="740229"/>
          </a:xfrm>
        </p:spPr>
        <p:txBody>
          <a:bodyPr anchor="ctr"/>
          <a:lstStyle/>
          <a:p>
            <a:r>
              <a:rPr lang="it-IT" altLang="en-US" sz="2400" dirty="0">
                <a:latin typeface="American Typewriter" panose="02090604020004020304" pitchFamily="18" charset="77"/>
              </a:rPr>
              <a:t>Prodotto interno e prodotto nazionale</a:t>
            </a:r>
          </a:p>
        </p:txBody>
      </p:sp>
      <p:sp>
        <p:nvSpPr>
          <p:cNvPr id="200707" name="Rectangle 3"/>
          <p:cNvSpPr>
            <a:spLocks noGrp="1" noChangeArrowheads="1"/>
          </p:cNvSpPr>
          <p:nvPr>
            <p:ph idx="1"/>
          </p:nvPr>
        </p:nvSpPr>
        <p:spPr>
          <a:xfrm>
            <a:off x="736600" y="1704975"/>
            <a:ext cx="7950200" cy="3881438"/>
          </a:xfrm>
        </p:spPr>
        <p:txBody>
          <a:bodyPr/>
          <a:lstStyle/>
          <a:p>
            <a:pPr marL="400050" lvl="1" indent="0">
              <a:spcBef>
                <a:spcPts val="600"/>
              </a:spcBef>
              <a:buNone/>
            </a:pPr>
            <a:r>
              <a:rPr lang="it-IT" altLang="en-US" sz="1600" b="1" dirty="0">
                <a:latin typeface="American Typewriter" panose="02090604020004020304" pitchFamily="18" charset="77"/>
              </a:rPr>
              <a:t>Prodotto </a:t>
            </a:r>
            <a:r>
              <a:rPr lang="it-IT" altLang="en-US" sz="1600" b="1" dirty="0">
                <a:solidFill>
                  <a:srgbClr val="CC0000"/>
                </a:solidFill>
                <a:latin typeface="American Typewriter" panose="02090604020004020304" pitchFamily="18" charset="77"/>
              </a:rPr>
              <a:t>nazionale</a:t>
            </a:r>
            <a:r>
              <a:rPr lang="it-IT" altLang="en-US" sz="1600" b="1" dirty="0">
                <a:latin typeface="American Typewriter" panose="02090604020004020304" pitchFamily="18" charset="77"/>
              </a:rPr>
              <a:t> lordo</a:t>
            </a:r>
            <a:r>
              <a:rPr lang="it-IT" altLang="en-US" sz="1600" dirty="0">
                <a:latin typeface="American Typewriter" panose="02090604020004020304" pitchFamily="18" charset="77"/>
              </a:rPr>
              <a:t> (</a:t>
            </a:r>
            <a:r>
              <a:rPr lang="it-IT" altLang="en-US" sz="1600" b="1" dirty="0">
                <a:solidFill>
                  <a:srgbClr val="CC0000"/>
                </a:solidFill>
                <a:latin typeface="American Typewriter" panose="02090604020004020304" pitchFamily="18" charset="77"/>
              </a:rPr>
              <a:t>PNL</a:t>
            </a:r>
            <a:r>
              <a:rPr lang="it-IT" altLang="en-US" sz="1600" dirty="0">
                <a:latin typeface="American Typewriter" panose="02090604020004020304" pitchFamily="18" charset="77"/>
              </a:rPr>
              <a:t>)</a:t>
            </a:r>
          </a:p>
          <a:p>
            <a:pPr marL="400050" lvl="1" indent="0">
              <a:spcBef>
                <a:spcPts val="600"/>
              </a:spcBef>
              <a:buNone/>
            </a:pPr>
            <a:r>
              <a:rPr lang="it-IT" altLang="en-US" sz="1600" dirty="0">
                <a:latin typeface="American Typewriter" panose="02090604020004020304" pitchFamily="18" charset="77"/>
              </a:rPr>
              <a:t>=</a:t>
            </a:r>
            <a:r>
              <a:rPr lang="it-IT" altLang="en-US" sz="1600" dirty="0">
                <a:solidFill>
                  <a:srgbClr val="990033"/>
                </a:solidFill>
                <a:latin typeface="American Typewriter" panose="02090604020004020304" pitchFamily="18" charset="77"/>
              </a:rPr>
              <a:t> </a:t>
            </a:r>
            <a:r>
              <a:rPr lang="it-IT" altLang="en-US" sz="1600" dirty="0">
                <a:latin typeface="American Typewriter" panose="02090604020004020304" pitchFamily="18" charset="77"/>
              </a:rPr>
              <a:t>Reddito totale ottenuto da tutti i residenti, </a:t>
            </a:r>
          </a:p>
          <a:p>
            <a:pPr marL="400050" lvl="1" indent="0">
              <a:spcBef>
                <a:spcPts val="600"/>
              </a:spcBef>
              <a:buNone/>
            </a:pPr>
            <a:r>
              <a:rPr lang="it-IT" altLang="en-US" sz="1600" dirty="0">
                <a:latin typeface="American Typewriter" panose="02090604020004020304" pitchFamily="18" charset="77"/>
              </a:rPr>
              <a:t>    inclusa la remunerazione ottenuta all’estero</a:t>
            </a:r>
          </a:p>
          <a:p>
            <a:pPr marL="0" indent="0">
              <a:lnSpc>
                <a:spcPct val="105000"/>
              </a:lnSpc>
              <a:spcBef>
                <a:spcPts val="600"/>
              </a:spcBef>
              <a:buNone/>
            </a:pPr>
            <a:r>
              <a:rPr lang="it-IT" altLang="en-US" sz="1600" dirty="0">
                <a:latin typeface="American Typewriter" panose="02090604020004020304" pitchFamily="18" charset="77"/>
              </a:rPr>
              <a:t>     =  PIL</a:t>
            </a:r>
          </a:p>
          <a:p>
            <a:pPr marL="0" indent="0">
              <a:lnSpc>
                <a:spcPct val="105000"/>
              </a:lnSpc>
              <a:spcBef>
                <a:spcPts val="600"/>
              </a:spcBef>
              <a:buNone/>
            </a:pPr>
            <a:r>
              <a:rPr lang="it-IT" altLang="en-US" sz="1600" dirty="0">
                <a:latin typeface="American Typewriter" panose="02090604020004020304" pitchFamily="18" charset="77"/>
              </a:rPr>
              <a:t>          +  Redditi ottenuti all’estero dai residenti</a:t>
            </a:r>
          </a:p>
          <a:p>
            <a:pPr marL="0" indent="0">
              <a:lnSpc>
                <a:spcPct val="105000"/>
              </a:lnSpc>
              <a:spcBef>
                <a:spcPts val="600"/>
              </a:spcBef>
              <a:buNone/>
            </a:pPr>
            <a:r>
              <a:rPr lang="it-IT" altLang="en-US" sz="1600" dirty="0">
                <a:latin typeface="American Typewriter" panose="02090604020004020304" pitchFamily="18" charset="77"/>
              </a:rPr>
              <a:t>          –  Redditi interni pagati a non residenti </a:t>
            </a:r>
            <a:r>
              <a:rPr lang="it-IT" altLang="en-US" sz="2400" dirty="0">
                <a:latin typeface="American Typewriter" panose="02090604020004020304" pitchFamily="18" charset="77"/>
              </a:rPr>
              <a:t>	</a:t>
            </a:r>
          </a:p>
        </p:txBody>
      </p:sp>
      <p:sp>
        <p:nvSpPr>
          <p:cNvPr id="1843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strips(downRight)">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strips(downRight)">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strips(downRight)">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strips(downRight)">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strips(downRight)">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strips(downRight)">
                                      <p:cBhvr>
                                        <p:cTn id="32" dur="500"/>
                                        <p:tgtEl>
                                          <p:spTgt spid="200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436390"/>
            <a:ext cx="8280400" cy="512516"/>
          </a:xfr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000" b="1" dirty="0">
                <a:latin typeface="American Typewriter" panose="02090604020004020304" pitchFamily="18" charset="77"/>
              </a:rPr>
              <a:t>CONTI e CONCETTI della MACROECONOMIA</a:t>
            </a:r>
            <a:r>
              <a:rPr lang="it-IT" sz="1400" dirty="0">
                <a:latin typeface="American Typewriter" panose="02090604020004020304" pitchFamily="18" charset="77"/>
              </a:rPr>
              <a:t>                                                                                                                          </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a:solidFill>
                <a:srgbClr val="000000"/>
              </a:solidFill>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dirty="0" err="1"/>
              <a:t>Lez</a:t>
            </a:r>
            <a:r>
              <a:rPr lang="it-IT" dirty="0"/>
              <a:t>. 2 – Conti della macroeconomia</a:t>
            </a:r>
          </a:p>
        </p:txBody>
      </p:sp>
      <p:sp>
        <p:nvSpPr>
          <p:cNvPr id="3" name="CasellaDiTesto 2"/>
          <p:cNvSpPr txBox="1"/>
          <p:nvPr/>
        </p:nvSpPr>
        <p:spPr>
          <a:xfrm>
            <a:off x="573041" y="1182860"/>
            <a:ext cx="8358038" cy="2956963"/>
          </a:xfrm>
          <a:prstGeom prst="rect">
            <a:avLst/>
          </a:prstGeom>
          <a:noFill/>
        </p:spPr>
        <p:txBody>
          <a:bodyPr wrap="square" rtlCol="0">
            <a:spAutoFit/>
          </a:bodyPr>
          <a:lstStyle/>
          <a:p>
            <a:pPr algn="l">
              <a:lnSpc>
                <a:spcPct val="150000"/>
              </a:lnSpc>
            </a:pPr>
            <a:r>
              <a:rPr lang="it-IT" b="1" i="1" dirty="0">
                <a:solidFill>
                  <a:srgbClr val="000000"/>
                </a:solidFill>
                <a:latin typeface="American Typewriter" panose="02090604020004020304" pitchFamily="18" charset="77"/>
              </a:rPr>
              <a:t>Indice</a:t>
            </a:r>
          </a:p>
          <a:p>
            <a:pPr marL="457200" indent="-457200" algn="l">
              <a:lnSpc>
                <a:spcPct val="150000"/>
              </a:lnSpc>
              <a:buFont typeface="+mj-lt"/>
              <a:buAutoNum type="arabicPeriod"/>
            </a:pPr>
            <a:r>
              <a:rPr lang="it-IT" dirty="0">
                <a:solidFill>
                  <a:srgbClr val="000000"/>
                </a:solidFill>
                <a:latin typeface="American Typewriter" panose="02090604020004020304" pitchFamily="18" charset="77"/>
              </a:rPr>
              <a:t>PIL: definizioni, misura, interpretazioni			p.  3</a:t>
            </a:r>
          </a:p>
          <a:p>
            <a:pPr marL="457200" indent="-457200" algn="l">
              <a:lnSpc>
                <a:spcPct val="150000"/>
              </a:lnSpc>
              <a:buFont typeface="+mj-lt"/>
              <a:buAutoNum type="arabicPeriod"/>
            </a:pPr>
            <a:r>
              <a:rPr lang="it-IT" dirty="0">
                <a:solidFill>
                  <a:srgbClr val="000000"/>
                </a:solidFill>
                <a:latin typeface="American Typewriter" panose="02090604020004020304" pitchFamily="18" charset="77"/>
              </a:rPr>
              <a:t>Prezzi e Inflazione 						p. 40</a:t>
            </a:r>
          </a:p>
          <a:p>
            <a:pPr marL="457200" indent="-457200" algn="l">
              <a:lnSpc>
                <a:spcPct val="150000"/>
              </a:lnSpc>
              <a:buFont typeface="+mj-lt"/>
              <a:buAutoNum type="arabicPeriod"/>
            </a:pPr>
            <a:r>
              <a:rPr lang="it-IT" dirty="0">
                <a:solidFill>
                  <a:srgbClr val="000000"/>
                </a:solidFill>
                <a:latin typeface="American Typewriter" panose="02090604020004020304" pitchFamily="18" charset="77"/>
              </a:rPr>
              <a:t>Popolazione, lavoro e tasso di disoccupazione			p. 48</a:t>
            </a:r>
          </a:p>
          <a:p>
            <a:pPr marL="457200" indent="-457200" algn="l">
              <a:lnSpc>
                <a:spcPct val="150000"/>
              </a:lnSpc>
              <a:buFont typeface="+mj-lt"/>
              <a:buAutoNum type="arabicPeriod"/>
            </a:pPr>
            <a:r>
              <a:rPr lang="it-IT" dirty="0">
                <a:solidFill>
                  <a:srgbClr val="000000"/>
                </a:solidFill>
                <a:latin typeface="American Typewriter" panose="02090604020004020304" pitchFamily="18" charset="77"/>
              </a:rPr>
              <a:t>L’identità reddito- spesa					p. 54</a:t>
            </a:r>
          </a:p>
          <a:p>
            <a:pPr marL="457200" indent="-457200" algn="l">
              <a:lnSpc>
                <a:spcPct val="150000"/>
              </a:lnSpc>
              <a:buFont typeface="+mj-lt"/>
              <a:buAutoNum type="arabicPeriod"/>
            </a:pPr>
            <a:r>
              <a:rPr lang="it-IT" dirty="0">
                <a:solidFill>
                  <a:srgbClr val="000000"/>
                </a:solidFill>
                <a:latin typeface="American Typewriter" panose="02090604020004020304" pitchFamily="18" charset="77"/>
              </a:rPr>
              <a:t>Bilancia dei pagamenti					p. 65</a:t>
            </a:r>
          </a:p>
          <a:p>
            <a:pPr marL="457200" indent="-457200" algn="l">
              <a:lnSpc>
                <a:spcPct val="150000"/>
              </a:lnSpc>
              <a:buFont typeface="+mj-lt"/>
              <a:buAutoNum type="arabicPeriod"/>
            </a:pPr>
            <a:r>
              <a:rPr lang="it-IT" dirty="0">
                <a:solidFill>
                  <a:srgbClr val="000000"/>
                </a:solidFill>
                <a:latin typeface="American Typewriter" panose="02090604020004020304" pitchFamily="18" charset="77"/>
              </a:rPr>
              <a:t>In sintesi							p. 69</a:t>
            </a:r>
          </a:p>
        </p:txBody>
      </p:sp>
    </p:spTree>
    <p:extLst>
      <p:ext uri="{BB962C8B-B14F-4D97-AF65-F5344CB8AC3E}">
        <p14:creationId xmlns:p14="http://schemas.microsoft.com/office/powerpoint/2010/main" val="50425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9289" y="359226"/>
            <a:ext cx="7359650" cy="740229"/>
          </a:xfrm>
        </p:spPr>
        <p:txBody>
          <a:bodyPr anchor="ctr"/>
          <a:lstStyle/>
          <a:p>
            <a:r>
              <a:rPr lang="it-IT" altLang="en-US" sz="2400" dirty="0">
                <a:latin typeface="American Typewriter" panose="02090604020004020304" pitchFamily="18" charset="77"/>
              </a:rPr>
              <a:t>PIL e benessere</a:t>
            </a:r>
          </a:p>
        </p:txBody>
      </p:sp>
      <p:sp>
        <p:nvSpPr>
          <p:cNvPr id="200707" name="Rectangle 3"/>
          <p:cNvSpPr>
            <a:spLocks noGrp="1" noChangeArrowheads="1"/>
          </p:cNvSpPr>
          <p:nvPr>
            <p:ph idx="1"/>
          </p:nvPr>
        </p:nvSpPr>
        <p:spPr>
          <a:xfrm>
            <a:off x="465826" y="1390735"/>
            <a:ext cx="8220974" cy="4206187"/>
          </a:xfrm>
        </p:spPr>
        <p:txBody>
          <a:bodyPr/>
          <a:lstStyle/>
          <a:p>
            <a:pPr marL="400050" lvl="1" indent="0">
              <a:lnSpc>
                <a:spcPct val="125000"/>
              </a:lnSpc>
              <a:spcBef>
                <a:spcPts val="600"/>
              </a:spcBef>
              <a:buNone/>
            </a:pPr>
            <a:r>
              <a:rPr lang="it-IT" altLang="en-US" sz="1600" dirty="0">
                <a:latin typeface="American Typewriter" panose="02090604020004020304" pitchFamily="18" charset="77"/>
              </a:rPr>
              <a:t>Il PIL misura il benessere di un paese?  </a:t>
            </a:r>
          </a:p>
          <a:p>
            <a:pPr lvl="1" indent="-342900">
              <a:lnSpc>
                <a:spcPct val="125000"/>
              </a:lnSpc>
              <a:spcBef>
                <a:spcPts val="600"/>
              </a:spcBef>
            </a:pPr>
            <a:r>
              <a:rPr lang="it-IT" altLang="en-US" sz="1600" dirty="0">
                <a:latin typeface="American Typewriter" panose="02090604020004020304" pitchFamily="18" charset="77"/>
              </a:rPr>
              <a:t>Il PIL misura il livello di attività economica, </a:t>
            </a:r>
          </a:p>
          <a:p>
            <a:pPr lvl="1" indent="-342900">
              <a:lnSpc>
                <a:spcPct val="125000"/>
              </a:lnSpc>
              <a:spcBef>
                <a:spcPts val="600"/>
              </a:spcBef>
            </a:pPr>
            <a:r>
              <a:rPr lang="it-IT" altLang="en-US" sz="1600" u="sng" dirty="0">
                <a:latin typeface="American Typewriter" panose="02090604020004020304" pitchFamily="18" charset="77"/>
              </a:rPr>
              <a:t>non</a:t>
            </a:r>
            <a:r>
              <a:rPr lang="it-IT" altLang="en-US" sz="1600" dirty="0">
                <a:latin typeface="American Typewriter" panose="02090604020004020304" pitchFamily="18" charset="77"/>
              </a:rPr>
              <a:t> il benessere di un paese.</a:t>
            </a:r>
          </a:p>
          <a:p>
            <a:pPr lvl="1" indent="-342900">
              <a:lnSpc>
                <a:spcPct val="125000"/>
              </a:lnSpc>
              <a:spcBef>
                <a:spcPts val="600"/>
              </a:spcBef>
            </a:pPr>
            <a:r>
              <a:rPr lang="it-IT" altLang="en-US" sz="1600" dirty="0">
                <a:latin typeface="American Typewriter" panose="02090604020004020304" pitchFamily="18" charset="77"/>
              </a:rPr>
              <a:t>Tuttavia fra le due  dimensioni esiste una correlazione molto forte … </a:t>
            </a:r>
          </a:p>
          <a:p>
            <a:pPr lvl="1" indent="-342900">
              <a:lnSpc>
                <a:spcPct val="125000"/>
              </a:lnSpc>
              <a:spcBef>
                <a:spcPts val="600"/>
              </a:spcBef>
            </a:pPr>
            <a:r>
              <a:rPr lang="it-IT" altLang="en-US" sz="1600" dirty="0">
                <a:latin typeface="American Typewriter" panose="02090604020004020304" pitchFamily="18" charset="77"/>
              </a:rPr>
              <a:t>In pratica il PIL è il primo indicatore del benessere di un paese</a:t>
            </a:r>
          </a:p>
          <a:p>
            <a:pPr marL="400050" lvl="1" indent="0" algn="ctr">
              <a:lnSpc>
                <a:spcPct val="125000"/>
              </a:lnSpc>
              <a:spcBef>
                <a:spcPts val="600"/>
              </a:spcBef>
              <a:buNone/>
            </a:pPr>
            <a:r>
              <a:rPr lang="it-IT" altLang="en-US" sz="1600" dirty="0">
                <a:latin typeface="American Typewriter" panose="02090604020004020304" pitchFamily="18" charset="77"/>
              </a:rPr>
              <a:t>   In genere, a questo scopo viene rapportato alla popolazione residente</a:t>
            </a:r>
            <a:r>
              <a:rPr lang="it-IT" altLang="en-US" sz="1400" dirty="0">
                <a:latin typeface="American Typewriter" panose="02090604020004020304" pitchFamily="18" charset="77"/>
              </a:rPr>
              <a:t>: </a:t>
            </a:r>
          </a:p>
          <a:p>
            <a:pPr marL="400050" lvl="1" indent="0" algn="ctr">
              <a:lnSpc>
                <a:spcPct val="125000"/>
              </a:lnSpc>
              <a:spcBef>
                <a:spcPts val="600"/>
              </a:spcBef>
              <a:buNone/>
            </a:pPr>
            <a:r>
              <a:rPr lang="it-IT" altLang="en-US" sz="1600" b="1" dirty="0">
                <a:solidFill>
                  <a:srgbClr val="0070C0"/>
                </a:solidFill>
                <a:latin typeface="American Typewriter" panose="02090604020004020304" pitchFamily="18" charset="77"/>
              </a:rPr>
              <a:t>PIL pro capite</a:t>
            </a:r>
            <a:endParaRPr lang="it-IT" altLang="en-US" sz="1600" dirty="0">
              <a:solidFill>
                <a:srgbClr val="0070C0"/>
              </a:solidFill>
              <a:latin typeface="American Typewriter" panose="02090604020004020304" pitchFamily="18" charset="77"/>
            </a:endParaRPr>
          </a:p>
          <a:p>
            <a:pPr lvl="1" indent="-342900">
              <a:lnSpc>
                <a:spcPct val="125000"/>
              </a:lnSpc>
              <a:spcBef>
                <a:spcPts val="600"/>
              </a:spcBef>
            </a:pPr>
            <a:r>
              <a:rPr lang="it-IT" altLang="en-US" sz="1600" dirty="0">
                <a:latin typeface="American Typewriter" panose="02090604020004020304" pitchFamily="18" charset="77"/>
              </a:rPr>
              <a:t>Tuttavia vi sono alcuni importanti fenomeni di cui il PIL non tiene conto:</a:t>
            </a:r>
          </a:p>
        </p:txBody>
      </p:sp>
      <p:sp>
        <p:nvSpPr>
          <p:cNvPr id="1843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263395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strips(downRight)">
                                      <p:cBhvr>
                                        <p:cTn id="7" dur="500"/>
                                        <p:tgtEl>
                                          <p:spTgt spid="20070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00707">
                                            <p:txEl>
                                              <p:pRg st="1" end="1"/>
                                            </p:txEl>
                                          </p:spTgt>
                                        </p:tgtEl>
                                        <p:attrNameLst>
                                          <p:attrName>style.visibility</p:attrName>
                                        </p:attrNameLst>
                                      </p:cBhvr>
                                      <p:to>
                                        <p:strVal val="visible"/>
                                      </p:to>
                                    </p:set>
                                    <p:animEffect transition="in" filter="strips(downRight)">
                                      <p:cBhvr>
                                        <p:cTn id="10" dur="500"/>
                                        <p:tgtEl>
                                          <p:spTgt spid="20070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00707">
                                            <p:txEl>
                                              <p:pRg st="2" end="2"/>
                                            </p:txEl>
                                          </p:spTgt>
                                        </p:tgtEl>
                                        <p:attrNameLst>
                                          <p:attrName>style.visibility</p:attrName>
                                        </p:attrNameLst>
                                      </p:cBhvr>
                                      <p:to>
                                        <p:strVal val="visible"/>
                                      </p:to>
                                    </p:set>
                                    <p:animEffect transition="in" filter="strips(downRight)">
                                      <p:cBhvr>
                                        <p:cTn id="13" dur="500"/>
                                        <p:tgtEl>
                                          <p:spTgt spid="200707">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00707">
                                            <p:txEl>
                                              <p:pRg st="3" end="3"/>
                                            </p:txEl>
                                          </p:spTgt>
                                        </p:tgtEl>
                                        <p:attrNameLst>
                                          <p:attrName>style.visibility</p:attrName>
                                        </p:attrNameLst>
                                      </p:cBhvr>
                                      <p:to>
                                        <p:strVal val="visible"/>
                                      </p:to>
                                    </p:set>
                                    <p:animEffect transition="in" filter="strips(downRight)">
                                      <p:cBhvr>
                                        <p:cTn id="16" dur="500"/>
                                        <p:tgtEl>
                                          <p:spTgt spid="200707">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200707">
                                            <p:txEl>
                                              <p:pRg st="4" end="4"/>
                                            </p:txEl>
                                          </p:spTgt>
                                        </p:tgtEl>
                                        <p:attrNameLst>
                                          <p:attrName>style.visibility</p:attrName>
                                        </p:attrNameLst>
                                      </p:cBhvr>
                                      <p:to>
                                        <p:strVal val="visible"/>
                                      </p:to>
                                    </p:set>
                                    <p:animEffect transition="in" filter="strips(downRight)">
                                      <p:cBhvr>
                                        <p:cTn id="19" dur="500"/>
                                        <p:tgtEl>
                                          <p:spTgt spid="200707">
                                            <p:txEl>
                                              <p:pRg st="4" end="4"/>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200707">
                                            <p:txEl>
                                              <p:pRg st="5" end="5"/>
                                            </p:txEl>
                                          </p:spTgt>
                                        </p:tgtEl>
                                        <p:attrNameLst>
                                          <p:attrName>style.visibility</p:attrName>
                                        </p:attrNameLst>
                                      </p:cBhvr>
                                      <p:to>
                                        <p:strVal val="visible"/>
                                      </p:to>
                                    </p:set>
                                    <p:animEffect transition="in" filter="strips(downRight)">
                                      <p:cBhvr>
                                        <p:cTn id="22" dur="500"/>
                                        <p:tgtEl>
                                          <p:spTgt spid="200707">
                                            <p:txEl>
                                              <p:pRg st="5" end="5"/>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00707">
                                            <p:txEl>
                                              <p:pRg st="6" end="6"/>
                                            </p:txEl>
                                          </p:spTgt>
                                        </p:tgtEl>
                                        <p:attrNameLst>
                                          <p:attrName>style.visibility</p:attrName>
                                        </p:attrNameLst>
                                      </p:cBhvr>
                                      <p:to>
                                        <p:strVal val="visible"/>
                                      </p:to>
                                    </p:set>
                                    <p:animEffect transition="in" filter="strips(downRight)">
                                      <p:cBhvr>
                                        <p:cTn id="25" dur="500"/>
                                        <p:tgtEl>
                                          <p:spTgt spid="200707">
                                            <p:txEl>
                                              <p:pRg st="6" end="6"/>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200707">
                                            <p:txEl>
                                              <p:pRg st="7" end="7"/>
                                            </p:txEl>
                                          </p:spTgt>
                                        </p:tgtEl>
                                        <p:attrNameLst>
                                          <p:attrName>style.visibility</p:attrName>
                                        </p:attrNameLst>
                                      </p:cBhvr>
                                      <p:to>
                                        <p:strVal val="visible"/>
                                      </p:to>
                                    </p:set>
                                    <p:animEffect transition="in" filter="strips(downRight)">
                                      <p:cBhvr>
                                        <p:cTn id="28"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87828" y="272962"/>
            <a:ext cx="7620225" cy="740229"/>
          </a:xfrm>
        </p:spPr>
        <p:txBody>
          <a:bodyPr anchor="ctr"/>
          <a:lstStyle/>
          <a:p>
            <a:r>
              <a:rPr lang="it-IT" altLang="en-US" sz="2800" dirty="0"/>
              <a:t>PIL e benessere (2)</a:t>
            </a:r>
          </a:p>
        </p:txBody>
      </p:sp>
      <p:sp>
        <p:nvSpPr>
          <p:cNvPr id="200707" name="Rectangle 3"/>
          <p:cNvSpPr>
            <a:spLocks noGrp="1" noChangeArrowheads="1"/>
          </p:cNvSpPr>
          <p:nvPr>
            <p:ph idx="1"/>
          </p:nvPr>
        </p:nvSpPr>
        <p:spPr>
          <a:xfrm>
            <a:off x="168728" y="1095026"/>
            <a:ext cx="8806543" cy="5223939"/>
          </a:xfrm>
        </p:spPr>
        <p:txBody>
          <a:bodyPr/>
          <a:lstStyle/>
          <a:p>
            <a:pPr marL="360000" lvl="0" indent="0">
              <a:buNone/>
            </a:pPr>
            <a:r>
              <a:rPr lang="it-IT" sz="1400" dirty="0">
                <a:latin typeface="American Typewriter" panose="02090604020004020304" pitchFamily="18" charset="77"/>
              </a:rPr>
              <a:t>Un appassionato atto di accusa contro gli usi impropri del </a:t>
            </a:r>
            <a:r>
              <a:rPr lang="it-IT" sz="1400" b="1" dirty="0">
                <a:latin typeface="American Typewriter" panose="02090604020004020304" pitchFamily="18" charset="77"/>
              </a:rPr>
              <a:t>PIL</a:t>
            </a:r>
            <a:r>
              <a:rPr lang="it-IT" sz="1400" dirty="0">
                <a:latin typeface="American Typewriter" panose="02090604020004020304" pitchFamily="18" charset="77"/>
              </a:rPr>
              <a:t> </a:t>
            </a:r>
            <a:r>
              <a:rPr lang="it-IT" sz="1400" i="1" dirty="0">
                <a:latin typeface="American Typewriter" panose="02090604020004020304" pitchFamily="18" charset="77"/>
              </a:rPr>
              <a:t>(in inglese: </a:t>
            </a:r>
            <a:r>
              <a:rPr lang="it-IT" sz="1400" b="1" i="1" dirty="0">
                <a:latin typeface="American Typewriter" panose="02090604020004020304" pitchFamily="18" charset="77"/>
              </a:rPr>
              <a:t>GNP</a:t>
            </a:r>
            <a:r>
              <a:rPr lang="it-IT" sz="1400" i="1" dirty="0">
                <a:latin typeface="American Typewriter" panose="02090604020004020304" pitchFamily="18" charset="77"/>
              </a:rPr>
              <a:t>).</a:t>
            </a:r>
          </a:p>
          <a:p>
            <a:pPr marL="360000" lvl="0" indent="0">
              <a:lnSpc>
                <a:spcPct val="114000"/>
              </a:lnSpc>
              <a:buNone/>
            </a:pPr>
            <a:r>
              <a:rPr lang="it-IT" sz="1400" dirty="0">
                <a:latin typeface="American Typewriter" panose="02090604020004020304" pitchFamily="18" charset="77"/>
              </a:rPr>
              <a:t>Discorso del senatore USA Robert F. Kennedy nel marzo del 1968, di fronte ad un’audience di studenti universitari:</a:t>
            </a:r>
          </a:p>
          <a:p>
            <a:pPr marL="360000" lvl="0" indent="0">
              <a:lnSpc>
                <a:spcPct val="114000"/>
              </a:lnSpc>
              <a:buNone/>
            </a:pPr>
            <a:endParaRPr lang="en-US" sz="1400" dirty="0">
              <a:latin typeface="American Typewriter" panose="02090604020004020304" pitchFamily="18" charset="77"/>
            </a:endParaRPr>
          </a:p>
          <a:p>
            <a:pPr marL="400050" lvl="1" indent="0" algn="just">
              <a:spcBef>
                <a:spcPts val="1200"/>
              </a:spcBef>
              <a:buNone/>
            </a:pPr>
            <a:r>
              <a:rPr lang="it-IT" sz="1300" i="1" dirty="0">
                <a:latin typeface="American Typewriter" panose="02090604020004020304" pitchFamily="18" charset="77"/>
              </a:rPr>
              <a:t>  </a:t>
            </a:r>
            <a:r>
              <a:rPr lang="en-GB" sz="1300" i="1" dirty="0">
                <a:latin typeface="American Typewriter" panose="02090604020004020304" pitchFamily="18" charset="77"/>
              </a:rPr>
              <a:t>“ Too much and for too long, we seemed to have surrendered personal excellence and community values in the mere accumulation of material things.  Our Gross National Product, now, is over $800 billion dollars a year, but that Gross National Product - if we judge the United States of America by that - that Gross National Product counts air pollution and cigarette advertising, and ambulances to clear our highways of carnage.  It counts special locks for our doors and the jails for the people who break them.  It counts the destruction of the redwood and the loss of our natural wonder in chaotic sprawl.  It counts napalm and counts nuclear warheads and </a:t>
            </a:r>
            <a:r>
              <a:rPr lang="en-GB" sz="1300" i="1" dirty="0" err="1">
                <a:latin typeface="American Typewriter" panose="02090604020004020304" pitchFamily="18" charset="77"/>
              </a:rPr>
              <a:t>armored</a:t>
            </a:r>
            <a:r>
              <a:rPr lang="en-GB" sz="1300" i="1" dirty="0">
                <a:latin typeface="American Typewriter" panose="02090604020004020304" pitchFamily="18" charset="77"/>
              </a:rPr>
              <a:t> cars for the police to fight the riots in our cities.  It counts Whitman's rifle and Speck's knife, and the television programs which glorify violence in order to sell toys to our children.  Yet the gross national product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wit nor our courage, neither our wisdom nor our learning, neither our compassion nor our devotion to our country, it measures everything in short, except that which makes life worthwhile.  And it can tell us everything about America except why we are proud that we are Americans.”</a:t>
            </a:r>
          </a:p>
          <a:p>
            <a:pPr marL="400050" lvl="1" indent="0" algn="just">
              <a:spcBef>
                <a:spcPts val="1200"/>
              </a:spcBef>
              <a:buNone/>
            </a:pPr>
            <a:endParaRPr lang="en-US" sz="1300" i="1" dirty="0">
              <a:latin typeface="American Typewriter" panose="02090604020004020304" pitchFamily="18" charset="77"/>
            </a:endParaRPr>
          </a:p>
          <a:p>
            <a:pPr marL="0" indent="0" algn="r">
              <a:buNone/>
            </a:pPr>
            <a:r>
              <a:rPr lang="en-GB" sz="1050" i="1" u="sng" dirty="0">
                <a:latin typeface="American Typewriter" panose="02090604020004020304" pitchFamily="18" charset="77"/>
                <a:hlinkClick r:id="rId3"/>
              </a:rPr>
              <a:t>http://www.jfklibrary.org/Research/Ready-Reference/RFK-Speeches/Remarks-of-Robert-F-Kenne</a:t>
            </a:r>
            <a:r>
              <a:rPr lang="en-GB" sz="1100" i="1" u="sng" dirty="0">
                <a:latin typeface="Calibri" panose="020F0502020204030204" pitchFamily="34" charset="0"/>
                <a:hlinkClick r:id="rId3"/>
              </a:rPr>
              <a:t>dy-at-the-University-of-Kansas-March-18-1968.aspx</a:t>
            </a:r>
            <a:r>
              <a:rPr lang="en-GB" sz="1400" i="1" u="sng" dirty="0">
                <a:latin typeface="Calibri" panose="020F0502020204030204" pitchFamily="34" charset="0"/>
                <a:hlinkClick r:id="rId3"/>
              </a:rPr>
              <a:t>#</a:t>
            </a:r>
            <a:endParaRPr lang="en-US" sz="1400" dirty="0">
              <a:latin typeface="Calibri" panose="020F0502020204030204" pitchFamily="34" charset="0"/>
            </a:endParaRPr>
          </a:p>
          <a:p>
            <a:pPr marL="400050" lvl="1" indent="0">
              <a:spcBef>
                <a:spcPts val="600"/>
              </a:spcBef>
              <a:buNone/>
            </a:pPr>
            <a:endParaRPr lang="it-IT" altLang="en-US" sz="2400" dirty="0">
              <a:latin typeface="Calibri" panose="020F0502020204030204" pitchFamily="34" charset="0"/>
            </a:endParaRPr>
          </a:p>
        </p:txBody>
      </p:sp>
      <p:sp>
        <p:nvSpPr>
          <p:cNvPr id="1843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73852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strips(downRight)">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strips(downRight)">
                                      <p:cBhvr>
                                        <p:cTn id="12" dur="500"/>
                                        <p:tgtEl>
                                          <p:spTgt spid="200707">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00707">
                                            <p:txEl>
                                              <p:pRg st="3" end="3"/>
                                            </p:txEl>
                                          </p:spTgt>
                                        </p:tgtEl>
                                        <p:attrNameLst>
                                          <p:attrName>style.visibility</p:attrName>
                                        </p:attrNameLst>
                                      </p:cBhvr>
                                      <p:to>
                                        <p:strVal val="visible"/>
                                      </p:to>
                                    </p:set>
                                    <p:animEffect transition="in" filter="strips(downRight)">
                                      <p:cBhvr>
                                        <p:cTn id="15" dur="500"/>
                                        <p:tgtEl>
                                          <p:spTgt spid="2007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00707">
                                            <p:txEl>
                                              <p:pRg st="5" end="5"/>
                                            </p:txEl>
                                          </p:spTgt>
                                        </p:tgtEl>
                                        <p:attrNameLst>
                                          <p:attrName>style.visibility</p:attrName>
                                        </p:attrNameLst>
                                      </p:cBhvr>
                                      <p:to>
                                        <p:strVal val="visible"/>
                                      </p:to>
                                    </p:set>
                                    <p:animEffect transition="in" filter="strips(downRight)">
                                      <p:cBhvr>
                                        <p:cTn id="20" dur="500"/>
                                        <p:tgtEl>
                                          <p:spTgt spid="200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9289" y="359226"/>
            <a:ext cx="7359650" cy="740229"/>
          </a:xfrm>
        </p:spPr>
        <p:txBody>
          <a:bodyPr anchor="ctr"/>
          <a:lstStyle/>
          <a:p>
            <a:r>
              <a:rPr lang="it-IT" altLang="en-US" sz="2400" dirty="0">
                <a:latin typeface="American Typewriter" panose="02090604020004020304" pitchFamily="18" charset="77"/>
              </a:rPr>
              <a:t>PIL e benessere (3)</a:t>
            </a:r>
          </a:p>
        </p:txBody>
      </p:sp>
      <p:sp>
        <p:nvSpPr>
          <p:cNvPr id="200707" name="Rectangle 3"/>
          <p:cNvSpPr>
            <a:spLocks noGrp="1" noChangeArrowheads="1"/>
          </p:cNvSpPr>
          <p:nvPr>
            <p:ph idx="1"/>
          </p:nvPr>
        </p:nvSpPr>
        <p:spPr>
          <a:xfrm>
            <a:off x="736600" y="1162515"/>
            <a:ext cx="7482339" cy="4229292"/>
          </a:xfrm>
        </p:spPr>
        <p:txBody>
          <a:bodyPr/>
          <a:lstStyle/>
          <a:p>
            <a:pPr marL="57150" indent="0">
              <a:lnSpc>
                <a:spcPct val="114000"/>
              </a:lnSpc>
              <a:spcBef>
                <a:spcPts val="600"/>
              </a:spcBef>
              <a:buNone/>
            </a:pPr>
            <a:r>
              <a:rPr lang="it-IT" sz="2400" b="1" i="1" dirty="0">
                <a:latin typeface="American Typewriter" panose="02090604020004020304" pitchFamily="18" charset="77"/>
              </a:rPr>
              <a:t> </a:t>
            </a:r>
            <a:r>
              <a:rPr lang="it-IT" sz="1600" b="1" i="1" dirty="0">
                <a:latin typeface="American Typewriter" panose="02090604020004020304" pitchFamily="18" charset="77"/>
              </a:rPr>
              <a:t>Cosa </a:t>
            </a:r>
            <a:r>
              <a:rPr lang="it-IT" sz="1600" b="1" i="1" u="sng" dirty="0">
                <a:latin typeface="American Typewriter" panose="02090604020004020304" pitchFamily="18" charset="77"/>
              </a:rPr>
              <a:t>non</a:t>
            </a:r>
            <a:r>
              <a:rPr lang="it-IT" sz="1600" b="1" i="1" dirty="0">
                <a:latin typeface="American Typewriter" panose="02090604020004020304" pitchFamily="18" charset="77"/>
              </a:rPr>
              <a:t> misura il PIL?</a:t>
            </a:r>
            <a:endParaRPr lang="en-US" sz="1600" dirty="0">
              <a:latin typeface="American Typewriter" panose="02090604020004020304" pitchFamily="18" charset="77"/>
            </a:endParaRPr>
          </a:p>
          <a:p>
            <a:pPr lvl="1">
              <a:lnSpc>
                <a:spcPct val="125000"/>
              </a:lnSpc>
              <a:spcBef>
                <a:spcPts val="600"/>
              </a:spcBef>
            </a:pPr>
            <a:r>
              <a:rPr lang="it-IT" sz="1600" dirty="0">
                <a:latin typeface="American Typewriter" panose="02090604020004020304" pitchFamily="18" charset="77"/>
              </a:rPr>
              <a:t>Il valore del reddito </a:t>
            </a:r>
            <a:r>
              <a:rPr lang="it-IT" sz="1600" b="1" dirty="0">
                <a:solidFill>
                  <a:srgbClr val="0070C0"/>
                </a:solidFill>
                <a:latin typeface="American Typewriter" panose="02090604020004020304" pitchFamily="18" charset="77"/>
              </a:rPr>
              <a:t>auto-consumato.</a:t>
            </a:r>
          </a:p>
          <a:p>
            <a:pPr lvl="1">
              <a:lnSpc>
                <a:spcPct val="125000"/>
              </a:lnSpc>
              <a:spcBef>
                <a:spcPts val="1200"/>
              </a:spcBef>
            </a:pPr>
            <a:r>
              <a:rPr lang="it-IT" sz="1600" dirty="0">
                <a:latin typeface="American Typewriter" panose="02090604020004020304" pitchFamily="18" charset="77"/>
              </a:rPr>
              <a:t>Il reddito e la produzione “</a:t>
            </a:r>
            <a:r>
              <a:rPr lang="it-IT" sz="1600" b="1" dirty="0">
                <a:solidFill>
                  <a:srgbClr val="0070C0"/>
                </a:solidFill>
                <a:latin typeface="American Typewriter" panose="02090604020004020304" pitchFamily="18" charset="77"/>
              </a:rPr>
              <a:t>sommersi</a:t>
            </a:r>
            <a:r>
              <a:rPr lang="it-IT" sz="1600" dirty="0">
                <a:latin typeface="American Typewriter" panose="02090604020004020304" pitchFamily="18" charset="77"/>
              </a:rPr>
              <a:t>”(solo in parte).</a:t>
            </a:r>
            <a:endParaRPr lang="en-US" sz="1600" dirty="0">
              <a:latin typeface="American Typewriter" panose="02090604020004020304" pitchFamily="18" charset="77"/>
            </a:endParaRPr>
          </a:p>
          <a:p>
            <a:pPr lvl="1">
              <a:lnSpc>
                <a:spcPct val="150000"/>
              </a:lnSpc>
              <a:spcBef>
                <a:spcPts val="600"/>
              </a:spcBef>
            </a:pPr>
            <a:r>
              <a:rPr lang="it-IT" sz="1600" dirty="0">
                <a:latin typeface="American Typewriter" panose="02090604020004020304" pitchFamily="18" charset="77"/>
              </a:rPr>
              <a:t>Il grado di </a:t>
            </a:r>
            <a:r>
              <a:rPr lang="it-IT" sz="1600" b="1" dirty="0" err="1">
                <a:solidFill>
                  <a:srgbClr val="0070C0"/>
                </a:solidFill>
                <a:latin typeface="American Typewriter" panose="02090604020004020304" pitchFamily="18" charset="77"/>
              </a:rPr>
              <a:t>dis</a:t>
            </a:r>
            <a:r>
              <a:rPr lang="it-IT" sz="1600" b="1" dirty="0">
                <a:solidFill>
                  <a:srgbClr val="0070C0"/>
                </a:solidFill>
                <a:latin typeface="American Typewriter" panose="02090604020004020304" pitchFamily="18" charset="77"/>
              </a:rPr>
              <a:t>-uguaglianza</a:t>
            </a:r>
            <a:r>
              <a:rPr lang="it-IT" sz="1600" dirty="0">
                <a:latin typeface="American Typewriter" panose="02090604020004020304" pitchFamily="18" charset="77"/>
              </a:rPr>
              <a:t> nella distribuzione del reddito,             </a:t>
            </a:r>
          </a:p>
          <a:p>
            <a:pPr marL="792000" lvl="2" indent="0">
              <a:lnSpc>
                <a:spcPct val="125000"/>
              </a:lnSpc>
              <a:spcBef>
                <a:spcPts val="600"/>
              </a:spcBef>
              <a:buNone/>
            </a:pPr>
            <a:r>
              <a:rPr lang="it-IT" sz="1600" dirty="0">
                <a:latin typeface="American Typewriter" panose="02090604020004020304" pitchFamily="18" charset="77"/>
              </a:rPr>
              <a:t>tra persone e gruppi socio-economici.</a:t>
            </a:r>
            <a:endParaRPr lang="en-US" sz="1600" dirty="0">
              <a:latin typeface="American Typewriter" panose="02090604020004020304" pitchFamily="18" charset="77"/>
            </a:endParaRPr>
          </a:p>
          <a:p>
            <a:pPr lvl="1">
              <a:lnSpc>
                <a:spcPct val="150000"/>
              </a:lnSpc>
              <a:spcBef>
                <a:spcPts val="600"/>
              </a:spcBef>
            </a:pPr>
            <a:r>
              <a:rPr lang="it-IT" sz="1600" dirty="0">
                <a:latin typeface="American Typewriter" panose="02090604020004020304" pitchFamily="18" charset="77"/>
              </a:rPr>
              <a:t>La riduzione del benessere generata da attività economiche che   causano </a:t>
            </a:r>
            <a:r>
              <a:rPr lang="it-IT" sz="1600" b="1" dirty="0">
                <a:solidFill>
                  <a:srgbClr val="0070C0"/>
                </a:solidFill>
                <a:latin typeface="American Typewriter" panose="02090604020004020304" pitchFamily="18" charset="77"/>
              </a:rPr>
              <a:t>esternalità negative</a:t>
            </a:r>
            <a:r>
              <a:rPr lang="it-IT" sz="1600" dirty="0">
                <a:solidFill>
                  <a:srgbClr val="0070C0"/>
                </a:solidFill>
                <a:latin typeface="American Typewriter" panose="02090604020004020304" pitchFamily="18" charset="77"/>
              </a:rPr>
              <a:t> </a:t>
            </a:r>
            <a:r>
              <a:rPr lang="it-IT" sz="1400" dirty="0">
                <a:latin typeface="American Typewriter" panose="02090604020004020304" pitchFamily="18" charset="77"/>
              </a:rPr>
              <a:t>(inquinamento, malattie, criminalità).</a:t>
            </a:r>
            <a:endParaRPr lang="en-US" sz="1400" dirty="0">
              <a:latin typeface="American Typewriter" panose="02090604020004020304" pitchFamily="18" charset="77"/>
            </a:endParaRPr>
          </a:p>
          <a:p>
            <a:pPr lvl="1">
              <a:lnSpc>
                <a:spcPct val="150000"/>
              </a:lnSpc>
              <a:spcBef>
                <a:spcPts val="600"/>
              </a:spcBef>
            </a:pPr>
            <a:r>
              <a:rPr lang="it-IT" sz="1600" dirty="0">
                <a:latin typeface="American Typewriter" panose="02090604020004020304" pitchFamily="18" charset="77"/>
              </a:rPr>
              <a:t>Il grado di </a:t>
            </a:r>
            <a:r>
              <a:rPr lang="it-IT" sz="1600" b="1" dirty="0">
                <a:solidFill>
                  <a:srgbClr val="0070C0"/>
                </a:solidFill>
                <a:latin typeface="American Typewriter" panose="02090604020004020304" pitchFamily="18" charset="77"/>
              </a:rPr>
              <a:t>sostenibilità</a:t>
            </a:r>
            <a:r>
              <a:rPr lang="it-IT" sz="1600" dirty="0">
                <a:latin typeface="American Typewriter" panose="02090604020004020304" pitchFamily="18" charset="77"/>
              </a:rPr>
              <a:t> nel tempo dei livelli attuali di reddito e produzione.</a:t>
            </a:r>
            <a:endParaRPr lang="it-IT" altLang="en-US" sz="1600" dirty="0">
              <a:latin typeface="American Typewriter" panose="02090604020004020304" pitchFamily="18" charset="77"/>
            </a:endParaRPr>
          </a:p>
        </p:txBody>
      </p:sp>
      <p:sp>
        <p:nvSpPr>
          <p:cNvPr id="1843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819131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strips(downRight)">
                                      <p:cBhvr>
                                        <p:cTn id="7" dur="500"/>
                                        <p:tgtEl>
                                          <p:spTgt spid="20070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00707">
                                            <p:txEl>
                                              <p:pRg st="1" end="1"/>
                                            </p:txEl>
                                          </p:spTgt>
                                        </p:tgtEl>
                                        <p:attrNameLst>
                                          <p:attrName>style.visibility</p:attrName>
                                        </p:attrNameLst>
                                      </p:cBhvr>
                                      <p:to>
                                        <p:strVal val="visible"/>
                                      </p:to>
                                    </p:set>
                                    <p:animEffect transition="in" filter="strips(downRight)">
                                      <p:cBhvr>
                                        <p:cTn id="10" dur="500"/>
                                        <p:tgtEl>
                                          <p:spTgt spid="20070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00707">
                                            <p:txEl>
                                              <p:pRg st="2" end="2"/>
                                            </p:txEl>
                                          </p:spTgt>
                                        </p:tgtEl>
                                        <p:attrNameLst>
                                          <p:attrName>style.visibility</p:attrName>
                                        </p:attrNameLst>
                                      </p:cBhvr>
                                      <p:to>
                                        <p:strVal val="visible"/>
                                      </p:to>
                                    </p:set>
                                    <p:animEffect transition="in" filter="strips(downRight)">
                                      <p:cBhvr>
                                        <p:cTn id="13" dur="500"/>
                                        <p:tgtEl>
                                          <p:spTgt spid="200707">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00707">
                                            <p:txEl>
                                              <p:pRg st="3" end="3"/>
                                            </p:txEl>
                                          </p:spTgt>
                                        </p:tgtEl>
                                        <p:attrNameLst>
                                          <p:attrName>style.visibility</p:attrName>
                                        </p:attrNameLst>
                                      </p:cBhvr>
                                      <p:to>
                                        <p:strVal val="visible"/>
                                      </p:to>
                                    </p:set>
                                    <p:animEffect transition="in" filter="strips(downRight)">
                                      <p:cBhvr>
                                        <p:cTn id="16" dur="500"/>
                                        <p:tgtEl>
                                          <p:spTgt spid="200707">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200707">
                                            <p:txEl>
                                              <p:pRg st="4" end="4"/>
                                            </p:txEl>
                                          </p:spTgt>
                                        </p:tgtEl>
                                        <p:attrNameLst>
                                          <p:attrName>style.visibility</p:attrName>
                                        </p:attrNameLst>
                                      </p:cBhvr>
                                      <p:to>
                                        <p:strVal val="visible"/>
                                      </p:to>
                                    </p:set>
                                    <p:animEffect transition="in" filter="strips(downRight)">
                                      <p:cBhvr>
                                        <p:cTn id="19" dur="500"/>
                                        <p:tgtEl>
                                          <p:spTgt spid="200707">
                                            <p:txEl>
                                              <p:pRg st="4" end="4"/>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200707">
                                            <p:txEl>
                                              <p:pRg st="5" end="5"/>
                                            </p:txEl>
                                          </p:spTgt>
                                        </p:tgtEl>
                                        <p:attrNameLst>
                                          <p:attrName>style.visibility</p:attrName>
                                        </p:attrNameLst>
                                      </p:cBhvr>
                                      <p:to>
                                        <p:strVal val="visible"/>
                                      </p:to>
                                    </p:set>
                                    <p:animEffect transition="in" filter="strips(downRight)">
                                      <p:cBhvr>
                                        <p:cTn id="22" dur="500"/>
                                        <p:tgtEl>
                                          <p:spTgt spid="200707">
                                            <p:txEl>
                                              <p:pRg st="5" end="5"/>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200707">
                                            <p:txEl>
                                              <p:pRg st="6" end="6"/>
                                            </p:txEl>
                                          </p:spTgt>
                                        </p:tgtEl>
                                        <p:attrNameLst>
                                          <p:attrName>style.visibility</p:attrName>
                                        </p:attrNameLst>
                                      </p:cBhvr>
                                      <p:to>
                                        <p:strVal val="visible"/>
                                      </p:to>
                                    </p:set>
                                    <p:animEffect transition="in" filter="strips(downRight)">
                                      <p:cBhvr>
                                        <p:cTn id="25" dur="500"/>
                                        <p:tgtEl>
                                          <p:spTgt spid="200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9289" y="359226"/>
            <a:ext cx="7359650" cy="740229"/>
          </a:xfrm>
        </p:spPr>
        <p:txBody>
          <a:bodyPr anchor="ctr"/>
          <a:lstStyle/>
          <a:p>
            <a:r>
              <a:rPr lang="it-IT" altLang="en-US" sz="2400" dirty="0">
                <a:latin typeface="American Typewriter" panose="02090604020004020304" pitchFamily="18" charset="77"/>
              </a:rPr>
              <a:t>PIL e benessere (4)</a:t>
            </a:r>
          </a:p>
        </p:txBody>
      </p:sp>
      <p:sp>
        <p:nvSpPr>
          <p:cNvPr id="200707" name="Rectangle 3"/>
          <p:cNvSpPr>
            <a:spLocks noGrp="1" noChangeArrowheads="1"/>
          </p:cNvSpPr>
          <p:nvPr>
            <p:ph idx="1"/>
          </p:nvPr>
        </p:nvSpPr>
        <p:spPr>
          <a:xfrm>
            <a:off x="736600" y="1267619"/>
            <a:ext cx="7950200" cy="4822374"/>
          </a:xfrm>
        </p:spPr>
        <p:txBody>
          <a:bodyPr/>
          <a:lstStyle/>
          <a:p>
            <a:pPr marL="57150" indent="0">
              <a:lnSpc>
                <a:spcPct val="125000"/>
              </a:lnSpc>
              <a:buNone/>
            </a:pPr>
            <a:r>
              <a:rPr lang="it-IT" sz="1800" b="1" i="1" dirty="0">
                <a:latin typeface="American Typewriter" panose="02090604020004020304" pitchFamily="18" charset="77"/>
              </a:rPr>
              <a:t> </a:t>
            </a:r>
            <a:r>
              <a:rPr lang="it-IT" sz="1600" b="1" i="1" dirty="0">
                <a:latin typeface="American Typewriter" panose="02090604020004020304" pitchFamily="18" charset="77"/>
              </a:rPr>
              <a:t>Ci sono indicatori di benessere alternativi?</a:t>
            </a:r>
            <a:endParaRPr lang="en-US" sz="1600" dirty="0">
              <a:latin typeface="American Typewriter" panose="02090604020004020304" pitchFamily="18" charset="77"/>
            </a:endParaRPr>
          </a:p>
          <a:p>
            <a:pPr>
              <a:lnSpc>
                <a:spcPct val="125000"/>
              </a:lnSpc>
            </a:pPr>
            <a:r>
              <a:rPr lang="it-IT" sz="1600" dirty="0">
                <a:latin typeface="American Typewriter" panose="02090604020004020304" pitchFamily="18" charset="77"/>
              </a:rPr>
              <a:t>Il più noto è </a:t>
            </a:r>
            <a:r>
              <a:rPr lang="it-IT" sz="1600" dirty="0">
                <a:solidFill>
                  <a:srgbClr val="0070C0"/>
                </a:solidFill>
                <a:latin typeface="American Typewriter" panose="02090604020004020304" pitchFamily="18" charset="77"/>
              </a:rPr>
              <a:t>l’</a:t>
            </a:r>
            <a:r>
              <a:rPr lang="it-IT" sz="1600" b="1" dirty="0">
                <a:solidFill>
                  <a:srgbClr val="0070C0"/>
                </a:solidFill>
                <a:latin typeface="American Typewriter" panose="02090604020004020304" pitchFamily="18" charset="77"/>
              </a:rPr>
              <a:t>Indice di sviluppo umano</a:t>
            </a:r>
            <a:r>
              <a:rPr lang="it-IT" sz="1600" dirty="0">
                <a:solidFill>
                  <a:srgbClr val="0070C0"/>
                </a:solidFill>
                <a:latin typeface="American Typewriter" panose="02090604020004020304" pitchFamily="18" charset="77"/>
              </a:rPr>
              <a:t> </a:t>
            </a:r>
            <a:r>
              <a:rPr lang="it-IT" sz="1600" dirty="0">
                <a:latin typeface="American Typewriter" panose="02090604020004020304" pitchFamily="18" charset="77"/>
              </a:rPr>
              <a:t>(</a:t>
            </a:r>
            <a:r>
              <a:rPr lang="it-IT" sz="1600" i="1" dirty="0">
                <a:latin typeface="American Typewriter" panose="02090604020004020304" pitchFamily="18" charset="77"/>
              </a:rPr>
              <a:t>Human Development Index</a:t>
            </a:r>
            <a:r>
              <a:rPr lang="it-IT" sz="1600" dirty="0">
                <a:latin typeface="American Typewriter" panose="02090604020004020304" pitchFamily="18" charset="77"/>
              </a:rPr>
              <a:t>, </a:t>
            </a:r>
            <a:r>
              <a:rPr lang="it-IT" sz="1600" b="1" dirty="0">
                <a:solidFill>
                  <a:srgbClr val="0070C0"/>
                </a:solidFill>
                <a:latin typeface="American Typewriter" panose="02090604020004020304" pitchFamily="18" charset="77"/>
              </a:rPr>
              <a:t>HDI</a:t>
            </a:r>
            <a:r>
              <a:rPr lang="it-IT" sz="1600" dirty="0">
                <a:latin typeface="American Typewriter" panose="02090604020004020304" pitchFamily="18" charset="77"/>
              </a:rPr>
              <a:t>), proposto dall’UNDP a partire dagli anni 90 </a:t>
            </a:r>
          </a:p>
          <a:p>
            <a:pPr marL="0" indent="0" algn="r">
              <a:lnSpc>
                <a:spcPct val="125000"/>
              </a:lnSpc>
              <a:buNone/>
            </a:pPr>
            <a:r>
              <a:rPr lang="it-IT" sz="1400" i="1" dirty="0">
                <a:latin typeface="American Typewriter" panose="02090604020004020304" pitchFamily="18" charset="77"/>
              </a:rPr>
              <a:t>Vedi</a:t>
            </a:r>
            <a:r>
              <a:rPr lang="it-IT" sz="1400" dirty="0">
                <a:latin typeface="American Typewriter" panose="02090604020004020304" pitchFamily="18" charset="77"/>
              </a:rPr>
              <a:t>: </a:t>
            </a:r>
            <a:r>
              <a:rPr lang="it-IT" sz="1400" u="sng" dirty="0">
                <a:latin typeface="American Typewriter" panose="02090604020004020304" pitchFamily="18" charset="77"/>
                <a:hlinkClick r:id="rId3"/>
              </a:rPr>
              <a:t>http://hdr.undp.org/en/statistics/hdi/</a:t>
            </a:r>
            <a:endParaRPr lang="it-IT" sz="1400" dirty="0">
              <a:latin typeface="American Typewriter" panose="02090604020004020304" pitchFamily="18" charset="77"/>
            </a:endParaRPr>
          </a:p>
          <a:p>
            <a:pPr>
              <a:lnSpc>
                <a:spcPct val="125000"/>
              </a:lnSpc>
            </a:pPr>
            <a:r>
              <a:rPr lang="it-IT" sz="1600" dirty="0">
                <a:latin typeface="American Typewriter" panose="02090604020004020304" pitchFamily="18" charset="77"/>
              </a:rPr>
              <a:t>E’ basato a sua volta su tre indicatori:</a:t>
            </a:r>
            <a:endParaRPr lang="en-US" sz="1600" dirty="0">
              <a:latin typeface="American Typewriter" panose="02090604020004020304" pitchFamily="18" charset="77"/>
            </a:endParaRPr>
          </a:p>
          <a:p>
            <a:pPr lvl="1">
              <a:lnSpc>
                <a:spcPct val="125000"/>
              </a:lnSpc>
            </a:pPr>
            <a:r>
              <a:rPr lang="it-IT" sz="1600" b="1" dirty="0">
                <a:solidFill>
                  <a:srgbClr val="0070C0"/>
                </a:solidFill>
                <a:latin typeface="American Typewriter" panose="02090604020004020304" pitchFamily="18" charset="77"/>
              </a:rPr>
              <a:t>Aspettativa di vita </a:t>
            </a:r>
            <a:r>
              <a:rPr lang="it-IT" sz="1600" b="1" dirty="0">
                <a:latin typeface="American Typewriter" panose="02090604020004020304" pitchFamily="18" charset="77"/>
              </a:rPr>
              <a:t>alla nascita</a:t>
            </a:r>
            <a:r>
              <a:rPr lang="it-IT" sz="1600" dirty="0">
                <a:latin typeface="American Typewriter" panose="02090604020004020304" pitchFamily="18" charset="77"/>
              </a:rPr>
              <a:t> (</a:t>
            </a:r>
            <a:r>
              <a:rPr lang="it-IT" sz="1600" i="1" dirty="0">
                <a:latin typeface="American Typewriter" panose="02090604020004020304" pitchFamily="18" charset="77"/>
              </a:rPr>
              <a:t>Life </a:t>
            </a:r>
            <a:r>
              <a:rPr lang="it-IT" sz="1600" i="1" dirty="0" err="1">
                <a:latin typeface="American Typewriter" panose="02090604020004020304" pitchFamily="18" charset="77"/>
              </a:rPr>
              <a:t>expectancy</a:t>
            </a:r>
            <a:r>
              <a:rPr lang="it-IT" sz="1600" i="1" dirty="0">
                <a:latin typeface="American Typewriter" panose="02090604020004020304" pitchFamily="18" charset="77"/>
              </a:rPr>
              <a:t> </a:t>
            </a:r>
            <a:r>
              <a:rPr lang="it-IT" sz="1600" i="1" dirty="0" err="1">
                <a:latin typeface="American Typewriter" panose="02090604020004020304" pitchFamily="18" charset="77"/>
              </a:rPr>
              <a:t>at</a:t>
            </a:r>
            <a:r>
              <a:rPr lang="it-IT" sz="1600" i="1" dirty="0">
                <a:latin typeface="American Typewriter" panose="02090604020004020304" pitchFamily="18" charset="77"/>
              </a:rPr>
              <a:t> </a:t>
            </a:r>
            <a:r>
              <a:rPr lang="it-IT" sz="1600" i="1" dirty="0" err="1">
                <a:latin typeface="American Typewriter" panose="02090604020004020304" pitchFamily="18" charset="77"/>
              </a:rPr>
              <a:t>birth</a:t>
            </a:r>
            <a:r>
              <a:rPr lang="it-IT" sz="1600" dirty="0">
                <a:latin typeface="American Typewriter" panose="02090604020004020304" pitchFamily="18" charset="77"/>
              </a:rPr>
              <a:t>) </a:t>
            </a:r>
            <a:endParaRPr lang="en-US" sz="1600" dirty="0">
              <a:latin typeface="American Typewriter" panose="02090604020004020304" pitchFamily="18" charset="77"/>
            </a:endParaRPr>
          </a:p>
          <a:p>
            <a:pPr lvl="1">
              <a:lnSpc>
                <a:spcPct val="125000"/>
              </a:lnSpc>
            </a:pPr>
            <a:r>
              <a:rPr lang="en-GB" sz="1600" b="1" dirty="0" err="1">
                <a:solidFill>
                  <a:srgbClr val="0070C0"/>
                </a:solidFill>
                <a:latin typeface="American Typewriter" panose="02090604020004020304" pitchFamily="18" charset="77"/>
              </a:rPr>
              <a:t>Educazione</a:t>
            </a:r>
            <a:r>
              <a:rPr lang="en-GB" sz="1600" b="1" dirty="0">
                <a:solidFill>
                  <a:srgbClr val="0070C0"/>
                </a:solidFill>
                <a:latin typeface="American Typewriter" panose="02090604020004020304" pitchFamily="18" charset="77"/>
              </a:rPr>
              <a:t> </a:t>
            </a:r>
            <a:r>
              <a:rPr lang="en-GB" sz="1600" b="1" dirty="0" err="1">
                <a:solidFill>
                  <a:srgbClr val="0070C0"/>
                </a:solidFill>
                <a:latin typeface="American Typewriter" panose="02090604020004020304" pitchFamily="18" charset="77"/>
              </a:rPr>
              <a:t>scolastica</a:t>
            </a:r>
            <a:r>
              <a:rPr lang="en-GB" sz="1600" b="1" dirty="0">
                <a:latin typeface="American Typewriter" panose="02090604020004020304" pitchFamily="18" charset="77"/>
              </a:rPr>
              <a:t>:</a:t>
            </a:r>
            <a:r>
              <a:rPr lang="en-GB" sz="1600" dirty="0">
                <a:latin typeface="American Typewriter" panose="02090604020004020304" pitchFamily="18" charset="77"/>
              </a:rPr>
              <a:t> </a:t>
            </a:r>
            <a:r>
              <a:rPr lang="en-GB" sz="1600" dirty="0" err="1">
                <a:latin typeface="American Typewriter" panose="02090604020004020304" pitchFamily="18" charset="77"/>
              </a:rPr>
              <a:t>Anni</a:t>
            </a:r>
            <a:r>
              <a:rPr lang="en-GB" sz="1600" dirty="0">
                <a:latin typeface="American Typewriter" panose="02090604020004020304" pitchFamily="18" charset="77"/>
              </a:rPr>
              <a:t> </a:t>
            </a:r>
            <a:r>
              <a:rPr lang="en-GB" sz="1600" dirty="0" err="1">
                <a:latin typeface="American Typewriter" panose="02090604020004020304" pitchFamily="18" charset="77"/>
              </a:rPr>
              <a:t>medi</a:t>
            </a:r>
            <a:r>
              <a:rPr lang="en-GB" sz="1600" dirty="0">
                <a:latin typeface="American Typewriter" panose="02090604020004020304" pitchFamily="18" charset="77"/>
              </a:rPr>
              <a:t> e </a:t>
            </a:r>
            <a:r>
              <a:rPr lang="en-GB" sz="1600" dirty="0" err="1">
                <a:latin typeface="American Typewriter" panose="02090604020004020304" pitchFamily="18" charset="77"/>
              </a:rPr>
              <a:t>anni</a:t>
            </a:r>
            <a:r>
              <a:rPr lang="en-GB" sz="1600" dirty="0">
                <a:latin typeface="American Typewriter" panose="02090604020004020304" pitchFamily="18" charset="77"/>
              </a:rPr>
              <a:t> </a:t>
            </a:r>
            <a:r>
              <a:rPr lang="en-GB" sz="1600" dirty="0" err="1">
                <a:latin typeface="American Typewriter" panose="02090604020004020304" pitchFamily="18" charset="77"/>
              </a:rPr>
              <a:t>attesi</a:t>
            </a:r>
            <a:r>
              <a:rPr lang="en-GB" sz="1600" dirty="0">
                <a:latin typeface="American Typewriter" panose="02090604020004020304" pitchFamily="18" charset="77"/>
              </a:rPr>
              <a:t> (</a:t>
            </a:r>
            <a:r>
              <a:rPr lang="en-GB" sz="1600" i="1" dirty="0">
                <a:latin typeface="American Typewriter" panose="02090604020004020304" pitchFamily="18" charset="77"/>
              </a:rPr>
              <a:t>Mean years of schooling and Expected years of schooling</a:t>
            </a:r>
            <a:r>
              <a:rPr lang="en-GB" sz="1600" dirty="0">
                <a:latin typeface="American Typewriter" panose="02090604020004020304" pitchFamily="18" charset="77"/>
              </a:rPr>
              <a:t>)</a:t>
            </a:r>
            <a:endParaRPr lang="en-US" sz="1600" dirty="0">
              <a:latin typeface="American Typewriter" panose="02090604020004020304" pitchFamily="18" charset="77"/>
            </a:endParaRPr>
          </a:p>
          <a:p>
            <a:pPr lvl="1">
              <a:lnSpc>
                <a:spcPct val="125000"/>
              </a:lnSpc>
            </a:pPr>
            <a:r>
              <a:rPr lang="it-IT" sz="1600" b="1" dirty="0">
                <a:solidFill>
                  <a:srgbClr val="0070C0"/>
                </a:solidFill>
                <a:latin typeface="American Typewriter" panose="02090604020004020304" pitchFamily="18" charset="77"/>
              </a:rPr>
              <a:t>Reddito nazionale lordo pro capite </a:t>
            </a:r>
            <a:r>
              <a:rPr lang="it-IT" sz="1600" dirty="0">
                <a:latin typeface="American Typewriter" panose="02090604020004020304" pitchFamily="18" charset="77"/>
              </a:rPr>
              <a:t>(</a:t>
            </a:r>
            <a:r>
              <a:rPr lang="it-IT" sz="1600" i="1" dirty="0">
                <a:latin typeface="American Typewriter" panose="02090604020004020304" pitchFamily="18" charset="77"/>
              </a:rPr>
              <a:t>GNI per capita</a:t>
            </a:r>
            <a:r>
              <a:rPr lang="it-IT" sz="1600" dirty="0">
                <a:latin typeface="American Typewriter" panose="02090604020004020304" pitchFamily="18" charset="77"/>
              </a:rPr>
              <a:t> - PPP US$)</a:t>
            </a:r>
            <a:endParaRPr lang="en-US" sz="1600" dirty="0">
              <a:latin typeface="American Typewriter" panose="02090604020004020304" pitchFamily="18" charset="77"/>
            </a:endParaRPr>
          </a:p>
          <a:p>
            <a:pPr marL="0" indent="0" algn="r">
              <a:lnSpc>
                <a:spcPct val="125000"/>
              </a:lnSpc>
              <a:buNone/>
            </a:pPr>
            <a:r>
              <a:rPr lang="it-IT" sz="1400" i="1" dirty="0">
                <a:latin typeface="American Typewriter" panose="02090604020004020304" pitchFamily="18" charset="77"/>
              </a:rPr>
              <a:t>Vedi</a:t>
            </a:r>
            <a:r>
              <a:rPr lang="it-IT" sz="1400" dirty="0">
                <a:latin typeface="American Typewriter" panose="02090604020004020304" pitchFamily="18" charset="77"/>
              </a:rPr>
              <a:t> </a:t>
            </a:r>
            <a:r>
              <a:rPr lang="it-IT" sz="1400" u="sng" dirty="0">
                <a:latin typeface="American Typewriter" panose="02090604020004020304" pitchFamily="18" charset="77"/>
                <a:hlinkClick r:id="rId4"/>
              </a:rPr>
              <a:t>http://en.wikipedia.org/wiki/Human_development_index</a:t>
            </a:r>
            <a:r>
              <a:rPr lang="it-IT" sz="1400" dirty="0">
                <a:latin typeface="American Typewriter" panose="02090604020004020304" pitchFamily="18" charset="77"/>
              </a:rPr>
              <a:t>  </a:t>
            </a:r>
          </a:p>
          <a:p>
            <a:pPr marL="400050" lvl="1" indent="0" algn="r">
              <a:lnSpc>
                <a:spcPct val="125000"/>
              </a:lnSpc>
              <a:buNone/>
            </a:pPr>
            <a:r>
              <a:rPr lang="it-IT" sz="1400" dirty="0">
                <a:latin typeface="American Typewriter" panose="02090604020004020304" pitchFamily="18" charset="77"/>
              </a:rPr>
              <a:t>per il modo di calcolo dell’HDI </a:t>
            </a:r>
            <a:endParaRPr lang="en-US" sz="1400" dirty="0">
              <a:latin typeface="American Typewriter" panose="02090604020004020304" pitchFamily="18" charset="77"/>
            </a:endParaRPr>
          </a:p>
        </p:txBody>
      </p:sp>
      <p:sp>
        <p:nvSpPr>
          <p:cNvPr id="1843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3694431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0486" y="359226"/>
            <a:ext cx="7598453" cy="740229"/>
          </a:xfrm>
        </p:spPr>
        <p:txBody>
          <a:bodyPr anchor="ctr"/>
          <a:lstStyle/>
          <a:p>
            <a:r>
              <a:rPr lang="it-IT" altLang="en-US" sz="2400" dirty="0">
                <a:latin typeface="American Typewriter" panose="02090604020004020304" pitchFamily="18" charset="77"/>
              </a:rPr>
              <a:t>HDI </a:t>
            </a:r>
            <a:r>
              <a:rPr lang="it-IT" sz="2400" b="1" i="1" dirty="0">
                <a:latin typeface="American Typewriter" panose="02090604020004020304" pitchFamily="18" charset="77"/>
              </a:rPr>
              <a:t>Ranking nel 2011:</a:t>
            </a:r>
            <a:br>
              <a:rPr lang="it-IT" sz="2400" b="1" i="1" dirty="0">
                <a:latin typeface="American Typewriter" panose="02090604020004020304" pitchFamily="18" charset="77"/>
              </a:rPr>
            </a:br>
            <a:endParaRPr lang="it-IT" altLang="en-US" sz="2400" dirty="0">
              <a:latin typeface="American Typewriter" panose="02090604020004020304" pitchFamily="18" charset="77"/>
            </a:endParaRPr>
          </a:p>
        </p:txBody>
      </p:sp>
      <p:sp>
        <p:nvSpPr>
          <p:cNvPr id="200707" name="Rectangle 3"/>
          <p:cNvSpPr>
            <a:spLocks noGrp="1" noChangeArrowheads="1"/>
          </p:cNvSpPr>
          <p:nvPr>
            <p:ph idx="1"/>
          </p:nvPr>
        </p:nvSpPr>
        <p:spPr>
          <a:xfrm>
            <a:off x="736600" y="1099455"/>
            <a:ext cx="7950200" cy="4822374"/>
          </a:xfrm>
        </p:spPr>
        <p:txBody>
          <a:bodyPr/>
          <a:lstStyle/>
          <a:p>
            <a:pPr marL="57150" indent="0">
              <a:buNone/>
            </a:pPr>
            <a:r>
              <a:rPr lang="it-IT" sz="2000" b="1" i="1" dirty="0">
                <a:latin typeface="Calibri" panose="020F0502020204030204" pitchFamily="34" charset="0"/>
              </a:rPr>
              <a:t> </a:t>
            </a:r>
          </a:p>
        </p:txBody>
      </p:sp>
      <p:sp>
        <p:nvSpPr>
          <p:cNvPr id="1843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2" name="Tabella 1"/>
          <p:cNvGraphicFramePr>
            <a:graphicFrameLocks noGrp="1"/>
          </p:cNvGraphicFramePr>
          <p:nvPr>
            <p:extLst>
              <p:ext uri="{D42A27DB-BD31-4B8C-83A1-F6EECF244321}">
                <p14:modId xmlns:p14="http://schemas.microsoft.com/office/powerpoint/2010/main" val="3902332817"/>
              </p:ext>
            </p:extLst>
          </p:nvPr>
        </p:nvGraphicFramePr>
        <p:xfrm>
          <a:off x="609600" y="957943"/>
          <a:ext cx="3363685" cy="3154680"/>
        </p:xfrm>
        <a:graphic>
          <a:graphicData uri="http://schemas.openxmlformats.org/drawingml/2006/table">
            <a:tbl>
              <a:tblPr>
                <a:tableStyleId>{5C22544A-7EE6-4342-B048-85BDC9FD1C3A}</a:tableStyleId>
              </a:tblPr>
              <a:tblGrid>
                <a:gridCol w="2013857">
                  <a:extLst>
                    <a:ext uri="{9D8B030D-6E8A-4147-A177-3AD203B41FA5}">
                      <a16:colId xmlns:a16="http://schemas.microsoft.com/office/drawing/2014/main" val="20000"/>
                    </a:ext>
                  </a:extLst>
                </a:gridCol>
                <a:gridCol w="1349828">
                  <a:extLst>
                    <a:ext uri="{9D8B030D-6E8A-4147-A177-3AD203B41FA5}">
                      <a16:colId xmlns:a16="http://schemas.microsoft.com/office/drawing/2014/main" val="20001"/>
                    </a:ext>
                  </a:extLst>
                </a:gridCol>
              </a:tblGrid>
              <a:tr h="525780">
                <a:tc>
                  <a:txBody>
                    <a:bodyPr/>
                    <a:lstStyle/>
                    <a:p>
                      <a:pPr marL="144145">
                        <a:lnSpc>
                          <a:spcPct val="115000"/>
                        </a:lnSpc>
                        <a:spcAft>
                          <a:spcPts val="0"/>
                        </a:spcAft>
                      </a:pPr>
                      <a:r>
                        <a:rPr lang="it-IT" sz="1600" dirty="0">
                          <a:effectLst/>
                          <a:latin typeface="American Typewriter" panose="02090604020004020304" pitchFamily="18" charset="77"/>
                        </a:rPr>
                        <a:t>1. </a:t>
                      </a:r>
                      <a:r>
                        <a:rPr lang="it-IT" sz="1600" dirty="0" err="1">
                          <a:effectLst/>
                          <a:latin typeface="American Typewriter" panose="02090604020004020304" pitchFamily="18" charset="77"/>
                        </a:rPr>
                        <a:t>Norway</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marL="144145" algn="ctr">
                        <a:lnSpc>
                          <a:spcPct val="115000"/>
                        </a:lnSpc>
                        <a:spcAft>
                          <a:spcPts val="0"/>
                        </a:spcAft>
                      </a:pPr>
                      <a:r>
                        <a:rPr lang="it-IT" sz="1600">
                          <a:effectLst/>
                          <a:latin typeface="American Typewriter" panose="02090604020004020304" pitchFamily="18" charset="77"/>
                        </a:rPr>
                        <a:t>0,943</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25780">
                <a:tc>
                  <a:txBody>
                    <a:bodyPr/>
                    <a:lstStyle/>
                    <a:p>
                      <a:pPr marL="144145">
                        <a:lnSpc>
                          <a:spcPct val="115000"/>
                        </a:lnSpc>
                        <a:spcAft>
                          <a:spcPts val="0"/>
                        </a:spcAft>
                      </a:pPr>
                      <a:r>
                        <a:rPr lang="it-IT" sz="1600" dirty="0">
                          <a:effectLst/>
                          <a:latin typeface="American Typewriter" panose="02090604020004020304" pitchFamily="18" charset="77"/>
                        </a:rPr>
                        <a:t>2. Australia</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marL="144145" algn="ctr">
                        <a:lnSpc>
                          <a:spcPct val="115000"/>
                        </a:lnSpc>
                        <a:spcAft>
                          <a:spcPts val="0"/>
                        </a:spcAft>
                      </a:pPr>
                      <a:r>
                        <a:rPr lang="it-IT" sz="1600">
                          <a:effectLst/>
                          <a:latin typeface="American Typewriter" panose="02090604020004020304" pitchFamily="18" charset="77"/>
                        </a:rPr>
                        <a:t>0,929</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525780">
                <a:tc>
                  <a:txBody>
                    <a:bodyPr/>
                    <a:lstStyle/>
                    <a:p>
                      <a:pPr marL="144145">
                        <a:lnSpc>
                          <a:spcPct val="115000"/>
                        </a:lnSpc>
                        <a:spcAft>
                          <a:spcPts val="0"/>
                        </a:spcAft>
                      </a:pPr>
                      <a:r>
                        <a:rPr lang="it-IT" sz="1600" dirty="0">
                          <a:effectLst/>
                          <a:latin typeface="American Typewriter" panose="02090604020004020304" pitchFamily="18" charset="77"/>
                        </a:rPr>
                        <a:t>3. Netherlands</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marL="144145" algn="ctr">
                        <a:lnSpc>
                          <a:spcPct val="115000"/>
                        </a:lnSpc>
                        <a:spcAft>
                          <a:spcPts val="0"/>
                        </a:spcAft>
                      </a:pPr>
                      <a:r>
                        <a:rPr lang="it-IT" sz="1600">
                          <a:effectLst/>
                          <a:latin typeface="American Typewriter" panose="02090604020004020304" pitchFamily="18" charset="77"/>
                        </a:rPr>
                        <a:t>0,910</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525780">
                <a:tc>
                  <a:txBody>
                    <a:bodyPr/>
                    <a:lstStyle/>
                    <a:p>
                      <a:pPr marL="144145">
                        <a:lnSpc>
                          <a:spcPct val="115000"/>
                        </a:lnSpc>
                        <a:spcAft>
                          <a:spcPts val="0"/>
                        </a:spcAft>
                      </a:pPr>
                      <a:r>
                        <a:rPr lang="it-IT" sz="1600" dirty="0">
                          <a:effectLst/>
                          <a:latin typeface="American Typewriter" panose="02090604020004020304" pitchFamily="18" charset="77"/>
                        </a:rPr>
                        <a:t>4. </a:t>
                      </a:r>
                      <a:r>
                        <a:rPr lang="it-IT" sz="1600" dirty="0" err="1">
                          <a:effectLst/>
                          <a:latin typeface="American Typewriter" panose="02090604020004020304" pitchFamily="18" charset="77"/>
                        </a:rPr>
                        <a:t>United</a:t>
                      </a:r>
                      <a:r>
                        <a:rPr lang="it-IT" sz="1600" dirty="0">
                          <a:effectLst/>
                          <a:latin typeface="American Typewriter" panose="02090604020004020304" pitchFamily="18" charset="77"/>
                        </a:rPr>
                        <a:t> </a:t>
                      </a:r>
                      <a:r>
                        <a:rPr lang="it-IT" sz="1600" dirty="0" err="1">
                          <a:effectLst/>
                          <a:latin typeface="American Typewriter" panose="02090604020004020304" pitchFamily="18" charset="77"/>
                        </a:rPr>
                        <a:t>States</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marL="144145" algn="ctr">
                        <a:lnSpc>
                          <a:spcPct val="115000"/>
                        </a:lnSpc>
                        <a:spcAft>
                          <a:spcPts val="0"/>
                        </a:spcAft>
                      </a:pPr>
                      <a:r>
                        <a:rPr lang="it-IT" sz="1600" dirty="0">
                          <a:effectLst/>
                          <a:latin typeface="American Typewriter" panose="02090604020004020304" pitchFamily="18" charset="77"/>
                        </a:rPr>
                        <a:t>0,910</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525780">
                <a:tc>
                  <a:txBody>
                    <a:bodyPr/>
                    <a:lstStyle/>
                    <a:p>
                      <a:pPr marL="144145">
                        <a:lnSpc>
                          <a:spcPct val="115000"/>
                        </a:lnSpc>
                        <a:spcAft>
                          <a:spcPts val="0"/>
                        </a:spcAft>
                      </a:pPr>
                      <a:r>
                        <a:rPr lang="it-IT" sz="1600" dirty="0">
                          <a:effectLst/>
                          <a:latin typeface="American Typewriter" panose="02090604020004020304" pitchFamily="18" charset="77"/>
                        </a:rPr>
                        <a:t>5. New Zealand</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marL="144145" algn="ctr">
                        <a:lnSpc>
                          <a:spcPct val="115000"/>
                        </a:lnSpc>
                        <a:spcAft>
                          <a:spcPts val="0"/>
                        </a:spcAft>
                      </a:pPr>
                      <a:r>
                        <a:rPr lang="it-IT" sz="1600" dirty="0">
                          <a:effectLst/>
                          <a:latin typeface="American Typewriter" panose="02090604020004020304" pitchFamily="18" charset="77"/>
                        </a:rPr>
                        <a:t>0,908</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525780">
                <a:tc>
                  <a:txBody>
                    <a:bodyPr/>
                    <a:lstStyle/>
                    <a:p>
                      <a:pPr marL="144145">
                        <a:lnSpc>
                          <a:spcPct val="115000"/>
                        </a:lnSpc>
                        <a:spcAft>
                          <a:spcPts val="0"/>
                        </a:spcAft>
                      </a:pPr>
                      <a:r>
                        <a:rPr lang="it-IT" sz="1600" dirty="0">
                          <a:effectLst/>
                          <a:latin typeface="American Typewriter" panose="02090604020004020304" pitchFamily="18" charset="77"/>
                        </a:rPr>
                        <a:t>6. Canada</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marL="144145" algn="ctr">
                        <a:lnSpc>
                          <a:spcPct val="115000"/>
                        </a:lnSpc>
                        <a:spcAft>
                          <a:spcPts val="0"/>
                        </a:spcAft>
                      </a:pPr>
                      <a:r>
                        <a:rPr lang="it-IT" sz="1600" dirty="0">
                          <a:effectLst/>
                          <a:latin typeface="American Typewriter" panose="02090604020004020304" pitchFamily="18" charset="77"/>
                        </a:rPr>
                        <a:t>0,908</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97364280"/>
              </p:ext>
            </p:extLst>
          </p:nvPr>
        </p:nvGraphicFramePr>
        <p:xfrm>
          <a:off x="620486" y="4254134"/>
          <a:ext cx="8066313" cy="1862539"/>
        </p:xfrm>
        <a:graphic>
          <a:graphicData uri="http://schemas.openxmlformats.org/drawingml/2006/table">
            <a:tbl>
              <a:tblPr>
                <a:tableStyleId>{5C22544A-7EE6-4342-B048-85BDC9FD1C3A}</a:tableStyleId>
              </a:tblPr>
              <a:tblGrid>
                <a:gridCol w="8066313">
                  <a:extLst>
                    <a:ext uri="{9D8B030D-6E8A-4147-A177-3AD203B41FA5}">
                      <a16:colId xmlns:a16="http://schemas.microsoft.com/office/drawing/2014/main" val="20000"/>
                    </a:ext>
                  </a:extLst>
                </a:gridCol>
              </a:tblGrid>
              <a:tr h="1862539">
                <a:tc>
                  <a:txBody>
                    <a:bodyPr/>
                    <a:lstStyle/>
                    <a:p>
                      <a:pPr marL="144145">
                        <a:lnSpc>
                          <a:spcPct val="115000"/>
                        </a:lnSpc>
                        <a:spcAft>
                          <a:spcPts val="0"/>
                        </a:spcAft>
                      </a:pPr>
                      <a:r>
                        <a:rPr lang="it-IT" sz="1600" kern="1200" dirty="0">
                          <a:solidFill>
                            <a:schemeClr val="dk1"/>
                          </a:solidFill>
                          <a:effectLst/>
                          <a:latin typeface="American Typewriter" panose="02090604020004020304" pitchFamily="18" charset="77"/>
                          <a:ea typeface="+mn-ea"/>
                          <a:cs typeface="+mn-cs"/>
                        </a:rPr>
                        <a:t>…..  24.  Italia                0,874</a:t>
                      </a:r>
                    </a:p>
                    <a:p>
                      <a:pPr marL="144145">
                        <a:lnSpc>
                          <a:spcPct val="115000"/>
                        </a:lnSpc>
                        <a:spcBef>
                          <a:spcPts val="1800"/>
                        </a:spcBef>
                        <a:spcAft>
                          <a:spcPts val="0"/>
                        </a:spcAft>
                      </a:pPr>
                      <a:r>
                        <a:rPr lang="it-IT" sz="1600" kern="1200" dirty="0">
                          <a:solidFill>
                            <a:schemeClr val="dk1"/>
                          </a:solidFill>
                          <a:effectLst/>
                          <a:latin typeface="American Typewriter" panose="02090604020004020304" pitchFamily="18" charset="77"/>
                          <a:ea typeface="+mn-ea"/>
                          <a:cs typeface="+mn-cs"/>
                        </a:rPr>
                        <a:t>Su 187 paesi,</a:t>
                      </a:r>
                      <a:r>
                        <a:rPr lang="it-IT" sz="1600" kern="1200" baseline="0" dirty="0">
                          <a:solidFill>
                            <a:schemeClr val="dk1"/>
                          </a:solidFill>
                          <a:effectLst/>
                          <a:latin typeface="American Typewriter" panose="02090604020004020304" pitchFamily="18" charset="77"/>
                          <a:ea typeface="+mn-ea"/>
                          <a:cs typeface="+mn-cs"/>
                        </a:rPr>
                        <a:t> gli ultimi 24 sono tutti in Africa (a parte l’Afghanistan)</a:t>
                      </a:r>
                    </a:p>
                    <a:p>
                      <a:pPr marL="144145">
                        <a:lnSpc>
                          <a:spcPct val="115000"/>
                        </a:lnSpc>
                        <a:spcAft>
                          <a:spcPts val="0"/>
                        </a:spcAft>
                      </a:pPr>
                      <a:r>
                        <a:rPr lang="it-IT" sz="1600" kern="1200" baseline="0" dirty="0">
                          <a:solidFill>
                            <a:schemeClr val="dk1"/>
                          </a:solidFill>
                          <a:effectLst/>
                          <a:latin typeface="American Typewriter" panose="02090604020004020304" pitchFamily="18" charset="77"/>
                          <a:ea typeface="+mn-ea"/>
                          <a:cs typeface="+mn-cs"/>
                        </a:rPr>
                        <a:t>Il primo africano è la Libia (64°). O forse era? Nel 2015, Libia è 94°</a:t>
                      </a:r>
                    </a:p>
                    <a:p>
                      <a:pPr marL="144145" algn="r">
                        <a:lnSpc>
                          <a:spcPct val="115000"/>
                        </a:lnSpc>
                        <a:spcBef>
                          <a:spcPts val="1200"/>
                        </a:spcBef>
                        <a:spcAft>
                          <a:spcPts val="0"/>
                        </a:spcAft>
                      </a:pPr>
                      <a:r>
                        <a:rPr lang="it-IT" sz="1400" u="sng" kern="1200" dirty="0">
                          <a:solidFill>
                            <a:schemeClr val="dk1"/>
                          </a:solidFill>
                          <a:effectLst/>
                          <a:latin typeface="American Typewriter" panose="02090604020004020304" pitchFamily="18" charset="77"/>
                          <a:ea typeface="+mn-ea"/>
                          <a:cs typeface="+mn-cs"/>
                          <a:hlinkClick r:id="rId3"/>
                        </a:rPr>
                        <a:t>http://hdr.undp.org/en/global-reports</a:t>
                      </a:r>
                      <a:endParaRPr lang="it-IT" sz="1400" u="sng" kern="1200" dirty="0">
                        <a:solidFill>
                          <a:schemeClr val="dk1"/>
                        </a:solidFill>
                        <a:effectLst/>
                        <a:latin typeface="American Typewriter" panose="02090604020004020304" pitchFamily="18" charset="77"/>
                        <a:ea typeface="+mn-ea"/>
                        <a:cs typeface="+mn-cs"/>
                      </a:endParaRPr>
                    </a:p>
                    <a:p>
                      <a:pPr marL="144145">
                        <a:lnSpc>
                          <a:spcPct val="115000"/>
                        </a:lnSpc>
                        <a:spcAft>
                          <a:spcPts val="0"/>
                        </a:spcAft>
                      </a:pPr>
                      <a:endParaRPr lang="en-US" sz="1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3971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strips(downRight)">
                                      <p:cBhvr>
                                        <p:cTn id="7" dur="500"/>
                                        <p:tgtEl>
                                          <p:spTgt spid="20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9289" y="359226"/>
            <a:ext cx="7359650" cy="740229"/>
          </a:xfrm>
        </p:spPr>
        <p:txBody>
          <a:bodyPr anchor="ctr"/>
          <a:lstStyle/>
          <a:p>
            <a:r>
              <a:rPr lang="it-IT" altLang="en-US" sz="2400" dirty="0">
                <a:latin typeface="American Typewriter" panose="02090604020004020304" pitchFamily="18" charset="77"/>
              </a:rPr>
              <a:t>PIL e benessere (5)</a:t>
            </a:r>
          </a:p>
        </p:txBody>
      </p:sp>
      <p:sp>
        <p:nvSpPr>
          <p:cNvPr id="200707" name="Rectangle 3"/>
          <p:cNvSpPr>
            <a:spLocks noGrp="1" noChangeArrowheads="1"/>
          </p:cNvSpPr>
          <p:nvPr>
            <p:ph idx="1"/>
          </p:nvPr>
        </p:nvSpPr>
        <p:spPr>
          <a:xfrm>
            <a:off x="613186" y="1425273"/>
            <a:ext cx="7122428" cy="3756325"/>
          </a:xfrm>
        </p:spPr>
        <p:txBody>
          <a:bodyPr/>
          <a:lstStyle/>
          <a:p>
            <a:pPr marL="114300" indent="0">
              <a:lnSpc>
                <a:spcPct val="125000"/>
              </a:lnSpc>
              <a:buNone/>
            </a:pPr>
            <a:r>
              <a:rPr lang="it-IT" sz="1600" dirty="0">
                <a:latin typeface="American Typewriter" panose="02090604020004020304" pitchFamily="18" charset="77"/>
              </a:rPr>
              <a:t>Altri indicatori di benessere possono essere usati in modo </a:t>
            </a:r>
            <a:r>
              <a:rPr lang="it-IT" sz="1600" b="1" dirty="0">
                <a:latin typeface="American Typewriter" panose="02090604020004020304" pitchFamily="18" charset="77"/>
              </a:rPr>
              <a:t>complementare</a:t>
            </a:r>
            <a:r>
              <a:rPr lang="it-IT" sz="1600" dirty="0">
                <a:latin typeface="American Typewriter" panose="02090604020004020304" pitchFamily="18" charset="77"/>
              </a:rPr>
              <a:t> al PIL:</a:t>
            </a:r>
            <a:endParaRPr lang="en-US" sz="1600" dirty="0">
              <a:latin typeface="American Typewriter" panose="02090604020004020304" pitchFamily="18" charset="77"/>
            </a:endParaRPr>
          </a:p>
          <a:p>
            <a:pPr lvl="1">
              <a:lnSpc>
                <a:spcPct val="125000"/>
              </a:lnSpc>
            </a:pPr>
            <a:r>
              <a:rPr lang="it-IT" sz="1600" dirty="0">
                <a:latin typeface="American Typewriter" panose="02090604020004020304" pitchFamily="18" charset="77"/>
              </a:rPr>
              <a:t>Indici di </a:t>
            </a:r>
            <a:r>
              <a:rPr lang="it-IT" sz="1600" b="1" dirty="0">
                <a:solidFill>
                  <a:srgbClr val="0070C0"/>
                </a:solidFill>
                <a:latin typeface="American Typewriter" panose="02090604020004020304" pitchFamily="18" charset="77"/>
              </a:rPr>
              <a:t>disuguaglianza</a:t>
            </a:r>
            <a:r>
              <a:rPr lang="it-IT" sz="1600" dirty="0">
                <a:latin typeface="American Typewriter" panose="02090604020004020304" pitchFamily="18" charset="77"/>
              </a:rPr>
              <a:t> nella distribuzione del reddito </a:t>
            </a:r>
          </a:p>
          <a:p>
            <a:pPr marL="857250" lvl="2" indent="0">
              <a:lnSpc>
                <a:spcPct val="125000"/>
              </a:lnSpc>
              <a:buNone/>
            </a:pPr>
            <a:r>
              <a:rPr lang="it-IT" sz="1600" dirty="0">
                <a:latin typeface="American Typewriter" panose="02090604020004020304" pitchFamily="18" charset="77"/>
              </a:rPr>
              <a:t>(il reddito o PIL pro capite misura la media del reddito individuale; indicatori di disuguaglianza ne misurano la variabilità tra gruppi di individui) </a:t>
            </a:r>
            <a:endParaRPr lang="en-US" sz="1600" dirty="0">
              <a:latin typeface="American Typewriter" panose="02090604020004020304" pitchFamily="18" charset="77"/>
            </a:endParaRPr>
          </a:p>
          <a:p>
            <a:pPr lvl="1">
              <a:lnSpc>
                <a:spcPct val="125000"/>
              </a:lnSpc>
            </a:pPr>
            <a:r>
              <a:rPr lang="it-IT" sz="1600" dirty="0">
                <a:latin typeface="American Typewriter" panose="02090604020004020304" pitchFamily="18" charset="77"/>
              </a:rPr>
              <a:t>Indicatori di </a:t>
            </a:r>
            <a:r>
              <a:rPr lang="it-IT" sz="1600" b="1" dirty="0">
                <a:solidFill>
                  <a:srgbClr val="0070C0"/>
                </a:solidFill>
                <a:latin typeface="American Typewriter" panose="02090604020004020304" pitchFamily="18" charset="77"/>
              </a:rPr>
              <a:t>povertà</a:t>
            </a:r>
            <a:r>
              <a:rPr lang="it-IT" sz="1600" dirty="0">
                <a:latin typeface="American Typewriter" panose="02090604020004020304" pitchFamily="18" charset="77"/>
              </a:rPr>
              <a:t> </a:t>
            </a:r>
          </a:p>
          <a:p>
            <a:pPr marL="857250" lvl="2" indent="0">
              <a:lnSpc>
                <a:spcPct val="125000"/>
              </a:lnSpc>
              <a:spcBef>
                <a:spcPts val="24"/>
              </a:spcBef>
              <a:buNone/>
            </a:pPr>
            <a:r>
              <a:rPr lang="it-IT" sz="1600" dirty="0">
                <a:latin typeface="American Typewriter" panose="02090604020004020304" pitchFamily="18" charset="77"/>
              </a:rPr>
              <a:t>(quanta parte della popolazione vive sotto la soglia di povertà</a:t>
            </a:r>
            <a:r>
              <a:rPr lang="it-IT" sz="2000" dirty="0">
                <a:latin typeface="American Typewriter" panose="02090604020004020304" pitchFamily="18" charset="77"/>
              </a:rPr>
              <a:t>)</a:t>
            </a:r>
            <a:endParaRPr lang="en-US" sz="2000" dirty="0">
              <a:latin typeface="American Typewriter" panose="02090604020004020304" pitchFamily="18" charset="77"/>
            </a:endParaRPr>
          </a:p>
        </p:txBody>
      </p:sp>
      <p:sp>
        <p:nvSpPr>
          <p:cNvPr id="1843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84877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strips(downRight)">
                                      <p:cBhvr>
                                        <p:cTn id="7" dur="500"/>
                                        <p:tgtEl>
                                          <p:spTgt spid="20070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00707">
                                            <p:txEl>
                                              <p:pRg st="1" end="1"/>
                                            </p:txEl>
                                          </p:spTgt>
                                        </p:tgtEl>
                                        <p:attrNameLst>
                                          <p:attrName>style.visibility</p:attrName>
                                        </p:attrNameLst>
                                      </p:cBhvr>
                                      <p:to>
                                        <p:strVal val="visible"/>
                                      </p:to>
                                    </p:set>
                                    <p:animEffect transition="in" filter="strips(downRight)">
                                      <p:cBhvr>
                                        <p:cTn id="10" dur="500"/>
                                        <p:tgtEl>
                                          <p:spTgt spid="20070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00707">
                                            <p:txEl>
                                              <p:pRg st="2" end="2"/>
                                            </p:txEl>
                                          </p:spTgt>
                                        </p:tgtEl>
                                        <p:attrNameLst>
                                          <p:attrName>style.visibility</p:attrName>
                                        </p:attrNameLst>
                                      </p:cBhvr>
                                      <p:to>
                                        <p:strVal val="visible"/>
                                      </p:to>
                                    </p:set>
                                    <p:animEffect transition="in" filter="strips(downRight)">
                                      <p:cBhvr>
                                        <p:cTn id="13" dur="500"/>
                                        <p:tgtEl>
                                          <p:spTgt spid="200707">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00707">
                                            <p:txEl>
                                              <p:pRg st="3" end="3"/>
                                            </p:txEl>
                                          </p:spTgt>
                                        </p:tgtEl>
                                        <p:attrNameLst>
                                          <p:attrName>style.visibility</p:attrName>
                                        </p:attrNameLst>
                                      </p:cBhvr>
                                      <p:to>
                                        <p:strVal val="visible"/>
                                      </p:to>
                                    </p:set>
                                    <p:animEffect transition="in" filter="strips(downRight)">
                                      <p:cBhvr>
                                        <p:cTn id="16" dur="500"/>
                                        <p:tgtEl>
                                          <p:spTgt spid="200707">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200707">
                                            <p:txEl>
                                              <p:pRg st="4" end="4"/>
                                            </p:txEl>
                                          </p:spTgt>
                                        </p:tgtEl>
                                        <p:attrNameLst>
                                          <p:attrName>style.visibility</p:attrName>
                                        </p:attrNameLst>
                                      </p:cBhvr>
                                      <p:to>
                                        <p:strVal val="visible"/>
                                      </p:to>
                                    </p:set>
                                    <p:animEffect transition="in" filter="strips(downRight)">
                                      <p:cBhvr>
                                        <p:cTn id="19" dur="500"/>
                                        <p:tgtEl>
                                          <p:spTgt spid="200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25463" y="602485"/>
            <a:ext cx="7313612" cy="776288"/>
          </a:xfrm>
        </p:spPr>
        <p:txBody>
          <a:bodyPr/>
          <a:lstStyle/>
          <a:p>
            <a:r>
              <a:rPr lang="it-IT" altLang="en-US" sz="2400" dirty="0">
                <a:latin typeface="American Typewriter" panose="02090604020004020304" pitchFamily="18" charset="77"/>
              </a:rPr>
              <a:t>PIL nominale e PIL reale</a:t>
            </a:r>
            <a:br>
              <a:rPr lang="it-IT" altLang="en-US" sz="2800" dirty="0">
                <a:latin typeface="American Typewriter" panose="02090604020004020304" pitchFamily="18" charset="77"/>
              </a:rPr>
            </a:br>
            <a:endParaRPr lang="it-IT" altLang="en-US" sz="2800" dirty="0">
              <a:solidFill>
                <a:srgbClr val="000099"/>
              </a:solidFill>
              <a:latin typeface="American Typewriter" panose="02090604020004020304" pitchFamily="18" charset="77"/>
            </a:endParaRPr>
          </a:p>
        </p:txBody>
      </p:sp>
      <p:sp>
        <p:nvSpPr>
          <p:cNvPr id="3174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137219" name="Text Box 3"/>
          <p:cNvSpPr txBox="1">
            <a:spLocks noChangeArrowheads="1"/>
          </p:cNvSpPr>
          <p:nvPr/>
        </p:nvSpPr>
        <p:spPr bwMode="auto">
          <a:xfrm>
            <a:off x="514350" y="1159140"/>
            <a:ext cx="8304213" cy="465477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287338" algn="l">
              <a:lnSpc>
                <a:spcPct val="114000"/>
              </a:lnSpc>
              <a:spcBef>
                <a:spcPts val="600"/>
              </a:spcBef>
              <a:buFont typeface="Wingdings" panose="05000000000000000000" pitchFamily="2" charset="2"/>
              <a:buNone/>
            </a:pPr>
            <a:endParaRPr lang="it-IT" altLang="en-US" sz="1600" dirty="0">
              <a:latin typeface="American Typewriter" panose="02090604020004020304" pitchFamily="18" charset="77"/>
            </a:endParaRP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Il Pil misura il </a:t>
            </a:r>
            <a:r>
              <a:rPr lang="it-IT" altLang="en-US" sz="1600" b="1" i="1" dirty="0">
                <a:latin typeface="American Typewriter" panose="02090604020004020304" pitchFamily="18" charset="77"/>
              </a:rPr>
              <a:t>valore</a:t>
            </a:r>
            <a:r>
              <a:rPr lang="it-IT" altLang="en-US" sz="1600" dirty="0">
                <a:latin typeface="American Typewriter" panose="02090604020004020304" pitchFamily="18" charset="77"/>
              </a:rPr>
              <a:t> dei beni e servizi finali prodotti in un anno, </a:t>
            </a: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ai </a:t>
            </a:r>
            <a:r>
              <a:rPr lang="it-IT" altLang="en-US" sz="1600" b="1" dirty="0">
                <a:solidFill>
                  <a:srgbClr val="0070C0"/>
                </a:solidFill>
                <a:latin typeface="American Typewriter" panose="02090604020004020304" pitchFamily="18" charset="77"/>
              </a:rPr>
              <a:t>prezzi correnti </a:t>
            </a:r>
            <a:r>
              <a:rPr lang="it-IT" altLang="en-US" sz="1600" dirty="0">
                <a:latin typeface="American Typewriter" panose="02090604020004020304" pitchFamily="18" charset="77"/>
              </a:rPr>
              <a:t>(= di quell’anno)</a:t>
            </a: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Questa misura è anche chiamata </a:t>
            </a:r>
            <a:r>
              <a:rPr lang="it-IT" altLang="en-US" sz="1600" b="1" dirty="0" err="1">
                <a:latin typeface="American Typewriter" panose="02090604020004020304" pitchFamily="18" charset="77"/>
              </a:rPr>
              <a:t>Pil</a:t>
            </a:r>
            <a:r>
              <a:rPr lang="it-IT" altLang="en-US" sz="1600" b="1" dirty="0">
                <a:latin typeface="American Typewriter" panose="02090604020004020304" pitchFamily="18" charset="77"/>
              </a:rPr>
              <a:t> </a:t>
            </a:r>
            <a:r>
              <a:rPr lang="it-IT" altLang="en-US" sz="1600" b="1" dirty="0">
                <a:solidFill>
                  <a:srgbClr val="0070C0"/>
                </a:solidFill>
                <a:latin typeface="American Typewriter" panose="02090604020004020304" pitchFamily="18" charset="77"/>
              </a:rPr>
              <a:t>nominale</a:t>
            </a:r>
          </a:p>
          <a:p>
            <a:pPr indent="-287338" algn="l">
              <a:lnSpc>
                <a:spcPct val="114000"/>
              </a:lnSpc>
              <a:spcBef>
                <a:spcPts val="1800"/>
              </a:spcBef>
              <a:buFont typeface="Wingdings" panose="05000000000000000000" pitchFamily="2" charset="2"/>
              <a:buNone/>
            </a:pPr>
            <a:r>
              <a:rPr lang="it-IT" altLang="en-US" sz="1600" dirty="0">
                <a:latin typeface="American Typewriter" panose="02090604020004020304" pitchFamily="18" charset="77"/>
              </a:rPr>
              <a:t>E’ importante distinguere in che misura un aumento del </a:t>
            </a:r>
            <a:r>
              <a:rPr lang="it-IT" altLang="en-US" sz="1600" dirty="0" err="1">
                <a:latin typeface="American Typewriter" panose="02090604020004020304" pitchFamily="18" charset="77"/>
              </a:rPr>
              <a:t>Pil</a:t>
            </a:r>
            <a:r>
              <a:rPr lang="it-IT" altLang="en-US" sz="1600" dirty="0">
                <a:latin typeface="American Typewriter" panose="02090604020004020304" pitchFamily="18" charset="77"/>
              </a:rPr>
              <a:t> da un anno all’altro è dovuto a:</a:t>
            </a:r>
          </a:p>
          <a:p>
            <a:pPr marL="55562" indent="-342900" algn="l">
              <a:lnSpc>
                <a:spcPct val="114000"/>
              </a:lnSpc>
              <a:spcBef>
                <a:spcPts val="600"/>
              </a:spcBef>
              <a:buFont typeface="Arial" panose="020B0604020202020204" pitchFamily="34" charset="0"/>
              <a:buChar char="•"/>
            </a:pPr>
            <a:r>
              <a:rPr lang="it-IT" altLang="en-US" sz="1600" dirty="0">
                <a:latin typeface="American Typewriter" panose="02090604020004020304" pitchFamily="18" charset="77"/>
              </a:rPr>
              <a:t>Un aumento dei </a:t>
            </a:r>
            <a:r>
              <a:rPr lang="it-IT" altLang="en-US" sz="1600" b="1" dirty="0">
                <a:solidFill>
                  <a:srgbClr val="0070C0"/>
                </a:solidFill>
                <a:latin typeface="American Typewriter" panose="02090604020004020304" pitchFamily="18" charset="77"/>
              </a:rPr>
              <a:t>prezzi</a:t>
            </a:r>
            <a:r>
              <a:rPr lang="it-IT" altLang="en-US" sz="1600" dirty="0">
                <a:latin typeface="American Typewriter" panose="02090604020004020304" pitchFamily="18" charset="77"/>
              </a:rPr>
              <a:t> a parità di quantità scambiate</a:t>
            </a:r>
          </a:p>
          <a:p>
            <a:pPr marL="55562" indent="-342900" algn="l">
              <a:lnSpc>
                <a:spcPct val="114000"/>
              </a:lnSpc>
              <a:spcBef>
                <a:spcPts val="600"/>
              </a:spcBef>
              <a:buFont typeface="Arial" panose="020B0604020202020204" pitchFamily="34" charset="0"/>
              <a:buChar char="•"/>
            </a:pPr>
            <a:r>
              <a:rPr lang="it-IT" altLang="en-US" sz="1600" dirty="0">
                <a:latin typeface="American Typewriter" panose="02090604020004020304" pitchFamily="18" charset="77"/>
              </a:rPr>
              <a:t>Un aumento delle </a:t>
            </a:r>
            <a:r>
              <a:rPr lang="it-IT" altLang="en-US" sz="1600" b="1" dirty="0">
                <a:solidFill>
                  <a:srgbClr val="0070C0"/>
                </a:solidFill>
                <a:latin typeface="American Typewriter" panose="02090604020004020304" pitchFamily="18" charset="77"/>
              </a:rPr>
              <a:t>quantità</a:t>
            </a:r>
            <a:r>
              <a:rPr lang="it-IT" altLang="en-US" sz="1600" dirty="0">
                <a:latin typeface="American Typewriter" panose="02090604020004020304" pitchFamily="18" charset="77"/>
              </a:rPr>
              <a:t> a parità di prezzi</a:t>
            </a:r>
          </a:p>
          <a:p>
            <a:pPr algn="l">
              <a:lnSpc>
                <a:spcPct val="114000"/>
              </a:lnSpc>
              <a:spcBef>
                <a:spcPts val="600"/>
              </a:spcBef>
            </a:pPr>
            <a:r>
              <a:rPr lang="it-IT" altLang="en-US" sz="1600" dirty="0">
                <a:latin typeface="American Typewriter" panose="02090604020004020304" pitchFamily="18" charset="77"/>
              </a:rPr>
              <a:t>Il calcolo del </a:t>
            </a:r>
            <a:r>
              <a:rPr lang="it-IT" altLang="en-US" sz="1600" b="1" dirty="0" err="1">
                <a:latin typeface="American Typewriter" panose="02090604020004020304" pitchFamily="18" charset="77"/>
              </a:rPr>
              <a:t>Pil</a:t>
            </a:r>
            <a:r>
              <a:rPr lang="it-IT" altLang="en-US" sz="1600" b="1" dirty="0">
                <a:latin typeface="American Typewriter" panose="02090604020004020304" pitchFamily="18" charset="77"/>
              </a:rPr>
              <a:t> </a:t>
            </a:r>
            <a:r>
              <a:rPr lang="it-IT" altLang="en-US" sz="1600" b="1" dirty="0">
                <a:solidFill>
                  <a:srgbClr val="0070C0"/>
                </a:solidFill>
                <a:latin typeface="American Typewriter" panose="02090604020004020304" pitchFamily="18" charset="77"/>
              </a:rPr>
              <a:t>reale</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«annulla» le variazioni dovute ai soli prezzi.   </a:t>
            </a:r>
          </a:p>
          <a:p>
            <a:pPr algn="l">
              <a:lnSpc>
                <a:spcPct val="114000"/>
              </a:lnSpc>
              <a:spcBef>
                <a:spcPts val="600"/>
              </a:spcBef>
            </a:pPr>
            <a:r>
              <a:rPr lang="it-IT" altLang="en-US" sz="1600" i="1" dirty="0">
                <a:latin typeface="American Typewriter" panose="02090604020004020304" pitchFamily="18" charset="77"/>
              </a:rPr>
              <a:t>     Come si fa?</a:t>
            </a:r>
          </a:p>
          <a:p>
            <a:pPr indent="-287338" algn="l">
              <a:buFont typeface="Wingdings" panose="05000000000000000000" pitchFamily="2" charset="2"/>
              <a:buNone/>
            </a:pPr>
            <a:endParaRPr lang="it-IT" altLang="en-US" sz="2400" b="1" dirty="0">
              <a:latin typeface="Calibri" panose="020F0502020204030204" pitchFamily="34" charset="0"/>
            </a:endParaRPr>
          </a:p>
          <a:p>
            <a:pPr indent="-287338" algn="l">
              <a:buFont typeface="Wingdings" panose="05000000000000000000" pitchFamily="2" charset="2"/>
              <a:buNone/>
            </a:pPr>
            <a:endParaRPr lang="it-IT" altLang="en-US" sz="2800" dirty="0"/>
          </a:p>
          <a:p>
            <a:pPr marL="287338" indent="-287338">
              <a:buFont typeface="Wingdings" panose="05000000000000000000" pitchFamily="2" charset="2"/>
              <a:buNone/>
            </a:pPr>
            <a:r>
              <a:rPr lang="it-IT" altLang="en-US" sz="12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strips(downRight)">
                                      <p:cBhvr>
                                        <p:cTn id="7" dur="5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4350" y="359226"/>
            <a:ext cx="7313612" cy="587829"/>
          </a:xfrm>
        </p:spPr>
        <p:txBody>
          <a:bodyPr/>
          <a:lstStyle/>
          <a:p>
            <a:r>
              <a:rPr lang="it-IT" altLang="en-US" sz="2400" dirty="0">
                <a:latin typeface="American Typewriter" panose="02090604020004020304" pitchFamily="18" charset="77"/>
              </a:rPr>
              <a:t>Calcolo del PIL reale</a:t>
            </a:r>
            <a:endParaRPr lang="it-IT" altLang="en-US" sz="2800" dirty="0">
              <a:solidFill>
                <a:srgbClr val="000099"/>
              </a:solidFill>
              <a:latin typeface="American Typewriter" panose="02090604020004020304" pitchFamily="18" charset="77"/>
            </a:endParaRPr>
          </a:p>
        </p:txBody>
      </p:sp>
      <p:sp>
        <p:nvSpPr>
          <p:cNvPr id="3174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137219" name="Text Box 3"/>
          <p:cNvSpPr txBox="1">
            <a:spLocks noChangeArrowheads="1"/>
          </p:cNvSpPr>
          <p:nvPr/>
        </p:nvSpPr>
        <p:spPr bwMode="auto">
          <a:xfrm>
            <a:off x="514350" y="1195124"/>
            <a:ext cx="8304213" cy="415142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indent="-287338" algn="l">
              <a:lnSpc>
                <a:spcPct val="114000"/>
              </a:lnSpc>
              <a:spcBef>
                <a:spcPts val="600"/>
              </a:spcBef>
              <a:buFont typeface="Wingdings" panose="05000000000000000000" pitchFamily="2" charset="2"/>
              <a:buNone/>
            </a:pPr>
            <a:endParaRPr lang="it-IT" altLang="en-US" sz="1600" dirty="0">
              <a:latin typeface="American Typewriter" panose="02090604020004020304" pitchFamily="18" charset="77"/>
            </a:endParaRP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Per calcolare il </a:t>
            </a:r>
            <a:r>
              <a:rPr lang="it-IT" altLang="en-US" sz="1600" b="1" dirty="0">
                <a:solidFill>
                  <a:srgbClr val="0070C0"/>
                </a:solidFill>
                <a:latin typeface="American Typewriter" panose="02090604020004020304" pitchFamily="18" charset="77"/>
              </a:rPr>
              <a:t>PIL reale </a:t>
            </a: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(ovvero «</a:t>
            </a:r>
            <a:r>
              <a:rPr lang="it-IT" altLang="en-US" sz="1600" b="1" dirty="0">
                <a:solidFill>
                  <a:srgbClr val="0070C0"/>
                </a:solidFill>
                <a:latin typeface="American Typewriter" panose="02090604020004020304" pitchFamily="18" charset="77"/>
              </a:rPr>
              <a:t>a prezzi costanti</a:t>
            </a:r>
            <a:r>
              <a:rPr lang="it-IT" altLang="en-US" sz="1600" dirty="0">
                <a:latin typeface="American Typewriter" panose="02090604020004020304" pitchFamily="18" charset="77"/>
              </a:rPr>
              <a:t>», o in «</a:t>
            </a:r>
            <a:r>
              <a:rPr lang="it-IT" altLang="en-US" sz="1600" b="1" dirty="0">
                <a:solidFill>
                  <a:srgbClr val="0070C0"/>
                </a:solidFill>
                <a:latin typeface="American Typewriter" panose="02090604020004020304" pitchFamily="18" charset="77"/>
              </a:rPr>
              <a:t>volume</a:t>
            </a:r>
            <a:r>
              <a:rPr lang="it-IT" altLang="en-US" sz="1600" dirty="0">
                <a:latin typeface="American Typewriter" panose="02090604020004020304" pitchFamily="18" charset="77"/>
              </a:rPr>
              <a:t>») </a:t>
            </a: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bisogna far riferimento ai prezzi di un </a:t>
            </a:r>
            <a:r>
              <a:rPr lang="it-IT" altLang="en-US" sz="1600" b="1" dirty="0">
                <a:solidFill>
                  <a:srgbClr val="0070C0"/>
                </a:solidFill>
                <a:latin typeface="American Typewriter" panose="02090604020004020304" pitchFamily="18" charset="77"/>
              </a:rPr>
              <a:t>anno base</a:t>
            </a:r>
            <a:r>
              <a:rPr lang="it-IT" altLang="en-US" sz="1600" dirty="0">
                <a:latin typeface="American Typewriter" panose="02090604020004020304" pitchFamily="18" charset="77"/>
              </a:rPr>
              <a:t>.</a:t>
            </a:r>
          </a:p>
          <a:p>
            <a:pPr indent="-287338" algn="l">
              <a:lnSpc>
                <a:spcPct val="114000"/>
              </a:lnSpc>
              <a:spcBef>
                <a:spcPts val="1200"/>
              </a:spcBef>
              <a:buFont typeface="Wingdings" panose="05000000000000000000" pitchFamily="2" charset="2"/>
              <a:buNone/>
            </a:pPr>
            <a:r>
              <a:rPr lang="it-IT" altLang="en-US" sz="1600" dirty="0">
                <a:latin typeface="American Typewriter" panose="02090604020004020304" pitchFamily="18" charset="77"/>
              </a:rPr>
              <a:t>Se l’anno base è il 2010,  per quell’anno:</a:t>
            </a:r>
          </a:p>
          <a:p>
            <a:pPr indent="-287338">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PIL a prezzi correnti = PIL a prezzi costanti</a:t>
            </a:r>
          </a:p>
          <a:p>
            <a:pPr indent="-287338" algn="l">
              <a:lnSpc>
                <a:spcPct val="114000"/>
              </a:lnSpc>
              <a:spcBef>
                <a:spcPts val="1200"/>
              </a:spcBef>
              <a:buFont typeface="Wingdings" panose="05000000000000000000" pitchFamily="2" charset="2"/>
              <a:buNone/>
            </a:pPr>
            <a:r>
              <a:rPr lang="it-IT" altLang="en-US" sz="1600" dirty="0">
                <a:latin typeface="American Typewriter" panose="02090604020004020304" pitchFamily="18" charset="77"/>
              </a:rPr>
              <a:t>Per l’anno successivo, valutiamo le quantità scambiate nel 2011</a:t>
            </a: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ai prezzi del 2010: </a:t>
            </a:r>
          </a:p>
          <a:p>
            <a:pPr indent="-287338" algn="l">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in questo modo otteniamo il </a:t>
            </a:r>
            <a:r>
              <a:rPr lang="it-IT" altLang="en-US" sz="1600" b="1" dirty="0">
                <a:latin typeface="American Typewriter" panose="02090604020004020304" pitchFamily="18" charset="77"/>
              </a:rPr>
              <a:t>PIL 2011 misurato ai prezzi (costanti) del 2010.</a:t>
            </a:r>
          </a:p>
          <a:p>
            <a:pPr indent="-287338" algn="l">
              <a:buFont typeface="Wingdings" panose="05000000000000000000" pitchFamily="2" charset="2"/>
              <a:buNone/>
            </a:pPr>
            <a:endParaRPr lang="it-IT" altLang="en-US" sz="2400" dirty="0">
              <a:latin typeface="American Typewriter" panose="02090604020004020304" pitchFamily="18" charset="77"/>
            </a:endParaRPr>
          </a:p>
          <a:p>
            <a:pPr marL="287338" indent="-287338">
              <a:buFont typeface="Wingdings" panose="05000000000000000000" pitchFamily="2" charset="2"/>
              <a:buNone/>
            </a:pPr>
            <a:r>
              <a:rPr lang="it-IT" altLang="en-US" sz="1100" dirty="0">
                <a:latin typeface="American Typewriter" panose="02090604020004020304" pitchFamily="18" charset="77"/>
              </a:rPr>
              <a:t>   </a:t>
            </a:r>
          </a:p>
        </p:txBody>
      </p:sp>
    </p:spTree>
    <p:extLst>
      <p:ext uri="{BB962C8B-B14F-4D97-AF65-F5344CB8AC3E}">
        <p14:creationId xmlns:p14="http://schemas.microsoft.com/office/powerpoint/2010/main" val="1498306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strips(downRight)">
                                      <p:cBhvr>
                                        <p:cTn id="7" dur="5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4350" y="359226"/>
            <a:ext cx="7313612" cy="587829"/>
          </a:xfrm>
        </p:spPr>
        <p:txBody>
          <a:bodyPr/>
          <a:lstStyle/>
          <a:p>
            <a:r>
              <a:rPr lang="it-IT" altLang="en-US" sz="2400" dirty="0">
                <a:latin typeface="American Typewriter" panose="02090604020004020304" pitchFamily="18" charset="77"/>
              </a:rPr>
              <a:t>Calcolo del PIL reale (2)</a:t>
            </a:r>
            <a:endParaRPr lang="it-IT" altLang="en-US" sz="2800" dirty="0">
              <a:solidFill>
                <a:srgbClr val="000099"/>
              </a:solidFill>
              <a:latin typeface="American Typewriter" panose="02090604020004020304" pitchFamily="18" charset="77"/>
            </a:endParaRPr>
          </a:p>
        </p:txBody>
      </p:sp>
      <p:sp>
        <p:nvSpPr>
          <p:cNvPr id="3174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137219" name="Text Box 3"/>
          <p:cNvSpPr txBox="1">
            <a:spLocks noChangeArrowheads="1"/>
          </p:cNvSpPr>
          <p:nvPr/>
        </p:nvSpPr>
        <p:spPr bwMode="auto">
          <a:xfrm>
            <a:off x="381000" y="1195124"/>
            <a:ext cx="8763000" cy="415142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55562" indent="-342900" algn="l">
              <a:lnSpc>
                <a:spcPct val="114000"/>
              </a:lnSpc>
              <a:spcBef>
                <a:spcPts val="600"/>
              </a:spcBef>
              <a:buFont typeface="Arial" panose="020B0604020202020204" pitchFamily="34" charset="0"/>
              <a:buChar char="•"/>
            </a:pPr>
            <a:endParaRPr lang="it-IT" altLang="en-US" i="1" dirty="0">
              <a:latin typeface="American Typewriter" panose="02090604020004020304" pitchFamily="18" charset="77"/>
            </a:endParaRPr>
          </a:p>
          <a:p>
            <a:pPr marL="55562" indent="-342900" algn="l">
              <a:lnSpc>
                <a:spcPct val="114000"/>
              </a:lnSpc>
              <a:spcBef>
                <a:spcPts val="600"/>
              </a:spcBef>
              <a:buFont typeface="Arial" panose="020B0604020202020204" pitchFamily="34" charset="0"/>
              <a:buChar char="•"/>
            </a:pPr>
            <a:r>
              <a:rPr lang="it-IT" altLang="en-US" i="1" dirty="0">
                <a:latin typeface="American Typewriter" panose="02090604020004020304" pitchFamily="18" charset="77"/>
              </a:rPr>
              <a:t>Se, misurando il PIL ai prezzi del 2010, troviamo che: </a:t>
            </a:r>
          </a:p>
          <a:p>
            <a:pPr>
              <a:lnSpc>
                <a:spcPct val="114000"/>
              </a:lnSpc>
              <a:spcBef>
                <a:spcPts val="600"/>
              </a:spcBef>
            </a:pPr>
            <a:r>
              <a:rPr lang="it-IT" altLang="en-US" dirty="0">
                <a:latin typeface="American Typewriter" panose="02090604020004020304" pitchFamily="18" charset="77"/>
              </a:rPr>
              <a:t>PIL reale 2011 &gt; PIL reale 2010 &gt; PIL reale 2009</a:t>
            </a:r>
          </a:p>
          <a:p>
            <a:pPr>
              <a:lnSpc>
                <a:spcPct val="114000"/>
              </a:lnSpc>
              <a:spcBef>
                <a:spcPts val="600"/>
              </a:spcBef>
            </a:pPr>
            <a:endParaRPr lang="it-IT" altLang="en-US" dirty="0">
              <a:latin typeface="American Typewriter" panose="02090604020004020304" pitchFamily="18" charset="77"/>
            </a:endParaRPr>
          </a:p>
          <a:p>
            <a:pPr algn="l">
              <a:lnSpc>
                <a:spcPct val="114000"/>
              </a:lnSpc>
              <a:spcBef>
                <a:spcPts val="600"/>
              </a:spcBef>
            </a:pPr>
            <a:r>
              <a:rPr lang="it-IT" altLang="en-US" dirty="0">
                <a:latin typeface="American Typewriter" panose="02090604020004020304" pitchFamily="18" charset="77"/>
              </a:rPr>
              <a:t>     </a:t>
            </a:r>
            <a:r>
              <a:rPr lang="it-IT" altLang="en-US" i="1" dirty="0">
                <a:latin typeface="American Typewriter" panose="02090604020004020304" pitchFamily="18" charset="77"/>
              </a:rPr>
              <a:t>Possiamo concludere che</a:t>
            </a:r>
            <a:r>
              <a:rPr lang="it-IT" altLang="en-US" dirty="0">
                <a:latin typeface="American Typewriter" panose="02090604020004020304" pitchFamily="18" charset="77"/>
              </a:rPr>
              <a:t>:</a:t>
            </a:r>
          </a:p>
          <a:p>
            <a:pPr algn="l">
              <a:lnSpc>
                <a:spcPct val="114000"/>
              </a:lnSpc>
              <a:spcBef>
                <a:spcPts val="600"/>
              </a:spcBef>
            </a:pPr>
            <a:endParaRPr lang="it-IT" altLang="en-US" dirty="0">
              <a:latin typeface="American Typewriter" panose="02090604020004020304" pitchFamily="18" charset="77"/>
            </a:endParaRPr>
          </a:p>
          <a:p>
            <a:pPr marL="55562" indent="-342900" algn="l">
              <a:lnSpc>
                <a:spcPct val="114000"/>
              </a:lnSpc>
              <a:spcBef>
                <a:spcPts val="600"/>
              </a:spcBef>
              <a:buFont typeface="Arial" panose="020B0604020202020204" pitchFamily="34" charset="0"/>
              <a:buChar char="•"/>
            </a:pPr>
            <a:r>
              <a:rPr lang="it-IT" altLang="en-US" dirty="0">
                <a:latin typeface="American Typewriter" panose="02090604020004020304" pitchFamily="18" charset="77"/>
              </a:rPr>
              <a:t> il PIL reale è </a:t>
            </a:r>
            <a:r>
              <a:rPr lang="it-IT" altLang="en-US" b="1" dirty="0">
                <a:solidFill>
                  <a:srgbClr val="0070C0"/>
                </a:solidFill>
                <a:latin typeface="American Typewriter" panose="02090604020004020304" pitchFamily="18" charset="77"/>
              </a:rPr>
              <a:t>cresciuto</a:t>
            </a:r>
            <a:r>
              <a:rPr lang="it-IT" altLang="en-US" dirty="0">
                <a:latin typeface="American Typewriter" panose="02090604020004020304" pitchFamily="18" charset="77"/>
              </a:rPr>
              <a:t> dal 2009 al 2011, </a:t>
            </a:r>
            <a:r>
              <a:rPr lang="it-IT" altLang="en-US" i="1" dirty="0">
                <a:latin typeface="American Typewriter" panose="02090604020004020304" pitchFamily="18" charset="77"/>
              </a:rPr>
              <a:t>ossia</a:t>
            </a:r>
            <a:r>
              <a:rPr lang="it-IT" altLang="en-US" dirty="0">
                <a:latin typeface="American Typewriter" panose="02090604020004020304" pitchFamily="18" charset="77"/>
              </a:rPr>
              <a:t>:</a:t>
            </a:r>
          </a:p>
          <a:p>
            <a:pPr marL="504000" lvl="1" indent="0" algn="l">
              <a:lnSpc>
                <a:spcPct val="114000"/>
              </a:lnSpc>
              <a:spcBef>
                <a:spcPts val="600"/>
              </a:spcBef>
            </a:pPr>
            <a:r>
              <a:rPr lang="it-IT" altLang="en-US" dirty="0">
                <a:latin typeface="American Typewriter" panose="02090604020004020304" pitchFamily="18" charset="77"/>
              </a:rPr>
              <a:t>la quantità di beni e servizi finali prodotti internamente è aumentata dal primo al secondo, e poi dal secondo al terzo anno</a:t>
            </a:r>
            <a:r>
              <a:rPr lang="it-IT" altLang="en-US" sz="2000" dirty="0">
                <a:latin typeface="American Typewriter" panose="02090604020004020304" pitchFamily="18" charset="77"/>
              </a:rPr>
              <a:t>.</a:t>
            </a:r>
          </a:p>
          <a:p>
            <a:pPr indent="-287338" algn="l">
              <a:buFont typeface="Wingdings" panose="05000000000000000000" pitchFamily="2" charset="2"/>
              <a:buNone/>
            </a:pPr>
            <a:endParaRPr lang="it-IT" altLang="en-US" sz="2400" dirty="0">
              <a:latin typeface="American Typewriter" panose="02090604020004020304" pitchFamily="18" charset="77"/>
            </a:endParaRPr>
          </a:p>
          <a:p>
            <a:pPr marL="287338" indent="-287338">
              <a:buFont typeface="Wingdings" panose="05000000000000000000" pitchFamily="2" charset="2"/>
              <a:buNone/>
            </a:pPr>
            <a:r>
              <a:rPr lang="it-IT" altLang="en-US" sz="1100" dirty="0">
                <a:latin typeface="American Typewriter" panose="02090604020004020304" pitchFamily="18" charset="77"/>
              </a:rPr>
              <a:t>   </a:t>
            </a:r>
          </a:p>
        </p:txBody>
      </p:sp>
    </p:spTree>
    <p:extLst>
      <p:ext uri="{BB962C8B-B14F-4D97-AF65-F5344CB8AC3E}">
        <p14:creationId xmlns:p14="http://schemas.microsoft.com/office/powerpoint/2010/main" val="3847252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strips(downRight)">
                                      <p:cBhvr>
                                        <p:cTn id="7" dur="5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558800" y="360363"/>
            <a:ext cx="6972300" cy="557212"/>
          </a:xfrm>
          <a:noFill/>
        </p:spPr>
        <p:txBody>
          <a:bodyPr/>
          <a:lstStyle/>
          <a:p>
            <a:r>
              <a:rPr lang="it-IT" altLang="en-US" sz="2400" dirty="0">
                <a:latin typeface="American Typewriter" panose="02090604020004020304" pitchFamily="18" charset="77"/>
              </a:rPr>
              <a:t>Calcolo del PIL reale (3)</a:t>
            </a:r>
          </a:p>
        </p:txBody>
      </p:sp>
      <mc:AlternateContent xmlns:mc="http://schemas.openxmlformats.org/markup-compatibility/2006" xmlns:a14="http://schemas.microsoft.com/office/drawing/2010/main">
        <mc:Choice Requires="a14">
          <p:sp>
            <p:nvSpPr>
              <p:cNvPr id="169987" name="Rectangle 3"/>
              <p:cNvSpPr>
                <a:spLocks noGrp="1" noChangeArrowheads="1"/>
              </p:cNvSpPr>
              <p:nvPr>
                <p:ph idx="1"/>
              </p:nvPr>
            </p:nvSpPr>
            <p:spPr>
              <a:xfrm>
                <a:off x="558800" y="1397899"/>
                <a:ext cx="8448675" cy="4289425"/>
              </a:xfrm>
            </p:spPr>
            <p:txBody>
              <a:bodyPr/>
              <a:lstStyle/>
              <a:p>
                <a:pPr marL="0" indent="0">
                  <a:lnSpc>
                    <a:spcPct val="90000"/>
                  </a:lnSpc>
                  <a:buFont typeface="Wingdings" panose="05000000000000000000" pitchFamily="2" charset="2"/>
                  <a:buNone/>
                </a:pPr>
                <a:r>
                  <a:rPr lang="it-IT" altLang="en-US" sz="1800" u="sng" dirty="0">
                    <a:latin typeface="American Typewriter" panose="02090604020004020304" pitchFamily="18" charset="77"/>
                  </a:rPr>
                  <a:t>Anno 2010 </a:t>
                </a:r>
                <a:r>
                  <a:rPr lang="it-IT" altLang="en-US" sz="1800" dirty="0">
                    <a:latin typeface="American Typewriter" panose="02090604020004020304" pitchFamily="18" charset="77"/>
                  </a:rPr>
                  <a:t>(base): </a:t>
                </a:r>
              </a:p>
              <a:p>
                <a:pPr marL="0" indent="0">
                  <a:lnSpc>
                    <a:spcPct val="90000"/>
                  </a:lnSpc>
                  <a:buFont typeface="Wingdings" panose="05000000000000000000" pitchFamily="2" charset="2"/>
                  <a:buNone/>
                </a:pPr>
                <a:r>
                  <a:rPr lang="it-IT" altLang="en-US" sz="1800" dirty="0">
                    <a:latin typeface="American Typewriter" panose="02090604020004020304" pitchFamily="18" charset="77"/>
                  </a:rPr>
                  <a:t>PIL  a p. correnti = </a:t>
                </a:r>
                <a14:m>
                  <m:oMath xmlns:m="http://schemas.openxmlformats.org/officeDocument/2006/math">
                    <m:nary>
                      <m:naryPr>
                        <m:chr m:val="∑"/>
                        <m:subHide m:val="on"/>
                        <m:supHide m:val="on"/>
                        <m:ctrlPr>
                          <a:rPr lang="it-IT" altLang="en-US" sz="1800" i="1" smtClean="0">
                            <a:latin typeface="Cambria Math" panose="02040503050406030204" pitchFamily="18" charset="0"/>
                          </a:rPr>
                        </m:ctrlPr>
                      </m:naryPr>
                      <m:sub/>
                      <m:sup/>
                      <m:e>
                        <m:sSubSup>
                          <m:sSubSupPr>
                            <m:ctrlPr>
                              <a:rPr lang="it-IT" altLang="en-US" sz="1800" b="0" i="1" smtClean="0">
                                <a:latin typeface="Cambria Math" panose="02040503050406030204" pitchFamily="18" charset="0"/>
                              </a:rPr>
                            </m:ctrlPr>
                          </m:sSubSupPr>
                          <m:e>
                            <m:r>
                              <a:rPr lang="it-IT" altLang="en-US" sz="1800" b="0" i="1" smtClean="0">
                                <a:latin typeface="Cambria Math" panose="02040503050406030204" pitchFamily="18" charset="0"/>
                              </a:rPr>
                              <m:t> </m:t>
                            </m:r>
                            <m:r>
                              <a:rPr lang="it-IT" altLang="en-US" sz="1800" b="0" i="1" smtClean="0">
                                <a:latin typeface="Cambria Math" panose="02040503050406030204" pitchFamily="18" charset="0"/>
                              </a:rPr>
                              <m:t>𝑄</m:t>
                            </m:r>
                          </m:e>
                          <m:sub>
                            <m:r>
                              <a:rPr lang="it-IT" altLang="en-US" sz="1800" b="0" i="1" smtClean="0">
                                <a:latin typeface="Cambria Math" panose="02040503050406030204" pitchFamily="18" charset="0"/>
                              </a:rPr>
                              <m:t>𝑖</m:t>
                            </m:r>
                          </m:sub>
                          <m:sup>
                            <m:r>
                              <a:rPr lang="it-IT" altLang="en-US" sz="1800" b="0" i="1" smtClean="0">
                                <a:latin typeface="Cambria Math" panose="02040503050406030204" pitchFamily="18" charset="0"/>
                              </a:rPr>
                              <m:t>2010</m:t>
                            </m:r>
                          </m:sup>
                        </m:sSubSup>
                        <m:r>
                          <a:rPr lang="it-IT" altLang="en-US" sz="1800" b="0" i="1" smtClean="0">
                            <a:latin typeface="Cambria Math" panose="02040503050406030204" pitchFamily="18" charset="0"/>
                            <a:ea typeface="Cambria Math" panose="02040503050406030204" pitchFamily="18" charset="0"/>
                          </a:rPr>
                          <m:t>×</m:t>
                        </m:r>
                        <m:sSubSup>
                          <m:sSubSupPr>
                            <m:ctrlPr>
                              <a:rPr lang="it-IT" altLang="en-US" sz="1800" b="0" i="1" smtClean="0">
                                <a:latin typeface="Cambria Math" panose="02040503050406030204" pitchFamily="18" charset="0"/>
                                <a:ea typeface="Cambria Math" panose="02040503050406030204" pitchFamily="18" charset="0"/>
                              </a:rPr>
                            </m:ctrlPr>
                          </m:sSubSupPr>
                          <m:e>
                            <m:r>
                              <a:rPr lang="it-IT" altLang="en-US" sz="1800" b="0" i="1" smtClean="0">
                                <a:latin typeface="Cambria Math" panose="02040503050406030204" pitchFamily="18" charset="0"/>
                                <a:ea typeface="Cambria Math" panose="02040503050406030204" pitchFamily="18" charset="0"/>
                              </a:rPr>
                              <m:t>𝑃</m:t>
                            </m:r>
                          </m:e>
                          <m:sub>
                            <m:r>
                              <a:rPr lang="it-IT" altLang="en-US" sz="1800" b="0" i="1" smtClean="0">
                                <a:latin typeface="Cambria Math" panose="02040503050406030204" pitchFamily="18" charset="0"/>
                                <a:ea typeface="Cambria Math" panose="02040503050406030204" pitchFamily="18" charset="0"/>
                              </a:rPr>
                              <m:t>𝑖</m:t>
                            </m:r>
                          </m:sub>
                          <m:sup>
                            <m:r>
                              <a:rPr lang="it-IT" altLang="en-US" sz="1800" b="0" i="1" smtClean="0">
                                <a:latin typeface="Cambria Math" panose="02040503050406030204" pitchFamily="18" charset="0"/>
                                <a:ea typeface="Cambria Math" panose="02040503050406030204" pitchFamily="18" charset="0"/>
                              </a:rPr>
                              <m:t>2010</m:t>
                            </m:r>
                          </m:sup>
                        </m:sSubSup>
                      </m:e>
                    </m:nary>
                  </m:oMath>
                </a14:m>
                <a:endParaRPr lang="it-IT" altLang="en-US" sz="1800" dirty="0">
                  <a:latin typeface="American Typewriter" panose="02090604020004020304" pitchFamily="18" charset="77"/>
                </a:endParaRPr>
              </a:p>
              <a:p>
                <a:pPr marL="0" indent="0">
                  <a:lnSpc>
                    <a:spcPct val="90000"/>
                  </a:lnSpc>
                  <a:buNone/>
                </a:pPr>
                <a:r>
                  <a:rPr lang="it-IT" altLang="en-US" sz="1800" dirty="0">
                    <a:latin typeface="American Typewriter" panose="02090604020004020304" pitchFamily="18" charset="77"/>
                  </a:rPr>
                  <a:t>PIL  a p. costanti = </a:t>
                </a:r>
                <a14:m>
                  <m:oMath xmlns:m="http://schemas.openxmlformats.org/officeDocument/2006/math">
                    <m:nary>
                      <m:naryPr>
                        <m:chr m:val="∑"/>
                        <m:subHide m:val="on"/>
                        <m:supHide m:val="on"/>
                        <m:ctrlPr>
                          <a:rPr lang="it-IT" altLang="en-US" sz="1800" i="1">
                            <a:latin typeface="Cambria Math" panose="02040503050406030204" pitchFamily="18" charset="0"/>
                          </a:rPr>
                        </m:ctrlPr>
                      </m:naryPr>
                      <m:sub/>
                      <m:sup/>
                      <m:e>
                        <m:r>
                          <a:rPr lang="it-IT" altLang="en-US" sz="1800" b="0" i="1" smtClean="0">
                            <a:latin typeface="Cambria Math" panose="02040503050406030204" pitchFamily="18" charset="0"/>
                          </a:rPr>
                          <m:t> </m:t>
                        </m:r>
                        <m:sSubSup>
                          <m:sSubSupPr>
                            <m:ctrlPr>
                              <a:rPr lang="it-IT" altLang="en-US" sz="1800" i="1">
                                <a:latin typeface="Cambria Math" panose="02040503050406030204" pitchFamily="18" charset="0"/>
                              </a:rPr>
                            </m:ctrlPr>
                          </m:sSubSupPr>
                          <m:e>
                            <m:r>
                              <a:rPr lang="it-IT" altLang="en-US" sz="1800" i="1">
                                <a:latin typeface="Cambria Math" panose="02040503050406030204" pitchFamily="18" charset="0"/>
                              </a:rPr>
                              <m:t>𝑄</m:t>
                            </m:r>
                          </m:e>
                          <m:sub>
                            <m:r>
                              <a:rPr lang="it-IT" altLang="en-US" sz="1800" i="1">
                                <a:latin typeface="Cambria Math" panose="02040503050406030204" pitchFamily="18" charset="0"/>
                              </a:rPr>
                              <m:t>𝑖</m:t>
                            </m:r>
                          </m:sub>
                          <m:sup>
                            <m:r>
                              <a:rPr lang="it-IT" altLang="en-US" sz="1800" i="1">
                                <a:latin typeface="Cambria Math" panose="02040503050406030204" pitchFamily="18" charset="0"/>
                              </a:rPr>
                              <m:t>2010</m:t>
                            </m:r>
                          </m:sup>
                        </m:sSubSup>
                        <m:r>
                          <a:rPr lang="it-IT" altLang="en-US" sz="1800" i="1">
                            <a:latin typeface="Cambria Math" panose="02040503050406030204" pitchFamily="18" charset="0"/>
                            <a:ea typeface="Cambria Math" panose="02040503050406030204" pitchFamily="18" charset="0"/>
                          </a:rPr>
                          <m:t>×</m:t>
                        </m:r>
                        <m:sSubSup>
                          <m:sSubSupPr>
                            <m:ctrlPr>
                              <a:rPr lang="it-IT" altLang="en-US" sz="1800" i="1">
                                <a:latin typeface="Cambria Math" panose="02040503050406030204" pitchFamily="18" charset="0"/>
                                <a:ea typeface="Cambria Math" panose="02040503050406030204" pitchFamily="18" charset="0"/>
                              </a:rPr>
                            </m:ctrlPr>
                          </m:sSubSupPr>
                          <m:e>
                            <m:r>
                              <a:rPr lang="it-IT" altLang="en-US" sz="1800" i="1">
                                <a:latin typeface="Cambria Math" panose="02040503050406030204" pitchFamily="18" charset="0"/>
                                <a:ea typeface="Cambria Math" panose="02040503050406030204" pitchFamily="18" charset="0"/>
                              </a:rPr>
                              <m:t>𝑃</m:t>
                            </m:r>
                          </m:e>
                          <m:sub>
                            <m:r>
                              <a:rPr lang="it-IT" altLang="en-US" sz="1800" i="1">
                                <a:latin typeface="Cambria Math" panose="02040503050406030204" pitchFamily="18" charset="0"/>
                                <a:ea typeface="Cambria Math" panose="02040503050406030204" pitchFamily="18" charset="0"/>
                              </a:rPr>
                              <m:t>𝑖</m:t>
                            </m:r>
                          </m:sub>
                          <m:sup>
                            <m:r>
                              <a:rPr lang="it-IT" altLang="en-US" sz="1800" i="1">
                                <a:latin typeface="Cambria Math" panose="02040503050406030204" pitchFamily="18" charset="0"/>
                                <a:ea typeface="Cambria Math" panose="02040503050406030204" pitchFamily="18" charset="0"/>
                              </a:rPr>
                              <m:t>2010</m:t>
                            </m:r>
                          </m:sup>
                        </m:sSubSup>
                      </m:e>
                    </m:nary>
                  </m:oMath>
                </a14:m>
                <a:endParaRPr lang="it-IT" altLang="en-US" sz="1800" dirty="0">
                  <a:latin typeface="American Typewriter" panose="02090604020004020304" pitchFamily="18" charset="77"/>
                </a:endParaRPr>
              </a:p>
              <a:p>
                <a:pPr marL="0" indent="0" algn="ctr">
                  <a:lnSpc>
                    <a:spcPct val="90000"/>
                  </a:lnSpc>
                  <a:buFont typeface="Wingdings" panose="05000000000000000000" pitchFamily="2" charset="2"/>
                  <a:buNone/>
                </a:pPr>
                <a:endParaRPr lang="it-IT" altLang="en-US" sz="1800" dirty="0">
                  <a:latin typeface="American Typewriter" panose="02090604020004020304" pitchFamily="18" charset="77"/>
                </a:endParaRPr>
              </a:p>
              <a:p>
                <a:pPr marL="0" indent="0">
                  <a:lnSpc>
                    <a:spcPct val="90000"/>
                  </a:lnSpc>
                  <a:buNone/>
                </a:pPr>
                <a:r>
                  <a:rPr lang="it-IT" altLang="en-US" sz="1800" u="sng" dirty="0">
                    <a:latin typeface="American Typewriter" panose="02090604020004020304" pitchFamily="18" charset="77"/>
                  </a:rPr>
                  <a:t>Anno 2011 </a:t>
                </a:r>
                <a:r>
                  <a:rPr lang="it-IT" altLang="en-US" sz="1800" dirty="0">
                    <a:latin typeface="American Typewriter" panose="02090604020004020304" pitchFamily="18" charset="77"/>
                  </a:rPr>
                  <a:t>(a prezzi 2010): </a:t>
                </a:r>
              </a:p>
              <a:p>
                <a:pPr marL="0" indent="0">
                  <a:lnSpc>
                    <a:spcPct val="90000"/>
                  </a:lnSpc>
                  <a:buNone/>
                </a:pPr>
                <a:r>
                  <a:rPr lang="it-IT" altLang="en-US" sz="1800" dirty="0">
                    <a:latin typeface="American Typewriter" panose="02090604020004020304" pitchFamily="18" charset="77"/>
                  </a:rPr>
                  <a:t>PIL a p. correnti = </a:t>
                </a:r>
                <a14:m>
                  <m:oMath xmlns:m="http://schemas.openxmlformats.org/officeDocument/2006/math">
                    <m:nary>
                      <m:naryPr>
                        <m:chr m:val="∑"/>
                        <m:subHide m:val="on"/>
                        <m:supHide m:val="on"/>
                        <m:ctrlPr>
                          <a:rPr lang="it-IT" altLang="en-US" sz="1800" i="1">
                            <a:latin typeface="Cambria Math" panose="02040503050406030204" pitchFamily="18" charset="0"/>
                          </a:rPr>
                        </m:ctrlPr>
                      </m:naryPr>
                      <m:sub/>
                      <m:sup/>
                      <m:e>
                        <m:sSubSup>
                          <m:sSubSupPr>
                            <m:ctrlPr>
                              <a:rPr lang="it-IT" altLang="en-US" sz="1800" i="1">
                                <a:latin typeface="Cambria Math" panose="02040503050406030204" pitchFamily="18" charset="0"/>
                              </a:rPr>
                            </m:ctrlPr>
                          </m:sSubSupPr>
                          <m:e>
                            <m:r>
                              <a:rPr lang="it-IT" altLang="en-US" sz="1800" b="0" i="1" smtClean="0">
                                <a:latin typeface="Cambria Math" panose="02040503050406030204" pitchFamily="18" charset="0"/>
                              </a:rPr>
                              <m:t> </m:t>
                            </m:r>
                            <m:r>
                              <a:rPr lang="it-IT" altLang="en-US" sz="1800" i="1">
                                <a:latin typeface="Cambria Math" panose="02040503050406030204" pitchFamily="18" charset="0"/>
                              </a:rPr>
                              <m:t>𝑄</m:t>
                            </m:r>
                          </m:e>
                          <m:sub>
                            <m:r>
                              <a:rPr lang="it-IT" altLang="en-US" sz="1800" i="1">
                                <a:latin typeface="Cambria Math" panose="02040503050406030204" pitchFamily="18" charset="0"/>
                              </a:rPr>
                              <m:t>𝑖</m:t>
                            </m:r>
                          </m:sub>
                          <m:sup>
                            <m:r>
                              <a:rPr lang="it-IT" altLang="en-US" sz="1800" i="1">
                                <a:latin typeface="Cambria Math" panose="02040503050406030204" pitchFamily="18" charset="0"/>
                              </a:rPr>
                              <m:t>201</m:t>
                            </m:r>
                            <m:r>
                              <a:rPr lang="it-IT" altLang="en-US" sz="1800" b="0" i="1" smtClean="0">
                                <a:latin typeface="Cambria Math" panose="02040503050406030204" pitchFamily="18" charset="0"/>
                              </a:rPr>
                              <m:t>1</m:t>
                            </m:r>
                          </m:sup>
                        </m:sSubSup>
                        <m:r>
                          <a:rPr lang="it-IT" altLang="en-US" sz="1800" i="1">
                            <a:latin typeface="Cambria Math" panose="02040503050406030204" pitchFamily="18" charset="0"/>
                            <a:ea typeface="Cambria Math" panose="02040503050406030204" pitchFamily="18" charset="0"/>
                          </a:rPr>
                          <m:t>×</m:t>
                        </m:r>
                        <m:sSubSup>
                          <m:sSubSupPr>
                            <m:ctrlPr>
                              <a:rPr lang="it-IT" altLang="en-US" sz="1800" i="1">
                                <a:latin typeface="Cambria Math" panose="02040503050406030204" pitchFamily="18" charset="0"/>
                                <a:ea typeface="Cambria Math" panose="02040503050406030204" pitchFamily="18" charset="0"/>
                              </a:rPr>
                            </m:ctrlPr>
                          </m:sSubSupPr>
                          <m:e>
                            <m:r>
                              <a:rPr lang="it-IT" altLang="en-US" sz="1800" i="1">
                                <a:latin typeface="Cambria Math" panose="02040503050406030204" pitchFamily="18" charset="0"/>
                                <a:ea typeface="Cambria Math" panose="02040503050406030204" pitchFamily="18" charset="0"/>
                              </a:rPr>
                              <m:t>𝑃</m:t>
                            </m:r>
                          </m:e>
                          <m:sub>
                            <m:r>
                              <a:rPr lang="it-IT" altLang="en-US" sz="1800" i="1">
                                <a:latin typeface="Cambria Math" panose="02040503050406030204" pitchFamily="18" charset="0"/>
                                <a:ea typeface="Cambria Math" panose="02040503050406030204" pitchFamily="18" charset="0"/>
                              </a:rPr>
                              <m:t>𝑖</m:t>
                            </m:r>
                          </m:sub>
                          <m:sup>
                            <m:r>
                              <a:rPr lang="it-IT" altLang="en-US" sz="1800" i="1">
                                <a:latin typeface="Cambria Math" panose="02040503050406030204" pitchFamily="18" charset="0"/>
                                <a:ea typeface="Cambria Math" panose="02040503050406030204" pitchFamily="18" charset="0"/>
                              </a:rPr>
                              <m:t>201</m:t>
                            </m:r>
                            <m:r>
                              <a:rPr lang="it-IT" altLang="en-US" sz="1800" b="0" i="1" smtClean="0">
                                <a:latin typeface="Cambria Math" panose="02040503050406030204" pitchFamily="18" charset="0"/>
                                <a:ea typeface="Cambria Math" panose="02040503050406030204" pitchFamily="18" charset="0"/>
                              </a:rPr>
                              <m:t>1</m:t>
                            </m:r>
                          </m:sup>
                        </m:sSubSup>
                      </m:e>
                    </m:nary>
                  </m:oMath>
                </a14:m>
                <a:endParaRPr lang="it-IT" altLang="en-US" sz="1800" dirty="0">
                  <a:latin typeface="American Typewriter" panose="02090604020004020304" pitchFamily="18" charset="77"/>
                  <a:ea typeface="Cambria Math" panose="02040503050406030204" pitchFamily="18" charset="0"/>
                </a:endParaRPr>
              </a:p>
              <a:p>
                <a:pPr marL="0" indent="0">
                  <a:lnSpc>
                    <a:spcPct val="90000"/>
                  </a:lnSpc>
                  <a:buNone/>
                </a:pPr>
                <a:r>
                  <a:rPr lang="it-IT" altLang="en-US" sz="1800" dirty="0">
                    <a:latin typeface="American Typewriter" panose="02090604020004020304" pitchFamily="18" charset="77"/>
                  </a:rPr>
                  <a:t>PIL a p. costanti = </a:t>
                </a:r>
                <a14:m>
                  <m:oMath xmlns:m="http://schemas.openxmlformats.org/officeDocument/2006/math">
                    <m:nary>
                      <m:naryPr>
                        <m:chr m:val="∑"/>
                        <m:subHide m:val="on"/>
                        <m:supHide m:val="on"/>
                        <m:ctrlPr>
                          <a:rPr lang="it-IT" altLang="en-US" sz="1800" i="1">
                            <a:latin typeface="Cambria Math" panose="02040503050406030204" pitchFamily="18" charset="0"/>
                          </a:rPr>
                        </m:ctrlPr>
                      </m:naryPr>
                      <m:sub/>
                      <m:sup/>
                      <m:e>
                        <m:sSubSup>
                          <m:sSubSupPr>
                            <m:ctrlPr>
                              <a:rPr lang="it-IT" altLang="en-US" sz="1800" i="1">
                                <a:latin typeface="Cambria Math" panose="02040503050406030204" pitchFamily="18" charset="0"/>
                              </a:rPr>
                            </m:ctrlPr>
                          </m:sSubSupPr>
                          <m:e>
                            <m:r>
                              <a:rPr lang="it-IT" altLang="en-US" sz="1800" b="0" i="1" smtClean="0">
                                <a:latin typeface="Cambria Math" panose="02040503050406030204" pitchFamily="18" charset="0"/>
                              </a:rPr>
                              <m:t> </m:t>
                            </m:r>
                            <m:r>
                              <a:rPr lang="it-IT" altLang="en-US" sz="1800" i="1">
                                <a:latin typeface="Cambria Math" panose="02040503050406030204" pitchFamily="18" charset="0"/>
                              </a:rPr>
                              <m:t>𝑄</m:t>
                            </m:r>
                          </m:e>
                          <m:sub>
                            <m:r>
                              <a:rPr lang="it-IT" altLang="en-US" sz="1800" i="1">
                                <a:latin typeface="Cambria Math" panose="02040503050406030204" pitchFamily="18" charset="0"/>
                              </a:rPr>
                              <m:t>𝑖</m:t>
                            </m:r>
                          </m:sub>
                          <m:sup>
                            <m:r>
                              <a:rPr lang="it-IT" altLang="en-US" sz="1800" i="1">
                                <a:latin typeface="Cambria Math" panose="02040503050406030204" pitchFamily="18" charset="0"/>
                              </a:rPr>
                              <m:t>201</m:t>
                            </m:r>
                            <m:r>
                              <a:rPr lang="it-IT" altLang="en-US" sz="1800" b="0" i="1" smtClean="0">
                                <a:latin typeface="Cambria Math" panose="02040503050406030204" pitchFamily="18" charset="0"/>
                              </a:rPr>
                              <m:t>1</m:t>
                            </m:r>
                          </m:sup>
                        </m:sSubSup>
                        <m:r>
                          <a:rPr lang="it-IT" altLang="en-US" sz="1800" i="1">
                            <a:latin typeface="Cambria Math" panose="02040503050406030204" pitchFamily="18" charset="0"/>
                            <a:ea typeface="Cambria Math" panose="02040503050406030204" pitchFamily="18" charset="0"/>
                          </a:rPr>
                          <m:t>×</m:t>
                        </m:r>
                        <m:sSubSup>
                          <m:sSubSupPr>
                            <m:ctrlPr>
                              <a:rPr lang="it-IT" altLang="en-US" sz="1800" b="1" i="1" smtClean="0">
                                <a:solidFill>
                                  <a:srgbClr val="FF0000"/>
                                </a:solidFill>
                                <a:latin typeface="Cambria Math" panose="02040503050406030204" pitchFamily="18" charset="0"/>
                                <a:ea typeface="Cambria Math" panose="02040503050406030204" pitchFamily="18" charset="0"/>
                              </a:rPr>
                            </m:ctrlPr>
                          </m:sSubSupPr>
                          <m:e>
                            <m:r>
                              <a:rPr lang="it-IT" altLang="en-US" sz="1800" b="1" i="1">
                                <a:solidFill>
                                  <a:srgbClr val="FF0000"/>
                                </a:solidFill>
                                <a:latin typeface="Cambria Math" panose="02040503050406030204" pitchFamily="18" charset="0"/>
                                <a:ea typeface="Cambria Math" panose="02040503050406030204" pitchFamily="18" charset="0"/>
                              </a:rPr>
                              <m:t>𝑷</m:t>
                            </m:r>
                          </m:e>
                          <m:sub>
                            <m:r>
                              <a:rPr lang="it-IT" altLang="en-US" sz="1800" b="1" i="1">
                                <a:solidFill>
                                  <a:srgbClr val="FF0000"/>
                                </a:solidFill>
                                <a:latin typeface="Cambria Math" panose="02040503050406030204" pitchFamily="18" charset="0"/>
                                <a:ea typeface="Cambria Math" panose="02040503050406030204" pitchFamily="18" charset="0"/>
                              </a:rPr>
                              <m:t>𝒊</m:t>
                            </m:r>
                          </m:sub>
                          <m:sup>
                            <m:r>
                              <a:rPr lang="it-IT" altLang="en-US" sz="1800" b="1" i="1">
                                <a:solidFill>
                                  <a:srgbClr val="FF0000"/>
                                </a:solidFill>
                                <a:latin typeface="Cambria Math" panose="02040503050406030204" pitchFamily="18" charset="0"/>
                                <a:ea typeface="Cambria Math" panose="02040503050406030204" pitchFamily="18" charset="0"/>
                              </a:rPr>
                              <m:t>𝟐𝟎𝟏𝟎</m:t>
                            </m:r>
                          </m:sup>
                        </m:sSubSup>
                      </m:e>
                    </m:nary>
                  </m:oMath>
                </a14:m>
                <a:endParaRPr lang="it-IT" altLang="en-US" sz="1800" dirty="0">
                  <a:latin typeface="American Typewriter" panose="02090604020004020304" pitchFamily="18" charset="77"/>
                  <a:ea typeface="Cambria Math" panose="02040503050406030204" pitchFamily="18" charset="0"/>
                </a:endParaRPr>
              </a:p>
              <a:p>
                <a:pPr marL="0" indent="0">
                  <a:lnSpc>
                    <a:spcPct val="90000"/>
                  </a:lnSpc>
                  <a:buNone/>
                </a:pPr>
                <a:endParaRPr lang="it-IT" altLang="en-US" sz="1800" dirty="0">
                  <a:latin typeface="American Typewriter" panose="02090604020004020304" pitchFamily="18" charset="77"/>
                </a:endParaRPr>
              </a:p>
              <a:p>
                <a:pPr marL="0" indent="0">
                  <a:lnSpc>
                    <a:spcPct val="90000"/>
                  </a:lnSpc>
                  <a:buNone/>
                </a:pPr>
                <a:r>
                  <a:rPr lang="it-IT" altLang="en-US" sz="1800" dirty="0">
                    <a:latin typeface="American Typewriter" panose="02090604020004020304" pitchFamily="18" charset="77"/>
                  </a:rPr>
                  <a:t>Deflatore del PIL: 100* </a:t>
                </a:r>
                <a14:m>
                  <m:oMath xmlns:m="http://schemas.openxmlformats.org/officeDocument/2006/math">
                    <m:f>
                      <m:fPr>
                        <m:ctrlPr>
                          <a:rPr lang="it-IT" altLang="en-US" sz="1800" i="1" smtClean="0">
                            <a:latin typeface="Cambria Math" panose="02040503050406030204" pitchFamily="18" charset="0"/>
                          </a:rPr>
                        </m:ctrlPr>
                      </m:fPr>
                      <m:num>
                        <m:r>
                          <m:rPr>
                            <m:nor/>
                          </m:rPr>
                          <a:rPr lang="it-IT" altLang="en-US" sz="1800" dirty="0">
                            <a:latin typeface="American Typewriter" panose="02090604020004020304" pitchFamily="18" charset="77"/>
                          </a:rPr>
                          <m:t>PIL</m:t>
                        </m:r>
                        <m:r>
                          <m:rPr>
                            <m:nor/>
                          </m:rPr>
                          <a:rPr lang="it-IT" altLang="en-US" sz="1800" dirty="0">
                            <a:latin typeface="American Typewriter" panose="02090604020004020304" pitchFamily="18" charset="77"/>
                          </a:rPr>
                          <m:t> </m:t>
                        </m:r>
                        <m:r>
                          <m:rPr>
                            <m:nor/>
                          </m:rPr>
                          <a:rPr lang="it-IT" altLang="en-US" sz="1800" dirty="0">
                            <a:latin typeface="American Typewriter" panose="02090604020004020304" pitchFamily="18" charset="77"/>
                          </a:rPr>
                          <m:t>a</m:t>
                        </m:r>
                        <m:r>
                          <m:rPr>
                            <m:nor/>
                          </m:rPr>
                          <a:rPr lang="it-IT" altLang="en-US" sz="1800" dirty="0">
                            <a:latin typeface="American Typewriter" panose="02090604020004020304" pitchFamily="18" charset="77"/>
                          </a:rPr>
                          <m:t> </m:t>
                        </m:r>
                        <m:r>
                          <m:rPr>
                            <m:nor/>
                          </m:rPr>
                          <a:rPr lang="it-IT" altLang="en-US" sz="1800" dirty="0">
                            <a:latin typeface="American Typewriter" panose="02090604020004020304" pitchFamily="18" charset="77"/>
                          </a:rPr>
                          <m:t>p</m:t>
                        </m:r>
                        <m:r>
                          <m:rPr>
                            <m:nor/>
                          </m:rPr>
                          <a:rPr lang="it-IT" altLang="en-US" sz="1800" dirty="0">
                            <a:latin typeface="American Typewriter" panose="02090604020004020304" pitchFamily="18" charset="77"/>
                          </a:rPr>
                          <m:t>. </m:t>
                        </m:r>
                        <m:r>
                          <m:rPr>
                            <m:nor/>
                          </m:rPr>
                          <a:rPr lang="it-IT" altLang="en-US" sz="1800" dirty="0">
                            <a:latin typeface="American Typewriter" panose="02090604020004020304" pitchFamily="18" charset="77"/>
                          </a:rPr>
                          <m:t>correnti</m:t>
                        </m:r>
                      </m:num>
                      <m:den>
                        <m:r>
                          <m:rPr>
                            <m:nor/>
                          </m:rPr>
                          <a:rPr lang="it-IT" altLang="en-US" sz="1800" dirty="0">
                            <a:latin typeface="American Typewriter" panose="02090604020004020304" pitchFamily="18" charset="77"/>
                          </a:rPr>
                          <m:t>PIL</m:t>
                        </m:r>
                        <m:r>
                          <m:rPr>
                            <m:nor/>
                          </m:rPr>
                          <a:rPr lang="it-IT" altLang="en-US" sz="1800" dirty="0">
                            <a:latin typeface="American Typewriter" panose="02090604020004020304" pitchFamily="18" charset="77"/>
                          </a:rPr>
                          <m:t> </m:t>
                        </m:r>
                        <m:r>
                          <m:rPr>
                            <m:nor/>
                          </m:rPr>
                          <a:rPr lang="it-IT" altLang="en-US" sz="1800" dirty="0">
                            <a:latin typeface="American Typewriter" panose="02090604020004020304" pitchFamily="18" charset="77"/>
                          </a:rPr>
                          <m:t>a</m:t>
                        </m:r>
                        <m:r>
                          <m:rPr>
                            <m:nor/>
                          </m:rPr>
                          <a:rPr lang="it-IT" altLang="en-US" sz="1800" dirty="0">
                            <a:latin typeface="American Typewriter" panose="02090604020004020304" pitchFamily="18" charset="77"/>
                          </a:rPr>
                          <m:t> </m:t>
                        </m:r>
                        <m:r>
                          <m:rPr>
                            <m:nor/>
                          </m:rPr>
                          <a:rPr lang="it-IT" altLang="en-US" sz="1800" dirty="0">
                            <a:latin typeface="American Typewriter" panose="02090604020004020304" pitchFamily="18" charset="77"/>
                          </a:rPr>
                          <m:t>p</m:t>
                        </m:r>
                        <m:r>
                          <m:rPr>
                            <m:nor/>
                          </m:rPr>
                          <a:rPr lang="it-IT" altLang="en-US" sz="1800" dirty="0">
                            <a:latin typeface="American Typewriter" panose="02090604020004020304" pitchFamily="18" charset="77"/>
                          </a:rPr>
                          <m:t>. </m:t>
                        </m:r>
                        <m:r>
                          <m:rPr>
                            <m:nor/>
                          </m:rPr>
                          <a:rPr lang="it-IT" altLang="en-US" sz="1800" dirty="0">
                            <a:latin typeface="American Typewriter" panose="02090604020004020304" pitchFamily="18" charset="77"/>
                          </a:rPr>
                          <m:t>costanti</m:t>
                        </m:r>
                      </m:den>
                    </m:f>
                  </m:oMath>
                </a14:m>
                <a:endParaRPr lang="it-IT" altLang="en-US" sz="1800" dirty="0">
                  <a:latin typeface="American Typewriter" panose="02090604020004020304" pitchFamily="18" charset="77"/>
                </a:endParaRPr>
              </a:p>
              <a:p>
                <a:pPr marL="0" indent="0">
                  <a:lnSpc>
                    <a:spcPct val="90000"/>
                  </a:lnSpc>
                  <a:buNone/>
                </a:pPr>
                <a:endParaRPr lang="it-IT" altLang="en-US" sz="2400" dirty="0">
                  <a:latin typeface="American Typewriter" panose="02090604020004020304" pitchFamily="18" charset="77"/>
                </a:endParaRPr>
              </a:p>
              <a:p>
                <a:pPr marL="0" indent="0" algn="ctr">
                  <a:lnSpc>
                    <a:spcPct val="90000"/>
                  </a:lnSpc>
                  <a:buFont typeface="Wingdings" panose="05000000000000000000" pitchFamily="2" charset="2"/>
                  <a:buNone/>
                </a:pPr>
                <a:endParaRPr lang="it-IT" altLang="en-US" sz="2400" dirty="0">
                  <a:latin typeface="American Typewriter" panose="02090604020004020304" pitchFamily="18" charset="77"/>
                </a:endParaRPr>
              </a:p>
              <a:p>
                <a:pPr marL="0" indent="0" algn="ctr">
                  <a:lnSpc>
                    <a:spcPct val="90000"/>
                  </a:lnSpc>
                  <a:buFont typeface="Wingdings" panose="05000000000000000000" pitchFamily="2" charset="2"/>
                  <a:buNone/>
                </a:pPr>
                <a:endParaRPr lang="it-IT" altLang="en-US" sz="2400" dirty="0">
                  <a:latin typeface="American Typewriter" panose="02090604020004020304" pitchFamily="18" charset="77"/>
                </a:endParaRPr>
              </a:p>
              <a:p>
                <a:pPr marL="0" indent="0" algn="ctr">
                  <a:lnSpc>
                    <a:spcPct val="90000"/>
                  </a:lnSpc>
                  <a:buFont typeface="Wingdings" panose="05000000000000000000" pitchFamily="2" charset="2"/>
                  <a:buNone/>
                </a:pPr>
                <a:endParaRPr lang="it-IT" altLang="en-US" sz="2400" dirty="0">
                  <a:latin typeface="American Typewriter" panose="02090604020004020304" pitchFamily="18" charset="77"/>
                </a:endParaRPr>
              </a:p>
            </p:txBody>
          </p:sp>
        </mc:Choice>
        <mc:Fallback xmlns="">
          <p:sp>
            <p:nvSpPr>
              <p:cNvPr id="169987" name="Rectangle 3"/>
              <p:cNvSpPr>
                <a:spLocks noGrp="1" noRot="1" noChangeAspect="1" noMove="1" noResize="1" noEditPoints="1" noAdjustHandles="1" noChangeArrowheads="1" noChangeShapeType="1" noTextEdit="1"/>
              </p:cNvSpPr>
              <p:nvPr>
                <p:ph idx="1"/>
              </p:nvPr>
            </p:nvSpPr>
            <p:spPr>
              <a:xfrm>
                <a:off x="558800" y="1397899"/>
                <a:ext cx="8448675" cy="4289425"/>
              </a:xfrm>
              <a:blipFill>
                <a:blip r:embed="rId3"/>
                <a:stretch>
                  <a:fillRect l="-751" t="-2950"/>
                </a:stretch>
              </a:blipFill>
            </p:spPr>
            <p:txBody>
              <a:bodyPr/>
              <a:lstStyle/>
              <a:p>
                <a:r>
                  <a:rPr lang="en-US">
                    <a:noFill/>
                  </a:rPr>
                  <a:t> </a:t>
                </a:r>
              </a:p>
            </p:txBody>
          </p:sp>
        </mc:Fallback>
      </mc:AlternateContent>
      <p:sp>
        <p:nvSpPr>
          <p:cNvPr id="4608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strips(downRight)">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strips(downRight)">
                                      <p:cBhvr>
                                        <p:cTn id="12" dur="500"/>
                                        <p:tgtEl>
                                          <p:spTgt spid="169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Effect transition="in" filter="strips(downRight)">
                                      <p:cBhvr>
                                        <p:cTn id="17" dur="500"/>
                                        <p:tgtEl>
                                          <p:spTgt spid="169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9987">
                                            <p:txEl>
                                              <p:pRg st="4" end="4"/>
                                            </p:txEl>
                                          </p:spTgt>
                                        </p:tgtEl>
                                        <p:attrNameLst>
                                          <p:attrName>style.visibility</p:attrName>
                                        </p:attrNameLst>
                                      </p:cBhvr>
                                      <p:to>
                                        <p:strVal val="visible"/>
                                      </p:to>
                                    </p:set>
                                    <p:animEffect transition="in" filter="strips(downRight)">
                                      <p:cBhvr>
                                        <p:cTn id="22" dur="500"/>
                                        <p:tgtEl>
                                          <p:spTgt spid="1699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9987">
                                            <p:txEl>
                                              <p:pRg st="5" end="5"/>
                                            </p:txEl>
                                          </p:spTgt>
                                        </p:tgtEl>
                                        <p:attrNameLst>
                                          <p:attrName>style.visibility</p:attrName>
                                        </p:attrNameLst>
                                      </p:cBhvr>
                                      <p:to>
                                        <p:strVal val="visible"/>
                                      </p:to>
                                    </p:set>
                                    <p:animEffect transition="in" filter="strips(downRight)">
                                      <p:cBhvr>
                                        <p:cTn id="27" dur="500"/>
                                        <p:tgtEl>
                                          <p:spTgt spid="1699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69987">
                                            <p:txEl>
                                              <p:pRg st="6" end="6"/>
                                            </p:txEl>
                                          </p:spTgt>
                                        </p:tgtEl>
                                        <p:attrNameLst>
                                          <p:attrName>style.visibility</p:attrName>
                                        </p:attrNameLst>
                                      </p:cBhvr>
                                      <p:to>
                                        <p:strVal val="visible"/>
                                      </p:to>
                                    </p:set>
                                    <p:animEffect transition="in" filter="strips(downRight)">
                                      <p:cBhvr>
                                        <p:cTn id="32" dur="500"/>
                                        <p:tgtEl>
                                          <p:spTgt spid="1699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69987">
                                            <p:txEl>
                                              <p:pRg st="8" end="8"/>
                                            </p:txEl>
                                          </p:spTgt>
                                        </p:tgtEl>
                                        <p:attrNameLst>
                                          <p:attrName>style.visibility</p:attrName>
                                        </p:attrNameLst>
                                      </p:cBhvr>
                                      <p:to>
                                        <p:strVal val="visible"/>
                                      </p:to>
                                    </p:set>
                                    <p:animEffect transition="in" filter="strips(downRight)">
                                      <p:cBhvr>
                                        <p:cTn id="37" dur="500"/>
                                        <p:tgtEl>
                                          <p:spTgt spid="169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1338" y="114300"/>
            <a:ext cx="6781800" cy="814388"/>
          </a:xfrm>
        </p:spPr>
        <p:txBody>
          <a:bodyPr/>
          <a:lstStyle/>
          <a:p>
            <a:r>
              <a:rPr lang="it-IT" altLang="en-US" sz="2400" dirty="0">
                <a:latin typeface="American Typewriter" panose="02090604020004020304" pitchFamily="18" charset="77"/>
              </a:rPr>
              <a:t>1. Il PIL</a:t>
            </a:r>
          </a:p>
        </p:txBody>
      </p:sp>
      <p:sp>
        <p:nvSpPr>
          <p:cNvPr id="4099" name="Rectangle 3"/>
          <p:cNvSpPr>
            <a:spLocks noGrp="1" noChangeArrowheads="1"/>
          </p:cNvSpPr>
          <p:nvPr>
            <p:ph idx="1"/>
          </p:nvPr>
        </p:nvSpPr>
        <p:spPr>
          <a:xfrm>
            <a:off x="541338" y="1175867"/>
            <a:ext cx="7623175" cy="4436655"/>
          </a:xfrm>
        </p:spPr>
        <p:txBody>
          <a:bodyPr/>
          <a:lstStyle/>
          <a:p>
            <a:pPr marL="287338" indent="-287338">
              <a:spcBef>
                <a:spcPct val="50000"/>
              </a:spcBef>
              <a:buClr>
                <a:srgbClr val="CC0066"/>
              </a:buClr>
            </a:pPr>
            <a:endParaRPr lang="it-IT" altLang="en-US" sz="100" dirty="0">
              <a:latin typeface="American Typewriter" panose="02090604020004020304" pitchFamily="18" charset="77"/>
            </a:endParaRPr>
          </a:p>
          <a:p>
            <a:pPr marL="287338" indent="-287338">
              <a:spcBef>
                <a:spcPct val="50000"/>
              </a:spcBef>
              <a:buClr>
                <a:srgbClr val="CC0066"/>
              </a:buClr>
            </a:pPr>
            <a:r>
              <a:rPr lang="it-IT" altLang="en-US" sz="1600" dirty="0">
                <a:latin typeface="American Typewriter" panose="02090604020004020304" pitchFamily="18" charset="77"/>
              </a:rPr>
              <a:t>IL Prodotto Interno Lordo (PIL) è una misura del </a:t>
            </a:r>
            <a:r>
              <a:rPr lang="it-IT" altLang="en-US" sz="1600" b="1" dirty="0">
                <a:latin typeface="American Typewriter" panose="02090604020004020304" pitchFamily="18" charset="77"/>
              </a:rPr>
              <a:t>livello di attività economica </a:t>
            </a:r>
            <a:r>
              <a:rPr lang="it-IT" altLang="en-US" sz="1600" dirty="0">
                <a:latin typeface="American Typewriter" panose="02090604020004020304" pitchFamily="18" charset="77"/>
              </a:rPr>
              <a:t>di un paese.</a:t>
            </a:r>
          </a:p>
          <a:p>
            <a:pPr marL="287338" indent="-287338">
              <a:spcBef>
                <a:spcPct val="50000"/>
              </a:spcBef>
              <a:buClr>
                <a:srgbClr val="CC0066"/>
              </a:buClr>
            </a:pPr>
            <a:r>
              <a:rPr lang="it-IT" altLang="en-US" sz="1600" dirty="0">
                <a:latin typeface="American Typewriter" panose="02090604020004020304" pitchFamily="18" charset="77"/>
              </a:rPr>
              <a:t>I criteri di misura sono definiti, per ciascun paese, da un «sistema di contabilità nazionale»</a:t>
            </a:r>
          </a:p>
          <a:p>
            <a:pPr marL="287338" indent="-287338">
              <a:spcBef>
                <a:spcPct val="50000"/>
              </a:spcBef>
              <a:buClr>
                <a:srgbClr val="CC0066"/>
              </a:buClr>
            </a:pPr>
            <a:r>
              <a:rPr lang="it-IT" altLang="en-US" sz="1600" dirty="0">
                <a:latin typeface="American Typewriter" panose="02090604020004020304" pitchFamily="18" charset="77"/>
              </a:rPr>
              <a:t>Nell’UE, si adotta il </a:t>
            </a:r>
            <a:r>
              <a:rPr lang="it-IT" altLang="en-US" sz="1600" b="1" dirty="0">
                <a:latin typeface="American Typewriter" panose="02090604020004020304" pitchFamily="18" charset="77"/>
              </a:rPr>
              <a:t>Sistema europeo dei conti </a:t>
            </a:r>
            <a:r>
              <a:rPr lang="it-IT" altLang="en-US" sz="1600" dirty="0">
                <a:latin typeface="American Typewriter" panose="02090604020004020304" pitchFamily="18" charset="77"/>
              </a:rPr>
              <a:t>(Sec), la cui ultima versione è </a:t>
            </a:r>
            <a:r>
              <a:rPr lang="it-IT" altLang="en-US" sz="1600" b="1" dirty="0">
                <a:latin typeface="American Typewriter" panose="02090604020004020304" pitchFamily="18" charset="77"/>
              </a:rPr>
              <a:t>Sec 2010</a:t>
            </a:r>
          </a:p>
          <a:p>
            <a:pPr marL="287338" indent="-287338">
              <a:spcBef>
                <a:spcPct val="50000"/>
              </a:spcBef>
              <a:buClr>
                <a:srgbClr val="CC0066"/>
              </a:buClr>
            </a:pPr>
            <a:r>
              <a:rPr lang="it-IT" altLang="en-US" sz="1600" dirty="0">
                <a:latin typeface="American Typewriter" panose="02090604020004020304" pitchFamily="18" charset="77"/>
              </a:rPr>
              <a:t>Dall’ottobre 2014, l’Istat ha diffuso i nuovi conti nazionali calcolati secondo questo sistema (ricalcolati anche per gli anni precedenti, fino al 1995)</a:t>
            </a:r>
          </a:p>
          <a:p>
            <a:pPr marL="287338" indent="-287338">
              <a:spcBef>
                <a:spcPct val="50000"/>
              </a:spcBef>
              <a:buClr>
                <a:srgbClr val="CC0066"/>
              </a:buClr>
            </a:pPr>
            <a:r>
              <a:rPr lang="it-IT" altLang="en-US" sz="1600" dirty="0">
                <a:latin typeface="American Typewriter" panose="02090604020004020304" pitchFamily="18" charset="77"/>
              </a:rPr>
              <a:t>Con i nuovi calcoli, la valutazione del PIL in Italia è aumentata del 3,7%.  Di questo aumento:</a:t>
            </a:r>
          </a:p>
          <a:p>
            <a:pPr marL="687388" lvl="1" indent="-287338">
              <a:spcBef>
                <a:spcPct val="50000"/>
              </a:spcBef>
              <a:buClr>
                <a:srgbClr val="CC0066"/>
              </a:buClr>
            </a:pPr>
            <a:r>
              <a:rPr lang="it-IT" altLang="en-US" sz="1600" dirty="0">
                <a:latin typeface="American Typewriter" panose="02090604020004020304" pitchFamily="18" charset="77"/>
              </a:rPr>
              <a:t>+ 1,3% per il nuovo calcolo delle spese di ricerca e sviluppo</a:t>
            </a:r>
          </a:p>
          <a:p>
            <a:pPr marL="687388" lvl="1" indent="-287338">
              <a:spcBef>
                <a:spcPct val="50000"/>
              </a:spcBef>
              <a:buClr>
                <a:srgbClr val="CC0066"/>
              </a:buClr>
            </a:pPr>
            <a:r>
              <a:rPr lang="it-IT" altLang="en-US" sz="1600" dirty="0">
                <a:latin typeface="American Typewriter" panose="02090604020004020304" pitchFamily="18" charset="77"/>
              </a:rPr>
              <a:t>+ 1,0% per l’inclusione di alcune attività illegali (non osservate</a:t>
            </a:r>
            <a:r>
              <a:rPr lang="it-IT" altLang="en-US" sz="1400" dirty="0">
                <a:latin typeface="American Typewriter" panose="02090604020004020304" pitchFamily="18" charset="77"/>
              </a:rPr>
              <a:t>)</a:t>
            </a:r>
          </a:p>
        </p:txBody>
      </p:sp>
      <p:sp>
        <p:nvSpPr>
          <p:cNvPr id="1024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88095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strips(downRight)">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strips(downRight)">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strips(downRight)">
                                      <p:cBhvr>
                                        <p:cTn id="17" dur="5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strips(downRight)">
                                      <p:cBhvr>
                                        <p:cTn id="22" dur="500"/>
                                        <p:tgtEl>
                                          <p:spTgt spid="4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strips(downRight)">
                                      <p:cBhvr>
                                        <p:cTn id="27" dur="500"/>
                                        <p:tgtEl>
                                          <p:spTgt spid="4099">
                                            <p:txEl>
                                              <p:pRg st="5" end="5"/>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4099">
                                            <p:txEl>
                                              <p:pRg st="6" end="6"/>
                                            </p:txEl>
                                          </p:spTgt>
                                        </p:tgtEl>
                                        <p:attrNameLst>
                                          <p:attrName>style.visibility</p:attrName>
                                        </p:attrNameLst>
                                      </p:cBhvr>
                                      <p:to>
                                        <p:strVal val="visible"/>
                                      </p:to>
                                    </p:set>
                                    <p:animEffect transition="in" filter="strips(downRight)">
                                      <p:cBhvr>
                                        <p:cTn id="30" dur="500"/>
                                        <p:tgtEl>
                                          <p:spTgt spid="4099">
                                            <p:txEl>
                                              <p:pRg st="6" end="6"/>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4099">
                                            <p:txEl>
                                              <p:pRg st="7" end="7"/>
                                            </p:txEl>
                                          </p:spTgt>
                                        </p:tgtEl>
                                        <p:attrNameLst>
                                          <p:attrName>style.visibility</p:attrName>
                                        </p:attrNameLst>
                                      </p:cBhvr>
                                      <p:to>
                                        <p:strVal val="visible"/>
                                      </p:to>
                                    </p:set>
                                    <p:animEffect transition="in" filter="strips(downRight)">
                                      <p:cBhvr>
                                        <p:cTn id="33"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558800" y="360363"/>
            <a:ext cx="6972300" cy="557212"/>
          </a:xfrm>
          <a:noFill/>
        </p:spPr>
        <p:txBody>
          <a:bodyPr/>
          <a:lstStyle/>
          <a:p>
            <a:r>
              <a:rPr lang="it-IT" altLang="en-US" sz="2400" dirty="0">
                <a:latin typeface="American Typewriter" panose="02090604020004020304" pitchFamily="18" charset="77"/>
              </a:rPr>
              <a:t>Calcolo del PIL reale: misure </a:t>
            </a:r>
            <a:r>
              <a:rPr lang="it-IT" altLang="en-US" sz="2400" b="1" dirty="0">
                <a:solidFill>
                  <a:srgbClr val="0070C0"/>
                </a:solidFill>
                <a:latin typeface="American Typewriter" panose="02090604020004020304" pitchFamily="18" charset="77"/>
              </a:rPr>
              <a:t>concatenate</a:t>
            </a:r>
          </a:p>
        </p:txBody>
      </p:sp>
      <mc:AlternateContent xmlns:mc="http://schemas.openxmlformats.org/markup-compatibility/2006" xmlns:a14="http://schemas.microsoft.com/office/drawing/2010/main">
        <mc:Choice Requires="a14">
          <p:sp>
            <p:nvSpPr>
              <p:cNvPr id="169987" name="Rectangle 3"/>
              <p:cNvSpPr>
                <a:spLocks noGrp="1" noChangeArrowheads="1"/>
              </p:cNvSpPr>
              <p:nvPr>
                <p:ph idx="1"/>
              </p:nvPr>
            </p:nvSpPr>
            <p:spPr>
              <a:xfrm>
                <a:off x="506413" y="1406525"/>
                <a:ext cx="8448675" cy="4289425"/>
              </a:xfrm>
            </p:spPr>
            <p:txBody>
              <a:bodyPr/>
              <a:lstStyle/>
              <a:p>
                <a:pPr marL="0" indent="0">
                  <a:lnSpc>
                    <a:spcPct val="125000"/>
                  </a:lnSpc>
                  <a:buFont typeface="Wingdings" panose="05000000000000000000" pitchFamily="2" charset="2"/>
                  <a:buNone/>
                </a:pPr>
                <a:r>
                  <a:rPr lang="it-IT" altLang="en-US" sz="1600" dirty="0">
                    <a:latin typeface="American Typewriter" panose="02090604020004020304" pitchFamily="18" charset="77"/>
                  </a:rPr>
                  <a:t>Di recente, tutti i sistemi di conti nazionali hanno adottato misure </a:t>
                </a:r>
                <a:r>
                  <a:rPr lang="it-IT" altLang="en-US" sz="1600" b="1" dirty="0">
                    <a:solidFill>
                      <a:srgbClr val="0070C0"/>
                    </a:solidFill>
                    <a:latin typeface="American Typewriter" panose="02090604020004020304" pitchFamily="18" charset="77"/>
                  </a:rPr>
                  <a:t>concatenate</a:t>
                </a:r>
                <a:r>
                  <a:rPr lang="it-IT" altLang="en-US" sz="1600" dirty="0">
                    <a:latin typeface="American Typewriter" panose="02090604020004020304" pitchFamily="18" charset="77"/>
                  </a:rPr>
                  <a:t> del PIL reale.</a:t>
                </a:r>
              </a:p>
              <a:p>
                <a:pPr marL="0" indent="0">
                  <a:lnSpc>
                    <a:spcPct val="125000"/>
                  </a:lnSpc>
                  <a:buFont typeface="Wingdings" panose="05000000000000000000" pitchFamily="2" charset="2"/>
                  <a:buNone/>
                </a:pPr>
                <a:r>
                  <a:rPr lang="it-IT" altLang="en-US" sz="1600" dirty="0">
                    <a:latin typeface="American Typewriter" panose="02090604020004020304" pitchFamily="18" charset="77"/>
                  </a:rPr>
                  <a:t>Queste (</a:t>
                </a:r>
                <a:r>
                  <a:rPr lang="it-IT" altLang="en-US" sz="1600" i="1" dirty="0">
                    <a:latin typeface="American Typewriter" panose="02090604020004020304" pitchFamily="18" charset="77"/>
                  </a:rPr>
                  <a:t>solo per vostra curiosità</a:t>
                </a:r>
                <a:r>
                  <a:rPr lang="it-IT" altLang="en-US" sz="1600" dirty="0">
                    <a:latin typeface="American Typewriter" panose="02090604020004020304" pitchFamily="18" charset="77"/>
                  </a:rPr>
                  <a:t>) sono basate sull’uso dell’ </a:t>
                </a:r>
                <a:r>
                  <a:rPr lang="it-IT" altLang="en-US" sz="1600" b="1" dirty="0">
                    <a:latin typeface="American Typewriter" panose="02090604020004020304" pitchFamily="18" charset="77"/>
                  </a:rPr>
                  <a:t>indice di Fisher</a:t>
                </a:r>
                <a:r>
                  <a:rPr lang="it-IT" altLang="en-US" sz="1600" dirty="0">
                    <a:latin typeface="American Typewriter" panose="02090604020004020304" pitchFamily="18" charset="77"/>
                  </a:rPr>
                  <a:t>:</a:t>
                </a:r>
              </a:p>
              <a:p>
                <a:pPr marL="0" indent="0">
                  <a:lnSpc>
                    <a:spcPct val="125000"/>
                  </a:lnSpc>
                  <a:buFont typeface="Wingdings" panose="05000000000000000000" pitchFamily="2" charset="2"/>
                  <a:buNone/>
                </a:pPr>
                <a:endParaRPr lang="it-IT" altLang="en-US" sz="1600" dirty="0">
                  <a:latin typeface="American Typewriter" panose="02090604020004020304" pitchFamily="18" charset="77"/>
                </a:endParaRPr>
              </a:p>
              <a:p>
                <a:pPr marL="0" indent="0">
                  <a:lnSpc>
                    <a:spcPct val="125000"/>
                  </a:lnSpc>
                  <a:buFont typeface="Wingdings" panose="05000000000000000000" pitchFamily="2" charset="2"/>
                  <a:buNone/>
                </a:pPr>
                <a:r>
                  <a:rPr lang="it-IT" altLang="en-US" sz="1600" dirty="0">
                    <a:latin typeface="American Typewriter" panose="02090604020004020304" pitchFamily="18" charset="77"/>
                  </a:rPr>
                  <a:t> </a:t>
                </a:r>
              </a:p>
              <a:p>
                <a:pPr marL="0" indent="0">
                  <a:lnSpc>
                    <a:spcPct val="125000"/>
                  </a:lnSpc>
                  <a:buFont typeface="Wingdings" panose="05000000000000000000" pitchFamily="2" charset="2"/>
                  <a:buNone/>
                </a:pPr>
                <a:endParaRPr lang="it-IT" altLang="en-US" sz="1600" i="1" dirty="0">
                  <a:latin typeface="American Typewriter" panose="02090604020004020304" pitchFamily="18" charset="77"/>
                </a:endParaRPr>
              </a:p>
              <a:p>
                <a:pPr marL="0" indent="0">
                  <a:lnSpc>
                    <a:spcPct val="125000"/>
                  </a:lnSpc>
                  <a:buFont typeface="Wingdings" panose="05000000000000000000" pitchFamily="2" charset="2"/>
                  <a:buNone/>
                </a:pPr>
                <a:endParaRPr lang="it-IT" altLang="en-US" sz="1600" i="1" dirty="0">
                  <a:latin typeface="American Typewriter" panose="02090604020004020304" pitchFamily="18" charset="77"/>
                </a:endParaRPr>
              </a:p>
              <a:p>
                <a:pPr marL="0" indent="0">
                  <a:lnSpc>
                    <a:spcPct val="125000"/>
                  </a:lnSpc>
                  <a:buFont typeface="Wingdings" panose="05000000000000000000" pitchFamily="2" charset="2"/>
                  <a:buNone/>
                </a:pPr>
                <a:r>
                  <a:rPr lang="it-IT" altLang="en-US" sz="1600" i="1" dirty="0">
                    <a:latin typeface="American Typewriter" panose="02090604020004020304" pitchFamily="18" charset="77"/>
                  </a:rPr>
                  <a:t>Ossia</a:t>
                </a:r>
                <a:r>
                  <a:rPr lang="it-IT" altLang="en-US" sz="1600" dirty="0">
                    <a:latin typeface="American Typewriter" panose="02090604020004020304" pitchFamily="18" charset="77"/>
                  </a:rPr>
                  <a:t>:</a:t>
                </a:r>
              </a:p>
              <a:p>
                <a:pPr marL="0" indent="0">
                  <a:lnSpc>
                    <a:spcPct val="125000"/>
                  </a:lnSpc>
                  <a:buNone/>
                </a:pPr>
                <a:r>
                  <a:rPr lang="it-IT" altLang="en-US" sz="1600" dirty="0">
                    <a:latin typeface="American Typewriter" panose="02090604020004020304" pitchFamily="18" charset="77"/>
                  </a:rPr>
                  <a:t>la </a:t>
                </a:r>
                <a:r>
                  <a:rPr lang="it-IT" altLang="en-US" sz="1600" b="1" dirty="0">
                    <a:solidFill>
                      <a:srgbClr val="7030A0"/>
                    </a:solidFill>
                    <a:latin typeface="American Typewriter" panose="02090604020004020304" pitchFamily="18" charset="77"/>
                  </a:rPr>
                  <a:t>variazione del PIL reale </a:t>
                </a:r>
                <a:r>
                  <a:rPr lang="it-IT" altLang="en-US" sz="1600" dirty="0">
                    <a:latin typeface="American Typewriter" panose="02090604020004020304" pitchFamily="18" charset="77"/>
                  </a:rPr>
                  <a:t>da un anno all’altro </a:t>
                </a:r>
                <a14:m>
                  <m:oMath xmlns:m="http://schemas.openxmlformats.org/officeDocument/2006/math">
                    <m:sSubSup>
                      <m:sSubSupPr>
                        <m:ctrlPr>
                          <a:rPr lang="it-IT" altLang="en-US" sz="2000" b="1" i="1" smtClean="0">
                            <a:solidFill>
                              <a:srgbClr val="7030A0"/>
                            </a:solidFill>
                            <a:latin typeface="Cambria Math" panose="02040503050406030204" pitchFamily="18" charset="0"/>
                          </a:rPr>
                        </m:ctrlPr>
                      </m:sSubSupPr>
                      <m:e>
                        <m:r>
                          <a:rPr lang="it-IT" altLang="en-US" sz="2000" b="1" i="1" smtClean="0">
                            <a:solidFill>
                              <a:srgbClr val="7030A0"/>
                            </a:solidFill>
                            <a:latin typeface="Cambria Math" panose="02040503050406030204" pitchFamily="18" charset="0"/>
                          </a:rPr>
                          <m:t>𝑸</m:t>
                        </m:r>
                      </m:e>
                      <m:sub>
                        <m:r>
                          <a:rPr lang="it-IT" altLang="en-US" sz="2000" b="1" i="1" smtClean="0">
                            <a:solidFill>
                              <a:srgbClr val="7030A0"/>
                            </a:solidFill>
                            <a:latin typeface="Cambria Math" panose="02040503050406030204" pitchFamily="18" charset="0"/>
                          </a:rPr>
                          <m:t>𝒕</m:t>
                        </m:r>
                      </m:sub>
                      <m:sup>
                        <m:r>
                          <a:rPr lang="it-IT" altLang="en-US" sz="2000" b="1" i="1" smtClean="0">
                            <a:solidFill>
                              <a:srgbClr val="7030A0"/>
                            </a:solidFill>
                            <a:latin typeface="Cambria Math" panose="02040503050406030204" pitchFamily="18" charset="0"/>
                          </a:rPr>
                          <m:t>𝑭</m:t>
                        </m:r>
                      </m:sup>
                    </m:sSubSup>
                  </m:oMath>
                </a14:m>
                <a:r>
                  <a:rPr lang="it-IT" altLang="en-US" sz="1600" dirty="0">
                    <a:latin typeface="American Typewriter" panose="02090604020004020304" pitchFamily="18" charset="77"/>
                  </a:rPr>
                  <a:t> è calcolata con una </a:t>
                </a:r>
                <a:r>
                  <a:rPr lang="it-IT" altLang="en-US" sz="1600" b="1" dirty="0">
                    <a:latin typeface="American Typewriter" panose="02090604020004020304" pitchFamily="18" charset="77"/>
                  </a:rPr>
                  <a:t>media geometrica </a:t>
                </a:r>
                <a:r>
                  <a:rPr lang="it-IT" altLang="en-US" sz="1600" dirty="0">
                    <a:latin typeface="American Typewriter" panose="02090604020004020304" pitchFamily="18" charset="77"/>
                  </a:rPr>
                  <a:t>di due indici, che ponderano il </a:t>
                </a:r>
                <a:r>
                  <a:rPr lang="it-IT" altLang="en-US" sz="1600" b="1" dirty="0">
                    <a:latin typeface="American Typewriter" panose="02090604020004020304" pitchFamily="18" charset="77"/>
                  </a:rPr>
                  <a:t>rapporto</a:t>
                </a:r>
                <a:r>
                  <a:rPr lang="it-IT" altLang="en-US" sz="1600" dirty="0">
                    <a:latin typeface="American Typewriter" panose="02090604020004020304" pitchFamily="18" charset="77"/>
                  </a:rPr>
                  <a:t> tra quantità prodotte quest’anno (</a:t>
                </a:r>
                <a:r>
                  <a:rPr lang="it-IT" altLang="en-US" sz="1600" i="1" dirty="0">
                    <a:latin typeface="American Typewriter" panose="02090604020004020304" pitchFamily="18" charset="77"/>
                  </a:rPr>
                  <a:t>t) </a:t>
                </a:r>
                <a:r>
                  <a:rPr lang="it-IT" altLang="en-US" sz="1600" dirty="0">
                    <a:latin typeface="American Typewriter" panose="02090604020004020304" pitchFamily="18" charset="77"/>
                  </a:rPr>
                  <a:t>e nel precedente </a:t>
                </a:r>
                <a:r>
                  <a:rPr lang="it-IT" altLang="en-US" sz="1600" i="1" dirty="0">
                    <a:latin typeface="American Typewriter" panose="02090604020004020304" pitchFamily="18" charset="77"/>
                  </a:rPr>
                  <a:t>(t-1)</a:t>
                </a:r>
                <a:r>
                  <a:rPr lang="it-IT" altLang="en-US" sz="1600" dirty="0">
                    <a:latin typeface="American Typewriter" panose="02090604020004020304" pitchFamily="18" charset="77"/>
                  </a:rPr>
                  <a:t>, il primo in base ai prezzi dell’anno prima  </a:t>
                </a:r>
                <a:r>
                  <a:rPr lang="it-IT" altLang="en-US" sz="1600" i="1" dirty="0">
                    <a:latin typeface="American Typewriter" panose="02090604020004020304" pitchFamily="18" charset="77"/>
                  </a:rPr>
                  <a:t>(p</a:t>
                </a:r>
                <a:r>
                  <a:rPr lang="it-IT" altLang="en-US" sz="1600" i="1" baseline="-25000" dirty="0">
                    <a:latin typeface="American Typewriter" panose="02090604020004020304" pitchFamily="18" charset="77"/>
                  </a:rPr>
                  <a:t>t-1</a:t>
                </a:r>
                <a:r>
                  <a:rPr lang="it-IT" altLang="en-US" sz="1600" i="1" dirty="0">
                    <a:latin typeface="American Typewriter" panose="02090604020004020304" pitchFamily="18" charset="77"/>
                  </a:rPr>
                  <a:t>) </a:t>
                </a:r>
                <a:r>
                  <a:rPr lang="it-IT" altLang="en-US" sz="1600" dirty="0">
                    <a:latin typeface="American Typewriter" panose="02090604020004020304" pitchFamily="18" charset="77"/>
                  </a:rPr>
                  <a:t>e l’altro ai prezzi dell’anno dopo </a:t>
                </a:r>
                <a:r>
                  <a:rPr lang="it-IT" altLang="en-US" sz="1600" i="1" dirty="0">
                    <a:latin typeface="American Typewriter" panose="02090604020004020304" pitchFamily="18" charset="77"/>
                  </a:rPr>
                  <a:t>(</a:t>
                </a:r>
                <a:r>
                  <a:rPr lang="it-IT" altLang="en-US" sz="1600" i="1" dirty="0" err="1">
                    <a:latin typeface="American Typewriter" panose="02090604020004020304" pitchFamily="18" charset="77"/>
                  </a:rPr>
                  <a:t>p</a:t>
                </a:r>
                <a:r>
                  <a:rPr lang="it-IT" altLang="en-US" sz="1600" i="1" baseline="-25000" dirty="0" err="1">
                    <a:latin typeface="American Typewriter" panose="02090604020004020304" pitchFamily="18" charset="77"/>
                  </a:rPr>
                  <a:t>t</a:t>
                </a:r>
                <a:r>
                  <a:rPr lang="it-IT" altLang="en-US" sz="1600" i="1" dirty="0">
                    <a:latin typeface="American Typewriter" panose="02090604020004020304" pitchFamily="18" charset="77"/>
                  </a:rPr>
                  <a:t>).  </a:t>
                </a:r>
              </a:p>
              <a:p>
                <a:pPr marL="0" indent="0">
                  <a:lnSpc>
                    <a:spcPct val="125000"/>
                  </a:lnSpc>
                  <a:buNone/>
                </a:pPr>
                <a:endParaRPr lang="it-IT" altLang="en-US" sz="1800" dirty="0">
                  <a:latin typeface="+mj-lt"/>
                </a:endParaRPr>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p:txBody>
          </p:sp>
        </mc:Choice>
        <mc:Fallback xmlns="">
          <p:sp>
            <p:nvSpPr>
              <p:cNvPr id="169987" name="Rectangle 3"/>
              <p:cNvSpPr>
                <a:spLocks noGrp="1" noRot="1" noChangeAspect="1" noMove="1" noResize="1" noEditPoints="1" noAdjustHandles="1" noChangeArrowheads="1" noChangeShapeType="1" noTextEdit="1"/>
              </p:cNvSpPr>
              <p:nvPr>
                <p:ph idx="1"/>
              </p:nvPr>
            </p:nvSpPr>
            <p:spPr>
              <a:xfrm>
                <a:off x="506413" y="1406525"/>
                <a:ext cx="8448675" cy="4289425"/>
              </a:xfrm>
              <a:blipFill>
                <a:blip r:embed="rId3"/>
                <a:stretch>
                  <a:fillRect l="-300" r="-300"/>
                </a:stretch>
              </a:blipFill>
            </p:spPr>
            <p:txBody>
              <a:bodyPr/>
              <a:lstStyle/>
              <a:p>
                <a:r>
                  <a:rPr lang="en-US">
                    <a:noFill/>
                  </a:rPr>
                  <a:t> </a:t>
                </a:r>
              </a:p>
            </p:txBody>
          </p:sp>
        </mc:Fallback>
      </mc:AlternateContent>
      <p:sp>
        <p:nvSpPr>
          <p:cNvPr id="4608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pic>
        <p:nvPicPr>
          <p:cNvPr id="3" name="Immagine 2"/>
          <p:cNvPicPr>
            <a:picLocks noChangeAspect="1"/>
          </p:cNvPicPr>
          <p:nvPr/>
        </p:nvPicPr>
        <p:blipFill>
          <a:blip r:embed="rId4"/>
          <a:stretch>
            <a:fillRect/>
          </a:stretch>
        </p:blipFill>
        <p:spPr>
          <a:xfrm>
            <a:off x="2775859" y="2760242"/>
            <a:ext cx="3037744" cy="1060642"/>
          </a:xfrm>
          <a:prstGeom prst="rect">
            <a:avLst/>
          </a:prstGeom>
        </p:spPr>
      </p:pic>
    </p:spTree>
    <p:extLst>
      <p:ext uri="{BB962C8B-B14F-4D97-AF65-F5344CB8AC3E}">
        <p14:creationId xmlns:p14="http://schemas.microsoft.com/office/powerpoint/2010/main" val="40667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strips(downRight)">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strips(downRight)">
                                      <p:cBhvr>
                                        <p:cTn id="12" dur="500"/>
                                        <p:tgtEl>
                                          <p:spTgt spid="169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9987">
                                            <p:txEl>
                                              <p:pRg st="3" end="3"/>
                                            </p:txEl>
                                          </p:spTgt>
                                        </p:tgtEl>
                                        <p:attrNameLst>
                                          <p:attrName>style.visibility</p:attrName>
                                        </p:attrNameLst>
                                      </p:cBhvr>
                                      <p:to>
                                        <p:strVal val="visible"/>
                                      </p:to>
                                    </p:set>
                                    <p:animEffect transition="in" filter="strips(downRight)">
                                      <p:cBhvr>
                                        <p:cTn id="17" dur="500"/>
                                        <p:tgtEl>
                                          <p:spTgt spid="169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9987">
                                            <p:txEl>
                                              <p:pRg st="6" end="6"/>
                                            </p:txEl>
                                          </p:spTgt>
                                        </p:tgtEl>
                                        <p:attrNameLst>
                                          <p:attrName>style.visibility</p:attrName>
                                        </p:attrNameLst>
                                      </p:cBhvr>
                                      <p:to>
                                        <p:strVal val="visible"/>
                                      </p:to>
                                    </p:set>
                                    <p:animEffect transition="in" filter="strips(downRight)">
                                      <p:cBhvr>
                                        <p:cTn id="22" dur="500"/>
                                        <p:tgtEl>
                                          <p:spTgt spid="16998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9987">
                                            <p:txEl>
                                              <p:pRg st="7" end="7"/>
                                            </p:txEl>
                                          </p:spTgt>
                                        </p:tgtEl>
                                        <p:attrNameLst>
                                          <p:attrName>style.visibility</p:attrName>
                                        </p:attrNameLst>
                                      </p:cBhvr>
                                      <p:to>
                                        <p:strVal val="visible"/>
                                      </p:to>
                                    </p:set>
                                    <p:animEffect transition="in" filter="strips(downRight)">
                                      <p:cBhvr>
                                        <p:cTn id="27" dur="500"/>
                                        <p:tgtEl>
                                          <p:spTgt spid="169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558800" y="360363"/>
            <a:ext cx="6972300" cy="557212"/>
          </a:xfrm>
          <a:noFill/>
        </p:spPr>
        <p:txBody>
          <a:bodyPr/>
          <a:lstStyle/>
          <a:p>
            <a:r>
              <a:rPr lang="it-IT" altLang="en-US" sz="2400" dirty="0">
                <a:latin typeface="American Typewriter" panose="02090604020004020304" pitchFamily="18" charset="77"/>
              </a:rPr>
              <a:t>Il PIL </a:t>
            </a:r>
            <a:r>
              <a:rPr lang="it-IT" altLang="en-US" sz="2400" b="1" dirty="0">
                <a:solidFill>
                  <a:srgbClr val="0070C0"/>
                </a:solidFill>
                <a:latin typeface="American Typewriter" panose="02090604020004020304" pitchFamily="18" charset="77"/>
              </a:rPr>
              <a:t>reale</a:t>
            </a:r>
            <a:r>
              <a:rPr lang="it-IT" altLang="en-US" sz="2400" dirty="0">
                <a:latin typeface="American Typewriter" panose="02090604020004020304" pitchFamily="18" charset="77"/>
              </a:rPr>
              <a:t>: quale paese cresce di più?</a:t>
            </a:r>
          </a:p>
        </p:txBody>
      </p:sp>
      <p:sp>
        <p:nvSpPr>
          <p:cNvPr id="169987" name="Rectangle 3"/>
          <p:cNvSpPr>
            <a:spLocks noGrp="1" noChangeArrowheads="1"/>
          </p:cNvSpPr>
          <p:nvPr>
            <p:ph idx="1"/>
          </p:nvPr>
        </p:nvSpPr>
        <p:spPr>
          <a:xfrm>
            <a:off x="506413" y="1045029"/>
            <a:ext cx="8448675" cy="5170714"/>
          </a:xfrm>
        </p:spPr>
        <p:txBody>
          <a:bodyPr/>
          <a:lstStyle/>
          <a:p>
            <a:pPr marL="0" indent="0">
              <a:lnSpc>
                <a:spcPct val="90000"/>
              </a:lnSpc>
              <a:buNone/>
            </a:pPr>
            <a:endParaRPr lang="it-IT" altLang="en-US" sz="2500" dirty="0"/>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p:txBody>
      </p:sp>
      <p:sp>
        <p:nvSpPr>
          <p:cNvPr id="4608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2" name="Tabella 1"/>
          <p:cNvGraphicFramePr>
            <a:graphicFrameLocks noGrp="1"/>
          </p:cNvGraphicFramePr>
          <p:nvPr>
            <p:extLst>
              <p:ext uri="{D42A27DB-BD31-4B8C-83A1-F6EECF244321}">
                <p14:modId xmlns:p14="http://schemas.microsoft.com/office/powerpoint/2010/main" val="3922610832"/>
              </p:ext>
            </p:extLst>
          </p:nvPr>
        </p:nvGraphicFramePr>
        <p:xfrm>
          <a:off x="1034142" y="1084810"/>
          <a:ext cx="5791200" cy="4223657"/>
        </p:xfrm>
        <a:graphic>
          <a:graphicData uri="http://schemas.openxmlformats.org/drawingml/2006/table">
            <a:tbl>
              <a:tblPr>
                <a:tableStyleId>{5C22544A-7EE6-4342-B048-85BDC9FD1C3A}</a:tableStyleId>
              </a:tblPr>
              <a:tblGrid>
                <a:gridCol w="115824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158240">
                  <a:extLst>
                    <a:ext uri="{9D8B030D-6E8A-4147-A177-3AD203B41FA5}">
                      <a16:colId xmlns:a16="http://schemas.microsoft.com/office/drawing/2014/main" val="20002"/>
                    </a:ext>
                  </a:extLst>
                </a:gridCol>
                <a:gridCol w="1158240">
                  <a:extLst>
                    <a:ext uri="{9D8B030D-6E8A-4147-A177-3AD203B41FA5}">
                      <a16:colId xmlns:a16="http://schemas.microsoft.com/office/drawing/2014/main" val="20003"/>
                    </a:ext>
                  </a:extLst>
                </a:gridCol>
                <a:gridCol w="1158240">
                  <a:extLst>
                    <a:ext uri="{9D8B030D-6E8A-4147-A177-3AD203B41FA5}">
                      <a16:colId xmlns:a16="http://schemas.microsoft.com/office/drawing/2014/main" val="20004"/>
                    </a:ext>
                  </a:extLst>
                </a:gridCol>
              </a:tblGrid>
              <a:tr h="290551">
                <a:tc>
                  <a:txBody>
                    <a:bodyPr/>
                    <a:lstStyle/>
                    <a:p>
                      <a:pPr algn="l" fontAlgn="ctr"/>
                      <a:r>
                        <a:rPr lang="en-US" sz="1600" u="none" strike="noStrike" dirty="0">
                          <a:effectLst/>
                          <a:latin typeface="American Typewriter" panose="02090604020004020304" pitchFamily="18" charset="77"/>
                        </a:rPr>
                        <a:t> </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dirty="0">
                          <a:effectLst/>
                          <a:latin typeface="American Typewriter" panose="02090604020004020304" pitchFamily="18" charset="77"/>
                        </a:rPr>
                        <a:t>1996</a:t>
                      </a:r>
                      <a:endParaRPr lang="it-IT"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a:effectLst/>
                          <a:latin typeface="American Typewriter" panose="02090604020004020304" pitchFamily="18" charset="77"/>
                        </a:rPr>
                        <a:t>2001</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a:effectLst/>
                          <a:latin typeface="American Typewriter" panose="02090604020004020304" pitchFamily="18" charset="77"/>
                        </a:rPr>
                        <a:t>2006</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dirty="0">
                          <a:effectLst/>
                          <a:latin typeface="American Typewriter" panose="02090604020004020304" pitchFamily="18" charset="77"/>
                        </a:rPr>
                        <a:t>2011</a:t>
                      </a:r>
                      <a:endParaRPr lang="it-IT" sz="1600" b="0" i="0" u="none" strike="noStrike" dirty="0">
                        <a:solidFill>
                          <a:srgbClr val="0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0"/>
                  </a:ext>
                </a:extLst>
              </a:tr>
              <a:tr h="290551">
                <a:tc>
                  <a:txBody>
                    <a:bodyPr/>
                    <a:lstStyle/>
                    <a:p>
                      <a:pPr algn="l" fontAlgn="ctr"/>
                      <a:r>
                        <a:rPr lang="it-IT" sz="1600" u="none" strike="noStrike" dirty="0">
                          <a:effectLst/>
                          <a:latin typeface="American Typewriter" panose="02090604020004020304" pitchFamily="18" charset="77"/>
                        </a:rPr>
                        <a:t>EU 27</a:t>
                      </a:r>
                      <a:endParaRPr lang="it-IT"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dirty="0">
                          <a:effectLst/>
                          <a:latin typeface="American Typewriter" panose="02090604020004020304" pitchFamily="18" charset="77"/>
                        </a:rPr>
                        <a:t>100</a:t>
                      </a:r>
                      <a:endParaRPr lang="it-IT"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dirty="0">
                          <a:effectLst/>
                          <a:latin typeface="American Typewriter" panose="02090604020004020304" pitchFamily="18" charset="77"/>
                        </a:rPr>
                        <a:t>115,5</a:t>
                      </a:r>
                      <a:endParaRPr lang="it-IT"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a:effectLst/>
                          <a:latin typeface="American Typewriter" panose="02090604020004020304" pitchFamily="18" charset="77"/>
                        </a:rPr>
                        <a:t>128,3</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600" u="none" strike="noStrike" dirty="0">
                          <a:solidFill>
                            <a:srgbClr val="FF0000"/>
                          </a:solidFill>
                          <a:effectLst/>
                          <a:latin typeface="American Typewriter" panose="02090604020004020304" pitchFamily="18" charset="77"/>
                        </a:rPr>
                        <a:t>131,9</a:t>
                      </a:r>
                      <a:endParaRPr lang="it-IT"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1"/>
                  </a:ext>
                </a:extLst>
              </a:tr>
              <a:tr h="290551">
                <a:tc>
                  <a:txBody>
                    <a:bodyPr/>
                    <a:lstStyle/>
                    <a:p>
                      <a:pPr algn="l" fontAlgn="ctr"/>
                      <a:r>
                        <a:rPr lang="it-IT" sz="1600" u="none" strike="noStrike">
                          <a:effectLst/>
                          <a:latin typeface="American Typewriter" panose="02090604020004020304" pitchFamily="18" charset="77"/>
                        </a:rPr>
                        <a:t>Germany </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100</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110,4</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116,3</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123,5</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2"/>
                  </a:ext>
                </a:extLst>
              </a:tr>
              <a:tr h="290551">
                <a:tc>
                  <a:txBody>
                    <a:bodyPr/>
                    <a:lstStyle/>
                    <a:p>
                      <a:pPr algn="l" fontAlgn="ctr"/>
                      <a:r>
                        <a:rPr lang="it-IT" sz="1600" u="none" strike="noStrike">
                          <a:effectLst/>
                          <a:latin typeface="American Typewriter" panose="02090604020004020304" pitchFamily="18" charset="77"/>
                        </a:rPr>
                        <a:t>Greece</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100</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119,6</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147,6</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130,3</a:t>
                      </a:r>
                      <a:endParaRPr lang="en-US" sz="1600" b="0" i="0" u="none" strike="noStrike">
                        <a:solidFill>
                          <a:srgbClr val="0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3"/>
                  </a:ext>
                </a:extLst>
              </a:tr>
              <a:tr h="290551">
                <a:tc>
                  <a:txBody>
                    <a:bodyPr/>
                    <a:lstStyle/>
                    <a:p>
                      <a:pPr algn="l" fontAlgn="ctr"/>
                      <a:r>
                        <a:rPr lang="it-IT" sz="1600" u="none" strike="noStrike">
                          <a:effectLst/>
                          <a:latin typeface="American Typewriter" panose="02090604020004020304" pitchFamily="18" charset="77"/>
                        </a:rPr>
                        <a:t>Spain</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123,8</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146,0</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146,8</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4"/>
                  </a:ext>
                </a:extLst>
              </a:tr>
              <a:tr h="290551">
                <a:tc>
                  <a:txBody>
                    <a:bodyPr/>
                    <a:lstStyle/>
                    <a:p>
                      <a:pPr algn="l" fontAlgn="ctr"/>
                      <a:r>
                        <a:rPr lang="it-IT" sz="1600" u="none" strike="noStrike">
                          <a:effectLst/>
                          <a:latin typeface="American Typewriter" panose="02090604020004020304" pitchFamily="18" charset="77"/>
                        </a:rPr>
                        <a:t>France</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115,2</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125,6</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128,6</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5"/>
                  </a:ext>
                </a:extLst>
              </a:tr>
              <a:tr h="290551">
                <a:tc>
                  <a:txBody>
                    <a:bodyPr/>
                    <a:lstStyle/>
                    <a:p>
                      <a:pPr algn="l" fontAlgn="ctr"/>
                      <a:r>
                        <a:rPr lang="it-IT" sz="1600" u="none" strike="noStrike">
                          <a:effectLst/>
                          <a:latin typeface="American Typewriter" panose="02090604020004020304" pitchFamily="18" charset="77"/>
                        </a:rPr>
                        <a:t>Italy</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110,7</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116,7</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113,4</a:t>
                      </a:r>
                      <a:endParaRPr lang="en-US" sz="1600" b="0" i="0" u="none" strike="noStrike">
                        <a:solidFill>
                          <a:srgbClr val="0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6"/>
                  </a:ext>
                </a:extLst>
              </a:tr>
              <a:tr h="290551">
                <a:tc>
                  <a:txBody>
                    <a:bodyPr/>
                    <a:lstStyle/>
                    <a:p>
                      <a:pPr algn="l" fontAlgn="ctr"/>
                      <a:r>
                        <a:rPr lang="it-IT" sz="1600" u="none" strike="noStrike">
                          <a:effectLst/>
                          <a:latin typeface="American Typewriter" panose="02090604020004020304" pitchFamily="18" charset="77"/>
                        </a:rPr>
                        <a:t>Poland</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124,0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151,5</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187,3</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7"/>
                  </a:ext>
                </a:extLst>
              </a:tr>
              <a:tr h="290551">
                <a:tc>
                  <a:txBody>
                    <a:bodyPr/>
                    <a:lstStyle/>
                    <a:p>
                      <a:pPr algn="l" fontAlgn="ctr"/>
                      <a:r>
                        <a:rPr lang="it-IT" sz="1600" u="none" strike="noStrike">
                          <a:effectLst/>
                          <a:latin typeface="American Typewriter" panose="02090604020004020304" pitchFamily="18" charset="77"/>
                        </a:rPr>
                        <a:t>UK</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119,0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137,3</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139,0</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8"/>
                  </a:ext>
                </a:extLst>
              </a:tr>
              <a:tr h="290551">
                <a:tc>
                  <a:txBody>
                    <a:bodyPr/>
                    <a:lstStyle/>
                    <a:p>
                      <a:pPr algn="l" fontAlgn="ctr"/>
                      <a:r>
                        <a:rPr lang="it-IT" sz="1600" u="none" strike="noStrike">
                          <a:effectLst/>
                          <a:latin typeface="American Typewriter" panose="02090604020004020304" pitchFamily="18" charset="77"/>
                        </a:rPr>
                        <a:t>Norway</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116,3</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130,2</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134,3</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9"/>
                  </a:ext>
                </a:extLst>
              </a:tr>
              <a:tr h="290551">
                <a:tc>
                  <a:txBody>
                    <a:bodyPr/>
                    <a:lstStyle/>
                    <a:p>
                      <a:pPr algn="l" fontAlgn="ctr"/>
                      <a:r>
                        <a:rPr lang="it-IT" sz="1600" u="none" strike="noStrike">
                          <a:effectLst/>
                          <a:latin typeface="American Typewriter" panose="02090604020004020304" pitchFamily="18" charset="77"/>
                        </a:rPr>
                        <a:t>Turkey</a:t>
                      </a:r>
                      <a:endParaRPr lang="it-IT"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100</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109,4</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154,9</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183,8</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10"/>
                  </a:ext>
                </a:extLst>
              </a:tr>
              <a:tr h="290551">
                <a:tc>
                  <a:txBody>
                    <a:bodyPr/>
                    <a:lstStyle/>
                    <a:p>
                      <a:pPr algn="l" fontAlgn="ctr"/>
                      <a:r>
                        <a:rPr lang="it-IT" sz="1600" u="none" strike="noStrike" dirty="0">
                          <a:effectLst/>
                          <a:latin typeface="American Typewriter" panose="02090604020004020304" pitchFamily="18" charset="77"/>
                        </a:rPr>
                        <a:t>USA</a:t>
                      </a:r>
                      <a:endParaRPr lang="it-IT"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120,2</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137,5</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141,1</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11"/>
                  </a:ext>
                </a:extLst>
              </a:tr>
              <a:tr h="290551">
                <a:tc>
                  <a:txBody>
                    <a:bodyPr/>
                    <a:lstStyle/>
                    <a:p>
                      <a:pPr algn="l" fontAlgn="ctr"/>
                      <a:r>
                        <a:rPr lang="it-IT" sz="1600" u="none" strike="noStrike" dirty="0">
                          <a:effectLst/>
                          <a:latin typeface="American Typewriter" panose="02090604020004020304" pitchFamily="18" charset="77"/>
                        </a:rPr>
                        <a:t>Japan</a:t>
                      </a:r>
                      <a:endParaRPr lang="it-IT" sz="16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a:effectLst/>
                          <a:latin typeface="American Typewriter" panose="02090604020004020304" pitchFamily="18" charset="77"/>
                        </a:rPr>
                        <a:t>102,0</a:t>
                      </a:r>
                      <a:endParaRPr lang="en-US" sz="16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solidFill>
                            <a:srgbClr val="FF0000"/>
                          </a:solidFill>
                          <a:effectLst/>
                          <a:latin typeface="American Typewriter" panose="02090604020004020304" pitchFamily="18" charset="77"/>
                        </a:rPr>
                        <a:t>109,7</a:t>
                      </a:r>
                      <a:endParaRPr lang="en-US" sz="1600" b="0" i="0" u="none" strike="noStrike" dirty="0">
                        <a:solidFill>
                          <a:srgbClr val="FF0000"/>
                        </a:solidFill>
                        <a:effectLst/>
                        <a:latin typeface="American Typewriter" panose="02090604020004020304" pitchFamily="18" charset="77"/>
                      </a:endParaRPr>
                    </a:p>
                  </a:txBody>
                  <a:tcPr marL="9525" marR="9525" marT="9525" marB="0" anchor="ctr"/>
                </a:tc>
                <a:tc>
                  <a:txBody>
                    <a:bodyPr/>
                    <a:lstStyle/>
                    <a:p>
                      <a:pPr algn="r" fontAlgn="ctr"/>
                      <a:r>
                        <a:rPr lang="en-US" sz="1600" u="none" strike="noStrike" dirty="0">
                          <a:effectLst/>
                          <a:latin typeface="American Typewriter" panose="02090604020004020304" pitchFamily="18" charset="77"/>
                        </a:rPr>
                        <a:t>108,7</a:t>
                      </a:r>
                      <a:endParaRPr lang="en-US" sz="1600" b="0" i="0" u="none" strike="noStrike" dirty="0">
                        <a:solidFill>
                          <a:srgbClr val="0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12"/>
                  </a:ext>
                </a:extLst>
              </a:tr>
              <a:tr h="446494">
                <a:tc gridSpan="5">
                  <a:txBody>
                    <a:bodyPr/>
                    <a:lstStyle/>
                    <a:p>
                      <a:pPr algn="l" fontAlgn="ctr"/>
                      <a:r>
                        <a:rPr lang="it-IT" sz="1200" b="0" i="0" u="none" strike="noStrike" dirty="0">
                          <a:solidFill>
                            <a:srgbClr val="000000"/>
                          </a:solidFill>
                          <a:effectLst/>
                          <a:latin typeface="American Typewriter" panose="02090604020004020304" pitchFamily="18" charset="77"/>
                        </a:rPr>
                        <a:t>Ricalcolato da dati </a:t>
                      </a:r>
                      <a:r>
                        <a:rPr lang="it-IT" sz="1200" b="0" i="0" u="none" strike="noStrike" dirty="0" err="1">
                          <a:solidFill>
                            <a:srgbClr val="000000"/>
                          </a:solidFill>
                          <a:effectLst/>
                          <a:latin typeface="American Typewriter" panose="02090604020004020304" pitchFamily="18" charset="77"/>
                        </a:rPr>
                        <a:t>Eurostat</a:t>
                      </a:r>
                      <a:r>
                        <a:rPr lang="it-IT" sz="1200" b="0" i="0" u="none" strike="noStrike" dirty="0">
                          <a:solidFill>
                            <a:srgbClr val="000000"/>
                          </a:solidFill>
                          <a:effectLst/>
                          <a:latin typeface="American Typewriter" panose="02090604020004020304" pitchFamily="18" charset="77"/>
                        </a:rPr>
                        <a:t>, GDP  </a:t>
                      </a:r>
                      <a:r>
                        <a:rPr lang="it-IT" sz="1200" b="0" i="0" u="none" strike="noStrike" dirty="0" err="1">
                          <a:solidFill>
                            <a:srgbClr val="000000"/>
                          </a:solidFill>
                          <a:effectLst/>
                          <a:latin typeface="American Typewriter" panose="02090604020004020304" pitchFamily="18" charset="77"/>
                        </a:rPr>
                        <a:t>volumes</a:t>
                      </a:r>
                      <a:r>
                        <a:rPr lang="it-IT" sz="1200" b="0" i="0" u="none" strike="noStrike" dirty="0">
                          <a:solidFill>
                            <a:srgbClr val="000000"/>
                          </a:solidFill>
                          <a:effectLst/>
                          <a:latin typeface="American Typewriter" panose="02090604020004020304" pitchFamily="18" charset="77"/>
                        </a:rPr>
                        <a:t> – Index,</a:t>
                      </a:r>
                      <a:r>
                        <a:rPr lang="it-IT" sz="1200" b="0" i="0" u="none" strike="noStrike" baseline="0" dirty="0">
                          <a:solidFill>
                            <a:srgbClr val="000000"/>
                          </a:solidFill>
                          <a:effectLst/>
                          <a:latin typeface="American Typewriter" panose="02090604020004020304" pitchFamily="18" charset="77"/>
                        </a:rPr>
                        <a:t> 2005 = 100,</a:t>
                      </a:r>
                      <a:r>
                        <a:rPr lang="it-IT" sz="1200" b="0" i="0" u="none" strike="noStrike" dirty="0">
                          <a:solidFill>
                            <a:srgbClr val="000000"/>
                          </a:solidFill>
                          <a:effectLst/>
                          <a:latin typeface="American Typewriter" panose="02090604020004020304" pitchFamily="18" charset="77"/>
                        </a:rPr>
                        <a:t> </a:t>
                      </a:r>
                      <a:r>
                        <a:rPr lang="it-IT" sz="1200" b="0" i="0" u="none" strike="noStrike" dirty="0" err="1">
                          <a:solidFill>
                            <a:srgbClr val="000000"/>
                          </a:solidFill>
                          <a:effectLst/>
                          <a:latin typeface="American Typewriter" panose="02090604020004020304" pitchFamily="18" charset="77"/>
                        </a:rPr>
                        <a:t>ribasato</a:t>
                      </a:r>
                      <a:r>
                        <a:rPr lang="it-IT" sz="1200" b="0" i="0" u="none" strike="noStrike" dirty="0">
                          <a:solidFill>
                            <a:srgbClr val="000000"/>
                          </a:solidFill>
                          <a:effectLst/>
                          <a:latin typeface="American Typewriter" panose="02090604020004020304" pitchFamily="18" charset="77"/>
                        </a:rPr>
                        <a:t> 1996</a:t>
                      </a: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bl>
          </a:graphicData>
        </a:graphic>
      </p:graphicFrame>
      <p:sp>
        <p:nvSpPr>
          <p:cNvPr id="4" name="Rettangolo 3"/>
          <p:cNvSpPr/>
          <p:nvPr/>
        </p:nvSpPr>
        <p:spPr>
          <a:xfrm>
            <a:off x="586195" y="5439488"/>
            <a:ext cx="7458348" cy="584775"/>
          </a:xfrm>
          <a:prstGeom prst="rect">
            <a:avLst/>
          </a:prstGeom>
        </p:spPr>
        <p:txBody>
          <a:bodyPr wrap="square">
            <a:spAutoFit/>
          </a:bodyPr>
          <a:lstStyle/>
          <a:p>
            <a:pPr marL="285750" indent="-285750" algn="l" fontAlgn="ctr">
              <a:buFont typeface="Arial" panose="020B0604020202020204" pitchFamily="34" charset="0"/>
              <a:buChar char="•"/>
            </a:pPr>
            <a:r>
              <a:rPr lang="it-IT" sz="1600" dirty="0">
                <a:latin typeface="American Typewriter" panose="02090604020004020304" pitchFamily="18" charset="77"/>
              </a:rPr>
              <a:t>Solo tre paesi non hanno recuperato nel 2011 il livello del 2006</a:t>
            </a:r>
          </a:p>
          <a:p>
            <a:pPr marL="285750" indent="-285750" algn="l" fontAlgn="ctr">
              <a:buFont typeface="Arial" panose="020B0604020202020204" pitchFamily="34" charset="0"/>
              <a:buChar char="•"/>
            </a:pPr>
            <a:r>
              <a:rPr lang="it-IT" sz="1600" dirty="0">
                <a:solidFill>
                  <a:srgbClr val="000000"/>
                </a:solidFill>
                <a:latin typeface="American Typewriter" panose="02090604020004020304" pitchFamily="18" charset="77"/>
              </a:rPr>
              <a:t>Polonia e Turchia sono i paesi cresciuti di più negli ultimi 15 anni</a:t>
            </a:r>
          </a:p>
        </p:txBody>
      </p:sp>
    </p:spTree>
    <p:extLst>
      <p:ext uri="{BB962C8B-B14F-4D97-AF65-F5344CB8AC3E}">
        <p14:creationId xmlns:p14="http://schemas.microsoft.com/office/powerpoint/2010/main" val="23685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558800" y="0"/>
            <a:ext cx="6972300" cy="917575"/>
          </a:xfrm>
          <a:noFill/>
        </p:spPr>
        <p:txBody>
          <a:bodyPr/>
          <a:lstStyle/>
          <a:p>
            <a:r>
              <a:rPr lang="it-IT" altLang="en-US" sz="2400" dirty="0">
                <a:latin typeface="American Typewriter" panose="02090604020004020304" pitchFamily="18" charset="77"/>
              </a:rPr>
              <a:t>Il PIL </a:t>
            </a:r>
            <a:r>
              <a:rPr lang="it-IT" altLang="en-US" sz="2400" b="1" dirty="0">
                <a:solidFill>
                  <a:srgbClr val="0070C0"/>
                </a:solidFill>
                <a:latin typeface="American Typewriter" panose="02090604020004020304" pitchFamily="18" charset="77"/>
              </a:rPr>
              <a:t>pro capite, </a:t>
            </a:r>
            <a:r>
              <a:rPr lang="it-IT" altLang="en-US" sz="2400" dirty="0">
                <a:solidFill>
                  <a:schemeClr val="tx2"/>
                </a:solidFill>
                <a:latin typeface="American Typewriter" panose="02090604020004020304" pitchFamily="18" charset="77"/>
              </a:rPr>
              <a:t>misurato</a:t>
            </a:r>
            <a:r>
              <a:rPr lang="it-IT" altLang="en-US" sz="2400" b="1" dirty="0">
                <a:solidFill>
                  <a:srgbClr val="0070C0"/>
                </a:solidFill>
                <a:latin typeface="American Typewriter" panose="02090604020004020304" pitchFamily="18" charset="77"/>
              </a:rPr>
              <a:t> </a:t>
            </a:r>
            <a:r>
              <a:rPr lang="it-IT" altLang="en-US" sz="2400" b="1" dirty="0">
                <a:solidFill>
                  <a:srgbClr val="C00000"/>
                </a:solidFill>
                <a:latin typeface="American Typewriter" panose="02090604020004020304" pitchFamily="18" charset="77"/>
              </a:rPr>
              <a:t>in PPS</a:t>
            </a:r>
            <a:r>
              <a:rPr lang="it-IT" altLang="en-US" sz="2400" dirty="0">
                <a:latin typeface="American Typewriter" panose="02090604020004020304" pitchFamily="18" charset="77"/>
              </a:rPr>
              <a:t>: </a:t>
            </a:r>
            <a:br>
              <a:rPr lang="it-IT" altLang="en-US" sz="2400" dirty="0">
                <a:latin typeface="American Typewriter" panose="02090604020004020304" pitchFamily="18" charset="77"/>
              </a:rPr>
            </a:br>
            <a:r>
              <a:rPr lang="it-IT" altLang="en-US" sz="2400" dirty="0">
                <a:latin typeface="American Typewriter" panose="02090604020004020304" pitchFamily="18" charset="77"/>
              </a:rPr>
              <a:t>quale paese produce di più?</a:t>
            </a:r>
          </a:p>
        </p:txBody>
      </p:sp>
      <p:sp>
        <p:nvSpPr>
          <p:cNvPr id="169987" name="Rectangle 3"/>
          <p:cNvSpPr>
            <a:spLocks noGrp="1" noChangeArrowheads="1"/>
          </p:cNvSpPr>
          <p:nvPr>
            <p:ph idx="1"/>
          </p:nvPr>
        </p:nvSpPr>
        <p:spPr>
          <a:xfrm>
            <a:off x="430842" y="966721"/>
            <a:ext cx="8448675" cy="5170714"/>
          </a:xfrm>
          <a:solidFill>
            <a:schemeClr val="accent3">
              <a:lumMod val="95000"/>
            </a:schemeClr>
          </a:solidFill>
        </p:spPr>
        <p:txBody>
          <a:bodyPr/>
          <a:lstStyle/>
          <a:p>
            <a:pPr marL="0" indent="0">
              <a:lnSpc>
                <a:spcPct val="90000"/>
              </a:lnSpc>
              <a:buNone/>
            </a:pPr>
            <a:endParaRPr lang="it-IT" altLang="en-US" sz="2500" dirty="0"/>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p:txBody>
      </p:sp>
      <p:sp>
        <p:nvSpPr>
          <p:cNvPr id="4608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2" name="Tabella 1"/>
          <p:cNvGraphicFramePr>
            <a:graphicFrameLocks noGrp="1"/>
          </p:cNvGraphicFramePr>
          <p:nvPr>
            <p:extLst>
              <p:ext uri="{D42A27DB-BD31-4B8C-83A1-F6EECF244321}">
                <p14:modId xmlns:p14="http://schemas.microsoft.com/office/powerpoint/2010/main" val="237943012"/>
              </p:ext>
            </p:extLst>
          </p:nvPr>
        </p:nvGraphicFramePr>
        <p:xfrm>
          <a:off x="965132" y="888024"/>
          <a:ext cx="5584370" cy="4223657"/>
        </p:xfrm>
        <a:graphic>
          <a:graphicData uri="http://schemas.openxmlformats.org/drawingml/2006/table">
            <a:tbl>
              <a:tblPr>
                <a:tableStyleId>{5C22544A-7EE6-4342-B048-85BDC9FD1C3A}</a:tableStyleId>
              </a:tblPr>
              <a:tblGrid>
                <a:gridCol w="1116874">
                  <a:extLst>
                    <a:ext uri="{9D8B030D-6E8A-4147-A177-3AD203B41FA5}">
                      <a16:colId xmlns:a16="http://schemas.microsoft.com/office/drawing/2014/main" val="20000"/>
                    </a:ext>
                  </a:extLst>
                </a:gridCol>
                <a:gridCol w="1116874">
                  <a:extLst>
                    <a:ext uri="{9D8B030D-6E8A-4147-A177-3AD203B41FA5}">
                      <a16:colId xmlns:a16="http://schemas.microsoft.com/office/drawing/2014/main" val="20001"/>
                    </a:ext>
                  </a:extLst>
                </a:gridCol>
                <a:gridCol w="1116874">
                  <a:extLst>
                    <a:ext uri="{9D8B030D-6E8A-4147-A177-3AD203B41FA5}">
                      <a16:colId xmlns:a16="http://schemas.microsoft.com/office/drawing/2014/main" val="20002"/>
                    </a:ext>
                  </a:extLst>
                </a:gridCol>
                <a:gridCol w="1116874">
                  <a:extLst>
                    <a:ext uri="{9D8B030D-6E8A-4147-A177-3AD203B41FA5}">
                      <a16:colId xmlns:a16="http://schemas.microsoft.com/office/drawing/2014/main" val="20003"/>
                    </a:ext>
                  </a:extLst>
                </a:gridCol>
                <a:gridCol w="1116874">
                  <a:extLst>
                    <a:ext uri="{9D8B030D-6E8A-4147-A177-3AD203B41FA5}">
                      <a16:colId xmlns:a16="http://schemas.microsoft.com/office/drawing/2014/main" val="20004"/>
                    </a:ext>
                  </a:extLst>
                </a:gridCol>
              </a:tblGrid>
              <a:tr h="290551">
                <a:tc>
                  <a:txBody>
                    <a:bodyPr/>
                    <a:lstStyle/>
                    <a:p>
                      <a:pPr algn="l" fontAlgn="ctr"/>
                      <a:endParaRPr lang="en-US"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400" u="none" strike="noStrike" dirty="0">
                          <a:effectLst/>
                          <a:latin typeface="American Typewriter" panose="02090604020004020304" pitchFamily="18" charset="77"/>
                        </a:rPr>
                        <a:t>1996</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400" u="none" strike="noStrike">
                          <a:effectLst/>
                          <a:latin typeface="American Typewriter" panose="02090604020004020304" pitchFamily="18" charset="77"/>
                        </a:rPr>
                        <a:t>2001</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400" u="none" strike="noStrike">
                          <a:effectLst/>
                          <a:latin typeface="American Typewriter" panose="02090604020004020304" pitchFamily="18" charset="77"/>
                        </a:rPr>
                        <a:t>2006</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fontAlgn="ctr"/>
                      <a:r>
                        <a:rPr lang="it-IT" sz="1400" u="none" strike="noStrike">
                          <a:effectLst/>
                          <a:latin typeface="American Typewriter" panose="02090604020004020304" pitchFamily="18" charset="77"/>
                        </a:rPr>
                        <a:t>2011</a:t>
                      </a:r>
                      <a:endParaRPr lang="it-IT" sz="1400" b="0" i="0" u="none" strike="noStrike">
                        <a:solidFill>
                          <a:srgbClr val="0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0"/>
                  </a:ext>
                </a:extLst>
              </a:tr>
              <a:tr h="290551">
                <a:tc>
                  <a:txBody>
                    <a:bodyPr/>
                    <a:lstStyle/>
                    <a:p>
                      <a:pPr algn="l" fontAlgn="ctr"/>
                      <a:r>
                        <a:rPr lang="it-IT" sz="1400" u="none" strike="noStrike" dirty="0">
                          <a:effectLst/>
                          <a:latin typeface="American Typewriter" panose="02090604020004020304" pitchFamily="18" charset="77"/>
                        </a:rPr>
                        <a:t>EU 27</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15.400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19.800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23.700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25.200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290551">
                <a:tc>
                  <a:txBody>
                    <a:bodyPr/>
                    <a:lstStyle/>
                    <a:p>
                      <a:pPr algn="l" fontAlgn="ctr"/>
                      <a:r>
                        <a:rPr lang="it-IT" sz="1400" u="none" strike="noStrike">
                          <a:effectLst/>
                          <a:latin typeface="American Typewriter" panose="02090604020004020304" pitchFamily="18" charset="77"/>
                        </a:rPr>
                        <a:t>Germany </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19.500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22.900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27.300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30.300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90551">
                <a:tc>
                  <a:txBody>
                    <a:bodyPr/>
                    <a:lstStyle/>
                    <a:p>
                      <a:pPr algn="l" fontAlgn="ctr"/>
                      <a:r>
                        <a:rPr lang="it-IT" sz="1400" u="none" strike="noStrike">
                          <a:effectLst/>
                          <a:latin typeface="American Typewriter" panose="02090604020004020304" pitchFamily="18" charset="77"/>
                        </a:rPr>
                        <a:t>Greece</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12.900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17.100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21.800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20.100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90551">
                <a:tc>
                  <a:txBody>
                    <a:bodyPr/>
                    <a:lstStyle/>
                    <a:p>
                      <a:pPr algn="l" fontAlgn="ctr"/>
                      <a:r>
                        <a:rPr lang="it-IT" sz="1400" u="none" strike="noStrike">
                          <a:effectLst/>
                          <a:latin typeface="American Typewriter" panose="02090604020004020304" pitchFamily="18" charset="77"/>
                        </a:rPr>
                        <a:t>Spain</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14.200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19.400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24.800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24.700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90551">
                <a:tc>
                  <a:txBody>
                    <a:bodyPr/>
                    <a:lstStyle/>
                    <a:p>
                      <a:pPr algn="l" fontAlgn="ctr"/>
                      <a:r>
                        <a:rPr lang="it-IT" sz="1400" u="none" strike="noStrike">
                          <a:effectLst/>
                          <a:latin typeface="American Typewriter" panose="02090604020004020304" pitchFamily="18" charset="77"/>
                        </a:rPr>
                        <a:t>France</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17.600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22.800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25.600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27.000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90551">
                <a:tc>
                  <a:txBody>
                    <a:bodyPr/>
                    <a:lstStyle/>
                    <a:p>
                      <a:pPr algn="l" fontAlgn="ctr"/>
                      <a:r>
                        <a:rPr lang="it-IT" sz="1400" u="none" strike="noStrike">
                          <a:effectLst/>
                          <a:latin typeface="American Typewriter" panose="02090604020004020304" pitchFamily="18" charset="77"/>
                        </a:rPr>
                        <a:t>Italy</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18.600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23.400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24.700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25.300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290551">
                <a:tc>
                  <a:txBody>
                    <a:bodyPr/>
                    <a:lstStyle/>
                    <a:p>
                      <a:pPr algn="l" fontAlgn="ctr"/>
                      <a:r>
                        <a:rPr lang="it-IT" sz="1400" u="none" strike="noStrike">
                          <a:effectLst/>
                          <a:latin typeface="American Typewriter" panose="02090604020004020304" pitchFamily="18" charset="77"/>
                        </a:rPr>
                        <a:t>Poland</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6.900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9.400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12.300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15,300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290551">
                <a:tc>
                  <a:txBody>
                    <a:bodyPr/>
                    <a:lstStyle/>
                    <a:p>
                      <a:pPr algn="l" fontAlgn="ctr"/>
                      <a:r>
                        <a:rPr lang="it-IT" sz="1400" u="none" strike="noStrike">
                          <a:effectLst/>
                          <a:latin typeface="American Typewriter" panose="02090604020004020304" pitchFamily="18" charset="77"/>
                        </a:rPr>
                        <a:t>UK</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17.900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23.600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28.600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27.400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290551">
                <a:tc>
                  <a:txBody>
                    <a:bodyPr/>
                    <a:lstStyle/>
                    <a:p>
                      <a:pPr algn="l" fontAlgn="ctr"/>
                      <a:r>
                        <a:rPr lang="it-IT" sz="1400" u="none" strike="noStrike">
                          <a:effectLst/>
                          <a:latin typeface="American Typewriter" panose="02090604020004020304" pitchFamily="18" charset="77"/>
                        </a:rPr>
                        <a:t>Norway</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22.100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31.800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43.800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47.500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290551">
                <a:tc>
                  <a:txBody>
                    <a:bodyPr/>
                    <a:lstStyle/>
                    <a:p>
                      <a:pPr algn="l" fontAlgn="ctr"/>
                      <a:r>
                        <a:rPr lang="it-IT" sz="1400" u="none" strike="noStrike">
                          <a:effectLst/>
                          <a:latin typeface="American Typewriter" panose="02090604020004020304" pitchFamily="18" charset="77"/>
                        </a:rPr>
                        <a:t>Turkey</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4.800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7.400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10.500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13.400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290551">
                <a:tc>
                  <a:txBody>
                    <a:bodyPr/>
                    <a:lstStyle/>
                    <a:p>
                      <a:pPr algn="l" fontAlgn="ctr"/>
                      <a:r>
                        <a:rPr lang="it-IT" sz="1400" u="none" strike="noStrike" dirty="0">
                          <a:effectLst/>
                          <a:latin typeface="American Typewriter" panose="02090604020004020304" pitchFamily="18" charset="77"/>
                        </a:rPr>
                        <a:t>USA</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24.600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31.000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36.400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dirty="0">
                          <a:effectLst/>
                          <a:latin typeface="American Typewriter" panose="02090604020004020304" pitchFamily="18" charset="77"/>
                          <a:ea typeface="Times New Roman" panose="02020603050405020304" pitchFamily="18" charset="0"/>
                        </a:rPr>
                        <a:t>37.100</a:t>
                      </a: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290551">
                <a:tc>
                  <a:txBody>
                    <a:bodyPr/>
                    <a:lstStyle/>
                    <a:p>
                      <a:pPr algn="l" fontAlgn="ctr"/>
                      <a:r>
                        <a:rPr lang="it-IT" sz="1400" u="none" strike="noStrike" dirty="0">
                          <a:effectLst/>
                          <a:latin typeface="American Typewriter" panose="02090604020004020304" pitchFamily="18" charset="77"/>
                        </a:rPr>
                        <a:t>Japan</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20.200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22.800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400">
                          <a:effectLst/>
                          <a:latin typeface="American Typewriter" panose="02090604020004020304" pitchFamily="18" charset="77"/>
                          <a:ea typeface="Times New Roman" panose="02020603050405020304" pitchFamily="18" charset="0"/>
                        </a:rPr>
                        <a:t>25.900</a:t>
                      </a:r>
                      <a:endParaRPr lang="en-US" sz="14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spcAft>
                          <a:spcPts val="0"/>
                        </a:spcAft>
                      </a:pPr>
                      <a:endParaRPr lang="en-US" sz="14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r h="446494">
                <a:tc gridSpan="5">
                  <a:txBody>
                    <a:bodyPr/>
                    <a:lstStyle/>
                    <a:p>
                      <a:pPr algn="l" fontAlgn="ctr"/>
                      <a:r>
                        <a:rPr lang="en-GB" sz="1200" i="1" kern="1200" dirty="0">
                          <a:solidFill>
                            <a:schemeClr val="dk1"/>
                          </a:solidFill>
                          <a:effectLst/>
                          <a:latin typeface="American Typewriter" panose="02090604020004020304" pitchFamily="18" charset="77"/>
                          <a:ea typeface="+mn-ea"/>
                          <a:cs typeface="+mn-cs"/>
                        </a:rPr>
                        <a:t>Unit: </a:t>
                      </a:r>
                      <a:r>
                        <a:rPr lang="en-GB" sz="1200" i="0" kern="1200" dirty="0">
                          <a:solidFill>
                            <a:schemeClr val="dk1"/>
                          </a:solidFill>
                          <a:effectLst/>
                          <a:latin typeface="American Typewriter" panose="02090604020004020304" pitchFamily="18" charset="77"/>
                          <a:ea typeface="+mn-ea"/>
                          <a:cs typeface="+mn-cs"/>
                        </a:rPr>
                        <a:t>Purchasing</a:t>
                      </a:r>
                      <a:r>
                        <a:rPr lang="en-GB" sz="1200" kern="1200" dirty="0">
                          <a:solidFill>
                            <a:schemeClr val="dk1"/>
                          </a:solidFill>
                          <a:effectLst/>
                          <a:latin typeface="American Typewriter" panose="02090604020004020304" pitchFamily="18" charset="77"/>
                          <a:ea typeface="+mn-ea"/>
                          <a:cs typeface="+mn-cs"/>
                        </a:rPr>
                        <a:t> Power Standard per inhabitant. </a:t>
                      </a:r>
                      <a:r>
                        <a:rPr lang="en-GB" sz="1200" i="1" kern="1200" dirty="0">
                          <a:solidFill>
                            <a:schemeClr val="dk1"/>
                          </a:solidFill>
                          <a:effectLst/>
                          <a:latin typeface="American Typewriter" panose="02090604020004020304" pitchFamily="18" charset="77"/>
                          <a:ea typeface="+mn-ea"/>
                          <a:cs typeface="+mn-cs"/>
                        </a:rPr>
                        <a:t>Source: </a:t>
                      </a:r>
                      <a:r>
                        <a:rPr lang="en-GB" sz="1200" i="0" kern="1200" dirty="0">
                          <a:solidFill>
                            <a:schemeClr val="dk1"/>
                          </a:solidFill>
                          <a:effectLst/>
                          <a:latin typeface="American Typewriter" panose="02090604020004020304" pitchFamily="18" charset="77"/>
                          <a:ea typeface="+mn-ea"/>
                          <a:cs typeface="+mn-cs"/>
                        </a:rPr>
                        <a:t>Eurostat</a:t>
                      </a:r>
                      <a:endParaRPr lang="it-IT" sz="1200" b="0" i="0" u="none" strike="noStrike" dirty="0">
                        <a:solidFill>
                          <a:srgbClr val="000000"/>
                        </a:solidFill>
                        <a:effectLst/>
                        <a:latin typeface="American Typewriter" panose="02090604020004020304" pitchFamily="18" charset="77"/>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bl>
          </a:graphicData>
        </a:graphic>
      </p:graphicFrame>
      <p:sp>
        <p:nvSpPr>
          <p:cNvPr id="4" name="Rettangolo 3"/>
          <p:cNvSpPr/>
          <p:nvPr/>
        </p:nvSpPr>
        <p:spPr>
          <a:xfrm>
            <a:off x="638355" y="5111681"/>
            <a:ext cx="7406188" cy="1092607"/>
          </a:xfrm>
          <a:prstGeom prst="rect">
            <a:avLst/>
          </a:prstGeom>
          <a:solidFill>
            <a:schemeClr val="accent3">
              <a:lumMod val="95000"/>
            </a:schemeClr>
          </a:solidFill>
        </p:spPr>
        <p:txBody>
          <a:bodyPr wrap="square">
            <a:spAutoFit/>
          </a:bodyPr>
          <a:lstStyle/>
          <a:p>
            <a:pPr marL="285750" indent="-285750" algn="l" fontAlgn="ctr">
              <a:buFont typeface="Arial" panose="020B0604020202020204" pitchFamily="34" charset="0"/>
              <a:buChar char="•"/>
            </a:pPr>
            <a:r>
              <a:rPr lang="it-IT" sz="1300" dirty="0">
                <a:latin typeface="American Typewriter" panose="02090604020004020304" pitchFamily="18" charset="77"/>
              </a:rPr>
              <a:t>Per rendere il confronto tra paesi </a:t>
            </a:r>
            <a:r>
              <a:rPr lang="it-IT" sz="1300" b="1" dirty="0">
                <a:latin typeface="American Typewriter" panose="02090604020004020304" pitchFamily="18" charset="77"/>
              </a:rPr>
              <a:t>omogeneo</a:t>
            </a:r>
            <a:r>
              <a:rPr lang="it-IT" sz="1300" dirty="0">
                <a:latin typeface="American Typewriter" panose="02090604020004020304" pitchFamily="18" charset="77"/>
              </a:rPr>
              <a:t>, i dati sono calcolati su base </a:t>
            </a:r>
            <a:r>
              <a:rPr lang="it-IT" sz="1300" b="1" dirty="0">
                <a:solidFill>
                  <a:srgbClr val="0070C0"/>
                </a:solidFill>
                <a:latin typeface="American Typewriter" panose="02090604020004020304" pitchFamily="18" charset="77"/>
              </a:rPr>
              <a:t>pro capite</a:t>
            </a:r>
          </a:p>
          <a:p>
            <a:pPr marL="285750" indent="-285750" algn="l" fontAlgn="ctr">
              <a:buFont typeface="Arial" panose="020B0604020202020204" pitchFamily="34" charset="0"/>
              <a:buChar char="•"/>
            </a:pPr>
            <a:r>
              <a:rPr lang="it-IT" sz="1300" dirty="0">
                <a:latin typeface="American Typewriter" panose="02090604020004020304" pitchFamily="18" charset="77"/>
              </a:rPr>
              <a:t>Per ciascun paese, si usano </a:t>
            </a:r>
            <a:r>
              <a:rPr lang="it-IT" sz="1300" b="1" dirty="0">
                <a:latin typeface="American Typewriter" panose="02090604020004020304" pitchFamily="18" charset="77"/>
              </a:rPr>
              <a:t>prezzi correnti</a:t>
            </a:r>
            <a:r>
              <a:rPr lang="it-IT" sz="1300" dirty="0">
                <a:latin typeface="American Typewriter" panose="02090604020004020304" pitchFamily="18" charset="77"/>
              </a:rPr>
              <a:t>, ma </a:t>
            </a:r>
            <a:r>
              <a:rPr lang="it-IT" sz="1300" b="1" dirty="0">
                <a:latin typeface="American Typewriter" panose="02090604020004020304" pitchFamily="18" charset="77"/>
              </a:rPr>
              <a:t>uguali</a:t>
            </a:r>
            <a:r>
              <a:rPr lang="it-IT" sz="1300" dirty="0">
                <a:latin typeface="American Typewriter" panose="02090604020004020304" pitchFamily="18" charset="77"/>
              </a:rPr>
              <a:t> per tutti i paesi: i cosiddetti </a:t>
            </a:r>
            <a:r>
              <a:rPr lang="it-IT" sz="1300" b="1" dirty="0">
                <a:latin typeface="American Typewriter" panose="02090604020004020304" pitchFamily="18" charset="77"/>
              </a:rPr>
              <a:t>prezzi a </a:t>
            </a:r>
            <a:r>
              <a:rPr lang="it-IT" sz="1300" b="1" dirty="0">
                <a:solidFill>
                  <a:srgbClr val="C00000"/>
                </a:solidFill>
                <a:latin typeface="American Typewriter" panose="02090604020004020304" pitchFamily="18" charset="77"/>
              </a:rPr>
              <a:t>parità di potere di acquisto </a:t>
            </a:r>
            <a:r>
              <a:rPr lang="it-IT" sz="1300" b="1" dirty="0">
                <a:latin typeface="American Typewriter" panose="02090604020004020304" pitchFamily="18" charset="77"/>
              </a:rPr>
              <a:t>(</a:t>
            </a:r>
            <a:r>
              <a:rPr lang="it-IT" sz="1300" b="1" dirty="0">
                <a:solidFill>
                  <a:srgbClr val="C00000"/>
                </a:solidFill>
                <a:latin typeface="American Typewriter" panose="02090604020004020304" pitchFamily="18" charset="77"/>
              </a:rPr>
              <a:t>PPS</a:t>
            </a:r>
            <a:r>
              <a:rPr lang="it-IT" sz="1300" b="1" dirty="0">
                <a:latin typeface="American Typewriter" panose="02090604020004020304" pitchFamily="18" charset="77"/>
              </a:rPr>
              <a:t>)</a:t>
            </a:r>
          </a:p>
          <a:p>
            <a:pPr marL="285750" indent="-285750" algn="l" fontAlgn="ctr">
              <a:buFont typeface="Arial" panose="020B0604020202020204" pitchFamily="34" charset="0"/>
              <a:buChar char="•"/>
            </a:pPr>
            <a:r>
              <a:rPr lang="it-IT" sz="1300" i="1" dirty="0">
                <a:latin typeface="American Typewriter" panose="02090604020004020304" pitchFamily="18" charset="77"/>
              </a:rPr>
              <a:t>A cosa serve? </a:t>
            </a:r>
            <a:r>
              <a:rPr lang="it-IT" sz="1300" dirty="0">
                <a:latin typeface="American Typewriter" panose="02090604020004020304" pitchFamily="18" charset="77"/>
              </a:rPr>
              <a:t>Non si possono confrontare due anni per uno stesso paese, però si possono confrontare due paesi tra loro, in uno stesso anno. </a:t>
            </a:r>
          </a:p>
        </p:txBody>
      </p:sp>
    </p:spTree>
    <p:extLst>
      <p:ext uri="{BB962C8B-B14F-4D97-AF65-F5344CB8AC3E}">
        <p14:creationId xmlns:p14="http://schemas.microsoft.com/office/powerpoint/2010/main" val="3040095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506413" y="302760"/>
            <a:ext cx="8145881" cy="557212"/>
          </a:xfrm>
          <a:noFill/>
        </p:spPr>
        <p:txBody>
          <a:bodyPr/>
          <a:lstStyle/>
          <a:p>
            <a:r>
              <a:rPr lang="it-IT" altLang="en-US" sz="2400" b="1" dirty="0">
                <a:latin typeface="American Typewriter" panose="02090604020004020304" pitchFamily="18" charset="77"/>
              </a:rPr>
              <a:t>PIL</a:t>
            </a:r>
            <a:r>
              <a:rPr lang="it-IT" altLang="en-US" sz="2400" dirty="0">
                <a:latin typeface="American Typewriter" panose="02090604020004020304" pitchFamily="18" charset="77"/>
              </a:rPr>
              <a:t> </a:t>
            </a:r>
            <a:r>
              <a:rPr lang="it-IT" altLang="en-US" sz="2400" b="1" dirty="0">
                <a:solidFill>
                  <a:srgbClr val="0070C0"/>
                </a:solidFill>
                <a:latin typeface="American Typewriter" panose="02090604020004020304" pitchFamily="18" charset="77"/>
              </a:rPr>
              <a:t>p.c.</a:t>
            </a:r>
            <a:r>
              <a:rPr lang="it-IT" altLang="en-US" sz="2400" dirty="0">
                <a:latin typeface="American Typewriter" panose="02090604020004020304" pitchFamily="18" charset="77"/>
              </a:rPr>
              <a:t> in </a:t>
            </a:r>
            <a:r>
              <a:rPr lang="it-IT" altLang="en-US" sz="2400" b="1" dirty="0">
                <a:solidFill>
                  <a:srgbClr val="C00000"/>
                </a:solidFill>
                <a:latin typeface="American Typewriter" panose="02090604020004020304" pitchFamily="18" charset="77"/>
              </a:rPr>
              <a:t>PPS</a:t>
            </a:r>
            <a:r>
              <a:rPr lang="it-IT" altLang="en-US" sz="2400" dirty="0">
                <a:latin typeface="American Typewriter" panose="02090604020004020304" pitchFamily="18" charset="77"/>
              </a:rPr>
              <a:t>: quale paese produce di più? (2)</a:t>
            </a:r>
          </a:p>
        </p:txBody>
      </p:sp>
      <p:sp>
        <p:nvSpPr>
          <p:cNvPr id="169987" name="Rectangle 3"/>
          <p:cNvSpPr>
            <a:spLocks noGrp="1" noChangeArrowheads="1"/>
          </p:cNvSpPr>
          <p:nvPr>
            <p:ph idx="1"/>
          </p:nvPr>
        </p:nvSpPr>
        <p:spPr>
          <a:xfrm>
            <a:off x="557067" y="859972"/>
            <a:ext cx="8448675" cy="4496316"/>
          </a:xfrm>
          <a:solidFill>
            <a:schemeClr val="accent3">
              <a:lumMod val="95000"/>
            </a:schemeClr>
          </a:solidFill>
        </p:spPr>
        <p:txBody>
          <a:bodyPr/>
          <a:lstStyle/>
          <a:p>
            <a:pPr marL="0" indent="0">
              <a:lnSpc>
                <a:spcPct val="90000"/>
              </a:lnSpc>
              <a:buNone/>
            </a:pPr>
            <a:endParaRPr lang="it-IT" altLang="en-US" sz="2500" dirty="0"/>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a:p>
            <a:pPr marL="0" indent="0" algn="ctr">
              <a:lnSpc>
                <a:spcPct val="90000"/>
              </a:lnSpc>
              <a:buFont typeface="Wingdings" panose="05000000000000000000" pitchFamily="2" charset="2"/>
              <a:buNone/>
            </a:pPr>
            <a:endParaRPr lang="it-IT" altLang="en-US" sz="2500" dirty="0"/>
          </a:p>
        </p:txBody>
      </p:sp>
      <p:sp>
        <p:nvSpPr>
          <p:cNvPr id="4608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2" name="Tabella 1"/>
          <p:cNvGraphicFramePr>
            <a:graphicFrameLocks noGrp="1"/>
          </p:cNvGraphicFramePr>
          <p:nvPr>
            <p:extLst>
              <p:ext uri="{D42A27DB-BD31-4B8C-83A1-F6EECF244321}">
                <p14:modId xmlns:p14="http://schemas.microsoft.com/office/powerpoint/2010/main" val="2111711709"/>
              </p:ext>
            </p:extLst>
          </p:nvPr>
        </p:nvGraphicFramePr>
        <p:xfrm>
          <a:off x="948908" y="1088657"/>
          <a:ext cx="6819180" cy="4082141"/>
        </p:xfrm>
        <a:graphic>
          <a:graphicData uri="http://schemas.openxmlformats.org/drawingml/2006/table">
            <a:tbl>
              <a:tblPr>
                <a:tableStyleId>{5C22544A-7EE6-4342-B048-85BDC9FD1C3A}</a:tableStyleId>
              </a:tblPr>
              <a:tblGrid>
                <a:gridCol w="1363836">
                  <a:extLst>
                    <a:ext uri="{9D8B030D-6E8A-4147-A177-3AD203B41FA5}">
                      <a16:colId xmlns:a16="http://schemas.microsoft.com/office/drawing/2014/main" val="20000"/>
                    </a:ext>
                  </a:extLst>
                </a:gridCol>
                <a:gridCol w="1363836">
                  <a:extLst>
                    <a:ext uri="{9D8B030D-6E8A-4147-A177-3AD203B41FA5}">
                      <a16:colId xmlns:a16="http://schemas.microsoft.com/office/drawing/2014/main" val="20001"/>
                    </a:ext>
                  </a:extLst>
                </a:gridCol>
                <a:gridCol w="1363836">
                  <a:extLst>
                    <a:ext uri="{9D8B030D-6E8A-4147-A177-3AD203B41FA5}">
                      <a16:colId xmlns:a16="http://schemas.microsoft.com/office/drawing/2014/main" val="20002"/>
                    </a:ext>
                  </a:extLst>
                </a:gridCol>
                <a:gridCol w="1363836">
                  <a:extLst>
                    <a:ext uri="{9D8B030D-6E8A-4147-A177-3AD203B41FA5}">
                      <a16:colId xmlns:a16="http://schemas.microsoft.com/office/drawing/2014/main" val="20003"/>
                    </a:ext>
                  </a:extLst>
                </a:gridCol>
                <a:gridCol w="1363836">
                  <a:extLst>
                    <a:ext uri="{9D8B030D-6E8A-4147-A177-3AD203B41FA5}">
                      <a16:colId xmlns:a16="http://schemas.microsoft.com/office/drawing/2014/main" val="20004"/>
                    </a:ext>
                  </a:extLst>
                </a:gridCol>
              </a:tblGrid>
              <a:tr h="280816">
                <a:tc>
                  <a:txBody>
                    <a:bodyPr/>
                    <a:lstStyle/>
                    <a:p>
                      <a:pPr algn="l" fontAlgn="ctr"/>
                      <a:endParaRPr lang="en-US" sz="1400" b="0" i="0" u="none" strike="noStrike" dirty="0">
                        <a:solidFill>
                          <a:srgbClr val="000000"/>
                        </a:solidFill>
                        <a:effectLst/>
                        <a:latin typeface="American Typewriter" panose="02090604020004020304" pitchFamily="18" charset="77"/>
                      </a:endParaRPr>
                    </a:p>
                  </a:txBody>
                  <a:tcPr marL="9525" marR="9525" marT="9525" marB="0" anchor="ctr">
                    <a:solidFill>
                      <a:schemeClr val="tx2">
                        <a:lumMod val="20000"/>
                        <a:lumOff val="80000"/>
                      </a:schemeClr>
                    </a:solidFill>
                  </a:tcPr>
                </a:tc>
                <a:tc>
                  <a:txBody>
                    <a:bodyPr/>
                    <a:lstStyle/>
                    <a:p>
                      <a:pPr algn="r" fontAlgn="ctr"/>
                      <a:r>
                        <a:rPr lang="it-IT" sz="1400" b="1" u="none" strike="noStrike" dirty="0">
                          <a:solidFill>
                            <a:srgbClr val="7030A0"/>
                          </a:solidFill>
                          <a:effectLst/>
                          <a:latin typeface="American Typewriter" panose="02090604020004020304" pitchFamily="18" charset="77"/>
                        </a:rPr>
                        <a:t>1996</a:t>
                      </a:r>
                      <a:endParaRPr lang="it-IT" sz="1400" b="1" i="0" u="none" strike="noStrike" dirty="0">
                        <a:solidFill>
                          <a:srgbClr val="7030A0"/>
                        </a:solidFill>
                        <a:effectLst/>
                        <a:latin typeface="American Typewriter" panose="02090604020004020304" pitchFamily="18" charset="77"/>
                      </a:endParaRPr>
                    </a:p>
                  </a:txBody>
                  <a:tcPr marL="9525" marR="9525" marT="9525" marB="0" anchor="ctr">
                    <a:solidFill>
                      <a:schemeClr val="tx2">
                        <a:lumMod val="20000"/>
                        <a:lumOff val="80000"/>
                      </a:schemeClr>
                    </a:solidFill>
                  </a:tcPr>
                </a:tc>
                <a:tc>
                  <a:txBody>
                    <a:bodyPr/>
                    <a:lstStyle/>
                    <a:p>
                      <a:pPr algn="r" fontAlgn="ctr"/>
                      <a:r>
                        <a:rPr lang="it-IT" sz="1400" b="1" u="none" strike="noStrike" dirty="0">
                          <a:solidFill>
                            <a:srgbClr val="7030A0"/>
                          </a:solidFill>
                          <a:effectLst/>
                          <a:latin typeface="American Typewriter" panose="02090604020004020304" pitchFamily="18" charset="77"/>
                        </a:rPr>
                        <a:t>2001</a:t>
                      </a:r>
                      <a:endParaRPr lang="it-IT" sz="1400" b="1" i="0" u="none" strike="noStrike" dirty="0">
                        <a:solidFill>
                          <a:srgbClr val="7030A0"/>
                        </a:solidFill>
                        <a:effectLst/>
                        <a:latin typeface="American Typewriter" panose="02090604020004020304" pitchFamily="18" charset="77"/>
                      </a:endParaRPr>
                    </a:p>
                  </a:txBody>
                  <a:tcPr marL="9525" marR="9525" marT="9525" marB="0" anchor="ctr">
                    <a:solidFill>
                      <a:schemeClr val="tx2">
                        <a:lumMod val="20000"/>
                        <a:lumOff val="80000"/>
                      </a:schemeClr>
                    </a:solidFill>
                  </a:tcPr>
                </a:tc>
                <a:tc>
                  <a:txBody>
                    <a:bodyPr/>
                    <a:lstStyle/>
                    <a:p>
                      <a:pPr algn="r" fontAlgn="ctr"/>
                      <a:r>
                        <a:rPr lang="it-IT" sz="1400" b="1" u="none" strike="noStrike" dirty="0">
                          <a:solidFill>
                            <a:srgbClr val="7030A0"/>
                          </a:solidFill>
                          <a:effectLst/>
                          <a:latin typeface="American Typewriter" panose="02090604020004020304" pitchFamily="18" charset="77"/>
                        </a:rPr>
                        <a:t>2006</a:t>
                      </a:r>
                      <a:endParaRPr lang="it-IT" sz="1400" b="1" i="0" u="none" strike="noStrike" dirty="0">
                        <a:solidFill>
                          <a:srgbClr val="7030A0"/>
                        </a:solidFill>
                        <a:effectLst/>
                        <a:latin typeface="American Typewriter" panose="02090604020004020304" pitchFamily="18" charset="77"/>
                      </a:endParaRPr>
                    </a:p>
                  </a:txBody>
                  <a:tcPr marL="9525" marR="9525" marT="9525" marB="0" anchor="ctr">
                    <a:solidFill>
                      <a:schemeClr val="tx2">
                        <a:lumMod val="20000"/>
                        <a:lumOff val="80000"/>
                      </a:schemeClr>
                    </a:solidFill>
                  </a:tcPr>
                </a:tc>
                <a:tc>
                  <a:txBody>
                    <a:bodyPr/>
                    <a:lstStyle/>
                    <a:p>
                      <a:pPr algn="r" fontAlgn="ctr"/>
                      <a:r>
                        <a:rPr lang="it-IT" sz="1400" b="1" u="none" strike="noStrike" dirty="0">
                          <a:solidFill>
                            <a:srgbClr val="7030A0"/>
                          </a:solidFill>
                          <a:effectLst/>
                          <a:latin typeface="American Typewriter" panose="02090604020004020304" pitchFamily="18" charset="77"/>
                        </a:rPr>
                        <a:t>2011</a:t>
                      </a:r>
                      <a:endParaRPr lang="it-IT" sz="1400" b="1" i="0" u="none" strike="noStrike" dirty="0">
                        <a:solidFill>
                          <a:srgbClr val="7030A0"/>
                        </a:solidFill>
                        <a:effectLst/>
                        <a:latin typeface="American Typewriter" panose="02090604020004020304" pitchFamily="18" charset="77"/>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280816">
                <a:tc>
                  <a:txBody>
                    <a:bodyPr/>
                    <a:lstStyle/>
                    <a:p>
                      <a:pPr algn="l" fontAlgn="ctr"/>
                      <a:r>
                        <a:rPr lang="it-IT" sz="1400" b="1" u="none" strike="noStrike" dirty="0">
                          <a:effectLst/>
                          <a:latin typeface="American Typewriter" panose="02090604020004020304" pitchFamily="18" charset="77"/>
                        </a:rPr>
                        <a:t>EU 27</a:t>
                      </a:r>
                      <a:endParaRPr lang="it-IT" sz="1400" b="1" i="0" u="none" strike="noStrike" dirty="0">
                        <a:solidFill>
                          <a:srgbClr val="000000"/>
                        </a:solidFill>
                        <a:effectLst/>
                        <a:latin typeface="American Typewriter" panose="02090604020004020304" pitchFamily="18" charset="77"/>
                      </a:endParaRPr>
                    </a:p>
                  </a:txBody>
                  <a:tcPr marL="9525" marR="9525" marT="9525" marB="0" anchor="ctr">
                    <a:solidFill>
                      <a:schemeClr val="bg2">
                        <a:lumMod val="20000"/>
                        <a:lumOff val="80000"/>
                      </a:schemeClr>
                    </a:solidFill>
                  </a:tcPr>
                </a:tc>
                <a:tc>
                  <a:txBody>
                    <a:bodyPr/>
                    <a:lstStyle/>
                    <a:p>
                      <a:pPr algn="r">
                        <a:spcAft>
                          <a:spcPts val="0"/>
                        </a:spcAft>
                      </a:pPr>
                      <a:r>
                        <a:rPr lang="it-IT" sz="1600" i="1" dirty="0">
                          <a:effectLst/>
                          <a:latin typeface="American Typewriter" panose="02090604020004020304" pitchFamily="18" charset="77"/>
                          <a:ea typeface="Times New Roman" panose="02020603050405020304" pitchFamily="18" charset="0"/>
                        </a:rPr>
                        <a:t>100</a:t>
                      </a:r>
                      <a:endParaRPr lang="en-US" sz="1600" i="1" dirty="0">
                        <a:effectLst/>
                        <a:latin typeface="American Typewriter" panose="02090604020004020304" pitchFamily="18" charset="77"/>
                        <a:ea typeface="Times New Roman" panose="02020603050405020304" pitchFamily="18" charset="0"/>
                      </a:endParaRPr>
                    </a:p>
                  </a:txBody>
                  <a:tcPr marL="44450" marR="44450" marT="0" marB="0" anchor="b">
                    <a:solidFill>
                      <a:schemeClr val="bg2">
                        <a:lumMod val="20000"/>
                        <a:lumOff val="80000"/>
                      </a:schemeClr>
                    </a:solidFill>
                  </a:tcPr>
                </a:tc>
                <a:tc>
                  <a:txBody>
                    <a:bodyPr/>
                    <a:lstStyle/>
                    <a:p>
                      <a:pPr algn="r">
                        <a:spcAft>
                          <a:spcPts val="0"/>
                        </a:spcAft>
                      </a:pPr>
                      <a:r>
                        <a:rPr lang="it-IT" sz="1600" i="1" dirty="0">
                          <a:effectLst/>
                          <a:latin typeface="American Typewriter" panose="02090604020004020304" pitchFamily="18" charset="77"/>
                          <a:ea typeface="Times New Roman" panose="02020603050405020304" pitchFamily="18" charset="0"/>
                        </a:rPr>
                        <a:t>100</a:t>
                      </a:r>
                      <a:endParaRPr lang="en-US" sz="1600" i="1" dirty="0">
                        <a:effectLst/>
                        <a:latin typeface="American Typewriter" panose="02090604020004020304" pitchFamily="18" charset="77"/>
                        <a:ea typeface="Times New Roman" panose="02020603050405020304" pitchFamily="18" charset="0"/>
                      </a:endParaRPr>
                    </a:p>
                  </a:txBody>
                  <a:tcPr marL="44450" marR="44450" marT="0" marB="0" anchor="b">
                    <a:solidFill>
                      <a:schemeClr val="bg2">
                        <a:lumMod val="20000"/>
                        <a:lumOff val="80000"/>
                      </a:schemeClr>
                    </a:solidFill>
                  </a:tcPr>
                </a:tc>
                <a:tc>
                  <a:txBody>
                    <a:bodyPr/>
                    <a:lstStyle/>
                    <a:p>
                      <a:pPr algn="r">
                        <a:spcAft>
                          <a:spcPts val="0"/>
                        </a:spcAft>
                      </a:pPr>
                      <a:r>
                        <a:rPr lang="it-IT" sz="1600" i="1" dirty="0">
                          <a:effectLst/>
                          <a:latin typeface="American Typewriter" panose="02090604020004020304" pitchFamily="18" charset="77"/>
                          <a:ea typeface="Times New Roman" panose="02020603050405020304" pitchFamily="18" charset="0"/>
                        </a:rPr>
                        <a:t>100</a:t>
                      </a:r>
                      <a:endParaRPr lang="en-US" sz="1600" i="1" dirty="0">
                        <a:effectLst/>
                        <a:latin typeface="American Typewriter" panose="02090604020004020304" pitchFamily="18" charset="77"/>
                        <a:ea typeface="Times New Roman" panose="02020603050405020304" pitchFamily="18" charset="0"/>
                      </a:endParaRPr>
                    </a:p>
                  </a:txBody>
                  <a:tcPr marL="44450" marR="44450" marT="0" marB="0" anchor="b">
                    <a:solidFill>
                      <a:schemeClr val="bg2">
                        <a:lumMod val="20000"/>
                        <a:lumOff val="80000"/>
                      </a:schemeClr>
                    </a:solidFill>
                  </a:tcPr>
                </a:tc>
                <a:tc>
                  <a:txBody>
                    <a:bodyPr/>
                    <a:lstStyle/>
                    <a:p>
                      <a:pPr algn="r">
                        <a:spcAft>
                          <a:spcPts val="0"/>
                        </a:spcAft>
                      </a:pPr>
                      <a:r>
                        <a:rPr lang="it-IT" sz="1600" i="1" dirty="0">
                          <a:effectLst/>
                          <a:latin typeface="American Typewriter" panose="02090604020004020304" pitchFamily="18" charset="77"/>
                          <a:ea typeface="Times New Roman" panose="02020603050405020304" pitchFamily="18" charset="0"/>
                        </a:rPr>
                        <a:t>100</a:t>
                      </a:r>
                      <a:endParaRPr lang="en-US" sz="1600" i="1" dirty="0">
                        <a:effectLst/>
                        <a:latin typeface="American Typewriter" panose="02090604020004020304" pitchFamily="18" charset="77"/>
                        <a:ea typeface="Times New Roman" panose="02020603050405020304" pitchFamily="18" charset="0"/>
                      </a:endParaRPr>
                    </a:p>
                  </a:txBody>
                  <a:tcPr marL="44450" marR="44450" marT="0" marB="0" anchor="b">
                    <a:solidFill>
                      <a:schemeClr val="bg2">
                        <a:lumMod val="20000"/>
                        <a:lumOff val="80000"/>
                      </a:schemeClr>
                    </a:solidFill>
                  </a:tcPr>
                </a:tc>
                <a:extLst>
                  <a:ext uri="{0D108BD9-81ED-4DB2-BD59-A6C34878D82A}">
                    <a16:rowId xmlns:a16="http://schemas.microsoft.com/office/drawing/2014/main" val="10001"/>
                  </a:ext>
                </a:extLst>
              </a:tr>
              <a:tr h="280816">
                <a:tc>
                  <a:txBody>
                    <a:bodyPr/>
                    <a:lstStyle/>
                    <a:p>
                      <a:pPr algn="l" fontAlgn="ctr"/>
                      <a:r>
                        <a:rPr lang="it-IT" sz="1400" u="none" strike="noStrike">
                          <a:effectLst/>
                          <a:latin typeface="American Typewriter" panose="02090604020004020304" pitchFamily="18" charset="77"/>
                        </a:rPr>
                        <a:t>Germany </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127</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116</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115</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120</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80816">
                <a:tc>
                  <a:txBody>
                    <a:bodyPr/>
                    <a:lstStyle/>
                    <a:p>
                      <a:pPr algn="l" fontAlgn="ctr"/>
                      <a:r>
                        <a:rPr lang="it-IT" sz="1400" u="none" strike="noStrike" dirty="0" err="1">
                          <a:effectLst/>
                          <a:latin typeface="American Typewriter" panose="02090604020004020304" pitchFamily="18" charset="77"/>
                        </a:rPr>
                        <a:t>Greece</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83</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86</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92</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80</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80816">
                <a:tc>
                  <a:txBody>
                    <a:bodyPr/>
                    <a:lstStyle/>
                    <a:p>
                      <a:pPr algn="l" fontAlgn="ctr"/>
                      <a:r>
                        <a:rPr lang="it-IT" sz="1400" u="none" strike="noStrike">
                          <a:effectLst/>
                          <a:latin typeface="American Typewriter" panose="02090604020004020304" pitchFamily="18" charset="77"/>
                        </a:rPr>
                        <a:t>Spain</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92</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98</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105</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98</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80816">
                <a:tc>
                  <a:txBody>
                    <a:bodyPr/>
                    <a:lstStyle/>
                    <a:p>
                      <a:pPr algn="l" fontAlgn="ctr"/>
                      <a:r>
                        <a:rPr lang="it-IT" sz="1400" u="none" strike="noStrike">
                          <a:effectLst/>
                          <a:latin typeface="American Typewriter" panose="02090604020004020304" pitchFamily="18" charset="77"/>
                        </a:rPr>
                        <a:t>France</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114</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115</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108</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107</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80816">
                <a:tc>
                  <a:txBody>
                    <a:bodyPr/>
                    <a:lstStyle/>
                    <a:p>
                      <a:pPr algn="l" fontAlgn="ctr"/>
                      <a:r>
                        <a:rPr lang="it-IT" sz="1400" u="none" strike="noStrike">
                          <a:effectLst/>
                          <a:latin typeface="American Typewriter" panose="02090604020004020304" pitchFamily="18" charset="77"/>
                        </a:rPr>
                        <a:t>Italy</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120</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118</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104</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100</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280816">
                <a:tc>
                  <a:txBody>
                    <a:bodyPr/>
                    <a:lstStyle/>
                    <a:p>
                      <a:pPr algn="l" fontAlgn="ctr"/>
                      <a:r>
                        <a:rPr lang="it-IT" sz="1400" u="none" strike="noStrike">
                          <a:effectLst/>
                          <a:latin typeface="American Typewriter" panose="02090604020004020304" pitchFamily="18" charset="77"/>
                        </a:rPr>
                        <a:t>Poland</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45</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48</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52</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 63 *</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280816">
                <a:tc>
                  <a:txBody>
                    <a:bodyPr/>
                    <a:lstStyle/>
                    <a:p>
                      <a:pPr algn="l" fontAlgn="ctr"/>
                      <a:r>
                        <a:rPr lang="it-IT" sz="1400" u="none" strike="noStrike" dirty="0">
                          <a:effectLst/>
                          <a:latin typeface="American Typewriter" panose="02090604020004020304" pitchFamily="18" charset="77"/>
                        </a:rPr>
                        <a:t>UK</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116</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119</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121</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109</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280816">
                <a:tc>
                  <a:txBody>
                    <a:bodyPr/>
                    <a:lstStyle/>
                    <a:p>
                      <a:pPr algn="l" fontAlgn="ctr"/>
                      <a:r>
                        <a:rPr lang="it-IT" sz="1400" u="none" strike="noStrike">
                          <a:effectLst/>
                          <a:latin typeface="American Typewriter" panose="02090604020004020304" pitchFamily="18" charset="77"/>
                        </a:rPr>
                        <a:t>Norway</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143</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161</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185</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189</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280816">
                <a:tc>
                  <a:txBody>
                    <a:bodyPr/>
                    <a:lstStyle/>
                    <a:p>
                      <a:pPr algn="l" fontAlgn="ctr"/>
                      <a:r>
                        <a:rPr lang="it-IT" sz="1400" u="none" strike="noStrike">
                          <a:effectLst/>
                          <a:latin typeface="American Typewriter" panose="02090604020004020304" pitchFamily="18" charset="77"/>
                        </a:rPr>
                        <a:t>Turkey</a:t>
                      </a:r>
                      <a:endParaRPr lang="it-IT" sz="1400" b="0" i="0" u="none" strike="noStrike">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31</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37</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44</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53</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280816">
                <a:tc>
                  <a:txBody>
                    <a:bodyPr/>
                    <a:lstStyle/>
                    <a:p>
                      <a:pPr algn="l" fontAlgn="ctr"/>
                      <a:r>
                        <a:rPr lang="it-IT" sz="1400" u="none" strike="noStrike" dirty="0">
                          <a:effectLst/>
                          <a:latin typeface="American Typewriter" panose="02090604020004020304" pitchFamily="18" charset="77"/>
                        </a:rPr>
                        <a:t>USA</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160</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156</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154</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147</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280816">
                <a:tc>
                  <a:txBody>
                    <a:bodyPr/>
                    <a:lstStyle/>
                    <a:p>
                      <a:pPr algn="l" fontAlgn="ctr"/>
                      <a:r>
                        <a:rPr lang="it-IT" sz="1400" u="none" strike="noStrike" dirty="0">
                          <a:effectLst/>
                          <a:latin typeface="American Typewriter" panose="02090604020004020304" pitchFamily="18" charset="77"/>
                        </a:rPr>
                        <a:t>Japan</a:t>
                      </a:r>
                      <a:endParaRPr lang="it-IT" sz="1400" b="0" i="0" u="none" strike="noStrike" dirty="0">
                        <a:solidFill>
                          <a:srgbClr val="000000"/>
                        </a:solidFill>
                        <a:effectLst/>
                        <a:latin typeface="American Typewriter" panose="02090604020004020304" pitchFamily="18" charset="77"/>
                      </a:endParaRPr>
                    </a:p>
                  </a:txBody>
                  <a:tcPr marL="9525" marR="9525" marT="9525" marB="0" anchor="ctr"/>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131</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115</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a:effectLst/>
                          <a:latin typeface="American Typewriter" panose="02090604020004020304" pitchFamily="18" charset="77"/>
                          <a:ea typeface="Times New Roman" panose="02020603050405020304" pitchFamily="18" charset="0"/>
                        </a:rPr>
                        <a:t>109</a:t>
                      </a:r>
                      <a:endParaRPr lang="en-US" sz="1600">
                        <a:effectLst/>
                        <a:latin typeface="American Typewriter" panose="02090604020004020304" pitchFamily="18" charset="77"/>
                        <a:ea typeface="Times New Roman" panose="02020603050405020304" pitchFamily="18" charset="0"/>
                      </a:endParaRPr>
                    </a:p>
                  </a:txBody>
                  <a:tcPr marL="44450" marR="44450" marT="0" marB="0" anchor="b"/>
                </a:tc>
                <a:tc>
                  <a:txBody>
                    <a:bodyPr/>
                    <a:lstStyle/>
                    <a:p>
                      <a:pPr algn="r">
                        <a:spcAft>
                          <a:spcPts val="0"/>
                        </a:spcAft>
                      </a:pPr>
                      <a:r>
                        <a:rPr lang="it-IT" sz="1600" dirty="0">
                          <a:effectLst/>
                          <a:latin typeface="American Typewriter" panose="02090604020004020304" pitchFamily="18" charset="77"/>
                          <a:ea typeface="Times New Roman" panose="02020603050405020304" pitchFamily="18" charset="0"/>
                        </a:rPr>
                        <a:t>:</a:t>
                      </a:r>
                      <a:endParaRPr lang="en-US" sz="1600" dirty="0">
                        <a:effectLst/>
                        <a:latin typeface="American Typewriter" panose="02090604020004020304" pitchFamily="18" charset="77"/>
                        <a:ea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r h="431533">
                <a:tc gridSpan="5">
                  <a:txBody>
                    <a:bodyPr/>
                    <a:lstStyle/>
                    <a:p>
                      <a:pPr algn="l" fontAlgn="ctr"/>
                      <a:r>
                        <a:rPr lang="en-GB" sz="1200" i="1" kern="1200" dirty="0">
                          <a:solidFill>
                            <a:schemeClr val="dk1"/>
                          </a:solidFill>
                          <a:effectLst/>
                          <a:latin typeface="American Typewriter" panose="02090604020004020304" pitchFamily="18" charset="77"/>
                          <a:ea typeface="+mn-ea"/>
                          <a:cs typeface="+mn-cs"/>
                        </a:rPr>
                        <a:t>Unit: </a:t>
                      </a:r>
                      <a:r>
                        <a:rPr lang="en-GB" sz="1200" kern="1200" dirty="0">
                          <a:solidFill>
                            <a:schemeClr val="dk1"/>
                          </a:solidFill>
                          <a:effectLst/>
                          <a:latin typeface="American Typewriter" panose="02090604020004020304" pitchFamily="18" charset="77"/>
                          <a:ea typeface="+mn-ea"/>
                          <a:cs typeface="+mn-cs"/>
                        </a:rPr>
                        <a:t>Percentage of EU 27 total (based on PPS per inhabitant). </a:t>
                      </a:r>
                      <a:r>
                        <a:rPr lang="en-GB" sz="1200" i="1" kern="1200" dirty="0">
                          <a:solidFill>
                            <a:schemeClr val="dk1"/>
                          </a:solidFill>
                          <a:effectLst/>
                          <a:latin typeface="American Typewriter" panose="02090604020004020304" pitchFamily="18" charset="77"/>
                          <a:ea typeface="+mn-ea"/>
                          <a:cs typeface="+mn-cs"/>
                        </a:rPr>
                        <a:t>Source: </a:t>
                      </a:r>
                      <a:r>
                        <a:rPr lang="en-GB" sz="1200" i="0" kern="1200" dirty="0">
                          <a:solidFill>
                            <a:schemeClr val="dk1"/>
                          </a:solidFill>
                          <a:effectLst/>
                          <a:latin typeface="American Typewriter" panose="02090604020004020304" pitchFamily="18" charset="77"/>
                          <a:ea typeface="+mn-ea"/>
                          <a:cs typeface="+mn-cs"/>
                        </a:rPr>
                        <a:t>Eurostat</a:t>
                      </a:r>
                      <a:endParaRPr lang="it-IT" sz="1200" b="0" i="0" u="none" strike="noStrike" dirty="0">
                        <a:solidFill>
                          <a:srgbClr val="000000"/>
                        </a:solidFill>
                        <a:effectLst/>
                        <a:latin typeface="American Typewriter" panose="02090604020004020304" pitchFamily="18" charset="77"/>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r" fontAlgn="ct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bl>
          </a:graphicData>
        </a:graphic>
      </p:graphicFrame>
      <p:sp>
        <p:nvSpPr>
          <p:cNvPr id="4" name="Rettangolo 3"/>
          <p:cNvSpPr/>
          <p:nvPr/>
        </p:nvSpPr>
        <p:spPr>
          <a:xfrm>
            <a:off x="586194" y="5367045"/>
            <a:ext cx="7686537" cy="954107"/>
          </a:xfrm>
          <a:prstGeom prst="rect">
            <a:avLst/>
          </a:prstGeom>
          <a:solidFill>
            <a:schemeClr val="accent3">
              <a:lumMod val="95000"/>
            </a:schemeClr>
          </a:solidFill>
        </p:spPr>
        <p:txBody>
          <a:bodyPr wrap="square">
            <a:spAutoFit/>
          </a:bodyPr>
          <a:lstStyle/>
          <a:p>
            <a:pPr marL="285750" indent="-285750" algn="l" fontAlgn="ctr">
              <a:buFont typeface="Arial" panose="020B0604020202020204" pitchFamily="34" charset="0"/>
              <a:buChar char="•"/>
            </a:pPr>
            <a:r>
              <a:rPr lang="it-IT" sz="1400" dirty="0">
                <a:latin typeface="American Typewriter" panose="02090604020004020304" pitchFamily="18" charset="77"/>
              </a:rPr>
              <a:t>Sono gli stessi dati della tabella precedente, ma </a:t>
            </a:r>
            <a:r>
              <a:rPr lang="it-IT" sz="1400" b="1" dirty="0">
                <a:solidFill>
                  <a:srgbClr val="0070C0"/>
                </a:solidFill>
                <a:latin typeface="American Typewriter" panose="02090604020004020304" pitchFamily="18" charset="77"/>
              </a:rPr>
              <a:t>rapportati</a:t>
            </a:r>
            <a:r>
              <a:rPr lang="it-IT" sz="1400" dirty="0">
                <a:latin typeface="American Typewriter" panose="02090604020004020304" pitchFamily="18" charset="77"/>
              </a:rPr>
              <a:t> a quello dell’EU 27 (uguale a 100). </a:t>
            </a:r>
          </a:p>
          <a:p>
            <a:pPr marL="285750" indent="-285750" algn="l" fontAlgn="ctr">
              <a:buFont typeface="Arial" panose="020B0604020202020204" pitchFamily="34" charset="0"/>
              <a:buChar char="•"/>
            </a:pPr>
            <a:r>
              <a:rPr lang="it-IT" sz="1400" dirty="0">
                <a:latin typeface="American Typewriter" panose="02090604020004020304" pitchFamily="18" charset="77"/>
              </a:rPr>
              <a:t>In questo modo si evidenzia chi ha guadagnato e chi ha perso, nel corso del tempo, </a:t>
            </a:r>
            <a:r>
              <a:rPr lang="it-IT" sz="1400" b="1" dirty="0">
                <a:solidFill>
                  <a:srgbClr val="0070C0"/>
                </a:solidFill>
                <a:latin typeface="American Typewriter" panose="02090604020004020304" pitchFamily="18" charset="77"/>
              </a:rPr>
              <a:t>rispetto alla media </a:t>
            </a:r>
            <a:r>
              <a:rPr lang="it-IT" sz="1400" dirty="0">
                <a:latin typeface="American Typewriter" panose="02090604020004020304" pitchFamily="18" charset="77"/>
              </a:rPr>
              <a:t>dell’UE 27</a:t>
            </a:r>
          </a:p>
        </p:txBody>
      </p:sp>
    </p:spTree>
    <p:extLst>
      <p:ext uri="{BB962C8B-B14F-4D97-AF65-F5344CB8AC3E}">
        <p14:creationId xmlns:p14="http://schemas.microsoft.com/office/powerpoint/2010/main" val="4262680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46082" name="Rectangle 6"/>
          <p:cNvSpPr>
            <a:spLocks noGrp="1" noChangeArrowheads="1"/>
          </p:cNvSpPr>
          <p:nvPr>
            <p:ph type="title" idx="4294967295"/>
          </p:nvPr>
        </p:nvSpPr>
        <p:spPr>
          <a:xfrm>
            <a:off x="613186" y="303213"/>
            <a:ext cx="8530814" cy="557212"/>
          </a:xfrm>
          <a:noFill/>
        </p:spPr>
        <p:txBody>
          <a:bodyPr/>
          <a:lstStyle/>
          <a:p>
            <a:r>
              <a:rPr lang="it-IT" altLang="en-US" sz="2400" dirty="0">
                <a:latin typeface="American Typewriter" panose="02090604020004020304" pitchFamily="18" charset="77"/>
              </a:rPr>
              <a:t>Dal </a:t>
            </a:r>
            <a:r>
              <a:rPr lang="it-IT" altLang="en-US" sz="2400" b="1" dirty="0">
                <a:solidFill>
                  <a:srgbClr val="0070C0"/>
                </a:solidFill>
                <a:latin typeface="American Typewriter" panose="02090604020004020304" pitchFamily="18" charset="77"/>
              </a:rPr>
              <a:t>PIL</a:t>
            </a:r>
            <a:r>
              <a:rPr lang="it-IT" altLang="en-US" sz="2400" dirty="0">
                <a:latin typeface="American Typewriter" panose="02090604020004020304" pitchFamily="18" charset="77"/>
              </a:rPr>
              <a:t> alla teoria della </a:t>
            </a:r>
            <a:r>
              <a:rPr lang="it-IT" altLang="en-US" sz="2400" b="1" dirty="0">
                <a:solidFill>
                  <a:srgbClr val="0070C0"/>
                </a:solidFill>
                <a:latin typeface="American Typewriter" panose="02090604020004020304" pitchFamily="18" charset="77"/>
              </a:rPr>
              <a:t>crescita</a:t>
            </a:r>
          </a:p>
        </p:txBody>
      </p:sp>
      <p:sp>
        <p:nvSpPr>
          <p:cNvPr id="5" name="CasellaDiTesto 4"/>
          <p:cNvSpPr txBox="1"/>
          <p:nvPr/>
        </p:nvSpPr>
        <p:spPr>
          <a:xfrm>
            <a:off x="613186" y="1387008"/>
            <a:ext cx="7825292" cy="4188198"/>
          </a:xfrm>
          <a:prstGeom prst="rect">
            <a:avLst/>
          </a:prstGeom>
          <a:noFill/>
        </p:spPr>
        <p:txBody>
          <a:bodyPr wrap="square" rtlCol="0">
            <a:spAutoFit/>
          </a:bodyPr>
          <a:lstStyle/>
          <a:p>
            <a:pPr algn="just">
              <a:lnSpc>
                <a:spcPct val="125000"/>
              </a:lnSpc>
              <a:spcBef>
                <a:spcPts val="1200"/>
              </a:spcBef>
            </a:pPr>
            <a:r>
              <a:rPr lang="it-IT" sz="1600" dirty="0">
                <a:latin typeface="American Typewriter" panose="02090604020004020304" pitchFamily="18" charset="77"/>
              </a:rPr>
              <a:t>Nei tempi più antichi, il </a:t>
            </a:r>
            <a:r>
              <a:rPr lang="it-IT" sz="1600" b="1" dirty="0">
                <a:solidFill>
                  <a:srgbClr val="0070C0"/>
                </a:solidFill>
                <a:latin typeface="American Typewriter" panose="02090604020004020304" pitchFamily="18" charset="77"/>
              </a:rPr>
              <a:t>prodotto pro capite </a:t>
            </a:r>
            <a:r>
              <a:rPr lang="it-IT" sz="1600" dirty="0">
                <a:latin typeface="American Typewriter" panose="02090604020004020304" pitchFamily="18" charset="77"/>
              </a:rPr>
              <a:t>di tutte le società umane era certamente pari al </a:t>
            </a:r>
            <a:r>
              <a:rPr lang="it-IT" sz="1600" b="1" dirty="0">
                <a:solidFill>
                  <a:srgbClr val="0070C0"/>
                </a:solidFill>
                <a:latin typeface="American Typewriter" panose="02090604020004020304" pitchFamily="18" charset="77"/>
              </a:rPr>
              <a:t>livello di sussistenza</a:t>
            </a:r>
            <a:r>
              <a:rPr lang="it-IT" sz="1600" dirty="0">
                <a:latin typeface="American Typewriter" panose="02090604020004020304" pitchFamily="18" charset="77"/>
              </a:rPr>
              <a:t>.</a:t>
            </a:r>
          </a:p>
          <a:p>
            <a:pPr algn="just">
              <a:lnSpc>
                <a:spcPct val="125000"/>
              </a:lnSpc>
              <a:spcBef>
                <a:spcPts val="1200"/>
              </a:spcBef>
            </a:pPr>
            <a:r>
              <a:rPr lang="it-IT" sz="1600" dirty="0">
                <a:latin typeface="American Typewriter" panose="02090604020004020304" pitchFamily="18" charset="77"/>
              </a:rPr>
              <a:t>Nel corso del tempo, a un certo punto il PIL reale pro capite ha iniziato ad aumentare.</a:t>
            </a:r>
          </a:p>
          <a:p>
            <a:pPr algn="just">
              <a:lnSpc>
                <a:spcPct val="125000"/>
              </a:lnSpc>
              <a:spcBef>
                <a:spcPts val="1200"/>
              </a:spcBef>
            </a:pPr>
            <a:r>
              <a:rPr lang="it-IT" sz="1600" dirty="0">
                <a:latin typeface="American Typewriter" panose="02090604020004020304" pitchFamily="18" charset="77"/>
              </a:rPr>
              <a:t>La </a:t>
            </a:r>
            <a:r>
              <a:rPr lang="it-IT" sz="1600" b="1" dirty="0">
                <a:solidFill>
                  <a:srgbClr val="C00000"/>
                </a:solidFill>
                <a:latin typeface="American Typewriter" panose="02090604020004020304" pitchFamily="18" charset="77"/>
              </a:rPr>
              <a:t>teoria della crescita </a:t>
            </a:r>
            <a:r>
              <a:rPr lang="it-IT" sz="1600" dirty="0">
                <a:latin typeface="American Typewriter" panose="02090604020004020304" pitchFamily="18" charset="77"/>
              </a:rPr>
              <a:t>e la </a:t>
            </a:r>
            <a:r>
              <a:rPr lang="it-IT" sz="1600" b="1" dirty="0">
                <a:solidFill>
                  <a:srgbClr val="C00000"/>
                </a:solidFill>
                <a:latin typeface="American Typewriter" panose="02090604020004020304" pitchFamily="18" charset="77"/>
              </a:rPr>
              <a:t>teoria dello sviluppo economico</a:t>
            </a:r>
            <a:r>
              <a:rPr lang="it-IT" sz="1600" dirty="0">
                <a:latin typeface="American Typewriter" panose="02090604020004020304" pitchFamily="18" charset="77"/>
              </a:rPr>
              <a:t> spiegano:</a:t>
            </a:r>
          </a:p>
          <a:p>
            <a:pPr marL="285750" indent="-285750" algn="just">
              <a:lnSpc>
                <a:spcPct val="125000"/>
              </a:lnSpc>
              <a:spcBef>
                <a:spcPts val="1200"/>
              </a:spcBef>
              <a:buFont typeface="Arial" panose="020B0604020202020204" pitchFamily="34" charset="0"/>
              <a:buChar char="•"/>
            </a:pPr>
            <a:r>
              <a:rPr lang="it-IT" sz="1600" b="1" dirty="0">
                <a:solidFill>
                  <a:srgbClr val="0070C0"/>
                </a:solidFill>
                <a:latin typeface="American Typewriter" panose="02090604020004020304" pitchFamily="18" charset="77"/>
              </a:rPr>
              <a:t>Come</a:t>
            </a:r>
            <a:r>
              <a:rPr lang="it-IT" sz="1600" dirty="0">
                <a:latin typeface="American Typewriter" panose="02090604020004020304" pitchFamily="18" charset="77"/>
              </a:rPr>
              <a:t> si realizza l’aumento del PIL reale da un periodo all’altro</a:t>
            </a:r>
          </a:p>
          <a:p>
            <a:pPr marL="285750" indent="-285750" algn="just">
              <a:lnSpc>
                <a:spcPct val="125000"/>
              </a:lnSpc>
              <a:spcBef>
                <a:spcPts val="1200"/>
              </a:spcBef>
              <a:buFont typeface="Arial" panose="020B0604020202020204" pitchFamily="34" charset="0"/>
              <a:buChar char="•"/>
            </a:pPr>
            <a:r>
              <a:rPr lang="it-IT" sz="1600" b="1" dirty="0">
                <a:solidFill>
                  <a:srgbClr val="0070C0"/>
                </a:solidFill>
                <a:latin typeface="American Typewriter" panose="02090604020004020304" pitchFamily="18" charset="77"/>
              </a:rPr>
              <a:t>Quando</a:t>
            </a:r>
            <a:r>
              <a:rPr lang="it-IT" sz="1600" dirty="0">
                <a:latin typeface="American Typewriter" panose="02090604020004020304" pitchFamily="18" charset="77"/>
              </a:rPr>
              <a:t> inizia questo processo</a:t>
            </a:r>
          </a:p>
          <a:p>
            <a:pPr marL="285750" indent="-285750" algn="just">
              <a:lnSpc>
                <a:spcPct val="125000"/>
              </a:lnSpc>
              <a:spcBef>
                <a:spcPts val="1200"/>
              </a:spcBef>
              <a:buFont typeface="Arial" panose="020B0604020202020204" pitchFamily="34" charset="0"/>
              <a:buChar char="•"/>
            </a:pPr>
            <a:r>
              <a:rPr lang="it-IT" sz="1600" b="1" dirty="0">
                <a:solidFill>
                  <a:srgbClr val="0070C0"/>
                </a:solidFill>
                <a:latin typeface="American Typewriter" panose="02090604020004020304" pitchFamily="18" charset="77"/>
              </a:rPr>
              <a:t>Perché</a:t>
            </a:r>
            <a:r>
              <a:rPr lang="it-IT" sz="1600" dirty="0">
                <a:latin typeface="American Typewriter" panose="02090604020004020304" pitchFamily="18" charset="77"/>
              </a:rPr>
              <a:t> alcuni paesi hanno </a:t>
            </a:r>
            <a:r>
              <a:rPr lang="it-IT" sz="1600" b="1" dirty="0">
                <a:solidFill>
                  <a:srgbClr val="0070C0"/>
                </a:solidFill>
                <a:latin typeface="American Typewriter" panose="02090604020004020304" pitchFamily="18" charset="77"/>
              </a:rPr>
              <a:t>iniziato</a:t>
            </a:r>
            <a:r>
              <a:rPr lang="it-IT" sz="1600" dirty="0">
                <a:latin typeface="American Typewriter" panose="02090604020004020304" pitchFamily="18" charset="77"/>
              </a:rPr>
              <a:t> prima di altri</a:t>
            </a:r>
          </a:p>
          <a:p>
            <a:pPr marL="285750" indent="-285750" algn="just">
              <a:lnSpc>
                <a:spcPct val="125000"/>
              </a:lnSpc>
              <a:spcBef>
                <a:spcPts val="1200"/>
              </a:spcBef>
              <a:buFont typeface="Arial" panose="020B0604020202020204" pitchFamily="34" charset="0"/>
              <a:buChar char="•"/>
            </a:pPr>
            <a:r>
              <a:rPr lang="it-IT" sz="1600" b="1" dirty="0">
                <a:solidFill>
                  <a:srgbClr val="0070C0"/>
                </a:solidFill>
                <a:latin typeface="American Typewriter" panose="02090604020004020304" pitchFamily="18" charset="77"/>
              </a:rPr>
              <a:t>Perché</a:t>
            </a:r>
            <a:r>
              <a:rPr lang="it-IT" sz="1600" dirty="0">
                <a:latin typeface="American Typewriter" panose="02090604020004020304" pitchFamily="18" charset="77"/>
              </a:rPr>
              <a:t> alcuni crescono </a:t>
            </a:r>
            <a:r>
              <a:rPr lang="it-IT" sz="1600" b="1" dirty="0">
                <a:solidFill>
                  <a:srgbClr val="0070C0"/>
                </a:solidFill>
                <a:latin typeface="American Typewriter" panose="02090604020004020304" pitchFamily="18" charset="77"/>
              </a:rPr>
              <a:t>più velocemente </a:t>
            </a:r>
            <a:r>
              <a:rPr lang="it-IT" sz="1600" dirty="0">
                <a:latin typeface="American Typewriter" panose="02090604020004020304" pitchFamily="18" charset="77"/>
              </a:rPr>
              <a:t>di altri. </a:t>
            </a:r>
          </a:p>
          <a:p>
            <a:pPr marL="285750" indent="-285750" algn="r">
              <a:lnSpc>
                <a:spcPct val="125000"/>
              </a:lnSpc>
              <a:spcBef>
                <a:spcPts val="1200"/>
              </a:spcBef>
              <a:buFont typeface="Wingdings" panose="05000000000000000000" pitchFamily="2" charset="2"/>
              <a:buChar char="v"/>
            </a:pPr>
            <a:r>
              <a:rPr lang="it-IT" sz="1400" i="1" dirty="0">
                <a:solidFill>
                  <a:srgbClr val="00B0F0"/>
                </a:solidFill>
                <a:latin typeface="American Typewriter" panose="02090604020004020304" pitchFamily="18" charset="77"/>
              </a:rPr>
              <a:t>Studieremo la teoria della crescita nella lezione 3</a:t>
            </a:r>
          </a:p>
        </p:txBody>
      </p:sp>
    </p:spTree>
    <p:extLst>
      <p:ext uri="{BB962C8B-B14F-4D97-AF65-F5344CB8AC3E}">
        <p14:creationId xmlns:p14="http://schemas.microsoft.com/office/powerpoint/2010/main" val="819299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46082" name="Rectangle 6"/>
          <p:cNvSpPr>
            <a:spLocks noGrp="1" noChangeArrowheads="1"/>
          </p:cNvSpPr>
          <p:nvPr>
            <p:ph type="title" idx="4294967295"/>
          </p:nvPr>
        </p:nvSpPr>
        <p:spPr>
          <a:xfrm>
            <a:off x="613186" y="303213"/>
            <a:ext cx="8530814" cy="557212"/>
          </a:xfrm>
          <a:noFill/>
        </p:spPr>
        <p:txBody>
          <a:bodyPr/>
          <a:lstStyle/>
          <a:p>
            <a:r>
              <a:rPr lang="it-IT" altLang="en-US" sz="2400" dirty="0">
                <a:latin typeface="American Typewriter" panose="02090604020004020304" pitchFamily="18" charset="77"/>
              </a:rPr>
              <a:t>Dal </a:t>
            </a:r>
            <a:r>
              <a:rPr lang="it-IT" altLang="en-US" sz="2400" b="1" dirty="0">
                <a:solidFill>
                  <a:srgbClr val="0070C0"/>
                </a:solidFill>
                <a:latin typeface="American Typewriter" panose="02090604020004020304" pitchFamily="18" charset="77"/>
              </a:rPr>
              <a:t>PIL</a:t>
            </a:r>
            <a:r>
              <a:rPr lang="it-IT" altLang="en-US" sz="2400" dirty="0">
                <a:latin typeface="American Typewriter" panose="02090604020004020304" pitchFamily="18" charset="77"/>
              </a:rPr>
              <a:t> alla teoria della </a:t>
            </a:r>
            <a:r>
              <a:rPr lang="it-IT" altLang="en-US" sz="2400" b="1" dirty="0">
                <a:solidFill>
                  <a:srgbClr val="0070C0"/>
                </a:solidFill>
                <a:latin typeface="American Typewriter" panose="02090604020004020304" pitchFamily="18" charset="77"/>
              </a:rPr>
              <a:t>crescita </a:t>
            </a:r>
            <a:r>
              <a:rPr lang="it-IT" altLang="en-US" sz="2400" dirty="0">
                <a:solidFill>
                  <a:schemeClr val="tx2"/>
                </a:solidFill>
                <a:latin typeface="American Typewriter" panose="02090604020004020304" pitchFamily="18" charset="77"/>
              </a:rPr>
              <a:t>(2)</a:t>
            </a:r>
          </a:p>
        </p:txBody>
      </p:sp>
      <p:sp>
        <p:nvSpPr>
          <p:cNvPr id="5" name="CasellaDiTesto 4"/>
          <p:cNvSpPr txBox="1"/>
          <p:nvPr/>
        </p:nvSpPr>
        <p:spPr>
          <a:xfrm>
            <a:off x="613186" y="1473070"/>
            <a:ext cx="7885354" cy="2882136"/>
          </a:xfrm>
          <a:prstGeom prst="rect">
            <a:avLst/>
          </a:prstGeom>
          <a:noFill/>
        </p:spPr>
        <p:txBody>
          <a:bodyPr wrap="square" rtlCol="0">
            <a:spAutoFit/>
          </a:bodyPr>
          <a:lstStyle/>
          <a:p>
            <a:pPr algn="just">
              <a:lnSpc>
                <a:spcPct val="150000"/>
              </a:lnSpc>
              <a:spcBef>
                <a:spcPts val="0"/>
              </a:spcBef>
            </a:pPr>
            <a:r>
              <a:rPr lang="it-IT" sz="1600" dirty="0">
                <a:latin typeface="American Typewriter" panose="02090604020004020304" pitchFamily="18" charset="77"/>
              </a:rPr>
              <a:t>La </a:t>
            </a:r>
            <a:r>
              <a:rPr lang="it-IT" sz="1600" b="1" dirty="0">
                <a:solidFill>
                  <a:srgbClr val="C00000"/>
                </a:solidFill>
                <a:latin typeface="American Typewriter" panose="02090604020004020304" pitchFamily="18" charset="77"/>
              </a:rPr>
              <a:t>diversità dei processi di crescita </a:t>
            </a:r>
          </a:p>
          <a:p>
            <a:pPr algn="just">
              <a:lnSpc>
                <a:spcPct val="150000"/>
              </a:lnSpc>
              <a:spcBef>
                <a:spcPts val="0"/>
              </a:spcBef>
            </a:pPr>
            <a:r>
              <a:rPr lang="it-IT" sz="1600" dirty="0">
                <a:latin typeface="American Typewriter" panose="02090604020004020304" pitchFamily="18" charset="77"/>
              </a:rPr>
              <a:t>(sia rispetto al momento di inizio, che alla velocità del processo) </a:t>
            </a:r>
          </a:p>
          <a:p>
            <a:pPr algn="just">
              <a:lnSpc>
                <a:spcPct val="150000"/>
              </a:lnSpc>
              <a:spcBef>
                <a:spcPts val="0"/>
              </a:spcBef>
            </a:pPr>
            <a:r>
              <a:rPr lang="it-IT" sz="1600" dirty="0">
                <a:latin typeface="American Typewriter" panose="02090604020004020304" pitchFamily="18" charset="77"/>
              </a:rPr>
              <a:t>spiega perché oggi il PIL pro capite possa essere così </a:t>
            </a:r>
            <a:r>
              <a:rPr lang="it-IT" sz="1600" b="1" dirty="0">
                <a:latin typeface="American Typewriter" panose="02090604020004020304" pitchFamily="18" charset="77"/>
              </a:rPr>
              <a:t>diverso</a:t>
            </a:r>
            <a:r>
              <a:rPr lang="it-IT" sz="1600" dirty="0">
                <a:latin typeface="American Typewriter" panose="02090604020004020304" pitchFamily="18" charset="77"/>
              </a:rPr>
              <a:t> tra i paesi del mondo. </a:t>
            </a:r>
          </a:p>
          <a:p>
            <a:pPr algn="just">
              <a:lnSpc>
                <a:spcPct val="150000"/>
              </a:lnSpc>
              <a:spcBef>
                <a:spcPts val="1200"/>
              </a:spcBef>
            </a:pPr>
            <a:r>
              <a:rPr lang="it-IT" sz="1600" dirty="0">
                <a:latin typeface="American Typewriter" panose="02090604020004020304" pitchFamily="18" charset="77"/>
              </a:rPr>
              <a:t>La </a:t>
            </a:r>
            <a:r>
              <a:rPr lang="it-IT" sz="1600" b="1" dirty="0">
                <a:solidFill>
                  <a:srgbClr val="C00000"/>
                </a:solidFill>
                <a:latin typeface="American Typewriter" panose="02090604020004020304" pitchFamily="18" charset="77"/>
              </a:rPr>
              <a:t>teoria dello sviluppo economico </a:t>
            </a:r>
            <a:r>
              <a:rPr lang="it-IT" sz="1600" dirty="0">
                <a:latin typeface="American Typewriter" panose="02090604020004020304" pitchFamily="18" charset="77"/>
              </a:rPr>
              <a:t>cerca di individuare le </a:t>
            </a:r>
            <a:r>
              <a:rPr lang="it-IT" sz="1600" b="1" dirty="0">
                <a:latin typeface="American Typewriter" panose="02090604020004020304" pitchFamily="18" charset="77"/>
              </a:rPr>
              <a:t>soluzioni</a:t>
            </a:r>
            <a:r>
              <a:rPr lang="it-IT" sz="1600" dirty="0">
                <a:latin typeface="American Typewriter" panose="02090604020004020304" pitchFamily="18" charset="77"/>
              </a:rPr>
              <a:t>  </a:t>
            </a:r>
          </a:p>
          <a:p>
            <a:pPr algn="just">
              <a:lnSpc>
                <a:spcPct val="150000"/>
              </a:lnSpc>
              <a:spcBef>
                <a:spcPts val="0"/>
              </a:spcBef>
            </a:pPr>
            <a:r>
              <a:rPr lang="it-IT" sz="1600" dirty="0">
                <a:latin typeface="American Typewriter" panose="02090604020004020304" pitchFamily="18" charset="77"/>
              </a:rPr>
              <a:t>(= le politiche economiche) per accelerare la </a:t>
            </a:r>
            <a:r>
              <a:rPr lang="it-IT" sz="1600" b="1" dirty="0">
                <a:solidFill>
                  <a:srgbClr val="0070C0"/>
                </a:solidFill>
                <a:latin typeface="American Typewriter" panose="02090604020004020304" pitchFamily="18" charset="77"/>
              </a:rPr>
              <a:t>convergenza del PIL pro capite </a:t>
            </a:r>
            <a:r>
              <a:rPr lang="it-IT" sz="1600" dirty="0">
                <a:latin typeface="American Typewriter" panose="02090604020004020304" pitchFamily="18" charset="77"/>
              </a:rPr>
              <a:t>di tutti i paesi verso il livello dei paesi più sviluppati.</a:t>
            </a:r>
            <a:endParaRPr lang="en-US" sz="1600" dirty="0">
              <a:latin typeface="American Typewriter" panose="02090604020004020304" pitchFamily="18" charset="77"/>
            </a:endParaRPr>
          </a:p>
        </p:txBody>
      </p:sp>
    </p:spTree>
    <p:extLst>
      <p:ext uri="{BB962C8B-B14F-4D97-AF65-F5344CB8AC3E}">
        <p14:creationId xmlns:p14="http://schemas.microsoft.com/office/powerpoint/2010/main" val="348153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77970" y="402771"/>
            <a:ext cx="7230943" cy="576943"/>
          </a:xfrm>
        </p:spPr>
        <p:txBody>
          <a:bodyPr/>
          <a:lstStyle/>
          <a:p>
            <a:r>
              <a:rPr lang="it-IT" altLang="en-US" sz="2400" b="1" dirty="0">
                <a:latin typeface="American Typewriter" panose="02090604020004020304" pitchFamily="18" charset="77"/>
              </a:rPr>
              <a:t>2. Prezzi e inflazione</a:t>
            </a:r>
          </a:p>
        </p:txBody>
      </p:sp>
      <p:sp>
        <p:nvSpPr>
          <p:cNvPr id="162819" name="Rectangle 3"/>
          <p:cNvSpPr>
            <a:spLocks noGrp="1" noChangeArrowheads="1"/>
          </p:cNvSpPr>
          <p:nvPr>
            <p:ph idx="1"/>
          </p:nvPr>
        </p:nvSpPr>
        <p:spPr>
          <a:xfrm>
            <a:off x="655608" y="1347008"/>
            <a:ext cx="7954992" cy="4315275"/>
          </a:xfrm>
        </p:spPr>
        <p:txBody>
          <a:bodyPr/>
          <a:lstStyle/>
          <a:p>
            <a:pPr marL="287338" indent="-287338">
              <a:lnSpc>
                <a:spcPct val="125000"/>
              </a:lnSpc>
              <a:spcBef>
                <a:spcPts val="1200"/>
              </a:spcBef>
            </a:pPr>
            <a:r>
              <a:rPr lang="it-IT" altLang="en-US" sz="1600" b="1" dirty="0">
                <a:solidFill>
                  <a:srgbClr val="7030A0"/>
                </a:solidFill>
                <a:latin typeface="American Typewriter" panose="02090604020004020304" pitchFamily="18" charset="77"/>
              </a:rPr>
              <a:t>Indice dei prezzi</a:t>
            </a:r>
            <a:r>
              <a:rPr lang="it-IT" altLang="en-US" sz="1600" dirty="0">
                <a:latin typeface="American Typewriter" panose="02090604020004020304" pitchFamily="18" charset="77"/>
              </a:rPr>
              <a:t>: è una </a:t>
            </a:r>
            <a:r>
              <a:rPr lang="it-IT" altLang="en-US" sz="1600" b="1" i="1" dirty="0">
                <a:latin typeface="American Typewriter" panose="02090604020004020304" pitchFamily="18" charset="77"/>
              </a:rPr>
              <a:t>media ponderata </a:t>
            </a:r>
            <a:r>
              <a:rPr lang="it-IT" altLang="en-US" sz="1600" dirty="0">
                <a:latin typeface="American Typewriter" panose="02090604020004020304" pitchFamily="18" charset="77"/>
              </a:rPr>
              <a:t>di un insieme di prezzi, riferiti ad un insieme («paniere») di beni e servizi</a:t>
            </a:r>
          </a:p>
          <a:p>
            <a:pPr marL="287338" indent="-287338">
              <a:lnSpc>
                <a:spcPct val="125000"/>
              </a:lnSpc>
              <a:spcBef>
                <a:spcPts val="1200"/>
              </a:spcBef>
            </a:pPr>
            <a:r>
              <a:rPr lang="it-IT" altLang="en-US" sz="1600" b="1" dirty="0">
                <a:solidFill>
                  <a:srgbClr val="CC0000"/>
                </a:solidFill>
                <a:latin typeface="American Typewriter" panose="02090604020004020304" pitchFamily="18" charset="77"/>
              </a:rPr>
              <a:t>Tasso di inflazione:</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è la </a:t>
            </a:r>
            <a:r>
              <a:rPr lang="it-IT" altLang="en-US" sz="1600" dirty="0">
                <a:solidFill>
                  <a:srgbClr val="CC0000"/>
                </a:solidFill>
                <a:latin typeface="American Typewriter" panose="02090604020004020304" pitchFamily="18" charset="77"/>
              </a:rPr>
              <a:t>variazione percentuale</a:t>
            </a:r>
            <a:r>
              <a:rPr lang="it-IT" altLang="en-US" sz="1600" dirty="0">
                <a:latin typeface="American Typewriter" panose="02090604020004020304" pitchFamily="18" charset="77"/>
              </a:rPr>
              <a:t> di un indice dei prezzi</a:t>
            </a:r>
          </a:p>
          <a:p>
            <a:pPr marL="287338" indent="-287338">
              <a:lnSpc>
                <a:spcPct val="125000"/>
              </a:lnSpc>
              <a:spcBef>
                <a:spcPts val="1200"/>
              </a:spcBef>
            </a:pPr>
            <a:r>
              <a:rPr lang="it-IT" altLang="en-US" sz="1600" dirty="0">
                <a:latin typeface="American Typewriter" panose="02090604020004020304" pitchFamily="18" charset="77"/>
              </a:rPr>
              <a:t>Ambedue, possono essere calcolati su base mensile, trimestrale o annuale</a:t>
            </a:r>
          </a:p>
          <a:p>
            <a:pPr marL="287338" indent="-287338">
              <a:lnSpc>
                <a:spcPct val="125000"/>
              </a:lnSpc>
              <a:spcBef>
                <a:spcPts val="1200"/>
              </a:spcBef>
            </a:pPr>
            <a:r>
              <a:rPr lang="it-IT" altLang="en-US" sz="1600" dirty="0">
                <a:latin typeface="American Typewriter" panose="02090604020004020304" pitchFamily="18" charset="77"/>
              </a:rPr>
              <a:t>Due principali indici dei prezzi: </a:t>
            </a:r>
          </a:p>
          <a:p>
            <a:pPr marL="687388" lvl="1" indent="-287338">
              <a:lnSpc>
                <a:spcPct val="125000"/>
              </a:lnSpc>
              <a:spcBef>
                <a:spcPts val="1200"/>
              </a:spcBef>
            </a:pPr>
            <a:r>
              <a:rPr lang="it-IT" altLang="en-US" sz="1600" dirty="0">
                <a:latin typeface="American Typewriter" panose="02090604020004020304" pitchFamily="18" charset="77"/>
              </a:rPr>
              <a:t>il </a:t>
            </a:r>
            <a:r>
              <a:rPr lang="it-IT" altLang="en-US" sz="1600" b="1" dirty="0">
                <a:solidFill>
                  <a:srgbClr val="7030A0"/>
                </a:solidFill>
                <a:latin typeface="American Typewriter" panose="02090604020004020304" pitchFamily="18" charset="77"/>
              </a:rPr>
              <a:t>deflatore</a:t>
            </a:r>
            <a:r>
              <a:rPr lang="it-IT" altLang="en-US" sz="1600" dirty="0">
                <a:latin typeface="American Typewriter" panose="02090604020004020304" pitchFamily="18" charset="77"/>
              </a:rPr>
              <a:t> del PIL </a:t>
            </a:r>
          </a:p>
          <a:p>
            <a:pPr marL="687388" lvl="1" indent="-287338">
              <a:lnSpc>
                <a:spcPct val="125000"/>
              </a:lnSpc>
              <a:spcBef>
                <a:spcPts val="1200"/>
              </a:spcBef>
            </a:pPr>
            <a:r>
              <a:rPr lang="it-IT" altLang="en-US" sz="1600" dirty="0">
                <a:latin typeface="American Typewriter" panose="02090604020004020304" pitchFamily="18" charset="77"/>
              </a:rPr>
              <a:t>l’indice dei </a:t>
            </a:r>
            <a:r>
              <a:rPr lang="it-IT" altLang="en-US" sz="1600" b="1" dirty="0">
                <a:solidFill>
                  <a:srgbClr val="7030A0"/>
                </a:solidFill>
                <a:latin typeface="American Typewriter" panose="02090604020004020304" pitchFamily="18" charset="77"/>
              </a:rPr>
              <a:t>prezzi al consumo </a:t>
            </a:r>
            <a:r>
              <a:rPr lang="it-IT" altLang="en-US" sz="1600" dirty="0">
                <a:latin typeface="American Typewriter" panose="02090604020004020304" pitchFamily="18" charset="77"/>
              </a:rPr>
              <a:t>(</a:t>
            </a:r>
            <a:r>
              <a:rPr lang="it-IT" altLang="en-US" sz="1600" b="1" dirty="0">
                <a:solidFill>
                  <a:srgbClr val="7030A0"/>
                </a:solidFill>
                <a:latin typeface="American Typewriter" panose="02090604020004020304" pitchFamily="18" charset="77"/>
              </a:rPr>
              <a:t>IPC</a:t>
            </a:r>
            <a:r>
              <a:rPr lang="it-IT" altLang="en-US" sz="1600" dirty="0">
                <a:latin typeface="American Typewriter" panose="02090604020004020304" pitchFamily="18" charset="77"/>
              </a:rPr>
              <a:t>)</a:t>
            </a:r>
          </a:p>
          <a:p>
            <a:pPr marL="287338" indent="-287338">
              <a:lnSpc>
                <a:spcPct val="125000"/>
              </a:lnSpc>
              <a:spcBef>
                <a:spcPts val="1200"/>
              </a:spcBef>
            </a:pPr>
            <a:r>
              <a:rPr lang="it-IT" altLang="en-US" sz="1600" dirty="0">
                <a:latin typeface="American Typewriter" panose="02090604020004020304" pitchFamily="18" charset="77"/>
              </a:rPr>
              <a:t>Differiscono tra di loro sia per i prezzi di cui tengono conto, che per il metodo di calcolo.</a:t>
            </a:r>
          </a:p>
          <a:p>
            <a:pPr marL="687388" lvl="1" indent="-287338"/>
            <a:endParaRPr lang="it-IT" altLang="en-US" sz="2000" dirty="0">
              <a:latin typeface="American Typewriter" panose="02090604020004020304" pitchFamily="18" charset="77"/>
            </a:endParaRPr>
          </a:p>
          <a:p>
            <a:pPr marL="287338" indent="-287338">
              <a:buFont typeface="Wingdings" panose="05000000000000000000" pitchFamily="2" charset="2"/>
              <a:buNone/>
            </a:pPr>
            <a:endParaRPr lang="it-IT" altLang="en-US" sz="2800" dirty="0">
              <a:latin typeface="American Typewriter" panose="02090604020004020304" pitchFamily="18" charset="77"/>
            </a:endParaRPr>
          </a:p>
        </p:txBody>
      </p:sp>
      <p:sp>
        <p:nvSpPr>
          <p:cNvPr id="4915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strips(downRight)">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strips(downRight)">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strips(downRight)">
                                      <p:cBhvr>
                                        <p:cTn id="17" dur="500"/>
                                        <p:tgtEl>
                                          <p:spTgt spid="162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2819">
                                            <p:txEl>
                                              <p:pRg st="3" end="3"/>
                                            </p:txEl>
                                          </p:spTgt>
                                        </p:tgtEl>
                                        <p:attrNameLst>
                                          <p:attrName>style.visibility</p:attrName>
                                        </p:attrNameLst>
                                      </p:cBhvr>
                                      <p:to>
                                        <p:strVal val="visible"/>
                                      </p:to>
                                    </p:set>
                                    <p:animEffect transition="in" filter="strips(downRight)">
                                      <p:cBhvr>
                                        <p:cTn id="22" dur="500"/>
                                        <p:tgtEl>
                                          <p:spTgt spid="162819">
                                            <p:txEl>
                                              <p:pRg st="3" end="3"/>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62819">
                                            <p:txEl>
                                              <p:pRg st="4" end="4"/>
                                            </p:txEl>
                                          </p:spTgt>
                                        </p:tgtEl>
                                        <p:attrNameLst>
                                          <p:attrName>style.visibility</p:attrName>
                                        </p:attrNameLst>
                                      </p:cBhvr>
                                      <p:to>
                                        <p:strVal val="visible"/>
                                      </p:to>
                                    </p:set>
                                    <p:animEffect transition="in" filter="strips(downRight)">
                                      <p:cBhvr>
                                        <p:cTn id="25" dur="500"/>
                                        <p:tgtEl>
                                          <p:spTgt spid="162819">
                                            <p:txEl>
                                              <p:pRg st="4" end="4"/>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62819">
                                            <p:txEl>
                                              <p:pRg st="5" end="5"/>
                                            </p:txEl>
                                          </p:spTgt>
                                        </p:tgtEl>
                                        <p:attrNameLst>
                                          <p:attrName>style.visibility</p:attrName>
                                        </p:attrNameLst>
                                      </p:cBhvr>
                                      <p:to>
                                        <p:strVal val="visible"/>
                                      </p:to>
                                    </p:set>
                                    <p:animEffect transition="in" filter="strips(downRight)">
                                      <p:cBhvr>
                                        <p:cTn id="28" dur="500"/>
                                        <p:tgtEl>
                                          <p:spTgt spid="16281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62819">
                                            <p:txEl>
                                              <p:pRg st="6" end="6"/>
                                            </p:txEl>
                                          </p:spTgt>
                                        </p:tgtEl>
                                        <p:attrNameLst>
                                          <p:attrName>style.visibility</p:attrName>
                                        </p:attrNameLst>
                                      </p:cBhvr>
                                      <p:to>
                                        <p:strVal val="visible"/>
                                      </p:to>
                                    </p:set>
                                    <p:animEffect transition="in" filter="strips(downRight)">
                                      <p:cBhvr>
                                        <p:cTn id="33" dur="500"/>
                                        <p:tgtEl>
                                          <p:spTgt spid="162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20701" y="362309"/>
            <a:ext cx="7235975" cy="524356"/>
          </a:xfrm>
        </p:spPr>
        <p:txBody>
          <a:bodyPr/>
          <a:lstStyle/>
          <a:p>
            <a:r>
              <a:rPr lang="it-IT" altLang="en-US" sz="2400" dirty="0">
                <a:latin typeface="American Typewriter" panose="02090604020004020304" pitchFamily="18" charset="77"/>
              </a:rPr>
              <a:t>Indici dei prezzi e misure dell’inflazione</a:t>
            </a:r>
            <a:endParaRPr lang="it-IT" altLang="en-US" sz="3200" dirty="0">
              <a:latin typeface="American Typewriter" panose="02090604020004020304" pitchFamily="18" charset="77"/>
            </a:endParaRPr>
          </a:p>
        </p:txBody>
      </p:sp>
      <p:sp>
        <p:nvSpPr>
          <p:cNvPr id="1029"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mc:AlternateContent xmlns:mc="http://schemas.openxmlformats.org/markup-compatibility/2006" xmlns:a14="http://schemas.microsoft.com/office/drawing/2010/main">
        <mc:Choice Requires="a14">
          <p:sp>
            <p:nvSpPr>
              <p:cNvPr id="2" name="Rettangolo 1"/>
              <p:cNvSpPr/>
              <p:nvPr/>
            </p:nvSpPr>
            <p:spPr>
              <a:xfrm>
                <a:off x="520701" y="1431926"/>
                <a:ext cx="7450108" cy="4440639"/>
              </a:xfrm>
              <a:prstGeom prst="rect">
                <a:avLst/>
              </a:prstGeom>
            </p:spPr>
            <p:txBody>
              <a:bodyPr wrap="square">
                <a:spAutoFit/>
              </a:bodyPr>
              <a:lstStyle/>
              <a:p>
                <a:pPr algn="l">
                  <a:lnSpc>
                    <a:spcPct val="125000"/>
                  </a:lnSpc>
                </a:pPr>
                <a:r>
                  <a:rPr lang="it-IT" altLang="en-US" sz="1600" i="1" dirty="0">
                    <a:latin typeface="American Typewriter" panose="02090604020004020304" pitchFamily="18" charset="77"/>
                  </a:rPr>
                  <a:t>Abbiamo già definito:</a:t>
                </a:r>
              </a:p>
              <a:p>
                <a:pPr marL="285750" algn="l">
                  <a:lnSpc>
                    <a:spcPct val="125000"/>
                  </a:lnSpc>
                  <a:buFont typeface="Arial" panose="020B0604020202020204" pitchFamily="34" charset="0"/>
                  <a:buChar char="•"/>
                </a:pPr>
                <a:r>
                  <a:rPr lang="it-IT" altLang="en-US" sz="1600" b="1" dirty="0">
                    <a:solidFill>
                      <a:srgbClr val="0070C0"/>
                    </a:solidFill>
                    <a:latin typeface="American Typewriter" panose="02090604020004020304" pitchFamily="18" charset="77"/>
                  </a:rPr>
                  <a:t>    Deflatore del PIL = 100* </a:t>
                </a:r>
                <a14:m>
                  <m:oMath xmlns:m="http://schemas.openxmlformats.org/officeDocument/2006/math">
                    <m:f>
                      <m:fPr>
                        <m:ctrlPr>
                          <a:rPr lang="it-IT" altLang="en-US" sz="1600" b="1" i="1">
                            <a:solidFill>
                              <a:srgbClr val="0070C0"/>
                            </a:solidFill>
                            <a:latin typeface="Cambria Math" panose="02040503050406030204" pitchFamily="18" charset="0"/>
                          </a:rPr>
                        </m:ctrlPr>
                      </m:fPr>
                      <m:num>
                        <m:r>
                          <m:rPr>
                            <m:nor/>
                          </m:rPr>
                          <a:rPr lang="it-IT" altLang="en-US" sz="1600" b="1" dirty="0">
                            <a:solidFill>
                              <a:srgbClr val="0070C0"/>
                            </a:solidFill>
                            <a:latin typeface="American Typewriter" panose="02090604020004020304" pitchFamily="18" charset="77"/>
                          </a:rPr>
                          <m:t>PIL</m:t>
                        </m:r>
                        <m:r>
                          <m:rPr>
                            <m:nor/>
                          </m:rPr>
                          <a:rPr lang="it-IT" altLang="en-US" sz="1600" b="1" dirty="0">
                            <a:solidFill>
                              <a:srgbClr val="0070C0"/>
                            </a:solidFill>
                            <a:latin typeface="American Typewriter" panose="02090604020004020304" pitchFamily="18" charset="77"/>
                          </a:rPr>
                          <m:t> </m:t>
                        </m:r>
                        <m:r>
                          <m:rPr>
                            <m:nor/>
                          </m:rPr>
                          <a:rPr lang="it-IT" altLang="en-US" sz="1600" b="1" dirty="0">
                            <a:solidFill>
                              <a:srgbClr val="0070C0"/>
                            </a:solidFill>
                            <a:latin typeface="American Typewriter" panose="02090604020004020304" pitchFamily="18" charset="77"/>
                          </a:rPr>
                          <m:t>a</m:t>
                        </m:r>
                        <m:r>
                          <m:rPr>
                            <m:nor/>
                          </m:rPr>
                          <a:rPr lang="it-IT" altLang="en-US" sz="1600" b="1" dirty="0">
                            <a:solidFill>
                              <a:srgbClr val="0070C0"/>
                            </a:solidFill>
                            <a:latin typeface="American Typewriter" panose="02090604020004020304" pitchFamily="18" charset="77"/>
                          </a:rPr>
                          <m:t> </m:t>
                        </m:r>
                        <m:r>
                          <m:rPr>
                            <m:nor/>
                          </m:rPr>
                          <a:rPr lang="it-IT" altLang="en-US" sz="1600" b="1" dirty="0">
                            <a:solidFill>
                              <a:srgbClr val="0070C0"/>
                            </a:solidFill>
                            <a:latin typeface="American Typewriter" panose="02090604020004020304" pitchFamily="18" charset="77"/>
                          </a:rPr>
                          <m:t>p</m:t>
                        </m:r>
                        <m:r>
                          <m:rPr>
                            <m:nor/>
                          </m:rPr>
                          <a:rPr lang="it-IT" altLang="en-US" sz="1600" b="1" dirty="0">
                            <a:solidFill>
                              <a:srgbClr val="0070C0"/>
                            </a:solidFill>
                            <a:latin typeface="American Typewriter" panose="02090604020004020304" pitchFamily="18" charset="77"/>
                          </a:rPr>
                          <m:t>. </m:t>
                        </m:r>
                        <m:r>
                          <m:rPr>
                            <m:nor/>
                          </m:rPr>
                          <a:rPr lang="it-IT" altLang="en-US" sz="1600" b="1" dirty="0">
                            <a:solidFill>
                              <a:srgbClr val="0070C0"/>
                            </a:solidFill>
                            <a:latin typeface="American Typewriter" panose="02090604020004020304" pitchFamily="18" charset="77"/>
                          </a:rPr>
                          <m:t>correnti</m:t>
                        </m:r>
                      </m:num>
                      <m:den>
                        <m:r>
                          <m:rPr>
                            <m:nor/>
                          </m:rPr>
                          <a:rPr lang="it-IT" altLang="en-US" sz="1600" b="1" dirty="0">
                            <a:solidFill>
                              <a:srgbClr val="0070C0"/>
                            </a:solidFill>
                            <a:latin typeface="American Typewriter" panose="02090604020004020304" pitchFamily="18" charset="77"/>
                          </a:rPr>
                          <m:t>PIL</m:t>
                        </m:r>
                        <m:r>
                          <m:rPr>
                            <m:nor/>
                          </m:rPr>
                          <a:rPr lang="it-IT" altLang="en-US" sz="1600" b="1" dirty="0">
                            <a:solidFill>
                              <a:srgbClr val="0070C0"/>
                            </a:solidFill>
                            <a:latin typeface="American Typewriter" panose="02090604020004020304" pitchFamily="18" charset="77"/>
                          </a:rPr>
                          <m:t> </m:t>
                        </m:r>
                        <m:r>
                          <m:rPr>
                            <m:nor/>
                          </m:rPr>
                          <a:rPr lang="it-IT" altLang="en-US" sz="1600" b="1" dirty="0">
                            <a:solidFill>
                              <a:srgbClr val="0070C0"/>
                            </a:solidFill>
                            <a:latin typeface="American Typewriter" panose="02090604020004020304" pitchFamily="18" charset="77"/>
                          </a:rPr>
                          <m:t>a</m:t>
                        </m:r>
                        <m:r>
                          <m:rPr>
                            <m:nor/>
                          </m:rPr>
                          <a:rPr lang="it-IT" altLang="en-US" sz="1600" b="1" dirty="0">
                            <a:solidFill>
                              <a:srgbClr val="0070C0"/>
                            </a:solidFill>
                            <a:latin typeface="American Typewriter" panose="02090604020004020304" pitchFamily="18" charset="77"/>
                          </a:rPr>
                          <m:t> </m:t>
                        </m:r>
                        <m:r>
                          <m:rPr>
                            <m:nor/>
                          </m:rPr>
                          <a:rPr lang="it-IT" altLang="en-US" sz="1600" b="1" dirty="0">
                            <a:solidFill>
                              <a:srgbClr val="0070C0"/>
                            </a:solidFill>
                            <a:latin typeface="American Typewriter" panose="02090604020004020304" pitchFamily="18" charset="77"/>
                          </a:rPr>
                          <m:t>p</m:t>
                        </m:r>
                        <m:r>
                          <m:rPr>
                            <m:nor/>
                          </m:rPr>
                          <a:rPr lang="it-IT" altLang="en-US" sz="1600" b="1" dirty="0">
                            <a:solidFill>
                              <a:srgbClr val="0070C0"/>
                            </a:solidFill>
                            <a:latin typeface="American Typewriter" panose="02090604020004020304" pitchFamily="18" charset="77"/>
                          </a:rPr>
                          <m:t>. </m:t>
                        </m:r>
                        <m:r>
                          <m:rPr>
                            <m:nor/>
                          </m:rPr>
                          <a:rPr lang="it-IT" altLang="en-US" sz="1600" b="1" dirty="0">
                            <a:solidFill>
                              <a:srgbClr val="0070C0"/>
                            </a:solidFill>
                            <a:latin typeface="American Typewriter" panose="02090604020004020304" pitchFamily="18" charset="77"/>
                          </a:rPr>
                          <m:t>costanti</m:t>
                        </m:r>
                      </m:den>
                    </m:f>
                  </m:oMath>
                </a14:m>
                <a:endParaRPr lang="it-IT" altLang="en-US" sz="1600" b="1" dirty="0">
                  <a:latin typeface="American Typewriter" panose="02090604020004020304" pitchFamily="18" charset="77"/>
                </a:endParaRPr>
              </a:p>
              <a:p>
                <a:pPr lvl="1" algn="l">
                  <a:lnSpc>
                    <a:spcPct val="125000"/>
                  </a:lnSpc>
                  <a:spcBef>
                    <a:spcPts val="1200"/>
                  </a:spcBef>
                </a:pPr>
                <a:r>
                  <a:rPr lang="it-IT" altLang="en-US" sz="1600" dirty="0">
                    <a:latin typeface="American Typewriter" panose="02090604020004020304" pitchFamily="18" charset="77"/>
                  </a:rPr>
                  <a:t>La variazione percentuale  nel tempo del deflatore del PIL </a:t>
                </a:r>
              </a:p>
              <a:p>
                <a:pPr lvl="1" algn="l">
                  <a:lnSpc>
                    <a:spcPct val="125000"/>
                  </a:lnSpc>
                  <a:spcBef>
                    <a:spcPts val="0"/>
                  </a:spcBef>
                </a:pPr>
                <a:r>
                  <a:rPr lang="it-IT" altLang="en-US" sz="1600" dirty="0">
                    <a:latin typeface="American Typewriter" panose="02090604020004020304" pitchFamily="18" charset="77"/>
                  </a:rPr>
                  <a:t>è una misura dell’ </a:t>
                </a:r>
                <a:r>
                  <a:rPr lang="it-IT" altLang="en-US" sz="1600" b="1" dirty="0">
                    <a:solidFill>
                      <a:srgbClr val="C00000"/>
                    </a:solidFill>
                    <a:latin typeface="American Typewriter" panose="02090604020004020304" pitchFamily="18" charset="77"/>
                  </a:rPr>
                  <a:t>inflazione</a:t>
                </a:r>
                <a:r>
                  <a:rPr lang="it-IT" altLang="en-US" sz="1600" dirty="0">
                    <a:latin typeface="American Typewriter" panose="02090604020004020304" pitchFamily="18" charset="77"/>
                  </a:rPr>
                  <a:t>.</a:t>
                </a:r>
              </a:p>
              <a:p>
                <a:pPr algn="l">
                  <a:lnSpc>
                    <a:spcPct val="125000"/>
                  </a:lnSpc>
                </a:pPr>
                <a:endParaRPr lang="it-IT" altLang="en-US" sz="1600" i="1" dirty="0">
                  <a:latin typeface="American Typewriter" panose="02090604020004020304" pitchFamily="18" charset="77"/>
                </a:endParaRPr>
              </a:p>
              <a:p>
                <a:pPr algn="l">
                  <a:lnSpc>
                    <a:spcPct val="125000"/>
                  </a:lnSpc>
                </a:pPr>
                <a:r>
                  <a:rPr lang="it-IT" altLang="en-US" sz="1600" i="1" dirty="0">
                    <a:latin typeface="American Typewriter" panose="02090604020004020304" pitchFamily="18" charset="77"/>
                  </a:rPr>
                  <a:t>Un modo semplice (approssimativo) di calcolarla</a:t>
                </a:r>
                <a:r>
                  <a:rPr lang="it-IT" altLang="en-US" sz="1600" dirty="0">
                    <a:latin typeface="American Typewriter" panose="02090604020004020304" pitchFamily="18" charset="77"/>
                  </a:rPr>
                  <a:t>:</a:t>
                </a:r>
              </a:p>
              <a:p>
                <a:pPr marL="288000" lvl="2" algn="l">
                  <a:lnSpc>
                    <a:spcPct val="125000"/>
                  </a:lnSpc>
                  <a:spcBef>
                    <a:spcPts val="1200"/>
                  </a:spcBef>
                  <a:buFont typeface="Arial" panose="020B0604020202020204" pitchFamily="34" charset="0"/>
                  <a:buChar char="•"/>
                </a:pPr>
                <a:r>
                  <a:rPr lang="it-IT" altLang="en-US" sz="1600" b="1" dirty="0">
                    <a:solidFill>
                      <a:srgbClr val="C00000"/>
                    </a:solidFill>
                    <a:latin typeface="American Typewriter" panose="02090604020004020304" pitchFamily="18" charset="77"/>
                  </a:rPr>
                  <a:t>     Tasso di inflazione (del deflatore del PIL) ≈</a:t>
                </a:r>
              </a:p>
              <a:p>
                <a:pPr marL="1177200" lvl="4" algn="l">
                  <a:lnSpc>
                    <a:spcPct val="125000"/>
                  </a:lnSpc>
                  <a:spcBef>
                    <a:spcPts val="1200"/>
                  </a:spcBef>
                </a:pPr>
                <a:r>
                  <a:rPr lang="it-IT" altLang="en-US" sz="1600" b="1" dirty="0">
                    <a:solidFill>
                      <a:srgbClr val="0070C0"/>
                    </a:solidFill>
                    <a:latin typeface="American Typewriter" panose="02090604020004020304" pitchFamily="18" charset="77"/>
                  </a:rPr>
                  <a:t>Tasso di crescita del PIL a p. correnti </a:t>
                </a:r>
              </a:p>
              <a:p>
                <a:pPr marL="1498950" lvl="4" indent="-285750" algn="l">
                  <a:lnSpc>
                    <a:spcPct val="125000"/>
                  </a:lnSpc>
                  <a:spcBef>
                    <a:spcPts val="1200"/>
                  </a:spcBef>
                  <a:buFontTx/>
                  <a:buChar char="-"/>
                </a:pPr>
                <a:r>
                  <a:rPr lang="it-IT" altLang="en-US" sz="1600" b="1" dirty="0">
                    <a:solidFill>
                      <a:srgbClr val="0070C0"/>
                    </a:solidFill>
                    <a:latin typeface="American Typewriter" panose="02090604020004020304" pitchFamily="18" charset="77"/>
                  </a:rPr>
                  <a:t>Tasso di crescita del PIL a p. costanti</a:t>
                </a:r>
              </a:p>
              <a:p>
                <a:pPr marL="0" lvl="1" indent="-158400" algn="l">
                  <a:lnSpc>
                    <a:spcPct val="125000"/>
                  </a:lnSpc>
                </a:pPr>
                <a:endParaRPr lang="it-IT" altLang="en-US" sz="1600" dirty="0">
                  <a:latin typeface="American Typewriter" panose="02090604020004020304" pitchFamily="18" charset="77"/>
                </a:endParaRPr>
              </a:p>
              <a:p>
                <a:pPr marL="285750" algn="l">
                  <a:buFont typeface="Arial" panose="020B0604020202020204" pitchFamily="34" charset="0"/>
                  <a:buChar char="•"/>
                </a:pPr>
                <a:endParaRPr lang="en-US" sz="2000" dirty="0">
                  <a:latin typeface="American Typewriter" panose="02090604020004020304" pitchFamily="18" charset="77"/>
                </a:endParaRPr>
              </a:p>
            </p:txBody>
          </p:sp>
        </mc:Choice>
        <mc:Fallback xmlns="">
          <p:sp>
            <p:nvSpPr>
              <p:cNvPr id="2" name="Rettangolo 1"/>
              <p:cNvSpPr>
                <a:spLocks noRot="1" noChangeAspect="1" noMove="1" noResize="1" noEditPoints="1" noAdjustHandles="1" noChangeArrowheads="1" noChangeShapeType="1" noTextEdit="1"/>
              </p:cNvSpPr>
              <p:nvPr/>
            </p:nvSpPr>
            <p:spPr>
              <a:xfrm>
                <a:off x="520701" y="1431926"/>
                <a:ext cx="7450108" cy="4440639"/>
              </a:xfrm>
              <a:prstGeom prst="rect">
                <a:avLst/>
              </a:prstGeom>
              <a:blipFill>
                <a:blip r:embed="rId3"/>
                <a:stretch>
                  <a:fillRect l="-340"/>
                </a:stretch>
              </a:blipFill>
            </p:spPr>
            <p:txBody>
              <a:bodyPr/>
              <a:lstStyle/>
              <a:p>
                <a:r>
                  <a:rPr lang="en-US">
                    <a:noFill/>
                  </a:rPr>
                  <a:t> </a:t>
                </a:r>
              </a:p>
            </p:txBody>
          </p:sp>
        </mc:Fallback>
      </mc:AlternateContent>
    </p:spTree>
    <p:extLst>
      <p:ext uri="{BB962C8B-B14F-4D97-AF65-F5344CB8AC3E}">
        <p14:creationId xmlns:p14="http://schemas.microsoft.com/office/powerpoint/2010/main" val="2847730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20700" y="473515"/>
            <a:ext cx="7313613" cy="895350"/>
          </a:xfrm>
        </p:spPr>
        <p:txBody>
          <a:bodyPr/>
          <a:lstStyle/>
          <a:p>
            <a:r>
              <a:rPr lang="it-IT" altLang="en-US" sz="2000" dirty="0">
                <a:latin typeface="American Typewriter" panose="02090604020004020304" pitchFamily="18" charset="77"/>
              </a:rPr>
              <a:t>Indici dei prezzi e misure dell’inflazione (2)</a:t>
            </a:r>
            <a:br>
              <a:rPr lang="it-IT" altLang="en-US" sz="2000" dirty="0">
                <a:latin typeface="American Typewriter" panose="02090604020004020304" pitchFamily="18" charset="77"/>
              </a:rPr>
            </a:br>
            <a:endParaRPr lang="it-IT" altLang="en-US" sz="2800" dirty="0">
              <a:latin typeface="American Typewriter" panose="02090604020004020304" pitchFamily="18" charset="77"/>
            </a:endParaRPr>
          </a:p>
        </p:txBody>
      </p:sp>
      <p:sp>
        <p:nvSpPr>
          <p:cNvPr id="1029"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2" name="Rettangolo 1"/>
          <p:cNvSpPr/>
          <p:nvPr/>
        </p:nvSpPr>
        <p:spPr>
          <a:xfrm>
            <a:off x="520700" y="992038"/>
            <a:ext cx="7450109" cy="4039567"/>
          </a:xfrm>
          <a:prstGeom prst="rect">
            <a:avLst/>
          </a:prstGeom>
        </p:spPr>
        <p:txBody>
          <a:bodyPr wrap="square">
            <a:spAutoFit/>
          </a:bodyPr>
          <a:lstStyle/>
          <a:p>
            <a:pPr marL="0" lvl="1" indent="-158400" algn="l">
              <a:lnSpc>
                <a:spcPct val="125000"/>
              </a:lnSpc>
            </a:pPr>
            <a:r>
              <a:rPr lang="it-IT" altLang="en-US" i="1" dirty="0">
                <a:latin typeface="American Typewriter" panose="02090604020004020304" pitchFamily="18" charset="77"/>
              </a:rPr>
              <a:t>Esempio</a:t>
            </a:r>
            <a:r>
              <a:rPr lang="it-IT" altLang="en-US" i="1" dirty="0">
                <a:latin typeface="+mj-lt"/>
              </a:rPr>
              <a:t>:</a:t>
            </a:r>
          </a:p>
          <a:p>
            <a:pPr marL="0" lvl="1" indent="-158400" algn="l">
              <a:lnSpc>
                <a:spcPct val="125000"/>
              </a:lnSpc>
            </a:pPr>
            <a:endParaRPr lang="it-IT" altLang="en-US" i="1" dirty="0">
              <a:latin typeface="+mj-lt"/>
            </a:endParaRPr>
          </a:p>
          <a:p>
            <a:pPr marL="0" lvl="1" indent="-158400" algn="l">
              <a:lnSpc>
                <a:spcPct val="125000"/>
              </a:lnSpc>
            </a:pPr>
            <a:endParaRPr lang="it-IT" altLang="en-US" i="1" dirty="0">
              <a:latin typeface="+mj-lt"/>
            </a:endParaRPr>
          </a:p>
          <a:p>
            <a:pPr marL="0" lvl="1" indent="-158400" algn="l">
              <a:lnSpc>
                <a:spcPct val="125000"/>
              </a:lnSpc>
            </a:pPr>
            <a:endParaRPr lang="it-IT" altLang="en-US" i="1" dirty="0">
              <a:latin typeface="+mj-lt"/>
            </a:endParaRPr>
          </a:p>
          <a:p>
            <a:pPr marL="0" lvl="1" indent="-158400" algn="l">
              <a:lnSpc>
                <a:spcPct val="125000"/>
              </a:lnSpc>
            </a:pPr>
            <a:endParaRPr lang="it-IT" altLang="en-US" dirty="0">
              <a:latin typeface="+mj-lt"/>
            </a:endParaRPr>
          </a:p>
          <a:p>
            <a:pPr algn="l"/>
            <a:r>
              <a:rPr lang="it-IT" i="1" dirty="0">
                <a:latin typeface="American Typewriter" panose="02090604020004020304" pitchFamily="18" charset="77"/>
              </a:rPr>
              <a:t>Calcolo l’inflazione direttamente dal deflatore del PIL:</a:t>
            </a:r>
          </a:p>
          <a:p>
            <a:pPr algn="l"/>
            <a:endParaRPr lang="it-IT" i="1" dirty="0">
              <a:latin typeface="+mj-lt"/>
            </a:endParaRPr>
          </a:p>
          <a:p>
            <a:pPr algn="l"/>
            <a:endParaRPr lang="it-IT" i="1" dirty="0">
              <a:latin typeface="+mj-lt"/>
            </a:endParaRPr>
          </a:p>
          <a:p>
            <a:pPr algn="l"/>
            <a:endParaRPr lang="it-IT" i="1" dirty="0">
              <a:latin typeface="+mj-lt"/>
            </a:endParaRPr>
          </a:p>
          <a:p>
            <a:pPr algn="l"/>
            <a:endParaRPr lang="it-IT" i="1" dirty="0">
              <a:latin typeface="+mj-lt"/>
            </a:endParaRPr>
          </a:p>
          <a:p>
            <a:pPr algn="l"/>
            <a:r>
              <a:rPr lang="it-IT" i="1" dirty="0">
                <a:latin typeface="American Typewriter" panose="02090604020004020304" pitchFamily="18" charset="77"/>
              </a:rPr>
              <a:t>Calcolo l’inflazione come differenza fra le variazione percentuali del PIL nominale (= a p. correnti) e reale (= a p. costanti):</a:t>
            </a:r>
            <a:endParaRPr lang="en-US" i="1" dirty="0">
              <a:latin typeface="American Typewriter" panose="02090604020004020304" pitchFamily="18" charset="77"/>
            </a:endParaRPr>
          </a:p>
          <a:p>
            <a:pPr algn="l"/>
            <a:endParaRPr lang="en-US" i="1" dirty="0">
              <a:latin typeface="+mj-lt"/>
            </a:endParaRPr>
          </a:p>
        </p:txBody>
      </p:sp>
      <p:graphicFrame>
        <p:nvGraphicFramePr>
          <p:cNvPr id="3" name="Tabella 2"/>
          <p:cNvGraphicFramePr>
            <a:graphicFrameLocks noGrp="1"/>
          </p:cNvGraphicFramePr>
          <p:nvPr>
            <p:extLst>
              <p:ext uri="{D42A27DB-BD31-4B8C-83A1-F6EECF244321}">
                <p14:modId xmlns:p14="http://schemas.microsoft.com/office/powerpoint/2010/main" val="735700554"/>
              </p:ext>
            </p:extLst>
          </p:nvPr>
        </p:nvGraphicFramePr>
        <p:xfrm>
          <a:off x="1777041" y="1052423"/>
          <a:ext cx="5934976" cy="1447824"/>
        </p:xfrm>
        <a:graphic>
          <a:graphicData uri="http://schemas.openxmlformats.org/drawingml/2006/table">
            <a:tbl>
              <a:tblPr firstRow="1" bandRow="1">
                <a:tableStyleId>{5C22544A-7EE6-4342-B048-85BDC9FD1C3A}</a:tableStyleId>
              </a:tblPr>
              <a:tblGrid>
                <a:gridCol w="1483744">
                  <a:extLst>
                    <a:ext uri="{9D8B030D-6E8A-4147-A177-3AD203B41FA5}">
                      <a16:colId xmlns:a16="http://schemas.microsoft.com/office/drawing/2014/main" val="20000"/>
                    </a:ext>
                  </a:extLst>
                </a:gridCol>
                <a:gridCol w="1483744">
                  <a:extLst>
                    <a:ext uri="{9D8B030D-6E8A-4147-A177-3AD203B41FA5}">
                      <a16:colId xmlns:a16="http://schemas.microsoft.com/office/drawing/2014/main" val="20001"/>
                    </a:ext>
                  </a:extLst>
                </a:gridCol>
                <a:gridCol w="1483744">
                  <a:extLst>
                    <a:ext uri="{9D8B030D-6E8A-4147-A177-3AD203B41FA5}">
                      <a16:colId xmlns:a16="http://schemas.microsoft.com/office/drawing/2014/main" val="20002"/>
                    </a:ext>
                  </a:extLst>
                </a:gridCol>
                <a:gridCol w="1483744">
                  <a:extLst>
                    <a:ext uri="{9D8B030D-6E8A-4147-A177-3AD203B41FA5}">
                      <a16:colId xmlns:a16="http://schemas.microsoft.com/office/drawing/2014/main" val="20003"/>
                    </a:ext>
                  </a:extLst>
                </a:gridCol>
              </a:tblGrid>
              <a:tr h="361956">
                <a:tc>
                  <a:txBody>
                    <a:bodyPr/>
                    <a:lstStyle/>
                    <a:p>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2015</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2016</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2017</a:t>
                      </a:r>
                      <a:endParaRPr lang="en-US" sz="1600" dirty="0">
                        <a:latin typeface="American Typewriter" panose="02090604020004020304" pitchFamily="18" charset="77"/>
                      </a:endParaRPr>
                    </a:p>
                  </a:txBody>
                  <a:tcPr/>
                </a:tc>
                <a:extLst>
                  <a:ext uri="{0D108BD9-81ED-4DB2-BD59-A6C34878D82A}">
                    <a16:rowId xmlns:a16="http://schemas.microsoft.com/office/drawing/2014/main" val="10000"/>
                  </a:ext>
                </a:extLst>
              </a:tr>
              <a:tr h="361956">
                <a:tc>
                  <a:txBody>
                    <a:bodyPr/>
                    <a:lstStyle/>
                    <a:p>
                      <a:r>
                        <a:rPr lang="it-IT" sz="1600" dirty="0">
                          <a:latin typeface="American Typewriter" panose="02090604020004020304" pitchFamily="18" charset="77"/>
                        </a:rPr>
                        <a:t>PIL</a:t>
                      </a:r>
                      <a:r>
                        <a:rPr lang="it-IT" sz="1600" baseline="0" dirty="0">
                          <a:latin typeface="American Typewriter" panose="02090604020004020304" pitchFamily="18" charset="77"/>
                        </a:rPr>
                        <a:t> p. </a:t>
                      </a:r>
                      <a:r>
                        <a:rPr lang="it-IT" sz="1600" baseline="0" dirty="0" err="1">
                          <a:latin typeface="American Typewriter" panose="02090604020004020304" pitchFamily="18" charset="77"/>
                        </a:rPr>
                        <a:t>corr</a:t>
                      </a:r>
                      <a:r>
                        <a:rPr lang="it-IT" sz="1600" baseline="0" dirty="0">
                          <a:latin typeface="American Typewriter" panose="02090604020004020304" pitchFamily="18" charset="77"/>
                        </a:rPr>
                        <a:t>.</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100</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107</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112</a:t>
                      </a:r>
                      <a:endParaRPr lang="en-US" sz="1600" dirty="0">
                        <a:latin typeface="American Typewriter" panose="02090604020004020304" pitchFamily="18" charset="77"/>
                      </a:endParaRPr>
                    </a:p>
                  </a:txBody>
                  <a:tcPr/>
                </a:tc>
                <a:extLst>
                  <a:ext uri="{0D108BD9-81ED-4DB2-BD59-A6C34878D82A}">
                    <a16:rowId xmlns:a16="http://schemas.microsoft.com/office/drawing/2014/main" val="10001"/>
                  </a:ext>
                </a:extLst>
              </a:tr>
              <a:tr h="361956">
                <a:tc>
                  <a:txBody>
                    <a:bodyPr/>
                    <a:lstStyle/>
                    <a:p>
                      <a:r>
                        <a:rPr lang="it-IT" sz="1600" dirty="0">
                          <a:latin typeface="American Typewriter" panose="02090604020004020304" pitchFamily="18" charset="77"/>
                        </a:rPr>
                        <a:t>PIL p. </a:t>
                      </a:r>
                      <a:r>
                        <a:rPr lang="it-IT" sz="1600" dirty="0" err="1">
                          <a:latin typeface="American Typewriter" panose="02090604020004020304" pitchFamily="18" charset="77"/>
                        </a:rPr>
                        <a:t>cost</a:t>
                      </a:r>
                      <a:r>
                        <a:rPr lang="it-IT" sz="1600" dirty="0">
                          <a:latin typeface="American Typewriter" panose="02090604020004020304" pitchFamily="18" charset="77"/>
                        </a:rPr>
                        <a:t>.</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100</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103</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105</a:t>
                      </a:r>
                      <a:endParaRPr lang="en-US" sz="1600" dirty="0">
                        <a:latin typeface="American Typewriter" panose="02090604020004020304" pitchFamily="18" charset="77"/>
                      </a:endParaRPr>
                    </a:p>
                  </a:txBody>
                  <a:tcPr/>
                </a:tc>
                <a:extLst>
                  <a:ext uri="{0D108BD9-81ED-4DB2-BD59-A6C34878D82A}">
                    <a16:rowId xmlns:a16="http://schemas.microsoft.com/office/drawing/2014/main" val="10002"/>
                  </a:ext>
                </a:extLst>
              </a:tr>
              <a:tr h="361956">
                <a:tc>
                  <a:txBody>
                    <a:bodyPr/>
                    <a:lstStyle/>
                    <a:p>
                      <a:r>
                        <a:rPr lang="it-IT" sz="1600" b="1" dirty="0" err="1">
                          <a:solidFill>
                            <a:srgbClr val="0070C0"/>
                          </a:solidFill>
                          <a:latin typeface="American Typewriter" panose="02090604020004020304" pitchFamily="18" charset="77"/>
                        </a:rPr>
                        <a:t>Defl</a:t>
                      </a:r>
                      <a:r>
                        <a:rPr lang="it-IT" sz="1600" b="1" dirty="0">
                          <a:solidFill>
                            <a:srgbClr val="0070C0"/>
                          </a:solidFill>
                          <a:latin typeface="American Typewriter" panose="02090604020004020304" pitchFamily="18" charset="77"/>
                        </a:rPr>
                        <a:t>. PIL</a:t>
                      </a:r>
                      <a:endParaRPr lang="en-US" sz="1600" b="1" dirty="0">
                        <a:solidFill>
                          <a:srgbClr val="0070C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100</a:t>
                      </a:r>
                      <a:endParaRPr lang="en-US" sz="1600" dirty="0">
                        <a:solidFill>
                          <a:srgbClr val="0070C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103,88</a:t>
                      </a:r>
                      <a:endParaRPr lang="en-US" sz="1600" dirty="0">
                        <a:solidFill>
                          <a:srgbClr val="0070C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106,67</a:t>
                      </a:r>
                      <a:endParaRPr lang="en-US" sz="1600" dirty="0">
                        <a:solidFill>
                          <a:srgbClr val="0070C0"/>
                        </a:solidFill>
                        <a:latin typeface="American Typewriter" panose="02090604020004020304" pitchFamily="18" charset="77"/>
                      </a:endParaRPr>
                    </a:p>
                  </a:txBody>
                  <a:tcPr/>
                </a:tc>
                <a:extLst>
                  <a:ext uri="{0D108BD9-81ED-4DB2-BD59-A6C34878D82A}">
                    <a16:rowId xmlns:a16="http://schemas.microsoft.com/office/drawing/2014/main" val="10003"/>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805956087"/>
              </p:ext>
            </p:extLst>
          </p:nvPr>
        </p:nvGraphicFramePr>
        <p:xfrm>
          <a:off x="1208314" y="3137920"/>
          <a:ext cx="6503703" cy="670560"/>
        </p:xfrm>
        <a:graphic>
          <a:graphicData uri="http://schemas.openxmlformats.org/drawingml/2006/table">
            <a:tbl>
              <a:tblPr firstRow="1" bandRow="1">
                <a:tableStyleId>{5C22544A-7EE6-4342-B048-85BDC9FD1C3A}</a:tableStyleId>
              </a:tblPr>
              <a:tblGrid>
                <a:gridCol w="1915886">
                  <a:extLst>
                    <a:ext uri="{9D8B030D-6E8A-4147-A177-3AD203B41FA5}">
                      <a16:colId xmlns:a16="http://schemas.microsoft.com/office/drawing/2014/main" val="20000"/>
                    </a:ext>
                  </a:extLst>
                </a:gridCol>
                <a:gridCol w="1426029">
                  <a:extLst>
                    <a:ext uri="{9D8B030D-6E8A-4147-A177-3AD203B41FA5}">
                      <a16:colId xmlns:a16="http://schemas.microsoft.com/office/drawing/2014/main" val="20001"/>
                    </a:ext>
                  </a:extLst>
                </a:gridCol>
                <a:gridCol w="1535862">
                  <a:extLst>
                    <a:ext uri="{9D8B030D-6E8A-4147-A177-3AD203B41FA5}">
                      <a16:colId xmlns:a16="http://schemas.microsoft.com/office/drawing/2014/main" val="20002"/>
                    </a:ext>
                  </a:extLst>
                </a:gridCol>
                <a:gridCol w="1625926">
                  <a:extLst>
                    <a:ext uri="{9D8B030D-6E8A-4147-A177-3AD203B41FA5}">
                      <a16:colId xmlns:a16="http://schemas.microsoft.com/office/drawing/2014/main" val="20003"/>
                    </a:ext>
                  </a:extLst>
                </a:gridCol>
              </a:tblGrid>
              <a:tr h="293858">
                <a:tc>
                  <a:txBody>
                    <a:bodyPr/>
                    <a:lstStyle/>
                    <a:p>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2015</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2016</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2017</a:t>
                      </a:r>
                      <a:endParaRPr lang="en-US" sz="1600" dirty="0">
                        <a:latin typeface="American Typewriter" panose="02090604020004020304" pitchFamily="18" charset="77"/>
                      </a:endParaRPr>
                    </a:p>
                  </a:txBody>
                  <a:tcPr/>
                </a:tc>
                <a:extLst>
                  <a:ext uri="{0D108BD9-81ED-4DB2-BD59-A6C34878D82A}">
                    <a16:rowId xmlns:a16="http://schemas.microsoft.com/office/drawing/2014/main" val="10000"/>
                  </a:ext>
                </a:extLst>
              </a:tr>
              <a:tr h="293858">
                <a:tc>
                  <a:txBody>
                    <a:bodyPr/>
                    <a:lstStyle/>
                    <a:p>
                      <a:r>
                        <a:rPr lang="it-IT" sz="1600" b="1" dirty="0">
                          <a:solidFill>
                            <a:srgbClr val="C00000"/>
                          </a:solidFill>
                          <a:latin typeface="American Typewriter" panose="02090604020004020304" pitchFamily="18" charset="77"/>
                        </a:rPr>
                        <a:t>∆%</a:t>
                      </a:r>
                      <a:r>
                        <a:rPr lang="it-IT" sz="1600" b="1" dirty="0" err="1">
                          <a:solidFill>
                            <a:srgbClr val="C00000"/>
                          </a:solidFill>
                          <a:latin typeface="American Typewriter" panose="02090604020004020304" pitchFamily="18" charset="77"/>
                        </a:rPr>
                        <a:t>Defl</a:t>
                      </a:r>
                      <a:r>
                        <a:rPr lang="it-IT" sz="1600" b="1" dirty="0">
                          <a:solidFill>
                            <a:srgbClr val="C00000"/>
                          </a:solidFill>
                          <a:latin typeface="American Typewriter" panose="02090604020004020304" pitchFamily="18" charset="77"/>
                        </a:rPr>
                        <a:t>. PIL</a:t>
                      </a:r>
                      <a:endParaRPr lang="en-US" sz="1600" b="1" dirty="0">
                        <a:solidFill>
                          <a:srgbClr val="C0000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  ..</a:t>
                      </a:r>
                      <a:endParaRPr lang="en-US" sz="1600" dirty="0">
                        <a:solidFill>
                          <a:srgbClr val="0070C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  </a:t>
                      </a:r>
                      <a:r>
                        <a:rPr lang="it-IT" sz="1600" dirty="0">
                          <a:solidFill>
                            <a:srgbClr val="C00000"/>
                          </a:solidFill>
                          <a:latin typeface="American Typewriter" panose="02090604020004020304" pitchFamily="18" charset="77"/>
                        </a:rPr>
                        <a:t>3,88</a:t>
                      </a:r>
                      <a:endParaRPr lang="en-US" sz="1600" dirty="0">
                        <a:solidFill>
                          <a:srgbClr val="C00000"/>
                        </a:solidFill>
                        <a:latin typeface="American Typewriter" panose="02090604020004020304" pitchFamily="18" charset="77"/>
                      </a:endParaRPr>
                    </a:p>
                  </a:txBody>
                  <a:tcPr/>
                </a:tc>
                <a:tc>
                  <a:txBody>
                    <a:bodyPr/>
                    <a:lstStyle/>
                    <a:p>
                      <a:r>
                        <a:rPr lang="it-IT" sz="1600" dirty="0">
                          <a:solidFill>
                            <a:srgbClr val="C00000"/>
                          </a:solidFill>
                          <a:latin typeface="American Typewriter" panose="02090604020004020304" pitchFamily="18" charset="77"/>
                        </a:rPr>
                        <a:t> 2,68</a:t>
                      </a:r>
                      <a:endParaRPr lang="en-US" sz="1600" dirty="0">
                        <a:solidFill>
                          <a:srgbClr val="C00000"/>
                        </a:solidFill>
                        <a:latin typeface="American Typewriter" panose="02090604020004020304" pitchFamily="18" charset="77"/>
                      </a:endParaRPr>
                    </a:p>
                  </a:txBody>
                  <a:tcPr/>
                </a:tc>
                <a:extLst>
                  <a:ext uri="{0D108BD9-81ED-4DB2-BD59-A6C34878D82A}">
                    <a16:rowId xmlns:a16="http://schemas.microsoft.com/office/drawing/2014/main" val="10001"/>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661583836"/>
              </p:ext>
            </p:extLst>
          </p:nvPr>
        </p:nvGraphicFramePr>
        <p:xfrm>
          <a:off x="1319842" y="4755548"/>
          <a:ext cx="6392175" cy="1447824"/>
        </p:xfrm>
        <a:graphic>
          <a:graphicData uri="http://schemas.openxmlformats.org/drawingml/2006/table">
            <a:tbl>
              <a:tblPr firstRow="1" bandRow="1">
                <a:tableStyleId>{5C22544A-7EE6-4342-B048-85BDC9FD1C3A}</a:tableStyleId>
              </a:tblPr>
              <a:tblGrid>
                <a:gridCol w="1889184">
                  <a:extLst>
                    <a:ext uri="{9D8B030D-6E8A-4147-A177-3AD203B41FA5}">
                      <a16:colId xmlns:a16="http://schemas.microsoft.com/office/drawing/2014/main" val="20000"/>
                    </a:ext>
                  </a:extLst>
                </a:gridCol>
                <a:gridCol w="1306903">
                  <a:extLst>
                    <a:ext uri="{9D8B030D-6E8A-4147-A177-3AD203B41FA5}">
                      <a16:colId xmlns:a16="http://schemas.microsoft.com/office/drawing/2014/main" val="20001"/>
                    </a:ext>
                  </a:extLst>
                </a:gridCol>
                <a:gridCol w="1598044">
                  <a:extLst>
                    <a:ext uri="{9D8B030D-6E8A-4147-A177-3AD203B41FA5}">
                      <a16:colId xmlns:a16="http://schemas.microsoft.com/office/drawing/2014/main" val="20002"/>
                    </a:ext>
                  </a:extLst>
                </a:gridCol>
                <a:gridCol w="1598044">
                  <a:extLst>
                    <a:ext uri="{9D8B030D-6E8A-4147-A177-3AD203B41FA5}">
                      <a16:colId xmlns:a16="http://schemas.microsoft.com/office/drawing/2014/main" val="20003"/>
                    </a:ext>
                  </a:extLst>
                </a:gridCol>
              </a:tblGrid>
              <a:tr h="361956">
                <a:tc>
                  <a:txBody>
                    <a:bodyPr/>
                    <a:lstStyle/>
                    <a:p>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2015</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2016</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2017</a:t>
                      </a:r>
                      <a:endParaRPr lang="en-US" sz="1600" dirty="0">
                        <a:latin typeface="American Typewriter" panose="02090604020004020304" pitchFamily="18" charset="77"/>
                      </a:endParaRPr>
                    </a:p>
                  </a:txBody>
                  <a:tcPr/>
                </a:tc>
                <a:extLst>
                  <a:ext uri="{0D108BD9-81ED-4DB2-BD59-A6C34878D82A}">
                    <a16:rowId xmlns:a16="http://schemas.microsoft.com/office/drawing/2014/main" val="10000"/>
                  </a:ext>
                </a:extLst>
              </a:tr>
              <a:tr h="361956">
                <a:tc>
                  <a:txBody>
                    <a:bodyPr/>
                    <a:lstStyle/>
                    <a:p>
                      <a:r>
                        <a:rPr lang="it-IT" sz="1600" b="1" dirty="0">
                          <a:solidFill>
                            <a:srgbClr val="0070C0"/>
                          </a:solidFill>
                          <a:latin typeface="American Typewriter" panose="02090604020004020304" pitchFamily="18" charset="77"/>
                        </a:rPr>
                        <a:t>∆%</a:t>
                      </a:r>
                      <a:r>
                        <a:rPr lang="it-IT" sz="1600" dirty="0">
                          <a:latin typeface="American Typewriter" panose="02090604020004020304" pitchFamily="18" charset="77"/>
                        </a:rPr>
                        <a:t>PIL</a:t>
                      </a:r>
                      <a:r>
                        <a:rPr lang="it-IT" sz="1600" baseline="0" dirty="0">
                          <a:latin typeface="American Typewriter" panose="02090604020004020304" pitchFamily="18" charset="77"/>
                        </a:rPr>
                        <a:t> </a:t>
                      </a:r>
                      <a:r>
                        <a:rPr lang="it-IT" sz="1600" baseline="0" dirty="0" err="1">
                          <a:latin typeface="American Typewriter" panose="02090604020004020304" pitchFamily="18" charset="77"/>
                        </a:rPr>
                        <a:t>p.corr</a:t>
                      </a:r>
                      <a:r>
                        <a:rPr lang="it-IT" sz="1600" baseline="0" dirty="0">
                          <a:latin typeface="American Typewriter" panose="02090604020004020304" pitchFamily="18" charset="77"/>
                        </a:rPr>
                        <a:t>.</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  ..</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  7,00</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  4,67</a:t>
                      </a:r>
                      <a:endParaRPr lang="en-US" sz="1600" dirty="0">
                        <a:latin typeface="American Typewriter" panose="02090604020004020304" pitchFamily="18" charset="77"/>
                      </a:endParaRPr>
                    </a:p>
                  </a:txBody>
                  <a:tcPr/>
                </a:tc>
                <a:extLst>
                  <a:ext uri="{0D108BD9-81ED-4DB2-BD59-A6C34878D82A}">
                    <a16:rowId xmlns:a16="http://schemas.microsoft.com/office/drawing/2014/main" val="10001"/>
                  </a:ext>
                </a:extLst>
              </a:tr>
              <a:tr h="361956">
                <a:tc>
                  <a:txBody>
                    <a:bodyPr/>
                    <a:lstStyle/>
                    <a:p>
                      <a:r>
                        <a:rPr lang="it-IT" sz="1600" b="1" dirty="0">
                          <a:solidFill>
                            <a:srgbClr val="0070C0"/>
                          </a:solidFill>
                          <a:latin typeface="American Typewriter" panose="02090604020004020304" pitchFamily="18" charset="77"/>
                        </a:rPr>
                        <a:t>∆%</a:t>
                      </a:r>
                      <a:r>
                        <a:rPr lang="it-IT" sz="1600" dirty="0">
                          <a:latin typeface="American Typewriter" panose="02090604020004020304" pitchFamily="18" charset="77"/>
                        </a:rPr>
                        <a:t>PIL </a:t>
                      </a:r>
                      <a:r>
                        <a:rPr lang="it-IT" sz="1600" dirty="0" err="1">
                          <a:latin typeface="American Typewriter" panose="02090604020004020304" pitchFamily="18" charset="77"/>
                        </a:rPr>
                        <a:t>p.cost</a:t>
                      </a:r>
                      <a:r>
                        <a:rPr lang="it-IT" sz="1600" dirty="0">
                          <a:latin typeface="American Typewriter" panose="02090604020004020304" pitchFamily="18" charset="77"/>
                        </a:rPr>
                        <a:t>.</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  ..</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  3,00</a:t>
                      </a:r>
                      <a:endParaRPr lang="en-US" sz="1600" dirty="0">
                        <a:latin typeface="American Typewriter" panose="02090604020004020304" pitchFamily="18" charset="77"/>
                      </a:endParaRPr>
                    </a:p>
                  </a:txBody>
                  <a:tcPr/>
                </a:tc>
                <a:tc>
                  <a:txBody>
                    <a:bodyPr/>
                    <a:lstStyle/>
                    <a:p>
                      <a:r>
                        <a:rPr lang="it-IT" sz="1600" dirty="0">
                          <a:latin typeface="American Typewriter" panose="02090604020004020304" pitchFamily="18" charset="77"/>
                        </a:rPr>
                        <a:t>  1,94</a:t>
                      </a:r>
                      <a:endParaRPr lang="en-US" sz="1600" dirty="0">
                        <a:latin typeface="American Typewriter" panose="02090604020004020304" pitchFamily="18" charset="77"/>
                      </a:endParaRPr>
                    </a:p>
                  </a:txBody>
                  <a:tcPr/>
                </a:tc>
                <a:extLst>
                  <a:ext uri="{0D108BD9-81ED-4DB2-BD59-A6C34878D82A}">
                    <a16:rowId xmlns:a16="http://schemas.microsoft.com/office/drawing/2014/main" val="10002"/>
                  </a:ext>
                </a:extLst>
              </a:tr>
              <a:tr h="361956">
                <a:tc>
                  <a:txBody>
                    <a:bodyPr/>
                    <a:lstStyle/>
                    <a:p>
                      <a:r>
                        <a:rPr lang="it-IT" sz="1600" b="1" dirty="0">
                          <a:solidFill>
                            <a:srgbClr val="C00000"/>
                          </a:solidFill>
                          <a:latin typeface="American Typewriter" panose="02090604020004020304" pitchFamily="18" charset="77"/>
                        </a:rPr>
                        <a:t>∆%</a:t>
                      </a:r>
                      <a:r>
                        <a:rPr lang="it-IT" sz="1600" b="1" dirty="0" err="1">
                          <a:solidFill>
                            <a:srgbClr val="C00000"/>
                          </a:solidFill>
                          <a:latin typeface="American Typewriter" panose="02090604020004020304" pitchFamily="18" charset="77"/>
                        </a:rPr>
                        <a:t>Defl</a:t>
                      </a:r>
                      <a:r>
                        <a:rPr lang="it-IT" sz="1600" b="1" dirty="0">
                          <a:solidFill>
                            <a:srgbClr val="C00000"/>
                          </a:solidFill>
                          <a:latin typeface="American Typewriter" panose="02090604020004020304" pitchFamily="18" charset="77"/>
                        </a:rPr>
                        <a:t>. PIL</a:t>
                      </a:r>
                      <a:endParaRPr lang="en-US" sz="1600" b="1" dirty="0">
                        <a:solidFill>
                          <a:srgbClr val="C0000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  ..</a:t>
                      </a:r>
                      <a:endParaRPr lang="en-US" sz="1600" dirty="0">
                        <a:solidFill>
                          <a:srgbClr val="0070C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  </a:t>
                      </a:r>
                      <a:r>
                        <a:rPr lang="it-IT" sz="1600" dirty="0">
                          <a:solidFill>
                            <a:srgbClr val="C00000"/>
                          </a:solidFill>
                          <a:latin typeface="American Typewriter" panose="02090604020004020304" pitchFamily="18" charset="77"/>
                        </a:rPr>
                        <a:t>4,00</a:t>
                      </a:r>
                      <a:endParaRPr lang="en-US" sz="1600" dirty="0">
                        <a:solidFill>
                          <a:srgbClr val="C00000"/>
                        </a:solidFill>
                        <a:latin typeface="American Typewriter" panose="02090604020004020304" pitchFamily="18" charset="77"/>
                      </a:endParaRPr>
                    </a:p>
                  </a:txBody>
                  <a:tcPr/>
                </a:tc>
                <a:tc>
                  <a:txBody>
                    <a:bodyPr/>
                    <a:lstStyle/>
                    <a:p>
                      <a:r>
                        <a:rPr lang="it-IT" sz="1600" dirty="0">
                          <a:solidFill>
                            <a:srgbClr val="0070C0"/>
                          </a:solidFill>
                          <a:latin typeface="American Typewriter" panose="02090604020004020304" pitchFamily="18" charset="77"/>
                        </a:rPr>
                        <a:t>  </a:t>
                      </a:r>
                      <a:r>
                        <a:rPr lang="it-IT" sz="1600" dirty="0">
                          <a:solidFill>
                            <a:srgbClr val="C00000"/>
                          </a:solidFill>
                          <a:latin typeface="American Typewriter" panose="02090604020004020304" pitchFamily="18" charset="77"/>
                        </a:rPr>
                        <a:t>2,73</a:t>
                      </a:r>
                      <a:endParaRPr lang="en-US" sz="1600" dirty="0">
                        <a:solidFill>
                          <a:srgbClr val="C00000"/>
                        </a:solidFill>
                        <a:latin typeface="American Typewriter" panose="02090604020004020304" pitchFamily="18" charset="77"/>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20701" y="360078"/>
            <a:ext cx="7313613" cy="895350"/>
          </a:xfrm>
        </p:spPr>
        <p:txBody>
          <a:bodyPr/>
          <a:lstStyle/>
          <a:p>
            <a:r>
              <a:rPr lang="it-IT" altLang="en-US" sz="2400" dirty="0">
                <a:latin typeface="American Typewriter" panose="02090604020004020304" pitchFamily="18" charset="77"/>
              </a:rPr>
              <a:t>Indici dei prezzi e misure dell’inflazione (3) </a:t>
            </a:r>
            <a:br>
              <a:rPr lang="it-IT" altLang="en-US" sz="2400" dirty="0">
                <a:latin typeface="American Typewriter" panose="02090604020004020304" pitchFamily="18" charset="77"/>
              </a:rPr>
            </a:br>
            <a:endParaRPr lang="it-IT" altLang="en-US" sz="3200" dirty="0">
              <a:latin typeface="American Typewriter" panose="02090604020004020304" pitchFamily="18" charset="77"/>
            </a:endParaRPr>
          </a:p>
        </p:txBody>
      </p:sp>
      <p:sp>
        <p:nvSpPr>
          <p:cNvPr id="1029"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mc:AlternateContent xmlns:mc="http://schemas.openxmlformats.org/markup-compatibility/2006" xmlns:a14="http://schemas.microsoft.com/office/drawing/2010/main">
        <mc:Choice Requires="a14">
          <p:sp>
            <p:nvSpPr>
              <p:cNvPr id="2" name="Rettangolo 1"/>
              <p:cNvSpPr/>
              <p:nvPr/>
            </p:nvSpPr>
            <p:spPr>
              <a:xfrm>
                <a:off x="624218" y="1255428"/>
                <a:ext cx="7450108" cy="5084918"/>
              </a:xfrm>
              <a:prstGeom prst="rect">
                <a:avLst/>
              </a:prstGeom>
            </p:spPr>
            <p:txBody>
              <a:bodyPr wrap="square">
                <a:spAutoFit/>
              </a:bodyPr>
              <a:lstStyle/>
              <a:p>
                <a:pPr algn="l">
                  <a:lnSpc>
                    <a:spcPct val="125000"/>
                  </a:lnSpc>
                  <a:spcBef>
                    <a:spcPts val="1200"/>
                  </a:spcBef>
                </a:pPr>
                <a:endParaRPr lang="it-IT" altLang="en-US" sz="300" dirty="0">
                  <a:latin typeface="American Typewriter" panose="02090604020004020304" pitchFamily="18" charset="77"/>
                </a:endParaRPr>
              </a:p>
              <a:p>
                <a:pPr algn="l">
                  <a:lnSpc>
                    <a:spcPct val="125000"/>
                  </a:lnSpc>
                  <a:spcBef>
                    <a:spcPts val="1200"/>
                  </a:spcBef>
                </a:pPr>
                <a:r>
                  <a:rPr lang="it-IT" altLang="en-US" sz="1600" dirty="0">
                    <a:latin typeface="American Typewriter" panose="02090604020004020304" pitchFamily="18" charset="77"/>
                  </a:rPr>
                  <a:t>Il </a:t>
                </a:r>
                <a:r>
                  <a:rPr lang="it-IT" altLang="en-US" sz="1600" b="1" dirty="0">
                    <a:solidFill>
                      <a:srgbClr val="0070C0"/>
                    </a:solidFill>
                    <a:latin typeface="American Typewriter" panose="02090604020004020304" pitchFamily="18" charset="77"/>
                  </a:rPr>
                  <a:t>deflatore del PIL</a:t>
                </a:r>
                <a:r>
                  <a:rPr lang="it-IT" altLang="en-US" sz="1600" dirty="0">
                    <a:latin typeface="American Typewriter" panose="02090604020004020304" pitchFamily="18" charset="77"/>
                  </a:rPr>
                  <a:t>, per costruzione, è un indice dei prezzi dei beni e servizi finali che entrano nella definizione del PIL.</a:t>
                </a:r>
              </a:p>
              <a:p>
                <a:pPr algn="l">
                  <a:lnSpc>
                    <a:spcPct val="125000"/>
                  </a:lnSpc>
                  <a:spcBef>
                    <a:spcPts val="1200"/>
                  </a:spcBef>
                </a:pPr>
                <a:r>
                  <a:rPr lang="it-IT" altLang="en-US" sz="1600" dirty="0">
                    <a:latin typeface="American Typewriter" panose="02090604020004020304" pitchFamily="18" charset="77"/>
                  </a:rPr>
                  <a:t>Una misura alternativa e usata più frequentemente del livello dei prezzi è l’ </a:t>
                </a:r>
                <a:r>
                  <a:rPr lang="it-IT" altLang="en-US" sz="1600" b="1" dirty="0">
                    <a:solidFill>
                      <a:srgbClr val="C00000"/>
                    </a:solidFill>
                    <a:latin typeface="American Typewriter" panose="02090604020004020304" pitchFamily="18" charset="77"/>
                  </a:rPr>
                  <a:t>Indice dei Prezzi al Consumo (IPC)  </a:t>
                </a:r>
              </a:p>
              <a:p>
                <a:pPr algn="l">
                  <a:lnSpc>
                    <a:spcPct val="125000"/>
                  </a:lnSpc>
                  <a:spcBef>
                    <a:spcPts val="1200"/>
                  </a:spcBef>
                </a:pPr>
                <a:r>
                  <a:rPr lang="it-IT" altLang="en-US" sz="1600" b="1" dirty="0">
                    <a:solidFill>
                      <a:srgbClr val="C00000"/>
                    </a:solidFill>
                    <a:latin typeface="American Typewriter" panose="02090604020004020304" pitchFamily="18" charset="77"/>
                  </a:rPr>
                  <a:t>IPC</a:t>
                </a:r>
                <a:r>
                  <a:rPr lang="it-IT" altLang="en-US" sz="1600" dirty="0">
                    <a:latin typeface="American Typewriter" panose="02090604020004020304" pitchFamily="18" charset="77"/>
                  </a:rPr>
                  <a:t> è la media dei prezzi di un ipotetico paniere, rappresentativo delle quantità consumate dai consumatori in un anno base:</a:t>
                </a:r>
              </a:p>
              <a:p>
                <a:pPr marL="285750" algn="l">
                  <a:lnSpc>
                    <a:spcPct val="125000"/>
                  </a:lnSpc>
                  <a:spcBef>
                    <a:spcPts val="1200"/>
                  </a:spcBef>
                  <a:buFont typeface="Arial" panose="020B0604020202020204" pitchFamily="34" charset="0"/>
                  <a:buChar char="•"/>
                </a:pPr>
                <a14:m>
                  <m:oMath xmlns:m="http://schemas.openxmlformats.org/officeDocument/2006/math">
                    <m:sSup>
                      <m:sSupPr>
                        <m:ctrlPr>
                          <a:rPr lang="it-IT" altLang="en-US" sz="1600" i="1" smtClean="0">
                            <a:latin typeface="Cambria Math" panose="02040503050406030204" pitchFamily="18" charset="0"/>
                          </a:rPr>
                        </m:ctrlPr>
                      </m:sSupPr>
                      <m:e>
                        <m:r>
                          <a:rPr lang="it-IT" altLang="en-US" sz="1600" b="0" i="1" smtClean="0">
                            <a:latin typeface="Cambria Math" panose="02040503050406030204" pitchFamily="18" charset="0"/>
                          </a:rPr>
                          <m:t>𝐼𝑃𝐶</m:t>
                        </m:r>
                      </m:e>
                      <m:sup>
                        <m:r>
                          <a:rPr lang="it-IT" altLang="en-US" sz="1600" b="0" i="1" smtClean="0">
                            <a:latin typeface="Cambria Math" panose="02040503050406030204" pitchFamily="18" charset="0"/>
                          </a:rPr>
                          <m:t>2011</m:t>
                        </m:r>
                      </m:sup>
                    </m:sSup>
                    <m:r>
                      <a:rPr lang="it-IT" altLang="en-US" sz="1600" b="0" i="0" smtClean="0">
                        <a:latin typeface="Cambria Math" panose="02040503050406030204" pitchFamily="18" charset="0"/>
                      </a:rPr>
                      <m:t>=</m:t>
                    </m:r>
                    <m:r>
                      <a:rPr lang="it-IT" altLang="en-US" sz="1600" b="0" i="1" smtClean="0">
                        <a:latin typeface="Cambria Math" panose="02040503050406030204" pitchFamily="18" charset="0"/>
                      </a:rPr>
                      <m:t>100∗</m:t>
                    </m:r>
                    <m:f>
                      <m:fPr>
                        <m:ctrlPr>
                          <a:rPr lang="it-IT" altLang="en-US" sz="1600" i="1" smtClean="0">
                            <a:latin typeface="Cambria Math" panose="02040503050406030204" pitchFamily="18" charset="0"/>
                          </a:rPr>
                        </m:ctrlPr>
                      </m:fPr>
                      <m:num>
                        <m:nary>
                          <m:naryPr>
                            <m:chr m:val="∑"/>
                            <m:subHide m:val="on"/>
                            <m:supHide m:val="on"/>
                            <m:ctrlPr>
                              <a:rPr lang="it-IT" altLang="en-US" sz="1600" i="1">
                                <a:latin typeface="Cambria Math" panose="02040503050406030204" pitchFamily="18" charset="0"/>
                              </a:rPr>
                            </m:ctrlPr>
                          </m:naryPr>
                          <m:sub/>
                          <m:sup/>
                          <m:e>
                            <m:r>
                              <a:rPr lang="it-IT" altLang="en-US" sz="1600" b="0" i="1">
                                <a:latin typeface="Cambria Math" panose="02040503050406030204" pitchFamily="18" charset="0"/>
                              </a:rPr>
                              <m:t> </m:t>
                            </m:r>
                            <m:sSubSup>
                              <m:sSubSupPr>
                                <m:ctrlPr>
                                  <a:rPr lang="it-IT" altLang="en-US" sz="1600" i="1">
                                    <a:latin typeface="Cambria Math" panose="02040503050406030204" pitchFamily="18" charset="0"/>
                                  </a:rPr>
                                </m:ctrlPr>
                              </m:sSubSupPr>
                              <m:e>
                                <m:r>
                                  <a:rPr lang="it-IT" altLang="en-US" sz="1600" b="0" i="1">
                                    <a:latin typeface="Cambria Math" panose="02040503050406030204" pitchFamily="18" charset="0"/>
                                  </a:rPr>
                                  <m:t>𝑃</m:t>
                                </m:r>
                              </m:e>
                              <m:sub>
                                <m:r>
                                  <a:rPr lang="it-IT" altLang="en-US" sz="1600" b="0" i="1">
                                    <a:latin typeface="Cambria Math" panose="02040503050406030204" pitchFamily="18" charset="0"/>
                                  </a:rPr>
                                  <m:t>𝑖</m:t>
                                </m:r>
                              </m:sub>
                              <m:sup>
                                <m:r>
                                  <a:rPr lang="it-IT" altLang="en-US" sz="1600" b="0" i="1">
                                    <a:latin typeface="Cambria Math" panose="02040503050406030204" pitchFamily="18" charset="0"/>
                                  </a:rPr>
                                  <m:t>2011</m:t>
                                </m:r>
                              </m:sup>
                            </m:sSubSup>
                            <m:r>
                              <a:rPr lang="it-IT" altLang="en-US" sz="1600" b="0" i="1">
                                <a:latin typeface="Cambria Math" panose="02040503050406030204" pitchFamily="18" charset="0"/>
                                <a:ea typeface="Cambria Math" panose="02040503050406030204" pitchFamily="18" charset="0"/>
                              </a:rPr>
                              <m:t>×</m:t>
                            </m:r>
                          </m:e>
                        </m:nary>
                        <m:sSubSup>
                          <m:sSubSupPr>
                            <m:ctrlPr>
                              <a:rPr lang="it-IT" altLang="en-US" sz="1600" i="1">
                                <a:latin typeface="Cambria Math" panose="02040503050406030204" pitchFamily="18" charset="0"/>
                              </a:rPr>
                            </m:ctrlPr>
                          </m:sSubSupPr>
                          <m:e>
                            <m:r>
                              <a:rPr lang="it-IT" altLang="en-US" sz="1600" b="0" i="1">
                                <a:latin typeface="Cambria Math" panose="02040503050406030204" pitchFamily="18" charset="0"/>
                              </a:rPr>
                              <m:t>𝑄</m:t>
                            </m:r>
                          </m:e>
                          <m:sub>
                            <m:r>
                              <a:rPr lang="it-IT" altLang="en-US" sz="1600" b="0" i="1">
                                <a:latin typeface="Cambria Math" panose="02040503050406030204" pitchFamily="18" charset="0"/>
                              </a:rPr>
                              <m:t>𝑖</m:t>
                            </m:r>
                          </m:sub>
                          <m:sup>
                            <m:r>
                              <a:rPr lang="it-IT" altLang="en-US" sz="1600" b="0" i="1">
                                <a:latin typeface="Cambria Math" panose="02040503050406030204" pitchFamily="18" charset="0"/>
                              </a:rPr>
                              <m:t>2005</m:t>
                            </m:r>
                          </m:sup>
                        </m:sSubSup>
                      </m:num>
                      <m:den>
                        <m:nary>
                          <m:naryPr>
                            <m:chr m:val="∑"/>
                            <m:subHide m:val="on"/>
                            <m:supHide m:val="on"/>
                            <m:ctrlPr>
                              <a:rPr lang="it-IT" altLang="en-US" sz="1600" i="1">
                                <a:latin typeface="Cambria Math" panose="02040503050406030204" pitchFamily="18" charset="0"/>
                              </a:rPr>
                            </m:ctrlPr>
                          </m:naryPr>
                          <m:sub/>
                          <m:sup/>
                          <m:e>
                            <m:r>
                              <a:rPr lang="it-IT" altLang="en-US" sz="1600" b="0" i="1">
                                <a:latin typeface="Cambria Math" panose="02040503050406030204" pitchFamily="18" charset="0"/>
                              </a:rPr>
                              <m:t> </m:t>
                            </m:r>
                            <m:sSubSup>
                              <m:sSubSupPr>
                                <m:ctrlPr>
                                  <a:rPr lang="it-IT" altLang="en-US" sz="1600" i="1">
                                    <a:latin typeface="Cambria Math" panose="02040503050406030204" pitchFamily="18" charset="0"/>
                                  </a:rPr>
                                </m:ctrlPr>
                              </m:sSubSupPr>
                              <m:e>
                                <m:r>
                                  <a:rPr lang="it-IT" altLang="en-US" sz="1600" b="0" i="1">
                                    <a:latin typeface="Cambria Math" panose="02040503050406030204" pitchFamily="18" charset="0"/>
                                  </a:rPr>
                                  <m:t>𝑃</m:t>
                                </m:r>
                              </m:e>
                              <m:sub>
                                <m:r>
                                  <a:rPr lang="it-IT" altLang="en-US" sz="1600" b="0" i="1">
                                    <a:latin typeface="Cambria Math" panose="02040503050406030204" pitchFamily="18" charset="0"/>
                                  </a:rPr>
                                  <m:t>𝑖</m:t>
                                </m:r>
                              </m:sub>
                              <m:sup>
                                <m:r>
                                  <a:rPr lang="it-IT" altLang="en-US" sz="1600" b="0" i="1">
                                    <a:latin typeface="Cambria Math" panose="02040503050406030204" pitchFamily="18" charset="0"/>
                                  </a:rPr>
                                  <m:t>20</m:t>
                                </m:r>
                                <m:r>
                                  <a:rPr lang="it-IT" altLang="en-US" sz="1600" b="0" i="1" smtClean="0">
                                    <a:latin typeface="Cambria Math" panose="02040503050406030204" pitchFamily="18" charset="0"/>
                                  </a:rPr>
                                  <m:t>05</m:t>
                                </m:r>
                              </m:sup>
                            </m:sSubSup>
                            <m:r>
                              <a:rPr lang="it-IT" altLang="en-US" sz="1600" b="0" i="1">
                                <a:latin typeface="Cambria Math" panose="02040503050406030204" pitchFamily="18" charset="0"/>
                                <a:ea typeface="Cambria Math" panose="02040503050406030204" pitchFamily="18" charset="0"/>
                              </a:rPr>
                              <m:t>×</m:t>
                            </m:r>
                          </m:e>
                        </m:nary>
                        <m:sSubSup>
                          <m:sSubSupPr>
                            <m:ctrlPr>
                              <a:rPr lang="it-IT" altLang="en-US" sz="1600" i="1">
                                <a:latin typeface="Cambria Math" panose="02040503050406030204" pitchFamily="18" charset="0"/>
                              </a:rPr>
                            </m:ctrlPr>
                          </m:sSubSupPr>
                          <m:e>
                            <m:r>
                              <a:rPr lang="it-IT" altLang="en-US" sz="1600" b="0" i="1">
                                <a:latin typeface="Cambria Math" panose="02040503050406030204" pitchFamily="18" charset="0"/>
                              </a:rPr>
                              <m:t>𝑄</m:t>
                            </m:r>
                          </m:e>
                          <m:sub>
                            <m:r>
                              <a:rPr lang="it-IT" altLang="en-US" sz="1600" b="0" i="1">
                                <a:latin typeface="Cambria Math" panose="02040503050406030204" pitchFamily="18" charset="0"/>
                              </a:rPr>
                              <m:t>𝑖</m:t>
                            </m:r>
                          </m:sub>
                          <m:sup>
                            <m:r>
                              <a:rPr lang="it-IT" altLang="en-US" sz="1600" b="0" i="1">
                                <a:latin typeface="Cambria Math" panose="02040503050406030204" pitchFamily="18" charset="0"/>
                              </a:rPr>
                              <m:t>2005</m:t>
                            </m:r>
                          </m:sup>
                        </m:sSubSup>
                      </m:den>
                    </m:f>
                  </m:oMath>
                </a14:m>
                <a:endParaRPr lang="it-IT" altLang="en-US" sz="1600" i="0" dirty="0">
                  <a:latin typeface="American Typewriter" panose="02090604020004020304" pitchFamily="18" charset="77"/>
                </a:endParaRPr>
              </a:p>
              <a:p>
                <a:pPr lvl="1" algn="l">
                  <a:lnSpc>
                    <a:spcPct val="125000"/>
                  </a:lnSpc>
                  <a:spcBef>
                    <a:spcPts val="1200"/>
                  </a:spcBef>
                </a:pPr>
                <a:r>
                  <a:rPr lang="it-IT" altLang="en-US" sz="1600" b="1" i="0" dirty="0">
                    <a:solidFill>
                      <a:srgbClr val="C00000"/>
                    </a:solidFill>
                    <a:latin typeface="American Typewriter" panose="02090604020004020304" pitchFamily="18" charset="77"/>
                  </a:rPr>
                  <a:t>IPC</a:t>
                </a:r>
                <a:r>
                  <a:rPr lang="it-IT" altLang="en-US" sz="1600" i="0" dirty="0">
                    <a:latin typeface="American Typewriter" panose="02090604020004020304" pitchFamily="18" charset="77"/>
                  </a:rPr>
                  <a:t> è calcolato sul «paniere» delle quantità dell’anno base, nell’esempio il 2005.   Nell’anno base, </a:t>
                </a:r>
                <a:r>
                  <a:rPr lang="it-IT" altLang="en-US" sz="1600" b="1" i="0" dirty="0">
                    <a:latin typeface="American Typewriter" panose="02090604020004020304" pitchFamily="18" charset="77"/>
                  </a:rPr>
                  <a:t>IPC</a:t>
                </a:r>
                <a:r>
                  <a:rPr lang="it-IT" altLang="en-US" sz="1600" i="0" dirty="0">
                    <a:latin typeface="American Typewriter" panose="02090604020004020304" pitchFamily="18" charset="77"/>
                  </a:rPr>
                  <a:t> = 100.</a:t>
                </a:r>
              </a:p>
              <a:p>
                <a:pPr algn="l">
                  <a:lnSpc>
                    <a:spcPct val="125000"/>
                  </a:lnSpc>
                  <a:spcBef>
                    <a:spcPts val="1200"/>
                  </a:spcBef>
                </a:pPr>
                <a:r>
                  <a:rPr lang="it-IT" altLang="en-US" sz="1600" i="0" dirty="0">
                    <a:latin typeface="American Typewriter" panose="02090604020004020304" pitchFamily="18" charset="77"/>
                  </a:rPr>
                  <a:t>Il </a:t>
                </a:r>
                <a:r>
                  <a:rPr lang="it-IT" altLang="en-US" sz="1600" b="1" i="0" dirty="0">
                    <a:solidFill>
                      <a:srgbClr val="C00000"/>
                    </a:solidFill>
                    <a:latin typeface="American Typewriter" panose="02090604020004020304" pitchFamily="18" charset="77"/>
                  </a:rPr>
                  <a:t>tasso d’inflazione </a:t>
                </a:r>
                <a:r>
                  <a:rPr lang="it-IT" altLang="en-US" sz="1600" i="0" dirty="0">
                    <a:latin typeface="American Typewriter" panose="02090604020004020304" pitchFamily="18" charset="77"/>
                  </a:rPr>
                  <a:t>è la </a:t>
                </a:r>
                <a:r>
                  <a:rPr lang="it-IT" altLang="en-US" sz="1600" b="1" i="0" dirty="0">
                    <a:latin typeface="American Typewriter" panose="02090604020004020304" pitchFamily="18" charset="77"/>
                  </a:rPr>
                  <a:t>variazione percentuale </a:t>
                </a:r>
                <a:r>
                  <a:rPr lang="it-IT" altLang="en-US" sz="1600" i="0" dirty="0">
                    <a:latin typeface="American Typewriter" panose="02090604020004020304" pitchFamily="18" charset="77"/>
                  </a:rPr>
                  <a:t>dell’ </a:t>
                </a:r>
                <a:r>
                  <a:rPr lang="it-IT" altLang="en-US" sz="1600" b="1" i="0" dirty="0">
                    <a:solidFill>
                      <a:srgbClr val="C00000"/>
                    </a:solidFill>
                    <a:latin typeface="American Typewriter" panose="02090604020004020304" pitchFamily="18" charset="77"/>
                  </a:rPr>
                  <a:t>IPC</a:t>
                </a:r>
                <a:r>
                  <a:rPr lang="it-IT" altLang="en-US" sz="1600" i="0" dirty="0">
                    <a:latin typeface="American Typewriter" panose="02090604020004020304" pitchFamily="18" charset="77"/>
                  </a:rPr>
                  <a:t> rispetto al periodo precedente.</a:t>
                </a:r>
              </a:p>
              <a:p>
                <a:pPr marL="285750" algn="l">
                  <a:buFont typeface="Arial" panose="020B0604020202020204" pitchFamily="34" charset="0"/>
                  <a:buChar char="•"/>
                </a:pPr>
                <a:endParaRPr lang="en-US" sz="2400" dirty="0">
                  <a:latin typeface="Calibri" panose="020F0502020204030204" pitchFamily="34" charset="0"/>
                </a:endParaRPr>
              </a:p>
            </p:txBody>
          </p:sp>
        </mc:Choice>
        <mc:Fallback xmlns="">
          <p:sp>
            <p:nvSpPr>
              <p:cNvPr id="2" name="Rettangolo 1"/>
              <p:cNvSpPr>
                <a:spLocks noRot="1" noChangeAspect="1" noMove="1" noResize="1" noEditPoints="1" noAdjustHandles="1" noChangeArrowheads="1" noChangeShapeType="1" noTextEdit="1"/>
              </p:cNvSpPr>
              <p:nvPr/>
            </p:nvSpPr>
            <p:spPr>
              <a:xfrm>
                <a:off x="624218" y="1255428"/>
                <a:ext cx="7450108" cy="5084918"/>
              </a:xfrm>
              <a:prstGeom prst="rect">
                <a:avLst/>
              </a:prstGeom>
              <a:blipFill>
                <a:blip r:embed="rId3"/>
                <a:stretch>
                  <a:fillRect l="-340"/>
                </a:stretch>
              </a:blipFill>
            </p:spPr>
            <p:txBody>
              <a:bodyPr/>
              <a:lstStyle/>
              <a:p>
                <a:r>
                  <a:rPr lang="en-US">
                    <a:noFill/>
                  </a:rPr>
                  <a:t> </a:t>
                </a:r>
              </a:p>
            </p:txBody>
          </p:sp>
        </mc:Fallback>
      </mc:AlternateContent>
    </p:spTree>
    <p:extLst>
      <p:ext uri="{BB962C8B-B14F-4D97-AF65-F5344CB8AC3E}">
        <p14:creationId xmlns:p14="http://schemas.microsoft.com/office/powerpoint/2010/main" val="290619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1338" y="114300"/>
            <a:ext cx="6781800" cy="814388"/>
          </a:xfrm>
        </p:spPr>
        <p:txBody>
          <a:bodyPr/>
          <a:lstStyle/>
          <a:p>
            <a:r>
              <a:rPr lang="it-IT" altLang="en-US" sz="2400" dirty="0">
                <a:latin typeface="American Typewriter" panose="02090604020004020304" pitchFamily="18" charset="77"/>
              </a:rPr>
              <a:t>Il PIL (2)</a:t>
            </a:r>
          </a:p>
        </p:txBody>
      </p:sp>
      <p:sp>
        <p:nvSpPr>
          <p:cNvPr id="4099" name="Rectangle 3"/>
          <p:cNvSpPr>
            <a:spLocks noGrp="1" noChangeArrowheads="1"/>
          </p:cNvSpPr>
          <p:nvPr>
            <p:ph idx="1"/>
          </p:nvPr>
        </p:nvSpPr>
        <p:spPr>
          <a:xfrm>
            <a:off x="946150" y="1207397"/>
            <a:ext cx="7218363" cy="4735901"/>
          </a:xfrm>
        </p:spPr>
        <p:txBody>
          <a:bodyPr/>
          <a:lstStyle/>
          <a:p>
            <a:pPr marL="0" indent="0">
              <a:spcBef>
                <a:spcPts val="1200"/>
              </a:spcBef>
              <a:buClr>
                <a:srgbClr val="CC0066"/>
              </a:buClr>
              <a:buNone/>
            </a:pPr>
            <a:r>
              <a:rPr lang="it-IT" altLang="en-US" sz="1600" dirty="0">
                <a:latin typeface="American Typewriter" panose="02090604020004020304" pitchFamily="18" charset="77"/>
              </a:rPr>
              <a:t>IL PIL misura il </a:t>
            </a:r>
            <a:r>
              <a:rPr lang="it-IT" altLang="en-US" sz="1600" b="1" dirty="0">
                <a:latin typeface="American Typewriter" panose="02090604020004020304" pitchFamily="18" charset="77"/>
              </a:rPr>
              <a:t>livello di attività economica </a:t>
            </a:r>
            <a:r>
              <a:rPr lang="it-IT" altLang="en-US" sz="1600" dirty="0">
                <a:latin typeface="American Typewriter" panose="02090604020004020304" pitchFamily="18" charset="77"/>
              </a:rPr>
              <a:t>di un paese. </a:t>
            </a:r>
          </a:p>
          <a:p>
            <a:pPr marL="0" indent="0">
              <a:spcBef>
                <a:spcPts val="1200"/>
              </a:spcBef>
              <a:buClr>
                <a:srgbClr val="CC0066"/>
              </a:buClr>
              <a:buNone/>
            </a:pPr>
            <a:r>
              <a:rPr lang="it-IT" altLang="en-US" sz="1600" dirty="0">
                <a:latin typeface="American Typewriter" panose="02090604020004020304" pitchFamily="18" charset="77"/>
              </a:rPr>
              <a:t>In particolare misura:</a:t>
            </a:r>
          </a:p>
          <a:p>
            <a:pPr marL="400050" indent="-400050">
              <a:lnSpc>
                <a:spcPct val="114000"/>
              </a:lnSpc>
              <a:spcBef>
                <a:spcPct val="50000"/>
              </a:spcBef>
              <a:buClr>
                <a:srgbClr val="CC0066"/>
              </a:buClr>
              <a:buFont typeface="+mj-lt"/>
              <a:buAutoNum type="romanLcPeriod"/>
            </a:pPr>
            <a:r>
              <a:rPr lang="it-IT" altLang="en-US" sz="1600" dirty="0">
                <a:latin typeface="American Typewriter" panose="02090604020004020304" pitchFamily="18" charset="77"/>
              </a:rPr>
              <a:t>Il </a:t>
            </a:r>
            <a:r>
              <a:rPr lang="it-IT" altLang="en-US" sz="1600" b="1" u="sng" dirty="0">
                <a:solidFill>
                  <a:srgbClr val="0070C0"/>
                </a:solidFill>
                <a:latin typeface="American Typewriter" panose="02090604020004020304" pitchFamily="18" charset="77"/>
              </a:rPr>
              <a:t>reddito totale</a:t>
            </a:r>
            <a:r>
              <a:rPr lang="it-IT" altLang="en-US" sz="1600" dirty="0">
                <a:latin typeface="American Typewriter" panose="02090604020004020304" pitchFamily="18" charset="77"/>
              </a:rPr>
              <a:t> di tutti coloro che partecipano al sistema economico</a:t>
            </a:r>
          </a:p>
          <a:p>
            <a:pPr marL="400050" indent="-400050">
              <a:lnSpc>
                <a:spcPct val="114000"/>
              </a:lnSpc>
              <a:spcBef>
                <a:spcPct val="50000"/>
              </a:spcBef>
              <a:buClr>
                <a:srgbClr val="CC0066"/>
              </a:buClr>
              <a:buFont typeface="+mj-lt"/>
              <a:buAutoNum type="romanLcPeriod"/>
            </a:pPr>
            <a:r>
              <a:rPr lang="it-IT" altLang="en-US" sz="1600" dirty="0">
                <a:latin typeface="American Typewriter" panose="02090604020004020304" pitchFamily="18" charset="77"/>
              </a:rPr>
              <a:t>La </a:t>
            </a:r>
            <a:r>
              <a:rPr lang="it-IT" altLang="en-US" sz="1600" b="1" u="sng" dirty="0">
                <a:solidFill>
                  <a:srgbClr val="0070C0"/>
                </a:solidFill>
                <a:latin typeface="American Typewriter" panose="02090604020004020304" pitchFamily="18" charset="77"/>
              </a:rPr>
              <a:t>spesa totale</a:t>
            </a:r>
            <a:r>
              <a:rPr lang="it-IT" altLang="en-US" sz="1600" dirty="0">
                <a:latin typeface="American Typewriter" panose="02090604020004020304" pitchFamily="18" charset="77"/>
              </a:rPr>
              <a:t> per l’acquisto di beni e servizi </a:t>
            </a:r>
            <a:r>
              <a:rPr lang="it-IT" altLang="en-US" sz="1600" b="1" u="sng" dirty="0">
                <a:solidFill>
                  <a:srgbClr val="0070C0"/>
                </a:solidFill>
                <a:latin typeface="American Typewriter" panose="02090604020004020304" pitchFamily="18" charset="77"/>
              </a:rPr>
              <a:t>finali</a:t>
            </a:r>
            <a:r>
              <a:rPr lang="it-IT" altLang="en-US" sz="1600" dirty="0">
                <a:latin typeface="American Typewriter" panose="02090604020004020304" pitchFamily="18" charset="77"/>
              </a:rPr>
              <a:t> prodotti nel sistema economico</a:t>
            </a:r>
          </a:p>
          <a:p>
            <a:pPr marL="0" indent="0">
              <a:lnSpc>
                <a:spcPct val="114000"/>
              </a:lnSpc>
              <a:spcBef>
                <a:spcPct val="50000"/>
              </a:spcBef>
              <a:buClr>
                <a:srgbClr val="CC0066"/>
              </a:buClr>
              <a:buNone/>
            </a:pPr>
            <a:r>
              <a:rPr lang="it-IT" altLang="en-US" sz="1600" dirty="0">
                <a:latin typeface="American Typewriter" panose="02090604020004020304" pitchFamily="18" charset="77"/>
              </a:rPr>
              <a:t>Forse quest’affermazione vi sorprenderà:</a:t>
            </a:r>
          </a:p>
          <a:p>
            <a:pPr>
              <a:lnSpc>
                <a:spcPct val="114000"/>
              </a:lnSpc>
              <a:spcBef>
                <a:spcPct val="50000"/>
              </a:spcBef>
              <a:buClr>
                <a:srgbClr val="CC0066"/>
              </a:buClr>
              <a:buFont typeface="Wingdings" panose="05000000000000000000" pitchFamily="2" charset="2"/>
              <a:buChar char="§"/>
            </a:pPr>
            <a:r>
              <a:rPr lang="it-IT" altLang="en-US" sz="1600" dirty="0">
                <a:latin typeface="American Typewriter" panose="02090604020004020304" pitchFamily="18" charset="77"/>
              </a:rPr>
              <a:t>Queste due misure (</a:t>
            </a:r>
            <a:r>
              <a:rPr lang="it-IT" altLang="en-US" sz="1600" b="1" dirty="0">
                <a:latin typeface="American Typewriter" panose="02090604020004020304" pitchFamily="18" charset="77"/>
              </a:rPr>
              <a:t>reddito</a:t>
            </a:r>
            <a:r>
              <a:rPr lang="it-IT" altLang="en-US" sz="1600" dirty="0">
                <a:latin typeface="American Typewriter" panose="02090604020004020304" pitchFamily="18" charset="77"/>
              </a:rPr>
              <a:t> e </a:t>
            </a:r>
            <a:r>
              <a:rPr lang="it-IT" altLang="en-US" sz="1600" b="1" dirty="0">
                <a:latin typeface="American Typewriter" panose="02090604020004020304" pitchFamily="18" charset="77"/>
              </a:rPr>
              <a:t>spesa</a:t>
            </a:r>
            <a:r>
              <a:rPr lang="it-IT" altLang="en-US" sz="1600" dirty="0">
                <a:latin typeface="American Typewriter" panose="02090604020004020304" pitchFamily="18" charset="77"/>
              </a:rPr>
              <a:t>) sono concettualmente </a:t>
            </a:r>
            <a:r>
              <a:rPr lang="it-IT" altLang="en-US" sz="1600" b="1" dirty="0">
                <a:latin typeface="American Typewriter" panose="02090604020004020304" pitchFamily="18" charset="77"/>
              </a:rPr>
              <a:t>uguali</a:t>
            </a:r>
            <a:r>
              <a:rPr lang="it-IT" altLang="en-US" sz="1600" dirty="0">
                <a:latin typeface="American Typewriter" panose="02090604020004020304" pitchFamily="18" charset="77"/>
              </a:rPr>
              <a:t>!</a:t>
            </a:r>
          </a:p>
          <a:p>
            <a:pPr>
              <a:lnSpc>
                <a:spcPct val="114000"/>
              </a:lnSpc>
              <a:spcBef>
                <a:spcPct val="50000"/>
              </a:spcBef>
              <a:buClr>
                <a:srgbClr val="CC0066"/>
              </a:buClr>
              <a:buFont typeface="Wingdings" panose="05000000000000000000" pitchFamily="2" charset="2"/>
              <a:buChar char="§"/>
            </a:pPr>
            <a:r>
              <a:rPr lang="it-IT" altLang="en-US" sz="1600" dirty="0">
                <a:latin typeface="American Typewriter" panose="02090604020004020304" pitchFamily="18" charset="77"/>
              </a:rPr>
              <a:t>Per comprendere questo fatto, dobbiamo analizzare il «</a:t>
            </a:r>
            <a:r>
              <a:rPr lang="it-IT" altLang="en-US" sz="1600" b="1" dirty="0">
                <a:latin typeface="American Typewriter" panose="02090604020004020304" pitchFamily="18" charset="77"/>
              </a:rPr>
              <a:t>circuito economico</a:t>
            </a:r>
            <a:r>
              <a:rPr lang="it-IT" altLang="en-US" sz="1600" dirty="0">
                <a:latin typeface="American Typewriter" panose="02090604020004020304" pitchFamily="18" charset="77"/>
              </a:rPr>
              <a:t>», che descrive il flusso circolare di reddito e spesa.</a:t>
            </a:r>
          </a:p>
        </p:txBody>
      </p:sp>
      <p:sp>
        <p:nvSpPr>
          <p:cNvPr id="1024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31702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trips(downRight)">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strips(downRight)">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strips(downRight)">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strips(downRight)">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strips(downRight)">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strips(downRight)">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strips(downRight)">
                                      <p:cBhvr>
                                        <p:cTn id="3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20700" y="345057"/>
            <a:ext cx="7313613" cy="448573"/>
          </a:xfrm>
        </p:spPr>
        <p:txBody>
          <a:bodyPr/>
          <a:lstStyle/>
          <a:p>
            <a:br>
              <a:rPr lang="it-IT" altLang="en-US" sz="2400" dirty="0">
                <a:latin typeface="American Typewriter" panose="02090604020004020304" pitchFamily="18" charset="77"/>
              </a:rPr>
            </a:br>
            <a:br>
              <a:rPr lang="it-IT" altLang="en-US" sz="2400" dirty="0">
                <a:latin typeface="American Typewriter" panose="02090604020004020304" pitchFamily="18" charset="77"/>
              </a:rPr>
            </a:br>
            <a:br>
              <a:rPr lang="it-IT" altLang="en-US" sz="2400" dirty="0">
                <a:latin typeface="American Typewriter" panose="02090604020004020304" pitchFamily="18" charset="77"/>
              </a:rPr>
            </a:br>
            <a:r>
              <a:rPr lang="it-IT" altLang="en-US" sz="2400" dirty="0">
                <a:latin typeface="American Typewriter" panose="02090604020004020304" pitchFamily="18" charset="77"/>
              </a:rPr>
              <a:t>Confronto tra indici dei prezzi</a:t>
            </a:r>
            <a:endParaRPr lang="it-IT" altLang="en-US" sz="3200" dirty="0">
              <a:latin typeface="American Typewriter" panose="02090604020004020304" pitchFamily="18" charset="77"/>
            </a:endParaRPr>
          </a:p>
        </p:txBody>
      </p:sp>
      <p:sp>
        <p:nvSpPr>
          <p:cNvPr id="1029"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3" name="Tabella 2"/>
          <p:cNvGraphicFramePr>
            <a:graphicFrameLocks noGrp="1"/>
          </p:cNvGraphicFramePr>
          <p:nvPr>
            <p:extLst>
              <p:ext uri="{D42A27DB-BD31-4B8C-83A1-F6EECF244321}">
                <p14:modId xmlns:p14="http://schemas.microsoft.com/office/powerpoint/2010/main" val="1086360578"/>
              </p:ext>
            </p:extLst>
          </p:nvPr>
        </p:nvGraphicFramePr>
        <p:xfrm>
          <a:off x="520700" y="983411"/>
          <a:ext cx="8062584" cy="3010618"/>
        </p:xfrm>
        <a:graphic>
          <a:graphicData uri="http://schemas.openxmlformats.org/drawingml/2006/table">
            <a:tbl>
              <a:tblPr firstRow="1" bandRow="1">
                <a:tableStyleId>{5C22544A-7EE6-4342-B048-85BDC9FD1C3A}</a:tableStyleId>
              </a:tblPr>
              <a:tblGrid>
                <a:gridCol w="1136777">
                  <a:extLst>
                    <a:ext uri="{9D8B030D-6E8A-4147-A177-3AD203B41FA5}">
                      <a16:colId xmlns:a16="http://schemas.microsoft.com/office/drawing/2014/main" val="20000"/>
                    </a:ext>
                  </a:extLst>
                </a:gridCol>
                <a:gridCol w="1995270">
                  <a:extLst>
                    <a:ext uri="{9D8B030D-6E8A-4147-A177-3AD203B41FA5}">
                      <a16:colId xmlns:a16="http://schemas.microsoft.com/office/drawing/2014/main" val="20001"/>
                    </a:ext>
                  </a:extLst>
                </a:gridCol>
                <a:gridCol w="3420913">
                  <a:extLst>
                    <a:ext uri="{9D8B030D-6E8A-4147-A177-3AD203B41FA5}">
                      <a16:colId xmlns:a16="http://schemas.microsoft.com/office/drawing/2014/main" val="20002"/>
                    </a:ext>
                  </a:extLst>
                </a:gridCol>
                <a:gridCol w="1509624">
                  <a:extLst>
                    <a:ext uri="{9D8B030D-6E8A-4147-A177-3AD203B41FA5}">
                      <a16:colId xmlns:a16="http://schemas.microsoft.com/office/drawing/2014/main" val="20003"/>
                    </a:ext>
                  </a:extLst>
                </a:gridCol>
              </a:tblGrid>
              <a:tr h="862641">
                <a:tc>
                  <a:txBody>
                    <a:bodyPr/>
                    <a:lstStyle/>
                    <a:p>
                      <a:endParaRPr lang="en-US" sz="1400" b="0" dirty="0">
                        <a:latin typeface="American Typewriter" panose="02090604020004020304" pitchFamily="18" charset="77"/>
                      </a:endParaRPr>
                    </a:p>
                  </a:txBody>
                  <a:tcPr>
                    <a:solidFill>
                      <a:schemeClr val="accent3">
                        <a:lumMod val="95000"/>
                      </a:schemeClr>
                    </a:solidFill>
                  </a:tcPr>
                </a:tc>
                <a:tc>
                  <a:txBody>
                    <a:bodyPr/>
                    <a:lstStyle/>
                    <a:p>
                      <a:r>
                        <a:rPr lang="it-IT" sz="1400" b="0" baseline="0" dirty="0">
                          <a:solidFill>
                            <a:sysClr val="windowText" lastClr="000000"/>
                          </a:solidFill>
                          <a:latin typeface="American Typewriter" panose="02090604020004020304" pitchFamily="18" charset="77"/>
                        </a:rPr>
                        <a:t>Quantità di beni e servizi nel paniere di riferimento </a:t>
                      </a:r>
                      <a:endParaRPr lang="en-US" sz="1400" b="0" dirty="0">
                        <a:solidFill>
                          <a:sysClr val="windowText" lastClr="000000"/>
                        </a:solidFill>
                        <a:latin typeface="American Typewriter" panose="02090604020004020304" pitchFamily="18" charset="77"/>
                      </a:endParaRPr>
                    </a:p>
                  </a:txBody>
                  <a:tcPr anchor="ctr">
                    <a:solidFill>
                      <a:schemeClr val="bg2">
                        <a:lumMod val="40000"/>
                        <a:lumOff val="60000"/>
                      </a:schemeClr>
                    </a:solidFill>
                  </a:tcPr>
                </a:tc>
                <a:tc>
                  <a:txBody>
                    <a:bodyPr/>
                    <a:lstStyle/>
                    <a:p>
                      <a:r>
                        <a:rPr lang="it-IT" sz="1400" b="0" dirty="0">
                          <a:solidFill>
                            <a:sysClr val="windowText" lastClr="000000"/>
                          </a:solidFill>
                          <a:latin typeface="American Typewriter" panose="02090604020004020304" pitchFamily="18" charset="77"/>
                        </a:rPr>
                        <a:t>Tipologia di</a:t>
                      </a:r>
                      <a:r>
                        <a:rPr lang="it-IT" sz="1400" b="0" baseline="0" dirty="0">
                          <a:solidFill>
                            <a:sysClr val="windowText" lastClr="000000"/>
                          </a:solidFill>
                          <a:latin typeface="American Typewriter" panose="02090604020004020304" pitchFamily="18" charset="77"/>
                        </a:rPr>
                        <a:t> beni e servizi considerati</a:t>
                      </a:r>
                      <a:endParaRPr lang="en-US" sz="1400" b="0" dirty="0">
                        <a:solidFill>
                          <a:sysClr val="windowText" lastClr="000000"/>
                        </a:solidFill>
                        <a:latin typeface="American Typewriter" panose="02090604020004020304" pitchFamily="18" charset="77"/>
                      </a:endParaRPr>
                    </a:p>
                  </a:txBody>
                  <a:tcPr anchor="ctr">
                    <a:solidFill>
                      <a:schemeClr val="bg2">
                        <a:lumMod val="40000"/>
                        <a:lumOff val="60000"/>
                      </a:schemeClr>
                    </a:solidFill>
                  </a:tcPr>
                </a:tc>
                <a:tc>
                  <a:txBody>
                    <a:bodyPr/>
                    <a:lstStyle/>
                    <a:p>
                      <a:r>
                        <a:rPr lang="it-IT" sz="1400" b="0" dirty="0">
                          <a:solidFill>
                            <a:sysClr val="windowText" lastClr="000000"/>
                          </a:solidFill>
                          <a:latin typeface="American Typewriter" panose="02090604020004020304" pitchFamily="18" charset="77"/>
                        </a:rPr>
                        <a:t>Tipo di indice</a:t>
                      </a:r>
                      <a:endParaRPr lang="en-US" sz="1400" b="0" dirty="0">
                        <a:solidFill>
                          <a:sysClr val="windowText" lastClr="000000"/>
                        </a:solidFill>
                        <a:latin typeface="American Typewriter" panose="02090604020004020304" pitchFamily="18" charset="77"/>
                      </a:endParaRPr>
                    </a:p>
                  </a:txBody>
                  <a:tcPr anchor="ctr">
                    <a:solidFill>
                      <a:schemeClr val="bg2">
                        <a:lumMod val="40000"/>
                        <a:lumOff val="60000"/>
                      </a:schemeClr>
                    </a:solidFill>
                  </a:tcPr>
                </a:tc>
                <a:extLst>
                  <a:ext uri="{0D108BD9-81ED-4DB2-BD59-A6C34878D82A}">
                    <a16:rowId xmlns:a16="http://schemas.microsoft.com/office/drawing/2014/main" val="10000"/>
                  </a:ext>
                </a:extLst>
              </a:tr>
              <a:tr h="970693">
                <a:tc>
                  <a:txBody>
                    <a:bodyPr/>
                    <a:lstStyle/>
                    <a:p>
                      <a:pPr algn="ctr"/>
                      <a:r>
                        <a:rPr lang="it-IT" sz="1400" b="1" dirty="0">
                          <a:latin typeface="American Typewriter" panose="02090604020004020304" pitchFamily="18" charset="77"/>
                        </a:rPr>
                        <a:t>Deflatore</a:t>
                      </a:r>
                      <a:r>
                        <a:rPr lang="it-IT" sz="1400" b="1" baseline="0" dirty="0">
                          <a:latin typeface="American Typewriter" panose="02090604020004020304" pitchFamily="18" charset="77"/>
                        </a:rPr>
                        <a:t> del PIL</a:t>
                      </a:r>
                      <a:endParaRPr lang="en-US" sz="1400" b="1" dirty="0">
                        <a:latin typeface="American Typewriter" panose="02090604020004020304" pitchFamily="18" charset="77"/>
                      </a:endParaRP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ysClr val="windowText" lastClr="000000"/>
                          </a:solidFill>
                          <a:latin typeface="American Typewriter" panose="02090604020004020304" pitchFamily="18" charset="77"/>
                        </a:rPr>
                        <a:t>E’ </a:t>
                      </a:r>
                      <a:r>
                        <a:rPr lang="it-IT" sz="1400" b="0" baseline="0" dirty="0">
                          <a:solidFill>
                            <a:sysClr val="windowText" lastClr="000000"/>
                          </a:solidFill>
                          <a:latin typeface="American Typewriter" panose="02090604020004020304" pitchFamily="18" charset="77"/>
                        </a:rPr>
                        <a:t>quella dell’ultimo anno, quindi varia di anno in anno</a:t>
                      </a:r>
                      <a:endParaRPr lang="en-US" sz="1400" b="0" dirty="0">
                        <a:solidFill>
                          <a:sysClr val="windowText" lastClr="000000"/>
                        </a:solidFill>
                        <a:latin typeface="American Typewriter" panose="02090604020004020304" pitchFamily="18" charset="77"/>
                      </a:endParaRPr>
                    </a:p>
                  </a:txBody>
                  <a:tcPr anchor="ctr">
                    <a:solidFill>
                      <a:schemeClr val="accent2">
                        <a:lumMod val="40000"/>
                        <a:lumOff val="60000"/>
                      </a:schemeClr>
                    </a:solidFill>
                  </a:tcPr>
                </a:tc>
                <a:tc>
                  <a:txBody>
                    <a:bodyPr/>
                    <a:lstStyle/>
                    <a:p>
                      <a:r>
                        <a:rPr lang="it-IT" sz="1400" b="0" dirty="0">
                          <a:solidFill>
                            <a:sysClr val="windowText" lastClr="000000"/>
                          </a:solidFill>
                          <a:latin typeface="American Typewriter" panose="02090604020004020304" pitchFamily="18" charset="77"/>
                        </a:rPr>
                        <a:t>Tutti i beni e servizi finali inclusi nel calcolo del PIL, ossia di produzione</a:t>
                      </a:r>
                      <a:r>
                        <a:rPr lang="it-IT" sz="1400" b="0" baseline="0" dirty="0">
                          <a:solidFill>
                            <a:sysClr val="windowText" lastClr="000000"/>
                          </a:solidFill>
                          <a:latin typeface="American Typewriter" panose="02090604020004020304" pitchFamily="18" charset="77"/>
                        </a:rPr>
                        <a:t> interna</a:t>
                      </a:r>
                      <a:endParaRPr lang="en-US" sz="1400" b="0" dirty="0">
                        <a:solidFill>
                          <a:sysClr val="windowText" lastClr="000000"/>
                        </a:solidFill>
                        <a:latin typeface="American Typewriter" panose="02090604020004020304" pitchFamily="18" charset="77"/>
                      </a:endParaRPr>
                    </a:p>
                  </a:txBody>
                  <a:tcPr anchor="ctr">
                    <a:solidFill>
                      <a:schemeClr val="accent2">
                        <a:lumMod val="40000"/>
                        <a:lumOff val="60000"/>
                      </a:schemeClr>
                    </a:solidFill>
                  </a:tcPr>
                </a:tc>
                <a:tc>
                  <a:txBody>
                    <a:bodyPr/>
                    <a:lstStyle/>
                    <a:p>
                      <a:r>
                        <a:rPr lang="it-IT" sz="1400" b="0" dirty="0">
                          <a:solidFill>
                            <a:sysClr val="windowText" lastClr="000000"/>
                          </a:solidFill>
                          <a:latin typeface="American Typewriter" panose="02090604020004020304" pitchFamily="18" charset="77"/>
                        </a:rPr>
                        <a:t>Indice di </a:t>
                      </a:r>
                      <a:r>
                        <a:rPr lang="it-IT" sz="1400" b="0" i="1" dirty="0" err="1">
                          <a:solidFill>
                            <a:sysClr val="windowText" lastClr="000000"/>
                          </a:solidFill>
                          <a:latin typeface="American Typewriter" panose="02090604020004020304" pitchFamily="18" charset="77"/>
                        </a:rPr>
                        <a:t>Paasche</a:t>
                      </a:r>
                      <a:endParaRPr lang="en-US" sz="1400" b="0" i="1" dirty="0">
                        <a:solidFill>
                          <a:sysClr val="windowText" lastClr="000000"/>
                        </a:solidFill>
                        <a:latin typeface="American Typewriter" panose="02090604020004020304" pitchFamily="18" charset="77"/>
                      </a:endParaRPr>
                    </a:p>
                  </a:txBody>
                  <a:tcPr anchor="ctr">
                    <a:solidFill>
                      <a:schemeClr val="accent2">
                        <a:lumMod val="40000"/>
                        <a:lumOff val="60000"/>
                      </a:schemeClr>
                    </a:solidFill>
                  </a:tcPr>
                </a:tc>
                <a:extLst>
                  <a:ext uri="{0D108BD9-81ED-4DB2-BD59-A6C34878D82A}">
                    <a16:rowId xmlns:a16="http://schemas.microsoft.com/office/drawing/2014/main" val="10001"/>
                  </a:ext>
                </a:extLst>
              </a:tr>
              <a:tr h="1177284">
                <a:tc>
                  <a:txBody>
                    <a:bodyPr/>
                    <a:lstStyle/>
                    <a:p>
                      <a:pPr algn="ctr"/>
                      <a:r>
                        <a:rPr lang="it-IT" sz="1400" b="1" dirty="0">
                          <a:latin typeface="American Typewriter" panose="02090604020004020304" pitchFamily="18" charset="77"/>
                        </a:rPr>
                        <a:t>IPC</a:t>
                      </a:r>
                      <a:endParaRPr lang="en-US" sz="1400" b="1" dirty="0">
                        <a:latin typeface="American Typewriter" panose="02090604020004020304" pitchFamily="18" charset="77"/>
                      </a:endParaRPr>
                    </a:p>
                  </a:txBody>
                  <a:tcPr anchor="ctr">
                    <a:solidFill>
                      <a:srgbClr val="00B0F0"/>
                    </a:solidFill>
                  </a:tcPr>
                </a:tc>
                <a:tc>
                  <a:txBody>
                    <a:bodyPr/>
                    <a:lstStyle/>
                    <a:p>
                      <a:r>
                        <a:rPr lang="it-IT" sz="1400" b="0" dirty="0">
                          <a:solidFill>
                            <a:sysClr val="windowText" lastClr="000000"/>
                          </a:solidFill>
                          <a:latin typeface="American Typewriter" panose="02090604020004020304" pitchFamily="18" charset="77"/>
                        </a:rPr>
                        <a:t>E’ quella dell’anno base fissato inizialmente</a:t>
                      </a:r>
                      <a:endParaRPr lang="en-US" sz="1400" b="0" dirty="0">
                        <a:solidFill>
                          <a:sysClr val="windowText" lastClr="000000"/>
                        </a:solidFill>
                        <a:latin typeface="American Typewriter" panose="02090604020004020304" pitchFamily="18" charset="77"/>
                      </a:endParaRPr>
                    </a:p>
                  </a:txBody>
                  <a:tcPr anchor="ctr">
                    <a:solidFill>
                      <a:srgbClr val="00FFCC"/>
                    </a:solidFill>
                  </a:tcPr>
                </a:tc>
                <a:tc>
                  <a:txBody>
                    <a:bodyPr/>
                    <a:lstStyle/>
                    <a:p>
                      <a:r>
                        <a:rPr lang="it-IT" sz="1400" b="0" dirty="0">
                          <a:solidFill>
                            <a:sysClr val="windowText" lastClr="000000"/>
                          </a:solidFill>
                          <a:latin typeface="American Typewriter" panose="02090604020004020304" pitchFamily="18" charset="77"/>
                        </a:rPr>
                        <a:t>Un paniere</a:t>
                      </a:r>
                      <a:r>
                        <a:rPr lang="it-IT" sz="1400" b="0" baseline="0" dirty="0">
                          <a:solidFill>
                            <a:sysClr val="windowText" lastClr="000000"/>
                          </a:solidFill>
                          <a:latin typeface="American Typewriter" panose="02090604020004020304" pitchFamily="18" charset="77"/>
                        </a:rPr>
                        <a:t> rappresentativo della domanda dei consumatori (include le importazioni, non le esportazioni)</a:t>
                      </a:r>
                      <a:endParaRPr lang="en-US" sz="1400" b="0" dirty="0">
                        <a:solidFill>
                          <a:sysClr val="windowText" lastClr="000000"/>
                        </a:solidFill>
                        <a:latin typeface="American Typewriter" panose="02090604020004020304" pitchFamily="18" charset="77"/>
                      </a:endParaRPr>
                    </a:p>
                  </a:txBody>
                  <a:tcPr anchor="ctr">
                    <a:solidFill>
                      <a:srgbClr val="00FFCC"/>
                    </a:solidFill>
                  </a:tcPr>
                </a:tc>
                <a:tc>
                  <a:txBody>
                    <a:bodyPr/>
                    <a:lstStyle/>
                    <a:p>
                      <a:r>
                        <a:rPr lang="it-IT" sz="1400" b="0" dirty="0">
                          <a:solidFill>
                            <a:sysClr val="windowText" lastClr="000000"/>
                          </a:solidFill>
                          <a:latin typeface="American Typewriter" panose="02090604020004020304" pitchFamily="18" charset="77"/>
                        </a:rPr>
                        <a:t>Indice di </a:t>
                      </a:r>
                      <a:r>
                        <a:rPr lang="it-IT" sz="1400" b="0" i="1" dirty="0" err="1">
                          <a:solidFill>
                            <a:sysClr val="windowText" lastClr="000000"/>
                          </a:solidFill>
                          <a:latin typeface="American Typewriter" panose="02090604020004020304" pitchFamily="18" charset="77"/>
                        </a:rPr>
                        <a:t>Laspeyres</a:t>
                      </a:r>
                      <a:endParaRPr lang="en-US" sz="1400" b="0" i="1" dirty="0">
                        <a:solidFill>
                          <a:sysClr val="windowText" lastClr="000000"/>
                        </a:solidFill>
                        <a:latin typeface="American Typewriter" panose="02090604020004020304" pitchFamily="18" charset="77"/>
                      </a:endParaRPr>
                    </a:p>
                  </a:txBody>
                  <a:tcPr anchor="ctr">
                    <a:solidFill>
                      <a:srgbClr val="00FFCC"/>
                    </a:solidFill>
                  </a:tcPr>
                </a:tc>
                <a:extLst>
                  <a:ext uri="{0D108BD9-81ED-4DB2-BD59-A6C34878D82A}">
                    <a16:rowId xmlns:a16="http://schemas.microsoft.com/office/drawing/2014/main" val="10002"/>
                  </a:ext>
                </a:extLst>
              </a:tr>
            </a:tbl>
          </a:graphicData>
        </a:graphic>
      </p:graphicFrame>
      <p:sp>
        <p:nvSpPr>
          <p:cNvPr id="4" name="Rettangolo 3"/>
          <p:cNvSpPr/>
          <p:nvPr/>
        </p:nvSpPr>
        <p:spPr>
          <a:xfrm>
            <a:off x="520700" y="4088943"/>
            <a:ext cx="7699829" cy="1869743"/>
          </a:xfrm>
          <a:prstGeom prst="rect">
            <a:avLst/>
          </a:prstGeom>
        </p:spPr>
        <p:txBody>
          <a:bodyPr wrap="square">
            <a:spAutoFit/>
          </a:bodyPr>
          <a:lstStyle/>
          <a:p>
            <a:pPr marL="287338" indent="-287338" algn="l">
              <a:lnSpc>
                <a:spcPct val="125000"/>
              </a:lnSpc>
              <a:spcBef>
                <a:spcPts val="600"/>
              </a:spcBef>
            </a:pPr>
            <a:r>
              <a:rPr lang="it-IT" altLang="en-US" dirty="0">
                <a:latin typeface="+mj-lt"/>
              </a:rPr>
              <a:t>    </a:t>
            </a:r>
            <a:r>
              <a:rPr lang="it-IT" altLang="en-US" sz="1600" dirty="0">
                <a:latin typeface="American Typewriter" panose="02090604020004020304" pitchFamily="18" charset="77"/>
              </a:rPr>
              <a:t>Nell’UE, l’IPC è definito secondo criteri uniformi tra tutti i paesi (</a:t>
            </a:r>
            <a:r>
              <a:rPr lang="it-IT" altLang="en-US" sz="1600" b="1" i="1" dirty="0" err="1">
                <a:solidFill>
                  <a:srgbClr val="C00000"/>
                </a:solidFill>
                <a:latin typeface="American Typewriter" panose="02090604020004020304" pitchFamily="18" charset="77"/>
              </a:rPr>
              <a:t>Harmonized</a:t>
            </a:r>
            <a:r>
              <a:rPr lang="it-IT" altLang="en-US" sz="1600" b="1" i="1" dirty="0">
                <a:solidFill>
                  <a:srgbClr val="C00000"/>
                </a:solidFill>
                <a:latin typeface="American Typewriter" panose="02090604020004020304" pitchFamily="18" charset="77"/>
              </a:rPr>
              <a:t> Index of Consumer </a:t>
            </a:r>
            <a:r>
              <a:rPr lang="it-IT" altLang="en-US" sz="1600" b="1" i="1" dirty="0" err="1">
                <a:solidFill>
                  <a:srgbClr val="C00000"/>
                </a:solidFill>
                <a:latin typeface="American Typewriter" panose="02090604020004020304" pitchFamily="18" charset="77"/>
              </a:rPr>
              <a:t>Prices</a:t>
            </a:r>
            <a:r>
              <a:rPr lang="it-IT" altLang="en-US" sz="1600" b="1" dirty="0">
                <a:solidFill>
                  <a:srgbClr val="C00000"/>
                </a:solidFill>
                <a:latin typeface="American Typewriter" panose="02090604020004020304" pitchFamily="18" charset="77"/>
              </a:rPr>
              <a:t>: HICP</a:t>
            </a:r>
            <a:r>
              <a:rPr lang="it-IT" altLang="en-US" sz="1600" dirty="0">
                <a:latin typeface="American Typewriter" panose="02090604020004020304" pitchFamily="18" charset="77"/>
              </a:rPr>
              <a:t>)</a:t>
            </a:r>
          </a:p>
          <a:p>
            <a:pPr marL="287338" indent="-287338" algn="l">
              <a:spcBef>
                <a:spcPts val="1200"/>
              </a:spcBef>
            </a:pPr>
            <a:r>
              <a:rPr lang="it-IT" altLang="en-US" sz="1600" i="1" dirty="0">
                <a:latin typeface="American Typewriter" panose="02090604020004020304" pitchFamily="18" charset="77"/>
              </a:rPr>
              <a:t>     </a:t>
            </a:r>
          </a:p>
          <a:p>
            <a:pPr marL="287338" indent="-287338" algn="r">
              <a:spcBef>
                <a:spcPts val="1200"/>
              </a:spcBef>
            </a:pPr>
            <a:r>
              <a:rPr lang="it-IT" altLang="en-US" sz="1600" i="1" dirty="0">
                <a:latin typeface="American Typewriter" panose="02090604020004020304" pitchFamily="18" charset="77"/>
              </a:rPr>
              <a:t>	</a:t>
            </a:r>
            <a:r>
              <a:rPr lang="it-IT" altLang="en-US" sz="1400" i="1" dirty="0">
                <a:latin typeface="American Typewriter" panose="02090604020004020304" pitchFamily="18" charset="77"/>
              </a:rPr>
              <a:t>Domanda</a:t>
            </a:r>
            <a:r>
              <a:rPr lang="it-IT" altLang="en-US" sz="1400" dirty="0">
                <a:latin typeface="American Typewriter" panose="02090604020004020304" pitchFamily="18" charset="77"/>
              </a:rPr>
              <a:t>: Se aumenta il costo del whisky scozzese importato in Italia, </a:t>
            </a:r>
          </a:p>
          <a:p>
            <a:pPr marL="287338" indent="-287338" algn="r">
              <a:spcBef>
                <a:spcPts val="600"/>
              </a:spcBef>
            </a:pPr>
            <a:r>
              <a:rPr lang="it-IT" altLang="en-US" sz="1400" dirty="0">
                <a:latin typeface="American Typewriter" panose="02090604020004020304" pitchFamily="18" charset="77"/>
              </a:rPr>
              <a:t>quale dei due indici di prezzo aumenta subito?</a:t>
            </a:r>
          </a:p>
        </p:txBody>
      </p:sp>
    </p:spTree>
    <p:extLst>
      <p:ext uri="{BB962C8B-B14F-4D97-AF65-F5344CB8AC3E}">
        <p14:creationId xmlns:p14="http://schemas.microsoft.com/office/powerpoint/2010/main" val="1091548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0225" y="370114"/>
            <a:ext cx="7313613" cy="582387"/>
          </a:xfrm>
        </p:spPr>
        <p:txBody>
          <a:bodyPr/>
          <a:lstStyle/>
          <a:p>
            <a:pPr>
              <a:lnSpc>
                <a:spcPct val="105000"/>
              </a:lnSpc>
            </a:pPr>
            <a:r>
              <a:rPr lang="it-IT" altLang="en-US" sz="2400" dirty="0">
                <a:solidFill>
                  <a:schemeClr val="tx1"/>
                </a:solidFill>
                <a:latin typeface="American Typewriter" panose="02090604020004020304" pitchFamily="18" charset="77"/>
              </a:rPr>
              <a:t>L’</a:t>
            </a:r>
            <a:r>
              <a:rPr lang="it-IT" altLang="en-US" sz="2400" b="1" dirty="0">
                <a:solidFill>
                  <a:srgbClr val="C00000"/>
                </a:solidFill>
                <a:latin typeface="American Typewriter" panose="02090604020004020304" pitchFamily="18" charset="77"/>
              </a:rPr>
              <a:t>IPC</a:t>
            </a:r>
            <a:r>
              <a:rPr lang="it-IT" altLang="en-US" sz="2400" dirty="0">
                <a:latin typeface="American Typewriter" panose="02090604020004020304" pitchFamily="18" charset="77"/>
              </a:rPr>
              <a:t> </a:t>
            </a:r>
            <a:r>
              <a:rPr lang="it-IT" altLang="en-US" sz="2400" b="1" dirty="0">
                <a:latin typeface="American Typewriter" panose="02090604020004020304" pitchFamily="18" charset="77"/>
              </a:rPr>
              <a:t>sovrastima</a:t>
            </a:r>
            <a:r>
              <a:rPr lang="it-IT" altLang="en-US" sz="2400" dirty="0">
                <a:latin typeface="American Typewriter" panose="02090604020004020304" pitchFamily="18" charset="77"/>
              </a:rPr>
              <a:t> l’inflazione (o meglio, l’aumento del costo della vita)?</a:t>
            </a:r>
          </a:p>
        </p:txBody>
      </p:sp>
      <p:sp>
        <p:nvSpPr>
          <p:cNvPr id="194563" name="Rectangle 3"/>
          <p:cNvSpPr>
            <a:spLocks noGrp="1" noChangeArrowheads="1"/>
          </p:cNvSpPr>
          <p:nvPr>
            <p:ph idx="1"/>
          </p:nvPr>
        </p:nvSpPr>
        <p:spPr>
          <a:xfrm>
            <a:off x="381000" y="952500"/>
            <a:ext cx="8678174" cy="5448299"/>
          </a:xfrm>
          <a:solidFill>
            <a:schemeClr val="bg1">
              <a:alpha val="50195"/>
            </a:schemeClr>
          </a:solidFill>
        </p:spPr>
        <p:txBody>
          <a:bodyPr/>
          <a:lstStyle/>
          <a:p>
            <a:pPr marL="287338" indent="-287338">
              <a:lnSpc>
                <a:spcPct val="105000"/>
              </a:lnSpc>
              <a:spcBef>
                <a:spcPct val="55000"/>
              </a:spcBef>
              <a:buFont typeface="Wingdings" panose="05000000000000000000" pitchFamily="2" charset="2"/>
              <a:buChar char="¢"/>
            </a:pPr>
            <a:r>
              <a:rPr lang="it-IT" altLang="en-US" sz="1600" dirty="0">
                <a:solidFill>
                  <a:srgbClr val="000099"/>
                </a:solidFill>
                <a:latin typeface="American Typewriter" panose="02090604020004020304" pitchFamily="18" charset="77"/>
              </a:rPr>
              <a:t>Errore di sostituzione</a:t>
            </a:r>
            <a:r>
              <a:rPr lang="it-IT" altLang="en-US" sz="1600" dirty="0">
                <a:latin typeface="American Typewriter" panose="02090604020004020304" pitchFamily="18" charset="77"/>
              </a:rPr>
              <a:t>   </a:t>
            </a:r>
          </a:p>
          <a:p>
            <a:pPr marL="400050" lvl="1" indent="0">
              <a:lnSpc>
                <a:spcPct val="105000"/>
              </a:lnSpc>
              <a:spcBef>
                <a:spcPts val="0"/>
              </a:spcBef>
              <a:buNone/>
            </a:pPr>
            <a:r>
              <a:rPr lang="it-IT" altLang="en-US" sz="1600" dirty="0">
                <a:latin typeface="American Typewriter" panose="02090604020004020304" pitchFamily="18" charset="77"/>
              </a:rPr>
              <a:t>Il paniere di riferimento è </a:t>
            </a:r>
            <a:r>
              <a:rPr lang="it-IT" altLang="en-US" sz="1600" i="1" dirty="0">
                <a:latin typeface="American Typewriter" panose="02090604020004020304" pitchFamily="18" charset="77"/>
              </a:rPr>
              <a:t>fisso</a:t>
            </a:r>
            <a:r>
              <a:rPr lang="it-IT" altLang="en-US" sz="1600" dirty="0">
                <a:latin typeface="American Typewriter" panose="02090604020004020304" pitchFamily="18" charset="77"/>
              </a:rPr>
              <a:t> (è un indice di </a:t>
            </a:r>
            <a:r>
              <a:rPr lang="en-US" sz="1600" i="1" dirty="0" err="1">
                <a:latin typeface="American Typewriter" panose="02090604020004020304" pitchFamily="18" charset="77"/>
              </a:rPr>
              <a:t>Laspeyres</a:t>
            </a:r>
            <a:r>
              <a:rPr lang="en-US" sz="1600" dirty="0">
                <a:latin typeface="American Typewriter" panose="02090604020004020304" pitchFamily="18" charset="77"/>
              </a:rPr>
              <a:t> </a:t>
            </a:r>
            <a:r>
              <a:rPr lang="it-IT" altLang="en-US" sz="1600" dirty="0">
                <a:latin typeface="American Typewriter" panose="02090604020004020304" pitchFamily="18" charset="77"/>
              </a:rPr>
              <a:t>). Perciò non tiene conto degli effetti di sostituzione dovuti ai cambiamenti dei prezzi relativi (aggiustamenti della domanda)</a:t>
            </a:r>
          </a:p>
          <a:p>
            <a:pPr marL="287338" indent="-287338">
              <a:lnSpc>
                <a:spcPct val="105000"/>
              </a:lnSpc>
              <a:spcBef>
                <a:spcPct val="55000"/>
              </a:spcBef>
              <a:buFont typeface="Wingdings" panose="05000000000000000000" pitchFamily="2" charset="2"/>
              <a:buChar char="¢"/>
            </a:pPr>
            <a:r>
              <a:rPr lang="it-IT" altLang="en-US" sz="1600" dirty="0">
                <a:solidFill>
                  <a:srgbClr val="000099"/>
                </a:solidFill>
                <a:latin typeface="American Typewriter" panose="02090604020004020304" pitchFamily="18" charset="77"/>
              </a:rPr>
              <a:t>Introduzione di nuovi beni</a:t>
            </a:r>
            <a:r>
              <a:rPr lang="it-IT" altLang="en-US" sz="1600" dirty="0">
                <a:latin typeface="American Typewriter" panose="02090604020004020304" pitchFamily="18" charset="77"/>
              </a:rPr>
              <a:t> </a:t>
            </a:r>
          </a:p>
          <a:p>
            <a:pPr marL="400050" lvl="1" indent="0">
              <a:lnSpc>
                <a:spcPct val="105000"/>
              </a:lnSpc>
              <a:spcBef>
                <a:spcPts val="0"/>
              </a:spcBef>
              <a:buNone/>
            </a:pPr>
            <a:r>
              <a:rPr lang="it-IT" altLang="en-US" sz="1600" dirty="0">
                <a:latin typeface="American Typewriter" panose="02090604020004020304" pitchFamily="18" charset="77"/>
              </a:rPr>
              <a:t>L’introduzione di nuovi beni consente ulteriori possibilità di sostituzione nel paniere domandato, che in principio non possono che aumentare il potere d’acquisto dei consumatori.  Il paniere di riferimento dell’ </a:t>
            </a:r>
            <a:r>
              <a:rPr lang="it-IT" altLang="en-US" sz="1600" b="1" dirty="0">
                <a:latin typeface="American Typewriter" panose="02090604020004020304" pitchFamily="18" charset="77"/>
              </a:rPr>
              <a:t>IPC</a:t>
            </a:r>
            <a:r>
              <a:rPr lang="it-IT" altLang="en-US" sz="1600" dirty="0">
                <a:latin typeface="American Typewriter" panose="02090604020004020304" pitchFamily="18" charset="77"/>
              </a:rPr>
              <a:t> invece non ne tiene conto.</a:t>
            </a:r>
          </a:p>
          <a:p>
            <a:pPr marL="287338" indent="-287338">
              <a:lnSpc>
                <a:spcPct val="105000"/>
              </a:lnSpc>
              <a:spcBef>
                <a:spcPct val="55000"/>
              </a:spcBef>
              <a:buFont typeface="Wingdings" panose="05000000000000000000" pitchFamily="2" charset="2"/>
              <a:buChar char="¢"/>
            </a:pPr>
            <a:r>
              <a:rPr lang="it-IT" altLang="en-US" sz="1600" dirty="0">
                <a:solidFill>
                  <a:srgbClr val="000099"/>
                </a:solidFill>
                <a:latin typeface="American Typewriter" panose="02090604020004020304" pitchFamily="18" charset="77"/>
              </a:rPr>
              <a:t>Cambiamenti di qualità dei prodotti </a:t>
            </a:r>
          </a:p>
          <a:p>
            <a:pPr marL="400050" lvl="1" indent="0">
              <a:lnSpc>
                <a:spcPct val="105000"/>
              </a:lnSpc>
              <a:spcBef>
                <a:spcPts val="0"/>
              </a:spcBef>
              <a:buNone/>
            </a:pPr>
            <a:r>
              <a:rPr lang="it-IT" altLang="en-US" sz="1600" dirty="0">
                <a:latin typeface="American Typewriter" panose="02090604020004020304" pitchFamily="18" charset="77"/>
              </a:rPr>
              <a:t>I miglioramenti di qualità aumentano il potere di acquisto della moneta. </a:t>
            </a:r>
          </a:p>
          <a:p>
            <a:pPr marL="400050" lvl="1" indent="0">
              <a:lnSpc>
                <a:spcPct val="105000"/>
              </a:lnSpc>
              <a:spcBef>
                <a:spcPts val="0"/>
              </a:spcBef>
              <a:buNone/>
            </a:pPr>
            <a:r>
              <a:rPr lang="it-IT" altLang="en-US" sz="1600" dirty="0">
                <a:latin typeface="American Typewriter" panose="02090604020004020304" pitchFamily="18" charset="77"/>
              </a:rPr>
              <a:t>Supponiamo che la qualità aumenta del 10% e i prezzi dell’ 8%. In questo caso  IPC segnala un aumento del costo della vita, mentre in realtà il potere di acquisto della moneta è aumentato!</a:t>
            </a:r>
          </a:p>
          <a:p>
            <a:pPr>
              <a:lnSpc>
                <a:spcPct val="105000"/>
              </a:lnSpc>
              <a:spcBef>
                <a:spcPts val="1200"/>
              </a:spcBef>
              <a:buFont typeface="Wingdings" panose="05000000000000000000" pitchFamily="2" charset="2"/>
              <a:buChar char="Ø"/>
            </a:pPr>
            <a:r>
              <a:rPr lang="it-IT" altLang="en-US" sz="1600" dirty="0">
                <a:latin typeface="American Typewriter" panose="02090604020004020304" pitchFamily="18" charset="77"/>
              </a:rPr>
              <a:t>In pratica, è probabile che l’inflazione calcolata con </a:t>
            </a:r>
            <a:r>
              <a:rPr lang="it-IT" altLang="en-US" sz="1600" b="1" dirty="0">
                <a:latin typeface="American Typewriter" panose="02090604020004020304" pitchFamily="18" charset="77"/>
              </a:rPr>
              <a:t>l’IPC</a:t>
            </a:r>
            <a:r>
              <a:rPr lang="it-IT" altLang="en-US" sz="1600" dirty="0">
                <a:latin typeface="American Typewriter" panose="02090604020004020304" pitchFamily="18" charset="77"/>
              </a:rPr>
              <a:t> </a:t>
            </a:r>
            <a:r>
              <a:rPr lang="it-IT" altLang="en-US" sz="1600" b="1" dirty="0">
                <a:solidFill>
                  <a:srgbClr val="FF0000"/>
                </a:solidFill>
                <a:latin typeface="American Typewriter" panose="02090604020004020304" pitchFamily="18" charset="77"/>
              </a:rPr>
              <a:t>sovrastimi</a:t>
            </a:r>
            <a:r>
              <a:rPr lang="it-IT" altLang="en-US" sz="1600" dirty="0">
                <a:latin typeface="American Typewriter" panose="02090604020004020304" pitchFamily="18" charset="77"/>
              </a:rPr>
              <a:t> l’aumento del costo della vita per i consumatori di circa 1%: ossia, se l’inflazione misurata è dell’1%, questo vuol dire che il costo della vita è rimasto invariato.</a:t>
            </a:r>
          </a:p>
        </p:txBody>
      </p:sp>
      <p:sp>
        <p:nvSpPr>
          <p:cNvPr id="5325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4563">
                                            <p:bg/>
                                          </p:spTgt>
                                        </p:tgtEl>
                                        <p:attrNameLst>
                                          <p:attrName>style.visibility</p:attrName>
                                        </p:attrNameLst>
                                      </p:cBhvr>
                                      <p:to>
                                        <p:strVal val="visible"/>
                                      </p:to>
                                    </p:set>
                                    <p:animEffect transition="in" filter="strips(downRight)">
                                      <p:cBhvr>
                                        <p:cTn id="7" dur="500"/>
                                        <p:tgtEl>
                                          <p:spTgt spid="19456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Effect transition="in" filter="strips(downRight)">
                                      <p:cBhvr>
                                        <p:cTn id="12" dur="500"/>
                                        <p:tgtEl>
                                          <p:spTgt spid="194563">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94563">
                                            <p:txEl>
                                              <p:pRg st="1" end="1"/>
                                            </p:txEl>
                                          </p:spTgt>
                                        </p:tgtEl>
                                        <p:attrNameLst>
                                          <p:attrName>style.visibility</p:attrName>
                                        </p:attrNameLst>
                                      </p:cBhvr>
                                      <p:to>
                                        <p:strVal val="visible"/>
                                      </p:to>
                                    </p:set>
                                    <p:animEffect transition="in" filter="strips(downRight)">
                                      <p:cBhvr>
                                        <p:cTn id="15" dur="500"/>
                                        <p:tgtEl>
                                          <p:spTgt spid="19456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94563">
                                            <p:txEl>
                                              <p:pRg st="2" end="2"/>
                                            </p:txEl>
                                          </p:spTgt>
                                        </p:tgtEl>
                                        <p:attrNameLst>
                                          <p:attrName>style.visibility</p:attrName>
                                        </p:attrNameLst>
                                      </p:cBhvr>
                                      <p:to>
                                        <p:strVal val="visible"/>
                                      </p:to>
                                    </p:set>
                                    <p:animEffect transition="in" filter="strips(downRight)">
                                      <p:cBhvr>
                                        <p:cTn id="20" dur="500"/>
                                        <p:tgtEl>
                                          <p:spTgt spid="194563">
                                            <p:txEl>
                                              <p:pRg st="2" end="2"/>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194563">
                                            <p:txEl>
                                              <p:pRg st="3" end="3"/>
                                            </p:txEl>
                                          </p:spTgt>
                                        </p:tgtEl>
                                        <p:attrNameLst>
                                          <p:attrName>style.visibility</p:attrName>
                                        </p:attrNameLst>
                                      </p:cBhvr>
                                      <p:to>
                                        <p:strVal val="visible"/>
                                      </p:to>
                                    </p:set>
                                    <p:animEffect transition="in" filter="strips(downRight)">
                                      <p:cBhvr>
                                        <p:cTn id="23" dur="500"/>
                                        <p:tgtEl>
                                          <p:spTgt spid="19456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94563">
                                            <p:txEl>
                                              <p:pRg st="4" end="4"/>
                                            </p:txEl>
                                          </p:spTgt>
                                        </p:tgtEl>
                                        <p:attrNameLst>
                                          <p:attrName>style.visibility</p:attrName>
                                        </p:attrNameLst>
                                      </p:cBhvr>
                                      <p:to>
                                        <p:strVal val="visible"/>
                                      </p:to>
                                    </p:set>
                                    <p:animEffect transition="in" filter="strips(downRight)">
                                      <p:cBhvr>
                                        <p:cTn id="28" dur="500"/>
                                        <p:tgtEl>
                                          <p:spTgt spid="194563">
                                            <p:txEl>
                                              <p:pRg st="4" end="4"/>
                                            </p:txEl>
                                          </p:spTgt>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94563">
                                            <p:txEl>
                                              <p:pRg st="5" end="5"/>
                                            </p:txEl>
                                          </p:spTgt>
                                        </p:tgtEl>
                                        <p:attrNameLst>
                                          <p:attrName>style.visibility</p:attrName>
                                        </p:attrNameLst>
                                      </p:cBhvr>
                                      <p:to>
                                        <p:strVal val="visible"/>
                                      </p:to>
                                    </p:set>
                                    <p:animEffect transition="in" filter="strips(downRight)">
                                      <p:cBhvr>
                                        <p:cTn id="31" dur="500"/>
                                        <p:tgtEl>
                                          <p:spTgt spid="194563">
                                            <p:txEl>
                                              <p:pRg st="5" end="5"/>
                                            </p:txEl>
                                          </p:spTgt>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194563">
                                            <p:txEl>
                                              <p:pRg st="6" end="6"/>
                                            </p:txEl>
                                          </p:spTgt>
                                        </p:tgtEl>
                                        <p:attrNameLst>
                                          <p:attrName>style.visibility</p:attrName>
                                        </p:attrNameLst>
                                      </p:cBhvr>
                                      <p:to>
                                        <p:strVal val="visible"/>
                                      </p:to>
                                    </p:set>
                                    <p:animEffect transition="in" filter="strips(downRight)">
                                      <p:cBhvr>
                                        <p:cTn id="34" dur="500"/>
                                        <p:tgtEl>
                                          <p:spTgt spid="194563">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94563">
                                            <p:txEl>
                                              <p:pRg st="7" end="7"/>
                                            </p:txEl>
                                          </p:spTgt>
                                        </p:tgtEl>
                                        <p:attrNameLst>
                                          <p:attrName>style.visibility</p:attrName>
                                        </p:attrNameLst>
                                      </p:cBhvr>
                                      <p:to>
                                        <p:strVal val="visible"/>
                                      </p:to>
                                    </p:set>
                                    <p:animEffect transition="in" filter="strips(downRight)">
                                      <p:cBhvr>
                                        <p:cTn id="39" dur="500"/>
                                        <p:tgtEl>
                                          <p:spTgt spid="194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1813" y="307975"/>
            <a:ext cx="7313612" cy="630238"/>
          </a:xfrm>
        </p:spPr>
        <p:txBody>
          <a:bodyPr/>
          <a:lstStyle/>
          <a:p>
            <a:r>
              <a:rPr lang="it-IT" altLang="en-US" sz="2600" dirty="0">
                <a:latin typeface="American Typewriter" panose="02090604020004020304" pitchFamily="18" charset="77"/>
              </a:rPr>
              <a:t>IPC vs deflatore del PIL (Italia)</a:t>
            </a:r>
            <a:endParaRPr lang="it-IT" altLang="en-US" sz="2600" i="1" dirty="0">
              <a:latin typeface="American Typewriter" panose="02090604020004020304" pitchFamily="18" charset="77"/>
            </a:endParaRPr>
          </a:p>
        </p:txBody>
      </p:sp>
      <p:sp>
        <p:nvSpPr>
          <p:cNvPr id="54275"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pic>
        <p:nvPicPr>
          <p:cNvPr id="5427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085851"/>
            <a:ext cx="80105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1813" y="307975"/>
            <a:ext cx="7980816" cy="630238"/>
          </a:xfrm>
        </p:spPr>
        <p:txBody>
          <a:bodyPr/>
          <a:lstStyle/>
          <a:p>
            <a:r>
              <a:rPr lang="it-IT" altLang="en-US" sz="2400" dirty="0">
                <a:latin typeface="American Typewriter" panose="02090604020004020304" pitchFamily="18" charset="77"/>
              </a:rPr>
              <a:t>HICP a confronto nell’area dell’euro </a:t>
            </a:r>
            <a:r>
              <a:rPr lang="it-IT" altLang="en-US" sz="1200" dirty="0">
                <a:latin typeface="American Typewriter" panose="02090604020004020304" pitchFamily="18" charset="77"/>
              </a:rPr>
              <a:t>(</a:t>
            </a:r>
            <a:r>
              <a:rPr lang="it-IT" altLang="en-US" sz="1200" i="1" dirty="0">
                <a:latin typeface="American Typewriter" panose="02090604020004020304" pitchFamily="18" charset="77"/>
              </a:rPr>
              <a:t>fonte</a:t>
            </a:r>
            <a:r>
              <a:rPr lang="it-IT" altLang="en-US" sz="1200" dirty="0">
                <a:latin typeface="American Typewriter" panose="02090604020004020304" pitchFamily="18" charset="77"/>
              </a:rPr>
              <a:t>: </a:t>
            </a:r>
            <a:r>
              <a:rPr lang="it-IT" altLang="en-US" sz="1200" dirty="0" err="1">
                <a:latin typeface="American Typewriter" panose="02090604020004020304" pitchFamily="18" charset="77"/>
              </a:rPr>
              <a:t>Shambaugh</a:t>
            </a:r>
            <a:r>
              <a:rPr lang="it-IT" altLang="en-US" sz="1200" dirty="0">
                <a:latin typeface="American Typewriter" panose="02090604020004020304" pitchFamily="18" charset="77"/>
              </a:rPr>
              <a:t>, 2012)</a:t>
            </a:r>
            <a:endParaRPr lang="it-IT" altLang="en-US" sz="1200" i="1" dirty="0">
              <a:latin typeface="American Typewriter" panose="02090604020004020304" pitchFamily="18" charset="77"/>
            </a:endParaRPr>
          </a:p>
        </p:txBody>
      </p:sp>
      <p:sp>
        <p:nvSpPr>
          <p:cNvPr id="54275"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54276" name="Rectangle 17"/>
          <p:cNvSpPr>
            <a:spLocks noChangeArrowheads="1"/>
          </p:cNvSpPr>
          <p:nvPr/>
        </p:nvSpPr>
        <p:spPr bwMode="auto">
          <a:xfrm>
            <a:off x="-1" y="5441950"/>
            <a:ext cx="7968343" cy="7084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277" name="Rectangle 18"/>
          <p:cNvSpPr>
            <a:spLocks noChangeArrowheads="1"/>
          </p:cNvSpPr>
          <p:nvPr/>
        </p:nvSpPr>
        <p:spPr bwMode="auto">
          <a:xfrm>
            <a:off x="531814" y="5137141"/>
            <a:ext cx="7798148" cy="983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it-IT" altLang="en-US" dirty="0">
                <a:latin typeface="American Typewriter" panose="02090604020004020304" pitchFamily="18" charset="77"/>
              </a:rPr>
              <a:t> </a:t>
            </a:r>
            <a:r>
              <a:rPr lang="it-IT" altLang="en-US" i="1" dirty="0">
                <a:latin typeface="American Typewriter" panose="02090604020004020304" pitchFamily="18" charset="77"/>
              </a:rPr>
              <a:t>Domanda</a:t>
            </a:r>
            <a:r>
              <a:rPr lang="it-IT" altLang="en-US" dirty="0">
                <a:latin typeface="American Typewriter" panose="02090604020004020304" pitchFamily="18" charset="77"/>
              </a:rPr>
              <a:t>: Perché dovremmo sorprenderci, se osserviamo che  </a:t>
            </a:r>
          </a:p>
          <a:p>
            <a:pPr algn="l" eaLnBrk="1" hangingPunct="1"/>
            <a:r>
              <a:rPr lang="it-IT" altLang="en-US" dirty="0">
                <a:latin typeface="American Typewriter" panose="02090604020004020304" pitchFamily="18" charset="77"/>
              </a:rPr>
              <a:t>    gli indici dei prezzi dei paesi dell’euro hanno avuto andamenti </a:t>
            </a:r>
          </a:p>
          <a:p>
            <a:pPr algn="l" eaLnBrk="1" hangingPunct="1"/>
            <a:r>
              <a:rPr lang="it-IT" altLang="en-US" dirty="0">
                <a:latin typeface="American Typewriter" panose="02090604020004020304" pitchFamily="18" charset="77"/>
              </a:rPr>
              <a:t>    diversi nel tempo?</a:t>
            </a:r>
            <a:endParaRPr lang="en-US" altLang="en-US" dirty="0">
              <a:latin typeface="American Typewriter" panose="02090604020004020304" pitchFamily="18" charset="77"/>
            </a:endParaRPr>
          </a:p>
        </p:txBody>
      </p:sp>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1313332" y="981066"/>
            <a:ext cx="6421755" cy="4156074"/>
          </a:xfrm>
          <a:prstGeom prst="rect">
            <a:avLst/>
          </a:prstGeom>
          <a:noFill/>
          <a:ln>
            <a:noFill/>
          </a:ln>
        </p:spPr>
      </p:pic>
    </p:spTree>
    <p:extLst>
      <p:ext uri="{BB962C8B-B14F-4D97-AF65-F5344CB8AC3E}">
        <p14:creationId xmlns:p14="http://schemas.microsoft.com/office/powerpoint/2010/main" val="2415188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0394" y="258989"/>
            <a:ext cx="7313612" cy="612775"/>
          </a:xfrm>
        </p:spPr>
        <p:txBody>
          <a:bodyPr/>
          <a:lstStyle/>
          <a:p>
            <a:r>
              <a:rPr lang="it-IT" altLang="en-US" sz="2400" dirty="0">
                <a:latin typeface="American Typewriter" panose="02090604020004020304" pitchFamily="18" charset="77"/>
              </a:rPr>
              <a:t>4. L’identità reddito-spesa</a:t>
            </a:r>
          </a:p>
        </p:txBody>
      </p:sp>
      <p:sp>
        <p:nvSpPr>
          <p:cNvPr id="3789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37893" name="Freeform 5"/>
          <p:cNvSpPr>
            <a:spLocks/>
          </p:cNvSpPr>
          <p:nvPr/>
        </p:nvSpPr>
        <p:spPr bwMode="auto">
          <a:xfrm>
            <a:off x="4445000" y="2701925"/>
            <a:ext cx="3878263" cy="1588"/>
          </a:xfrm>
          <a:custGeom>
            <a:avLst/>
            <a:gdLst>
              <a:gd name="T0" fmla="*/ 0 w 2443"/>
              <a:gd name="T1" fmla="*/ 0 h 1588"/>
              <a:gd name="T2" fmla="*/ 2147483647 w 2443"/>
              <a:gd name="T3" fmla="*/ 0 h 1588"/>
              <a:gd name="T4" fmla="*/ 0 w 2443"/>
              <a:gd name="T5" fmla="*/ 0 h 1588"/>
              <a:gd name="T6" fmla="*/ 0 60000 65536"/>
              <a:gd name="T7" fmla="*/ 0 60000 65536"/>
              <a:gd name="T8" fmla="*/ 0 60000 65536"/>
              <a:gd name="T9" fmla="*/ 0 w 2443"/>
              <a:gd name="T10" fmla="*/ 0 h 1588"/>
              <a:gd name="T11" fmla="*/ 2443 w 2443"/>
              <a:gd name="T12" fmla="*/ 1588 h 1588"/>
            </a:gdLst>
            <a:ahLst/>
            <a:cxnLst>
              <a:cxn ang="T6">
                <a:pos x="T0" y="T1"/>
              </a:cxn>
              <a:cxn ang="T7">
                <a:pos x="T2" y="T3"/>
              </a:cxn>
              <a:cxn ang="T8">
                <a:pos x="T4" y="T5"/>
              </a:cxn>
            </a:cxnLst>
            <a:rect l="T9" t="T10" r="T11" b="T12"/>
            <a:pathLst>
              <a:path w="2443" h="1588">
                <a:moveTo>
                  <a:pt x="0" y="0"/>
                </a:moveTo>
                <a:lnTo>
                  <a:pt x="24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4" name="Freeform 35"/>
          <p:cNvSpPr>
            <a:spLocks/>
          </p:cNvSpPr>
          <p:nvPr/>
        </p:nvSpPr>
        <p:spPr bwMode="auto">
          <a:xfrm>
            <a:off x="4640263" y="2562225"/>
            <a:ext cx="26987" cy="26988"/>
          </a:xfrm>
          <a:custGeom>
            <a:avLst/>
            <a:gdLst>
              <a:gd name="T0" fmla="*/ 0 w 17"/>
              <a:gd name="T1" fmla="*/ 0 h 17"/>
              <a:gd name="T2" fmla="*/ 2147483647 w 17"/>
              <a:gd name="T3" fmla="*/ 2147483647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7" y="17"/>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Segnaposto contenuto 1"/>
          <p:cNvSpPr>
            <a:spLocks noGrp="1"/>
          </p:cNvSpPr>
          <p:nvPr>
            <p:ph idx="1"/>
          </p:nvPr>
        </p:nvSpPr>
        <p:spPr>
          <a:xfrm>
            <a:off x="653937" y="1047658"/>
            <a:ext cx="7434149" cy="4506686"/>
          </a:xfrm>
        </p:spPr>
        <p:txBody>
          <a:bodyPr/>
          <a:lstStyle/>
          <a:p>
            <a:pPr marL="0" indent="0">
              <a:lnSpc>
                <a:spcPct val="125000"/>
              </a:lnSpc>
              <a:spcBef>
                <a:spcPts val="600"/>
              </a:spcBef>
              <a:buNone/>
            </a:pPr>
            <a:endParaRPr lang="it-IT" sz="1700" dirty="0">
              <a:latin typeface="American Typewriter" panose="02090604020004020304" pitchFamily="18" charset="77"/>
            </a:endParaRPr>
          </a:p>
          <a:p>
            <a:pPr marL="0" indent="0">
              <a:lnSpc>
                <a:spcPct val="125000"/>
              </a:lnSpc>
              <a:spcBef>
                <a:spcPts val="600"/>
              </a:spcBef>
              <a:buNone/>
            </a:pPr>
            <a:r>
              <a:rPr lang="it-IT" sz="1700" dirty="0">
                <a:latin typeface="American Typewriter" panose="02090604020004020304" pitchFamily="18" charset="77"/>
              </a:rPr>
              <a:t>Prima di introdurre l’</a:t>
            </a:r>
            <a:r>
              <a:rPr lang="it-IT" sz="1700" b="1" dirty="0">
                <a:solidFill>
                  <a:srgbClr val="0070C0"/>
                </a:solidFill>
                <a:latin typeface="American Typewriter" panose="02090604020004020304" pitchFamily="18" charset="77"/>
              </a:rPr>
              <a:t>identità</a:t>
            </a:r>
            <a:r>
              <a:rPr lang="it-IT" sz="1700" dirty="0">
                <a:latin typeface="American Typewriter" panose="02090604020004020304" pitchFamily="18" charset="77"/>
              </a:rPr>
              <a:t> fondamentale della macroeconomia (l’identità </a:t>
            </a:r>
            <a:r>
              <a:rPr lang="it-IT" sz="1700" b="1" dirty="0">
                <a:solidFill>
                  <a:srgbClr val="0070C0"/>
                </a:solidFill>
                <a:latin typeface="American Typewriter" panose="02090604020004020304" pitchFamily="18" charset="77"/>
              </a:rPr>
              <a:t>reddito-spesa</a:t>
            </a:r>
            <a:r>
              <a:rPr lang="it-IT" sz="1700" dirty="0">
                <a:latin typeface="American Typewriter" panose="02090604020004020304" pitchFamily="18" charset="77"/>
              </a:rPr>
              <a:t>), è utile introdurre un concetto molto generale, che presto risulterà utile: </a:t>
            </a:r>
          </a:p>
          <a:p>
            <a:pPr>
              <a:lnSpc>
                <a:spcPct val="125000"/>
              </a:lnSpc>
              <a:spcBef>
                <a:spcPts val="600"/>
              </a:spcBef>
              <a:buFont typeface="Wingdings" panose="05000000000000000000" pitchFamily="2" charset="2"/>
              <a:buChar char="v"/>
            </a:pPr>
            <a:r>
              <a:rPr lang="it-IT" sz="1700" dirty="0">
                <a:latin typeface="American Typewriter" panose="02090604020004020304" pitchFamily="18" charset="77"/>
              </a:rPr>
              <a:t>la distinzione tra variabili-flusso e variabili-fondo.</a:t>
            </a:r>
          </a:p>
          <a:p>
            <a:pPr marL="0" indent="0">
              <a:lnSpc>
                <a:spcPct val="125000"/>
              </a:lnSpc>
              <a:spcBef>
                <a:spcPts val="600"/>
              </a:spcBef>
              <a:buNone/>
            </a:pPr>
            <a:r>
              <a:rPr lang="it-IT" sz="1700" dirty="0">
                <a:latin typeface="American Typewriter" panose="02090604020004020304" pitchFamily="18" charset="77"/>
              </a:rPr>
              <a:t>Sia il </a:t>
            </a:r>
            <a:r>
              <a:rPr lang="it-IT" sz="1700" b="1" dirty="0">
                <a:solidFill>
                  <a:schemeClr val="accent1">
                    <a:lumMod val="75000"/>
                  </a:schemeClr>
                </a:solidFill>
                <a:latin typeface="American Typewriter" panose="02090604020004020304" pitchFamily="18" charset="77"/>
              </a:rPr>
              <a:t>PIL</a:t>
            </a:r>
            <a:r>
              <a:rPr lang="it-IT" sz="1700" dirty="0">
                <a:latin typeface="American Typewriter" panose="02090604020004020304" pitchFamily="18" charset="77"/>
              </a:rPr>
              <a:t> che le sue componenti sono </a:t>
            </a:r>
            <a:r>
              <a:rPr lang="it-IT" sz="1700" b="1" dirty="0">
                <a:solidFill>
                  <a:schemeClr val="accent1">
                    <a:lumMod val="75000"/>
                  </a:schemeClr>
                </a:solidFill>
                <a:latin typeface="American Typewriter" panose="02090604020004020304" pitchFamily="18" charset="77"/>
              </a:rPr>
              <a:t>flussi:</a:t>
            </a:r>
          </a:p>
          <a:p>
            <a:pPr marL="400050" lvl="1" indent="0">
              <a:lnSpc>
                <a:spcPct val="125000"/>
              </a:lnSpc>
              <a:spcBef>
                <a:spcPts val="600"/>
              </a:spcBef>
              <a:buNone/>
            </a:pPr>
            <a:r>
              <a:rPr lang="it-IT" sz="1700" b="1" dirty="0">
                <a:solidFill>
                  <a:schemeClr val="accent1">
                    <a:lumMod val="75000"/>
                  </a:schemeClr>
                </a:solidFill>
                <a:latin typeface="American Typewriter" panose="02090604020004020304" pitchFamily="18" charset="77"/>
              </a:rPr>
              <a:t>FLUSSO: Variabile misurata in riferimento ad un periodo</a:t>
            </a:r>
          </a:p>
          <a:p>
            <a:pPr marL="0" indent="0">
              <a:lnSpc>
                <a:spcPct val="125000"/>
              </a:lnSpc>
              <a:spcBef>
                <a:spcPts val="600"/>
              </a:spcBef>
              <a:buNone/>
            </a:pPr>
            <a:r>
              <a:rPr lang="it-IT" sz="1700" dirty="0">
                <a:latin typeface="American Typewriter" panose="02090604020004020304" pitchFamily="18" charset="77"/>
              </a:rPr>
              <a:t>In molti casi, una variabile-flusso contribuisce ad alimentare (o a diminuire) una variabile-fondo:</a:t>
            </a:r>
          </a:p>
          <a:p>
            <a:pPr>
              <a:lnSpc>
                <a:spcPct val="125000"/>
              </a:lnSpc>
              <a:spcBef>
                <a:spcPts val="600"/>
              </a:spcBef>
            </a:pPr>
            <a:r>
              <a:rPr lang="it-IT" sz="1700" dirty="0">
                <a:latin typeface="American Typewriter" panose="02090604020004020304" pitchFamily="18" charset="77"/>
              </a:rPr>
              <a:t>Gli </a:t>
            </a:r>
            <a:r>
              <a:rPr lang="it-IT" sz="1700" b="1" dirty="0">
                <a:latin typeface="American Typewriter" panose="02090604020004020304" pitchFamily="18" charset="77"/>
              </a:rPr>
              <a:t>investimenti</a:t>
            </a:r>
            <a:r>
              <a:rPr lang="it-IT" sz="1700" dirty="0">
                <a:latin typeface="American Typewriter" panose="02090604020004020304" pitchFamily="18" charset="77"/>
              </a:rPr>
              <a:t> (flusso) aumentano la quantità di </a:t>
            </a:r>
            <a:r>
              <a:rPr lang="it-IT" sz="1700" b="1" dirty="0">
                <a:latin typeface="American Typewriter" panose="02090604020004020304" pitchFamily="18" charset="77"/>
              </a:rPr>
              <a:t>capitale</a:t>
            </a:r>
            <a:r>
              <a:rPr lang="it-IT" sz="1700" dirty="0">
                <a:latin typeface="American Typewriter" panose="02090604020004020304" pitchFamily="18" charset="77"/>
              </a:rPr>
              <a:t> (fondo)</a:t>
            </a:r>
          </a:p>
          <a:p>
            <a:pPr>
              <a:lnSpc>
                <a:spcPct val="125000"/>
              </a:lnSpc>
              <a:spcBef>
                <a:spcPts val="600"/>
              </a:spcBef>
            </a:pPr>
            <a:r>
              <a:rPr lang="it-IT" sz="1700" dirty="0">
                <a:latin typeface="American Typewriter" panose="02090604020004020304" pitchFamily="18" charset="77"/>
              </a:rPr>
              <a:t>Il </a:t>
            </a:r>
            <a:r>
              <a:rPr lang="it-IT" sz="1700" b="1" dirty="0">
                <a:latin typeface="American Typewriter" panose="02090604020004020304" pitchFamily="18" charset="77"/>
              </a:rPr>
              <a:t>risparmio</a:t>
            </a:r>
            <a:r>
              <a:rPr lang="it-IT" sz="1700" dirty="0">
                <a:latin typeface="American Typewriter" panose="02090604020004020304" pitchFamily="18" charset="77"/>
              </a:rPr>
              <a:t> (flusso) aumenta la </a:t>
            </a:r>
            <a:r>
              <a:rPr lang="it-IT" sz="1700" b="1" dirty="0">
                <a:latin typeface="American Typewriter" panose="02090604020004020304" pitchFamily="18" charset="77"/>
              </a:rPr>
              <a:t>ricchezza</a:t>
            </a:r>
            <a:r>
              <a:rPr lang="it-IT" sz="1700" dirty="0">
                <a:latin typeface="American Typewriter" panose="02090604020004020304" pitchFamily="18" charset="77"/>
              </a:rPr>
              <a:t> (fondo).</a:t>
            </a:r>
          </a:p>
          <a:p>
            <a:pPr marL="0" indent="0" algn="ctr">
              <a:lnSpc>
                <a:spcPct val="125000"/>
              </a:lnSpc>
              <a:spcBef>
                <a:spcPts val="600"/>
              </a:spcBef>
              <a:buNone/>
            </a:pPr>
            <a:r>
              <a:rPr lang="it-IT" sz="1700" i="1" dirty="0">
                <a:latin typeface="American Typewriter" panose="02090604020004020304" pitchFamily="18" charset="77"/>
              </a:rPr>
              <a:t>Allo stesso modo ….</a:t>
            </a:r>
          </a:p>
          <a:p>
            <a:pPr>
              <a:lnSpc>
                <a:spcPct val="125000"/>
              </a:lnSpc>
              <a:spcBef>
                <a:spcPts val="600"/>
              </a:spcBef>
              <a:buFont typeface="Wingdings" panose="05000000000000000000" pitchFamily="2" charset="2"/>
              <a:buChar char="v"/>
            </a:pPr>
            <a:endParaRPr lang="it-IT" sz="1800" i="1" dirty="0">
              <a:latin typeface="+mj-lt"/>
            </a:endParaRPr>
          </a:p>
          <a:p>
            <a:pPr marL="0" indent="0">
              <a:lnSpc>
                <a:spcPct val="125000"/>
              </a:lnSpc>
              <a:spcBef>
                <a:spcPts val="600"/>
              </a:spcBef>
              <a:buNone/>
            </a:pPr>
            <a:endParaRPr lang="en-US" sz="1800" dirty="0">
              <a:latin typeface="+mj-lt"/>
            </a:endParaRPr>
          </a:p>
        </p:txBody>
      </p:sp>
    </p:spTree>
    <p:extLst>
      <p:ext uri="{BB962C8B-B14F-4D97-AF65-F5344CB8AC3E}">
        <p14:creationId xmlns:p14="http://schemas.microsoft.com/office/powerpoint/2010/main" val="44744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69913" y="269875"/>
            <a:ext cx="7313612" cy="612775"/>
          </a:xfrm>
        </p:spPr>
        <p:txBody>
          <a:bodyPr/>
          <a:lstStyle/>
          <a:p>
            <a:r>
              <a:rPr lang="it-IT" altLang="en-US" sz="2400" dirty="0">
                <a:latin typeface="American Typewriter" panose="02090604020004020304" pitchFamily="18" charset="77"/>
              </a:rPr>
              <a:t>Fondi e flussi</a:t>
            </a:r>
          </a:p>
        </p:txBody>
      </p:sp>
      <p:pic>
        <p:nvPicPr>
          <p:cNvPr id="30796" name="Picture 7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8113" y="1604963"/>
            <a:ext cx="6164262" cy="3924300"/>
          </a:xfrm>
          <a:noFill/>
        </p:spPr>
      </p:pic>
      <p:sp>
        <p:nvSpPr>
          <p:cNvPr id="3789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37893" name="Freeform 5"/>
          <p:cNvSpPr>
            <a:spLocks/>
          </p:cNvSpPr>
          <p:nvPr/>
        </p:nvSpPr>
        <p:spPr bwMode="auto">
          <a:xfrm>
            <a:off x="4445000" y="2701925"/>
            <a:ext cx="3878263" cy="1588"/>
          </a:xfrm>
          <a:custGeom>
            <a:avLst/>
            <a:gdLst>
              <a:gd name="T0" fmla="*/ 0 w 2443"/>
              <a:gd name="T1" fmla="*/ 0 h 1588"/>
              <a:gd name="T2" fmla="*/ 2147483647 w 2443"/>
              <a:gd name="T3" fmla="*/ 0 h 1588"/>
              <a:gd name="T4" fmla="*/ 0 w 2443"/>
              <a:gd name="T5" fmla="*/ 0 h 1588"/>
              <a:gd name="T6" fmla="*/ 0 60000 65536"/>
              <a:gd name="T7" fmla="*/ 0 60000 65536"/>
              <a:gd name="T8" fmla="*/ 0 60000 65536"/>
              <a:gd name="T9" fmla="*/ 0 w 2443"/>
              <a:gd name="T10" fmla="*/ 0 h 1588"/>
              <a:gd name="T11" fmla="*/ 2443 w 2443"/>
              <a:gd name="T12" fmla="*/ 1588 h 1588"/>
            </a:gdLst>
            <a:ahLst/>
            <a:cxnLst>
              <a:cxn ang="T6">
                <a:pos x="T0" y="T1"/>
              </a:cxn>
              <a:cxn ang="T7">
                <a:pos x="T2" y="T3"/>
              </a:cxn>
              <a:cxn ang="T8">
                <a:pos x="T4" y="T5"/>
              </a:cxn>
            </a:cxnLst>
            <a:rect l="T9" t="T10" r="T11" b="T12"/>
            <a:pathLst>
              <a:path w="2443" h="1588">
                <a:moveTo>
                  <a:pt x="0" y="0"/>
                </a:moveTo>
                <a:lnTo>
                  <a:pt x="244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4" name="Freeform 35"/>
          <p:cNvSpPr>
            <a:spLocks/>
          </p:cNvSpPr>
          <p:nvPr/>
        </p:nvSpPr>
        <p:spPr bwMode="auto">
          <a:xfrm>
            <a:off x="4640263" y="2562225"/>
            <a:ext cx="26987" cy="26988"/>
          </a:xfrm>
          <a:custGeom>
            <a:avLst/>
            <a:gdLst>
              <a:gd name="T0" fmla="*/ 0 w 17"/>
              <a:gd name="T1" fmla="*/ 0 h 17"/>
              <a:gd name="T2" fmla="*/ 2147483647 w 17"/>
              <a:gd name="T3" fmla="*/ 2147483647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7" y="17"/>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71325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796"/>
                                        </p:tgtEl>
                                        <p:attrNameLst>
                                          <p:attrName>style.visibility</p:attrName>
                                        </p:attrNameLst>
                                      </p:cBhvr>
                                      <p:to>
                                        <p:strVal val="visible"/>
                                      </p:to>
                                    </p:set>
                                    <p:anim calcmode="lin" valueType="num">
                                      <p:cBhvr>
                                        <p:cTn id="7" dur="2000" fill="hold"/>
                                        <p:tgtEl>
                                          <p:spTgt spid="30796"/>
                                        </p:tgtEl>
                                        <p:attrNameLst>
                                          <p:attrName>ppt_w</p:attrName>
                                        </p:attrNameLst>
                                      </p:cBhvr>
                                      <p:tavLst>
                                        <p:tav tm="0">
                                          <p:val>
                                            <p:strVal val="#ppt_w*0.70"/>
                                          </p:val>
                                        </p:tav>
                                        <p:tav tm="100000">
                                          <p:val>
                                            <p:strVal val="#ppt_w"/>
                                          </p:val>
                                        </p:tav>
                                      </p:tavLst>
                                    </p:anim>
                                    <p:anim calcmode="lin" valueType="num">
                                      <p:cBhvr>
                                        <p:cTn id="8" dur="2000" fill="hold"/>
                                        <p:tgtEl>
                                          <p:spTgt spid="30796"/>
                                        </p:tgtEl>
                                        <p:attrNameLst>
                                          <p:attrName>ppt_h</p:attrName>
                                        </p:attrNameLst>
                                      </p:cBhvr>
                                      <p:tavLst>
                                        <p:tav tm="0">
                                          <p:val>
                                            <p:strVal val="#ppt_h"/>
                                          </p:val>
                                        </p:tav>
                                        <p:tav tm="100000">
                                          <p:val>
                                            <p:strVal val="#ppt_h"/>
                                          </p:val>
                                        </p:tav>
                                      </p:tavLst>
                                    </p:anim>
                                    <p:animEffect transition="in" filter="fade">
                                      <p:cBhvr>
                                        <p:cTn id="9" dur="2000"/>
                                        <p:tgtEl>
                                          <p:spTgt spid="30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557213" y="285750"/>
            <a:ext cx="7313612" cy="625475"/>
          </a:xfrm>
          <a:noFill/>
        </p:spPr>
        <p:txBody>
          <a:bodyPr/>
          <a:lstStyle/>
          <a:p>
            <a:r>
              <a:rPr lang="it-IT" altLang="en-US" sz="2400" dirty="0">
                <a:latin typeface="American Typewriter" panose="02090604020004020304" pitchFamily="18" charset="77"/>
              </a:rPr>
              <a:t>Fondi e flussi</a:t>
            </a:r>
          </a:p>
        </p:txBody>
      </p:sp>
      <p:sp>
        <p:nvSpPr>
          <p:cNvPr id="160771" name="Rectangle 3"/>
          <p:cNvSpPr>
            <a:spLocks noGrp="1" noChangeArrowheads="1"/>
          </p:cNvSpPr>
          <p:nvPr>
            <p:ph idx="1"/>
          </p:nvPr>
        </p:nvSpPr>
        <p:spPr>
          <a:xfrm>
            <a:off x="838200" y="1447800"/>
            <a:ext cx="7924800" cy="4191000"/>
          </a:xfrm>
        </p:spPr>
        <p:txBody>
          <a:bodyPr/>
          <a:lstStyle/>
          <a:p>
            <a:pPr marL="287338" indent="-287338">
              <a:spcBef>
                <a:spcPct val="70000"/>
              </a:spcBef>
              <a:buFont typeface="Wingdings" panose="05000000000000000000" pitchFamily="2" charset="2"/>
              <a:buNone/>
            </a:pPr>
            <a:r>
              <a:rPr lang="it-IT" altLang="en-US" sz="2000" i="1" dirty="0">
                <a:latin typeface="American Typewriter" panose="02090604020004020304" pitchFamily="18" charset="77"/>
              </a:rPr>
              <a:t>Quindi</a:t>
            </a:r>
            <a:r>
              <a:rPr lang="it-IT" altLang="en-US" sz="2000" dirty="0">
                <a:latin typeface="American Typewriter" panose="02090604020004020304" pitchFamily="18" charset="77"/>
              </a:rPr>
              <a:t>:</a:t>
            </a:r>
          </a:p>
          <a:p>
            <a:pPr marL="287338" indent="-287338">
              <a:spcBef>
                <a:spcPct val="70000"/>
              </a:spcBef>
            </a:pPr>
            <a:r>
              <a:rPr lang="it-IT" altLang="en-US" sz="2000" b="1" dirty="0">
                <a:solidFill>
                  <a:srgbClr val="000099"/>
                </a:solidFill>
                <a:latin typeface="American Typewriter" panose="02090604020004020304" pitchFamily="18" charset="77"/>
              </a:rPr>
              <a:t>Fondo</a:t>
            </a:r>
            <a:r>
              <a:rPr lang="it-IT" altLang="en-US" sz="2000" dirty="0">
                <a:solidFill>
                  <a:srgbClr val="000099"/>
                </a:solidFill>
                <a:latin typeface="American Typewriter" panose="02090604020004020304" pitchFamily="18" charset="77"/>
              </a:rPr>
              <a:t> o </a:t>
            </a:r>
            <a:r>
              <a:rPr lang="it-IT" altLang="en-US" sz="2000" b="1" dirty="0">
                <a:solidFill>
                  <a:srgbClr val="000099"/>
                </a:solidFill>
                <a:latin typeface="American Typewriter" panose="02090604020004020304" pitchFamily="18" charset="77"/>
              </a:rPr>
              <a:t>stock</a:t>
            </a:r>
            <a:r>
              <a:rPr lang="it-IT" altLang="en-US" sz="2000" dirty="0">
                <a:latin typeface="American Typewriter" panose="02090604020004020304" pitchFamily="18" charset="77"/>
              </a:rPr>
              <a:t>: misura la quantità esistente in un dato istante (</a:t>
            </a:r>
            <a:r>
              <a:rPr lang="it-IT" altLang="en-US" sz="2000" i="1" dirty="0">
                <a:latin typeface="American Typewriter" panose="02090604020004020304" pitchFamily="18" charset="77"/>
              </a:rPr>
              <a:t>ad es., il numero di abitazioni a fine 2014</a:t>
            </a:r>
            <a:r>
              <a:rPr lang="it-IT" altLang="en-US" sz="2000" dirty="0">
                <a:latin typeface="American Typewriter" panose="02090604020004020304" pitchFamily="18" charset="77"/>
              </a:rPr>
              <a:t>).</a:t>
            </a:r>
          </a:p>
          <a:p>
            <a:pPr marL="287338" indent="-287338">
              <a:spcBef>
                <a:spcPct val="70000"/>
              </a:spcBef>
            </a:pPr>
            <a:r>
              <a:rPr lang="it-IT" altLang="en-US" sz="2000" b="1" dirty="0">
                <a:solidFill>
                  <a:srgbClr val="000099"/>
                </a:solidFill>
                <a:latin typeface="American Typewriter" panose="02090604020004020304" pitchFamily="18" charset="77"/>
              </a:rPr>
              <a:t>Flusso</a:t>
            </a:r>
            <a:r>
              <a:rPr lang="it-IT" altLang="en-US" sz="2000" dirty="0">
                <a:latin typeface="American Typewriter" panose="02090604020004020304" pitchFamily="18" charset="77"/>
              </a:rPr>
              <a:t>: misura la variazione di uno stock tra un periodo all’altro (</a:t>
            </a:r>
            <a:r>
              <a:rPr lang="it-IT" altLang="en-US" sz="2000" i="1" dirty="0">
                <a:latin typeface="American Typewriter" panose="02090604020004020304" pitchFamily="18" charset="77"/>
              </a:rPr>
              <a:t>ad es., la produzione nel corso del 2014</a:t>
            </a:r>
            <a:r>
              <a:rPr lang="it-IT" altLang="en-US" sz="2000" dirty="0">
                <a:latin typeface="American Typewriter" panose="02090604020004020304" pitchFamily="18" charset="77"/>
              </a:rPr>
              <a:t>).</a:t>
            </a:r>
          </a:p>
        </p:txBody>
      </p:sp>
      <p:sp>
        <p:nvSpPr>
          <p:cNvPr id="38916"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20314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strips(downRight)">
                                      <p:cBhvr>
                                        <p:cTn id="7" dur="500"/>
                                        <p:tgtEl>
                                          <p:spTgt spid="160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strips(downRight)">
                                      <p:cBhvr>
                                        <p:cTn id="12" dur="500"/>
                                        <p:tgtEl>
                                          <p:spTgt spid="160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Effect transition="in" filter="strips(downRight)">
                                      <p:cBhvr>
                                        <p:cTn id="17" dur="500"/>
                                        <p:tgtEl>
                                          <p:spTgt spid="160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314325"/>
            <a:ext cx="7313612" cy="625475"/>
          </a:xfrm>
          <a:noFill/>
        </p:spPr>
        <p:txBody>
          <a:bodyPr/>
          <a:lstStyle/>
          <a:p>
            <a:r>
              <a:rPr lang="it-IT" altLang="en-US" sz="2400" dirty="0">
                <a:latin typeface="American Typewriter" panose="02090604020004020304" pitchFamily="18" charset="77"/>
              </a:rPr>
              <a:t>Fondi o flussi?</a:t>
            </a:r>
          </a:p>
        </p:txBody>
      </p:sp>
      <p:sp>
        <p:nvSpPr>
          <p:cNvPr id="183299" name="Rectangle 3"/>
          <p:cNvSpPr>
            <a:spLocks noGrp="1" noChangeArrowheads="1"/>
          </p:cNvSpPr>
          <p:nvPr>
            <p:ph idx="1"/>
          </p:nvPr>
        </p:nvSpPr>
        <p:spPr>
          <a:xfrm>
            <a:off x="838200" y="1349829"/>
            <a:ext cx="7924800" cy="3514271"/>
          </a:xfrm>
        </p:spPr>
        <p:txBody>
          <a:bodyPr/>
          <a:lstStyle/>
          <a:p>
            <a:pPr marL="287338" indent="-287338"/>
            <a:r>
              <a:rPr lang="it-IT" altLang="en-US" sz="2000" dirty="0">
                <a:latin typeface="American Typewriter" panose="02090604020004020304" pitchFamily="18" charset="77"/>
              </a:rPr>
              <a:t> Ricchezza e reddito</a:t>
            </a:r>
          </a:p>
          <a:p>
            <a:pPr marL="287338" indent="-287338"/>
            <a:r>
              <a:rPr lang="it-IT" altLang="en-US" sz="2000" dirty="0">
                <a:latin typeface="American Typewriter" panose="02090604020004020304" pitchFamily="18" charset="77"/>
              </a:rPr>
              <a:t> Capitale e investimento </a:t>
            </a:r>
          </a:p>
          <a:p>
            <a:pPr marL="287338" indent="-287338"/>
            <a:r>
              <a:rPr lang="it-IT" altLang="en-US" sz="2000" dirty="0">
                <a:latin typeface="American Typewriter" panose="02090604020004020304" pitchFamily="18" charset="77"/>
              </a:rPr>
              <a:t> Debito e deficit </a:t>
            </a:r>
          </a:p>
          <a:p>
            <a:pPr marL="287338" indent="-287338"/>
            <a:r>
              <a:rPr lang="it-IT" altLang="en-US" sz="2000" dirty="0">
                <a:latin typeface="American Typewriter" panose="02090604020004020304" pitchFamily="18" charset="77"/>
              </a:rPr>
              <a:t> Popolazione e flussi di immigrati</a:t>
            </a:r>
          </a:p>
          <a:p>
            <a:pPr marL="287338" indent="-287338"/>
            <a:r>
              <a:rPr lang="it-IT" altLang="en-US" sz="2000" dirty="0">
                <a:latin typeface="American Typewriter" panose="02090604020004020304" pitchFamily="18" charset="77"/>
              </a:rPr>
              <a:t> Giacimenti di petrolio e barili estratti</a:t>
            </a:r>
          </a:p>
          <a:p>
            <a:pPr marL="287338" indent="-287338"/>
            <a:r>
              <a:rPr lang="it-IT" altLang="en-US" sz="2000" dirty="0">
                <a:latin typeface="American Typewriter" panose="02090604020004020304" pitchFamily="18" charset="77"/>
              </a:rPr>
              <a:t> CO2 nell’atmosfera ed emissioni in un anno</a:t>
            </a:r>
          </a:p>
          <a:p>
            <a:pPr marL="287338" indent="-287338"/>
            <a:r>
              <a:rPr lang="it-IT" altLang="en-US" sz="2000" dirty="0">
                <a:latin typeface="American Typewriter" panose="02090604020004020304" pitchFamily="18" charset="77"/>
              </a:rPr>
              <a:t>…</a:t>
            </a: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561852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trips(downRight)">
                                      <p:cBhvr>
                                        <p:cTn id="7" dur="500"/>
                                        <p:tgtEl>
                                          <p:spTgt spid="183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7" dur="500"/>
                                        <p:tgtEl>
                                          <p:spTgt spid="183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22" dur="500"/>
                                        <p:tgtEl>
                                          <p:spTgt spid="1832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7" dur="500"/>
                                        <p:tgtEl>
                                          <p:spTgt spid="183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strips(downRight)">
                                      <p:cBhvr>
                                        <p:cTn id="32" dur="500"/>
                                        <p:tgtEl>
                                          <p:spTgt spid="1832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3299">
                                            <p:txEl>
                                              <p:pRg st="6" end="6"/>
                                            </p:txEl>
                                          </p:spTgt>
                                        </p:tgtEl>
                                        <p:attrNameLst>
                                          <p:attrName>style.visibility</p:attrName>
                                        </p:attrNameLst>
                                      </p:cBhvr>
                                      <p:to>
                                        <p:strVal val="visible"/>
                                      </p:to>
                                    </p:set>
                                    <p:animEffect transition="in" filter="strips(downRight)">
                                      <p:cBhvr>
                                        <p:cTn id="37"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314325"/>
            <a:ext cx="7313612" cy="625475"/>
          </a:xfrm>
          <a:noFill/>
        </p:spPr>
        <p:txBody>
          <a:bodyPr/>
          <a:lstStyle/>
          <a:p>
            <a:r>
              <a:rPr lang="it-IT" altLang="en-US" sz="2800" dirty="0"/>
              <a:t>Identità reddito-spesa</a:t>
            </a:r>
          </a:p>
        </p:txBody>
      </p:sp>
      <p:sp>
        <p:nvSpPr>
          <p:cNvPr id="183299" name="Rectangle 3"/>
          <p:cNvSpPr>
            <a:spLocks noGrp="1" noChangeArrowheads="1"/>
          </p:cNvSpPr>
          <p:nvPr>
            <p:ph idx="1"/>
          </p:nvPr>
        </p:nvSpPr>
        <p:spPr>
          <a:xfrm>
            <a:off x="685800" y="1100446"/>
            <a:ext cx="7924800" cy="4940135"/>
          </a:xfrm>
        </p:spPr>
        <p:txBody>
          <a:bodyPr/>
          <a:lstStyle/>
          <a:p>
            <a:pPr marL="0" indent="0">
              <a:lnSpc>
                <a:spcPct val="125000"/>
              </a:lnSpc>
              <a:spcBef>
                <a:spcPts val="600"/>
              </a:spcBef>
              <a:buNone/>
            </a:pPr>
            <a:r>
              <a:rPr lang="it-IT" altLang="en-US" sz="1800" dirty="0">
                <a:latin typeface="+mj-lt"/>
              </a:rPr>
              <a:t>Ora, ritorniamo a occuparci dei flussi di contabilità nazionale.</a:t>
            </a:r>
          </a:p>
          <a:p>
            <a:pPr marL="0" indent="0">
              <a:lnSpc>
                <a:spcPct val="125000"/>
              </a:lnSpc>
              <a:spcBef>
                <a:spcPts val="1800"/>
              </a:spcBef>
              <a:buNone/>
            </a:pPr>
            <a:r>
              <a:rPr lang="it-IT" altLang="en-US" sz="1800" dirty="0">
                <a:latin typeface="+mj-lt"/>
              </a:rPr>
              <a:t>Sappiamo che, dal lato dei </a:t>
            </a:r>
            <a:r>
              <a:rPr lang="it-IT" altLang="en-US" sz="1800" b="1" dirty="0">
                <a:solidFill>
                  <a:srgbClr val="003399"/>
                </a:solidFill>
                <a:latin typeface="+mj-lt"/>
              </a:rPr>
              <a:t>flussi di spesa </a:t>
            </a:r>
          </a:p>
          <a:p>
            <a:pPr marL="0" indent="0">
              <a:lnSpc>
                <a:spcPct val="125000"/>
              </a:lnSpc>
              <a:spcBef>
                <a:spcPts val="600"/>
              </a:spcBef>
              <a:buNone/>
            </a:pPr>
            <a:r>
              <a:rPr lang="it-IT" altLang="en-US" sz="1800" dirty="0">
                <a:latin typeface="+mj-lt"/>
              </a:rPr>
              <a:t>(e quindi di domanda aggregata di beni e servizi)</a:t>
            </a:r>
          </a:p>
          <a:p>
            <a:pPr marL="1080000" indent="0">
              <a:lnSpc>
                <a:spcPct val="125000"/>
              </a:lnSpc>
              <a:spcBef>
                <a:spcPts val="600"/>
              </a:spcBef>
              <a:buNone/>
            </a:pPr>
            <a:r>
              <a:rPr lang="it-IT" altLang="en-US" sz="1800" b="1" dirty="0">
                <a:solidFill>
                  <a:srgbClr val="003399"/>
                </a:solidFill>
                <a:latin typeface="+mj-lt"/>
              </a:rPr>
              <a:t>Y = C + G + I + EX – IM			(1)</a:t>
            </a:r>
          </a:p>
          <a:p>
            <a:pPr marL="0" indent="0">
              <a:lnSpc>
                <a:spcPct val="125000"/>
              </a:lnSpc>
              <a:spcBef>
                <a:spcPts val="1800"/>
              </a:spcBef>
              <a:buNone/>
            </a:pPr>
            <a:r>
              <a:rPr lang="it-IT" altLang="en-US" sz="1800" dirty="0">
                <a:latin typeface="+mj-lt"/>
              </a:rPr>
              <a:t>Inoltre, dal lato dei </a:t>
            </a:r>
            <a:r>
              <a:rPr lang="it-IT" altLang="en-US" sz="1800" b="1" dirty="0">
                <a:solidFill>
                  <a:schemeClr val="tx2"/>
                </a:solidFill>
                <a:latin typeface="+mj-lt"/>
              </a:rPr>
              <a:t>flussi di reddito</a:t>
            </a:r>
            <a:r>
              <a:rPr lang="it-IT" altLang="en-US" sz="1800" dirty="0">
                <a:latin typeface="+mj-lt"/>
              </a:rPr>
              <a:t>:</a:t>
            </a:r>
          </a:p>
          <a:p>
            <a:pPr marL="1080000" indent="0">
              <a:lnSpc>
                <a:spcPct val="125000"/>
              </a:lnSpc>
              <a:spcBef>
                <a:spcPts val="600"/>
              </a:spcBef>
              <a:buNone/>
            </a:pPr>
            <a:r>
              <a:rPr lang="it-IT" altLang="en-US" sz="1800" b="1" dirty="0">
                <a:solidFill>
                  <a:schemeClr val="tx2"/>
                </a:solidFill>
                <a:latin typeface="+mj-lt"/>
              </a:rPr>
              <a:t>Y = C + S + T				(2)</a:t>
            </a:r>
          </a:p>
          <a:p>
            <a:pPr marL="0" indent="0">
              <a:lnSpc>
                <a:spcPct val="125000"/>
              </a:lnSpc>
              <a:spcBef>
                <a:spcPts val="600"/>
              </a:spcBef>
              <a:buNone/>
            </a:pPr>
            <a:r>
              <a:rPr lang="it-IT" altLang="en-US" sz="1800" dirty="0">
                <a:latin typeface="+mj-lt"/>
              </a:rPr>
              <a:t>Questa espressione implicitamente definisce il </a:t>
            </a:r>
            <a:r>
              <a:rPr lang="it-IT" altLang="en-US" sz="1800" b="1" dirty="0">
                <a:solidFill>
                  <a:schemeClr val="tx2"/>
                </a:solidFill>
                <a:latin typeface="+mj-lt"/>
              </a:rPr>
              <a:t>risparmio privato</a:t>
            </a:r>
            <a:r>
              <a:rPr lang="it-IT" altLang="en-US" sz="1800" dirty="0">
                <a:latin typeface="+mj-lt"/>
              </a:rPr>
              <a:t>: </a:t>
            </a:r>
          </a:p>
          <a:p>
            <a:pPr marL="0" indent="0">
              <a:lnSpc>
                <a:spcPct val="125000"/>
              </a:lnSpc>
              <a:spcBef>
                <a:spcPts val="600"/>
              </a:spcBef>
              <a:buNone/>
            </a:pPr>
            <a:r>
              <a:rPr lang="it-IT" altLang="en-US" sz="1800" dirty="0">
                <a:latin typeface="+mj-lt"/>
              </a:rPr>
              <a:t>ossia la parte del reddito guadagnato dai fattori che non viene destinata né ai consumi né a pagare le imposte:  </a:t>
            </a:r>
            <a:r>
              <a:rPr lang="it-IT" altLang="en-US" sz="1800" b="1" dirty="0">
                <a:latin typeface="+mj-lt"/>
              </a:rPr>
              <a:t>S = Y – T - C </a:t>
            </a:r>
          </a:p>
          <a:p>
            <a:pPr marL="1080000" indent="0">
              <a:lnSpc>
                <a:spcPct val="125000"/>
              </a:lnSpc>
              <a:spcBef>
                <a:spcPts val="1800"/>
              </a:spcBef>
              <a:buNone/>
            </a:pPr>
            <a:r>
              <a:rPr lang="it-IT" altLang="en-US" sz="1800" i="1" dirty="0">
                <a:latin typeface="+mj-lt"/>
              </a:rPr>
              <a:t>Possiamo eguagliare i lati di destra della (1) e della (2)</a:t>
            </a:r>
          </a:p>
          <a:p>
            <a:pPr marL="1080000" indent="0">
              <a:lnSpc>
                <a:spcPct val="125000"/>
              </a:lnSpc>
              <a:spcBef>
                <a:spcPts val="0"/>
              </a:spcBef>
              <a:buNone/>
            </a:pPr>
            <a:r>
              <a:rPr lang="it-IT" altLang="en-US" sz="1800" i="1" dirty="0">
                <a:latin typeface="+mj-lt"/>
              </a:rPr>
              <a:t>(visto che i lati di sinistra sono identici)  …</a:t>
            </a: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2923035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trips(downRigh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7" dur="500"/>
                                        <p:tgtEl>
                                          <p:spTgt spid="183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22" dur="500"/>
                                        <p:tgtEl>
                                          <p:spTgt spid="183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7" dur="500"/>
                                        <p:tgtEl>
                                          <p:spTgt spid="183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strips(downRight)">
                                      <p:cBhvr>
                                        <p:cTn id="32" dur="500"/>
                                        <p:tgtEl>
                                          <p:spTgt spid="1832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3299">
                                            <p:txEl>
                                              <p:pRg st="6" end="6"/>
                                            </p:txEl>
                                          </p:spTgt>
                                        </p:tgtEl>
                                        <p:attrNameLst>
                                          <p:attrName>style.visibility</p:attrName>
                                        </p:attrNameLst>
                                      </p:cBhvr>
                                      <p:to>
                                        <p:strVal val="visible"/>
                                      </p:to>
                                    </p:set>
                                    <p:animEffect transition="in" filter="strips(downRight)">
                                      <p:cBhvr>
                                        <p:cTn id="37" dur="500"/>
                                        <p:tgtEl>
                                          <p:spTgt spid="1832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83299">
                                            <p:txEl>
                                              <p:pRg st="7" end="7"/>
                                            </p:txEl>
                                          </p:spTgt>
                                        </p:tgtEl>
                                        <p:attrNameLst>
                                          <p:attrName>style.visibility</p:attrName>
                                        </p:attrNameLst>
                                      </p:cBhvr>
                                      <p:to>
                                        <p:strVal val="visible"/>
                                      </p:to>
                                    </p:set>
                                    <p:animEffect transition="in" filter="strips(downRight)">
                                      <p:cBhvr>
                                        <p:cTn id="42" dur="500"/>
                                        <p:tgtEl>
                                          <p:spTgt spid="1832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83299">
                                            <p:txEl>
                                              <p:pRg st="8" end="8"/>
                                            </p:txEl>
                                          </p:spTgt>
                                        </p:tgtEl>
                                        <p:attrNameLst>
                                          <p:attrName>style.visibility</p:attrName>
                                        </p:attrNameLst>
                                      </p:cBhvr>
                                      <p:to>
                                        <p:strVal val="visible"/>
                                      </p:to>
                                    </p:set>
                                    <p:animEffect transition="in" filter="strips(downRight)">
                                      <p:cBhvr>
                                        <p:cTn id="47" dur="500"/>
                                        <p:tgtEl>
                                          <p:spTgt spid="1832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3299">
                                            <p:txEl>
                                              <p:pRg st="9" end="9"/>
                                            </p:txEl>
                                          </p:spTgt>
                                        </p:tgtEl>
                                        <p:attrNameLst>
                                          <p:attrName>style.visibility</p:attrName>
                                        </p:attrNameLst>
                                      </p:cBhvr>
                                      <p:to>
                                        <p:strVal val="visible"/>
                                      </p:to>
                                    </p:set>
                                    <p:animEffect transition="in" filter="strips(downRight)">
                                      <p:cBhvr>
                                        <p:cTn id="52" dur="500"/>
                                        <p:tgtEl>
                                          <p:spTgt spid="1832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314325"/>
            <a:ext cx="7313612" cy="625475"/>
          </a:xfrm>
          <a:noFill/>
        </p:spPr>
        <p:txBody>
          <a:bodyPr/>
          <a:lstStyle/>
          <a:p>
            <a:r>
              <a:rPr lang="it-IT" altLang="en-US" sz="2400" dirty="0">
                <a:latin typeface="American Typewriter" panose="02090604020004020304" pitchFamily="18" charset="77"/>
              </a:rPr>
              <a:t>Identità reddito-spesa (2)</a:t>
            </a:r>
          </a:p>
        </p:txBody>
      </p:sp>
      <p:sp>
        <p:nvSpPr>
          <p:cNvPr id="183299" name="Rectangle 3"/>
          <p:cNvSpPr>
            <a:spLocks noGrp="1" noChangeArrowheads="1"/>
          </p:cNvSpPr>
          <p:nvPr>
            <p:ph idx="1"/>
          </p:nvPr>
        </p:nvSpPr>
        <p:spPr>
          <a:xfrm>
            <a:off x="838200" y="1349829"/>
            <a:ext cx="7924800" cy="4800600"/>
          </a:xfrm>
        </p:spPr>
        <p:txBody>
          <a:bodyPr/>
          <a:lstStyle/>
          <a:p>
            <a:pPr marL="1080000" indent="0">
              <a:lnSpc>
                <a:spcPct val="125000"/>
              </a:lnSpc>
              <a:spcBef>
                <a:spcPts val="600"/>
              </a:spcBef>
              <a:buNone/>
            </a:pPr>
            <a:r>
              <a:rPr lang="it-IT" altLang="en-US" sz="1800" b="1" dirty="0">
                <a:solidFill>
                  <a:schemeClr val="tx2"/>
                </a:solidFill>
                <a:latin typeface="American Typewriter" panose="02090604020004020304" pitchFamily="18" charset="77"/>
              </a:rPr>
              <a:t>C + S + T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C + G + I + EX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IM</a:t>
            </a:r>
          </a:p>
          <a:p>
            <a:pPr marL="0" indent="0">
              <a:lnSpc>
                <a:spcPct val="125000"/>
              </a:lnSpc>
              <a:spcBef>
                <a:spcPts val="1800"/>
              </a:spcBef>
              <a:buNone/>
            </a:pPr>
            <a:r>
              <a:rPr lang="it-IT" altLang="en-US" sz="1800" i="1" dirty="0">
                <a:latin typeface="American Typewriter" panose="02090604020004020304" pitchFamily="18" charset="77"/>
              </a:rPr>
              <a:t>A questo punto, sottraiamo il consumo da ambedue i lati, e risistemiamo le variabili. Possiamo arrivare a questa espressione:</a:t>
            </a:r>
          </a:p>
          <a:p>
            <a:pPr marL="1080000" indent="0">
              <a:lnSpc>
                <a:spcPct val="125000"/>
              </a:lnSpc>
              <a:spcBef>
                <a:spcPts val="1800"/>
              </a:spcBef>
              <a:buNone/>
            </a:pPr>
            <a:r>
              <a:rPr lang="it-IT" altLang="en-US" sz="1800" b="1" dirty="0">
                <a:solidFill>
                  <a:schemeClr val="tx2"/>
                </a:solidFill>
                <a:latin typeface="American Typewriter" panose="02090604020004020304" pitchFamily="18" charset="77"/>
              </a:rPr>
              <a:t>(S  </a:t>
            </a:r>
            <a:r>
              <a:rPr lang="it-IT" altLang="en-US" sz="1800" b="1" dirty="0">
                <a:latin typeface="American Typewriter" panose="02090604020004020304" pitchFamily="18" charset="77"/>
              </a:rPr>
              <a:t>-</a:t>
            </a:r>
            <a:r>
              <a:rPr lang="it-IT" altLang="en-US" sz="1800" b="1" dirty="0">
                <a:solidFill>
                  <a:schemeClr val="tx2"/>
                </a:solidFill>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I) </a:t>
            </a:r>
            <a:r>
              <a:rPr lang="it-IT" altLang="en-US" sz="1800" b="1" dirty="0">
                <a:solidFill>
                  <a:schemeClr val="tx2"/>
                </a:solidFill>
                <a:latin typeface="American Typewriter" panose="02090604020004020304" pitchFamily="18" charset="77"/>
              </a:rPr>
              <a:t>+ (T </a:t>
            </a:r>
            <a:r>
              <a:rPr lang="it-IT" altLang="en-US" sz="1800" b="1" dirty="0">
                <a:latin typeface="American Typewriter" panose="02090604020004020304" pitchFamily="18" charset="77"/>
              </a:rPr>
              <a:t>–</a:t>
            </a:r>
            <a:r>
              <a:rPr lang="it-IT" altLang="en-US" sz="1800" b="1" dirty="0">
                <a:solidFill>
                  <a:schemeClr val="tx2"/>
                </a:solidFill>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G)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(EX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IM)			(3)</a:t>
            </a:r>
          </a:p>
          <a:p>
            <a:pPr>
              <a:lnSpc>
                <a:spcPct val="125000"/>
              </a:lnSpc>
              <a:spcBef>
                <a:spcPts val="1800"/>
              </a:spcBef>
              <a:buFont typeface="Wingdings" panose="05000000000000000000" pitchFamily="2" charset="2"/>
              <a:buChar char="§"/>
            </a:pPr>
            <a:r>
              <a:rPr lang="it-IT" altLang="en-US" sz="1800" b="1" dirty="0">
                <a:latin typeface="American Typewriter" panose="02090604020004020304" pitchFamily="18" charset="77"/>
              </a:rPr>
              <a:t>S- I : </a:t>
            </a:r>
            <a:r>
              <a:rPr lang="it-IT" altLang="en-US" sz="1800" dirty="0">
                <a:latin typeface="American Typewriter" panose="02090604020004020304" pitchFamily="18" charset="77"/>
              </a:rPr>
              <a:t>saldo finanziario del settore privato</a:t>
            </a:r>
          </a:p>
          <a:p>
            <a:pPr>
              <a:lnSpc>
                <a:spcPct val="125000"/>
              </a:lnSpc>
              <a:spcBef>
                <a:spcPts val="1800"/>
              </a:spcBef>
              <a:buFont typeface="Arial" panose="020B0604020202020204" pitchFamily="34" charset="0"/>
              <a:buChar char="•"/>
            </a:pPr>
            <a:r>
              <a:rPr lang="it-IT" altLang="en-US" sz="1800" b="1" dirty="0">
                <a:latin typeface="American Typewriter" panose="02090604020004020304" pitchFamily="18" charset="77"/>
              </a:rPr>
              <a:t>T – G : </a:t>
            </a:r>
            <a:r>
              <a:rPr lang="it-IT" altLang="en-US" sz="1800" dirty="0">
                <a:latin typeface="American Typewriter" panose="02090604020004020304" pitchFamily="18" charset="77"/>
              </a:rPr>
              <a:t>saldo finanziario del settore pubblico</a:t>
            </a:r>
          </a:p>
          <a:p>
            <a:pPr>
              <a:lnSpc>
                <a:spcPct val="125000"/>
              </a:lnSpc>
              <a:spcBef>
                <a:spcPts val="1800"/>
              </a:spcBef>
              <a:buFont typeface="Arial" panose="020B0604020202020204" pitchFamily="34" charset="0"/>
              <a:buChar char="•"/>
            </a:pPr>
            <a:r>
              <a:rPr lang="it-IT" altLang="en-US" sz="1800" b="1" dirty="0">
                <a:latin typeface="American Typewriter" panose="02090604020004020304" pitchFamily="18" charset="77"/>
              </a:rPr>
              <a:t>EX – IM : </a:t>
            </a:r>
            <a:r>
              <a:rPr lang="it-IT" altLang="en-US" sz="1800" dirty="0">
                <a:latin typeface="American Typewriter" panose="02090604020004020304" pitchFamily="18" charset="77"/>
              </a:rPr>
              <a:t>saldo finanziario del settore estero</a:t>
            </a:r>
          </a:p>
          <a:p>
            <a:pPr marL="0" indent="0">
              <a:lnSpc>
                <a:spcPct val="125000"/>
              </a:lnSpc>
              <a:spcBef>
                <a:spcPts val="1800"/>
              </a:spcBef>
              <a:buNone/>
            </a:pPr>
            <a:r>
              <a:rPr lang="it-IT" altLang="en-US" sz="1800" i="1" dirty="0">
                <a:latin typeface="American Typewriter" panose="02090604020004020304" pitchFamily="18" charset="77"/>
              </a:rPr>
              <a:t>Vediamo di capire:</a:t>
            </a: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6298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trips(downRigh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7" dur="500"/>
                                        <p:tgtEl>
                                          <p:spTgt spid="183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22" dur="500"/>
                                        <p:tgtEl>
                                          <p:spTgt spid="183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7" dur="500"/>
                                        <p:tgtEl>
                                          <p:spTgt spid="183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strips(downRight)">
                                      <p:cBhvr>
                                        <p:cTn id="32" dur="500"/>
                                        <p:tgtEl>
                                          <p:spTgt spid="1832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3299">
                                            <p:txEl>
                                              <p:pRg st="6" end="6"/>
                                            </p:txEl>
                                          </p:spTgt>
                                        </p:tgtEl>
                                        <p:attrNameLst>
                                          <p:attrName>style.visibility</p:attrName>
                                        </p:attrNameLst>
                                      </p:cBhvr>
                                      <p:to>
                                        <p:strVal val="visible"/>
                                      </p:to>
                                    </p:set>
                                    <p:animEffect transition="in" filter="strips(downRight)">
                                      <p:cBhvr>
                                        <p:cTn id="37"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6310" y="283618"/>
            <a:ext cx="7313612" cy="1009650"/>
          </a:xfrm>
        </p:spPr>
        <p:txBody>
          <a:bodyPr/>
          <a:lstStyle/>
          <a:p>
            <a:r>
              <a:rPr lang="it-IT" altLang="en-US" sz="2400" dirty="0">
                <a:latin typeface="American Typewriter" panose="02090604020004020304" pitchFamily="18" charset="77"/>
              </a:rPr>
              <a:t>Reddito e spesa: Il flusso circolare (1):</a:t>
            </a:r>
            <a:br>
              <a:rPr lang="it-IT" altLang="en-US" sz="2400" dirty="0">
                <a:latin typeface="American Typewriter" panose="02090604020004020304" pitchFamily="18" charset="77"/>
              </a:rPr>
            </a:br>
            <a:r>
              <a:rPr lang="it-IT" altLang="en-US" sz="2000" dirty="0">
                <a:latin typeface="American Typewriter" panose="02090604020004020304" pitchFamily="18" charset="77"/>
              </a:rPr>
              <a:t>Un’economia semplice </a:t>
            </a:r>
          </a:p>
        </p:txBody>
      </p:sp>
      <p:sp>
        <p:nvSpPr>
          <p:cNvPr id="1126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7172" name="Rectangle 4"/>
          <p:cNvSpPr>
            <a:spLocks noChangeArrowheads="1"/>
          </p:cNvSpPr>
          <p:nvPr/>
        </p:nvSpPr>
        <p:spPr bwMode="auto">
          <a:xfrm>
            <a:off x="2430463" y="3190875"/>
            <a:ext cx="1963737" cy="685800"/>
          </a:xfrm>
          <a:prstGeom prst="rect">
            <a:avLst/>
          </a:prstGeom>
          <a:solidFill>
            <a:srgbClr val="FFFF99"/>
          </a:solidFill>
          <a:ln w="9525">
            <a:solidFill>
              <a:srgbClr val="CC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400" b="1" dirty="0">
                <a:solidFill>
                  <a:srgbClr val="003399"/>
                </a:solidFill>
                <a:latin typeface="American Typewriter" panose="02090604020004020304" pitchFamily="18" charset="77"/>
              </a:rPr>
              <a:t>Imprese</a:t>
            </a:r>
          </a:p>
        </p:txBody>
      </p:sp>
      <p:sp>
        <p:nvSpPr>
          <p:cNvPr id="7173" name="Rectangle 5"/>
          <p:cNvSpPr>
            <a:spLocks noChangeArrowheads="1"/>
          </p:cNvSpPr>
          <p:nvPr/>
        </p:nvSpPr>
        <p:spPr bwMode="auto">
          <a:xfrm>
            <a:off x="6451600" y="3190875"/>
            <a:ext cx="1901825" cy="685800"/>
          </a:xfrm>
          <a:prstGeom prst="rect">
            <a:avLst/>
          </a:prstGeom>
          <a:solidFill>
            <a:srgbClr val="FFFF99"/>
          </a:solidFill>
          <a:ln w="9525">
            <a:solidFill>
              <a:srgbClr val="CC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400" b="1" dirty="0">
                <a:solidFill>
                  <a:srgbClr val="003399"/>
                </a:solidFill>
                <a:latin typeface="American Typewriter" panose="02090604020004020304" pitchFamily="18" charset="77"/>
              </a:rPr>
              <a:t>Individui</a:t>
            </a:r>
          </a:p>
        </p:txBody>
      </p:sp>
      <p:sp>
        <p:nvSpPr>
          <p:cNvPr id="7174" name="Freeform 6"/>
          <p:cNvSpPr>
            <a:spLocks/>
          </p:cNvSpPr>
          <p:nvPr/>
        </p:nvSpPr>
        <p:spPr bwMode="auto">
          <a:xfrm>
            <a:off x="3459163" y="3862388"/>
            <a:ext cx="4318000" cy="1587500"/>
          </a:xfrm>
          <a:custGeom>
            <a:avLst/>
            <a:gdLst>
              <a:gd name="T0" fmla="*/ 2147483647 w 2720"/>
              <a:gd name="T1" fmla="*/ 0 h 1000"/>
              <a:gd name="T2" fmla="*/ 2147483647 w 2720"/>
              <a:gd name="T3" fmla="*/ 2147483647 h 1000"/>
              <a:gd name="T4" fmla="*/ 2147483647 w 2720"/>
              <a:gd name="T5" fmla="*/ 2147483647 h 1000"/>
              <a:gd name="T6" fmla="*/ 2147483647 w 2720"/>
              <a:gd name="T7" fmla="*/ 0 h 1000"/>
              <a:gd name="T8" fmla="*/ 0 60000 65536"/>
              <a:gd name="T9" fmla="*/ 0 60000 65536"/>
              <a:gd name="T10" fmla="*/ 0 60000 65536"/>
              <a:gd name="T11" fmla="*/ 0 60000 65536"/>
              <a:gd name="T12" fmla="*/ 0 w 2720"/>
              <a:gd name="T13" fmla="*/ 0 h 1000"/>
              <a:gd name="T14" fmla="*/ 2720 w 2720"/>
              <a:gd name="T15" fmla="*/ 1000 h 1000"/>
            </a:gdLst>
            <a:ahLst/>
            <a:cxnLst>
              <a:cxn ang="T8">
                <a:pos x="T0" y="T1"/>
              </a:cxn>
              <a:cxn ang="T9">
                <a:pos x="T2" y="T3"/>
              </a:cxn>
              <a:cxn ang="T10">
                <a:pos x="T4" y="T5"/>
              </a:cxn>
              <a:cxn ang="T11">
                <a:pos x="T6" y="T7"/>
              </a:cxn>
            </a:cxnLst>
            <a:rect l="T12" t="T13" r="T14" b="T15"/>
            <a:pathLst>
              <a:path w="2720" h="1000">
                <a:moveTo>
                  <a:pt x="88" y="0"/>
                </a:moveTo>
                <a:cubicBezTo>
                  <a:pt x="44" y="336"/>
                  <a:pt x="0" y="672"/>
                  <a:pt x="376" y="816"/>
                </a:cubicBezTo>
                <a:cubicBezTo>
                  <a:pt x="752" y="960"/>
                  <a:pt x="1968" y="1000"/>
                  <a:pt x="2344" y="864"/>
                </a:cubicBezTo>
                <a:cubicBezTo>
                  <a:pt x="2720" y="728"/>
                  <a:pt x="2676" y="364"/>
                  <a:pt x="2632" y="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American Typewriter" panose="02090604020004020304" pitchFamily="18" charset="77"/>
            </a:endParaRPr>
          </a:p>
        </p:txBody>
      </p:sp>
      <p:sp>
        <p:nvSpPr>
          <p:cNvPr id="7176" name="Freeform 8"/>
          <p:cNvSpPr>
            <a:spLocks/>
          </p:cNvSpPr>
          <p:nvPr/>
        </p:nvSpPr>
        <p:spPr bwMode="auto">
          <a:xfrm>
            <a:off x="3856008" y="2124075"/>
            <a:ext cx="3471892" cy="1066800"/>
          </a:xfrm>
          <a:custGeom>
            <a:avLst/>
            <a:gdLst>
              <a:gd name="T0" fmla="*/ 2147483647 w 2200"/>
              <a:gd name="T1" fmla="*/ 2147483647 h 840"/>
              <a:gd name="T2" fmla="*/ 2147483647 w 2200"/>
              <a:gd name="T3" fmla="*/ 2147483647 h 840"/>
              <a:gd name="T4" fmla="*/ 2147483647 w 2200"/>
              <a:gd name="T5" fmla="*/ 2147483647 h 840"/>
              <a:gd name="T6" fmla="*/ 2147483647 w 2200"/>
              <a:gd name="T7" fmla="*/ 2147483647 h 840"/>
              <a:gd name="T8" fmla="*/ 0 60000 65536"/>
              <a:gd name="T9" fmla="*/ 0 60000 65536"/>
              <a:gd name="T10" fmla="*/ 0 60000 65536"/>
              <a:gd name="T11" fmla="*/ 0 60000 65536"/>
              <a:gd name="T12" fmla="*/ 0 w 2200"/>
              <a:gd name="T13" fmla="*/ 0 h 840"/>
              <a:gd name="T14" fmla="*/ 2200 w 2200"/>
              <a:gd name="T15" fmla="*/ 840 h 840"/>
            </a:gdLst>
            <a:ahLst/>
            <a:cxnLst>
              <a:cxn ang="T8">
                <a:pos x="T0" y="T1"/>
              </a:cxn>
              <a:cxn ang="T9">
                <a:pos x="T2" y="T3"/>
              </a:cxn>
              <a:cxn ang="T10">
                <a:pos x="T4" y="T5"/>
              </a:cxn>
              <a:cxn ang="T11">
                <a:pos x="T6" y="T7"/>
              </a:cxn>
            </a:cxnLst>
            <a:rect l="T12" t="T13" r="T14" b="T15"/>
            <a:pathLst>
              <a:path w="2200" h="840">
                <a:moveTo>
                  <a:pt x="64" y="840"/>
                </a:moveTo>
                <a:cubicBezTo>
                  <a:pt x="32" y="540"/>
                  <a:pt x="0" y="240"/>
                  <a:pt x="304" y="120"/>
                </a:cubicBezTo>
                <a:cubicBezTo>
                  <a:pt x="608" y="0"/>
                  <a:pt x="1576" y="0"/>
                  <a:pt x="1888" y="120"/>
                </a:cubicBezTo>
                <a:cubicBezTo>
                  <a:pt x="2200" y="240"/>
                  <a:pt x="2128" y="720"/>
                  <a:pt x="2176" y="840"/>
                </a:cubicBezTo>
              </a:path>
            </a:pathLst>
          </a:custGeom>
          <a:noFill/>
          <a:ln w="762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American Typewriter" panose="02090604020004020304" pitchFamily="18" charset="77"/>
            </a:endParaRPr>
          </a:p>
        </p:txBody>
      </p:sp>
      <p:sp>
        <p:nvSpPr>
          <p:cNvPr id="7178" name="Rectangle 10"/>
          <p:cNvSpPr>
            <a:spLocks noChangeArrowheads="1"/>
          </p:cNvSpPr>
          <p:nvPr/>
        </p:nvSpPr>
        <p:spPr bwMode="auto">
          <a:xfrm>
            <a:off x="4905374" y="5608431"/>
            <a:ext cx="1524000" cy="304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000" b="1" dirty="0">
                <a:latin typeface="American Typewriter" panose="02090604020004020304" pitchFamily="18" charset="77"/>
              </a:rPr>
              <a:t>Reddito</a:t>
            </a:r>
          </a:p>
        </p:txBody>
      </p:sp>
      <p:sp>
        <p:nvSpPr>
          <p:cNvPr id="7179" name="Rectangle 11"/>
          <p:cNvSpPr>
            <a:spLocks noChangeArrowheads="1"/>
          </p:cNvSpPr>
          <p:nvPr/>
        </p:nvSpPr>
        <p:spPr bwMode="auto">
          <a:xfrm>
            <a:off x="5133974" y="4621903"/>
            <a:ext cx="1066800" cy="381000"/>
          </a:xfrm>
          <a:prstGeom prst="rect">
            <a:avLst/>
          </a:prstGeom>
          <a:solidFill>
            <a:schemeClr val="bg1"/>
          </a:solidFill>
          <a:ln w="9525">
            <a:solidFill>
              <a:srgbClr val="FF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000" b="1" dirty="0">
                <a:solidFill>
                  <a:srgbClr val="CC0000"/>
                </a:solidFill>
                <a:latin typeface="American Typewriter" panose="02090604020004020304" pitchFamily="18" charset="77"/>
              </a:rPr>
              <a:t>Lavoro</a:t>
            </a:r>
          </a:p>
        </p:txBody>
      </p:sp>
      <p:sp>
        <p:nvSpPr>
          <p:cNvPr id="7180" name="Rectangle 12"/>
          <p:cNvSpPr>
            <a:spLocks noChangeArrowheads="1"/>
          </p:cNvSpPr>
          <p:nvPr/>
        </p:nvSpPr>
        <p:spPr bwMode="auto">
          <a:xfrm>
            <a:off x="5133974" y="2230335"/>
            <a:ext cx="914400" cy="457200"/>
          </a:xfrm>
          <a:prstGeom prst="rect">
            <a:avLst/>
          </a:prstGeom>
          <a:solidFill>
            <a:schemeClr val="bg1"/>
          </a:solidFill>
          <a:ln w="9525">
            <a:solidFill>
              <a:srgbClr val="CC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000" b="1">
                <a:solidFill>
                  <a:srgbClr val="CC0000"/>
                </a:solidFill>
                <a:latin typeface="American Typewriter" panose="02090604020004020304" pitchFamily="18" charset="77"/>
              </a:rPr>
              <a:t>Beni</a:t>
            </a:r>
          </a:p>
        </p:txBody>
      </p:sp>
      <p:sp>
        <p:nvSpPr>
          <p:cNvPr id="7181" name="Rectangle 13"/>
          <p:cNvSpPr>
            <a:spLocks noChangeArrowheads="1"/>
          </p:cNvSpPr>
          <p:nvPr/>
        </p:nvSpPr>
        <p:spPr bwMode="auto">
          <a:xfrm>
            <a:off x="4851400" y="1465262"/>
            <a:ext cx="1524000" cy="304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000" b="1">
                <a:latin typeface="American Typewriter" panose="02090604020004020304" pitchFamily="18" charset="77"/>
              </a:rPr>
              <a:t>Spesa</a:t>
            </a:r>
          </a:p>
        </p:txBody>
      </p:sp>
      <p:sp>
        <p:nvSpPr>
          <p:cNvPr id="7185" name="Freeform 17"/>
          <p:cNvSpPr>
            <a:spLocks/>
          </p:cNvSpPr>
          <p:nvPr/>
        </p:nvSpPr>
        <p:spPr bwMode="auto">
          <a:xfrm rot="10800000">
            <a:off x="3459162" y="1870074"/>
            <a:ext cx="4281487" cy="1336676"/>
          </a:xfrm>
          <a:custGeom>
            <a:avLst/>
            <a:gdLst>
              <a:gd name="T0" fmla="*/ 2147483647 w 2720"/>
              <a:gd name="T1" fmla="*/ 0 h 1000"/>
              <a:gd name="T2" fmla="*/ 2147483647 w 2720"/>
              <a:gd name="T3" fmla="*/ 2147483647 h 1000"/>
              <a:gd name="T4" fmla="*/ 2147483647 w 2720"/>
              <a:gd name="T5" fmla="*/ 2147483647 h 1000"/>
              <a:gd name="T6" fmla="*/ 2147483647 w 2720"/>
              <a:gd name="T7" fmla="*/ 0 h 1000"/>
              <a:gd name="T8" fmla="*/ 0 60000 65536"/>
              <a:gd name="T9" fmla="*/ 0 60000 65536"/>
              <a:gd name="T10" fmla="*/ 0 60000 65536"/>
              <a:gd name="T11" fmla="*/ 0 60000 65536"/>
              <a:gd name="T12" fmla="*/ 0 w 2720"/>
              <a:gd name="T13" fmla="*/ 0 h 1000"/>
              <a:gd name="T14" fmla="*/ 2720 w 2720"/>
              <a:gd name="T15" fmla="*/ 1000 h 1000"/>
            </a:gdLst>
            <a:ahLst/>
            <a:cxnLst>
              <a:cxn ang="T8">
                <a:pos x="T0" y="T1"/>
              </a:cxn>
              <a:cxn ang="T9">
                <a:pos x="T2" y="T3"/>
              </a:cxn>
              <a:cxn ang="T10">
                <a:pos x="T4" y="T5"/>
              </a:cxn>
              <a:cxn ang="T11">
                <a:pos x="T6" y="T7"/>
              </a:cxn>
            </a:cxnLst>
            <a:rect l="T12" t="T13" r="T14" b="T15"/>
            <a:pathLst>
              <a:path w="2720" h="1000">
                <a:moveTo>
                  <a:pt x="88" y="0"/>
                </a:moveTo>
                <a:cubicBezTo>
                  <a:pt x="44" y="336"/>
                  <a:pt x="0" y="672"/>
                  <a:pt x="376" y="816"/>
                </a:cubicBezTo>
                <a:cubicBezTo>
                  <a:pt x="752" y="960"/>
                  <a:pt x="1968" y="1000"/>
                  <a:pt x="2344" y="864"/>
                </a:cubicBezTo>
                <a:cubicBezTo>
                  <a:pt x="2720" y="728"/>
                  <a:pt x="2676" y="364"/>
                  <a:pt x="2632" y="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American Typewriter" panose="02090604020004020304" pitchFamily="18" charset="77"/>
            </a:endParaRPr>
          </a:p>
        </p:txBody>
      </p:sp>
      <p:sp>
        <p:nvSpPr>
          <p:cNvPr id="7186" name="Freeform 18"/>
          <p:cNvSpPr>
            <a:spLocks/>
          </p:cNvSpPr>
          <p:nvPr/>
        </p:nvSpPr>
        <p:spPr bwMode="auto">
          <a:xfrm rot="10800000">
            <a:off x="3921125" y="3863975"/>
            <a:ext cx="3492500" cy="1333500"/>
          </a:xfrm>
          <a:custGeom>
            <a:avLst/>
            <a:gdLst>
              <a:gd name="T0" fmla="*/ 2147483647 w 2200"/>
              <a:gd name="T1" fmla="*/ 2147483647 h 840"/>
              <a:gd name="T2" fmla="*/ 2147483647 w 2200"/>
              <a:gd name="T3" fmla="*/ 2147483647 h 840"/>
              <a:gd name="T4" fmla="*/ 2147483647 w 2200"/>
              <a:gd name="T5" fmla="*/ 2147483647 h 840"/>
              <a:gd name="T6" fmla="*/ 2147483647 w 2200"/>
              <a:gd name="T7" fmla="*/ 2147483647 h 840"/>
              <a:gd name="T8" fmla="*/ 0 60000 65536"/>
              <a:gd name="T9" fmla="*/ 0 60000 65536"/>
              <a:gd name="T10" fmla="*/ 0 60000 65536"/>
              <a:gd name="T11" fmla="*/ 0 60000 65536"/>
              <a:gd name="T12" fmla="*/ 0 w 2200"/>
              <a:gd name="T13" fmla="*/ 0 h 840"/>
              <a:gd name="T14" fmla="*/ 2200 w 2200"/>
              <a:gd name="T15" fmla="*/ 840 h 840"/>
            </a:gdLst>
            <a:ahLst/>
            <a:cxnLst>
              <a:cxn ang="T8">
                <a:pos x="T0" y="T1"/>
              </a:cxn>
              <a:cxn ang="T9">
                <a:pos x="T2" y="T3"/>
              </a:cxn>
              <a:cxn ang="T10">
                <a:pos x="T4" y="T5"/>
              </a:cxn>
              <a:cxn ang="T11">
                <a:pos x="T6" y="T7"/>
              </a:cxn>
            </a:cxnLst>
            <a:rect l="T12" t="T13" r="T14" b="T15"/>
            <a:pathLst>
              <a:path w="2200" h="840">
                <a:moveTo>
                  <a:pt x="64" y="840"/>
                </a:moveTo>
                <a:cubicBezTo>
                  <a:pt x="32" y="540"/>
                  <a:pt x="0" y="240"/>
                  <a:pt x="304" y="120"/>
                </a:cubicBezTo>
                <a:cubicBezTo>
                  <a:pt x="608" y="0"/>
                  <a:pt x="1576" y="0"/>
                  <a:pt x="1888" y="120"/>
                </a:cubicBezTo>
                <a:cubicBezTo>
                  <a:pt x="2200" y="240"/>
                  <a:pt x="2128" y="720"/>
                  <a:pt x="2176" y="840"/>
                </a:cubicBezTo>
              </a:path>
            </a:pathLst>
          </a:custGeom>
          <a:noFill/>
          <a:ln w="762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American Typewriter" panose="02090604020004020304" pitchFamily="18" charset="77"/>
            </a:endParaRPr>
          </a:p>
        </p:txBody>
      </p:sp>
      <p:sp>
        <p:nvSpPr>
          <p:cNvPr id="2" name="Rettangolo 1"/>
          <p:cNvSpPr/>
          <p:nvPr/>
        </p:nvSpPr>
        <p:spPr>
          <a:xfrm>
            <a:off x="819509" y="4621902"/>
            <a:ext cx="1199072" cy="584775"/>
          </a:xfrm>
          <a:prstGeom prst="rect">
            <a:avLst/>
          </a:prstGeom>
          <a:solidFill>
            <a:srgbClr val="00B0F0"/>
          </a:solidFill>
        </p:spPr>
        <p:txBody>
          <a:bodyPr wrap="square">
            <a:spAutoFit/>
          </a:bodyPr>
          <a:lstStyle/>
          <a:p>
            <a:r>
              <a:rPr lang="en-US" sz="1600" i="1" dirty="0" err="1">
                <a:latin typeface="American Typewriter" panose="02090604020004020304" pitchFamily="18" charset="77"/>
              </a:rPr>
              <a:t>Spesa</a:t>
            </a:r>
            <a:r>
              <a:rPr lang="en-US" sz="1600" i="1" dirty="0">
                <a:latin typeface="American Typewriter" panose="02090604020004020304" pitchFamily="18" charset="77"/>
              </a:rPr>
              <a:t> = </a:t>
            </a:r>
            <a:r>
              <a:rPr lang="en-US" sz="1600" i="1" dirty="0" err="1">
                <a:latin typeface="American Typewriter" panose="02090604020004020304" pitchFamily="18" charset="77"/>
              </a:rPr>
              <a:t>Reddito</a:t>
            </a:r>
            <a:endParaRPr lang="en-US" sz="1600" i="1" dirty="0">
              <a:latin typeface="American Typewriter" panose="02090604020004020304" pitchFamily="18" charset="7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strips(upRight)">
                                      <p:cBhvr>
                                        <p:cTn id="19" dur="2000"/>
                                        <p:tgtEl>
                                          <p:spTgt spid="717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7181"/>
                                        </p:tgtEl>
                                        <p:attrNameLst>
                                          <p:attrName>style.visibility</p:attrName>
                                        </p:attrNameLst>
                                      </p:cBhvr>
                                      <p:to>
                                        <p:strVal val="visible"/>
                                      </p:to>
                                    </p:set>
                                    <p:animEffect transition="in" filter="slide(fromLeft)">
                                      <p:cBhvr>
                                        <p:cTn id="22" dur="500"/>
                                        <p:tgtEl>
                                          <p:spTgt spid="71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185"/>
                                        </p:tgtEl>
                                        <p:attrNameLst>
                                          <p:attrName>style.visibility</p:attrName>
                                        </p:attrNameLst>
                                      </p:cBhvr>
                                      <p:to>
                                        <p:strVal val="visible"/>
                                      </p:to>
                                    </p:set>
                                    <p:animEffect transition="in" filter="strips(downLeft)">
                                      <p:cBhvr>
                                        <p:cTn id="27" dur="2000"/>
                                        <p:tgtEl>
                                          <p:spTgt spid="7185"/>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7178"/>
                                        </p:tgtEl>
                                        <p:attrNameLst>
                                          <p:attrName>style.visibility</p:attrName>
                                        </p:attrNameLst>
                                      </p:cBhvr>
                                      <p:to>
                                        <p:strVal val="visible"/>
                                      </p:to>
                                    </p:set>
                                    <p:animEffect transition="in" filter="slide(fromRight)">
                                      <p:cBhvr>
                                        <p:cTn id="30" dur="500"/>
                                        <p:tgtEl>
                                          <p:spTgt spid="717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9" fill="hold" grpId="0" nodeType="clickEffect">
                                  <p:stCondLst>
                                    <p:cond delay="0"/>
                                  </p:stCondLst>
                                  <p:childTnLst>
                                    <p:set>
                                      <p:cBhvr>
                                        <p:cTn id="34" dur="1" fill="hold">
                                          <p:stCondLst>
                                            <p:cond delay="0"/>
                                          </p:stCondLst>
                                        </p:cTn>
                                        <p:tgtEl>
                                          <p:spTgt spid="7186"/>
                                        </p:tgtEl>
                                        <p:attrNameLst>
                                          <p:attrName>style.visibility</p:attrName>
                                        </p:attrNameLst>
                                      </p:cBhvr>
                                      <p:to>
                                        <p:strVal val="visible"/>
                                      </p:to>
                                    </p:set>
                                    <p:animEffect transition="in" filter="strips(upLeft)">
                                      <p:cBhvr>
                                        <p:cTn id="35" dur="2000"/>
                                        <p:tgtEl>
                                          <p:spTgt spid="7186"/>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7180"/>
                                        </p:tgtEl>
                                        <p:attrNameLst>
                                          <p:attrName>style.visibility</p:attrName>
                                        </p:attrNameLst>
                                      </p:cBhvr>
                                      <p:to>
                                        <p:strVal val="visible"/>
                                      </p:to>
                                    </p:set>
                                    <p:animEffect transition="in" filter="slide(fromRight)">
                                      <p:cBhvr>
                                        <p:cTn id="38" dur="500"/>
                                        <p:tgtEl>
                                          <p:spTgt spid="71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7176"/>
                                        </p:tgtEl>
                                        <p:attrNameLst>
                                          <p:attrName>style.visibility</p:attrName>
                                        </p:attrNameLst>
                                      </p:cBhvr>
                                      <p:to>
                                        <p:strVal val="visible"/>
                                      </p:to>
                                    </p:set>
                                    <p:animEffect transition="in" filter="strips(downRight)">
                                      <p:cBhvr>
                                        <p:cTn id="43" dur="2000"/>
                                        <p:tgtEl>
                                          <p:spTgt spid="7176"/>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7179"/>
                                        </p:tgtEl>
                                        <p:attrNameLst>
                                          <p:attrName>style.visibility</p:attrName>
                                        </p:attrNameLst>
                                      </p:cBhvr>
                                      <p:to>
                                        <p:strVal val="visible"/>
                                      </p:to>
                                    </p:set>
                                    <p:animEffect transition="in" filter="slide(fromLeft)">
                                      <p:cBhvr>
                                        <p:cTn id="46"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6" grpId="0" animBg="1"/>
      <p:bldP spid="7178" grpId="0" animBg="1"/>
      <p:bldP spid="7179" grpId="0" animBg="1"/>
      <p:bldP spid="7180" grpId="0" animBg="1"/>
      <p:bldP spid="7181" grpId="0" animBg="1"/>
      <p:bldP spid="7185" grpId="0" animBg="1"/>
      <p:bldP spid="718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282795"/>
            <a:ext cx="7313612" cy="625475"/>
          </a:xfrm>
          <a:noFill/>
        </p:spPr>
        <p:txBody>
          <a:bodyPr/>
          <a:lstStyle/>
          <a:p>
            <a:r>
              <a:rPr lang="it-IT" altLang="en-US" sz="2400" dirty="0">
                <a:latin typeface="American Typewriter" panose="02090604020004020304" pitchFamily="18" charset="77"/>
              </a:rPr>
              <a:t>Identità reddito-spesa (3)</a:t>
            </a:r>
          </a:p>
        </p:txBody>
      </p:sp>
      <p:sp>
        <p:nvSpPr>
          <p:cNvPr id="183299" name="Rectangle 3"/>
          <p:cNvSpPr>
            <a:spLocks noGrp="1" noChangeArrowheads="1"/>
          </p:cNvSpPr>
          <p:nvPr>
            <p:ph idx="1"/>
          </p:nvPr>
        </p:nvSpPr>
        <p:spPr>
          <a:xfrm>
            <a:off x="653143" y="1087068"/>
            <a:ext cx="8218714" cy="5268685"/>
          </a:xfrm>
        </p:spPr>
        <p:txBody>
          <a:bodyPr/>
          <a:lstStyle/>
          <a:p>
            <a:pPr marL="1080000" indent="0">
              <a:lnSpc>
                <a:spcPct val="125000"/>
              </a:lnSpc>
              <a:spcBef>
                <a:spcPts val="1800"/>
              </a:spcBef>
              <a:buNone/>
            </a:pPr>
            <a:r>
              <a:rPr lang="it-IT" altLang="en-US" sz="1800" b="1" dirty="0">
                <a:solidFill>
                  <a:schemeClr val="tx2"/>
                </a:solidFill>
                <a:latin typeface="American Typewriter" panose="02090604020004020304" pitchFamily="18" charset="77"/>
              </a:rPr>
              <a:t>(S  </a:t>
            </a:r>
            <a:r>
              <a:rPr lang="it-IT" altLang="en-US" sz="1800" b="1" dirty="0">
                <a:latin typeface="American Typewriter" panose="02090604020004020304" pitchFamily="18" charset="77"/>
              </a:rPr>
              <a:t>-</a:t>
            </a:r>
            <a:r>
              <a:rPr lang="it-IT" altLang="en-US" sz="1800" b="1" dirty="0">
                <a:solidFill>
                  <a:schemeClr val="tx2"/>
                </a:solidFill>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I) </a:t>
            </a:r>
            <a:r>
              <a:rPr lang="it-IT" altLang="en-US" sz="1800" b="1" dirty="0">
                <a:solidFill>
                  <a:schemeClr val="tx2"/>
                </a:solidFill>
                <a:latin typeface="American Typewriter" panose="02090604020004020304" pitchFamily="18" charset="77"/>
              </a:rPr>
              <a:t>+ (T </a:t>
            </a:r>
            <a:r>
              <a:rPr lang="it-IT" altLang="en-US" sz="1800" b="1" dirty="0">
                <a:latin typeface="American Typewriter" panose="02090604020004020304" pitchFamily="18" charset="77"/>
              </a:rPr>
              <a:t>–</a:t>
            </a:r>
            <a:r>
              <a:rPr lang="it-IT" altLang="en-US" sz="1800" b="1" dirty="0">
                <a:solidFill>
                  <a:schemeClr val="tx2"/>
                </a:solidFill>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G)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(EX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IM)</a:t>
            </a:r>
          </a:p>
          <a:p>
            <a:pPr>
              <a:lnSpc>
                <a:spcPct val="125000"/>
              </a:lnSpc>
              <a:spcBef>
                <a:spcPts val="1200"/>
              </a:spcBef>
              <a:buFont typeface="Wingdings" panose="05000000000000000000" pitchFamily="2" charset="2"/>
              <a:buChar char="§"/>
            </a:pPr>
            <a:r>
              <a:rPr lang="it-IT" altLang="en-US" sz="1600" dirty="0">
                <a:latin typeface="American Typewriter" panose="02090604020004020304" pitchFamily="18" charset="77"/>
              </a:rPr>
              <a:t>Se</a:t>
            </a:r>
            <a:r>
              <a:rPr lang="it-IT" altLang="en-US" sz="1600" b="1" dirty="0">
                <a:latin typeface="American Typewriter" panose="02090604020004020304" pitchFamily="18" charset="77"/>
              </a:rPr>
              <a:t> </a:t>
            </a:r>
            <a:r>
              <a:rPr lang="it-IT" altLang="en-US" sz="1600" b="1" dirty="0">
                <a:solidFill>
                  <a:srgbClr val="C00000"/>
                </a:solidFill>
                <a:latin typeface="American Typewriter" panose="02090604020004020304" pitchFamily="18" charset="77"/>
              </a:rPr>
              <a:t>S &gt; I </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il</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settore privato è un </a:t>
            </a:r>
            <a:r>
              <a:rPr lang="it-IT" altLang="en-US" sz="1600" b="1" dirty="0">
                <a:solidFill>
                  <a:srgbClr val="C00000"/>
                </a:solidFill>
                <a:latin typeface="American Typewriter" panose="02090604020004020304" pitchFamily="18" charset="77"/>
              </a:rPr>
              <a:t>risparmiatore netto</a:t>
            </a:r>
            <a:r>
              <a:rPr lang="it-IT" altLang="en-US" sz="1600" dirty="0">
                <a:latin typeface="American Typewriter" panose="02090604020004020304" pitchFamily="18" charset="77"/>
              </a:rPr>
              <a:t>.</a:t>
            </a:r>
          </a:p>
          <a:p>
            <a:pPr marL="0" indent="0">
              <a:lnSpc>
                <a:spcPct val="125000"/>
              </a:lnSpc>
              <a:spcBef>
                <a:spcPts val="1200"/>
              </a:spcBef>
              <a:buNone/>
            </a:pPr>
            <a:r>
              <a:rPr lang="it-IT" altLang="en-US" sz="1600" i="1" dirty="0">
                <a:latin typeface="American Typewriter" panose="02090604020004020304" pitchFamily="18" charset="77"/>
              </a:rPr>
              <a:t>In questo caso, può aversi che:</a:t>
            </a:r>
          </a:p>
          <a:p>
            <a:pPr>
              <a:lnSpc>
                <a:spcPct val="125000"/>
              </a:lnSpc>
              <a:spcBef>
                <a:spcPts val="1200"/>
              </a:spcBef>
              <a:buFont typeface="Arial" panose="020B0604020202020204" pitchFamily="34" charset="0"/>
              <a:buChar char="•"/>
            </a:pPr>
            <a:r>
              <a:rPr lang="it-IT" altLang="en-US" sz="1600" b="1" dirty="0">
                <a:solidFill>
                  <a:srgbClr val="C00000"/>
                </a:solidFill>
                <a:latin typeface="American Typewriter" panose="02090604020004020304" pitchFamily="18" charset="77"/>
              </a:rPr>
              <a:t>T – G &lt; 0</a:t>
            </a:r>
            <a:r>
              <a:rPr lang="it-IT" altLang="en-US" sz="1600" dirty="0">
                <a:latin typeface="American Typewriter" panose="02090604020004020304" pitchFamily="18" charset="77"/>
              </a:rPr>
              <a:t>: il settore pubblico è un debitore netto (spende più di quello che incassa con le imposte, e quindi emette titoli per finanziare il disavanzo).</a:t>
            </a:r>
          </a:p>
          <a:p>
            <a:pPr>
              <a:lnSpc>
                <a:spcPct val="125000"/>
              </a:lnSpc>
              <a:spcBef>
                <a:spcPts val="1200"/>
              </a:spcBef>
              <a:buFont typeface="Arial" panose="020B0604020202020204" pitchFamily="34" charset="0"/>
              <a:buChar char="•"/>
            </a:pPr>
            <a:r>
              <a:rPr lang="it-IT" altLang="en-US" sz="1600" dirty="0">
                <a:latin typeface="American Typewriter" panose="02090604020004020304" pitchFamily="18" charset="77"/>
              </a:rPr>
              <a:t>I debiti emessi dal settore pubblico vengono acquistati dai risparmiatori privati (utilizzando l’eccesso del risparmio sugli investimenti): </a:t>
            </a:r>
          </a:p>
          <a:p>
            <a:pPr marL="0" indent="0">
              <a:lnSpc>
                <a:spcPct val="125000"/>
              </a:lnSpc>
              <a:spcBef>
                <a:spcPts val="1200"/>
              </a:spcBef>
              <a:buNone/>
            </a:pPr>
            <a:r>
              <a:rPr lang="it-IT" altLang="en-US" sz="1600" i="1" dirty="0">
                <a:latin typeface="American Typewriter" panose="02090604020004020304" pitchFamily="18" charset="77"/>
              </a:rPr>
              <a:t>e/o:</a:t>
            </a:r>
          </a:p>
          <a:p>
            <a:pPr>
              <a:lnSpc>
                <a:spcPct val="125000"/>
              </a:lnSpc>
              <a:spcBef>
                <a:spcPts val="1200"/>
              </a:spcBef>
              <a:buFont typeface="Arial" panose="020B0604020202020204" pitchFamily="34" charset="0"/>
              <a:buChar char="•"/>
            </a:pPr>
            <a:r>
              <a:rPr lang="it-IT" altLang="en-US" sz="1600" b="1" dirty="0">
                <a:solidFill>
                  <a:srgbClr val="C00000"/>
                </a:solidFill>
                <a:latin typeface="American Typewriter" panose="02090604020004020304" pitchFamily="18" charset="77"/>
              </a:rPr>
              <a:t>EX – IM &gt; 0</a:t>
            </a:r>
            <a:r>
              <a:rPr lang="it-IT" altLang="en-US" sz="1600" dirty="0">
                <a:latin typeface="American Typewriter" panose="02090604020004020304" pitchFamily="18" charset="77"/>
              </a:rPr>
              <a:t>: il settore estero  è un debitore netto, ossia compra più beni e servizi di quanti ne vende al nostro paese. L’eccesso delle nostre esportazioni sulle importazioni è finanziato con titoli di debito estero, acquistati dai risparmiatori nazionali.</a:t>
            </a:r>
            <a:endParaRPr lang="it-IT" altLang="en-US" sz="1600" i="1" dirty="0">
              <a:latin typeface="American Typewriter" panose="02090604020004020304" pitchFamily="18" charset="77"/>
            </a:endParaRP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dirty="0" err="1">
                <a:solidFill>
                  <a:srgbClr val="003231"/>
                </a:solidFill>
              </a:rPr>
              <a:t>Lez</a:t>
            </a:r>
            <a:r>
              <a:rPr lang="it-IT" altLang="en-US" dirty="0">
                <a:solidFill>
                  <a:srgbClr val="003231"/>
                </a:solidFill>
              </a:rPr>
              <a:t>. 2 – Conti della macroeconomia</a:t>
            </a:r>
          </a:p>
        </p:txBody>
      </p:sp>
    </p:spTree>
    <p:extLst>
      <p:ext uri="{BB962C8B-B14F-4D97-AF65-F5344CB8AC3E}">
        <p14:creationId xmlns:p14="http://schemas.microsoft.com/office/powerpoint/2010/main" val="130770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trips(downRigh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7" dur="500"/>
                                        <p:tgtEl>
                                          <p:spTgt spid="183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22" dur="500"/>
                                        <p:tgtEl>
                                          <p:spTgt spid="183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7" dur="500"/>
                                        <p:tgtEl>
                                          <p:spTgt spid="183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strips(downRight)">
                                      <p:cBhvr>
                                        <p:cTn id="32" dur="500"/>
                                        <p:tgtEl>
                                          <p:spTgt spid="1832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3299">
                                            <p:txEl>
                                              <p:pRg st="6" end="6"/>
                                            </p:txEl>
                                          </p:spTgt>
                                        </p:tgtEl>
                                        <p:attrNameLst>
                                          <p:attrName>style.visibility</p:attrName>
                                        </p:attrNameLst>
                                      </p:cBhvr>
                                      <p:to>
                                        <p:strVal val="visible"/>
                                      </p:to>
                                    </p:set>
                                    <p:animEffect transition="in" filter="strips(downRight)">
                                      <p:cBhvr>
                                        <p:cTn id="37"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259895"/>
            <a:ext cx="7313612" cy="625475"/>
          </a:xfrm>
          <a:noFill/>
        </p:spPr>
        <p:txBody>
          <a:bodyPr/>
          <a:lstStyle/>
          <a:p>
            <a:r>
              <a:rPr lang="it-IT" altLang="en-US" sz="2800" dirty="0"/>
              <a:t>Identità reddito-spesa (4)</a:t>
            </a:r>
          </a:p>
        </p:txBody>
      </p:sp>
      <p:sp>
        <p:nvSpPr>
          <p:cNvPr id="183299" name="Rectangle 3"/>
          <p:cNvSpPr>
            <a:spLocks noGrp="1" noChangeArrowheads="1"/>
          </p:cNvSpPr>
          <p:nvPr>
            <p:ph idx="1"/>
          </p:nvPr>
        </p:nvSpPr>
        <p:spPr>
          <a:xfrm>
            <a:off x="653143" y="979712"/>
            <a:ext cx="8218714" cy="5268685"/>
          </a:xfrm>
        </p:spPr>
        <p:txBody>
          <a:bodyPr/>
          <a:lstStyle/>
          <a:p>
            <a:pPr marL="0" indent="0">
              <a:lnSpc>
                <a:spcPct val="125000"/>
              </a:lnSpc>
              <a:spcBef>
                <a:spcPts val="1800"/>
              </a:spcBef>
              <a:buNone/>
            </a:pPr>
            <a:r>
              <a:rPr lang="it-IT" altLang="en-US" sz="1600" dirty="0">
                <a:latin typeface="American Typewriter" panose="02090604020004020304" pitchFamily="18" charset="77"/>
              </a:rPr>
              <a:t>La caratteristica fondamentale dell’identità</a:t>
            </a:r>
            <a:r>
              <a:rPr lang="it-IT" altLang="en-US" sz="1600" dirty="0">
                <a:solidFill>
                  <a:schemeClr val="tx2"/>
                </a:solidFill>
                <a:latin typeface="American Typewriter" panose="02090604020004020304" pitchFamily="18" charset="77"/>
              </a:rPr>
              <a:t>:</a:t>
            </a:r>
          </a:p>
          <a:p>
            <a:pPr marL="1080000" indent="0">
              <a:lnSpc>
                <a:spcPct val="125000"/>
              </a:lnSpc>
              <a:spcBef>
                <a:spcPts val="1200"/>
              </a:spcBef>
              <a:buNone/>
            </a:pPr>
            <a:r>
              <a:rPr lang="it-IT" altLang="en-US" sz="1800" b="1" dirty="0">
                <a:solidFill>
                  <a:schemeClr val="tx2"/>
                </a:solidFill>
                <a:latin typeface="American Typewriter" panose="02090604020004020304" pitchFamily="18" charset="77"/>
              </a:rPr>
              <a:t>(S  </a:t>
            </a:r>
            <a:r>
              <a:rPr lang="it-IT" altLang="en-US" sz="1800" b="1" dirty="0">
                <a:latin typeface="American Typewriter" panose="02090604020004020304" pitchFamily="18" charset="77"/>
              </a:rPr>
              <a:t>-</a:t>
            </a:r>
            <a:r>
              <a:rPr lang="it-IT" altLang="en-US" sz="1800" b="1" dirty="0">
                <a:solidFill>
                  <a:schemeClr val="tx2"/>
                </a:solidFill>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I) </a:t>
            </a:r>
            <a:r>
              <a:rPr lang="it-IT" altLang="en-US" sz="1800" b="1" dirty="0">
                <a:solidFill>
                  <a:schemeClr val="tx2"/>
                </a:solidFill>
                <a:latin typeface="American Typewriter" panose="02090604020004020304" pitchFamily="18" charset="77"/>
              </a:rPr>
              <a:t>+ (T </a:t>
            </a:r>
            <a:r>
              <a:rPr lang="it-IT" altLang="en-US" sz="1800" b="1" dirty="0">
                <a:latin typeface="American Typewriter" panose="02090604020004020304" pitchFamily="18" charset="77"/>
              </a:rPr>
              <a:t>–</a:t>
            </a:r>
            <a:r>
              <a:rPr lang="it-IT" altLang="en-US" sz="1800" b="1" dirty="0">
                <a:solidFill>
                  <a:schemeClr val="tx2"/>
                </a:solidFill>
                <a:latin typeface="American Typewriter" panose="02090604020004020304" pitchFamily="18" charset="77"/>
              </a:rPr>
              <a:t> </a:t>
            </a:r>
            <a:r>
              <a:rPr lang="it-IT" altLang="en-US" sz="1800" b="1" dirty="0">
                <a:solidFill>
                  <a:srgbClr val="003399"/>
                </a:solidFill>
                <a:latin typeface="American Typewriter" panose="02090604020004020304" pitchFamily="18" charset="77"/>
              </a:rPr>
              <a:t>G)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(EX </a:t>
            </a:r>
            <a:r>
              <a:rPr lang="it-IT" altLang="en-US" sz="1800" b="1" dirty="0">
                <a:latin typeface="American Typewriter" panose="02090604020004020304" pitchFamily="18" charset="77"/>
              </a:rPr>
              <a:t>–</a:t>
            </a:r>
            <a:r>
              <a:rPr lang="it-IT" altLang="en-US" sz="1800" b="1" dirty="0">
                <a:solidFill>
                  <a:srgbClr val="003399"/>
                </a:solidFill>
                <a:latin typeface="American Typewriter" panose="02090604020004020304" pitchFamily="18" charset="77"/>
              </a:rPr>
              <a:t> IM)</a:t>
            </a:r>
          </a:p>
          <a:p>
            <a:pPr marL="0" indent="0">
              <a:lnSpc>
                <a:spcPct val="125000"/>
              </a:lnSpc>
              <a:spcBef>
                <a:spcPts val="1200"/>
              </a:spcBef>
              <a:buNone/>
            </a:pPr>
            <a:r>
              <a:rPr lang="it-IT" altLang="en-US" sz="1600" dirty="0">
                <a:latin typeface="American Typewriter" panose="02090604020004020304" pitchFamily="18" charset="77"/>
              </a:rPr>
              <a:t>è questa:  quale che sia il saldo di un singolo settore,</a:t>
            </a:r>
            <a:r>
              <a:rPr lang="it-IT" altLang="en-US" sz="1600" dirty="0">
                <a:solidFill>
                  <a:srgbClr val="003399"/>
                </a:solidFill>
                <a:latin typeface="American Typewriter" panose="02090604020004020304" pitchFamily="18" charset="77"/>
              </a:rPr>
              <a:t> </a:t>
            </a:r>
            <a:r>
              <a:rPr lang="it-IT" altLang="en-US" sz="1600" dirty="0">
                <a:latin typeface="American Typewriter" panose="02090604020004020304" pitchFamily="18" charset="77"/>
              </a:rPr>
              <a:t>in ogni caso la </a:t>
            </a:r>
            <a:r>
              <a:rPr lang="it-IT" altLang="en-US" sz="1600" b="1" dirty="0">
                <a:solidFill>
                  <a:srgbClr val="C00000"/>
                </a:solidFill>
                <a:latin typeface="American Typewriter" panose="02090604020004020304" pitchFamily="18" charset="77"/>
              </a:rPr>
              <a:t>somma</a:t>
            </a:r>
            <a:r>
              <a:rPr lang="it-IT" altLang="en-US" sz="1600" dirty="0">
                <a:latin typeface="American Typewriter" panose="02090604020004020304" pitchFamily="18" charset="77"/>
              </a:rPr>
              <a:t> </a:t>
            </a:r>
            <a:r>
              <a:rPr lang="it-IT" altLang="en-US" sz="1600" b="1" dirty="0">
                <a:solidFill>
                  <a:srgbClr val="FF0000"/>
                </a:solidFill>
                <a:latin typeface="American Typewriter" panose="02090604020004020304" pitchFamily="18" charset="77"/>
              </a:rPr>
              <a:t>dei saldi </a:t>
            </a:r>
            <a:r>
              <a:rPr lang="it-IT" altLang="en-US" sz="1600" dirty="0">
                <a:latin typeface="American Typewriter" panose="02090604020004020304" pitchFamily="18" charset="77"/>
              </a:rPr>
              <a:t>dei tre settori è pari a </a:t>
            </a:r>
            <a:r>
              <a:rPr lang="it-IT" altLang="en-US" sz="1600" b="1" dirty="0">
                <a:solidFill>
                  <a:srgbClr val="C00000"/>
                </a:solidFill>
                <a:latin typeface="American Typewriter" panose="02090604020004020304" pitchFamily="18" charset="77"/>
              </a:rPr>
              <a:t>zero </a:t>
            </a:r>
            <a:r>
              <a:rPr lang="it-IT" altLang="en-US" sz="1600" dirty="0">
                <a:latin typeface="American Typewriter" panose="02090604020004020304" pitchFamily="18" charset="77"/>
              </a:rPr>
              <a:t>!</a:t>
            </a:r>
          </a:p>
          <a:p>
            <a:pPr marL="0" indent="0">
              <a:lnSpc>
                <a:spcPct val="125000"/>
              </a:lnSpc>
              <a:spcBef>
                <a:spcPts val="600"/>
              </a:spcBef>
              <a:buNone/>
            </a:pPr>
            <a:r>
              <a:rPr lang="it-IT" altLang="en-US" sz="1600" i="1" dirty="0">
                <a:latin typeface="American Typewriter" panose="02090604020004020304" pitchFamily="18" charset="77"/>
              </a:rPr>
              <a:t>Nota che nell’espressione il saldo del settore estero è cambiato di segno</a:t>
            </a:r>
            <a:endParaRPr lang="it-IT" altLang="en-US" sz="1600" dirty="0">
              <a:latin typeface="American Typewriter" panose="02090604020004020304" pitchFamily="18" charset="77"/>
            </a:endParaRPr>
          </a:p>
          <a:p>
            <a:pPr marL="0" indent="0">
              <a:lnSpc>
                <a:spcPct val="125000"/>
              </a:lnSpc>
              <a:spcBef>
                <a:spcPts val="600"/>
              </a:spcBef>
              <a:buNone/>
            </a:pPr>
            <a:r>
              <a:rPr lang="it-IT" altLang="en-US" sz="1600" i="1" dirty="0">
                <a:latin typeface="American Typewriter" panose="02090604020004020304" pitchFamily="18" charset="77"/>
              </a:rPr>
              <a:t>       </a:t>
            </a:r>
            <a:r>
              <a:rPr lang="it-IT" altLang="en-US" sz="1200" i="1" dirty="0">
                <a:latin typeface="American Typewriter" panose="02090604020004020304" pitchFamily="18" charset="77"/>
              </a:rPr>
              <a:t>Ad esempio (cercate di interpretare ogni riga di questa tabella):</a:t>
            </a:r>
          </a:p>
          <a:p>
            <a:pPr marL="0" indent="0">
              <a:lnSpc>
                <a:spcPct val="125000"/>
              </a:lnSpc>
              <a:spcBef>
                <a:spcPts val="1800"/>
              </a:spcBef>
              <a:buNone/>
            </a:pPr>
            <a:endParaRPr lang="it-IT" altLang="en-US" sz="1800" i="1" dirty="0">
              <a:latin typeface="+mj-lt"/>
            </a:endParaRP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2" name="Tabella 1"/>
          <p:cNvGraphicFramePr>
            <a:graphicFrameLocks noGrp="1"/>
          </p:cNvGraphicFramePr>
          <p:nvPr/>
        </p:nvGraphicFramePr>
        <p:xfrm>
          <a:off x="1131491" y="3477424"/>
          <a:ext cx="6068097" cy="2671128"/>
        </p:xfrm>
        <a:graphic>
          <a:graphicData uri="http://schemas.openxmlformats.org/drawingml/2006/table">
            <a:tbl>
              <a:tblPr firstRow="1" bandRow="1">
                <a:tableStyleId>{5C22544A-7EE6-4342-B048-85BDC9FD1C3A}</a:tableStyleId>
              </a:tblPr>
              <a:tblGrid>
                <a:gridCol w="2022699">
                  <a:extLst>
                    <a:ext uri="{9D8B030D-6E8A-4147-A177-3AD203B41FA5}">
                      <a16:colId xmlns:a16="http://schemas.microsoft.com/office/drawing/2014/main" val="20000"/>
                    </a:ext>
                  </a:extLst>
                </a:gridCol>
                <a:gridCol w="2022699">
                  <a:extLst>
                    <a:ext uri="{9D8B030D-6E8A-4147-A177-3AD203B41FA5}">
                      <a16:colId xmlns:a16="http://schemas.microsoft.com/office/drawing/2014/main" val="20001"/>
                    </a:ext>
                  </a:extLst>
                </a:gridCol>
                <a:gridCol w="2022699">
                  <a:extLst>
                    <a:ext uri="{9D8B030D-6E8A-4147-A177-3AD203B41FA5}">
                      <a16:colId xmlns:a16="http://schemas.microsoft.com/office/drawing/2014/main" val="20002"/>
                    </a:ext>
                  </a:extLst>
                </a:gridCol>
              </a:tblGrid>
              <a:tr h="333891">
                <a:tc>
                  <a:txBody>
                    <a:bodyPr/>
                    <a:lstStyle/>
                    <a:p>
                      <a:pPr algn="ctr"/>
                      <a:r>
                        <a:rPr lang="it-IT" sz="1400" dirty="0">
                          <a:solidFill>
                            <a:srgbClr val="FF0000"/>
                          </a:solidFill>
                          <a:latin typeface="American Typewriter" panose="02090604020004020304" pitchFamily="18" charset="77"/>
                        </a:rPr>
                        <a:t>(</a:t>
                      </a:r>
                      <a:r>
                        <a:rPr lang="it-IT" sz="1400" dirty="0" err="1">
                          <a:solidFill>
                            <a:srgbClr val="FF0000"/>
                          </a:solidFill>
                          <a:latin typeface="American Typewriter" panose="02090604020004020304" pitchFamily="18" charset="77"/>
                        </a:rPr>
                        <a:t>S</a:t>
                      </a:r>
                      <a:r>
                        <a:rPr lang="it-IT" sz="1400" dirty="0">
                          <a:solidFill>
                            <a:srgbClr val="FF0000"/>
                          </a:solidFill>
                          <a:latin typeface="American Typewriter" panose="02090604020004020304" pitchFamily="18" charset="77"/>
                        </a:rPr>
                        <a:t> – I)</a:t>
                      </a:r>
                      <a:endParaRPr lang="en-US" sz="1400" dirty="0">
                        <a:solidFill>
                          <a:srgbClr val="FF0000"/>
                        </a:solidFill>
                        <a:latin typeface="American Typewriter" panose="02090604020004020304" pitchFamily="18" charset="77"/>
                      </a:endParaRPr>
                    </a:p>
                  </a:txBody>
                  <a:tcPr/>
                </a:tc>
                <a:tc>
                  <a:txBody>
                    <a:bodyPr/>
                    <a:lstStyle/>
                    <a:p>
                      <a:pPr algn="ctr"/>
                      <a:r>
                        <a:rPr lang="it-IT" sz="1400" dirty="0">
                          <a:solidFill>
                            <a:srgbClr val="FF0000"/>
                          </a:solidFill>
                          <a:latin typeface="American Typewriter" panose="02090604020004020304" pitchFamily="18" charset="77"/>
                        </a:rPr>
                        <a:t>+ (T – G)</a:t>
                      </a:r>
                      <a:endParaRPr lang="en-US" sz="1400" dirty="0">
                        <a:solidFill>
                          <a:srgbClr val="FF0000"/>
                        </a:solidFill>
                        <a:latin typeface="American Typewriter" panose="02090604020004020304" pitchFamily="18" charset="77"/>
                      </a:endParaRPr>
                    </a:p>
                  </a:txBody>
                  <a:tcPr/>
                </a:tc>
                <a:tc>
                  <a:txBody>
                    <a:bodyPr/>
                    <a:lstStyle/>
                    <a:p>
                      <a:pPr algn="ctr"/>
                      <a:r>
                        <a:rPr lang="it-IT" sz="1400" dirty="0">
                          <a:solidFill>
                            <a:srgbClr val="FF0000"/>
                          </a:solidFill>
                          <a:latin typeface="American Typewriter" panose="02090604020004020304" pitchFamily="18" charset="77"/>
                        </a:rPr>
                        <a:t>= (EX – IM) </a:t>
                      </a:r>
                      <a:endParaRPr lang="en-US" sz="1400" dirty="0">
                        <a:solidFill>
                          <a:srgbClr val="FF0000"/>
                        </a:solidFill>
                        <a:latin typeface="American Typewriter" panose="02090604020004020304" pitchFamily="18" charset="77"/>
                      </a:endParaRPr>
                    </a:p>
                  </a:txBody>
                  <a:tcPr/>
                </a:tc>
                <a:extLst>
                  <a:ext uri="{0D108BD9-81ED-4DB2-BD59-A6C34878D82A}">
                    <a16:rowId xmlns:a16="http://schemas.microsoft.com/office/drawing/2014/main" val="10000"/>
                  </a:ext>
                </a:extLst>
              </a:tr>
              <a:tr h="333891">
                <a:tc>
                  <a:txBody>
                    <a:bodyPr/>
                    <a:lstStyle/>
                    <a:p>
                      <a:pPr algn="ctr"/>
                      <a:r>
                        <a:rPr lang="it-IT" sz="1400" dirty="0">
                          <a:latin typeface="American Typewriter" panose="02090604020004020304" pitchFamily="18" charset="77"/>
                        </a:rPr>
                        <a:t>100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100</a:t>
                      </a:r>
                      <a:endParaRPr lang="en-US" sz="1400" dirty="0">
                        <a:latin typeface="American Typewriter" panose="02090604020004020304" pitchFamily="18" charset="77"/>
                      </a:endParaRPr>
                    </a:p>
                  </a:txBody>
                  <a:tcPr/>
                </a:tc>
                <a:extLst>
                  <a:ext uri="{0D108BD9-81ED-4DB2-BD59-A6C34878D82A}">
                    <a16:rowId xmlns:a16="http://schemas.microsoft.com/office/drawing/2014/main" val="10001"/>
                  </a:ext>
                </a:extLst>
              </a:tr>
              <a:tr h="333891">
                <a:tc>
                  <a:txBody>
                    <a:bodyPr/>
                    <a:lstStyle/>
                    <a:p>
                      <a:pPr algn="ctr"/>
                      <a:r>
                        <a:rPr lang="it-IT" sz="1400" dirty="0">
                          <a:latin typeface="American Typewriter" panose="02090604020004020304" pitchFamily="18" charset="77"/>
                        </a:rPr>
                        <a:t>60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-60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0</a:t>
                      </a:r>
                      <a:endParaRPr lang="en-US" sz="1400" dirty="0">
                        <a:latin typeface="American Typewriter" panose="02090604020004020304" pitchFamily="18" charset="77"/>
                      </a:endParaRPr>
                    </a:p>
                  </a:txBody>
                  <a:tcPr/>
                </a:tc>
                <a:extLst>
                  <a:ext uri="{0D108BD9-81ED-4DB2-BD59-A6C34878D82A}">
                    <a16:rowId xmlns:a16="http://schemas.microsoft.com/office/drawing/2014/main" val="10002"/>
                  </a:ext>
                </a:extLst>
              </a:tr>
              <a:tr h="333891">
                <a:tc>
                  <a:txBody>
                    <a:bodyPr/>
                    <a:lstStyle/>
                    <a:p>
                      <a:pPr algn="ctr"/>
                      <a:r>
                        <a:rPr lang="it-IT" sz="1400" dirty="0">
                          <a:latin typeface="American Typewriter" panose="02090604020004020304" pitchFamily="18" charset="77"/>
                        </a:rPr>
                        <a:t>-30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-30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-60</a:t>
                      </a:r>
                      <a:endParaRPr lang="en-US" sz="1400" dirty="0">
                        <a:latin typeface="American Typewriter" panose="02090604020004020304" pitchFamily="18" charset="77"/>
                      </a:endParaRPr>
                    </a:p>
                  </a:txBody>
                  <a:tcPr/>
                </a:tc>
                <a:extLst>
                  <a:ext uri="{0D108BD9-81ED-4DB2-BD59-A6C34878D82A}">
                    <a16:rowId xmlns:a16="http://schemas.microsoft.com/office/drawing/2014/main" val="10003"/>
                  </a:ext>
                </a:extLst>
              </a:tr>
              <a:tr h="333891">
                <a:tc>
                  <a:txBody>
                    <a:bodyPr/>
                    <a:lstStyle/>
                    <a:p>
                      <a:pPr algn="ctr"/>
                      <a:r>
                        <a:rPr lang="it-IT" sz="1400" dirty="0">
                          <a:latin typeface="American Typewriter" panose="02090604020004020304" pitchFamily="18" charset="77"/>
                        </a:rPr>
                        <a:t>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-40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-40</a:t>
                      </a:r>
                      <a:endParaRPr lang="en-US" sz="1400" dirty="0">
                        <a:latin typeface="American Typewriter" panose="02090604020004020304" pitchFamily="18" charset="77"/>
                      </a:endParaRPr>
                    </a:p>
                  </a:txBody>
                  <a:tcPr/>
                </a:tc>
                <a:extLst>
                  <a:ext uri="{0D108BD9-81ED-4DB2-BD59-A6C34878D82A}">
                    <a16:rowId xmlns:a16="http://schemas.microsoft.com/office/drawing/2014/main" val="10004"/>
                  </a:ext>
                </a:extLst>
              </a:tr>
              <a:tr h="333891">
                <a:tc>
                  <a:txBody>
                    <a:bodyPr/>
                    <a:lstStyle/>
                    <a:p>
                      <a:pPr algn="ctr"/>
                      <a:r>
                        <a:rPr lang="it-IT" sz="1400" dirty="0">
                          <a:latin typeface="American Typewriter" panose="02090604020004020304" pitchFamily="18" charset="77"/>
                        </a:rPr>
                        <a:t>30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-50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-20</a:t>
                      </a:r>
                      <a:endParaRPr lang="en-US" sz="1400" dirty="0">
                        <a:latin typeface="American Typewriter" panose="02090604020004020304" pitchFamily="18" charset="77"/>
                      </a:endParaRPr>
                    </a:p>
                  </a:txBody>
                  <a:tcPr/>
                </a:tc>
                <a:extLst>
                  <a:ext uri="{0D108BD9-81ED-4DB2-BD59-A6C34878D82A}">
                    <a16:rowId xmlns:a16="http://schemas.microsoft.com/office/drawing/2014/main" val="10005"/>
                  </a:ext>
                </a:extLst>
              </a:tr>
              <a:tr h="333891">
                <a:tc>
                  <a:txBody>
                    <a:bodyPr/>
                    <a:lstStyle/>
                    <a:p>
                      <a:pPr algn="ctr"/>
                      <a:r>
                        <a:rPr lang="it-IT" sz="1400" dirty="0">
                          <a:latin typeface="American Typewriter" panose="02090604020004020304" pitchFamily="18" charset="77"/>
                        </a:rPr>
                        <a:t>-15</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-15</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-30</a:t>
                      </a:r>
                      <a:endParaRPr lang="en-US" sz="1400" dirty="0">
                        <a:latin typeface="American Typewriter" panose="02090604020004020304" pitchFamily="18" charset="77"/>
                      </a:endParaRPr>
                    </a:p>
                  </a:txBody>
                  <a:tcPr/>
                </a:tc>
                <a:extLst>
                  <a:ext uri="{0D108BD9-81ED-4DB2-BD59-A6C34878D82A}">
                    <a16:rowId xmlns:a16="http://schemas.microsoft.com/office/drawing/2014/main" val="10006"/>
                  </a:ext>
                </a:extLst>
              </a:tr>
              <a:tr h="333891">
                <a:tc>
                  <a:txBody>
                    <a:bodyPr/>
                    <a:lstStyle/>
                    <a:p>
                      <a:pPr algn="ctr"/>
                      <a:r>
                        <a:rPr lang="it-IT" sz="1400" dirty="0">
                          <a:latin typeface="American Typewriter" panose="02090604020004020304" pitchFamily="18" charset="77"/>
                        </a:rPr>
                        <a:t>-30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0</a:t>
                      </a:r>
                      <a:endParaRPr lang="en-US" sz="1400" dirty="0">
                        <a:latin typeface="American Typewriter" panose="02090604020004020304" pitchFamily="18" charset="77"/>
                      </a:endParaRPr>
                    </a:p>
                  </a:txBody>
                  <a:tcPr/>
                </a:tc>
                <a:tc>
                  <a:txBody>
                    <a:bodyPr/>
                    <a:lstStyle/>
                    <a:p>
                      <a:pPr algn="ctr"/>
                      <a:r>
                        <a:rPr lang="it-IT" sz="1400" dirty="0">
                          <a:latin typeface="American Typewriter" panose="02090604020004020304" pitchFamily="18" charset="77"/>
                        </a:rPr>
                        <a:t>-30</a:t>
                      </a:r>
                      <a:endParaRPr lang="en-US" sz="1400" dirty="0">
                        <a:latin typeface="American Typewriter" panose="02090604020004020304" pitchFamily="18" charset="77"/>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462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trips(downRight)">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7" dur="500"/>
                                        <p:tgtEl>
                                          <p:spTgt spid="183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22" dur="500"/>
                                        <p:tgtEl>
                                          <p:spTgt spid="183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7" dur="500"/>
                                        <p:tgtEl>
                                          <p:spTgt spid="183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259895"/>
            <a:ext cx="7313612" cy="625475"/>
          </a:xfrm>
          <a:noFill/>
        </p:spPr>
        <p:txBody>
          <a:bodyPr/>
          <a:lstStyle/>
          <a:p>
            <a:r>
              <a:rPr lang="it-IT" altLang="en-US" sz="2800" dirty="0">
                <a:latin typeface="American Typewriter" panose="02090604020004020304" pitchFamily="18" charset="77"/>
              </a:rPr>
              <a:t>Identità reddito-spesa (5)</a:t>
            </a:r>
          </a:p>
        </p:txBody>
      </p:sp>
      <p:sp>
        <p:nvSpPr>
          <p:cNvPr id="183299" name="Rectangle 3"/>
          <p:cNvSpPr>
            <a:spLocks noGrp="1" noChangeArrowheads="1"/>
          </p:cNvSpPr>
          <p:nvPr>
            <p:ph idx="1"/>
          </p:nvPr>
        </p:nvSpPr>
        <p:spPr>
          <a:xfrm>
            <a:off x="468086" y="979712"/>
            <a:ext cx="8599713" cy="5268685"/>
          </a:xfrm>
        </p:spPr>
        <p:txBody>
          <a:bodyPr/>
          <a:lstStyle/>
          <a:p>
            <a:pPr marL="0" indent="0">
              <a:lnSpc>
                <a:spcPct val="125000"/>
              </a:lnSpc>
              <a:spcBef>
                <a:spcPts val="1800"/>
              </a:spcBef>
              <a:buNone/>
            </a:pPr>
            <a:endParaRPr lang="it-IT" altLang="en-US" sz="100" i="1" dirty="0">
              <a:latin typeface="American Typewriter" panose="02090604020004020304" pitchFamily="18" charset="77"/>
            </a:endParaRPr>
          </a:p>
          <a:p>
            <a:pPr marL="0" indent="0">
              <a:lnSpc>
                <a:spcPct val="125000"/>
              </a:lnSpc>
              <a:spcBef>
                <a:spcPts val="1800"/>
              </a:spcBef>
              <a:buNone/>
            </a:pPr>
            <a:r>
              <a:rPr lang="it-IT" altLang="en-US" sz="1600" i="1" dirty="0">
                <a:latin typeface="American Typewriter" panose="02090604020004020304" pitchFamily="18" charset="77"/>
              </a:rPr>
              <a:t>E allora? </a:t>
            </a:r>
          </a:p>
          <a:p>
            <a:pPr marL="0" indent="0">
              <a:lnSpc>
                <a:spcPct val="125000"/>
              </a:lnSpc>
              <a:spcBef>
                <a:spcPts val="600"/>
              </a:spcBef>
              <a:buNone/>
            </a:pPr>
            <a:r>
              <a:rPr lang="it-IT" altLang="en-US" sz="1600" dirty="0">
                <a:latin typeface="American Typewriter" panose="02090604020004020304" pitchFamily="18" charset="77"/>
              </a:rPr>
              <a:t>Perché è importante tenere sotto controllo il saldo dei tre settori macroeconomici?</a:t>
            </a:r>
          </a:p>
          <a:p>
            <a:pPr>
              <a:lnSpc>
                <a:spcPct val="125000"/>
              </a:lnSpc>
              <a:spcBef>
                <a:spcPts val="1200"/>
              </a:spcBef>
              <a:buFont typeface="Wingdings" panose="05000000000000000000" pitchFamily="2" charset="2"/>
              <a:buChar char="v"/>
            </a:pPr>
            <a:r>
              <a:rPr lang="it-IT" altLang="en-US" sz="1600" dirty="0">
                <a:latin typeface="American Typewriter" panose="02090604020004020304" pitchFamily="18" charset="77"/>
              </a:rPr>
              <a:t>Se il saldo di un settore è costantemente negativo, nel corso del tempo questo settore accumula debiti, nei confronti degli altri due settori.</a:t>
            </a:r>
          </a:p>
          <a:p>
            <a:pPr>
              <a:lnSpc>
                <a:spcPct val="125000"/>
              </a:lnSpc>
              <a:spcBef>
                <a:spcPts val="1200"/>
              </a:spcBef>
              <a:buFont typeface="Wingdings" panose="05000000000000000000" pitchFamily="2" charset="2"/>
              <a:buChar char="v"/>
            </a:pPr>
            <a:r>
              <a:rPr lang="it-IT" altLang="en-US" sz="1600" i="1" dirty="0">
                <a:latin typeface="American Typewriter" panose="02090604020004020304" pitchFamily="18" charset="77"/>
              </a:rPr>
              <a:t>Per esempio</a:t>
            </a:r>
            <a:r>
              <a:rPr lang="it-IT" altLang="en-US" sz="1600" dirty="0">
                <a:latin typeface="American Typewriter" panose="02090604020004020304" pitchFamily="18" charset="77"/>
              </a:rPr>
              <a:t>, se il settore pubblico si indebita (G &gt; T) nei confronti del settore privato (S-I) e dell’estero (IM &gt; EX) …</a:t>
            </a:r>
          </a:p>
          <a:p>
            <a:pPr marL="0" indent="0">
              <a:lnSpc>
                <a:spcPct val="125000"/>
              </a:lnSpc>
              <a:spcBef>
                <a:spcPts val="1800"/>
              </a:spcBef>
              <a:buNone/>
            </a:pPr>
            <a:endParaRPr lang="it-IT" altLang="en-US" sz="1600" i="1" dirty="0">
              <a:latin typeface="American Typewriter" panose="02090604020004020304" pitchFamily="18" charset="77"/>
            </a:endParaRPr>
          </a:p>
          <a:p>
            <a:pPr marL="400050" lvl="1" indent="0">
              <a:lnSpc>
                <a:spcPct val="125000"/>
              </a:lnSpc>
              <a:spcBef>
                <a:spcPts val="1800"/>
              </a:spcBef>
              <a:buNone/>
            </a:pPr>
            <a:endParaRPr lang="it-IT" altLang="en-US" sz="500" dirty="0">
              <a:latin typeface="American Typewriter" panose="02090604020004020304" pitchFamily="18" charset="77"/>
            </a:endParaRPr>
          </a:p>
          <a:p>
            <a:pPr marL="400050" lvl="1" indent="0">
              <a:lnSpc>
                <a:spcPct val="125000"/>
              </a:lnSpc>
              <a:spcBef>
                <a:spcPts val="1800"/>
              </a:spcBef>
              <a:buNone/>
            </a:pPr>
            <a:r>
              <a:rPr lang="it-IT" altLang="en-US" sz="1600" dirty="0">
                <a:latin typeface="American Typewriter" panose="02090604020004020304" pitchFamily="18" charset="77"/>
              </a:rPr>
              <a:t>… questo vuol dire che sia il settore privato che l’estero acquistano e accumulano </a:t>
            </a:r>
            <a:r>
              <a:rPr lang="it-IT" altLang="en-US" sz="1600" b="1" dirty="0">
                <a:latin typeface="American Typewriter" panose="02090604020004020304" pitchFamily="18" charset="77"/>
              </a:rPr>
              <a:t>titoli del debito pubblico</a:t>
            </a:r>
            <a:r>
              <a:rPr lang="it-IT" altLang="en-US" sz="1600" dirty="0">
                <a:latin typeface="American Typewriter" panose="02090604020004020304" pitchFamily="18" charset="77"/>
              </a:rPr>
              <a:t> …</a:t>
            </a:r>
          </a:p>
          <a:p>
            <a:pPr marL="400050" lvl="1" indent="0">
              <a:lnSpc>
                <a:spcPct val="125000"/>
              </a:lnSpc>
              <a:spcBef>
                <a:spcPts val="1800"/>
              </a:spcBef>
              <a:buNone/>
            </a:pPr>
            <a:r>
              <a:rPr lang="it-IT" altLang="en-US" sz="1600" i="1" dirty="0">
                <a:latin typeface="American Typewriter" panose="02090604020004020304" pitchFamily="18" charset="77"/>
              </a:rPr>
              <a:t>… </a:t>
            </a:r>
            <a:r>
              <a:rPr lang="it-IT" altLang="en-US" sz="1600" dirty="0">
                <a:latin typeface="American Typewriter" panose="02090604020004020304" pitchFamily="18" charset="77"/>
              </a:rPr>
              <a:t>che</a:t>
            </a:r>
            <a:r>
              <a:rPr lang="it-IT" altLang="en-US" sz="1600" i="1" dirty="0">
                <a:latin typeface="American Typewriter" panose="02090604020004020304" pitchFamily="18" charset="77"/>
              </a:rPr>
              <a:t> </a:t>
            </a:r>
            <a:r>
              <a:rPr lang="it-IT" altLang="en-US" sz="1600" dirty="0">
                <a:latin typeface="American Typewriter" panose="02090604020004020304" pitchFamily="18" charset="77"/>
              </a:rPr>
              <a:t>prima o poi dovranno essere </a:t>
            </a:r>
            <a:r>
              <a:rPr lang="it-IT" altLang="en-US" sz="1600" b="1" dirty="0">
                <a:solidFill>
                  <a:srgbClr val="FF0000"/>
                </a:solidFill>
                <a:latin typeface="American Typewriter" panose="02090604020004020304" pitchFamily="18" charset="77"/>
              </a:rPr>
              <a:t>rimborsati</a:t>
            </a:r>
            <a:r>
              <a:rPr lang="it-IT" altLang="en-US" sz="1600" dirty="0">
                <a:latin typeface="American Typewriter" panose="02090604020004020304" pitchFamily="18" charset="77"/>
              </a:rPr>
              <a:t> (ossia, i flussi si dovranno invertire di segno) … a meno che lo stato non dichiari </a:t>
            </a:r>
            <a:r>
              <a:rPr lang="it-IT" altLang="en-US" sz="1600" b="1" dirty="0">
                <a:solidFill>
                  <a:srgbClr val="FF0000"/>
                </a:solidFill>
                <a:latin typeface="American Typewriter" panose="02090604020004020304" pitchFamily="18" charset="77"/>
              </a:rPr>
              <a:t>bancarotta</a:t>
            </a:r>
            <a:r>
              <a:rPr lang="it-IT" altLang="en-US" sz="1600" dirty="0">
                <a:latin typeface="American Typewriter" panose="02090604020004020304" pitchFamily="18" charset="77"/>
              </a:rPr>
              <a:t>!</a:t>
            </a: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6" name="Tabella 5"/>
          <p:cNvGraphicFramePr>
            <a:graphicFrameLocks noGrp="1"/>
          </p:cNvGraphicFramePr>
          <p:nvPr/>
        </p:nvGraphicFramePr>
        <p:xfrm>
          <a:off x="1254485" y="3705640"/>
          <a:ext cx="6259908" cy="670560"/>
        </p:xfrm>
        <a:graphic>
          <a:graphicData uri="http://schemas.openxmlformats.org/drawingml/2006/table">
            <a:tbl>
              <a:tblPr firstRow="1" bandRow="1">
                <a:tableStyleId>{5C22544A-7EE6-4342-B048-85BDC9FD1C3A}</a:tableStyleId>
              </a:tblPr>
              <a:tblGrid>
                <a:gridCol w="2086636">
                  <a:extLst>
                    <a:ext uri="{9D8B030D-6E8A-4147-A177-3AD203B41FA5}">
                      <a16:colId xmlns:a16="http://schemas.microsoft.com/office/drawing/2014/main" val="20000"/>
                    </a:ext>
                  </a:extLst>
                </a:gridCol>
                <a:gridCol w="2086636">
                  <a:extLst>
                    <a:ext uri="{9D8B030D-6E8A-4147-A177-3AD203B41FA5}">
                      <a16:colId xmlns:a16="http://schemas.microsoft.com/office/drawing/2014/main" val="20001"/>
                    </a:ext>
                  </a:extLst>
                </a:gridCol>
                <a:gridCol w="2086636">
                  <a:extLst>
                    <a:ext uri="{9D8B030D-6E8A-4147-A177-3AD203B41FA5}">
                      <a16:colId xmlns:a16="http://schemas.microsoft.com/office/drawing/2014/main" val="20002"/>
                    </a:ext>
                  </a:extLst>
                </a:gridCol>
              </a:tblGrid>
              <a:tr h="301805">
                <a:tc>
                  <a:txBody>
                    <a:bodyPr/>
                    <a:lstStyle/>
                    <a:p>
                      <a:pPr algn="ctr"/>
                      <a:r>
                        <a:rPr lang="it-IT" sz="1600" dirty="0">
                          <a:solidFill>
                            <a:srgbClr val="FF0000"/>
                          </a:solidFill>
                          <a:latin typeface="American Typewriter" panose="02090604020004020304" pitchFamily="18" charset="77"/>
                        </a:rPr>
                        <a:t>(S – I)</a:t>
                      </a:r>
                      <a:endParaRPr lang="en-US" sz="1600" dirty="0">
                        <a:solidFill>
                          <a:srgbClr val="FF0000"/>
                        </a:solidFill>
                        <a:latin typeface="American Typewriter" panose="02090604020004020304" pitchFamily="18" charset="77"/>
                      </a:endParaRPr>
                    </a:p>
                  </a:txBody>
                  <a:tcPr/>
                </a:tc>
                <a:tc>
                  <a:txBody>
                    <a:bodyPr/>
                    <a:lstStyle/>
                    <a:p>
                      <a:pPr algn="ctr"/>
                      <a:r>
                        <a:rPr lang="it-IT" sz="1600" dirty="0">
                          <a:solidFill>
                            <a:srgbClr val="FF0000"/>
                          </a:solidFill>
                          <a:latin typeface="American Typewriter" panose="02090604020004020304" pitchFamily="18" charset="77"/>
                        </a:rPr>
                        <a:t>+ (T – G)</a:t>
                      </a:r>
                      <a:endParaRPr lang="en-US" sz="1600" dirty="0">
                        <a:solidFill>
                          <a:srgbClr val="FF0000"/>
                        </a:solidFill>
                        <a:latin typeface="American Typewriter" panose="02090604020004020304" pitchFamily="18" charset="77"/>
                      </a:endParaRPr>
                    </a:p>
                  </a:txBody>
                  <a:tcPr/>
                </a:tc>
                <a:tc>
                  <a:txBody>
                    <a:bodyPr/>
                    <a:lstStyle/>
                    <a:p>
                      <a:pPr algn="ctr"/>
                      <a:r>
                        <a:rPr lang="it-IT" sz="1600" dirty="0">
                          <a:solidFill>
                            <a:srgbClr val="FF0000"/>
                          </a:solidFill>
                          <a:latin typeface="American Typewriter" panose="02090604020004020304" pitchFamily="18" charset="77"/>
                        </a:rPr>
                        <a:t>= (EX – IM) </a:t>
                      </a:r>
                      <a:endParaRPr lang="en-US" sz="1600" dirty="0">
                        <a:solidFill>
                          <a:srgbClr val="FF0000"/>
                        </a:solidFill>
                        <a:latin typeface="American Typewriter" panose="02090604020004020304" pitchFamily="18" charset="77"/>
                      </a:endParaRPr>
                    </a:p>
                  </a:txBody>
                  <a:tcPr/>
                </a:tc>
                <a:extLst>
                  <a:ext uri="{0D108BD9-81ED-4DB2-BD59-A6C34878D82A}">
                    <a16:rowId xmlns:a16="http://schemas.microsoft.com/office/drawing/2014/main" val="10000"/>
                  </a:ext>
                </a:extLst>
              </a:tr>
              <a:tr h="301805">
                <a:tc>
                  <a:txBody>
                    <a:bodyPr/>
                    <a:lstStyle/>
                    <a:p>
                      <a:pPr algn="ctr"/>
                      <a:r>
                        <a:rPr lang="it-IT" sz="1600" dirty="0">
                          <a:latin typeface="American Typewriter" panose="02090604020004020304" pitchFamily="18" charset="77"/>
                        </a:rPr>
                        <a:t>30</a:t>
                      </a:r>
                      <a:endParaRPr lang="en-US" sz="1600" dirty="0">
                        <a:latin typeface="American Typewriter" panose="02090604020004020304" pitchFamily="18" charset="77"/>
                      </a:endParaRPr>
                    </a:p>
                  </a:txBody>
                  <a:tcPr/>
                </a:tc>
                <a:tc>
                  <a:txBody>
                    <a:bodyPr/>
                    <a:lstStyle/>
                    <a:p>
                      <a:pPr algn="ctr"/>
                      <a:r>
                        <a:rPr lang="it-IT" sz="1600" dirty="0">
                          <a:latin typeface="American Typewriter" panose="02090604020004020304" pitchFamily="18" charset="77"/>
                        </a:rPr>
                        <a:t>-50</a:t>
                      </a:r>
                      <a:endParaRPr lang="en-US" sz="1600" dirty="0">
                        <a:latin typeface="American Typewriter" panose="02090604020004020304" pitchFamily="18" charset="77"/>
                      </a:endParaRPr>
                    </a:p>
                  </a:txBody>
                  <a:tcPr/>
                </a:tc>
                <a:tc>
                  <a:txBody>
                    <a:bodyPr/>
                    <a:lstStyle/>
                    <a:p>
                      <a:pPr algn="ctr"/>
                      <a:r>
                        <a:rPr lang="it-IT" sz="1600" dirty="0">
                          <a:latin typeface="American Typewriter" panose="02090604020004020304" pitchFamily="18" charset="77"/>
                        </a:rPr>
                        <a:t>-20</a:t>
                      </a:r>
                      <a:endParaRPr lang="en-US" sz="1600" dirty="0">
                        <a:latin typeface="American Typewriter" panose="02090604020004020304" pitchFamily="18" charset="77"/>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29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7" dur="500"/>
                                        <p:tgtEl>
                                          <p:spTgt spid="183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2" dur="500"/>
                                        <p:tgtEl>
                                          <p:spTgt spid="183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17" dur="500"/>
                                        <p:tgtEl>
                                          <p:spTgt spid="183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2" dur="500"/>
                                        <p:tgtEl>
                                          <p:spTgt spid="183299">
                                            <p:txEl>
                                              <p:pRg st="4" end="4"/>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3299">
                                            <p:txEl>
                                              <p:pRg st="7" end="7"/>
                                            </p:txEl>
                                          </p:spTgt>
                                        </p:tgtEl>
                                        <p:attrNameLst>
                                          <p:attrName>style.visibility</p:attrName>
                                        </p:attrNameLst>
                                      </p:cBhvr>
                                      <p:to>
                                        <p:strVal val="visible"/>
                                      </p:to>
                                    </p:set>
                                    <p:animEffect transition="in" filter="strips(downRight)">
                                      <p:cBhvr>
                                        <p:cTn id="25" dur="500"/>
                                        <p:tgtEl>
                                          <p:spTgt spid="183299">
                                            <p:txEl>
                                              <p:pRg st="7" end="7"/>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83299">
                                            <p:txEl>
                                              <p:pRg st="8" end="8"/>
                                            </p:txEl>
                                          </p:spTgt>
                                        </p:tgtEl>
                                        <p:attrNameLst>
                                          <p:attrName>style.visibility</p:attrName>
                                        </p:attrNameLst>
                                      </p:cBhvr>
                                      <p:to>
                                        <p:strVal val="visible"/>
                                      </p:to>
                                    </p:set>
                                    <p:animEffect transition="in" filter="strips(downRight)">
                                      <p:cBhvr>
                                        <p:cTn id="28" dur="500"/>
                                        <p:tgtEl>
                                          <p:spTgt spid="183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259895"/>
            <a:ext cx="7313612" cy="625475"/>
          </a:xfrm>
          <a:noFill/>
        </p:spPr>
        <p:txBody>
          <a:bodyPr/>
          <a:lstStyle/>
          <a:p>
            <a:r>
              <a:rPr lang="it-IT" altLang="en-US" sz="2400" dirty="0">
                <a:latin typeface="American Typewriter" panose="02090604020004020304" pitchFamily="18" charset="77"/>
              </a:rPr>
              <a:t>Identità reddito-spesa (6)</a:t>
            </a:r>
          </a:p>
        </p:txBody>
      </p:sp>
      <p:sp>
        <p:nvSpPr>
          <p:cNvPr id="183299" name="Rectangle 3"/>
          <p:cNvSpPr>
            <a:spLocks noGrp="1" noChangeArrowheads="1"/>
          </p:cNvSpPr>
          <p:nvPr>
            <p:ph idx="1"/>
          </p:nvPr>
        </p:nvSpPr>
        <p:spPr>
          <a:xfrm>
            <a:off x="468086" y="979712"/>
            <a:ext cx="8599713" cy="5268685"/>
          </a:xfrm>
        </p:spPr>
        <p:txBody>
          <a:bodyPr/>
          <a:lstStyle/>
          <a:p>
            <a:pPr marL="0" indent="0">
              <a:lnSpc>
                <a:spcPct val="125000"/>
              </a:lnSpc>
              <a:spcBef>
                <a:spcPts val="1800"/>
              </a:spcBef>
              <a:buNone/>
            </a:pPr>
            <a:endParaRPr lang="it-IT" altLang="en-US" sz="1600" i="1" dirty="0">
              <a:latin typeface="American Typewriter" panose="02090604020004020304" pitchFamily="18" charset="77"/>
            </a:endParaRPr>
          </a:p>
          <a:p>
            <a:pPr marL="0" indent="0">
              <a:lnSpc>
                <a:spcPct val="125000"/>
              </a:lnSpc>
              <a:spcBef>
                <a:spcPts val="1800"/>
              </a:spcBef>
              <a:buNone/>
            </a:pPr>
            <a:r>
              <a:rPr lang="it-IT" altLang="en-US" sz="1600" i="1" dirty="0">
                <a:latin typeface="American Typewriter" panose="02090604020004020304" pitchFamily="18" charset="77"/>
              </a:rPr>
              <a:t>In conclusione:</a:t>
            </a:r>
          </a:p>
          <a:p>
            <a:pPr>
              <a:lnSpc>
                <a:spcPct val="125000"/>
              </a:lnSpc>
              <a:spcBef>
                <a:spcPts val="1200"/>
              </a:spcBef>
              <a:buFont typeface="Wingdings" panose="05000000000000000000" pitchFamily="2" charset="2"/>
              <a:buChar char="v"/>
            </a:pPr>
            <a:r>
              <a:rPr lang="it-IT" altLang="en-US" sz="1600" dirty="0">
                <a:latin typeface="American Typewriter" panose="02090604020004020304" pitchFamily="18" charset="77"/>
              </a:rPr>
              <a:t>E’ normale e fisiologico che un macro-settore attraversi fasi in cui alternativamente accumula debiti o crediti nei confronti degli altri settori.</a:t>
            </a:r>
          </a:p>
          <a:p>
            <a:pPr>
              <a:lnSpc>
                <a:spcPct val="125000"/>
              </a:lnSpc>
              <a:spcBef>
                <a:spcPts val="1200"/>
              </a:spcBef>
              <a:buFont typeface="Wingdings" panose="05000000000000000000" pitchFamily="2" charset="2"/>
              <a:buChar char="v"/>
            </a:pPr>
            <a:r>
              <a:rPr lang="it-IT" altLang="en-US" sz="1600" dirty="0">
                <a:latin typeface="American Typewriter" panose="02090604020004020304" pitchFamily="18" charset="77"/>
              </a:rPr>
              <a:t>Se però nel lungo periodo i flussi sono tutti dello stesso segno, vuol dire che quel settore sta accumulando un credito oppure un debito enorme, e questo può finire con una grave crisi finanziaria</a:t>
            </a:r>
          </a:p>
          <a:p>
            <a:pPr marL="685800" lvl="1" algn="r">
              <a:lnSpc>
                <a:spcPct val="125000"/>
              </a:lnSpc>
              <a:spcBef>
                <a:spcPts val="1200"/>
              </a:spcBef>
              <a:buFont typeface="Wingdings" panose="05000000000000000000" pitchFamily="2" charset="2"/>
              <a:buChar char="v"/>
            </a:pPr>
            <a:r>
              <a:rPr lang="it-IT" altLang="en-US" sz="1400" i="1" dirty="0">
                <a:solidFill>
                  <a:srgbClr val="00B0F0"/>
                </a:solidFill>
                <a:latin typeface="American Typewriter" panose="02090604020004020304" pitchFamily="18" charset="77"/>
              </a:rPr>
              <a:t>(Nella lezione 15  studieremo alcuni esempi di crisi finanziaria del debito del settore pubblico – in alcuni casi trascinata dalla crisi del debito del settore privato</a:t>
            </a:r>
            <a:r>
              <a:rPr lang="it-IT" altLang="en-US" sz="1600" i="1" dirty="0">
                <a:latin typeface="American Typewriter" panose="02090604020004020304" pitchFamily="18" charset="77"/>
              </a:rPr>
              <a:t>).</a:t>
            </a:r>
          </a:p>
          <a:p>
            <a:pPr marL="685800" lvl="1">
              <a:lnSpc>
                <a:spcPct val="125000"/>
              </a:lnSpc>
              <a:spcBef>
                <a:spcPts val="1200"/>
              </a:spcBef>
            </a:pPr>
            <a:r>
              <a:rPr lang="it-IT" altLang="en-US" sz="1600" b="1" i="1" dirty="0">
                <a:latin typeface="American Typewriter" panose="02090604020004020304" pitchFamily="18" charset="77"/>
              </a:rPr>
              <a:t>Flusso</a:t>
            </a:r>
            <a:r>
              <a:rPr lang="it-IT" altLang="en-US" sz="1600" dirty="0">
                <a:latin typeface="American Typewriter" panose="02090604020004020304" pitchFamily="18" charset="77"/>
              </a:rPr>
              <a:t>: saldo finanziario di ciascun macro-settore</a:t>
            </a:r>
          </a:p>
          <a:p>
            <a:pPr marL="685800" lvl="1">
              <a:lnSpc>
                <a:spcPct val="125000"/>
              </a:lnSpc>
              <a:spcBef>
                <a:spcPts val="1200"/>
              </a:spcBef>
            </a:pPr>
            <a:r>
              <a:rPr lang="it-IT" altLang="en-US" sz="1600" b="1" i="1" dirty="0">
                <a:latin typeface="American Typewriter" panose="02090604020004020304" pitchFamily="18" charset="77"/>
              </a:rPr>
              <a:t>Fondo</a:t>
            </a:r>
            <a:r>
              <a:rPr lang="it-IT" altLang="en-US" sz="1600" dirty="0">
                <a:latin typeface="American Typewriter" panose="02090604020004020304" pitchFamily="18" charset="77"/>
              </a:rPr>
              <a:t>: credito o debito accumulato nel tempo da ciascun macro-settore</a:t>
            </a: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4740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7" dur="500"/>
                                        <p:tgtEl>
                                          <p:spTgt spid="183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2" dur="500"/>
                                        <p:tgtEl>
                                          <p:spTgt spid="183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17" dur="500"/>
                                        <p:tgtEl>
                                          <p:spTgt spid="183299">
                                            <p:txEl>
                                              <p:pRg st="3" end="3"/>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0" dur="500"/>
                                        <p:tgtEl>
                                          <p:spTgt spid="183299">
                                            <p:txEl>
                                              <p:pRg st="4" end="4"/>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183299">
                                            <p:txEl>
                                              <p:pRg st="5" end="5"/>
                                            </p:txEl>
                                          </p:spTgt>
                                        </p:tgtEl>
                                        <p:attrNameLst>
                                          <p:attrName>style.visibility</p:attrName>
                                        </p:attrNameLst>
                                      </p:cBhvr>
                                      <p:to>
                                        <p:strVal val="visible"/>
                                      </p:to>
                                    </p:set>
                                    <p:animEffect transition="in" filter="strips(downRight)">
                                      <p:cBhvr>
                                        <p:cTn id="23" dur="500"/>
                                        <p:tgtEl>
                                          <p:spTgt spid="183299">
                                            <p:txEl>
                                              <p:pRg st="5" end="5"/>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83299">
                                            <p:txEl>
                                              <p:pRg st="6" end="6"/>
                                            </p:txEl>
                                          </p:spTgt>
                                        </p:tgtEl>
                                        <p:attrNameLst>
                                          <p:attrName>style.visibility</p:attrName>
                                        </p:attrNameLst>
                                      </p:cBhvr>
                                      <p:to>
                                        <p:strVal val="visible"/>
                                      </p:to>
                                    </p:set>
                                    <p:animEffect transition="in" filter="strips(downRight)">
                                      <p:cBhvr>
                                        <p:cTn id="26"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557213" y="259895"/>
            <a:ext cx="7313612" cy="625475"/>
          </a:xfrm>
          <a:noFill/>
        </p:spPr>
        <p:txBody>
          <a:bodyPr/>
          <a:lstStyle/>
          <a:p>
            <a:r>
              <a:rPr lang="it-IT" altLang="en-US" sz="2800" dirty="0">
                <a:latin typeface="American Typewriter" panose="02090604020004020304" pitchFamily="18" charset="77"/>
              </a:rPr>
              <a:t>Risparmio privato, pubblico e nazionale</a:t>
            </a:r>
          </a:p>
        </p:txBody>
      </p:sp>
      <p:sp>
        <p:nvSpPr>
          <p:cNvPr id="183299" name="Rectangle 3"/>
          <p:cNvSpPr>
            <a:spLocks noGrp="1" noChangeArrowheads="1"/>
          </p:cNvSpPr>
          <p:nvPr>
            <p:ph idx="1"/>
          </p:nvPr>
        </p:nvSpPr>
        <p:spPr>
          <a:xfrm>
            <a:off x="468086" y="979712"/>
            <a:ext cx="8599713" cy="5268685"/>
          </a:xfrm>
        </p:spPr>
        <p:txBody>
          <a:bodyPr/>
          <a:lstStyle/>
          <a:p>
            <a:pPr eaLnBrk="1" hangingPunct="1">
              <a:buNone/>
            </a:pPr>
            <a:endParaRPr lang="it-IT" altLang="en-US" sz="1600" dirty="0">
              <a:latin typeface="American Typewriter" panose="02090604020004020304" pitchFamily="18" charset="77"/>
            </a:endParaRPr>
          </a:p>
          <a:p>
            <a:pPr eaLnBrk="1" hangingPunct="1">
              <a:lnSpc>
                <a:spcPct val="114000"/>
              </a:lnSpc>
              <a:spcBef>
                <a:spcPts val="600"/>
              </a:spcBef>
              <a:buNone/>
            </a:pPr>
            <a:r>
              <a:rPr lang="it-IT" altLang="en-US" sz="1600" dirty="0">
                <a:latin typeface="American Typewriter" panose="02090604020004020304" pitchFamily="18" charset="77"/>
              </a:rPr>
              <a:t>L’identità reddito-spesa mantiene separate le decisioni del settore privato e del settore pubblico, e concentra l’attenzione sul risparmio privato </a:t>
            </a:r>
            <a:r>
              <a:rPr lang="it-IT" altLang="en-US" sz="1600" b="1" dirty="0">
                <a:latin typeface="American Typewriter" panose="02090604020004020304" pitchFamily="18" charset="77"/>
              </a:rPr>
              <a:t>S</a:t>
            </a:r>
          </a:p>
          <a:p>
            <a:pPr algn="ctr" eaLnBrk="1" hangingPunct="1">
              <a:lnSpc>
                <a:spcPct val="114000"/>
              </a:lnSpc>
              <a:spcBef>
                <a:spcPts val="600"/>
              </a:spcBef>
              <a:buNone/>
            </a:pPr>
            <a:r>
              <a:rPr lang="it-IT" altLang="en-US" sz="1600" b="1" dirty="0">
                <a:solidFill>
                  <a:schemeClr val="tx2"/>
                </a:solidFill>
                <a:latin typeface="American Typewriter" panose="02090604020004020304" pitchFamily="18" charset="77"/>
              </a:rPr>
              <a:t>(S  </a:t>
            </a:r>
            <a:r>
              <a:rPr lang="it-IT" altLang="en-US" sz="1600" b="1" dirty="0">
                <a:latin typeface="American Typewriter" panose="02090604020004020304" pitchFamily="18" charset="77"/>
              </a:rPr>
              <a:t>-</a:t>
            </a:r>
            <a:r>
              <a:rPr lang="it-IT" altLang="en-US" sz="1600" b="1" dirty="0">
                <a:solidFill>
                  <a:schemeClr val="tx2"/>
                </a:solidFill>
                <a:latin typeface="American Typewriter" panose="02090604020004020304" pitchFamily="18" charset="77"/>
              </a:rPr>
              <a:t> </a:t>
            </a:r>
            <a:r>
              <a:rPr lang="it-IT" altLang="en-US" sz="1600" b="1" dirty="0">
                <a:solidFill>
                  <a:srgbClr val="003399"/>
                </a:solidFill>
                <a:latin typeface="American Typewriter" panose="02090604020004020304" pitchFamily="18" charset="77"/>
              </a:rPr>
              <a:t>I) </a:t>
            </a:r>
            <a:r>
              <a:rPr lang="it-IT" altLang="en-US" sz="1600" b="1" dirty="0">
                <a:solidFill>
                  <a:schemeClr val="tx2"/>
                </a:solidFill>
                <a:latin typeface="American Typewriter" panose="02090604020004020304" pitchFamily="18" charset="77"/>
              </a:rPr>
              <a:t>+ (T </a:t>
            </a:r>
            <a:r>
              <a:rPr lang="it-IT" altLang="en-US" sz="1600" b="1" dirty="0">
                <a:latin typeface="American Typewriter" panose="02090604020004020304" pitchFamily="18" charset="77"/>
              </a:rPr>
              <a:t>–</a:t>
            </a:r>
            <a:r>
              <a:rPr lang="it-IT" altLang="en-US" sz="1600" b="1" dirty="0">
                <a:solidFill>
                  <a:schemeClr val="tx2"/>
                </a:solidFill>
                <a:latin typeface="American Typewriter" panose="02090604020004020304" pitchFamily="18" charset="77"/>
              </a:rPr>
              <a:t> </a:t>
            </a:r>
            <a:r>
              <a:rPr lang="it-IT" altLang="en-US" sz="1600" b="1" dirty="0">
                <a:solidFill>
                  <a:srgbClr val="003399"/>
                </a:solidFill>
                <a:latin typeface="American Typewriter" panose="02090604020004020304" pitchFamily="18" charset="77"/>
              </a:rPr>
              <a:t>G) </a:t>
            </a:r>
            <a:r>
              <a:rPr lang="it-IT" altLang="en-US" sz="1600" b="1" dirty="0">
                <a:latin typeface="American Typewriter" panose="02090604020004020304" pitchFamily="18" charset="77"/>
              </a:rPr>
              <a:t>=</a:t>
            </a:r>
            <a:r>
              <a:rPr lang="it-IT" altLang="en-US" sz="1600" b="1" dirty="0">
                <a:solidFill>
                  <a:srgbClr val="003399"/>
                </a:solidFill>
                <a:latin typeface="American Typewriter" panose="02090604020004020304" pitchFamily="18" charset="77"/>
              </a:rPr>
              <a:t>  (EX </a:t>
            </a:r>
            <a:r>
              <a:rPr lang="it-IT" altLang="en-US" sz="1600" b="1" dirty="0">
                <a:latin typeface="American Typewriter" panose="02090604020004020304" pitchFamily="18" charset="77"/>
              </a:rPr>
              <a:t>–</a:t>
            </a:r>
            <a:r>
              <a:rPr lang="it-IT" altLang="en-US" sz="1600" b="1" dirty="0">
                <a:solidFill>
                  <a:srgbClr val="003399"/>
                </a:solidFill>
                <a:latin typeface="American Typewriter" panose="02090604020004020304" pitchFamily="18" charset="77"/>
              </a:rPr>
              <a:t> IM)</a:t>
            </a:r>
          </a:p>
          <a:p>
            <a:pPr eaLnBrk="1" hangingPunct="1">
              <a:lnSpc>
                <a:spcPct val="114000"/>
              </a:lnSpc>
              <a:spcBef>
                <a:spcPts val="600"/>
              </a:spcBef>
              <a:buNone/>
            </a:pPr>
            <a:r>
              <a:rPr lang="it-IT" altLang="en-US" sz="1600" dirty="0">
                <a:latin typeface="American Typewriter" panose="02090604020004020304" pitchFamily="18" charset="77"/>
              </a:rPr>
              <a:t>Vi è tuttavia un’altra definizione di risparmio:</a:t>
            </a:r>
          </a:p>
          <a:p>
            <a:pPr eaLnBrk="1" hangingPunct="1">
              <a:lnSpc>
                <a:spcPct val="114000"/>
              </a:lnSpc>
              <a:spcBef>
                <a:spcPts val="600"/>
              </a:spcBef>
              <a:buNone/>
            </a:pPr>
            <a:r>
              <a:rPr lang="it-IT" altLang="en-US" sz="1600" dirty="0">
                <a:latin typeface="American Typewriter" panose="02090604020004020304" pitchFamily="18" charset="77"/>
              </a:rPr>
              <a:t>Il </a:t>
            </a:r>
            <a:r>
              <a:rPr lang="it-IT" altLang="en-US" sz="1600" b="1" dirty="0">
                <a:latin typeface="American Typewriter" panose="02090604020004020304" pitchFamily="18" charset="77"/>
              </a:rPr>
              <a:t>risparmio nazionale S</a:t>
            </a:r>
            <a:r>
              <a:rPr lang="it-IT" altLang="en-US" sz="1600" b="1" baseline="30000" dirty="0">
                <a:latin typeface="American Typewriter" panose="02090604020004020304" pitchFamily="18" charset="77"/>
              </a:rPr>
              <a:t>N</a:t>
            </a:r>
            <a:r>
              <a:rPr lang="it-IT" altLang="en-US" sz="1600" b="1" dirty="0">
                <a:latin typeface="American Typewriter" panose="02090604020004020304" pitchFamily="18" charset="77"/>
              </a:rPr>
              <a:t>  </a:t>
            </a:r>
            <a:r>
              <a:rPr lang="it-IT" altLang="en-US" sz="1600" dirty="0">
                <a:latin typeface="American Typewriter" panose="02090604020004020304" pitchFamily="18" charset="77"/>
              </a:rPr>
              <a:t>è la somma di risparmio privato e pubblico</a:t>
            </a:r>
          </a:p>
          <a:p>
            <a:pPr eaLnBrk="1" hangingPunct="1">
              <a:lnSpc>
                <a:spcPct val="114000"/>
              </a:lnSpc>
              <a:spcBef>
                <a:spcPts val="600"/>
              </a:spcBef>
              <a:buFont typeface="Courier New" panose="02070309020205020404" pitchFamily="49" charset="0"/>
              <a:buChar char="o"/>
            </a:pPr>
            <a:r>
              <a:rPr lang="it-IT" altLang="en-US" sz="1600" dirty="0">
                <a:latin typeface="American Typewriter" panose="02090604020004020304" pitchFamily="18" charset="77"/>
              </a:rPr>
              <a:t>Risparmio privato:       S</a:t>
            </a:r>
            <a:r>
              <a:rPr lang="it-IT" altLang="en-US" sz="1600" baseline="30000" dirty="0">
                <a:latin typeface="American Typewriter" panose="02090604020004020304" pitchFamily="18" charset="77"/>
              </a:rPr>
              <a:t> </a:t>
            </a:r>
            <a:r>
              <a:rPr lang="it-IT" altLang="en-US" sz="1600" dirty="0">
                <a:latin typeface="American Typewriter" panose="02090604020004020304" pitchFamily="18" charset="77"/>
              </a:rPr>
              <a:t>    = Y – T – C</a:t>
            </a:r>
          </a:p>
          <a:p>
            <a:pPr eaLnBrk="1" hangingPunct="1">
              <a:lnSpc>
                <a:spcPct val="114000"/>
              </a:lnSpc>
              <a:spcBef>
                <a:spcPts val="600"/>
              </a:spcBef>
              <a:buFont typeface="Courier New" panose="02070309020205020404" pitchFamily="49" charset="0"/>
              <a:buChar char="o"/>
            </a:pPr>
            <a:r>
              <a:rPr lang="it-IT" altLang="en-US" sz="1600" dirty="0">
                <a:latin typeface="American Typewriter" panose="02090604020004020304" pitchFamily="18" charset="77"/>
              </a:rPr>
              <a:t>Risparmio pubblico:    S</a:t>
            </a:r>
            <a:r>
              <a:rPr lang="it-IT" altLang="en-US" sz="1600" baseline="30000" dirty="0">
                <a:latin typeface="American Typewriter" panose="02090604020004020304" pitchFamily="18" charset="77"/>
              </a:rPr>
              <a:t>PU</a:t>
            </a:r>
            <a:r>
              <a:rPr lang="it-IT" altLang="en-US" sz="1600" dirty="0">
                <a:latin typeface="American Typewriter" panose="02090604020004020304" pitchFamily="18" charset="77"/>
              </a:rPr>
              <a:t>  = T – G</a:t>
            </a:r>
          </a:p>
          <a:p>
            <a:pPr eaLnBrk="1" hangingPunct="1">
              <a:lnSpc>
                <a:spcPct val="114000"/>
              </a:lnSpc>
              <a:spcBef>
                <a:spcPts val="600"/>
              </a:spcBef>
              <a:buFont typeface="Courier New" panose="02070309020205020404" pitchFamily="49" charset="0"/>
              <a:buChar char="o"/>
            </a:pPr>
            <a:r>
              <a:rPr lang="it-IT" altLang="en-US" sz="1600" dirty="0">
                <a:latin typeface="American Typewriter" panose="02090604020004020304" pitchFamily="18" charset="77"/>
              </a:rPr>
              <a:t>Risparmio nazionale:  S</a:t>
            </a:r>
            <a:r>
              <a:rPr lang="it-IT" altLang="en-US" sz="1600" baseline="30000" dirty="0">
                <a:latin typeface="American Typewriter" panose="02090604020004020304" pitchFamily="18" charset="77"/>
              </a:rPr>
              <a:t>N</a:t>
            </a:r>
            <a:r>
              <a:rPr lang="it-IT" altLang="en-US" sz="1600" dirty="0">
                <a:latin typeface="American Typewriter" panose="02090604020004020304" pitchFamily="18" charset="77"/>
              </a:rPr>
              <a:t>   = S + S</a:t>
            </a:r>
            <a:r>
              <a:rPr lang="it-IT" altLang="en-US" sz="1600" baseline="30000" dirty="0">
                <a:latin typeface="American Typewriter" panose="02090604020004020304" pitchFamily="18" charset="77"/>
              </a:rPr>
              <a:t>PU</a:t>
            </a:r>
            <a:r>
              <a:rPr lang="it-IT" altLang="en-US" sz="1600" dirty="0">
                <a:latin typeface="American Typewriter" panose="02090604020004020304" pitchFamily="18" charset="77"/>
              </a:rPr>
              <a:t>  = Y – C – G</a:t>
            </a:r>
          </a:p>
          <a:p>
            <a:pPr marL="0" indent="0" eaLnBrk="1" hangingPunct="1">
              <a:lnSpc>
                <a:spcPct val="114000"/>
              </a:lnSpc>
              <a:spcBef>
                <a:spcPts val="600"/>
              </a:spcBef>
              <a:buNone/>
            </a:pPr>
            <a:r>
              <a:rPr lang="it-IT" altLang="en-US" sz="1600" dirty="0">
                <a:latin typeface="American Typewriter" panose="02090604020004020304" pitchFamily="18" charset="77"/>
              </a:rPr>
              <a:t>L’identità reddito-spesa può essere riscritta come:</a:t>
            </a:r>
          </a:p>
          <a:p>
            <a:pPr marL="0" indent="0" algn="ctr" eaLnBrk="1" hangingPunct="1">
              <a:lnSpc>
                <a:spcPct val="114000"/>
              </a:lnSpc>
              <a:spcBef>
                <a:spcPts val="600"/>
              </a:spcBef>
              <a:buNone/>
            </a:pPr>
            <a:r>
              <a:rPr lang="it-IT" altLang="en-US" sz="1600" b="1" dirty="0">
                <a:solidFill>
                  <a:schemeClr val="tx2"/>
                </a:solidFill>
                <a:latin typeface="American Typewriter" panose="02090604020004020304" pitchFamily="18" charset="77"/>
              </a:rPr>
              <a:t>(S</a:t>
            </a:r>
            <a:r>
              <a:rPr lang="it-IT" altLang="en-US" sz="1600" b="1" baseline="30000" dirty="0">
                <a:solidFill>
                  <a:schemeClr val="tx2"/>
                </a:solidFill>
                <a:latin typeface="American Typewriter" panose="02090604020004020304" pitchFamily="18" charset="77"/>
              </a:rPr>
              <a:t>N</a:t>
            </a:r>
            <a:r>
              <a:rPr lang="it-IT" altLang="en-US" sz="1600" b="1" dirty="0">
                <a:solidFill>
                  <a:schemeClr val="tx2"/>
                </a:solidFill>
                <a:latin typeface="American Typewriter" panose="02090604020004020304" pitchFamily="18" charset="77"/>
              </a:rPr>
              <a:t>  </a:t>
            </a:r>
            <a:r>
              <a:rPr lang="it-IT" altLang="en-US" sz="1600" b="1" dirty="0">
                <a:latin typeface="American Typewriter" panose="02090604020004020304" pitchFamily="18" charset="77"/>
              </a:rPr>
              <a:t>-</a:t>
            </a:r>
            <a:r>
              <a:rPr lang="it-IT" altLang="en-US" sz="1600" b="1" dirty="0">
                <a:solidFill>
                  <a:schemeClr val="tx2"/>
                </a:solidFill>
                <a:latin typeface="American Typewriter" panose="02090604020004020304" pitchFamily="18" charset="77"/>
              </a:rPr>
              <a:t> </a:t>
            </a:r>
            <a:r>
              <a:rPr lang="it-IT" altLang="en-US" sz="1600" b="1" dirty="0">
                <a:solidFill>
                  <a:srgbClr val="003399"/>
                </a:solidFill>
                <a:latin typeface="American Typewriter" panose="02090604020004020304" pitchFamily="18" charset="77"/>
              </a:rPr>
              <a:t>I) </a:t>
            </a:r>
            <a:r>
              <a:rPr lang="it-IT" altLang="en-US" sz="1600" b="1" dirty="0">
                <a:latin typeface="American Typewriter" panose="02090604020004020304" pitchFamily="18" charset="77"/>
              </a:rPr>
              <a:t>=</a:t>
            </a:r>
            <a:r>
              <a:rPr lang="it-IT" altLang="en-US" sz="1600" b="1" dirty="0">
                <a:solidFill>
                  <a:srgbClr val="003399"/>
                </a:solidFill>
                <a:latin typeface="American Typewriter" panose="02090604020004020304" pitchFamily="18" charset="77"/>
              </a:rPr>
              <a:t>  (EX </a:t>
            </a:r>
            <a:r>
              <a:rPr lang="it-IT" altLang="en-US" sz="1600" b="1" dirty="0">
                <a:latin typeface="American Typewriter" panose="02090604020004020304" pitchFamily="18" charset="77"/>
              </a:rPr>
              <a:t>–</a:t>
            </a:r>
            <a:r>
              <a:rPr lang="it-IT" altLang="en-US" sz="1600" b="1" dirty="0">
                <a:solidFill>
                  <a:srgbClr val="003399"/>
                </a:solidFill>
                <a:latin typeface="American Typewriter" panose="02090604020004020304" pitchFamily="18" charset="77"/>
              </a:rPr>
              <a:t> IM)</a:t>
            </a:r>
          </a:p>
          <a:p>
            <a:pPr eaLnBrk="1" hangingPunct="1">
              <a:lnSpc>
                <a:spcPct val="114000"/>
              </a:lnSpc>
              <a:spcBef>
                <a:spcPts val="600"/>
              </a:spcBef>
              <a:buFont typeface="Courier New" panose="02070309020205020404" pitchFamily="49" charset="0"/>
              <a:buChar char="o"/>
            </a:pPr>
            <a:r>
              <a:rPr lang="it-IT" altLang="en-US" sz="1600" dirty="0">
                <a:latin typeface="American Typewriter" panose="02090604020004020304" pitchFamily="18" charset="77"/>
              </a:rPr>
              <a:t>E chiaro che se il risparmio pubblico è negativo ( G &gt; T ), allora il risparmio nazionale è minore del risparmio privato.</a:t>
            </a:r>
          </a:p>
        </p:txBody>
      </p:sp>
      <p:sp>
        <p:nvSpPr>
          <p:cNvPr id="409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02819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animEffect transition="in" filter="strips(downRight)">
                                      <p:cBhvr>
                                        <p:cTn id="7" dur="500"/>
                                        <p:tgtEl>
                                          <p:spTgt spid="183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3299">
                                            <p:txEl>
                                              <p:pRg st="2" end="2"/>
                                            </p:txEl>
                                          </p:spTgt>
                                        </p:tgtEl>
                                        <p:attrNameLst>
                                          <p:attrName>style.visibility</p:attrName>
                                        </p:attrNameLst>
                                      </p:cBhvr>
                                      <p:to>
                                        <p:strVal val="visible"/>
                                      </p:to>
                                    </p:set>
                                    <p:animEffect transition="in" filter="strips(downRight)">
                                      <p:cBhvr>
                                        <p:cTn id="12" dur="500"/>
                                        <p:tgtEl>
                                          <p:spTgt spid="183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3299">
                                            <p:txEl>
                                              <p:pRg st="3" end="3"/>
                                            </p:txEl>
                                          </p:spTgt>
                                        </p:tgtEl>
                                        <p:attrNameLst>
                                          <p:attrName>style.visibility</p:attrName>
                                        </p:attrNameLst>
                                      </p:cBhvr>
                                      <p:to>
                                        <p:strVal val="visible"/>
                                      </p:to>
                                    </p:set>
                                    <p:animEffect transition="in" filter="strips(downRight)">
                                      <p:cBhvr>
                                        <p:cTn id="17" dur="500"/>
                                        <p:tgtEl>
                                          <p:spTgt spid="183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3299">
                                            <p:txEl>
                                              <p:pRg st="4" end="4"/>
                                            </p:txEl>
                                          </p:spTgt>
                                        </p:tgtEl>
                                        <p:attrNameLst>
                                          <p:attrName>style.visibility</p:attrName>
                                        </p:attrNameLst>
                                      </p:cBhvr>
                                      <p:to>
                                        <p:strVal val="visible"/>
                                      </p:to>
                                    </p:set>
                                    <p:animEffect transition="in" filter="strips(downRight)">
                                      <p:cBhvr>
                                        <p:cTn id="22" dur="500"/>
                                        <p:tgtEl>
                                          <p:spTgt spid="1832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3299">
                                            <p:txEl>
                                              <p:pRg st="5" end="5"/>
                                            </p:txEl>
                                          </p:spTgt>
                                        </p:tgtEl>
                                        <p:attrNameLst>
                                          <p:attrName>style.visibility</p:attrName>
                                        </p:attrNameLst>
                                      </p:cBhvr>
                                      <p:to>
                                        <p:strVal val="visible"/>
                                      </p:to>
                                    </p:set>
                                    <p:animEffect transition="in" filter="strips(downRight)">
                                      <p:cBhvr>
                                        <p:cTn id="27" dur="500"/>
                                        <p:tgtEl>
                                          <p:spTgt spid="1832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3299">
                                            <p:txEl>
                                              <p:pRg st="6" end="6"/>
                                            </p:txEl>
                                          </p:spTgt>
                                        </p:tgtEl>
                                        <p:attrNameLst>
                                          <p:attrName>style.visibility</p:attrName>
                                        </p:attrNameLst>
                                      </p:cBhvr>
                                      <p:to>
                                        <p:strVal val="visible"/>
                                      </p:to>
                                    </p:set>
                                    <p:animEffect transition="in" filter="strips(downRight)">
                                      <p:cBhvr>
                                        <p:cTn id="32" dur="500"/>
                                        <p:tgtEl>
                                          <p:spTgt spid="1832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3299">
                                            <p:txEl>
                                              <p:pRg st="7" end="7"/>
                                            </p:txEl>
                                          </p:spTgt>
                                        </p:tgtEl>
                                        <p:attrNameLst>
                                          <p:attrName>style.visibility</p:attrName>
                                        </p:attrNameLst>
                                      </p:cBhvr>
                                      <p:to>
                                        <p:strVal val="visible"/>
                                      </p:to>
                                    </p:set>
                                    <p:animEffect transition="in" filter="strips(downRight)">
                                      <p:cBhvr>
                                        <p:cTn id="37" dur="500"/>
                                        <p:tgtEl>
                                          <p:spTgt spid="18329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83299">
                                            <p:txEl>
                                              <p:pRg st="8" end="8"/>
                                            </p:txEl>
                                          </p:spTgt>
                                        </p:tgtEl>
                                        <p:attrNameLst>
                                          <p:attrName>style.visibility</p:attrName>
                                        </p:attrNameLst>
                                      </p:cBhvr>
                                      <p:to>
                                        <p:strVal val="visible"/>
                                      </p:to>
                                    </p:set>
                                    <p:animEffect transition="in" filter="strips(downRight)">
                                      <p:cBhvr>
                                        <p:cTn id="42" dur="500"/>
                                        <p:tgtEl>
                                          <p:spTgt spid="18329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83299">
                                            <p:txEl>
                                              <p:pRg st="9" end="9"/>
                                            </p:txEl>
                                          </p:spTgt>
                                        </p:tgtEl>
                                        <p:attrNameLst>
                                          <p:attrName>style.visibility</p:attrName>
                                        </p:attrNameLst>
                                      </p:cBhvr>
                                      <p:to>
                                        <p:strVal val="visible"/>
                                      </p:to>
                                    </p:set>
                                    <p:animEffect transition="in" filter="strips(downRight)">
                                      <p:cBhvr>
                                        <p:cTn id="47" dur="500"/>
                                        <p:tgtEl>
                                          <p:spTgt spid="18329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3299">
                                            <p:txEl>
                                              <p:pRg st="10" end="10"/>
                                            </p:txEl>
                                          </p:spTgt>
                                        </p:tgtEl>
                                        <p:attrNameLst>
                                          <p:attrName>style.visibility</p:attrName>
                                        </p:attrNameLst>
                                      </p:cBhvr>
                                      <p:to>
                                        <p:strVal val="visible"/>
                                      </p:to>
                                    </p:set>
                                    <p:animEffect transition="in" filter="strips(downRight)">
                                      <p:cBhvr>
                                        <p:cTn id="52" dur="500"/>
                                        <p:tgtEl>
                                          <p:spTgt spid="1832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542390" y="173559"/>
            <a:ext cx="7886700" cy="696162"/>
          </a:xfrm>
        </p:spPr>
        <p:txBody>
          <a:bodyPr/>
          <a:lstStyle/>
          <a:p>
            <a:pPr eaLnBrk="1" hangingPunct="1">
              <a:defRPr/>
            </a:pPr>
            <a:br>
              <a:rPr lang="it-IT" sz="2000" b="1" i="1" dirty="0">
                <a:solidFill>
                  <a:srgbClr val="005A5A"/>
                </a:solidFill>
                <a:latin typeface="American Typewriter" panose="02090604020004020304" pitchFamily="18" charset="77"/>
              </a:rPr>
            </a:br>
            <a:r>
              <a:rPr lang="it-IT" sz="2000" b="1" dirty="0">
                <a:solidFill>
                  <a:srgbClr val="005A5A"/>
                </a:solidFill>
                <a:latin typeface="American Typewriter" panose="02090604020004020304" pitchFamily="18" charset="77"/>
              </a:rPr>
              <a:t>5. La BILANCIA dei PAGAMENTI (1)</a:t>
            </a:r>
          </a:p>
        </p:txBody>
      </p:sp>
      <p:sp>
        <p:nvSpPr>
          <p:cNvPr id="685059" name="Rectangle 3"/>
          <p:cNvSpPr>
            <a:spLocks noGrp="1" noChangeArrowheads="1"/>
          </p:cNvSpPr>
          <p:nvPr>
            <p:ph idx="1"/>
          </p:nvPr>
        </p:nvSpPr>
        <p:spPr>
          <a:xfrm>
            <a:off x="647666" y="1135057"/>
            <a:ext cx="7676148" cy="5153600"/>
          </a:xfrm>
        </p:spPr>
        <p:txBody>
          <a:bodyPr>
            <a:noAutofit/>
          </a:bodyPr>
          <a:lstStyle/>
          <a:p>
            <a:pPr>
              <a:lnSpc>
                <a:spcPct val="114000"/>
              </a:lnSpc>
              <a:spcBef>
                <a:spcPts val="600"/>
              </a:spcBef>
            </a:pPr>
            <a:endParaRPr lang="it-IT" altLang="en-US" sz="1600" dirty="0">
              <a:solidFill>
                <a:srgbClr val="000000"/>
              </a:solidFill>
              <a:latin typeface="American Typewriter" panose="02090604020004020304" pitchFamily="18" charset="77"/>
            </a:endParaRPr>
          </a:p>
          <a:p>
            <a:pPr>
              <a:lnSpc>
                <a:spcPct val="114000"/>
              </a:lnSpc>
              <a:spcBef>
                <a:spcPts val="600"/>
              </a:spcBef>
            </a:pPr>
            <a:r>
              <a:rPr lang="it-IT" altLang="en-US" sz="1600" dirty="0">
                <a:solidFill>
                  <a:srgbClr val="000000"/>
                </a:solidFill>
                <a:latin typeface="American Typewriter" panose="02090604020004020304" pitchFamily="18" charset="77"/>
              </a:rPr>
              <a:t>La differenza tra </a:t>
            </a:r>
            <a:r>
              <a:rPr lang="it-IT" altLang="en-US" sz="1600" b="1" dirty="0">
                <a:solidFill>
                  <a:srgbClr val="C00000"/>
                </a:solidFill>
                <a:latin typeface="American Typewriter" panose="02090604020004020304" pitchFamily="18" charset="77"/>
              </a:rPr>
              <a:t>esportazioni ed importazioni </a:t>
            </a:r>
            <a:r>
              <a:rPr lang="it-IT" altLang="en-US" sz="1600" dirty="0">
                <a:solidFill>
                  <a:srgbClr val="000000"/>
                </a:solidFill>
                <a:latin typeface="American Typewriter" panose="02090604020004020304" pitchFamily="18" charset="77"/>
              </a:rPr>
              <a:t>(ossia, il saldo finanziario del settore estero, è il nucleo della </a:t>
            </a:r>
            <a:r>
              <a:rPr lang="it-IT" altLang="en-US" sz="1600" b="1" dirty="0">
                <a:solidFill>
                  <a:srgbClr val="003399"/>
                </a:solidFill>
                <a:latin typeface="American Typewriter" panose="02090604020004020304" pitchFamily="18" charset="77"/>
              </a:rPr>
              <a:t>bilancia dei pagamenti (</a:t>
            </a:r>
            <a:r>
              <a:rPr lang="it-IT" altLang="en-US" sz="1600" b="1" dirty="0" err="1">
                <a:solidFill>
                  <a:srgbClr val="003399"/>
                </a:solidFill>
                <a:latin typeface="American Typewriter" panose="02090604020004020304" pitchFamily="18" charset="77"/>
              </a:rPr>
              <a:t>BdP</a:t>
            </a:r>
            <a:r>
              <a:rPr lang="it-IT" altLang="en-US" sz="1600" b="1" dirty="0">
                <a:solidFill>
                  <a:srgbClr val="003399"/>
                </a:solidFill>
                <a:latin typeface="American Typewriter" panose="02090604020004020304" pitchFamily="18" charset="77"/>
              </a:rPr>
              <a:t>)</a:t>
            </a:r>
            <a:r>
              <a:rPr lang="it-IT" altLang="en-US" sz="1600" b="1" dirty="0">
                <a:solidFill>
                  <a:srgbClr val="C00000"/>
                </a:solidFill>
                <a:latin typeface="American Typewriter" panose="02090604020004020304" pitchFamily="18" charset="77"/>
              </a:rPr>
              <a:t> </a:t>
            </a:r>
            <a:r>
              <a:rPr lang="it-IT" altLang="en-US" sz="1600" dirty="0">
                <a:solidFill>
                  <a:srgbClr val="000000"/>
                </a:solidFill>
                <a:latin typeface="American Typewriter" panose="02090604020004020304" pitchFamily="18" charset="77"/>
              </a:rPr>
              <a:t>di un paese</a:t>
            </a:r>
          </a:p>
          <a:p>
            <a:pPr>
              <a:lnSpc>
                <a:spcPct val="114000"/>
              </a:lnSpc>
              <a:spcBef>
                <a:spcPts val="600"/>
              </a:spcBef>
            </a:pPr>
            <a:r>
              <a:rPr lang="it-IT" altLang="en-US" sz="1600" dirty="0">
                <a:solidFill>
                  <a:srgbClr val="000000"/>
                </a:solidFill>
                <a:latin typeface="American Typewriter" panose="02090604020004020304" pitchFamily="18" charset="77"/>
              </a:rPr>
              <a:t>La </a:t>
            </a:r>
            <a:r>
              <a:rPr lang="it-IT" altLang="en-US" sz="1600" b="1" dirty="0" err="1">
                <a:solidFill>
                  <a:srgbClr val="003399"/>
                </a:solidFill>
                <a:latin typeface="American Typewriter" panose="02090604020004020304" pitchFamily="18" charset="77"/>
              </a:rPr>
              <a:t>BdP</a:t>
            </a:r>
            <a:r>
              <a:rPr lang="it-IT" altLang="en-US" sz="1600" dirty="0">
                <a:solidFill>
                  <a:srgbClr val="000000"/>
                </a:solidFill>
                <a:latin typeface="American Typewriter" panose="02090604020004020304" pitchFamily="18" charset="77"/>
              </a:rPr>
              <a:t> è un conto, che registra tutte le </a:t>
            </a:r>
            <a:r>
              <a:rPr lang="it-IT" altLang="en-US" sz="1600" b="1" dirty="0">
                <a:solidFill>
                  <a:srgbClr val="005A5A"/>
                </a:solidFill>
                <a:latin typeface="American Typewriter" panose="02090604020004020304" pitchFamily="18" charset="77"/>
              </a:rPr>
              <a:t>transazioni</a:t>
            </a:r>
            <a:r>
              <a:rPr lang="it-IT" altLang="en-US" sz="1600" dirty="0">
                <a:solidFill>
                  <a:srgbClr val="000000"/>
                </a:solidFill>
                <a:latin typeface="American Typewriter" panose="02090604020004020304" pitchFamily="18" charset="77"/>
              </a:rPr>
              <a:t> (flussi) che avvengono (in un anno) tra </a:t>
            </a:r>
            <a:r>
              <a:rPr lang="it-IT" altLang="en-US" sz="1600" b="1" dirty="0">
                <a:solidFill>
                  <a:srgbClr val="005A5A"/>
                </a:solidFill>
                <a:latin typeface="American Typewriter" panose="02090604020004020304" pitchFamily="18" charset="77"/>
              </a:rPr>
              <a:t>residenti</a:t>
            </a:r>
            <a:r>
              <a:rPr lang="it-IT" altLang="en-US" sz="1600" dirty="0">
                <a:solidFill>
                  <a:srgbClr val="000000"/>
                </a:solidFill>
                <a:latin typeface="American Typewriter" panose="02090604020004020304" pitchFamily="18" charset="77"/>
              </a:rPr>
              <a:t> di un paese ed il resto del mondo.</a:t>
            </a:r>
          </a:p>
          <a:p>
            <a:pPr lvl="1">
              <a:lnSpc>
                <a:spcPct val="114000"/>
              </a:lnSpc>
              <a:spcBef>
                <a:spcPts val="600"/>
              </a:spcBef>
            </a:pPr>
            <a:r>
              <a:rPr lang="it-IT" altLang="en-US" sz="1600" dirty="0">
                <a:solidFill>
                  <a:srgbClr val="000000"/>
                </a:solidFill>
                <a:latin typeface="American Typewriter" panose="02090604020004020304" pitchFamily="18" charset="77"/>
              </a:rPr>
              <a:t>Le transazioni che implicano un flusso di </a:t>
            </a:r>
            <a:r>
              <a:rPr lang="it-IT" altLang="en-US" sz="1600" b="1" dirty="0">
                <a:solidFill>
                  <a:schemeClr val="tx2"/>
                </a:solidFill>
                <a:latin typeface="American Typewriter" panose="02090604020004020304" pitchFamily="18" charset="77"/>
              </a:rPr>
              <a:t>entrata</a:t>
            </a:r>
            <a:r>
              <a:rPr lang="it-IT" altLang="en-US" sz="1600" dirty="0">
                <a:solidFill>
                  <a:srgbClr val="000000"/>
                </a:solidFill>
                <a:latin typeface="American Typewriter" panose="02090604020004020304" pitchFamily="18" charset="77"/>
              </a:rPr>
              <a:t> di moneta nel paese hanno segno </a:t>
            </a:r>
            <a:r>
              <a:rPr lang="it-IT" altLang="en-US" sz="1600" b="1" dirty="0">
                <a:solidFill>
                  <a:srgbClr val="005A5A"/>
                </a:solidFill>
                <a:latin typeface="American Typewriter" panose="02090604020004020304" pitchFamily="18" charset="77"/>
              </a:rPr>
              <a:t>positivo; </a:t>
            </a:r>
          </a:p>
          <a:p>
            <a:pPr lvl="1">
              <a:lnSpc>
                <a:spcPct val="114000"/>
              </a:lnSpc>
              <a:spcBef>
                <a:spcPts val="600"/>
              </a:spcBef>
            </a:pPr>
            <a:r>
              <a:rPr lang="it-IT" altLang="en-US" sz="1600" dirty="0">
                <a:latin typeface="American Typewriter" panose="02090604020004020304" pitchFamily="18" charset="77"/>
              </a:rPr>
              <a:t>Quelle che implicano un’</a:t>
            </a:r>
            <a:r>
              <a:rPr lang="it-IT" altLang="en-US" sz="1600" b="1" dirty="0">
                <a:solidFill>
                  <a:srgbClr val="005A5A"/>
                </a:solidFill>
                <a:latin typeface="American Typewriter" panose="02090604020004020304" pitchFamily="18" charset="77"/>
              </a:rPr>
              <a:t>uscita</a:t>
            </a:r>
            <a:r>
              <a:rPr lang="it-IT" altLang="en-US" sz="1600" dirty="0">
                <a:solidFill>
                  <a:srgbClr val="000000"/>
                </a:solidFill>
                <a:latin typeface="American Typewriter" panose="02090604020004020304" pitchFamily="18" charset="77"/>
              </a:rPr>
              <a:t> hanno segno </a:t>
            </a:r>
            <a:r>
              <a:rPr lang="it-IT" altLang="en-US" sz="1600" b="1" dirty="0">
                <a:solidFill>
                  <a:srgbClr val="005A5A"/>
                </a:solidFill>
                <a:latin typeface="American Typewriter" panose="02090604020004020304" pitchFamily="18" charset="77"/>
              </a:rPr>
              <a:t>negativo.</a:t>
            </a:r>
          </a:p>
          <a:p>
            <a:pPr>
              <a:lnSpc>
                <a:spcPct val="114000"/>
              </a:lnSpc>
              <a:spcBef>
                <a:spcPts val="600"/>
              </a:spcBef>
            </a:pPr>
            <a:r>
              <a:rPr lang="it-IT" altLang="en-US" sz="1600" dirty="0">
                <a:solidFill>
                  <a:srgbClr val="000000"/>
                </a:solidFill>
                <a:latin typeface="American Typewriter" panose="02090604020004020304" pitchFamily="18" charset="77"/>
              </a:rPr>
              <a:t>Entrate e uscite derivano da </a:t>
            </a:r>
            <a:r>
              <a:rPr lang="it-IT" altLang="en-US" sz="1600" b="1" dirty="0">
                <a:solidFill>
                  <a:srgbClr val="C00000"/>
                </a:solidFill>
                <a:latin typeface="American Typewriter" panose="02090604020004020304" pitchFamily="18" charset="77"/>
              </a:rPr>
              <a:t>tre</a:t>
            </a:r>
            <a:r>
              <a:rPr lang="it-IT" altLang="en-US" sz="1600" dirty="0">
                <a:solidFill>
                  <a:srgbClr val="000000"/>
                </a:solidFill>
                <a:latin typeface="American Typewriter" panose="02090604020004020304" pitchFamily="18" charset="77"/>
              </a:rPr>
              <a:t> tipi di transazioni:</a:t>
            </a:r>
          </a:p>
          <a:p>
            <a:pPr lvl="1">
              <a:lnSpc>
                <a:spcPct val="114000"/>
              </a:lnSpc>
              <a:spcBef>
                <a:spcPts val="600"/>
              </a:spcBef>
            </a:pPr>
            <a:r>
              <a:rPr lang="it-IT" altLang="en-US" sz="1600" b="1" dirty="0">
                <a:solidFill>
                  <a:srgbClr val="C00000"/>
                </a:solidFill>
                <a:latin typeface="American Typewriter" panose="02090604020004020304" pitchFamily="18" charset="77"/>
              </a:rPr>
              <a:t>Commerciali</a:t>
            </a:r>
            <a:r>
              <a:rPr lang="it-IT" altLang="en-US" sz="1600" dirty="0">
                <a:solidFill>
                  <a:srgbClr val="000000"/>
                </a:solidFill>
                <a:latin typeface="American Typewriter" panose="02090604020004020304" pitchFamily="18" charset="77"/>
              </a:rPr>
              <a:t> (scambio di beni, servizi e redditi)</a:t>
            </a:r>
          </a:p>
          <a:p>
            <a:pPr lvl="1">
              <a:lnSpc>
                <a:spcPct val="114000"/>
              </a:lnSpc>
              <a:spcBef>
                <a:spcPts val="600"/>
              </a:spcBef>
            </a:pPr>
            <a:r>
              <a:rPr lang="it-IT" altLang="en-US" sz="1600" b="1" dirty="0">
                <a:solidFill>
                  <a:srgbClr val="C00000"/>
                </a:solidFill>
                <a:latin typeface="American Typewriter" panose="02090604020004020304" pitchFamily="18" charset="77"/>
              </a:rPr>
              <a:t>Unilaterali</a:t>
            </a:r>
            <a:r>
              <a:rPr lang="it-IT" altLang="en-US" sz="1600" dirty="0">
                <a:solidFill>
                  <a:srgbClr val="000000"/>
                </a:solidFill>
                <a:latin typeface="American Typewriter" panose="02090604020004020304" pitchFamily="18" charset="77"/>
              </a:rPr>
              <a:t> (trasferimenti unilaterali: rimesse degli emigranti e donazioni)</a:t>
            </a:r>
          </a:p>
          <a:p>
            <a:pPr lvl="1">
              <a:lnSpc>
                <a:spcPct val="114000"/>
              </a:lnSpc>
              <a:spcBef>
                <a:spcPts val="600"/>
              </a:spcBef>
            </a:pPr>
            <a:r>
              <a:rPr lang="it-IT" altLang="en-US" sz="1600" b="1" dirty="0">
                <a:solidFill>
                  <a:srgbClr val="C00000"/>
                </a:solidFill>
                <a:latin typeface="American Typewriter" panose="02090604020004020304" pitchFamily="18" charset="77"/>
              </a:rPr>
              <a:t>Finanziarie</a:t>
            </a:r>
            <a:r>
              <a:rPr lang="it-IT" altLang="en-US" sz="1600" dirty="0">
                <a:solidFill>
                  <a:srgbClr val="000000"/>
                </a:solidFill>
                <a:latin typeface="American Typewriter" panose="02090604020004020304" pitchFamily="18" charset="77"/>
              </a:rPr>
              <a:t> (acquisto/vendita di attività finanziarie domestiche o estere)</a:t>
            </a:r>
          </a:p>
        </p:txBody>
      </p:sp>
    </p:spTree>
    <p:extLst>
      <p:ext uri="{BB962C8B-B14F-4D97-AF65-F5344CB8AC3E}">
        <p14:creationId xmlns:p14="http://schemas.microsoft.com/office/powerpoint/2010/main" val="69185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542390" y="173559"/>
            <a:ext cx="7886700" cy="696162"/>
          </a:xfrm>
        </p:spPr>
        <p:txBody>
          <a:bodyPr/>
          <a:lstStyle/>
          <a:p>
            <a:pPr eaLnBrk="1" hangingPunct="1">
              <a:defRPr/>
            </a:pPr>
            <a:br>
              <a:rPr lang="it-IT" sz="2000" b="1" i="1" dirty="0">
                <a:solidFill>
                  <a:srgbClr val="005A5A"/>
                </a:solidFill>
                <a:latin typeface="American Typewriter" panose="02090604020004020304" pitchFamily="18" charset="77"/>
              </a:rPr>
            </a:br>
            <a:r>
              <a:rPr lang="it-IT" sz="2000" b="1" dirty="0">
                <a:solidFill>
                  <a:srgbClr val="005A5A"/>
                </a:solidFill>
                <a:latin typeface="American Typewriter" panose="02090604020004020304" pitchFamily="18" charset="77"/>
              </a:rPr>
              <a:t>La BILANCIA dei PAGAMENTI (2)</a:t>
            </a:r>
          </a:p>
        </p:txBody>
      </p:sp>
      <p:sp>
        <p:nvSpPr>
          <p:cNvPr id="685059" name="Rectangle 3"/>
          <p:cNvSpPr>
            <a:spLocks noGrp="1" noChangeArrowheads="1"/>
          </p:cNvSpPr>
          <p:nvPr>
            <p:ph idx="1"/>
          </p:nvPr>
        </p:nvSpPr>
        <p:spPr>
          <a:xfrm>
            <a:off x="647666" y="1135057"/>
            <a:ext cx="7676148" cy="5222611"/>
          </a:xfrm>
        </p:spPr>
        <p:txBody>
          <a:bodyPr>
            <a:noAutofit/>
          </a:bodyPr>
          <a:lstStyle/>
          <a:p>
            <a:pPr>
              <a:lnSpc>
                <a:spcPct val="114000"/>
              </a:lnSpc>
              <a:spcBef>
                <a:spcPts val="600"/>
              </a:spcBef>
            </a:pPr>
            <a:endParaRPr lang="it-IT" altLang="en-US" sz="1800" dirty="0">
              <a:solidFill>
                <a:srgbClr val="000000"/>
              </a:solidFill>
              <a:latin typeface="American Typewriter" panose="02090604020004020304" pitchFamily="18" charset="77"/>
            </a:endParaRPr>
          </a:p>
          <a:p>
            <a:pPr>
              <a:lnSpc>
                <a:spcPct val="114000"/>
              </a:lnSpc>
              <a:spcBef>
                <a:spcPts val="600"/>
              </a:spcBef>
            </a:pPr>
            <a:r>
              <a:rPr lang="it-IT" altLang="en-US" sz="1800" dirty="0">
                <a:solidFill>
                  <a:srgbClr val="000000"/>
                </a:solidFill>
                <a:latin typeface="American Typewriter" panose="02090604020004020304" pitchFamily="18" charset="77"/>
              </a:rPr>
              <a:t>Queste transazioni sono registrate in alcuni sotto-conti della </a:t>
            </a:r>
            <a:r>
              <a:rPr lang="it-IT" altLang="en-US" sz="1800" dirty="0" err="1">
                <a:solidFill>
                  <a:srgbClr val="000000"/>
                </a:solidFill>
                <a:latin typeface="American Typewriter" panose="02090604020004020304" pitchFamily="18" charset="77"/>
              </a:rPr>
              <a:t>BdP</a:t>
            </a:r>
            <a:r>
              <a:rPr lang="it-IT" altLang="en-US" sz="1800" dirty="0">
                <a:solidFill>
                  <a:srgbClr val="000000"/>
                </a:solidFill>
                <a:latin typeface="American Typewriter" panose="02090604020004020304" pitchFamily="18" charset="77"/>
              </a:rPr>
              <a:t> </a:t>
            </a:r>
            <a:r>
              <a:rPr lang="it-IT" altLang="en-US" sz="1800" i="1" dirty="0">
                <a:solidFill>
                  <a:srgbClr val="00B0F0"/>
                </a:solidFill>
                <a:latin typeface="American Typewriter" panose="02090604020004020304" pitchFamily="18" charset="77"/>
              </a:rPr>
              <a:t>(vedi tabella seguente)</a:t>
            </a:r>
          </a:p>
          <a:p>
            <a:pPr marL="0" indent="0">
              <a:lnSpc>
                <a:spcPct val="114000"/>
              </a:lnSpc>
              <a:spcBef>
                <a:spcPts val="600"/>
              </a:spcBef>
              <a:buNone/>
            </a:pPr>
            <a:r>
              <a:rPr lang="it-IT" altLang="en-US" sz="1800" i="1" dirty="0">
                <a:solidFill>
                  <a:srgbClr val="000000"/>
                </a:solidFill>
                <a:latin typeface="American Typewriter" panose="02090604020004020304" pitchFamily="18" charset="77"/>
              </a:rPr>
              <a:t>Inoltre</a:t>
            </a:r>
            <a:r>
              <a:rPr lang="it-IT" altLang="en-US" sz="1800" dirty="0">
                <a:solidFill>
                  <a:srgbClr val="000000"/>
                </a:solidFill>
                <a:latin typeface="American Typewriter" panose="02090604020004020304" pitchFamily="18" charset="77"/>
              </a:rPr>
              <a:t>:</a:t>
            </a:r>
          </a:p>
          <a:p>
            <a:pPr>
              <a:lnSpc>
                <a:spcPct val="114000"/>
              </a:lnSpc>
              <a:spcBef>
                <a:spcPts val="600"/>
              </a:spcBef>
            </a:pPr>
            <a:r>
              <a:rPr lang="it-IT" altLang="en-US" sz="1800" b="1" dirty="0">
                <a:solidFill>
                  <a:schemeClr val="accent1">
                    <a:lumMod val="50000"/>
                  </a:schemeClr>
                </a:solidFill>
                <a:latin typeface="American Typewriter" panose="02090604020004020304" pitchFamily="18" charset="77"/>
              </a:rPr>
              <a:t>Errori ed Omissioni </a:t>
            </a:r>
            <a:r>
              <a:rPr lang="it-IT" altLang="en-US" sz="1800" dirty="0">
                <a:solidFill>
                  <a:srgbClr val="000000"/>
                </a:solidFill>
                <a:latin typeface="American Typewriter" panose="02090604020004020304" pitchFamily="18" charset="77"/>
              </a:rPr>
              <a:t>sono il risultato di transazioni non registrate (sempre molto elevate)</a:t>
            </a:r>
          </a:p>
          <a:p>
            <a:pPr>
              <a:lnSpc>
                <a:spcPct val="114000"/>
              </a:lnSpc>
              <a:spcBef>
                <a:spcPts val="600"/>
              </a:spcBef>
            </a:pPr>
            <a:r>
              <a:rPr lang="it-IT" altLang="en-US" sz="1800" dirty="0">
                <a:solidFill>
                  <a:srgbClr val="000000"/>
                </a:solidFill>
                <a:latin typeface="American Typewriter" panose="02090604020004020304" pitchFamily="18" charset="77"/>
              </a:rPr>
              <a:t>La </a:t>
            </a:r>
            <a:r>
              <a:rPr lang="it-IT" altLang="en-US" sz="1800" b="1" dirty="0">
                <a:solidFill>
                  <a:schemeClr val="accent1">
                    <a:lumMod val="50000"/>
                  </a:schemeClr>
                </a:solidFill>
                <a:latin typeface="American Typewriter" panose="02090604020004020304" pitchFamily="18" charset="77"/>
              </a:rPr>
              <a:t>variazione</a:t>
            </a:r>
            <a:r>
              <a:rPr lang="it-IT" altLang="en-US" sz="1800" dirty="0">
                <a:solidFill>
                  <a:srgbClr val="000000"/>
                </a:solidFill>
                <a:latin typeface="American Typewriter" panose="02090604020004020304" pitchFamily="18" charset="77"/>
              </a:rPr>
              <a:t> delle </a:t>
            </a:r>
            <a:r>
              <a:rPr lang="it-IT" altLang="en-US" sz="1800" b="1" dirty="0">
                <a:solidFill>
                  <a:srgbClr val="005A5A"/>
                </a:solidFill>
                <a:latin typeface="American Typewriter" panose="02090604020004020304" pitchFamily="18" charset="77"/>
              </a:rPr>
              <a:t>Riserve Ufficiali </a:t>
            </a:r>
            <a:r>
              <a:rPr lang="it-IT" altLang="en-US" sz="1800" dirty="0">
                <a:solidFill>
                  <a:srgbClr val="000000"/>
                </a:solidFill>
                <a:latin typeface="American Typewriter" panose="02090604020004020304" pitchFamily="18" charset="77"/>
              </a:rPr>
              <a:t>della Banca Centrale è la voce a saldo: </a:t>
            </a:r>
          </a:p>
          <a:p>
            <a:pPr lvl="1">
              <a:lnSpc>
                <a:spcPct val="114000"/>
              </a:lnSpc>
              <a:spcBef>
                <a:spcPts val="600"/>
              </a:spcBef>
            </a:pPr>
            <a:r>
              <a:rPr lang="it-IT" altLang="en-US" sz="1800" dirty="0">
                <a:solidFill>
                  <a:srgbClr val="000000"/>
                </a:solidFill>
                <a:latin typeface="American Typewriter" panose="02090604020004020304" pitchFamily="18" charset="77"/>
              </a:rPr>
              <a:t>se (</a:t>
            </a:r>
            <a:r>
              <a:rPr lang="it-IT" altLang="en-US" sz="1800" i="1" dirty="0">
                <a:solidFill>
                  <a:srgbClr val="000000"/>
                </a:solidFill>
                <a:latin typeface="American Typewriter" panose="02090604020004020304" pitchFamily="18" charset="77"/>
              </a:rPr>
              <a:t>ad es</a:t>
            </a:r>
            <a:r>
              <a:rPr lang="it-IT" altLang="en-US" sz="1800" dirty="0">
                <a:solidFill>
                  <a:srgbClr val="000000"/>
                </a:solidFill>
                <a:latin typeface="American Typewriter" panose="02090604020004020304" pitchFamily="18" charset="77"/>
              </a:rPr>
              <a:t>.) nelle altre voci le </a:t>
            </a:r>
            <a:r>
              <a:rPr lang="it-IT" altLang="en-US" sz="1800" b="1" dirty="0">
                <a:solidFill>
                  <a:srgbClr val="005A5A"/>
                </a:solidFill>
                <a:latin typeface="American Typewriter" panose="02090604020004020304" pitchFamily="18" charset="77"/>
              </a:rPr>
              <a:t>entrate superano le uscite</a:t>
            </a:r>
            <a:r>
              <a:rPr lang="it-IT" altLang="en-US" sz="1800" dirty="0">
                <a:solidFill>
                  <a:srgbClr val="000000"/>
                </a:solidFill>
                <a:latin typeface="American Typewriter" panose="02090604020004020304" pitchFamily="18" charset="77"/>
              </a:rPr>
              <a:t>, allora c’è un </a:t>
            </a:r>
            <a:r>
              <a:rPr lang="it-IT" altLang="en-US" sz="1800" b="1" dirty="0">
                <a:solidFill>
                  <a:srgbClr val="005A5A"/>
                </a:solidFill>
                <a:latin typeface="American Typewriter" panose="02090604020004020304" pitchFamily="18" charset="77"/>
              </a:rPr>
              <a:t>aumento delle R.U</a:t>
            </a:r>
            <a:r>
              <a:rPr lang="it-IT" altLang="en-US" sz="1800" dirty="0">
                <a:solidFill>
                  <a:srgbClr val="000000"/>
                </a:solidFill>
                <a:latin typeface="American Typewriter" panose="02090604020004020304" pitchFamily="18" charset="77"/>
              </a:rPr>
              <a:t>. (registrato con il segno negativo, come un’uscita, per portare il saldo a zero)</a:t>
            </a:r>
          </a:p>
          <a:p>
            <a:pPr lvl="1">
              <a:lnSpc>
                <a:spcPct val="114000"/>
              </a:lnSpc>
              <a:spcBef>
                <a:spcPts val="600"/>
              </a:spcBef>
            </a:pPr>
            <a:endParaRPr lang="it-IT" altLang="en-US" sz="1800" dirty="0">
              <a:solidFill>
                <a:srgbClr val="000000"/>
              </a:solidFill>
              <a:latin typeface="American Typewriter" panose="02090604020004020304" pitchFamily="18" charset="77"/>
            </a:endParaRPr>
          </a:p>
          <a:p>
            <a:pPr lvl="1">
              <a:lnSpc>
                <a:spcPct val="114000"/>
              </a:lnSpc>
              <a:spcBef>
                <a:spcPts val="600"/>
              </a:spcBef>
            </a:pPr>
            <a:endParaRPr lang="it-IT" altLang="en-US" sz="1800" dirty="0">
              <a:solidFill>
                <a:srgbClr val="000000"/>
              </a:solidFill>
              <a:latin typeface="American Typewriter" panose="02090604020004020304" pitchFamily="18" charset="77"/>
            </a:endParaRPr>
          </a:p>
        </p:txBody>
      </p:sp>
    </p:spTree>
    <p:extLst>
      <p:ext uri="{BB962C8B-B14F-4D97-AF65-F5344CB8AC3E}">
        <p14:creationId xmlns:p14="http://schemas.microsoft.com/office/powerpoint/2010/main" val="820206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589764" y="251200"/>
            <a:ext cx="7886700" cy="404407"/>
          </a:xfrm>
        </p:spPr>
        <p:txBody>
          <a:bodyPr/>
          <a:lstStyle/>
          <a:p>
            <a:pPr eaLnBrk="1" hangingPunct="1">
              <a:defRPr/>
            </a:pPr>
            <a:r>
              <a:rPr lang="it-IT" sz="2000" b="1" dirty="0">
                <a:solidFill>
                  <a:srgbClr val="005A5A"/>
                </a:solidFill>
                <a:latin typeface="American Typewriter" panose="02090604020004020304" pitchFamily="18" charset="77"/>
              </a:rPr>
              <a:t>BILANCIA dei PAGAMENTI (2)</a:t>
            </a:r>
          </a:p>
        </p:txBody>
      </p:sp>
      <p:graphicFrame>
        <p:nvGraphicFramePr>
          <p:cNvPr id="3" name="Segnaposto contenuto 2"/>
          <p:cNvGraphicFramePr>
            <a:graphicFrameLocks noGrp="1"/>
          </p:cNvGraphicFramePr>
          <p:nvPr>
            <p:ph idx="1"/>
          </p:nvPr>
        </p:nvGraphicFramePr>
        <p:xfrm>
          <a:off x="589764" y="820677"/>
          <a:ext cx="7925587" cy="4622480"/>
        </p:xfrm>
        <a:graphic>
          <a:graphicData uri="http://schemas.openxmlformats.org/drawingml/2006/table">
            <a:tbl>
              <a:tblPr firstRow="1" firstCol="1" lastRow="1" lastCol="1" bandRow="1" bandCol="1">
                <a:tableStyleId>{5C22544A-7EE6-4342-B048-85BDC9FD1C3A}</a:tableStyleId>
              </a:tblPr>
              <a:tblGrid>
                <a:gridCol w="1239036">
                  <a:extLst>
                    <a:ext uri="{9D8B030D-6E8A-4147-A177-3AD203B41FA5}">
                      <a16:colId xmlns:a16="http://schemas.microsoft.com/office/drawing/2014/main" val="20000"/>
                    </a:ext>
                  </a:extLst>
                </a:gridCol>
                <a:gridCol w="1561381">
                  <a:extLst>
                    <a:ext uri="{9D8B030D-6E8A-4147-A177-3AD203B41FA5}">
                      <a16:colId xmlns:a16="http://schemas.microsoft.com/office/drawing/2014/main" val="20001"/>
                    </a:ext>
                  </a:extLst>
                </a:gridCol>
                <a:gridCol w="1133398">
                  <a:extLst>
                    <a:ext uri="{9D8B030D-6E8A-4147-A177-3AD203B41FA5}">
                      <a16:colId xmlns:a16="http://schemas.microsoft.com/office/drawing/2014/main" val="20002"/>
                    </a:ext>
                  </a:extLst>
                </a:gridCol>
                <a:gridCol w="1995886">
                  <a:extLst>
                    <a:ext uri="{9D8B030D-6E8A-4147-A177-3AD203B41FA5}">
                      <a16:colId xmlns:a16="http://schemas.microsoft.com/office/drawing/2014/main" val="20003"/>
                    </a:ext>
                  </a:extLst>
                </a:gridCol>
                <a:gridCol w="1995886">
                  <a:extLst>
                    <a:ext uri="{9D8B030D-6E8A-4147-A177-3AD203B41FA5}">
                      <a16:colId xmlns:a16="http://schemas.microsoft.com/office/drawing/2014/main" val="20004"/>
                    </a:ext>
                  </a:extLst>
                </a:gridCol>
              </a:tblGrid>
              <a:tr h="236601">
                <a:tc>
                  <a:txBody>
                    <a:bodyPr/>
                    <a:lstStyle/>
                    <a:p>
                      <a:pPr algn="just">
                        <a:lnSpc>
                          <a:spcPct val="115000"/>
                        </a:lnSpc>
                        <a:spcBef>
                          <a:spcPts val="600"/>
                        </a:spcBef>
                        <a:spcAft>
                          <a:spcPts val="0"/>
                        </a:spcAft>
                      </a:pPr>
                      <a:endParaRPr lang="en-US" sz="1400" dirty="0">
                        <a:ln>
                          <a:solidFill>
                            <a:schemeClr val="tx2"/>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just">
                        <a:lnSpc>
                          <a:spcPct val="115000"/>
                        </a:lnSpc>
                        <a:spcBef>
                          <a:spcPts val="600"/>
                        </a:spcBef>
                        <a:spcAft>
                          <a:spcPts val="0"/>
                        </a:spcAft>
                      </a:pPr>
                      <a:endParaRPr lang="en-US" sz="1400" b="0" dirty="0">
                        <a:ln>
                          <a:solidFill>
                            <a:schemeClr val="tx2"/>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lnSpc>
                          <a:spcPct val="115000"/>
                        </a:lnSpc>
                        <a:spcBef>
                          <a:spcPts val="600"/>
                        </a:spcBef>
                        <a:spcAft>
                          <a:spcPts val="0"/>
                        </a:spcAft>
                      </a:pPr>
                      <a:r>
                        <a:rPr lang="it-IT" sz="1400" dirty="0">
                          <a:ln>
                            <a:solidFill>
                              <a:schemeClr val="accent1"/>
                            </a:solidFill>
                          </a:ln>
                          <a:effectLst/>
                          <a:latin typeface="+mj-lt"/>
                          <a:ea typeface="Calibri" panose="020F0502020204030204" pitchFamily="34" charset="0"/>
                          <a:cs typeface="Times New Roman" panose="02020603050405020304" pitchFamily="18" charset="0"/>
                        </a:rPr>
                        <a:t>Entrate</a:t>
                      </a:r>
                      <a:endParaRPr lang="en-US" sz="1400" dirty="0">
                        <a:ln>
                          <a:solidFill>
                            <a:schemeClr val="accent1"/>
                          </a:solidFill>
                        </a:ln>
                        <a:effectLst/>
                        <a:latin typeface="+mj-lt"/>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0"/>
                        </a:spcAft>
                      </a:pPr>
                      <a:r>
                        <a:rPr lang="it-IT" sz="1400" dirty="0">
                          <a:ln>
                            <a:solidFill>
                              <a:schemeClr val="accent1"/>
                            </a:solidFill>
                          </a:ln>
                          <a:effectLst/>
                          <a:latin typeface="+mj-lt"/>
                          <a:ea typeface="Calibri" panose="020F0502020204030204" pitchFamily="34" charset="0"/>
                          <a:cs typeface="Times New Roman" panose="02020603050405020304" pitchFamily="18" charset="0"/>
                        </a:rPr>
                        <a:t>Uscite</a:t>
                      </a:r>
                      <a:endParaRPr lang="en-US" sz="1400" dirty="0">
                        <a:ln>
                          <a:solidFill>
                            <a:schemeClr val="accent1"/>
                          </a:solidFill>
                        </a:ln>
                        <a:effectLst/>
                        <a:latin typeface="+mj-lt"/>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6601">
                <a:tc rowSpan="4">
                  <a:txBody>
                    <a:bodyPr/>
                    <a:lstStyle/>
                    <a:p>
                      <a:pPr algn="l">
                        <a:lnSpc>
                          <a:spcPct val="115000"/>
                        </a:lnSpc>
                        <a:spcBef>
                          <a:spcPts val="600"/>
                        </a:spcBef>
                        <a:spcAft>
                          <a:spcPts val="0"/>
                        </a:spcAft>
                      </a:pPr>
                      <a:r>
                        <a:rPr lang="it-IT" sz="1400" b="0" dirty="0">
                          <a:ln>
                            <a:solidFill>
                              <a:schemeClr val="tx2"/>
                            </a:solidFill>
                          </a:ln>
                          <a:solidFill>
                            <a:schemeClr val="accent1">
                              <a:lumMod val="50000"/>
                            </a:schemeClr>
                          </a:solidFill>
                          <a:effectLst/>
                          <a:latin typeface="American Typewriter" panose="02090604020004020304" pitchFamily="18" charset="77"/>
                        </a:rPr>
                        <a:t>Conto </a:t>
                      </a:r>
                      <a:r>
                        <a:rPr lang="it-IT" sz="1400" b="0" dirty="0">
                          <a:ln>
                            <a:solidFill>
                              <a:schemeClr val="tx2"/>
                            </a:solidFill>
                          </a:ln>
                          <a:solidFill>
                            <a:schemeClr val="accent1">
                              <a:lumMod val="50000"/>
                            </a:schemeClr>
                          </a:solidFill>
                          <a:effectLst/>
                          <a:latin typeface="American Typewriter" panose="02090604020004020304" pitchFamily="18" charset="77"/>
                          <a:ea typeface="Calibri" panose="020F0502020204030204" pitchFamily="34" charset="0"/>
                          <a:cs typeface="Times New Roman" panose="02020603050405020304" pitchFamily="18" charset="0"/>
                        </a:rPr>
                        <a:t>delle Partite Correnti</a:t>
                      </a:r>
                      <a:endParaRPr lang="en-US" sz="1400" b="0" dirty="0">
                        <a:ln>
                          <a:solidFill>
                            <a:schemeClr val="tx2"/>
                          </a:solidFill>
                        </a:ln>
                        <a:solidFill>
                          <a:schemeClr val="accent1">
                            <a:lumMod val="50000"/>
                          </a:schemeClr>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Bef>
                          <a:spcPts val="600"/>
                        </a:spcBef>
                        <a:spcAft>
                          <a:spcPts val="0"/>
                        </a:spcAft>
                      </a:pPr>
                      <a:r>
                        <a:rPr lang="it-IT" sz="1200" b="1" dirty="0">
                          <a:ln>
                            <a:solidFill>
                              <a:schemeClr val="tx2"/>
                            </a:solidFill>
                          </a:ln>
                          <a:solidFill>
                            <a:sysClr val="windowText" lastClr="000000"/>
                          </a:solidFill>
                          <a:effectLst/>
                          <a:latin typeface="American Typewriter" panose="02090604020004020304" pitchFamily="18" charset="77"/>
                          <a:ea typeface="Calibri" panose="020F0502020204030204" pitchFamily="34" charset="0"/>
                          <a:cs typeface="Times New Roman" panose="02020603050405020304" pitchFamily="18" charset="0"/>
                        </a:rPr>
                        <a:t>Saldo Commerciale</a:t>
                      </a:r>
                      <a:endParaRPr lang="en-US" sz="1200" b="1" dirty="0">
                        <a:ln>
                          <a:solidFill>
                            <a:schemeClr val="tx2"/>
                          </a:solidFill>
                        </a:ln>
                        <a:solidFill>
                          <a:sysClr val="windowText" lastClr="0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CEC"/>
                    </a:solidFill>
                  </a:tcPr>
                </a:tc>
                <a:tc>
                  <a:txBody>
                    <a:bodyPr/>
                    <a:lstStyle/>
                    <a:p>
                      <a:pPr marL="285750" marR="0" indent="-285750" algn="l" defTabSz="914400" rtl="0" eaLnBrk="1" fontAlgn="auto" latinLnBrk="0" hangingPunct="1">
                        <a:lnSpc>
                          <a:spcPct val="115000"/>
                        </a:lnSpc>
                        <a:spcBef>
                          <a:spcPts val="600"/>
                        </a:spcBef>
                        <a:spcAft>
                          <a:spcPts val="0"/>
                        </a:spcAft>
                        <a:buClrTx/>
                        <a:buSzTx/>
                        <a:buFont typeface="Arial" panose="020B0604020202020204" pitchFamily="34" charset="0"/>
                        <a:buChar char="•"/>
                        <a:tabLst/>
                        <a:defRPr/>
                      </a:pPr>
                      <a:r>
                        <a:rPr lang="it-IT" sz="1200" b="0" dirty="0">
                          <a:ln>
                            <a:solidFill>
                              <a:schemeClr val="tx2"/>
                            </a:solidFill>
                          </a:ln>
                          <a:solidFill>
                            <a:sysClr val="windowText" lastClr="000000"/>
                          </a:solidFill>
                          <a:effectLst/>
                          <a:latin typeface="American Typewriter" panose="02090604020004020304" pitchFamily="18" charset="77"/>
                        </a:rPr>
                        <a:t>Merci</a:t>
                      </a:r>
                      <a:endParaRPr lang="en-US" sz="1200" b="0" dirty="0">
                        <a:ln>
                          <a:solidFill>
                            <a:schemeClr val="tx2"/>
                          </a:solidFill>
                        </a:ln>
                        <a:solidFill>
                          <a:sysClr val="windowText" lastClr="000000"/>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ECEC"/>
                    </a:solidFill>
                  </a:tcPr>
                </a:tc>
                <a:tc>
                  <a:txBody>
                    <a:bodyPr/>
                    <a:lstStyle/>
                    <a:p>
                      <a:pPr algn="l">
                        <a:lnSpc>
                          <a:spcPct val="115000"/>
                        </a:lnSpc>
                        <a:spcBef>
                          <a:spcPts val="600"/>
                        </a:spcBef>
                        <a:spcAft>
                          <a:spcPts val="0"/>
                        </a:spcAft>
                      </a:pPr>
                      <a:r>
                        <a:rPr lang="it-IT"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rPr>
                        <a:t>Esportazioni di merci</a:t>
                      </a:r>
                      <a:endParaRPr lang="en-US"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Bef>
                          <a:spcPts val="60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Importazioni di merci</a:t>
                      </a: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6601">
                <a:tc vMerge="1">
                  <a:txBody>
                    <a:bodyPr/>
                    <a:lstStyle/>
                    <a:p>
                      <a:endParaRPr lang="en-US"/>
                    </a:p>
                  </a:txBody>
                  <a:tcPr/>
                </a:tc>
                <a:tc vMerge="1">
                  <a:txBody>
                    <a:bodyPr/>
                    <a:lstStyle/>
                    <a:p>
                      <a:pPr algn="just">
                        <a:lnSpc>
                          <a:spcPct val="115000"/>
                        </a:lnSpc>
                        <a:spcBef>
                          <a:spcPts val="600"/>
                        </a:spcBef>
                        <a:spcAft>
                          <a:spcPts val="0"/>
                        </a:spcAft>
                      </a:pPr>
                      <a:endParaRPr lang="en-US" sz="1800" dirty="0">
                        <a:ln>
                          <a:solidFill>
                            <a:schemeClr val="tx2"/>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2DEEF"/>
                    </a:solidFill>
                  </a:tcPr>
                </a:tc>
                <a:tc>
                  <a:txBody>
                    <a:bodyPr/>
                    <a:lstStyle/>
                    <a:p>
                      <a:pPr marL="285750" marR="0" indent="-285750" algn="l" defTabSz="914400" rtl="0" eaLnBrk="1" fontAlgn="auto" latinLnBrk="0" hangingPunct="1">
                        <a:lnSpc>
                          <a:spcPct val="115000"/>
                        </a:lnSpc>
                        <a:spcBef>
                          <a:spcPts val="600"/>
                        </a:spcBef>
                        <a:spcAft>
                          <a:spcPts val="0"/>
                        </a:spcAft>
                        <a:buClrTx/>
                        <a:buSzTx/>
                        <a:buFont typeface="Arial" panose="020B0604020202020204" pitchFamily="34" charset="0"/>
                        <a:buChar char="•"/>
                        <a:tabLst/>
                        <a:defRPr/>
                      </a:pPr>
                      <a:r>
                        <a:rPr lang="it-IT" sz="1200" dirty="0">
                          <a:ln>
                            <a:solidFill>
                              <a:schemeClr val="tx2"/>
                            </a:solidFill>
                          </a:ln>
                          <a:effectLst/>
                          <a:latin typeface="American Typewriter" panose="02090604020004020304" pitchFamily="18" charset="77"/>
                        </a:rPr>
                        <a:t>Servizi</a:t>
                      </a:r>
                      <a:endParaRPr lang="en-US" sz="1200"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ECEC"/>
                    </a:solidFill>
                  </a:tcPr>
                </a:tc>
                <a:tc>
                  <a:txBody>
                    <a:bodyPr/>
                    <a:lstStyle/>
                    <a:p>
                      <a:pPr algn="l">
                        <a:lnSpc>
                          <a:spcPct val="115000"/>
                        </a:lnSpc>
                        <a:spcBef>
                          <a:spcPts val="600"/>
                        </a:spcBef>
                        <a:spcAft>
                          <a:spcPts val="0"/>
                        </a:spcAft>
                      </a:pPr>
                      <a:r>
                        <a:rPr lang="it-IT"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rPr>
                        <a:t>Esportazioni di servizi</a:t>
                      </a:r>
                      <a:endParaRPr lang="en-US"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Bef>
                          <a:spcPts val="60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Importazioni di servizi</a:t>
                      </a: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6601">
                <a:tc vMerge="1">
                  <a:txBody>
                    <a:bodyPr/>
                    <a:lstStyle/>
                    <a:p>
                      <a:endParaRPr lang="en-US"/>
                    </a:p>
                  </a:txBody>
                  <a:tcPr/>
                </a:tc>
                <a:tc gridSpan="2">
                  <a:txBody>
                    <a:bodyPr/>
                    <a:lstStyle/>
                    <a:p>
                      <a:pPr algn="l">
                        <a:lnSpc>
                          <a:spcPct val="115000"/>
                        </a:lnSpc>
                        <a:spcBef>
                          <a:spcPts val="600"/>
                        </a:spcBef>
                        <a:spcAft>
                          <a:spcPts val="0"/>
                        </a:spcAft>
                      </a:pPr>
                      <a:r>
                        <a:rPr lang="it-IT" sz="1200" b="1" dirty="0">
                          <a:ln>
                            <a:solidFill>
                              <a:schemeClr val="tx2"/>
                            </a:solidFill>
                          </a:ln>
                          <a:effectLst/>
                          <a:latin typeface="American Typewriter" panose="02090604020004020304" pitchFamily="18" charset="77"/>
                        </a:rPr>
                        <a:t>Redditi netti dall’estero</a:t>
                      </a:r>
                      <a:endParaRPr lang="en-US" sz="1200" b="1"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DECEC"/>
                    </a:solidFill>
                  </a:tcPr>
                </a:tc>
                <a:tc hMerge="1">
                  <a:txBody>
                    <a:bodyPr/>
                    <a:lstStyle/>
                    <a:p>
                      <a:endParaRPr lang="en-US"/>
                    </a:p>
                  </a:txBody>
                  <a:tcPr/>
                </a:tc>
                <a:tc>
                  <a:txBody>
                    <a:bodyPr/>
                    <a:lstStyle/>
                    <a:p>
                      <a:pPr algn="l">
                        <a:lnSpc>
                          <a:spcPct val="115000"/>
                        </a:lnSpc>
                        <a:spcBef>
                          <a:spcPts val="600"/>
                        </a:spcBef>
                        <a:spcAft>
                          <a:spcPts val="0"/>
                        </a:spcAft>
                      </a:pPr>
                      <a:r>
                        <a:rPr lang="it-IT"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rPr>
                        <a:t>Redditi da L e K in entrata</a:t>
                      </a:r>
                      <a:endParaRPr lang="en-US"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Bef>
                          <a:spcPts val="60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Redditi da L e K in uscita</a:t>
                      </a: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17220">
                <a:tc vMerge="1">
                  <a:txBody>
                    <a:bodyPr/>
                    <a:lstStyle/>
                    <a:p>
                      <a:endParaRPr lang="en-US"/>
                    </a:p>
                  </a:txBody>
                  <a:tcPr/>
                </a:tc>
                <a:tc gridSpan="2">
                  <a:txBody>
                    <a:bodyPr/>
                    <a:lstStyle/>
                    <a:p>
                      <a:pPr algn="l">
                        <a:lnSpc>
                          <a:spcPct val="115000"/>
                        </a:lnSpc>
                        <a:spcBef>
                          <a:spcPts val="600"/>
                        </a:spcBef>
                        <a:spcAft>
                          <a:spcPts val="0"/>
                        </a:spcAft>
                      </a:pPr>
                      <a:r>
                        <a:rPr lang="it-IT" sz="1200" b="1" dirty="0">
                          <a:ln>
                            <a:solidFill>
                              <a:schemeClr val="tx2"/>
                            </a:solidFill>
                          </a:ln>
                          <a:effectLst/>
                          <a:latin typeface="American Typewriter" panose="02090604020004020304" pitchFamily="18" charset="77"/>
                        </a:rPr>
                        <a:t>Trasferimenti unilaterali</a:t>
                      </a:r>
                      <a:endParaRPr lang="en-US" sz="1200" b="1"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algn="l" defTabSz="914400" rtl="0" eaLnBrk="1" latinLnBrk="0" hangingPunct="1">
                        <a:lnSpc>
                          <a:spcPct val="100000"/>
                        </a:lnSpc>
                        <a:spcBef>
                          <a:spcPts val="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Rimesse/</a:t>
                      </a:r>
                      <a:r>
                        <a:rPr lang="it-IT" sz="1200" b="0" kern="1200" dirty="0" err="1">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Donaz</a:t>
                      </a: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 Attive.</a:t>
                      </a:r>
                    </a:p>
                    <a:p>
                      <a:pPr marL="0" algn="l" defTabSz="914400" rtl="0" eaLnBrk="1" latinLnBrk="0" hangingPunct="1">
                        <a:lnSpc>
                          <a:spcPct val="100000"/>
                        </a:lnSpc>
                        <a:spcBef>
                          <a:spcPts val="60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Trasferimenti da UE e </a:t>
                      </a:r>
                      <a:r>
                        <a:rPr lang="it-IT" sz="1200" b="0" kern="1200" dirty="0" err="1">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Org</a:t>
                      </a: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 Internazionali</a:t>
                      </a: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Bef>
                          <a:spcPts val="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Rimesse/</a:t>
                      </a:r>
                      <a:r>
                        <a:rPr lang="it-IT" sz="1200" b="0" kern="1200" dirty="0" err="1">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Donaz</a:t>
                      </a: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 Pass.</a:t>
                      </a:r>
                    </a:p>
                    <a:p>
                      <a:pPr marL="0" algn="l" defTabSz="914400" rtl="0" eaLnBrk="1" latinLnBrk="0" hangingPunct="1">
                        <a:lnSpc>
                          <a:spcPct val="100000"/>
                        </a:lnSpc>
                        <a:spcBef>
                          <a:spcPts val="60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Trasferimenti vs. UE e </a:t>
                      </a:r>
                      <a:r>
                        <a:rPr lang="it-IT" sz="1200" b="0" kern="1200" dirty="0" err="1">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Org</a:t>
                      </a: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 Internazionali</a:t>
                      </a: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73202">
                <a:tc>
                  <a:txBody>
                    <a:bodyPr/>
                    <a:lstStyle/>
                    <a:p>
                      <a:pPr algn="l">
                        <a:lnSpc>
                          <a:spcPct val="115000"/>
                        </a:lnSpc>
                        <a:spcBef>
                          <a:spcPts val="600"/>
                        </a:spcBef>
                        <a:spcAft>
                          <a:spcPts val="0"/>
                        </a:spcAft>
                      </a:pPr>
                      <a:r>
                        <a:rPr lang="it-IT" sz="1400" b="0" dirty="0">
                          <a:ln>
                            <a:solidFill>
                              <a:schemeClr val="tx2"/>
                            </a:solidFill>
                          </a:ln>
                          <a:solidFill>
                            <a:schemeClr val="accent1">
                              <a:lumMod val="50000"/>
                            </a:schemeClr>
                          </a:solidFill>
                          <a:effectLst/>
                          <a:latin typeface="American Typewriter" panose="02090604020004020304" pitchFamily="18" charset="77"/>
                        </a:rPr>
                        <a:t>Conto capitale</a:t>
                      </a:r>
                      <a:endParaRPr lang="en-US" sz="1400" b="0" dirty="0">
                        <a:ln>
                          <a:solidFill>
                            <a:schemeClr val="tx2"/>
                          </a:solidFill>
                        </a:ln>
                        <a:solidFill>
                          <a:schemeClr val="accent1">
                            <a:lumMod val="50000"/>
                          </a:schemeClr>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00000"/>
                        </a:lnSpc>
                        <a:spcBef>
                          <a:spcPts val="0"/>
                        </a:spcBef>
                        <a:spcAft>
                          <a:spcPts val="0"/>
                        </a:spcAft>
                      </a:pPr>
                      <a:r>
                        <a:rPr lang="it-IT" sz="1200" b="1" dirty="0">
                          <a:ln>
                            <a:solidFill>
                              <a:schemeClr val="tx2"/>
                            </a:solidFill>
                          </a:ln>
                          <a:effectLst/>
                          <a:latin typeface="American Typewriter" panose="02090604020004020304" pitchFamily="18" charset="77"/>
                        </a:rPr>
                        <a:t>Trasferimenti unilaterali </a:t>
                      </a:r>
                    </a:p>
                    <a:p>
                      <a:pPr algn="ctr">
                        <a:lnSpc>
                          <a:spcPct val="100000"/>
                        </a:lnSpc>
                        <a:spcBef>
                          <a:spcPts val="0"/>
                        </a:spcBef>
                        <a:spcAft>
                          <a:spcPts val="0"/>
                        </a:spcAft>
                      </a:pPr>
                      <a:r>
                        <a:rPr lang="it-IT" sz="1200" b="1" dirty="0">
                          <a:ln>
                            <a:solidFill>
                              <a:schemeClr val="tx2"/>
                            </a:solidFill>
                          </a:ln>
                          <a:effectLst/>
                          <a:latin typeface="American Typewriter" panose="02090604020004020304" pitchFamily="18" charset="77"/>
                        </a:rPr>
                        <a:t>in conto capitale</a:t>
                      </a:r>
                      <a:endParaRPr lang="en-US" sz="1200" b="1"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a:lnSpc>
                          <a:spcPct val="115000"/>
                        </a:lnSpc>
                        <a:spcBef>
                          <a:spcPts val="60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Da fondi UE e </a:t>
                      </a:r>
                      <a:r>
                        <a:rPr lang="it-IT" sz="1200" b="0" kern="1200" dirty="0" err="1">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Org</a:t>
                      </a: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 Internazionali</a:t>
                      </a: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Bef>
                          <a:spcPts val="600"/>
                        </a:spcBef>
                        <a:spcAft>
                          <a:spcPts val="0"/>
                        </a:spcAft>
                      </a:pP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r h="236601">
                <a:tc rowSpan="4">
                  <a:txBody>
                    <a:bodyPr/>
                    <a:lstStyle/>
                    <a:p>
                      <a:pPr algn="l">
                        <a:lnSpc>
                          <a:spcPct val="115000"/>
                        </a:lnSpc>
                        <a:spcBef>
                          <a:spcPts val="600"/>
                        </a:spcBef>
                        <a:spcAft>
                          <a:spcPts val="0"/>
                        </a:spcAft>
                      </a:pPr>
                      <a:r>
                        <a:rPr lang="it-IT" sz="1400" b="0" dirty="0">
                          <a:ln>
                            <a:solidFill>
                              <a:schemeClr val="tx2"/>
                            </a:solidFill>
                          </a:ln>
                          <a:solidFill>
                            <a:schemeClr val="accent1">
                              <a:lumMod val="50000"/>
                            </a:schemeClr>
                          </a:solidFill>
                          <a:effectLst/>
                          <a:latin typeface="American Typewriter" panose="02090604020004020304" pitchFamily="18" charset="77"/>
                        </a:rPr>
                        <a:t>Conto finanziario</a:t>
                      </a:r>
                      <a:endParaRPr lang="en-US" sz="1400" b="0" dirty="0">
                        <a:ln>
                          <a:solidFill>
                            <a:schemeClr val="tx2"/>
                          </a:solidFill>
                        </a:ln>
                        <a:solidFill>
                          <a:schemeClr val="accent1">
                            <a:lumMod val="50000"/>
                          </a:schemeClr>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15000"/>
                        </a:lnSpc>
                        <a:spcBef>
                          <a:spcPts val="600"/>
                        </a:spcBef>
                        <a:spcAft>
                          <a:spcPts val="0"/>
                        </a:spcAft>
                      </a:pPr>
                      <a:r>
                        <a:rPr lang="it-IT" sz="1200" b="1" dirty="0">
                          <a:ln>
                            <a:solidFill>
                              <a:schemeClr val="tx2"/>
                            </a:solidFill>
                          </a:ln>
                          <a:effectLst/>
                          <a:latin typeface="American Typewriter" panose="02090604020004020304" pitchFamily="18" charset="77"/>
                        </a:rPr>
                        <a:t>Investimenti diretti</a:t>
                      </a:r>
                      <a:endParaRPr lang="en-US" sz="1200" b="1"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rowSpan="2">
                  <a:txBody>
                    <a:bodyPr/>
                    <a:lstStyle/>
                    <a:p>
                      <a:pPr marL="0" algn="l" defTabSz="914400" rtl="0" eaLnBrk="1" latinLnBrk="0" hangingPunct="1">
                        <a:lnSpc>
                          <a:spcPct val="100000"/>
                        </a:lnSpc>
                        <a:spcBef>
                          <a:spcPts val="0"/>
                        </a:spcBef>
                        <a:spcAft>
                          <a:spcPts val="0"/>
                        </a:spcAft>
                      </a:pPr>
                      <a:r>
                        <a:rPr lang="it-IT" sz="120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AUM. PASSIVITA’ NETTE:</a:t>
                      </a: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lang="it-IT" sz="120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Acquisto da estero vs. ITA</a:t>
                      </a: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lang="it-IT" sz="120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Vendita da ITA vs. estero</a:t>
                      </a:r>
                      <a:endParaRPr lang="en-US" sz="120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l" defTabSz="914400" rtl="0" eaLnBrk="1" latinLnBrk="0" hangingPunct="1">
                        <a:lnSpc>
                          <a:spcPct val="100000"/>
                        </a:lnSpc>
                        <a:spcBef>
                          <a:spcPts val="0"/>
                        </a:spcBef>
                        <a:spcAft>
                          <a:spcPts val="0"/>
                        </a:spcAft>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AUM. ATTIVITA’ NETTE:</a:t>
                      </a: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Vendita da estero vs.</a:t>
                      </a:r>
                      <a:r>
                        <a:rPr lang="it-IT" sz="1200" b="0" kern="1200" baseline="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 ITA</a:t>
                      </a: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 </a:t>
                      </a: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lang="it-IT"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rPr>
                        <a:t>Acquisto da ITA vs. estero</a:t>
                      </a: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73202">
                <a:tc vMerge="1">
                  <a:txBody>
                    <a:bodyPr/>
                    <a:lstStyle/>
                    <a:p>
                      <a:endParaRPr lang="en-US"/>
                    </a:p>
                  </a:txBody>
                  <a:tcPr/>
                </a:tc>
                <a:tc gridSpan="2">
                  <a:txBody>
                    <a:bodyPr/>
                    <a:lstStyle/>
                    <a:p>
                      <a:pPr algn="l">
                        <a:lnSpc>
                          <a:spcPct val="115000"/>
                        </a:lnSpc>
                        <a:spcBef>
                          <a:spcPts val="600"/>
                        </a:spcBef>
                        <a:spcAft>
                          <a:spcPts val="0"/>
                        </a:spcAft>
                      </a:pPr>
                      <a:r>
                        <a:rPr lang="it-IT" sz="1200" b="1" dirty="0">
                          <a:ln>
                            <a:solidFill>
                              <a:schemeClr val="tx2"/>
                            </a:solidFill>
                          </a:ln>
                          <a:effectLst/>
                          <a:latin typeface="American Typewriter" panose="02090604020004020304" pitchFamily="18" charset="77"/>
                        </a:rPr>
                        <a:t>Investimenti di portafoglio</a:t>
                      </a:r>
                      <a:endParaRPr lang="en-US" sz="1200" b="1"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vMerge="1">
                  <a:txBody>
                    <a:bodyPr/>
                    <a:lstStyle/>
                    <a:p>
                      <a:pPr marL="0" algn="just" defTabSz="914400" rtl="0" eaLnBrk="1" latinLnBrk="0" hangingPunct="1">
                        <a:lnSpc>
                          <a:spcPct val="100000"/>
                        </a:lnSpc>
                        <a:spcBef>
                          <a:spcPts val="0"/>
                        </a:spcBef>
                        <a:spcAft>
                          <a:spcPts val="0"/>
                        </a:spcAft>
                      </a:pPr>
                      <a:endParaRPr lang="en-US" sz="1800" kern="1200" dirty="0">
                        <a:ln>
                          <a:solidFill>
                            <a:schemeClr val="accent1"/>
                          </a:solidFill>
                        </a:ln>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latinLnBrk="0" hangingPunct="1">
                        <a:lnSpc>
                          <a:spcPct val="100000"/>
                        </a:lnSpc>
                        <a:spcBef>
                          <a:spcPts val="0"/>
                        </a:spcBef>
                        <a:spcAft>
                          <a:spcPts val="0"/>
                        </a:spcAft>
                      </a:pPr>
                      <a:endParaRPr lang="en-US" sz="1800" b="0" kern="1200" dirty="0">
                        <a:ln>
                          <a:solidFill>
                            <a:schemeClr val="accent1"/>
                          </a:solidFill>
                        </a:ln>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6601">
                <a:tc vMerge="1">
                  <a:txBody>
                    <a:bodyPr/>
                    <a:lstStyle/>
                    <a:p>
                      <a:endParaRPr lang="en-US"/>
                    </a:p>
                  </a:txBody>
                  <a:tcPr/>
                </a:tc>
                <a:tc gridSpan="2">
                  <a:txBody>
                    <a:bodyPr/>
                    <a:lstStyle/>
                    <a:p>
                      <a:pPr algn="l">
                        <a:lnSpc>
                          <a:spcPct val="115000"/>
                        </a:lnSpc>
                        <a:spcBef>
                          <a:spcPts val="600"/>
                        </a:spcBef>
                        <a:spcAft>
                          <a:spcPts val="0"/>
                        </a:spcAft>
                      </a:pPr>
                      <a:r>
                        <a:rPr lang="it-IT" sz="1200" b="1" dirty="0">
                          <a:ln>
                            <a:solidFill>
                              <a:schemeClr val="tx2"/>
                            </a:solidFill>
                          </a:ln>
                          <a:effectLst/>
                          <a:latin typeface="American Typewriter" panose="02090604020004020304" pitchFamily="18" charset="77"/>
                        </a:rPr>
                        <a:t>Altre operazioni</a:t>
                      </a:r>
                      <a:endParaRPr lang="en-US" sz="1200" b="1"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algn="l">
                        <a:lnSpc>
                          <a:spcPct val="115000"/>
                        </a:lnSpc>
                        <a:spcBef>
                          <a:spcPts val="600"/>
                        </a:spcBef>
                        <a:spcAft>
                          <a:spcPts val="0"/>
                        </a:spcAft>
                      </a:pPr>
                      <a:endParaRPr lang="en-US"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Bef>
                          <a:spcPts val="600"/>
                        </a:spcBef>
                        <a:spcAft>
                          <a:spcPts val="0"/>
                        </a:spcAft>
                      </a:pPr>
                      <a:endParaRPr lang="en-US" sz="1200" b="0" kern="1200" dirty="0">
                        <a:ln>
                          <a:solidFill>
                            <a:schemeClr val="accent1"/>
                          </a:solidFill>
                        </a:ln>
                        <a:solidFill>
                          <a:schemeClr val="dk1"/>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15046">
                <a:tc vMerge="1">
                  <a:txBody>
                    <a:bodyPr/>
                    <a:lstStyle/>
                    <a:p>
                      <a:endParaRPr lang="en-US"/>
                    </a:p>
                  </a:txBody>
                  <a:tcPr/>
                </a:tc>
                <a:tc gridSpan="2">
                  <a:txBody>
                    <a:bodyPr/>
                    <a:lstStyle/>
                    <a:p>
                      <a:pPr algn="l">
                        <a:lnSpc>
                          <a:spcPct val="100000"/>
                        </a:lnSpc>
                        <a:spcBef>
                          <a:spcPts val="0"/>
                        </a:spcBef>
                        <a:spcAft>
                          <a:spcPts val="0"/>
                        </a:spcAft>
                      </a:pPr>
                      <a:r>
                        <a:rPr lang="it-IT" sz="1200" b="1" u="none" kern="1200" cap="none" spc="0" dirty="0">
                          <a:ln w="0"/>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rPr>
                        <a:t>Variazione d. Riserve Ufficiali</a:t>
                      </a:r>
                    </a:p>
                    <a:p>
                      <a:pPr algn="ctr">
                        <a:lnSpc>
                          <a:spcPct val="100000"/>
                        </a:lnSpc>
                        <a:spcBef>
                          <a:spcPts val="0"/>
                        </a:spcBef>
                        <a:spcAft>
                          <a:spcPts val="0"/>
                        </a:spcAft>
                      </a:pPr>
                      <a:r>
                        <a:rPr lang="it-IT" sz="1200" b="1" u="none" kern="1200" cap="none" spc="0" dirty="0">
                          <a:ln w="0"/>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rPr>
                        <a:t>della Banca Centrale</a:t>
                      </a:r>
                      <a:endParaRPr lang="en-US" sz="1200" b="1" u="none" kern="1200" cap="none" spc="0" dirty="0">
                        <a:ln w="0"/>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a:lnSpc>
                          <a:spcPct val="115000"/>
                        </a:lnSpc>
                        <a:spcBef>
                          <a:spcPts val="600"/>
                        </a:spcBef>
                        <a:spcAft>
                          <a:spcPts val="0"/>
                        </a:spcAft>
                      </a:pPr>
                      <a:r>
                        <a:rPr lang="it-IT" sz="1200" b="1" u="none" kern="1200" cap="none" spc="0" dirty="0">
                          <a:ln w="0"/>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rPr>
                        <a:t>(Diminuzione R.U.)</a:t>
                      </a:r>
                      <a:endParaRPr lang="en-US" sz="1200" b="1" u="none" kern="1200" cap="none" spc="0" dirty="0">
                        <a:ln w="0"/>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it-IT" sz="1200" b="0" dirty="0">
                          <a:ln>
                            <a:solidFill>
                              <a:schemeClr val="accent1">
                                <a:lumMod val="50000"/>
                              </a:schemeClr>
                            </a:solidFill>
                          </a:ln>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rPr>
                        <a:t> </a:t>
                      </a:r>
                      <a:r>
                        <a:rPr lang="it-IT" sz="1200" b="1" u="none" kern="1200" cap="none" spc="0" dirty="0">
                          <a:ln w="0"/>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rPr>
                        <a:t>(Aumento R.U.)</a:t>
                      </a:r>
                      <a:endParaRPr lang="en-US" sz="1200" b="1" u="none" kern="1200" cap="none" spc="0" dirty="0">
                        <a:ln w="0"/>
                        <a:solidFill>
                          <a:srgbClr val="BA0693"/>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73202">
                <a:tc>
                  <a:txBody>
                    <a:bodyPr/>
                    <a:lstStyle/>
                    <a:p>
                      <a:pPr algn="l">
                        <a:lnSpc>
                          <a:spcPct val="115000"/>
                        </a:lnSpc>
                        <a:spcBef>
                          <a:spcPts val="600"/>
                        </a:spcBef>
                        <a:spcAft>
                          <a:spcPts val="0"/>
                        </a:spcAft>
                      </a:pPr>
                      <a:r>
                        <a:rPr lang="it-IT" sz="1400" b="0" dirty="0">
                          <a:ln>
                            <a:solidFill>
                              <a:schemeClr val="tx2"/>
                            </a:solidFill>
                          </a:ln>
                          <a:solidFill>
                            <a:schemeClr val="accent1">
                              <a:lumMod val="50000"/>
                            </a:schemeClr>
                          </a:solidFill>
                          <a:effectLst/>
                          <a:latin typeface="American Typewriter" panose="02090604020004020304" pitchFamily="18" charset="77"/>
                        </a:rPr>
                        <a:t>Errori e omissioni</a:t>
                      </a:r>
                      <a:endParaRPr lang="en-US" sz="1400" b="0" dirty="0">
                        <a:ln>
                          <a:solidFill>
                            <a:schemeClr val="tx2"/>
                          </a:solidFill>
                        </a:ln>
                        <a:solidFill>
                          <a:schemeClr val="accent1">
                            <a:lumMod val="50000"/>
                          </a:schemeClr>
                        </a:solidFill>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15000"/>
                        </a:lnSpc>
                        <a:spcBef>
                          <a:spcPts val="600"/>
                        </a:spcBef>
                        <a:spcAft>
                          <a:spcPts val="0"/>
                        </a:spcAft>
                      </a:pPr>
                      <a:r>
                        <a:rPr lang="it-IT" sz="1200" dirty="0">
                          <a:ln>
                            <a:solidFill>
                              <a:schemeClr val="tx2"/>
                            </a:solidFill>
                          </a:ln>
                          <a:effectLst/>
                          <a:latin typeface="American Typewriter" panose="02090604020004020304" pitchFamily="18" charset="77"/>
                        </a:rPr>
                        <a:t> </a:t>
                      </a:r>
                      <a:endParaRPr lang="en-US" sz="1200" dirty="0">
                        <a:ln>
                          <a:solidFill>
                            <a:schemeClr val="tx2"/>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a:lnSpc>
                          <a:spcPct val="115000"/>
                        </a:lnSpc>
                        <a:spcBef>
                          <a:spcPts val="600"/>
                        </a:spcBef>
                        <a:spcAft>
                          <a:spcPts val="0"/>
                        </a:spcAft>
                      </a:pPr>
                      <a:endParaRPr lang="en-US" sz="120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Bef>
                          <a:spcPts val="600"/>
                        </a:spcBef>
                        <a:spcAft>
                          <a:spcPts val="0"/>
                        </a:spcAft>
                      </a:pPr>
                      <a:endParaRPr lang="en-US" sz="1200" b="0" dirty="0">
                        <a:ln>
                          <a:solidFill>
                            <a:schemeClr val="accent1"/>
                          </a:solidFill>
                        </a:ln>
                        <a:effectLst/>
                        <a:latin typeface="American Typewriter" panose="02090604020004020304" pitchFamily="18" charset="77"/>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2890">
                <a:tc>
                  <a:txBody>
                    <a:bodyPr/>
                    <a:lstStyle/>
                    <a:p>
                      <a:pPr algn="l">
                        <a:lnSpc>
                          <a:spcPct val="115000"/>
                        </a:lnSpc>
                        <a:spcBef>
                          <a:spcPts val="600"/>
                        </a:spcBef>
                        <a:spcAft>
                          <a:spcPts val="0"/>
                        </a:spcAft>
                      </a:pPr>
                      <a:r>
                        <a:rPr lang="it-IT" sz="1600" b="0" dirty="0">
                          <a:ln>
                            <a:solidFill>
                              <a:schemeClr val="tx2"/>
                            </a:solidFill>
                          </a:ln>
                          <a:solidFill>
                            <a:schemeClr val="accent1">
                              <a:lumMod val="50000"/>
                            </a:schemeClr>
                          </a:solidFill>
                          <a:effectLst/>
                          <a:latin typeface="+mj-lt"/>
                        </a:rPr>
                        <a:t>Saldo</a:t>
                      </a:r>
                      <a:endParaRPr lang="en-US" sz="1600" b="0" dirty="0">
                        <a:ln>
                          <a:solidFill>
                            <a:schemeClr val="tx2"/>
                          </a:solidFill>
                        </a:ln>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Bef>
                          <a:spcPts val="600"/>
                        </a:spcBef>
                        <a:spcAft>
                          <a:spcPts val="0"/>
                        </a:spcAft>
                      </a:pPr>
                      <a:r>
                        <a:rPr lang="it-IT" sz="1500" dirty="0">
                          <a:ln>
                            <a:solidFill>
                              <a:schemeClr val="tx2"/>
                            </a:solidFill>
                          </a:ln>
                          <a:effectLst/>
                        </a:rPr>
                        <a:t>= 0</a:t>
                      </a:r>
                      <a:endParaRPr lang="en-US" sz="1500" dirty="0">
                        <a:ln>
                          <a:solidFill>
                            <a:schemeClr val="tx2"/>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just">
                        <a:lnSpc>
                          <a:spcPct val="115000"/>
                        </a:lnSpc>
                        <a:spcBef>
                          <a:spcPts val="600"/>
                        </a:spcBef>
                        <a:spcAft>
                          <a:spcPts val="0"/>
                        </a:spcAft>
                      </a:pPr>
                      <a:endParaRPr lang="en-US" sz="1400" dirty="0">
                        <a:ln>
                          <a:solidFill>
                            <a:schemeClr val="accent1"/>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81297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2708694" y="0"/>
            <a:ext cx="6135910" cy="6858000"/>
          </a:xfrm>
          <a:prstGeom prst="rect">
            <a:avLst/>
          </a:prstGeom>
          <a:solidFill>
            <a:schemeClr val="accent2"/>
          </a:solidFill>
        </p:spPr>
      </p:pic>
      <p:sp>
        <p:nvSpPr>
          <p:cNvPr id="7" name="CasellaDiTesto 6"/>
          <p:cNvSpPr txBox="1"/>
          <p:nvPr/>
        </p:nvSpPr>
        <p:spPr>
          <a:xfrm>
            <a:off x="310552" y="69011"/>
            <a:ext cx="1944557" cy="2141612"/>
          </a:xfrm>
          <a:prstGeom prst="rect">
            <a:avLst/>
          </a:prstGeom>
          <a:noFill/>
        </p:spPr>
        <p:txBody>
          <a:bodyPr wrap="square" rtlCol="0">
            <a:spAutoFit/>
          </a:bodyPr>
          <a:lstStyle/>
          <a:p>
            <a:r>
              <a:rPr lang="it-IT" dirty="0"/>
              <a:t>Bilancia dei pagamenti</a:t>
            </a:r>
          </a:p>
          <a:p>
            <a:r>
              <a:rPr lang="it-IT" dirty="0"/>
              <a:t>dell’Italia </a:t>
            </a:r>
          </a:p>
          <a:p>
            <a:r>
              <a:rPr lang="it-IT" dirty="0"/>
              <a:t>2008-2013</a:t>
            </a:r>
          </a:p>
          <a:p>
            <a:r>
              <a:rPr lang="it-IT" sz="900" i="1" dirty="0"/>
              <a:t>Fonte</a:t>
            </a:r>
            <a:r>
              <a:rPr lang="it-IT" sz="900" dirty="0"/>
              <a:t>:</a:t>
            </a:r>
          </a:p>
          <a:p>
            <a:r>
              <a:rPr lang="it-IT" sz="900" dirty="0"/>
              <a:t>Banca d’Italia, Relazione Annuale 2014, maggio 2015 (appendice)</a:t>
            </a:r>
          </a:p>
          <a:p>
            <a:pPr>
              <a:spcBef>
                <a:spcPts val="450"/>
              </a:spcBef>
            </a:pPr>
            <a:r>
              <a:rPr lang="it-IT" sz="600" dirty="0">
                <a:hlinkClick r:id="rId4"/>
              </a:rPr>
              <a:t>http://www.bancaditalia.it/pubblicazioni/relazione-annuale/2013/index.html</a:t>
            </a:r>
            <a:endParaRPr lang="it-IT" sz="600" dirty="0"/>
          </a:p>
          <a:p>
            <a:endParaRPr lang="it-IT" sz="900" dirty="0"/>
          </a:p>
          <a:p>
            <a:endParaRPr lang="en-US" sz="900" dirty="0"/>
          </a:p>
        </p:txBody>
      </p:sp>
      <p:sp>
        <p:nvSpPr>
          <p:cNvPr id="2" name="CasellaDiTesto 1"/>
          <p:cNvSpPr txBox="1"/>
          <p:nvPr/>
        </p:nvSpPr>
        <p:spPr>
          <a:xfrm>
            <a:off x="0" y="2311879"/>
            <a:ext cx="2622430" cy="2954655"/>
          </a:xfrm>
          <a:prstGeom prst="rect">
            <a:avLst/>
          </a:prstGeom>
          <a:noFill/>
        </p:spPr>
        <p:txBody>
          <a:bodyPr wrap="square" rtlCol="0">
            <a:spAutoFit/>
          </a:bodyPr>
          <a:lstStyle/>
          <a:p>
            <a:pPr algn="l"/>
            <a:endParaRPr lang="it-IT" sz="1200" dirty="0"/>
          </a:p>
          <a:p>
            <a:pPr algn="l"/>
            <a:r>
              <a:rPr lang="it-IT" sz="1200" dirty="0"/>
              <a:t>Note per agevolare la lettura. </a:t>
            </a:r>
          </a:p>
          <a:p>
            <a:pPr algn="l"/>
            <a:r>
              <a:rPr lang="it-IT" sz="1200" dirty="0"/>
              <a:t>Nel 2013:  </a:t>
            </a:r>
          </a:p>
          <a:p>
            <a:pPr marL="171450" indent="-171450" algn="l">
              <a:buFont typeface="Arial" panose="020B0604020202020204" pitchFamily="34" charset="0"/>
              <a:buChar char="•"/>
            </a:pPr>
            <a:r>
              <a:rPr lang="it-IT" sz="1000" dirty="0"/>
              <a:t>Nel 2013, il saldo delle </a:t>
            </a:r>
            <a:r>
              <a:rPr lang="it-IT" sz="1000" b="1" dirty="0">
                <a:solidFill>
                  <a:srgbClr val="FF0000"/>
                </a:solidFill>
              </a:rPr>
              <a:t>partite correnti </a:t>
            </a:r>
            <a:r>
              <a:rPr lang="it-IT" sz="1000" dirty="0"/>
              <a:t>era positivo per 15505 mil. </a:t>
            </a:r>
          </a:p>
          <a:p>
            <a:pPr marL="171450" indent="-171450" algn="l">
              <a:buFont typeface="Arial" panose="020B0604020202020204" pitchFamily="34" charset="0"/>
              <a:buChar char="•"/>
            </a:pPr>
            <a:r>
              <a:rPr lang="it-IT" sz="1000" dirty="0"/>
              <a:t>Le esportazioni di merci = 391621 </a:t>
            </a:r>
            <a:r>
              <a:rPr lang="it-IT" sz="1000" dirty="0" err="1"/>
              <a:t>mil</a:t>
            </a:r>
            <a:r>
              <a:rPr lang="it-IT" sz="1000" dirty="0"/>
              <a:t> («crediti»), quelle di servizi 83481 mil.</a:t>
            </a:r>
          </a:p>
          <a:p>
            <a:pPr marL="171450" indent="-171450" algn="l">
              <a:buFont typeface="Arial" panose="020B0604020202020204" pitchFamily="34" charset="0"/>
              <a:buChar char="•"/>
            </a:pPr>
            <a:r>
              <a:rPr lang="it-IT" sz="1000" dirty="0"/>
              <a:t>Le importazioni rispettivamente  354382 e 80858 mil.</a:t>
            </a:r>
          </a:p>
          <a:p>
            <a:pPr marL="171450" indent="-171450" algn="l">
              <a:buFont typeface="Arial" panose="020B0604020202020204" pitchFamily="34" charset="0"/>
              <a:buChar char="•"/>
            </a:pPr>
            <a:r>
              <a:rPr lang="it-IT" sz="1000" dirty="0"/>
              <a:t>Il </a:t>
            </a:r>
            <a:r>
              <a:rPr lang="it-IT" sz="1000" b="1" dirty="0">
                <a:solidFill>
                  <a:srgbClr val="FF0000"/>
                </a:solidFill>
              </a:rPr>
              <a:t>conto finanziario</a:t>
            </a:r>
            <a:r>
              <a:rPr lang="it-IT" sz="1000" dirty="0"/>
              <a:t> era negativo per 24699 </a:t>
            </a:r>
            <a:r>
              <a:rPr lang="it-IT" sz="1000" dirty="0" err="1"/>
              <a:t>mil</a:t>
            </a:r>
            <a:endParaRPr lang="it-IT" sz="1000" dirty="0"/>
          </a:p>
          <a:p>
            <a:pPr marL="171450" indent="-171450" algn="l">
              <a:buFont typeface="Arial" panose="020B0604020202020204" pitchFamily="34" charset="0"/>
              <a:buChar char="•"/>
            </a:pPr>
            <a:r>
              <a:rPr lang="it-IT" sz="1000" dirty="0"/>
              <a:t>Gli </a:t>
            </a:r>
            <a:r>
              <a:rPr lang="it-IT" sz="1000" dirty="0" err="1"/>
              <a:t>inv.diretti</a:t>
            </a:r>
            <a:r>
              <a:rPr lang="it-IT" sz="1000" dirty="0"/>
              <a:t> in entrata 12432, in uscita 23847 mil.</a:t>
            </a:r>
          </a:p>
          <a:p>
            <a:pPr marL="171450" indent="-171450" algn="l">
              <a:buFont typeface="Arial" panose="020B0604020202020204" pitchFamily="34" charset="0"/>
              <a:buChar char="•"/>
            </a:pPr>
            <a:r>
              <a:rPr lang="it-IT" sz="1000" dirty="0"/>
              <a:t>Le </a:t>
            </a:r>
            <a:r>
              <a:rPr lang="it-IT" sz="1000" b="1" dirty="0"/>
              <a:t>Riserve Ufficiali </a:t>
            </a:r>
            <a:r>
              <a:rPr lang="it-IT" sz="1000" dirty="0"/>
              <a:t>della </a:t>
            </a:r>
            <a:r>
              <a:rPr lang="it-IT" sz="1000" dirty="0" err="1"/>
              <a:t>BdI</a:t>
            </a:r>
            <a:r>
              <a:rPr lang="it-IT" sz="1000" dirty="0"/>
              <a:t> sono </a:t>
            </a:r>
            <a:r>
              <a:rPr lang="it-IT" sz="1000" u="sng" dirty="0"/>
              <a:t>aumentate</a:t>
            </a:r>
            <a:r>
              <a:rPr lang="it-IT" sz="1000" dirty="0"/>
              <a:t> di 1527 mil.(registrate con </a:t>
            </a:r>
            <a:r>
              <a:rPr lang="it-IT" sz="1000" u="sng" dirty="0"/>
              <a:t>segno negativo </a:t>
            </a:r>
            <a:r>
              <a:rPr lang="it-IT" sz="1000" dirty="0"/>
              <a:t>perché è la voce che assicura il saldo zero tra tutte le altre voci, inclusi errori e omissioni).  </a:t>
            </a:r>
            <a:endParaRPr lang="en-US" sz="1000" dirty="0"/>
          </a:p>
        </p:txBody>
      </p:sp>
    </p:spTree>
    <p:extLst>
      <p:ext uri="{BB962C8B-B14F-4D97-AF65-F5344CB8AC3E}">
        <p14:creationId xmlns:p14="http://schemas.microsoft.com/office/powerpoint/2010/main" val="203464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57213" y="169700"/>
            <a:ext cx="7313612" cy="784225"/>
          </a:xfrm>
        </p:spPr>
        <p:txBody>
          <a:bodyPr/>
          <a:lstStyle/>
          <a:p>
            <a:r>
              <a:rPr lang="it-IT" altLang="en-US" sz="2000" b="1" dirty="0">
                <a:latin typeface="American Typewriter" panose="02090604020004020304" pitchFamily="18" charset="77"/>
              </a:rPr>
              <a:t>Le partite correnti e il conto del PIL</a:t>
            </a:r>
          </a:p>
        </p:txBody>
      </p:sp>
      <p:sp>
        <p:nvSpPr>
          <p:cNvPr id="74755" name="Rectangle 3"/>
          <p:cNvSpPr>
            <a:spLocks noGrp="1" noChangeArrowheads="1"/>
          </p:cNvSpPr>
          <p:nvPr>
            <p:ph idx="1"/>
          </p:nvPr>
        </p:nvSpPr>
        <p:spPr>
          <a:xfrm>
            <a:off x="557213" y="1305209"/>
            <a:ext cx="7543800" cy="4796856"/>
          </a:xfrm>
        </p:spPr>
        <p:txBody>
          <a:bodyPr/>
          <a:lstStyle/>
          <a:p>
            <a:pPr marL="461963" indent="-461963">
              <a:lnSpc>
                <a:spcPct val="105000"/>
              </a:lnSpc>
              <a:spcBef>
                <a:spcPct val="60000"/>
              </a:spcBef>
              <a:buSzPct val="80000"/>
              <a:buFont typeface="Wingdings" panose="05000000000000000000" pitchFamily="2" charset="2"/>
              <a:buChar char="¢"/>
            </a:pPr>
            <a:endParaRPr lang="it-IT" altLang="en-US" sz="1600" dirty="0">
              <a:latin typeface="American Typewriter" panose="02090604020004020304" pitchFamily="18" charset="77"/>
            </a:endParaRPr>
          </a:p>
          <a:p>
            <a:pPr marL="461963" indent="-461963">
              <a:lnSpc>
                <a:spcPct val="105000"/>
              </a:lnSpc>
              <a:spcBef>
                <a:spcPct val="60000"/>
              </a:spcBef>
              <a:buSzPct val="80000"/>
              <a:buFont typeface="Wingdings" panose="05000000000000000000" pitchFamily="2" charset="2"/>
              <a:buChar char="¢"/>
            </a:pPr>
            <a:r>
              <a:rPr lang="it-IT" altLang="en-US" sz="1600" dirty="0">
                <a:latin typeface="American Typewriter" panose="02090604020004020304" pitchFamily="18" charset="77"/>
              </a:rPr>
              <a:t>Il conto del PIL (dal lato della domanda) è:</a:t>
            </a:r>
          </a:p>
          <a:p>
            <a:pPr marL="400050" lvl="1" indent="0" algn="ctr">
              <a:lnSpc>
                <a:spcPct val="105000"/>
              </a:lnSpc>
              <a:spcBef>
                <a:spcPts val="600"/>
              </a:spcBef>
              <a:buSzPct val="80000"/>
              <a:buNone/>
            </a:pPr>
            <a:r>
              <a:rPr lang="it-IT" altLang="en-US" sz="2000" b="1" dirty="0">
                <a:latin typeface="American Typewriter" panose="02090604020004020304" pitchFamily="18" charset="77"/>
              </a:rPr>
              <a:t>Y =  </a:t>
            </a:r>
            <a:r>
              <a:rPr lang="it-IT" altLang="en-US" sz="2000" b="1" dirty="0">
                <a:solidFill>
                  <a:srgbClr val="0070C0"/>
                </a:solidFill>
                <a:latin typeface="American Typewriter" panose="02090604020004020304" pitchFamily="18" charset="77"/>
              </a:rPr>
              <a:t>C + I + G  </a:t>
            </a:r>
            <a:r>
              <a:rPr lang="it-IT" altLang="en-US" sz="2000" b="1" dirty="0">
                <a:latin typeface="American Typewriter" panose="02090604020004020304" pitchFamily="18" charset="77"/>
              </a:rPr>
              <a:t>+  </a:t>
            </a:r>
            <a:r>
              <a:rPr lang="it-IT" altLang="en-US" sz="2000" b="1" dirty="0">
                <a:solidFill>
                  <a:schemeClr val="accent2">
                    <a:lumMod val="50000"/>
                  </a:schemeClr>
                </a:solidFill>
                <a:latin typeface="American Typewriter" panose="02090604020004020304" pitchFamily="18" charset="77"/>
              </a:rPr>
              <a:t>EX – IM</a:t>
            </a:r>
          </a:p>
          <a:p>
            <a:pPr marL="400050" lvl="1" indent="0">
              <a:lnSpc>
                <a:spcPct val="105000"/>
              </a:lnSpc>
              <a:spcBef>
                <a:spcPts val="600"/>
              </a:spcBef>
              <a:buSzPct val="80000"/>
              <a:buNone/>
            </a:pPr>
            <a:r>
              <a:rPr lang="it-IT" altLang="en-US" sz="1600" dirty="0">
                <a:latin typeface="American Typewriter" panose="02090604020004020304" pitchFamily="18" charset="77"/>
              </a:rPr>
              <a:t>Possiamo definire: </a:t>
            </a:r>
          </a:p>
          <a:p>
            <a:pPr marL="685800" lvl="1">
              <a:lnSpc>
                <a:spcPct val="105000"/>
              </a:lnSpc>
              <a:spcBef>
                <a:spcPts val="600"/>
              </a:spcBef>
              <a:buSzPct val="80000"/>
            </a:pPr>
            <a:r>
              <a:rPr lang="it-IT" altLang="en-US" sz="1600" dirty="0">
                <a:latin typeface="American Typewriter" panose="02090604020004020304" pitchFamily="18" charset="77"/>
              </a:rPr>
              <a:t>Assorbimento (spesa) da domanda interna </a:t>
            </a:r>
            <a:r>
              <a:rPr lang="it-IT" altLang="en-US" sz="1600" b="1" dirty="0">
                <a:solidFill>
                  <a:schemeClr val="accent2">
                    <a:lumMod val="50000"/>
                  </a:schemeClr>
                </a:solidFill>
                <a:latin typeface="American Typewriter" panose="02090604020004020304" pitchFamily="18" charset="77"/>
              </a:rPr>
              <a:t>: </a:t>
            </a:r>
            <a:r>
              <a:rPr lang="it-IT" altLang="en-US" sz="2000" b="1" dirty="0">
                <a:solidFill>
                  <a:srgbClr val="C00000"/>
                </a:solidFill>
                <a:latin typeface="American Typewriter" panose="02090604020004020304" pitchFamily="18" charset="77"/>
              </a:rPr>
              <a:t>A =</a:t>
            </a:r>
            <a:r>
              <a:rPr lang="it-IT" altLang="en-US" sz="2000" b="1" dirty="0">
                <a:solidFill>
                  <a:schemeClr val="accent2">
                    <a:lumMod val="50000"/>
                  </a:schemeClr>
                </a:solidFill>
                <a:latin typeface="American Typewriter" panose="02090604020004020304" pitchFamily="18" charset="77"/>
              </a:rPr>
              <a:t> </a:t>
            </a:r>
            <a:r>
              <a:rPr lang="it-IT" altLang="en-US" sz="2000" b="1" dirty="0">
                <a:solidFill>
                  <a:srgbClr val="0070C0"/>
                </a:solidFill>
                <a:latin typeface="American Typewriter" panose="02090604020004020304" pitchFamily="18" charset="77"/>
              </a:rPr>
              <a:t>C + I + G</a:t>
            </a:r>
          </a:p>
          <a:p>
            <a:pPr marL="685800" lvl="1">
              <a:lnSpc>
                <a:spcPct val="105000"/>
              </a:lnSpc>
              <a:spcBef>
                <a:spcPts val="600"/>
              </a:spcBef>
              <a:buSzPct val="80000"/>
            </a:pPr>
            <a:r>
              <a:rPr lang="it-IT" altLang="en-US" sz="1600" dirty="0">
                <a:latin typeface="American Typewriter" panose="02090604020004020304" pitchFamily="18" charset="77"/>
              </a:rPr>
              <a:t>Partite Correnti: 			         </a:t>
            </a:r>
            <a:r>
              <a:rPr lang="it-IT" altLang="en-US" sz="2000" b="1" dirty="0">
                <a:solidFill>
                  <a:srgbClr val="C00000"/>
                </a:solidFill>
                <a:latin typeface="American Typewriter" panose="02090604020004020304" pitchFamily="18" charset="77"/>
              </a:rPr>
              <a:t>CA = </a:t>
            </a:r>
            <a:r>
              <a:rPr lang="it-IT" altLang="en-US" sz="2000" b="1" dirty="0">
                <a:solidFill>
                  <a:schemeClr val="accent2">
                    <a:lumMod val="50000"/>
                  </a:schemeClr>
                </a:solidFill>
                <a:latin typeface="American Typewriter" panose="02090604020004020304" pitchFamily="18" charset="77"/>
              </a:rPr>
              <a:t>EX – IM</a:t>
            </a:r>
          </a:p>
          <a:p>
            <a:pPr marL="400050" lvl="1" indent="0">
              <a:lnSpc>
                <a:spcPct val="105000"/>
              </a:lnSpc>
              <a:spcBef>
                <a:spcPts val="600"/>
              </a:spcBef>
              <a:buSzPct val="80000"/>
              <a:buNone/>
            </a:pPr>
            <a:r>
              <a:rPr lang="it-IT" altLang="en-US" sz="1600" dirty="0">
                <a:latin typeface="American Typewriter" panose="02090604020004020304" pitchFamily="18" charset="77"/>
              </a:rPr>
              <a:t>E sostituendo:</a:t>
            </a:r>
            <a:r>
              <a:rPr lang="it-IT" altLang="en-US" sz="1600" b="1" dirty="0">
                <a:solidFill>
                  <a:srgbClr val="0070C0"/>
                </a:solidFill>
                <a:latin typeface="American Typewriter" panose="02090604020004020304" pitchFamily="18" charset="77"/>
              </a:rPr>
              <a:t>	</a:t>
            </a:r>
            <a:r>
              <a:rPr lang="it-IT" altLang="en-US" sz="2000" b="1" dirty="0">
                <a:latin typeface="American Typewriter" panose="02090604020004020304" pitchFamily="18" charset="77"/>
              </a:rPr>
              <a:t>Y = </a:t>
            </a:r>
            <a:r>
              <a:rPr lang="it-IT" altLang="en-US" sz="2000" b="1" dirty="0">
                <a:solidFill>
                  <a:srgbClr val="C00000"/>
                </a:solidFill>
                <a:latin typeface="American Typewriter" panose="02090604020004020304" pitchFamily="18" charset="77"/>
              </a:rPr>
              <a:t>A + CA</a:t>
            </a:r>
          </a:p>
          <a:p>
            <a:pPr marL="400050" lvl="1" indent="0">
              <a:lnSpc>
                <a:spcPct val="105000"/>
              </a:lnSpc>
              <a:spcBef>
                <a:spcPts val="600"/>
              </a:spcBef>
              <a:buSzPct val="80000"/>
              <a:buNone/>
            </a:pPr>
            <a:r>
              <a:rPr lang="it-IT" altLang="en-US" sz="1600" dirty="0">
                <a:latin typeface="American Typewriter" panose="02090604020004020304" pitchFamily="18" charset="77"/>
              </a:rPr>
              <a:t>ovvero: </a:t>
            </a:r>
            <a:r>
              <a:rPr lang="it-IT" altLang="en-US" sz="2000" b="1" dirty="0">
                <a:solidFill>
                  <a:srgbClr val="C00000"/>
                </a:solidFill>
                <a:latin typeface="American Typewriter" panose="02090604020004020304" pitchFamily="18" charset="77"/>
              </a:rPr>
              <a:t>		CA </a:t>
            </a:r>
            <a:r>
              <a:rPr lang="it-IT" altLang="en-US" sz="2000" b="1" dirty="0">
                <a:latin typeface="American Typewriter" panose="02090604020004020304" pitchFamily="18" charset="77"/>
              </a:rPr>
              <a:t>= Y</a:t>
            </a:r>
            <a:r>
              <a:rPr lang="it-IT" altLang="en-US" sz="2000" b="1" dirty="0">
                <a:solidFill>
                  <a:srgbClr val="C00000"/>
                </a:solidFill>
                <a:latin typeface="American Typewriter" panose="02090604020004020304" pitchFamily="18" charset="77"/>
              </a:rPr>
              <a:t> – A</a:t>
            </a:r>
          </a:p>
          <a:p>
            <a:pPr marL="400050" lvl="1" indent="0">
              <a:lnSpc>
                <a:spcPct val="105000"/>
              </a:lnSpc>
              <a:spcBef>
                <a:spcPts val="600"/>
              </a:spcBef>
              <a:buSzPct val="80000"/>
              <a:buNone/>
            </a:pPr>
            <a:r>
              <a:rPr lang="it-IT" altLang="en-US" sz="2000" b="1" dirty="0">
                <a:solidFill>
                  <a:srgbClr val="C00000"/>
                </a:solidFill>
                <a:latin typeface="American Typewriter" panose="02090604020004020304" pitchFamily="18" charset="77"/>
                <a:cs typeface="Calibri" panose="020F0502020204030204" pitchFamily="34" charset="0"/>
              </a:rPr>
              <a:t>→  </a:t>
            </a:r>
            <a:r>
              <a:rPr lang="it-IT" altLang="en-US" sz="1800" b="1" dirty="0">
                <a:latin typeface="American Typewriter" panose="02090604020004020304" pitchFamily="18" charset="77"/>
                <a:cs typeface="Calibri" panose="020F0502020204030204" pitchFamily="34" charset="0"/>
              </a:rPr>
              <a:t>le partite correnti sono la differenza fra il reddito </a:t>
            </a:r>
          </a:p>
          <a:p>
            <a:pPr marL="400050" lvl="1" indent="0">
              <a:lnSpc>
                <a:spcPct val="105000"/>
              </a:lnSpc>
              <a:spcBef>
                <a:spcPts val="600"/>
              </a:spcBef>
              <a:buSzPct val="80000"/>
              <a:buNone/>
            </a:pPr>
            <a:r>
              <a:rPr lang="it-IT" altLang="en-US" sz="1800" b="1" dirty="0">
                <a:latin typeface="American Typewriter" panose="02090604020004020304" pitchFamily="18" charset="77"/>
                <a:cs typeface="Calibri" panose="020F0502020204030204" pitchFamily="34" charset="0"/>
              </a:rPr>
              <a:t>	e la spesa interna.</a:t>
            </a:r>
            <a:endParaRPr lang="it-IT" altLang="en-US" sz="1800" b="1" dirty="0">
              <a:latin typeface="American Typewriter" panose="02090604020004020304" pitchFamily="18" charset="77"/>
            </a:endParaRPr>
          </a:p>
        </p:txBody>
      </p:sp>
      <p:sp>
        <p:nvSpPr>
          <p:cNvPr id="65540"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1363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strips(downRight)">
                                      <p:cBhvr>
                                        <p:cTn id="7" dur="500"/>
                                        <p:tgtEl>
                                          <p:spTgt spid="74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strips(downRight)">
                                      <p:cBhvr>
                                        <p:cTn id="12" dur="500"/>
                                        <p:tgtEl>
                                          <p:spTgt spid="74755">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animEffect transition="in" filter="strips(downRight)">
                                      <p:cBhvr>
                                        <p:cTn id="15" dur="500"/>
                                        <p:tgtEl>
                                          <p:spTgt spid="74755">
                                            <p:txEl>
                                              <p:pRg st="3" end="3"/>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4755">
                                            <p:txEl>
                                              <p:pRg st="4" end="4"/>
                                            </p:txEl>
                                          </p:spTgt>
                                        </p:tgtEl>
                                        <p:attrNameLst>
                                          <p:attrName>style.visibility</p:attrName>
                                        </p:attrNameLst>
                                      </p:cBhvr>
                                      <p:to>
                                        <p:strVal val="visible"/>
                                      </p:to>
                                    </p:set>
                                    <p:animEffect transition="in" filter="strips(downRight)">
                                      <p:cBhvr>
                                        <p:cTn id="18" dur="500"/>
                                        <p:tgtEl>
                                          <p:spTgt spid="74755">
                                            <p:txEl>
                                              <p:pRg st="4" end="4"/>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animEffect transition="in" filter="strips(downRight)">
                                      <p:cBhvr>
                                        <p:cTn id="21" dur="500"/>
                                        <p:tgtEl>
                                          <p:spTgt spid="74755">
                                            <p:txEl>
                                              <p:pRg st="5" end="5"/>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74755">
                                            <p:txEl>
                                              <p:pRg st="6" end="6"/>
                                            </p:txEl>
                                          </p:spTgt>
                                        </p:tgtEl>
                                        <p:attrNameLst>
                                          <p:attrName>style.visibility</p:attrName>
                                        </p:attrNameLst>
                                      </p:cBhvr>
                                      <p:to>
                                        <p:strVal val="visible"/>
                                      </p:to>
                                    </p:set>
                                    <p:animEffect transition="in" filter="strips(downRight)">
                                      <p:cBhvr>
                                        <p:cTn id="24" dur="500"/>
                                        <p:tgtEl>
                                          <p:spTgt spid="74755">
                                            <p:txEl>
                                              <p:pRg st="6" end="6"/>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74755">
                                            <p:txEl>
                                              <p:pRg st="7" end="7"/>
                                            </p:txEl>
                                          </p:spTgt>
                                        </p:tgtEl>
                                        <p:attrNameLst>
                                          <p:attrName>style.visibility</p:attrName>
                                        </p:attrNameLst>
                                      </p:cBhvr>
                                      <p:to>
                                        <p:strVal val="visible"/>
                                      </p:to>
                                    </p:set>
                                    <p:animEffect transition="in" filter="strips(downRight)">
                                      <p:cBhvr>
                                        <p:cTn id="27" dur="500"/>
                                        <p:tgtEl>
                                          <p:spTgt spid="74755">
                                            <p:txEl>
                                              <p:pRg st="7" end="7"/>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74755">
                                            <p:txEl>
                                              <p:pRg st="8" end="8"/>
                                            </p:txEl>
                                          </p:spTgt>
                                        </p:tgtEl>
                                        <p:attrNameLst>
                                          <p:attrName>style.visibility</p:attrName>
                                        </p:attrNameLst>
                                      </p:cBhvr>
                                      <p:to>
                                        <p:strVal val="visible"/>
                                      </p:to>
                                    </p:set>
                                    <p:animEffect transition="in" filter="strips(downRight)">
                                      <p:cBhvr>
                                        <p:cTn id="30" dur="500"/>
                                        <p:tgtEl>
                                          <p:spTgt spid="74755">
                                            <p:txEl>
                                              <p:pRg st="8" end="8"/>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74755">
                                            <p:txEl>
                                              <p:pRg st="9" end="9"/>
                                            </p:txEl>
                                          </p:spTgt>
                                        </p:tgtEl>
                                        <p:attrNameLst>
                                          <p:attrName>style.visibility</p:attrName>
                                        </p:attrNameLst>
                                      </p:cBhvr>
                                      <p:to>
                                        <p:strVal val="visible"/>
                                      </p:to>
                                    </p:set>
                                    <p:animEffect transition="in" filter="strips(downRight)">
                                      <p:cBhvr>
                                        <p:cTn id="33" dur="500"/>
                                        <p:tgtEl>
                                          <p:spTgt spid="74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2821C24-894A-3647-B958-48C5A49EDC0F}"/>
              </a:ext>
            </a:extLst>
          </p:cNvPr>
          <p:cNvSpPr>
            <a:spLocks noGrp="1" noChangeArrowheads="1"/>
          </p:cNvSpPr>
          <p:nvPr>
            <p:ph type="title"/>
          </p:nvPr>
        </p:nvSpPr>
        <p:spPr>
          <a:xfrm>
            <a:off x="544513" y="496505"/>
            <a:ext cx="6780212" cy="895350"/>
          </a:xfrm>
        </p:spPr>
        <p:txBody>
          <a:bodyPr/>
          <a:lstStyle/>
          <a:p>
            <a:pPr>
              <a:tabLst>
                <a:tab pos="4003675" algn="ctr"/>
              </a:tabLst>
            </a:pPr>
            <a:r>
              <a:rPr lang="it-IT" altLang="it-IT" sz="2400" dirty="0">
                <a:latin typeface="American Typewriter" panose="02090604020004020304" pitchFamily="18" charset="77"/>
              </a:rPr>
              <a:t>Identità del reddito nazionale</a:t>
            </a:r>
            <a:br>
              <a:rPr lang="it-IT" altLang="it-IT" sz="2400" dirty="0">
                <a:latin typeface="American Typewriter" panose="02090604020004020304" pitchFamily="18" charset="77"/>
              </a:rPr>
            </a:br>
            <a:r>
              <a:rPr lang="it-IT" altLang="it-IT" sz="2400" dirty="0">
                <a:latin typeface="American Typewriter" panose="02090604020004020304" pitchFamily="18" charset="77"/>
              </a:rPr>
              <a:t>Reddito aggregato = spesa aggregata</a:t>
            </a:r>
          </a:p>
        </p:txBody>
      </p:sp>
      <p:sp>
        <p:nvSpPr>
          <p:cNvPr id="5" name="Rectangle 3">
            <a:extLst>
              <a:ext uri="{FF2B5EF4-FFF2-40B4-BE49-F238E27FC236}">
                <a16:creationId xmlns:a16="http://schemas.microsoft.com/office/drawing/2014/main" id="{6198293D-3792-9FCD-2E50-C55EE43473F3}"/>
              </a:ext>
            </a:extLst>
          </p:cNvPr>
          <p:cNvSpPr>
            <a:spLocks noGrp="1" noChangeArrowheads="1"/>
          </p:cNvSpPr>
          <p:nvPr>
            <p:ph idx="1"/>
          </p:nvPr>
        </p:nvSpPr>
        <p:spPr>
          <a:xfrm>
            <a:off x="519113" y="1668463"/>
            <a:ext cx="8110537" cy="3848100"/>
          </a:xfrm>
        </p:spPr>
        <p:txBody>
          <a:bodyPr anchor="ctr"/>
          <a:lstStyle/>
          <a:p>
            <a:pPr marL="565150" indent="-552450">
              <a:lnSpc>
                <a:spcPct val="105000"/>
              </a:lnSpc>
              <a:spcBef>
                <a:spcPct val="80000"/>
              </a:spcBef>
              <a:buSzPct val="75000"/>
              <a:buFont typeface="Wingdings" pitchFamily="2" charset="2"/>
              <a:buChar char="¢"/>
            </a:pPr>
            <a:r>
              <a:rPr lang="it-IT" altLang="it-IT" sz="1800" dirty="0">
                <a:latin typeface="American Typewriter" panose="02090604020004020304" pitchFamily="18" charset="77"/>
              </a:rPr>
              <a:t>Perché quindi due definizioni?</a:t>
            </a:r>
          </a:p>
          <a:p>
            <a:pPr marL="565150" indent="-552450">
              <a:lnSpc>
                <a:spcPct val="105000"/>
              </a:lnSpc>
              <a:spcBef>
                <a:spcPct val="80000"/>
              </a:spcBef>
              <a:buSzPct val="75000"/>
              <a:buFont typeface="Wingdings" pitchFamily="2" charset="2"/>
              <a:buChar char="¢"/>
            </a:pPr>
            <a:r>
              <a:rPr lang="it-IT" altLang="it-IT" sz="1800" dirty="0">
                <a:latin typeface="American Typewriter" panose="02090604020004020304" pitchFamily="18" charset="77"/>
              </a:rPr>
              <a:t>In ogni transazione economica la spesa sostenuta dall’acquirente è pari al reddito ricevuto del venditore.</a:t>
            </a:r>
          </a:p>
          <a:p>
            <a:pPr marL="565150" indent="-552450">
              <a:lnSpc>
                <a:spcPct val="105000"/>
              </a:lnSpc>
              <a:spcBef>
                <a:spcPct val="80000"/>
              </a:spcBef>
              <a:buSzPct val="75000"/>
              <a:buFont typeface="Wingdings" pitchFamily="2" charset="2"/>
              <a:buChar char="¢"/>
            </a:pPr>
            <a:r>
              <a:rPr lang="it-IT" altLang="it-IT" sz="1800" dirty="0">
                <a:latin typeface="American Typewriter" panose="02090604020004020304" pitchFamily="18" charset="77"/>
              </a:rPr>
              <a:t>Quindi, la somma di tutte le spese è pari alla somma di tutti i nuovi redditi prodotti.</a:t>
            </a:r>
            <a:endParaRPr lang="it-IT" altLang="it-IT" sz="1600" dirty="0">
              <a:latin typeface="American Typewriter" panose="02090604020004020304" pitchFamily="18" charset="77"/>
            </a:endParaRPr>
          </a:p>
        </p:txBody>
      </p:sp>
    </p:spTree>
    <p:extLst>
      <p:ext uri="{BB962C8B-B14F-4D97-AF65-F5344CB8AC3E}">
        <p14:creationId xmlns:p14="http://schemas.microsoft.com/office/powerpoint/2010/main" val="82939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Righ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57213" y="222250"/>
            <a:ext cx="7313612" cy="784225"/>
          </a:xfrm>
        </p:spPr>
        <p:txBody>
          <a:bodyPr/>
          <a:lstStyle/>
          <a:p>
            <a:r>
              <a:rPr lang="it-IT" altLang="en-US" sz="2400" b="1" dirty="0">
                <a:latin typeface="American Typewriter" panose="02090604020004020304" pitchFamily="18" charset="77"/>
              </a:rPr>
              <a:t>6. In sintesi</a:t>
            </a:r>
          </a:p>
        </p:txBody>
      </p:sp>
      <p:sp>
        <p:nvSpPr>
          <p:cNvPr id="74755" name="Rectangle 3"/>
          <p:cNvSpPr>
            <a:spLocks noGrp="1" noChangeArrowheads="1"/>
          </p:cNvSpPr>
          <p:nvPr>
            <p:ph idx="1"/>
          </p:nvPr>
        </p:nvSpPr>
        <p:spPr>
          <a:xfrm>
            <a:off x="990600" y="1259457"/>
            <a:ext cx="7543800" cy="4796856"/>
          </a:xfrm>
        </p:spPr>
        <p:txBody>
          <a:bodyPr/>
          <a:lstStyle/>
          <a:p>
            <a:pPr marL="461963" indent="-461963">
              <a:lnSpc>
                <a:spcPct val="105000"/>
              </a:lnSpc>
              <a:spcBef>
                <a:spcPct val="60000"/>
              </a:spcBef>
              <a:buSzPct val="80000"/>
              <a:buFont typeface="Wingdings" panose="05000000000000000000" pitchFamily="2" charset="2"/>
              <a:buChar char="¢"/>
            </a:pPr>
            <a:endParaRPr lang="it-IT" altLang="en-US" sz="1800" dirty="0">
              <a:latin typeface="American Typewriter" panose="02090604020004020304" pitchFamily="18" charset="77"/>
            </a:endParaRPr>
          </a:p>
          <a:p>
            <a:pPr marL="461963" indent="-461963">
              <a:lnSpc>
                <a:spcPct val="105000"/>
              </a:lnSpc>
              <a:spcBef>
                <a:spcPct val="60000"/>
              </a:spcBef>
              <a:buSzPct val="80000"/>
              <a:buFont typeface="Wingdings" panose="05000000000000000000" pitchFamily="2" charset="2"/>
              <a:buChar char="¢"/>
            </a:pPr>
            <a:r>
              <a:rPr lang="it-IT" altLang="en-US" sz="1800" dirty="0">
                <a:latin typeface="American Typewriter" panose="02090604020004020304" pitchFamily="18" charset="77"/>
              </a:rPr>
              <a:t>Il PIL misura:</a:t>
            </a:r>
          </a:p>
          <a:p>
            <a:pPr marL="862013" lvl="1" indent="-461963">
              <a:lnSpc>
                <a:spcPct val="105000"/>
              </a:lnSpc>
              <a:spcBef>
                <a:spcPts val="600"/>
              </a:spcBef>
              <a:buSzPct val="80000"/>
              <a:buFont typeface="Wingdings" panose="05000000000000000000" pitchFamily="2" charset="2"/>
              <a:buChar char="¢"/>
            </a:pPr>
            <a:r>
              <a:rPr lang="it-IT" altLang="en-US" sz="1800" dirty="0">
                <a:latin typeface="American Typewriter" panose="02090604020004020304" pitchFamily="18" charset="77"/>
              </a:rPr>
              <a:t>Il reddito totale prodotto in un sistema economico (un paese)</a:t>
            </a:r>
          </a:p>
          <a:p>
            <a:pPr marL="862013" lvl="1" indent="-461963">
              <a:lnSpc>
                <a:spcPct val="105000"/>
              </a:lnSpc>
              <a:spcBef>
                <a:spcPts val="600"/>
              </a:spcBef>
              <a:buSzPct val="80000"/>
              <a:buFont typeface="Wingdings" panose="05000000000000000000" pitchFamily="2" charset="2"/>
              <a:buChar char="¢"/>
            </a:pPr>
            <a:r>
              <a:rPr lang="it-IT" altLang="en-US" sz="1800" dirty="0">
                <a:latin typeface="American Typewriter" panose="02090604020004020304" pitchFamily="18" charset="77"/>
              </a:rPr>
              <a:t>La spesa totale per l’acquisto di beni e servizi finali prodotti nel sistema.</a:t>
            </a:r>
          </a:p>
          <a:p>
            <a:pPr marL="461963" indent="-461963">
              <a:lnSpc>
                <a:spcPct val="105000"/>
              </a:lnSpc>
              <a:spcBef>
                <a:spcPct val="60000"/>
              </a:spcBef>
              <a:buSzPct val="80000"/>
              <a:buFont typeface="Wingdings" panose="05000000000000000000" pitchFamily="2" charset="2"/>
              <a:buChar char="¢"/>
            </a:pPr>
            <a:r>
              <a:rPr lang="it-IT" altLang="en-US" sz="1800" dirty="0">
                <a:latin typeface="American Typewriter" panose="02090604020004020304" pitchFamily="18" charset="77"/>
              </a:rPr>
              <a:t>  Il PIL nominale misura il reddito a prezzi correnti; </a:t>
            </a:r>
          </a:p>
          <a:p>
            <a:pPr marL="400050" lvl="1" indent="0">
              <a:lnSpc>
                <a:spcPct val="105000"/>
              </a:lnSpc>
              <a:spcBef>
                <a:spcPts val="0"/>
              </a:spcBef>
              <a:buSzPct val="80000"/>
              <a:buNone/>
            </a:pPr>
            <a:r>
              <a:rPr lang="it-IT" altLang="en-US" sz="1800" dirty="0">
                <a:latin typeface="American Typewriter" panose="02090604020004020304" pitchFamily="18" charset="77"/>
              </a:rPr>
              <a:t>   il PIL reale lo misura a prezzi costanti. </a:t>
            </a:r>
          </a:p>
          <a:p>
            <a:pPr marL="461963" indent="-461963">
              <a:lnSpc>
                <a:spcPct val="105000"/>
              </a:lnSpc>
              <a:spcBef>
                <a:spcPct val="60000"/>
              </a:spcBef>
              <a:buSzPct val="80000"/>
              <a:buFont typeface="Wingdings" panose="05000000000000000000" pitchFamily="2" charset="2"/>
              <a:buChar char="¢"/>
            </a:pPr>
            <a:r>
              <a:rPr lang="it-IT" altLang="en-US" sz="1800" dirty="0">
                <a:latin typeface="American Typewriter" panose="02090604020004020304" pitchFamily="18" charset="77"/>
              </a:rPr>
              <a:t>Dal lato della domanda, il PIL è la somma di consumi privati e pubblici, investimenti ed esportazioni nette.</a:t>
            </a:r>
          </a:p>
        </p:txBody>
      </p:sp>
      <p:sp>
        <p:nvSpPr>
          <p:cNvPr id="65540"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1949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strips(downRight)">
                                      <p:cBhvr>
                                        <p:cTn id="7" dur="500"/>
                                        <p:tgtEl>
                                          <p:spTgt spid="74755">
                                            <p:txEl>
                                              <p:pRg st="1" end="1"/>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74755">
                                            <p:txEl>
                                              <p:pRg st="2" end="2"/>
                                            </p:txEl>
                                          </p:spTgt>
                                        </p:tgtEl>
                                        <p:attrNameLst>
                                          <p:attrName>style.visibility</p:attrName>
                                        </p:attrNameLst>
                                      </p:cBhvr>
                                      <p:to>
                                        <p:strVal val="visible"/>
                                      </p:to>
                                    </p:set>
                                    <p:animEffect transition="in" filter="strips(downRight)">
                                      <p:cBhvr>
                                        <p:cTn id="10" dur="500"/>
                                        <p:tgtEl>
                                          <p:spTgt spid="74755">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4755">
                                            <p:txEl>
                                              <p:pRg st="3" end="3"/>
                                            </p:txEl>
                                          </p:spTgt>
                                        </p:tgtEl>
                                        <p:attrNameLst>
                                          <p:attrName>style.visibility</p:attrName>
                                        </p:attrNameLst>
                                      </p:cBhvr>
                                      <p:to>
                                        <p:strVal val="visible"/>
                                      </p:to>
                                    </p:set>
                                    <p:animEffect transition="in" filter="strips(downRight)">
                                      <p:cBhvr>
                                        <p:cTn id="13" dur="500"/>
                                        <p:tgtEl>
                                          <p:spTgt spid="7475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74755">
                                            <p:txEl>
                                              <p:pRg st="4" end="4"/>
                                            </p:txEl>
                                          </p:spTgt>
                                        </p:tgtEl>
                                        <p:attrNameLst>
                                          <p:attrName>style.visibility</p:attrName>
                                        </p:attrNameLst>
                                      </p:cBhvr>
                                      <p:to>
                                        <p:strVal val="visible"/>
                                      </p:to>
                                    </p:set>
                                    <p:animEffect transition="in" filter="strips(downRight)">
                                      <p:cBhvr>
                                        <p:cTn id="18" dur="500"/>
                                        <p:tgtEl>
                                          <p:spTgt spid="74755">
                                            <p:txEl>
                                              <p:pRg st="4" end="4"/>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animEffect transition="in" filter="strips(downRight)">
                                      <p:cBhvr>
                                        <p:cTn id="21" dur="500"/>
                                        <p:tgtEl>
                                          <p:spTgt spid="7475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74755">
                                            <p:txEl>
                                              <p:pRg st="6" end="6"/>
                                            </p:txEl>
                                          </p:spTgt>
                                        </p:tgtEl>
                                        <p:attrNameLst>
                                          <p:attrName>style.visibility</p:attrName>
                                        </p:attrNameLst>
                                      </p:cBhvr>
                                      <p:to>
                                        <p:strVal val="visible"/>
                                      </p:to>
                                    </p:set>
                                    <p:animEffect transition="in" filter="strips(downRight)">
                                      <p:cBhvr>
                                        <p:cTn id="26"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title"/>
          </p:nvPr>
        </p:nvSpPr>
        <p:spPr>
          <a:xfrm>
            <a:off x="566738" y="469900"/>
            <a:ext cx="7313612" cy="514350"/>
          </a:xfrm>
          <a:noFill/>
        </p:spPr>
        <p:txBody>
          <a:bodyPr/>
          <a:lstStyle/>
          <a:p>
            <a:r>
              <a:rPr lang="it-IT" altLang="en-US" sz="2800" dirty="0"/>
              <a:t>In sintesi (2)</a:t>
            </a:r>
          </a:p>
        </p:txBody>
      </p:sp>
      <p:sp>
        <p:nvSpPr>
          <p:cNvPr id="76803" name="Rectangle 3"/>
          <p:cNvSpPr>
            <a:spLocks noGrp="1" noChangeArrowheads="1"/>
          </p:cNvSpPr>
          <p:nvPr>
            <p:ph idx="1"/>
          </p:nvPr>
        </p:nvSpPr>
        <p:spPr>
          <a:xfrm>
            <a:off x="466995" y="1199432"/>
            <a:ext cx="8088312" cy="3105150"/>
          </a:xfrm>
        </p:spPr>
        <p:txBody>
          <a:bodyPr/>
          <a:lstStyle/>
          <a:p>
            <a:pPr marL="404813" indent="-404813">
              <a:lnSpc>
                <a:spcPct val="105000"/>
              </a:lnSpc>
              <a:spcBef>
                <a:spcPct val="50000"/>
              </a:spcBef>
              <a:buSzPct val="80000"/>
              <a:buFont typeface="Wingdings" panose="05000000000000000000" pitchFamily="2" charset="2"/>
              <a:buChar char="¢"/>
            </a:pPr>
            <a:r>
              <a:rPr lang="it-IT" altLang="en-US" sz="1800" dirty="0">
                <a:latin typeface="+mj-lt"/>
              </a:rPr>
              <a:t>Il livello complessivo dei prezzi può essere misurato con:</a:t>
            </a:r>
          </a:p>
          <a:p>
            <a:pPr marL="966788" lvl="1" indent="-333375">
              <a:lnSpc>
                <a:spcPct val="90000"/>
              </a:lnSpc>
              <a:spcBef>
                <a:spcPct val="10000"/>
              </a:spcBef>
              <a:buClr>
                <a:schemeClr val="tx2"/>
              </a:buClr>
              <a:buSzPct val="80000"/>
              <a:buFont typeface="Wingdings" panose="05000000000000000000" pitchFamily="2" charset="2"/>
              <a:buChar char="¢"/>
            </a:pPr>
            <a:r>
              <a:rPr lang="it-IT" altLang="en-US" sz="1800" dirty="0">
                <a:latin typeface="+mj-lt"/>
              </a:rPr>
              <a:t>l’indice dei prezzi al consumo (IPC), ovvero il prezzo di un paniere fisso di beni acquistato dal consumatore tipico.</a:t>
            </a:r>
          </a:p>
          <a:p>
            <a:pPr marL="966788" lvl="1" indent="-333375">
              <a:lnSpc>
                <a:spcPct val="90000"/>
              </a:lnSpc>
              <a:buClr>
                <a:schemeClr val="tx2"/>
              </a:buClr>
              <a:buSzPct val="80000"/>
              <a:buFont typeface="Wingdings" panose="05000000000000000000" pitchFamily="2" charset="2"/>
              <a:buChar char="¢"/>
            </a:pPr>
            <a:r>
              <a:rPr lang="it-IT" altLang="en-US" sz="1800" dirty="0">
                <a:latin typeface="+mj-lt"/>
              </a:rPr>
              <a:t>il deflatore del PIL (rapporto tra il PIL nominale e reale) </a:t>
            </a:r>
          </a:p>
          <a:p>
            <a:pPr marL="966788" lvl="1" indent="-333375">
              <a:lnSpc>
                <a:spcPct val="90000"/>
              </a:lnSpc>
              <a:buClr>
                <a:schemeClr val="tx2"/>
              </a:buClr>
              <a:buSzPct val="80000"/>
              <a:buFont typeface="Wingdings" panose="05000000000000000000" pitchFamily="2" charset="2"/>
              <a:buChar char="¢"/>
            </a:pPr>
            <a:endParaRPr lang="it-IT" altLang="en-US" sz="1800" dirty="0">
              <a:latin typeface="+mj-lt"/>
            </a:endParaRPr>
          </a:p>
          <a:p>
            <a:pPr marL="404813" indent="-404813">
              <a:lnSpc>
                <a:spcPct val="90000"/>
              </a:lnSpc>
              <a:buSzPct val="80000"/>
              <a:buFont typeface="Wingdings" panose="05000000000000000000" pitchFamily="2" charset="2"/>
              <a:buChar char="¢"/>
            </a:pPr>
            <a:r>
              <a:rPr lang="it-IT" altLang="en-US" sz="1800" dirty="0">
                <a:latin typeface="+mj-lt"/>
              </a:rPr>
              <a:t>Il tasso di partecipazione o di attività è il rapporto tra forza lavoro e popolazione in età lavorativa</a:t>
            </a:r>
          </a:p>
          <a:p>
            <a:pPr marL="0" indent="0">
              <a:lnSpc>
                <a:spcPct val="90000"/>
              </a:lnSpc>
              <a:buSzPct val="80000"/>
              <a:buNone/>
            </a:pPr>
            <a:endParaRPr lang="it-IT" altLang="en-US" sz="1800" dirty="0">
              <a:latin typeface="+mj-lt"/>
            </a:endParaRPr>
          </a:p>
          <a:p>
            <a:pPr marL="404813" indent="-404813">
              <a:lnSpc>
                <a:spcPct val="90000"/>
              </a:lnSpc>
              <a:buSzPct val="80000"/>
              <a:buFont typeface="Wingdings" panose="05000000000000000000" pitchFamily="2" charset="2"/>
              <a:buChar char="¢"/>
            </a:pPr>
            <a:r>
              <a:rPr lang="it-IT" altLang="en-US" sz="1800" dirty="0">
                <a:latin typeface="+mj-lt"/>
              </a:rPr>
              <a:t>Il tasso di disoccupazione è il rapporto tra disoccupati e forza lavoro. </a:t>
            </a:r>
          </a:p>
        </p:txBody>
      </p:sp>
      <p:sp>
        <p:nvSpPr>
          <p:cNvPr id="665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Tree>
    <p:extLst>
      <p:ext uri="{BB962C8B-B14F-4D97-AF65-F5344CB8AC3E}">
        <p14:creationId xmlns:p14="http://schemas.microsoft.com/office/powerpoint/2010/main" val="1371890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strips(downRight)">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strips(downRight)">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strips(downRight)">
                                      <p:cBhvr>
                                        <p:cTn id="17" dur="500"/>
                                        <p:tgtEl>
                                          <p:spTgt spid="76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6803">
                                            <p:txEl>
                                              <p:pRg st="4" end="4"/>
                                            </p:txEl>
                                          </p:spTgt>
                                        </p:tgtEl>
                                        <p:attrNameLst>
                                          <p:attrName>style.visibility</p:attrName>
                                        </p:attrNameLst>
                                      </p:cBhvr>
                                      <p:to>
                                        <p:strVal val="visible"/>
                                      </p:to>
                                    </p:set>
                                    <p:animEffect transition="in" filter="strips(downRight)">
                                      <p:cBhvr>
                                        <p:cTn id="22" dur="500"/>
                                        <p:tgtEl>
                                          <p:spTgt spid="76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animEffect transition="in" filter="strips(downRight)">
                                      <p:cBhvr>
                                        <p:cTn id="27" dur="5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title"/>
          </p:nvPr>
        </p:nvSpPr>
        <p:spPr>
          <a:xfrm>
            <a:off x="566738" y="469900"/>
            <a:ext cx="7313612" cy="514350"/>
          </a:xfrm>
          <a:noFill/>
        </p:spPr>
        <p:txBody>
          <a:bodyPr/>
          <a:lstStyle/>
          <a:p>
            <a:r>
              <a:rPr lang="it-IT" altLang="en-US" sz="2800" dirty="0">
                <a:latin typeface="American Typewriter" panose="02090604020004020304" pitchFamily="18" charset="77"/>
              </a:rPr>
              <a:t>In sintesi (3)</a:t>
            </a:r>
          </a:p>
        </p:txBody>
      </p:sp>
      <p:sp>
        <p:nvSpPr>
          <p:cNvPr id="76803" name="Rectangle 3"/>
          <p:cNvSpPr>
            <a:spLocks noGrp="1" noChangeArrowheads="1"/>
          </p:cNvSpPr>
          <p:nvPr>
            <p:ph idx="1"/>
          </p:nvPr>
        </p:nvSpPr>
        <p:spPr>
          <a:xfrm>
            <a:off x="381000" y="1213643"/>
            <a:ext cx="8088312" cy="4957763"/>
          </a:xfrm>
        </p:spPr>
        <p:txBody>
          <a:bodyPr/>
          <a:lstStyle/>
          <a:p>
            <a:pPr marL="404813" indent="-404813">
              <a:lnSpc>
                <a:spcPct val="125000"/>
              </a:lnSpc>
              <a:spcBef>
                <a:spcPts val="600"/>
              </a:spcBef>
              <a:buSzPct val="80000"/>
              <a:buFont typeface="Wingdings" panose="05000000000000000000" pitchFamily="2" charset="2"/>
              <a:buChar char="¢"/>
            </a:pPr>
            <a:r>
              <a:rPr lang="it-IT" altLang="en-US" sz="1700" b="1" dirty="0">
                <a:latin typeface="American Typewriter" panose="02090604020004020304" pitchFamily="18" charset="77"/>
              </a:rPr>
              <a:t>L’identità reddito-spesa </a:t>
            </a:r>
            <a:r>
              <a:rPr lang="it-IT" altLang="en-US" sz="1700" dirty="0">
                <a:latin typeface="American Typewriter" panose="02090604020004020304" pitchFamily="18" charset="77"/>
              </a:rPr>
              <a:t>ci consente di osservare il rapporto tra i </a:t>
            </a:r>
            <a:r>
              <a:rPr lang="it-IT" altLang="en-US" sz="1700" b="1" dirty="0">
                <a:latin typeface="American Typewriter" panose="02090604020004020304" pitchFamily="18" charset="77"/>
              </a:rPr>
              <a:t>saldi finanziari</a:t>
            </a:r>
            <a:r>
              <a:rPr lang="it-IT" altLang="en-US" sz="1700" dirty="0">
                <a:latin typeface="American Typewriter" panose="02090604020004020304" pitchFamily="18" charset="77"/>
              </a:rPr>
              <a:t> dei tre macro-settori:</a:t>
            </a:r>
          </a:p>
          <a:p>
            <a:pPr marL="1080000" indent="0">
              <a:lnSpc>
                <a:spcPct val="125000"/>
              </a:lnSpc>
              <a:spcBef>
                <a:spcPts val="600"/>
              </a:spcBef>
              <a:buNone/>
            </a:pPr>
            <a:r>
              <a:rPr lang="it-IT" altLang="en-US" sz="1700" b="1" dirty="0">
                <a:solidFill>
                  <a:schemeClr val="tx2"/>
                </a:solidFill>
                <a:latin typeface="American Typewriter" panose="02090604020004020304" pitchFamily="18" charset="77"/>
              </a:rPr>
              <a:t>(S  </a:t>
            </a:r>
            <a:r>
              <a:rPr lang="it-IT" altLang="en-US" sz="1700" b="1" dirty="0">
                <a:latin typeface="American Typewriter" panose="02090604020004020304" pitchFamily="18" charset="77"/>
              </a:rPr>
              <a:t>-</a:t>
            </a:r>
            <a:r>
              <a:rPr lang="it-IT" altLang="en-US" sz="1700" b="1" dirty="0">
                <a:solidFill>
                  <a:schemeClr val="tx2"/>
                </a:solidFill>
                <a:latin typeface="American Typewriter" panose="02090604020004020304" pitchFamily="18" charset="77"/>
              </a:rPr>
              <a:t> </a:t>
            </a:r>
            <a:r>
              <a:rPr lang="it-IT" altLang="en-US" sz="1700" b="1" dirty="0">
                <a:solidFill>
                  <a:srgbClr val="003399"/>
                </a:solidFill>
                <a:latin typeface="American Typewriter" panose="02090604020004020304" pitchFamily="18" charset="77"/>
              </a:rPr>
              <a:t>I) </a:t>
            </a:r>
            <a:r>
              <a:rPr lang="it-IT" altLang="en-US" sz="1700" b="1" dirty="0">
                <a:solidFill>
                  <a:schemeClr val="tx2"/>
                </a:solidFill>
                <a:latin typeface="American Typewriter" panose="02090604020004020304" pitchFamily="18" charset="77"/>
              </a:rPr>
              <a:t>+ (T </a:t>
            </a:r>
            <a:r>
              <a:rPr lang="it-IT" altLang="en-US" sz="1700" b="1" dirty="0">
                <a:latin typeface="American Typewriter" panose="02090604020004020304" pitchFamily="18" charset="77"/>
              </a:rPr>
              <a:t>–</a:t>
            </a:r>
            <a:r>
              <a:rPr lang="it-IT" altLang="en-US" sz="1700" b="1" dirty="0">
                <a:solidFill>
                  <a:schemeClr val="tx2"/>
                </a:solidFill>
                <a:latin typeface="American Typewriter" panose="02090604020004020304" pitchFamily="18" charset="77"/>
              </a:rPr>
              <a:t> </a:t>
            </a:r>
            <a:r>
              <a:rPr lang="it-IT" altLang="en-US" sz="1700" b="1" dirty="0">
                <a:solidFill>
                  <a:srgbClr val="003399"/>
                </a:solidFill>
                <a:latin typeface="American Typewriter" panose="02090604020004020304" pitchFamily="18" charset="77"/>
              </a:rPr>
              <a:t>G) </a:t>
            </a:r>
            <a:r>
              <a:rPr lang="it-IT" altLang="en-US" sz="1700" b="1" dirty="0">
                <a:latin typeface="American Typewriter" panose="02090604020004020304" pitchFamily="18" charset="77"/>
              </a:rPr>
              <a:t>=</a:t>
            </a:r>
            <a:r>
              <a:rPr lang="it-IT" altLang="en-US" sz="1700" b="1" dirty="0">
                <a:solidFill>
                  <a:srgbClr val="003399"/>
                </a:solidFill>
                <a:latin typeface="American Typewriter" panose="02090604020004020304" pitchFamily="18" charset="77"/>
              </a:rPr>
              <a:t>  (EX </a:t>
            </a:r>
            <a:r>
              <a:rPr lang="it-IT" altLang="en-US" sz="1700" b="1" dirty="0">
                <a:latin typeface="American Typewriter" panose="02090604020004020304" pitchFamily="18" charset="77"/>
              </a:rPr>
              <a:t>–</a:t>
            </a:r>
            <a:r>
              <a:rPr lang="it-IT" altLang="en-US" sz="1700" b="1" dirty="0">
                <a:solidFill>
                  <a:srgbClr val="003399"/>
                </a:solidFill>
                <a:latin typeface="American Typewriter" panose="02090604020004020304" pitchFamily="18" charset="77"/>
              </a:rPr>
              <a:t> IM)</a:t>
            </a:r>
          </a:p>
          <a:p>
            <a:pPr marL="0" indent="0">
              <a:lnSpc>
                <a:spcPct val="125000"/>
              </a:lnSpc>
              <a:spcBef>
                <a:spcPts val="600"/>
              </a:spcBef>
              <a:buSzPct val="80000"/>
              <a:buNone/>
            </a:pPr>
            <a:r>
              <a:rPr lang="it-IT" altLang="en-US" sz="1700" dirty="0">
                <a:latin typeface="American Typewriter" panose="02090604020004020304" pitchFamily="18" charset="77"/>
              </a:rPr>
              <a:t>       … ossia la somma dei tre saldi è pari a zero</a:t>
            </a:r>
          </a:p>
          <a:p>
            <a:pPr marL="404813" indent="-404813">
              <a:lnSpc>
                <a:spcPct val="125000"/>
              </a:lnSpc>
              <a:spcBef>
                <a:spcPts val="1800"/>
              </a:spcBef>
              <a:buSzPct val="80000"/>
              <a:buFont typeface="Wingdings" panose="05000000000000000000" pitchFamily="2" charset="2"/>
              <a:buChar char="¢"/>
            </a:pPr>
            <a:r>
              <a:rPr lang="it-IT" altLang="en-US" sz="1700" dirty="0">
                <a:latin typeface="American Typewriter" panose="02090604020004020304" pitchFamily="18" charset="77"/>
              </a:rPr>
              <a:t>La </a:t>
            </a:r>
            <a:r>
              <a:rPr lang="it-IT" altLang="en-US" sz="1700" b="1" dirty="0">
                <a:latin typeface="American Typewriter" panose="02090604020004020304" pitchFamily="18" charset="77"/>
              </a:rPr>
              <a:t>bilancia dei pagamenti </a:t>
            </a:r>
            <a:r>
              <a:rPr lang="it-IT" altLang="en-US" sz="1700" dirty="0">
                <a:latin typeface="American Typewriter" panose="02090604020004020304" pitchFamily="18" charset="77"/>
              </a:rPr>
              <a:t>registra i flussi </a:t>
            </a:r>
          </a:p>
          <a:p>
            <a:pPr marL="0" indent="0">
              <a:lnSpc>
                <a:spcPct val="125000"/>
              </a:lnSpc>
              <a:spcBef>
                <a:spcPts val="600"/>
              </a:spcBef>
              <a:buSzPct val="80000"/>
              <a:buNone/>
            </a:pPr>
            <a:r>
              <a:rPr lang="it-IT" altLang="en-US" sz="1700" dirty="0">
                <a:latin typeface="American Typewriter" panose="02090604020004020304" pitchFamily="18" charset="77"/>
              </a:rPr>
              <a:t>       (commerciali, unilaterali, o finanziari)</a:t>
            </a:r>
          </a:p>
          <a:p>
            <a:pPr marL="0" indent="0">
              <a:lnSpc>
                <a:spcPct val="125000"/>
              </a:lnSpc>
              <a:spcBef>
                <a:spcPts val="600"/>
              </a:spcBef>
              <a:buSzPct val="80000"/>
              <a:buNone/>
            </a:pPr>
            <a:r>
              <a:rPr lang="it-IT" altLang="en-US" sz="1700" dirty="0">
                <a:latin typeface="American Typewriter" panose="02090604020004020304" pitchFamily="18" charset="77"/>
              </a:rPr>
              <a:t>       tra un paese ed il resto del mondo.</a:t>
            </a:r>
          </a:p>
          <a:p>
            <a:pPr marL="404813" indent="-404813">
              <a:lnSpc>
                <a:spcPct val="125000"/>
              </a:lnSpc>
              <a:spcBef>
                <a:spcPts val="1200"/>
              </a:spcBef>
              <a:buSzPct val="80000"/>
              <a:buFont typeface="Wingdings" panose="05000000000000000000" pitchFamily="2" charset="2"/>
              <a:buChar char="¢"/>
            </a:pPr>
            <a:r>
              <a:rPr lang="it-IT" altLang="en-US" sz="1700" dirty="0">
                <a:latin typeface="American Typewriter" panose="02090604020004020304" pitchFamily="18" charset="77"/>
              </a:rPr>
              <a:t>La </a:t>
            </a:r>
            <a:r>
              <a:rPr lang="it-IT" altLang="en-US" sz="1700" b="1" dirty="0">
                <a:latin typeface="American Typewriter" panose="02090604020004020304" pitchFamily="18" charset="77"/>
              </a:rPr>
              <a:t>variazione delle Riserve ufficiali </a:t>
            </a:r>
            <a:r>
              <a:rPr lang="it-IT" altLang="en-US" sz="1700" dirty="0">
                <a:latin typeface="American Typewriter" panose="02090604020004020304" pitchFamily="18" charset="77"/>
              </a:rPr>
              <a:t>assicura che il saldo complessivo della </a:t>
            </a:r>
            <a:r>
              <a:rPr lang="it-IT" altLang="en-US" sz="1700" dirty="0" err="1">
                <a:latin typeface="American Typewriter" panose="02090604020004020304" pitchFamily="18" charset="77"/>
              </a:rPr>
              <a:t>BdP</a:t>
            </a:r>
            <a:r>
              <a:rPr lang="it-IT" altLang="en-US" sz="1700" dirty="0">
                <a:latin typeface="American Typewriter" panose="02090604020004020304" pitchFamily="18" charset="77"/>
              </a:rPr>
              <a:t> sia identicamente pari a zero.</a:t>
            </a:r>
          </a:p>
        </p:txBody>
      </p:sp>
      <p:sp>
        <p:nvSpPr>
          <p:cNvPr id="665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dirty="0" err="1">
                <a:solidFill>
                  <a:srgbClr val="003231"/>
                </a:solidFill>
              </a:rPr>
              <a:t>Lez</a:t>
            </a:r>
            <a:r>
              <a:rPr lang="it-IT" altLang="en-US" dirty="0">
                <a:solidFill>
                  <a:srgbClr val="003231"/>
                </a:solidFill>
              </a:rPr>
              <a:t>. 2 – Conti della macroeconomia</a:t>
            </a:r>
          </a:p>
        </p:txBody>
      </p:sp>
    </p:spTree>
    <p:extLst>
      <p:ext uri="{BB962C8B-B14F-4D97-AF65-F5344CB8AC3E}">
        <p14:creationId xmlns:p14="http://schemas.microsoft.com/office/powerpoint/2010/main" val="3358495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strips(downRight)">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strips(downRight)">
                                      <p:cBhvr>
                                        <p:cTn id="12" dur="500"/>
                                        <p:tgtEl>
                                          <p:spTgt spid="76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strips(downRight)">
                                      <p:cBhvr>
                                        <p:cTn id="17" dur="500"/>
                                        <p:tgtEl>
                                          <p:spTgt spid="76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strips(downRight)">
                                      <p:cBhvr>
                                        <p:cTn id="22" dur="500"/>
                                        <p:tgtEl>
                                          <p:spTgt spid="76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strips(downRight)">
                                      <p:cBhvr>
                                        <p:cTn id="27" dur="500"/>
                                        <p:tgtEl>
                                          <p:spTgt spid="768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76803">
                                            <p:txEl>
                                              <p:pRg st="5" end="5"/>
                                            </p:txEl>
                                          </p:spTgt>
                                        </p:tgtEl>
                                        <p:attrNameLst>
                                          <p:attrName>style.visibility</p:attrName>
                                        </p:attrNameLst>
                                      </p:cBhvr>
                                      <p:to>
                                        <p:strVal val="visible"/>
                                      </p:to>
                                    </p:set>
                                    <p:animEffect transition="in" filter="strips(downRight)">
                                      <p:cBhvr>
                                        <p:cTn id="32" dur="500"/>
                                        <p:tgtEl>
                                          <p:spTgt spid="768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animEffect transition="in" filter="strips(downRight)">
                                      <p:cBhvr>
                                        <p:cTn id="37" dur="5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6A81A32-79C3-C417-6D83-7A1A4A01526A}"/>
              </a:ext>
            </a:extLst>
          </p:cNvPr>
          <p:cNvSpPr>
            <a:spLocks noGrp="1" noChangeArrowheads="1"/>
          </p:cNvSpPr>
          <p:nvPr>
            <p:ph type="title"/>
          </p:nvPr>
        </p:nvSpPr>
        <p:spPr>
          <a:xfrm>
            <a:off x="534988" y="125413"/>
            <a:ext cx="6781800" cy="814387"/>
          </a:xfrm>
        </p:spPr>
        <p:txBody>
          <a:bodyPr/>
          <a:lstStyle/>
          <a:p>
            <a:r>
              <a:rPr lang="it-IT" altLang="en-US" sz="2400" b="1" dirty="0">
                <a:latin typeface="American Typewriter" panose="02090604020004020304" pitchFamily="18" charset="77"/>
              </a:rPr>
              <a:t>3. Popolazione, Forza lavoro, Occupazione</a:t>
            </a:r>
            <a:endParaRPr lang="it-IT" altLang="it-IT" sz="2400" dirty="0"/>
          </a:p>
        </p:txBody>
      </p:sp>
      <p:sp>
        <p:nvSpPr>
          <p:cNvPr id="177155" name="Rectangle 3">
            <a:extLst>
              <a:ext uri="{FF2B5EF4-FFF2-40B4-BE49-F238E27FC236}">
                <a16:creationId xmlns:a16="http://schemas.microsoft.com/office/drawing/2014/main" id="{D8A89B45-5FBA-0345-FA9C-E18E8D186712}"/>
              </a:ext>
            </a:extLst>
          </p:cNvPr>
          <p:cNvSpPr>
            <a:spLocks noGrp="1" noChangeArrowheads="1"/>
          </p:cNvSpPr>
          <p:nvPr>
            <p:ph idx="1"/>
          </p:nvPr>
        </p:nvSpPr>
        <p:spPr>
          <a:xfrm>
            <a:off x="900113" y="1168400"/>
            <a:ext cx="7696200" cy="4392613"/>
          </a:xfrm>
        </p:spPr>
        <p:txBody>
          <a:bodyPr/>
          <a:lstStyle/>
          <a:p>
            <a:pPr marL="290513" indent="-290513">
              <a:lnSpc>
                <a:spcPct val="90000"/>
              </a:lnSpc>
              <a:spcBef>
                <a:spcPct val="35000"/>
              </a:spcBef>
              <a:buFont typeface="Wingdings" pitchFamily="2" charset="2"/>
              <a:buNone/>
            </a:pPr>
            <a:endParaRPr lang="it-IT" altLang="it-IT" sz="2200" b="1" dirty="0">
              <a:solidFill>
                <a:schemeClr val="hlink"/>
              </a:solidFill>
              <a:latin typeface="American Typewriter" panose="02090604020004020304" pitchFamily="18" charset="77"/>
              <a:cs typeface="Arial" panose="020B0604020202020204" pitchFamily="34" charset="0"/>
            </a:endParaRPr>
          </a:p>
          <a:p>
            <a:pPr marL="290513" indent="-290513">
              <a:lnSpc>
                <a:spcPct val="90000"/>
              </a:lnSpc>
              <a:spcBef>
                <a:spcPct val="35000"/>
              </a:spcBef>
              <a:buFont typeface="Wingdings" pitchFamily="2" charset="2"/>
              <a:buNone/>
            </a:pPr>
            <a:r>
              <a:rPr lang="it-IT" altLang="it-IT" sz="2200" b="1" dirty="0">
                <a:solidFill>
                  <a:schemeClr val="hlink"/>
                </a:solidFill>
                <a:latin typeface="American Typewriter" panose="02090604020004020304" pitchFamily="18" charset="77"/>
                <a:cs typeface="Arial" panose="020B0604020202020204" pitchFamily="34" charset="0"/>
              </a:rPr>
              <a:t>Forza lavoro</a:t>
            </a:r>
            <a:r>
              <a:rPr lang="it-IT" altLang="it-IT" sz="2200" b="1" dirty="0">
                <a:latin typeface="American Typewriter" panose="02090604020004020304" pitchFamily="18" charset="77"/>
                <a:cs typeface="Arial" panose="020B0604020202020204" pitchFamily="34" charset="0"/>
              </a:rPr>
              <a:t> </a:t>
            </a:r>
          </a:p>
          <a:p>
            <a:pPr marL="290513" indent="-290513">
              <a:lnSpc>
                <a:spcPct val="90000"/>
              </a:lnSpc>
              <a:spcBef>
                <a:spcPct val="35000"/>
              </a:spcBef>
              <a:buFont typeface="Wingdings" pitchFamily="2" charset="2"/>
              <a:buNone/>
            </a:pPr>
            <a:r>
              <a:rPr lang="it-IT" altLang="it-IT" sz="2200" dirty="0">
                <a:latin typeface="American Typewriter" panose="02090604020004020304" pitchFamily="18" charset="77"/>
                <a:cs typeface="Arial" panose="020B0604020202020204" pitchFamily="34" charset="0"/>
              </a:rPr>
              <a:t>Disponibilità di lavoro nell’economia:   </a:t>
            </a:r>
          </a:p>
          <a:p>
            <a:pPr marL="290513" indent="-290513">
              <a:lnSpc>
                <a:spcPct val="90000"/>
              </a:lnSpc>
              <a:spcBef>
                <a:spcPct val="35000"/>
              </a:spcBef>
              <a:buFont typeface="Wingdings" pitchFamily="2" charset="2"/>
              <a:buNone/>
            </a:pPr>
            <a:r>
              <a:rPr lang="it-IT" altLang="it-IT" sz="2200" dirty="0">
                <a:latin typeface="American Typewriter" panose="02090604020004020304" pitchFamily="18" charset="77"/>
                <a:cs typeface="Arial" panose="020B0604020202020204" pitchFamily="34" charset="0"/>
              </a:rPr>
              <a:t>	= occupati + disoccupati</a:t>
            </a:r>
          </a:p>
          <a:p>
            <a:pPr marL="290513" indent="-290513">
              <a:lnSpc>
                <a:spcPct val="90000"/>
              </a:lnSpc>
              <a:spcBef>
                <a:spcPct val="35000"/>
              </a:spcBef>
              <a:buFont typeface="Wingdings" pitchFamily="2" charset="2"/>
              <a:buNone/>
            </a:pPr>
            <a:r>
              <a:rPr lang="it-IT" altLang="it-IT" sz="2200" b="1" dirty="0">
                <a:solidFill>
                  <a:srgbClr val="CC0000"/>
                </a:solidFill>
                <a:latin typeface="American Typewriter" panose="02090604020004020304" pitchFamily="18" charset="77"/>
                <a:cs typeface="Arial" panose="020B0604020202020204" pitchFamily="34" charset="0"/>
              </a:rPr>
              <a:t>Occupati</a:t>
            </a:r>
            <a:r>
              <a:rPr lang="it-IT" altLang="it-IT" sz="2200" dirty="0">
                <a:solidFill>
                  <a:srgbClr val="FF3300"/>
                </a:solidFill>
                <a:latin typeface="American Typewriter" panose="02090604020004020304" pitchFamily="18" charset="77"/>
                <a:cs typeface="Arial" panose="020B0604020202020204" pitchFamily="34" charset="0"/>
              </a:rPr>
              <a:t> </a:t>
            </a:r>
            <a:br>
              <a:rPr lang="it-IT" altLang="it-IT" sz="2200" dirty="0">
                <a:solidFill>
                  <a:srgbClr val="FF3300"/>
                </a:solidFill>
                <a:latin typeface="American Typewriter" panose="02090604020004020304" pitchFamily="18" charset="77"/>
                <a:cs typeface="Arial" panose="020B0604020202020204" pitchFamily="34" charset="0"/>
              </a:rPr>
            </a:br>
            <a:r>
              <a:rPr lang="it-IT" altLang="it-IT" sz="2200" dirty="0">
                <a:latin typeface="American Typewriter" panose="02090604020004020304" pitchFamily="18" charset="77"/>
                <a:cs typeface="Arial" panose="020B0604020202020204" pitchFamily="34" charset="0"/>
              </a:rPr>
              <a:t>Coloro che hanno un lavoro retribuito  </a:t>
            </a:r>
          </a:p>
          <a:p>
            <a:pPr marL="290513" indent="-290513">
              <a:lnSpc>
                <a:spcPct val="90000"/>
              </a:lnSpc>
              <a:spcBef>
                <a:spcPct val="35000"/>
              </a:spcBef>
              <a:buFont typeface="Wingdings" pitchFamily="2" charset="2"/>
              <a:buNone/>
            </a:pPr>
            <a:r>
              <a:rPr lang="it-IT" altLang="it-IT" sz="2200" b="1" dirty="0">
                <a:latin typeface="American Typewriter" panose="02090604020004020304" pitchFamily="18" charset="77"/>
                <a:cs typeface="Arial" panose="020B0604020202020204" pitchFamily="34" charset="0"/>
              </a:rPr>
              <a:t>Disoccupati</a:t>
            </a:r>
            <a:br>
              <a:rPr lang="it-IT" altLang="it-IT" sz="2200" dirty="0">
                <a:latin typeface="American Typewriter" panose="02090604020004020304" pitchFamily="18" charset="77"/>
                <a:cs typeface="Arial" panose="020B0604020202020204" pitchFamily="34" charset="0"/>
              </a:rPr>
            </a:br>
            <a:r>
              <a:rPr lang="it-IT" altLang="it-IT" sz="2200" dirty="0">
                <a:latin typeface="American Typewriter" panose="02090604020004020304" pitchFamily="18" charset="77"/>
                <a:cs typeface="Arial" panose="020B0604020202020204" pitchFamily="34" charset="0"/>
              </a:rPr>
              <a:t>I non occupati in cerca di lavoro</a:t>
            </a:r>
          </a:p>
          <a:p>
            <a:pPr marL="290513" indent="-290513">
              <a:lnSpc>
                <a:spcPct val="90000"/>
              </a:lnSpc>
              <a:spcBef>
                <a:spcPct val="35000"/>
              </a:spcBef>
              <a:buFont typeface="Wingdings" pitchFamily="2" charset="2"/>
              <a:buNone/>
            </a:pPr>
            <a:r>
              <a:rPr lang="it-IT" altLang="it-IT" sz="2200" b="1" dirty="0">
                <a:solidFill>
                  <a:srgbClr val="000099"/>
                </a:solidFill>
                <a:latin typeface="American Typewriter" panose="02090604020004020304" pitchFamily="18" charset="77"/>
                <a:cs typeface="Arial" panose="020B0604020202020204" pitchFamily="34" charset="0"/>
              </a:rPr>
              <a:t>Fuori forza lavoro</a:t>
            </a:r>
          </a:p>
          <a:p>
            <a:pPr marL="290513" indent="-290513">
              <a:lnSpc>
                <a:spcPct val="90000"/>
              </a:lnSpc>
              <a:spcBef>
                <a:spcPct val="35000"/>
              </a:spcBef>
              <a:buFont typeface="Wingdings" pitchFamily="2" charset="2"/>
              <a:buNone/>
            </a:pPr>
            <a:r>
              <a:rPr lang="it-IT" altLang="it-IT" sz="2200" dirty="0">
                <a:latin typeface="American Typewriter" panose="02090604020004020304" pitchFamily="18" charset="77"/>
                <a:cs typeface="Arial" panose="020B0604020202020204" pitchFamily="34" charset="0"/>
              </a:rPr>
              <a:t>   Non occupati </a:t>
            </a:r>
            <a:r>
              <a:rPr lang="it-IT" altLang="it-IT" sz="2200" i="1" dirty="0">
                <a:latin typeface="American Typewriter" panose="02090604020004020304" pitchFamily="18" charset="77"/>
                <a:cs typeface="Arial" panose="020B0604020202020204" pitchFamily="34" charset="0"/>
              </a:rPr>
              <a:t>non</a:t>
            </a:r>
            <a:r>
              <a:rPr lang="it-IT" altLang="it-IT" sz="2200" dirty="0">
                <a:latin typeface="American Typewriter" panose="02090604020004020304" pitchFamily="18" charset="77"/>
                <a:cs typeface="Arial" panose="020B0604020202020204" pitchFamily="34" charset="0"/>
              </a:rPr>
              <a:t> in cerca di lavoro e non attivi</a:t>
            </a:r>
          </a:p>
        </p:txBody>
      </p:sp>
      <p:sp>
        <p:nvSpPr>
          <p:cNvPr id="111620" name="Segnaposto piè di pagina 3">
            <a:extLst>
              <a:ext uri="{FF2B5EF4-FFF2-40B4-BE49-F238E27FC236}">
                <a16:creationId xmlns:a16="http://schemas.microsoft.com/office/drawing/2014/main" id="{DCDE531A-5E2C-1511-A7AD-12ED2ADEDCC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it-IT" altLang="it-IT" sz="1200">
                <a:solidFill>
                  <a:srgbClr val="003231"/>
                </a:solidFill>
                <a:latin typeface="Arial" panose="020B0604020202020204" pitchFamily="34" charset="0"/>
              </a:rPr>
              <a:t>Capitolo 2: I dati della macroeconomia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Effect transition="in" filter="strips(downRight)">
                                      <p:cBhvr>
                                        <p:cTn id="7" dur="500"/>
                                        <p:tgtEl>
                                          <p:spTgt spid="177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77155">
                                            <p:txEl>
                                              <p:pRg st="2" end="2"/>
                                            </p:txEl>
                                          </p:spTgt>
                                        </p:tgtEl>
                                        <p:attrNameLst>
                                          <p:attrName>style.visibility</p:attrName>
                                        </p:attrNameLst>
                                      </p:cBhvr>
                                      <p:to>
                                        <p:strVal val="visible"/>
                                      </p:to>
                                    </p:set>
                                    <p:animEffect transition="in" filter="strips(downRight)">
                                      <p:cBhvr>
                                        <p:cTn id="12" dur="500"/>
                                        <p:tgtEl>
                                          <p:spTgt spid="177155">
                                            <p:txEl>
                                              <p:pRg st="2" end="2"/>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77155">
                                            <p:txEl>
                                              <p:pRg st="3" end="3"/>
                                            </p:txEl>
                                          </p:spTgt>
                                        </p:tgtEl>
                                        <p:attrNameLst>
                                          <p:attrName>style.visibility</p:attrName>
                                        </p:attrNameLst>
                                      </p:cBhvr>
                                      <p:to>
                                        <p:strVal val="visible"/>
                                      </p:to>
                                    </p:set>
                                    <p:animEffect transition="in" filter="strips(downRight)">
                                      <p:cBhvr>
                                        <p:cTn id="15" dur="500"/>
                                        <p:tgtEl>
                                          <p:spTgt spid="17715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177155">
                                            <p:txEl>
                                              <p:pRg st="4" end="4"/>
                                            </p:txEl>
                                          </p:spTgt>
                                        </p:tgtEl>
                                        <p:attrNameLst>
                                          <p:attrName>style.visibility</p:attrName>
                                        </p:attrNameLst>
                                      </p:cBhvr>
                                      <p:to>
                                        <p:strVal val="visible"/>
                                      </p:to>
                                    </p:set>
                                    <p:animEffect transition="in" filter="strips(downRight)">
                                      <p:cBhvr>
                                        <p:cTn id="20" dur="500"/>
                                        <p:tgtEl>
                                          <p:spTgt spid="17715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77155">
                                            <p:txEl>
                                              <p:pRg st="5" end="5"/>
                                            </p:txEl>
                                          </p:spTgt>
                                        </p:tgtEl>
                                        <p:attrNameLst>
                                          <p:attrName>style.visibility</p:attrName>
                                        </p:attrNameLst>
                                      </p:cBhvr>
                                      <p:to>
                                        <p:strVal val="visible"/>
                                      </p:to>
                                    </p:set>
                                    <p:animEffect transition="in" filter="strips(downRight)">
                                      <p:cBhvr>
                                        <p:cTn id="25" dur="500"/>
                                        <p:tgtEl>
                                          <p:spTgt spid="177155">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177155">
                                            <p:txEl>
                                              <p:pRg st="6" end="6"/>
                                            </p:txEl>
                                          </p:spTgt>
                                        </p:tgtEl>
                                        <p:attrNameLst>
                                          <p:attrName>style.visibility</p:attrName>
                                        </p:attrNameLst>
                                      </p:cBhvr>
                                      <p:to>
                                        <p:strVal val="visible"/>
                                      </p:to>
                                    </p:set>
                                    <p:animEffect transition="in" filter="strips(downRight)">
                                      <p:cBhvr>
                                        <p:cTn id="30" dur="500"/>
                                        <p:tgtEl>
                                          <p:spTgt spid="177155">
                                            <p:txEl>
                                              <p:pRg st="6" end="6"/>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77155">
                                            <p:txEl>
                                              <p:pRg st="7" end="7"/>
                                            </p:txEl>
                                          </p:spTgt>
                                        </p:tgtEl>
                                        <p:attrNameLst>
                                          <p:attrName>style.visibility</p:attrName>
                                        </p:attrNameLst>
                                      </p:cBhvr>
                                      <p:to>
                                        <p:strVal val="visible"/>
                                      </p:to>
                                    </p:set>
                                    <p:animEffect transition="in" filter="strips(downRight)">
                                      <p:cBhvr>
                                        <p:cTn id="33" dur="500"/>
                                        <p:tgtEl>
                                          <p:spTgt spid="1771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4988" y="125413"/>
            <a:ext cx="7746370" cy="814387"/>
          </a:xfrm>
        </p:spPr>
        <p:txBody>
          <a:bodyPr/>
          <a:lstStyle/>
          <a:p>
            <a:r>
              <a:rPr lang="it-IT" altLang="en-US" sz="2400" b="1" dirty="0">
                <a:latin typeface="American Typewriter" panose="02090604020004020304" pitchFamily="18" charset="77"/>
              </a:rPr>
              <a:t>3. Popolazione, Forza lavoro, Occupazione</a:t>
            </a:r>
          </a:p>
        </p:txBody>
      </p:sp>
      <p:sp>
        <p:nvSpPr>
          <p:cNvPr id="64515" name="Rectangle 3"/>
          <p:cNvSpPr>
            <a:spLocks noGrp="1" noChangeArrowheads="1"/>
          </p:cNvSpPr>
          <p:nvPr>
            <p:ph idx="1"/>
          </p:nvPr>
        </p:nvSpPr>
        <p:spPr>
          <a:xfrm>
            <a:off x="845389" y="1078303"/>
            <a:ext cx="7931899" cy="4727186"/>
          </a:xfrm>
        </p:spPr>
        <p:txBody>
          <a:bodyPr/>
          <a:lstStyle/>
          <a:p>
            <a:pPr marL="290513" indent="-290513">
              <a:lnSpc>
                <a:spcPct val="125000"/>
              </a:lnSpc>
              <a:spcBef>
                <a:spcPts val="1200"/>
              </a:spcBef>
              <a:buFont typeface="Wingdings" panose="05000000000000000000" pitchFamily="2" charset="2"/>
              <a:buNone/>
            </a:pPr>
            <a:endParaRPr lang="it-IT" altLang="en-US" sz="200" dirty="0">
              <a:latin typeface="American Typewriter" panose="02090604020004020304" pitchFamily="18" charset="77"/>
            </a:endParaRPr>
          </a:p>
          <a:p>
            <a:pPr marL="290513" indent="-290513">
              <a:lnSpc>
                <a:spcPct val="125000"/>
              </a:lnSpc>
              <a:spcBef>
                <a:spcPts val="1200"/>
              </a:spcBef>
              <a:buFont typeface="Wingdings" panose="05000000000000000000" pitchFamily="2" charset="2"/>
              <a:buNone/>
            </a:pPr>
            <a:r>
              <a:rPr lang="it-IT" altLang="en-US" sz="1600" dirty="0">
                <a:latin typeface="American Typewriter" panose="02090604020004020304" pitchFamily="18" charset="77"/>
              </a:rPr>
              <a:t>Popolazione </a:t>
            </a:r>
            <a:r>
              <a:rPr lang="it-IT" altLang="en-US" sz="1600" b="1" dirty="0">
                <a:latin typeface="American Typewriter" panose="02090604020004020304" pitchFamily="18" charset="77"/>
              </a:rPr>
              <a:t>totale (POP):   </a:t>
            </a:r>
            <a:r>
              <a:rPr lang="it-IT" altLang="en-US" sz="1600" dirty="0">
                <a:latin typeface="American Typewriter" panose="02090604020004020304" pitchFamily="18" charset="77"/>
              </a:rPr>
              <a:t>residenti </a:t>
            </a:r>
          </a:p>
          <a:p>
            <a:pPr marL="290513" indent="-290513">
              <a:lnSpc>
                <a:spcPct val="125000"/>
              </a:lnSpc>
              <a:spcBef>
                <a:spcPts val="1200"/>
              </a:spcBef>
              <a:buFont typeface="Wingdings" panose="05000000000000000000" pitchFamily="2" charset="2"/>
              <a:buNone/>
            </a:pPr>
            <a:r>
              <a:rPr lang="it-IT" altLang="en-US" sz="1600" dirty="0">
                <a:latin typeface="American Typewriter" panose="02090604020004020304" pitchFamily="18" charset="77"/>
              </a:rPr>
              <a:t>Popolazione </a:t>
            </a:r>
            <a:r>
              <a:rPr lang="it-IT" altLang="en-US" sz="1600" b="1" dirty="0">
                <a:latin typeface="American Typewriter" panose="02090604020004020304" pitchFamily="18" charset="77"/>
              </a:rPr>
              <a:t>in età lavorativa (PEL):  </a:t>
            </a:r>
            <a:r>
              <a:rPr lang="it-IT" altLang="en-US" sz="1600" dirty="0">
                <a:latin typeface="American Typewriter" panose="02090604020004020304" pitchFamily="18" charset="77"/>
              </a:rPr>
              <a:t>età 15-64</a:t>
            </a:r>
          </a:p>
          <a:p>
            <a:pPr marL="290513" indent="-290513">
              <a:lnSpc>
                <a:spcPct val="125000"/>
              </a:lnSpc>
              <a:spcBef>
                <a:spcPts val="1200"/>
              </a:spcBef>
              <a:buFont typeface="Wingdings" panose="05000000000000000000" pitchFamily="2" charset="2"/>
              <a:buNone/>
            </a:pPr>
            <a:r>
              <a:rPr lang="it-IT" altLang="en-US" sz="1600" dirty="0">
                <a:latin typeface="American Typewriter" panose="02090604020004020304" pitchFamily="18" charset="77"/>
              </a:rPr>
              <a:t>Popolazione </a:t>
            </a:r>
            <a:r>
              <a:rPr lang="it-IT" altLang="en-US" sz="1600" b="1" dirty="0">
                <a:latin typeface="American Typewriter" panose="02090604020004020304" pitchFamily="18" charset="77"/>
              </a:rPr>
              <a:t>attiva</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L</a:t>
            </a:r>
            <a:r>
              <a:rPr lang="it-IT" altLang="en-US" sz="1600" dirty="0">
                <a:latin typeface="American Typewriter" panose="02090604020004020304" pitchFamily="18" charset="77"/>
              </a:rPr>
              <a:t>, «forza lavoro»):  </a:t>
            </a:r>
          </a:p>
          <a:p>
            <a:pPr marL="290513" indent="-290513">
              <a:lnSpc>
                <a:spcPct val="125000"/>
              </a:lnSpc>
              <a:spcBef>
                <a:spcPts val="1200"/>
              </a:spcBef>
              <a:buFont typeface="Wingdings" panose="05000000000000000000" pitchFamily="2" charset="2"/>
              <a:buNone/>
            </a:pPr>
            <a:r>
              <a:rPr lang="it-IT" altLang="en-US" sz="1600" dirty="0">
                <a:latin typeface="American Typewriter" panose="02090604020004020304" pitchFamily="18" charset="77"/>
              </a:rPr>
              <a:t>                                 </a:t>
            </a:r>
            <a:r>
              <a:rPr lang="it-IT" altLang="en-US" sz="1600" b="1" dirty="0">
                <a:solidFill>
                  <a:srgbClr val="0070C0"/>
                </a:solidFill>
                <a:latin typeface="American Typewriter" panose="02090604020004020304" pitchFamily="18" charset="77"/>
              </a:rPr>
              <a:t>L</a:t>
            </a:r>
            <a:r>
              <a:rPr lang="it-IT" altLang="en-US" sz="1600" dirty="0">
                <a:latin typeface="American Typewriter" panose="02090604020004020304" pitchFamily="18" charset="77"/>
              </a:rPr>
              <a:t> = Occupati (</a:t>
            </a:r>
            <a:r>
              <a:rPr lang="it-IT" altLang="en-US" sz="1600" b="1" dirty="0">
                <a:solidFill>
                  <a:srgbClr val="0070C0"/>
                </a:solidFill>
                <a:latin typeface="American Typewriter" panose="02090604020004020304" pitchFamily="18" charset="77"/>
              </a:rPr>
              <a:t>N</a:t>
            </a:r>
            <a:r>
              <a:rPr lang="it-IT" altLang="en-US" sz="1600" dirty="0">
                <a:latin typeface="American Typewriter" panose="02090604020004020304" pitchFamily="18" charset="77"/>
              </a:rPr>
              <a:t>) + Disoccupati (</a:t>
            </a:r>
            <a:r>
              <a:rPr lang="it-IT" altLang="en-US" sz="1600" b="1" dirty="0">
                <a:solidFill>
                  <a:srgbClr val="0070C0"/>
                </a:solidFill>
                <a:latin typeface="American Typewriter" panose="02090604020004020304" pitchFamily="18" charset="77"/>
              </a:rPr>
              <a:t>U</a:t>
            </a:r>
            <a:r>
              <a:rPr lang="it-IT" altLang="en-US" sz="1600" dirty="0">
                <a:latin typeface="American Typewriter" panose="02090604020004020304" pitchFamily="18" charset="77"/>
              </a:rPr>
              <a:t>)</a:t>
            </a:r>
          </a:p>
          <a:p>
            <a:pPr marL="290513" indent="-290513">
              <a:lnSpc>
                <a:spcPct val="125000"/>
              </a:lnSpc>
              <a:spcBef>
                <a:spcPts val="1200"/>
              </a:spcBef>
              <a:buFont typeface="Wingdings" panose="05000000000000000000" pitchFamily="2" charset="2"/>
              <a:buNone/>
            </a:pPr>
            <a:r>
              <a:rPr lang="it-IT" altLang="en-US" sz="1600" dirty="0">
                <a:latin typeface="American Typewriter" panose="02090604020004020304" pitchFamily="18" charset="77"/>
              </a:rPr>
              <a:t>Tasso di </a:t>
            </a:r>
            <a:r>
              <a:rPr lang="it-IT" altLang="en-US" sz="1600" b="1" dirty="0">
                <a:latin typeface="American Typewriter" panose="02090604020004020304" pitchFamily="18" charset="77"/>
              </a:rPr>
              <a:t>partecipazione</a:t>
            </a:r>
            <a:r>
              <a:rPr lang="it-IT" altLang="en-US" sz="1600" dirty="0">
                <a:latin typeface="American Typewriter" panose="02090604020004020304" pitchFamily="18" charset="77"/>
              </a:rPr>
              <a:t> (</a:t>
            </a:r>
            <a:r>
              <a:rPr lang="it-IT" altLang="en-US" sz="1600" i="1" dirty="0">
                <a:latin typeface="American Typewriter" panose="02090604020004020304" pitchFamily="18" charset="77"/>
              </a:rPr>
              <a:t>Activity rate</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L / PEL</a:t>
            </a:r>
            <a:r>
              <a:rPr lang="it-IT" altLang="en-US" sz="1600" dirty="0">
                <a:latin typeface="American Typewriter" panose="02090604020004020304" pitchFamily="18" charset="77"/>
              </a:rPr>
              <a:t>, in </a:t>
            </a:r>
            <a:r>
              <a:rPr lang="it-IT" altLang="en-US" sz="1600" dirty="0" err="1">
                <a:latin typeface="American Typewriter" panose="02090604020004020304" pitchFamily="18" charset="77"/>
              </a:rPr>
              <a:t>perc</a:t>
            </a:r>
            <a:r>
              <a:rPr lang="it-IT" altLang="en-US" sz="1600" dirty="0">
                <a:latin typeface="American Typewriter" panose="02090604020004020304" pitchFamily="18" charset="77"/>
              </a:rPr>
              <a:t>.</a:t>
            </a:r>
          </a:p>
          <a:p>
            <a:pPr marL="290513" indent="-290513">
              <a:lnSpc>
                <a:spcPct val="125000"/>
              </a:lnSpc>
              <a:spcBef>
                <a:spcPts val="1200"/>
              </a:spcBef>
              <a:buFont typeface="Wingdings" panose="05000000000000000000" pitchFamily="2" charset="2"/>
              <a:buNone/>
            </a:pPr>
            <a:r>
              <a:rPr lang="it-IT" altLang="en-US" sz="1600" dirty="0">
                <a:latin typeface="American Typewriter" panose="02090604020004020304" pitchFamily="18" charset="77"/>
              </a:rPr>
              <a:t>Tasso di </a:t>
            </a:r>
            <a:r>
              <a:rPr lang="it-IT" altLang="en-US" sz="1600" b="1" dirty="0">
                <a:solidFill>
                  <a:srgbClr val="C00000"/>
                </a:solidFill>
                <a:latin typeface="American Typewriter" panose="02090604020004020304" pitchFamily="18" charset="77"/>
              </a:rPr>
              <a:t>disoccupazione</a:t>
            </a:r>
            <a:r>
              <a:rPr lang="it-IT" altLang="en-US" sz="1600" dirty="0">
                <a:latin typeface="American Typewriter" panose="02090604020004020304" pitchFamily="18" charset="77"/>
              </a:rPr>
              <a:t>: </a:t>
            </a:r>
            <a:r>
              <a:rPr lang="it-IT" altLang="en-US" sz="1600" b="1" dirty="0">
                <a:solidFill>
                  <a:srgbClr val="C00000"/>
                </a:solidFill>
                <a:latin typeface="American Typewriter" panose="02090604020004020304" pitchFamily="18" charset="77"/>
              </a:rPr>
              <a:t>u = U/L</a:t>
            </a:r>
            <a:r>
              <a:rPr lang="it-IT" altLang="en-US" sz="1600" dirty="0">
                <a:latin typeface="American Typewriter" panose="02090604020004020304" pitchFamily="18" charset="77"/>
              </a:rPr>
              <a:t>,  in </a:t>
            </a:r>
            <a:r>
              <a:rPr lang="it-IT" altLang="en-US" sz="1600" dirty="0" err="1">
                <a:latin typeface="American Typewriter" panose="02090604020004020304" pitchFamily="18" charset="77"/>
              </a:rPr>
              <a:t>perc</a:t>
            </a:r>
            <a:r>
              <a:rPr lang="it-IT" altLang="en-US" sz="1600" dirty="0">
                <a:latin typeface="American Typewriter" panose="02090604020004020304" pitchFamily="18" charset="77"/>
              </a:rPr>
              <a:t>.</a:t>
            </a:r>
          </a:p>
          <a:p>
            <a:pPr marL="290513" indent="-290513">
              <a:lnSpc>
                <a:spcPct val="125000"/>
              </a:lnSpc>
              <a:spcBef>
                <a:spcPts val="1200"/>
              </a:spcBef>
              <a:buFont typeface="Wingdings" panose="05000000000000000000" pitchFamily="2" charset="2"/>
              <a:buNone/>
            </a:pPr>
            <a:r>
              <a:rPr lang="it-IT" altLang="en-US" sz="1600" dirty="0">
                <a:latin typeface="American Typewriter" panose="02090604020004020304" pitchFamily="18" charset="77"/>
              </a:rPr>
              <a:t>Tasso di </a:t>
            </a:r>
            <a:r>
              <a:rPr lang="it-IT" altLang="en-US" sz="1600" b="1" dirty="0">
                <a:solidFill>
                  <a:schemeClr val="accent2">
                    <a:lumMod val="50000"/>
                  </a:schemeClr>
                </a:solidFill>
                <a:latin typeface="American Typewriter" panose="02090604020004020304" pitchFamily="18" charset="77"/>
              </a:rPr>
              <a:t>dipendenza</a:t>
            </a:r>
            <a:r>
              <a:rPr lang="it-IT" altLang="en-US" sz="1600" dirty="0">
                <a:latin typeface="American Typewriter" panose="02090604020004020304" pitchFamily="18" charset="77"/>
              </a:rPr>
              <a:t> (</a:t>
            </a:r>
            <a:r>
              <a:rPr lang="it-IT" altLang="en-US" sz="1600" i="1" dirty="0">
                <a:latin typeface="American Typewriter" panose="02090604020004020304" pitchFamily="18" charset="77"/>
              </a:rPr>
              <a:t>Age-</a:t>
            </a:r>
            <a:r>
              <a:rPr lang="it-IT" altLang="en-US" sz="1600" i="1" dirty="0" err="1">
                <a:latin typeface="American Typewriter" panose="02090604020004020304" pitchFamily="18" charset="77"/>
              </a:rPr>
              <a:t>dependency</a:t>
            </a:r>
            <a:r>
              <a:rPr lang="it-IT" altLang="en-US" sz="1600" i="1" dirty="0">
                <a:latin typeface="American Typewriter" panose="02090604020004020304" pitchFamily="18" charset="77"/>
              </a:rPr>
              <a:t> ratio</a:t>
            </a:r>
            <a:r>
              <a:rPr lang="it-IT" altLang="en-US" sz="1600" dirty="0">
                <a:latin typeface="American Typewriter" panose="02090604020004020304" pitchFamily="18" charset="77"/>
              </a:rPr>
              <a:t>):</a:t>
            </a:r>
          </a:p>
          <a:p>
            <a:pPr marL="690563" lvl="1" indent="0">
              <a:lnSpc>
                <a:spcPct val="125000"/>
              </a:lnSpc>
              <a:spcBef>
                <a:spcPts val="1200"/>
              </a:spcBef>
              <a:spcAft>
                <a:spcPts val="600"/>
              </a:spcAft>
              <a:buFont typeface="Wingdings" panose="05000000000000000000" pitchFamily="2" charset="2"/>
              <a:buNone/>
            </a:pPr>
            <a:r>
              <a:rPr lang="it-IT" altLang="en-US" sz="1600" dirty="0">
                <a:latin typeface="American Typewriter" panose="02090604020004020304" pitchFamily="18" charset="77"/>
              </a:rPr>
              <a:t>Rapporto fra popolazione in età </a:t>
            </a:r>
            <a:r>
              <a:rPr lang="it-IT" altLang="en-US" sz="1600" b="1" dirty="0" err="1">
                <a:latin typeface="American Typewriter" panose="02090604020004020304" pitchFamily="18" charset="77"/>
              </a:rPr>
              <a:t>pre</a:t>
            </a:r>
            <a:r>
              <a:rPr lang="it-IT" altLang="en-US" sz="1600" b="1" dirty="0">
                <a:latin typeface="American Typewriter" panose="02090604020004020304" pitchFamily="18" charset="77"/>
              </a:rPr>
              <a:t>-</a:t>
            </a:r>
            <a:r>
              <a:rPr lang="it-IT" altLang="en-US" sz="1600" dirty="0">
                <a:latin typeface="American Typewriter" panose="02090604020004020304" pitchFamily="18" charset="77"/>
              </a:rPr>
              <a:t> (0-14) e </a:t>
            </a:r>
            <a:r>
              <a:rPr lang="it-IT" altLang="en-US" sz="1600" b="1" dirty="0">
                <a:latin typeface="American Typewriter" panose="02090604020004020304" pitchFamily="18" charset="77"/>
              </a:rPr>
              <a:t>post-</a:t>
            </a:r>
            <a:r>
              <a:rPr lang="it-IT" altLang="en-US" sz="1600" dirty="0">
                <a:latin typeface="American Typewriter" panose="02090604020004020304" pitchFamily="18" charset="77"/>
              </a:rPr>
              <a:t> (65-∞) lavorativa </a:t>
            </a:r>
          </a:p>
          <a:p>
            <a:pPr marL="690563" lvl="1" indent="0">
              <a:lnSpc>
                <a:spcPct val="125000"/>
              </a:lnSpc>
              <a:spcBef>
                <a:spcPts val="0"/>
              </a:spcBef>
              <a:buFont typeface="Wingdings" panose="05000000000000000000" pitchFamily="2" charset="2"/>
              <a:buNone/>
            </a:pPr>
            <a:r>
              <a:rPr lang="it-IT" altLang="en-US" sz="1600" dirty="0">
                <a:latin typeface="American Typewriter" panose="02090604020004020304" pitchFamily="18" charset="77"/>
              </a:rPr>
              <a:t>e popolazione in età </a:t>
            </a:r>
            <a:r>
              <a:rPr lang="it-IT" altLang="en-US" sz="1600" b="1" dirty="0">
                <a:latin typeface="American Typewriter" panose="02090604020004020304" pitchFamily="18" charset="77"/>
              </a:rPr>
              <a:t>lavorativa</a:t>
            </a:r>
            <a:r>
              <a:rPr lang="it-IT" altLang="en-US" sz="1600" dirty="0">
                <a:latin typeface="American Typewriter" panose="02090604020004020304" pitchFamily="18" charset="77"/>
              </a:rPr>
              <a:t>:    </a:t>
            </a:r>
            <a:r>
              <a:rPr lang="it-IT" altLang="en-US" sz="1600" b="1" dirty="0">
                <a:solidFill>
                  <a:schemeClr val="accent2">
                    <a:lumMod val="50000"/>
                  </a:schemeClr>
                </a:solidFill>
                <a:latin typeface="American Typewriter" panose="02090604020004020304" pitchFamily="18" charset="77"/>
              </a:rPr>
              <a:t>(POP-PEL) / PEL</a:t>
            </a:r>
            <a:r>
              <a:rPr lang="it-IT" altLang="en-US" sz="1600" dirty="0">
                <a:latin typeface="American Typewriter" panose="02090604020004020304" pitchFamily="18" charset="77"/>
              </a:rPr>
              <a:t>, in </a:t>
            </a:r>
            <a:r>
              <a:rPr lang="it-IT" altLang="en-US" sz="1600" dirty="0" err="1">
                <a:latin typeface="American Typewriter" panose="02090604020004020304" pitchFamily="18" charset="77"/>
              </a:rPr>
              <a:t>perc</a:t>
            </a:r>
            <a:r>
              <a:rPr lang="it-IT" altLang="en-US" sz="1600" dirty="0">
                <a:latin typeface="American Typewriter" panose="02090604020004020304" pitchFamily="18" charset="77"/>
              </a:rPr>
              <a:t>.</a:t>
            </a:r>
          </a:p>
          <a:p>
            <a:pPr algn="r">
              <a:lnSpc>
                <a:spcPct val="125000"/>
              </a:lnSpc>
              <a:spcBef>
                <a:spcPts val="1200"/>
              </a:spcBef>
              <a:buFont typeface="Wingdings" panose="05000000000000000000" pitchFamily="2" charset="2"/>
              <a:buChar char="v"/>
            </a:pPr>
            <a:r>
              <a:rPr lang="it-IT" sz="1400" i="1" dirty="0">
                <a:solidFill>
                  <a:srgbClr val="00B0F0"/>
                </a:solidFill>
                <a:latin typeface="American Typewriter" panose="02090604020004020304" pitchFamily="18" charset="77"/>
              </a:rPr>
              <a:t>Studieremo il mercato del lavoro nella lezione 5</a:t>
            </a:r>
          </a:p>
          <a:p>
            <a:pPr marL="290513" indent="-290513">
              <a:lnSpc>
                <a:spcPct val="125000"/>
              </a:lnSpc>
              <a:spcBef>
                <a:spcPts val="1200"/>
              </a:spcBef>
              <a:buFont typeface="Wingdings" panose="05000000000000000000" pitchFamily="2" charset="2"/>
              <a:buNone/>
            </a:pPr>
            <a:endParaRPr lang="it-IT" altLang="en-US" sz="1600" dirty="0">
              <a:latin typeface="American Typewriter" panose="02090604020004020304" pitchFamily="18" charset="77"/>
            </a:endParaRPr>
          </a:p>
        </p:txBody>
      </p:sp>
      <p:sp>
        <p:nvSpPr>
          <p:cNvPr id="55300"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endParaRPr lang="it-IT" altLang="en-US" dirty="0">
              <a:solidFill>
                <a:srgbClr val="00323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strips(downRight)">
                                      <p:cBhvr>
                                        <p:cTn id="7" dur="500"/>
                                        <p:tgtEl>
                                          <p:spTgt spid="645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strips(downRight)">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strips(downRight)">
                                      <p:cBhvr>
                                        <p:cTn id="17" dur="500"/>
                                        <p:tgtEl>
                                          <p:spTgt spid="645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strips(downRight)">
                                      <p:cBhvr>
                                        <p:cTn id="22" dur="500"/>
                                        <p:tgtEl>
                                          <p:spTgt spid="645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strips(downRight)">
                                      <p:cBhvr>
                                        <p:cTn id="27" dur="500"/>
                                        <p:tgtEl>
                                          <p:spTgt spid="645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4515">
                                            <p:txEl>
                                              <p:pRg st="6" end="6"/>
                                            </p:txEl>
                                          </p:spTgt>
                                        </p:tgtEl>
                                        <p:attrNameLst>
                                          <p:attrName>style.visibility</p:attrName>
                                        </p:attrNameLst>
                                      </p:cBhvr>
                                      <p:to>
                                        <p:strVal val="visible"/>
                                      </p:to>
                                    </p:set>
                                    <p:animEffect transition="in" filter="strips(downRight)">
                                      <p:cBhvr>
                                        <p:cTn id="32" dur="500"/>
                                        <p:tgtEl>
                                          <p:spTgt spid="645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4515">
                                            <p:txEl>
                                              <p:pRg st="7" end="7"/>
                                            </p:txEl>
                                          </p:spTgt>
                                        </p:tgtEl>
                                        <p:attrNameLst>
                                          <p:attrName>style.visibility</p:attrName>
                                        </p:attrNameLst>
                                      </p:cBhvr>
                                      <p:to>
                                        <p:strVal val="visible"/>
                                      </p:to>
                                    </p:set>
                                    <p:animEffect transition="in" filter="strips(downRight)">
                                      <p:cBhvr>
                                        <p:cTn id="37" dur="500"/>
                                        <p:tgtEl>
                                          <p:spTgt spid="64515">
                                            <p:txEl>
                                              <p:pRg st="7" end="7"/>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64515">
                                            <p:txEl>
                                              <p:pRg st="8" end="8"/>
                                            </p:txEl>
                                          </p:spTgt>
                                        </p:tgtEl>
                                        <p:attrNameLst>
                                          <p:attrName>style.visibility</p:attrName>
                                        </p:attrNameLst>
                                      </p:cBhvr>
                                      <p:to>
                                        <p:strVal val="visible"/>
                                      </p:to>
                                    </p:set>
                                    <p:animEffect transition="in" filter="strips(downRight)">
                                      <p:cBhvr>
                                        <p:cTn id="40" dur="500"/>
                                        <p:tgtEl>
                                          <p:spTgt spid="64515">
                                            <p:txEl>
                                              <p:pRg st="8" end="8"/>
                                            </p:txEl>
                                          </p:spTgt>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64515">
                                            <p:txEl>
                                              <p:pRg st="9" end="9"/>
                                            </p:txEl>
                                          </p:spTgt>
                                        </p:tgtEl>
                                        <p:attrNameLst>
                                          <p:attrName>style.visibility</p:attrName>
                                        </p:attrNameLst>
                                      </p:cBhvr>
                                      <p:to>
                                        <p:strVal val="visible"/>
                                      </p:to>
                                    </p:set>
                                    <p:animEffect transition="in" filter="strips(downRight)">
                                      <p:cBhvr>
                                        <p:cTn id="43" dur="500"/>
                                        <p:tgtEl>
                                          <p:spTgt spid="64515">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64515">
                                            <p:txEl>
                                              <p:pRg st="10" end="10"/>
                                            </p:txEl>
                                          </p:spTgt>
                                        </p:tgtEl>
                                        <p:attrNameLst>
                                          <p:attrName>style.visibility</p:attrName>
                                        </p:attrNameLst>
                                      </p:cBhvr>
                                      <p:to>
                                        <p:strVal val="visible"/>
                                      </p:to>
                                    </p:set>
                                    <p:animEffect transition="in" filter="strips(downRight)">
                                      <p:cBhvr>
                                        <p:cTn id="48" dur="500"/>
                                        <p:tgtEl>
                                          <p:spTgt spid="645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3F4F989-3B54-FCAC-48E9-E4F76545C59C}"/>
              </a:ext>
            </a:extLst>
          </p:cNvPr>
          <p:cNvSpPr>
            <a:spLocks noGrp="1" noChangeArrowheads="1"/>
          </p:cNvSpPr>
          <p:nvPr>
            <p:ph type="title"/>
          </p:nvPr>
        </p:nvSpPr>
        <p:spPr>
          <a:xfrm>
            <a:off x="557213" y="341313"/>
            <a:ext cx="8337550" cy="1008062"/>
          </a:xfrm>
        </p:spPr>
        <p:txBody>
          <a:bodyPr/>
          <a:lstStyle/>
          <a:p>
            <a:r>
              <a:rPr lang="it-IT" altLang="it-IT" sz="2800" dirty="0">
                <a:latin typeface="American Typewriter" panose="02090604020004020304" pitchFamily="18" charset="77"/>
              </a:rPr>
              <a:t>Tasso di disoccupazione e di partecipazione</a:t>
            </a:r>
            <a:br>
              <a:rPr lang="it-IT" altLang="it-IT" sz="3400" dirty="0">
                <a:latin typeface="American Typewriter" panose="02090604020004020304" pitchFamily="18" charset="77"/>
              </a:rPr>
            </a:br>
            <a:r>
              <a:rPr lang="it-IT" altLang="it-IT" sz="2300" dirty="0">
                <a:latin typeface="American Typewriter" panose="02090604020004020304" pitchFamily="18" charset="77"/>
              </a:rPr>
              <a:t>I valori percentuali sono più informativi</a:t>
            </a:r>
          </a:p>
        </p:txBody>
      </p:sp>
      <p:sp>
        <p:nvSpPr>
          <p:cNvPr id="69635" name="Rectangle 3">
            <a:extLst>
              <a:ext uri="{FF2B5EF4-FFF2-40B4-BE49-F238E27FC236}">
                <a16:creationId xmlns:a16="http://schemas.microsoft.com/office/drawing/2014/main" id="{D8BCB7E1-A587-4D42-DCCA-F89100CCA605}"/>
              </a:ext>
            </a:extLst>
          </p:cNvPr>
          <p:cNvSpPr>
            <a:spLocks noGrp="1" noChangeArrowheads="1"/>
          </p:cNvSpPr>
          <p:nvPr>
            <p:ph idx="1"/>
          </p:nvPr>
        </p:nvSpPr>
        <p:spPr>
          <a:xfrm>
            <a:off x="827088" y="1951038"/>
            <a:ext cx="7489825" cy="3297237"/>
          </a:xfrm>
        </p:spPr>
        <p:txBody>
          <a:bodyPr/>
          <a:lstStyle/>
          <a:p>
            <a:pPr marL="339725" indent="-339725">
              <a:lnSpc>
                <a:spcPct val="90000"/>
              </a:lnSpc>
              <a:spcBef>
                <a:spcPct val="60000"/>
              </a:spcBef>
              <a:buFont typeface="Wingdings" pitchFamily="2" charset="2"/>
              <a:buChar char="¢"/>
            </a:pPr>
            <a:r>
              <a:rPr lang="it-IT" altLang="it-IT" sz="2400" dirty="0">
                <a:latin typeface="American Typewriter" panose="02090604020004020304" pitchFamily="18" charset="77"/>
              </a:rPr>
              <a:t>Tasso di</a:t>
            </a:r>
            <a:r>
              <a:rPr lang="it-IT" altLang="it-IT" sz="2400" b="1" dirty="0">
                <a:solidFill>
                  <a:srgbClr val="003399"/>
                </a:solidFill>
                <a:latin typeface="American Typewriter" panose="02090604020004020304" pitchFamily="18" charset="77"/>
              </a:rPr>
              <a:t> disoccupazione</a:t>
            </a:r>
          </a:p>
          <a:p>
            <a:pPr marL="339725" indent="-339725">
              <a:lnSpc>
                <a:spcPct val="90000"/>
              </a:lnSpc>
              <a:spcBef>
                <a:spcPct val="60000"/>
              </a:spcBef>
              <a:buFont typeface="Wingdings" pitchFamily="2" charset="2"/>
              <a:buNone/>
            </a:pPr>
            <a:r>
              <a:rPr lang="it-IT" altLang="it-IT" sz="2400" dirty="0">
                <a:latin typeface="American Typewriter" panose="02090604020004020304" pitchFamily="18" charset="77"/>
              </a:rPr>
              <a:t>Percentuale della </a:t>
            </a:r>
            <a:r>
              <a:rPr lang="it-IT" altLang="it-IT" sz="2400" i="1" dirty="0">
                <a:latin typeface="American Typewriter" panose="02090604020004020304" pitchFamily="18" charset="77"/>
              </a:rPr>
              <a:t>forza lavoro</a:t>
            </a:r>
            <a:r>
              <a:rPr lang="it-IT" altLang="it-IT" sz="2400" dirty="0">
                <a:latin typeface="American Typewriter" panose="02090604020004020304" pitchFamily="18" charset="77"/>
              </a:rPr>
              <a:t> disoccupata</a:t>
            </a:r>
          </a:p>
          <a:p>
            <a:pPr marL="339725" indent="-339725">
              <a:lnSpc>
                <a:spcPct val="90000"/>
              </a:lnSpc>
              <a:spcBef>
                <a:spcPct val="60000"/>
              </a:spcBef>
              <a:buFont typeface="Wingdings" pitchFamily="2" charset="2"/>
              <a:buChar char="¢"/>
            </a:pPr>
            <a:r>
              <a:rPr lang="it-IT" altLang="it-IT" sz="2400" dirty="0">
                <a:latin typeface="American Typewriter" panose="02090604020004020304" pitchFamily="18" charset="77"/>
              </a:rPr>
              <a:t>Tasso di</a:t>
            </a:r>
            <a:r>
              <a:rPr lang="it-IT" altLang="it-IT" sz="2400" b="1" dirty="0">
                <a:solidFill>
                  <a:srgbClr val="003399"/>
                </a:solidFill>
                <a:latin typeface="American Typewriter" panose="02090604020004020304" pitchFamily="18" charset="77"/>
              </a:rPr>
              <a:t> </a:t>
            </a:r>
            <a:r>
              <a:rPr lang="it-IT" altLang="it-IT" sz="2400" b="1" dirty="0">
                <a:solidFill>
                  <a:srgbClr val="CC0000"/>
                </a:solidFill>
                <a:latin typeface="American Typewriter" panose="02090604020004020304" pitchFamily="18" charset="77"/>
              </a:rPr>
              <a:t>partecipazione</a:t>
            </a:r>
            <a:endParaRPr lang="it-IT" altLang="it-IT" sz="2400" b="1" dirty="0">
              <a:latin typeface="American Typewriter" panose="02090604020004020304" pitchFamily="18" charset="77"/>
            </a:endParaRPr>
          </a:p>
          <a:p>
            <a:pPr marL="339725" indent="-339725">
              <a:lnSpc>
                <a:spcPct val="90000"/>
              </a:lnSpc>
              <a:spcBef>
                <a:spcPct val="60000"/>
              </a:spcBef>
              <a:buFont typeface="Wingdings" pitchFamily="2" charset="2"/>
              <a:buNone/>
            </a:pPr>
            <a:r>
              <a:rPr lang="it-IT" altLang="it-IT" sz="2400" dirty="0">
                <a:latin typeface="American Typewriter" panose="02090604020004020304" pitchFamily="18" charset="77"/>
              </a:rPr>
              <a:t>Percentuale di </a:t>
            </a:r>
            <a:r>
              <a:rPr lang="it-IT" altLang="it-IT" sz="2400" i="1" dirty="0">
                <a:latin typeface="American Typewriter" panose="02090604020004020304" pitchFamily="18" charset="77"/>
              </a:rPr>
              <a:t>popolazione</a:t>
            </a:r>
            <a:r>
              <a:rPr lang="it-IT" altLang="it-IT" sz="2400" dirty="0">
                <a:latin typeface="American Typewriter" panose="02090604020004020304" pitchFamily="18" charset="77"/>
              </a:rPr>
              <a:t> adulta che ha lavoro o lo cerca attivamente</a:t>
            </a:r>
          </a:p>
        </p:txBody>
      </p:sp>
      <p:sp>
        <p:nvSpPr>
          <p:cNvPr id="113668" name="Segnaposto piè di pagina 3">
            <a:extLst>
              <a:ext uri="{FF2B5EF4-FFF2-40B4-BE49-F238E27FC236}">
                <a16:creationId xmlns:a16="http://schemas.microsoft.com/office/drawing/2014/main" id="{2457D1E6-23FC-337E-F395-5F8F95B5323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it-IT" altLang="it-IT" sz="1200">
                <a:solidFill>
                  <a:srgbClr val="003231"/>
                </a:solidFill>
                <a:latin typeface="Arial" panose="020B0604020202020204" pitchFamily="34" charset="0"/>
              </a:rPr>
              <a:t>Capitolo 2: I dati della macroeconomia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strips(downRight)">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strips(downRight)">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strips(downRight)">
                                      <p:cBhvr>
                                        <p:cTn id="17" dur="500"/>
                                        <p:tgtEl>
                                          <p:spTgt spid="69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strips(downRight)">
                                      <p:cBhvr>
                                        <p:cTn id="22"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C8D50CC8-EF44-FDDB-B974-918528E9CABC}"/>
              </a:ext>
            </a:extLst>
          </p:cNvPr>
          <p:cNvSpPr>
            <a:spLocks noGrp="1" noChangeArrowheads="1"/>
          </p:cNvSpPr>
          <p:nvPr>
            <p:ph type="title"/>
          </p:nvPr>
        </p:nvSpPr>
        <p:spPr>
          <a:xfrm>
            <a:off x="557213" y="44450"/>
            <a:ext cx="7313612" cy="895350"/>
          </a:xfrm>
        </p:spPr>
        <p:txBody>
          <a:bodyPr/>
          <a:lstStyle/>
          <a:p>
            <a:r>
              <a:rPr lang="it-IT" altLang="it-IT" sz="2400" dirty="0">
                <a:latin typeface="American Typewriter" panose="02090604020004020304" pitchFamily="18" charset="77"/>
              </a:rPr>
              <a:t>La popolazione in Italia</a:t>
            </a:r>
            <a:r>
              <a:rPr lang="it-IT" altLang="it-IT" sz="3200" dirty="0">
                <a:latin typeface="American Typewriter" panose="02090604020004020304" pitchFamily="18" charset="77"/>
              </a:rPr>
              <a:t> </a:t>
            </a:r>
          </a:p>
        </p:txBody>
      </p:sp>
      <p:sp>
        <p:nvSpPr>
          <p:cNvPr id="115715" name="Segnaposto piè di pagina 3">
            <a:extLst>
              <a:ext uri="{FF2B5EF4-FFF2-40B4-BE49-F238E27FC236}">
                <a16:creationId xmlns:a16="http://schemas.microsoft.com/office/drawing/2014/main" id="{FEEAB2A2-3C04-A368-85BA-D1B72C45F40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it-IT" altLang="it-IT" sz="1200">
                <a:solidFill>
                  <a:srgbClr val="003231"/>
                </a:solidFill>
                <a:latin typeface="Arial" panose="020B0604020202020204" pitchFamily="34" charset="0"/>
              </a:rPr>
              <a:t>Capitolo 2: I dati della macroeconomia</a:t>
            </a:r>
          </a:p>
        </p:txBody>
      </p:sp>
      <p:sp>
        <p:nvSpPr>
          <p:cNvPr id="115716" name="AutoShape 5">
            <a:extLst>
              <a:ext uri="{FF2B5EF4-FFF2-40B4-BE49-F238E27FC236}">
                <a16:creationId xmlns:a16="http://schemas.microsoft.com/office/drawing/2014/main" id="{CEC782BC-63CF-DA37-6F75-7D77BAE229A2}"/>
              </a:ext>
            </a:extLst>
          </p:cNvPr>
          <p:cNvSpPr>
            <a:spLocks noChangeAspect="1" noChangeArrowheads="1" noTextEdit="1"/>
          </p:cNvSpPr>
          <p:nvPr/>
        </p:nvSpPr>
        <p:spPr bwMode="auto">
          <a:xfrm>
            <a:off x="350838" y="1390650"/>
            <a:ext cx="802957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591" name="Freeform 7">
            <a:extLst>
              <a:ext uri="{FF2B5EF4-FFF2-40B4-BE49-F238E27FC236}">
                <a16:creationId xmlns:a16="http://schemas.microsoft.com/office/drawing/2014/main" id="{09853E5A-5F15-25BF-94A9-F9BA1E23A9E3}"/>
              </a:ext>
            </a:extLst>
          </p:cNvPr>
          <p:cNvSpPr>
            <a:spLocks/>
          </p:cNvSpPr>
          <p:nvPr/>
        </p:nvSpPr>
        <p:spPr bwMode="auto">
          <a:xfrm>
            <a:off x="3157538" y="1441450"/>
            <a:ext cx="2025650" cy="3429000"/>
          </a:xfrm>
          <a:custGeom>
            <a:avLst/>
            <a:gdLst>
              <a:gd name="T0" fmla="*/ 2147483646 w 202"/>
              <a:gd name="T1" fmla="*/ 2147483646 h 342"/>
              <a:gd name="T2" fmla="*/ 2147483646 w 202"/>
              <a:gd name="T3" fmla="*/ 2147483646 h 342"/>
              <a:gd name="T4" fmla="*/ 0 w 202"/>
              <a:gd name="T5" fmla="*/ 100523842 h 342"/>
              <a:gd name="T6" fmla="*/ 0 w 202"/>
              <a:gd name="T7" fmla="*/ 100523842 h 342"/>
              <a:gd name="T8" fmla="*/ 0 w 202"/>
              <a:gd name="T9" fmla="*/ 2147483646 h 342"/>
              <a:gd name="T10" fmla="*/ 2147483646 w 202"/>
              <a:gd name="T11" fmla="*/ 2147483646 h 342"/>
              <a:gd name="T12" fmla="*/ 0 60000 65536"/>
              <a:gd name="T13" fmla="*/ 0 60000 65536"/>
              <a:gd name="T14" fmla="*/ 0 60000 65536"/>
              <a:gd name="T15" fmla="*/ 0 60000 65536"/>
              <a:gd name="T16" fmla="*/ 0 60000 65536"/>
              <a:gd name="T17" fmla="*/ 0 60000 65536"/>
              <a:gd name="T18" fmla="*/ 0 w 202"/>
              <a:gd name="T19" fmla="*/ 0 h 342"/>
              <a:gd name="T20" fmla="*/ 202 w 202"/>
              <a:gd name="T21" fmla="*/ 342 h 342"/>
            </a:gdLst>
            <a:ahLst/>
            <a:cxnLst>
              <a:cxn ang="T12">
                <a:pos x="T0" y="T1"/>
              </a:cxn>
              <a:cxn ang="T13">
                <a:pos x="T2" y="T3"/>
              </a:cxn>
              <a:cxn ang="T14">
                <a:pos x="T4" y="T5"/>
              </a:cxn>
              <a:cxn ang="T15">
                <a:pos x="T6" y="T7"/>
              </a:cxn>
              <a:cxn ang="T16">
                <a:pos x="T8" y="T9"/>
              </a:cxn>
              <a:cxn ang="T17">
                <a:pos x="T10" y="T11"/>
              </a:cxn>
            </a:cxnLst>
            <a:rect l="T18" t="T19" r="T20" b="T21"/>
            <a:pathLst>
              <a:path w="202" h="342">
                <a:moveTo>
                  <a:pt x="145" y="342"/>
                </a:moveTo>
                <a:cubicBezTo>
                  <a:pt x="181" y="304"/>
                  <a:pt x="202" y="254"/>
                  <a:pt x="202" y="202"/>
                </a:cubicBezTo>
                <a:cubicBezTo>
                  <a:pt x="202" y="91"/>
                  <a:pt x="111" y="1"/>
                  <a:pt x="0" y="1"/>
                </a:cubicBezTo>
                <a:cubicBezTo>
                  <a:pt x="0" y="0"/>
                  <a:pt x="0" y="1"/>
                  <a:pt x="0" y="1"/>
                </a:cubicBezTo>
                <a:lnTo>
                  <a:pt x="0" y="202"/>
                </a:lnTo>
                <a:lnTo>
                  <a:pt x="145" y="342"/>
                </a:lnTo>
                <a:close/>
              </a:path>
            </a:pathLst>
          </a:custGeom>
          <a:solidFill>
            <a:srgbClr val="FF0000"/>
          </a:solidFill>
          <a:ln w="9525">
            <a:solidFill>
              <a:srgbClr val="000000"/>
            </a:solidFill>
            <a:round/>
            <a:headEnd/>
            <a:tailEnd/>
          </a:ln>
        </p:spPr>
        <p:txBody>
          <a:bodyPr/>
          <a:lstStyle/>
          <a:p>
            <a:endParaRPr lang="en-US"/>
          </a:p>
        </p:txBody>
      </p:sp>
      <p:sp>
        <p:nvSpPr>
          <p:cNvPr id="67592" name="Freeform 8">
            <a:extLst>
              <a:ext uri="{FF2B5EF4-FFF2-40B4-BE49-F238E27FC236}">
                <a16:creationId xmlns:a16="http://schemas.microsoft.com/office/drawing/2014/main" id="{E3D83146-E881-41BD-EED9-F43CE87FA098}"/>
              </a:ext>
            </a:extLst>
          </p:cNvPr>
          <p:cNvSpPr>
            <a:spLocks/>
          </p:cNvSpPr>
          <p:nvPr/>
        </p:nvSpPr>
        <p:spPr bwMode="auto">
          <a:xfrm>
            <a:off x="3157538" y="3465513"/>
            <a:ext cx="1454150" cy="1524000"/>
          </a:xfrm>
          <a:custGeom>
            <a:avLst/>
            <a:gdLst>
              <a:gd name="T0" fmla="*/ 2147483646 w 145"/>
              <a:gd name="T1" fmla="*/ 2147483646 h 152"/>
              <a:gd name="T2" fmla="*/ 2147483646 w 145"/>
              <a:gd name="T3" fmla="*/ 2147483646 h 152"/>
              <a:gd name="T4" fmla="*/ 0 w 145"/>
              <a:gd name="T5" fmla="*/ 0 h 152"/>
              <a:gd name="T6" fmla="*/ 2147483646 w 145"/>
              <a:gd name="T7" fmla="*/ 2147483646 h 152"/>
              <a:gd name="T8" fmla="*/ 0 60000 65536"/>
              <a:gd name="T9" fmla="*/ 0 60000 65536"/>
              <a:gd name="T10" fmla="*/ 0 60000 65536"/>
              <a:gd name="T11" fmla="*/ 0 60000 65536"/>
              <a:gd name="T12" fmla="*/ 0 w 145"/>
              <a:gd name="T13" fmla="*/ 0 h 152"/>
              <a:gd name="T14" fmla="*/ 145 w 145"/>
              <a:gd name="T15" fmla="*/ 152 h 152"/>
            </a:gdLst>
            <a:ahLst/>
            <a:cxnLst>
              <a:cxn ang="T8">
                <a:pos x="T0" y="T1"/>
              </a:cxn>
              <a:cxn ang="T9">
                <a:pos x="T2" y="T3"/>
              </a:cxn>
              <a:cxn ang="T10">
                <a:pos x="T4" y="T5"/>
              </a:cxn>
              <a:cxn ang="T11">
                <a:pos x="T6" y="T7"/>
              </a:cxn>
            </a:cxnLst>
            <a:rect l="T12" t="T13" r="T14" b="T15"/>
            <a:pathLst>
              <a:path w="145" h="152">
                <a:moveTo>
                  <a:pt x="132" y="152"/>
                </a:moveTo>
                <a:cubicBezTo>
                  <a:pt x="137" y="148"/>
                  <a:pt x="141" y="144"/>
                  <a:pt x="145" y="140"/>
                </a:cubicBezTo>
                <a:lnTo>
                  <a:pt x="0" y="0"/>
                </a:lnTo>
                <a:lnTo>
                  <a:pt x="132" y="152"/>
                </a:lnTo>
                <a:close/>
              </a:path>
            </a:pathLst>
          </a:custGeom>
          <a:solidFill>
            <a:srgbClr val="000000"/>
          </a:solidFill>
          <a:ln w="9525">
            <a:solidFill>
              <a:srgbClr val="000000"/>
            </a:solidFill>
            <a:round/>
            <a:headEnd/>
            <a:tailEnd/>
          </a:ln>
        </p:spPr>
        <p:txBody>
          <a:bodyPr/>
          <a:lstStyle/>
          <a:p>
            <a:endParaRPr lang="en-US"/>
          </a:p>
        </p:txBody>
      </p:sp>
      <p:sp>
        <p:nvSpPr>
          <p:cNvPr id="67593" name="Freeform 9">
            <a:extLst>
              <a:ext uri="{FF2B5EF4-FFF2-40B4-BE49-F238E27FC236}">
                <a16:creationId xmlns:a16="http://schemas.microsoft.com/office/drawing/2014/main" id="{8D3F77FB-B6C0-BA6A-C95A-796CED040CAA}"/>
              </a:ext>
            </a:extLst>
          </p:cNvPr>
          <p:cNvSpPr>
            <a:spLocks/>
          </p:cNvSpPr>
          <p:nvPr/>
        </p:nvSpPr>
        <p:spPr bwMode="auto">
          <a:xfrm>
            <a:off x="1143000" y="1450975"/>
            <a:ext cx="3338513" cy="4040188"/>
          </a:xfrm>
          <a:custGeom>
            <a:avLst/>
            <a:gdLst>
              <a:gd name="T0" fmla="*/ 2147483646 w 333"/>
              <a:gd name="T1" fmla="*/ 0 h 403"/>
              <a:gd name="T2" fmla="*/ 0 w 333"/>
              <a:gd name="T3" fmla="*/ 2147483646 h 403"/>
              <a:gd name="T4" fmla="*/ 2147483646 w 333"/>
              <a:gd name="T5" fmla="*/ 2147483646 h 403"/>
              <a:gd name="T6" fmla="*/ 2147483646 w 333"/>
              <a:gd name="T7" fmla="*/ 2147483646 h 403"/>
              <a:gd name="T8" fmla="*/ 2147483646 w 333"/>
              <a:gd name="T9" fmla="*/ 2147483646 h 403"/>
              <a:gd name="T10" fmla="*/ 2147483646 w 333"/>
              <a:gd name="T11" fmla="*/ 0 h 403"/>
              <a:gd name="T12" fmla="*/ 0 60000 65536"/>
              <a:gd name="T13" fmla="*/ 0 60000 65536"/>
              <a:gd name="T14" fmla="*/ 0 60000 65536"/>
              <a:gd name="T15" fmla="*/ 0 60000 65536"/>
              <a:gd name="T16" fmla="*/ 0 60000 65536"/>
              <a:gd name="T17" fmla="*/ 0 60000 65536"/>
              <a:gd name="T18" fmla="*/ 0 w 333"/>
              <a:gd name="T19" fmla="*/ 0 h 403"/>
              <a:gd name="T20" fmla="*/ 333 w 333"/>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33" h="403">
                <a:moveTo>
                  <a:pt x="201" y="0"/>
                </a:moveTo>
                <a:cubicBezTo>
                  <a:pt x="89" y="0"/>
                  <a:pt x="0" y="90"/>
                  <a:pt x="0" y="201"/>
                </a:cubicBezTo>
                <a:cubicBezTo>
                  <a:pt x="0" y="312"/>
                  <a:pt x="90" y="403"/>
                  <a:pt x="201" y="403"/>
                </a:cubicBezTo>
                <a:cubicBezTo>
                  <a:pt x="250" y="402"/>
                  <a:pt x="296" y="385"/>
                  <a:pt x="333" y="353"/>
                </a:cubicBezTo>
                <a:lnTo>
                  <a:pt x="201" y="201"/>
                </a:lnTo>
                <a:lnTo>
                  <a:pt x="201" y="0"/>
                </a:lnTo>
                <a:close/>
              </a:path>
            </a:pathLst>
          </a:custGeom>
          <a:solidFill>
            <a:srgbClr val="003399"/>
          </a:solidFill>
          <a:ln w="9525">
            <a:solidFill>
              <a:srgbClr val="000000"/>
            </a:solidFill>
            <a:round/>
            <a:headEnd/>
            <a:tailEnd/>
          </a:ln>
        </p:spPr>
        <p:txBody>
          <a:bodyPr/>
          <a:lstStyle/>
          <a:p>
            <a:endParaRPr lang="en-US"/>
          </a:p>
        </p:txBody>
      </p:sp>
      <p:sp>
        <p:nvSpPr>
          <p:cNvPr id="115720" name="Rectangle 10">
            <a:extLst>
              <a:ext uri="{FF2B5EF4-FFF2-40B4-BE49-F238E27FC236}">
                <a16:creationId xmlns:a16="http://schemas.microsoft.com/office/drawing/2014/main" id="{60FB63A2-2A3A-41DB-12FB-FAD98528A931}"/>
              </a:ext>
            </a:extLst>
          </p:cNvPr>
          <p:cNvSpPr>
            <a:spLocks noChangeArrowheads="1"/>
          </p:cNvSpPr>
          <p:nvPr/>
        </p:nvSpPr>
        <p:spPr bwMode="auto">
          <a:xfrm>
            <a:off x="5803224" y="2143125"/>
            <a:ext cx="21095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500" b="1" dirty="0">
                <a:solidFill>
                  <a:srgbClr val="1B1D5A"/>
                </a:solidFill>
                <a:latin typeface="Arial" panose="020B0604020202020204" pitchFamily="34" charset="0"/>
              </a:rPr>
              <a:t>La popolazione in Italia</a:t>
            </a:r>
            <a:endParaRPr lang="it-IT" altLang="it-IT" sz="1800" dirty="0">
              <a:latin typeface="Arial" panose="020B0604020202020204" pitchFamily="34" charset="0"/>
            </a:endParaRPr>
          </a:p>
        </p:txBody>
      </p:sp>
      <p:sp>
        <p:nvSpPr>
          <p:cNvPr id="115721" name="Rectangle 11">
            <a:extLst>
              <a:ext uri="{FF2B5EF4-FFF2-40B4-BE49-F238E27FC236}">
                <a16:creationId xmlns:a16="http://schemas.microsoft.com/office/drawing/2014/main" id="{ED787F10-725B-59D0-AC88-38B47833FA75}"/>
              </a:ext>
            </a:extLst>
          </p:cNvPr>
          <p:cNvSpPr>
            <a:spLocks noChangeArrowheads="1"/>
          </p:cNvSpPr>
          <p:nvPr/>
        </p:nvSpPr>
        <p:spPr bwMode="auto">
          <a:xfrm>
            <a:off x="5815013" y="2954338"/>
            <a:ext cx="2505075" cy="1895475"/>
          </a:xfrm>
          <a:prstGeom prst="rect">
            <a:avLst/>
          </a:prstGeom>
          <a:solidFill>
            <a:srgbClr val="FFFFFF"/>
          </a:solidFill>
          <a:ln w="0">
            <a:solidFill>
              <a:srgbClr val="1B1D5A"/>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5722" name="Rectangle 12">
            <a:extLst>
              <a:ext uri="{FF2B5EF4-FFF2-40B4-BE49-F238E27FC236}">
                <a16:creationId xmlns:a16="http://schemas.microsoft.com/office/drawing/2014/main" id="{26BE333F-9CEA-592B-9D03-2BE0F94304D1}"/>
              </a:ext>
            </a:extLst>
          </p:cNvPr>
          <p:cNvSpPr>
            <a:spLocks noChangeArrowheads="1"/>
          </p:cNvSpPr>
          <p:nvPr/>
        </p:nvSpPr>
        <p:spPr bwMode="auto">
          <a:xfrm>
            <a:off x="5964238" y="3065463"/>
            <a:ext cx="150812" cy="150812"/>
          </a:xfrm>
          <a:prstGeom prst="rect">
            <a:avLst/>
          </a:prstGeom>
          <a:solidFill>
            <a:srgbClr val="FF0000"/>
          </a:solidFill>
          <a:ln w="9525">
            <a:solidFill>
              <a:srgbClr val="000000"/>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5723" name="Rectangle 13">
            <a:extLst>
              <a:ext uri="{FF2B5EF4-FFF2-40B4-BE49-F238E27FC236}">
                <a16:creationId xmlns:a16="http://schemas.microsoft.com/office/drawing/2014/main" id="{B97555E2-3487-C344-4813-86757F9ADAD4}"/>
              </a:ext>
            </a:extLst>
          </p:cNvPr>
          <p:cNvSpPr>
            <a:spLocks noChangeArrowheads="1"/>
          </p:cNvSpPr>
          <p:nvPr/>
        </p:nvSpPr>
        <p:spPr bwMode="auto">
          <a:xfrm>
            <a:off x="6240463" y="3014663"/>
            <a:ext cx="1019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Occupati </a:t>
            </a:r>
            <a:endParaRPr lang="it-IT" altLang="it-IT" sz="1800">
              <a:latin typeface="Arial" panose="020B0604020202020204" pitchFamily="34" charset="0"/>
            </a:endParaRPr>
          </a:p>
        </p:txBody>
      </p:sp>
      <p:sp>
        <p:nvSpPr>
          <p:cNvPr id="115724" name="Rectangle 14">
            <a:extLst>
              <a:ext uri="{FF2B5EF4-FFF2-40B4-BE49-F238E27FC236}">
                <a16:creationId xmlns:a16="http://schemas.microsoft.com/office/drawing/2014/main" id="{F1440A71-FBBD-D44F-C70E-DFF8B65194FB}"/>
              </a:ext>
            </a:extLst>
          </p:cNvPr>
          <p:cNvSpPr>
            <a:spLocks noChangeArrowheads="1"/>
          </p:cNvSpPr>
          <p:nvPr/>
        </p:nvSpPr>
        <p:spPr bwMode="auto">
          <a:xfrm>
            <a:off x="5964238" y="3686175"/>
            <a:ext cx="150812" cy="150813"/>
          </a:xfrm>
          <a:prstGeom prst="rect">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5725" name="Rectangle 15">
            <a:extLst>
              <a:ext uri="{FF2B5EF4-FFF2-40B4-BE49-F238E27FC236}">
                <a16:creationId xmlns:a16="http://schemas.microsoft.com/office/drawing/2014/main" id="{74C0A5AC-2E22-39D8-ADFB-C5AD503F5E7F}"/>
              </a:ext>
            </a:extLst>
          </p:cNvPr>
          <p:cNvSpPr>
            <a:spLocks noChangeArrowheads="1"/>
          </p:cNvSpPr>
          <p:nvPr/>
        </p:nvSpPr>
        <p:spPr bwMode="auto">
          <a:xfrm>
            <a:off x="6238875" y="3636963"/>
            <a:ext cx="1314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Disoccupati </a:t>
            </a:r>
            <a:endParaRPr lang="it-IT" altLang="it-IT" sz="1800">
              <a:latin typeface="Arial" panose="020B0604020202020204" pitchFamily="34" charset="0"/>
            </a:endParaRPr>
          </a:p>
        </p:txBody>
      </p:sp>
      <p:sp>
        <p:nvSpPr>
          <p:cNvPr id="115726" name="Rectangle 16">
            <a:extLst>
              <a:ext uri="{FF2B5EF4-FFF2-40B4-BE49-F238E27FC236}">
                <a16:creationId xmlns:a16="http://schemas.microsoft.com/office/drawing/2014/main" id="{98F911C6-0B31-2AEA-CD56-C7CCAF2EC244}"/>
              </a:ext>
            </a:extLst>
          </p:cNvPr>
          <p:cNvSpPr>
            <a:spLocks noChangeArrowheads="1"/>
          </p:cNvSpPr>
          <p:nvPr/>
        </p:nvSpPr>
        <p:spPr bwMode="auto">
          <a:xfrm>
            <a:off x="5964238" y="4318000"/>
            <a:ext cx="150812" cy="150813"/>
          </a:xfrm>
          <a:prstGeom prst="rect">
            <a:avLst/>
          </a:prstGeom>
          <a:solidFill>
            <a:srgbClr val="003399"/>
          </a:solidFill>
          <a:ln w="9525">
            <a:solidFill>
              <a:srgbClr val="000000"/>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5727" name="Rectangle 17">
            <a:extLst>
              <a:ext uri="{FF2B5EF4-FFF2-40B4-BE49-F238E27FC236}">
                <a16:creationId xmlns:a16="http://schemas.microsoft.com/office/drawing/2014/main" id="{D95E8517-CAA2-701C-D2E8-8EDED801B687}"/>
              </a:ext>
            </a:extLst>
          </p:cNvPr>
          <p:cNvSpPr>
            <a:spLocks noChangeArrowheads="1"/>
          </p:cNvSpPr>
          <p:nvPr/>
        </p:nvSpPr>
        <p:spPr bwMode="auto">
          <a:xfrm>
            <a:off x="6284913" y="4268788"/>
            <a:ext cx="1971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Non forza lavoro e</a:t>
            </a:r>
            <a:endParaRPr lang="it-IT" altLang="it-IT" sz="1800">
              <a:latin typeface="Arial" panose="020B0604020202020204" pitchFamily="34" charset="0"/>
            </a:endParaRPr>
          </a:p>
        </p:txBody>
      </p:sp>
      <p:sp>
        <p:nvSpPr>
          <p:cNvPr id="115728" name="Rectangle 18">
            <a:extLst>
              <a:ext uri="{FF2B5EF4-FFF2-40B4-BE49-F238E27FC236}">
                <a16:creationId xmlns:a16="http://schemas.microsoft.com/office/drawing/2014/main" id="{489E0F6C-4CE7-55F0-3D1D-7E602CAEC930}"/>
              </a:ext>
            </a:extLst>
          </p:cNvPr>
          <p:cNvSpPr>
            <a:spLocks noChangeArrowheads="1"/>
          </p:cNvSpPr>
          <p:nvPr/>
        </p:nvSpPr>
        <p:spPr bwMode="auto">
          <a:xfrm>
            <a:off x="6273800" y="4549775"/>
            <a:ext cx="1046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non attiva</a:t>
            </a:r>
            <a:endParaRPr lang="it-IT" altLang="it-IT" sz="180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 calcmode="lin" valueType="num">
                                      <p:cBhvr>
                                        <p:cTn id="7" dur="500" fill="hold"/>
                                        <p:tgtEl>
                                          <p:spTgt spid="67591"/>
                                        </p:tgtEl>
                                        <p:attrNameLst>
                                          <p:attrName>ppt_w</p:attrName>
                                        </p:attrNameLst>
                                      </p:cBhvr>
                                      <p:tavLst>
                                        <p:tav tm="0">
                                          <p:val>
                                            <p:strVal val="#ppt_w*0.70"/>
                                          </p:val>
                                        </p:tav>
                                        <p:tav tm="100000">
                                          <p:val>
                                            <p:strVal val="#ppt_w"/>
                                          </p:val>
                                        </p:tav>
                                      </p:tavLst>
                                    </p:anim>
                                    <p:anim calcmode="lin" valueType="num">
                                      <p:cBhvr>
                                        <p:cTn id="8" dur="500" fill="hold"/>
                                        <p:tgtEl>
                                          <p:spTgt spid="67591"/>
                                        </p:tgtEl>
                                        <p:attrNameLst>
                                          <p:attrName>ppt_h</p:attrName>
                                        </p:attrNameLst>
                                      </p:cBhvr>
                                      <p:tavLst>
                                        <p:tav tm="0">
                                          <p:val>
                                            <p:strVal val="#ppt_h"/>
                                          </p:val>
                                        </p:tav>
                                        <p:tav tm="100000">
                                          <p:val>
                                            <p:strVal val="#ppt_h"/>
                                          </p:val>
                                        </p:tav>
                                      </p:tavLst>
                                    </p:anim>
                                    <p:animEffect transition="in" filter="fade">
                                      <p:cBhvr>
                                        <p:cTn id="9" dur="500"/>
                                        <p:tgtEl>
                                          <p:spTgt spid="675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7592"/>
                                        </p:tgtEl>
                                        <p:attrNameLst>
                                          <p:attrName>style.visibility</p:attrName>
                                        </p:attrNameLst>
                                      </p:cBhvr>
                                      <p:to>
                                        <p:strVal val="visible"/>
                                      </p:to>
                                    </p:set>
                                    <p:anim calcmode="lin" valueType="num">
                                      <p:cBhvr>
                                        <p:cTn id="14" dur="500" fill="hold"/>
                                        <p:tgtEl>
                                          <p:spTgt spid="67592"/>
                                        </p:tgtEl>
                                        <p:attrNameLst>
                                          <p:attrName>ppt_w</p:attrName>
                                        </p:attrNameLst>
                                      </p:cBhvr>
                                      <p:tavLst>
                                        <p:tav tm="0">
                                          <p:val>
                                            <p:strVal val="#ppt_w*0.70"/>
                                          </p:val>
                                        </p:tav>
                                        <p:tav tm="100000">
                                          <p:val>
                                            <p:strVal val="#ppt_w"/>
                                          </p:val>
                                        </p:tav>
                                      </p:tavLst>
                                    </p:anim>
                                    <p:anim calcmode="lin" valueType="num">
                                      <p:cBhvr>
                                        <p:cTn id="15" dur="500" fill="hold"/>
                                        <p:tgtEl>
                                          <p:spTgt spid="67592"/>
                                        </p:tgtEl>
                                        <p:attrNameLst>
                                          <p:attrName>ppt_h</p:attrName>
                                        </p:attrNameLst>
                                      </p:cBhvr>
                                      <p:tavLst>
                                        <p:tav tm="0">
                                          <p:val>
                                            <p:strVal val="#ppt_h"/>
                                          </p:val>
                                        </p:tav>
                                        <p:tav tm="100000">
                                          <p:val>
                                            <p:strVal val="#ppt_h"/>
                                          </p:val>
                                        </p:tav>
                                      </p:tavLst>
                                    </p:anim>
                                    <p:animEffect transition="in" filter="fade">
                                      <p:cBhvr>
                                        <p:cTn id="16" dur="500"/>
                                        <p:tgtEl>
                                          <p:spTgt spid="675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7593"/>
                                        </p:tgtEl>
                                        <p:attrNameLst>
                                          <p:attrName>style.visibility</p:attrName>
                                        </p:attrNameLst>
                                      </p:cBhvr>
                                      <p:to>
                                        <p:strVal val="visible"/>
                                      </p:to>
                                    </p:set>
                                    <p:anim calcmode="lin" valueType="num">
                                      <p:cBhvr>
                                        <p:cTn id="21" dur="500" fill="hold"/>
                                        <p:tgtEl>
                                          <p:spTgt spid="67593"/>
                                        </p:tgtEl>
                                        <p:attrNameLst>
                                          <p:attrName>ppt_w</p:attrName>
                                        </p:attrNameLst>
                                      </p:cBhvr>
                                      <p:tavLst>
                                        <p:tav tm="0">
                                          <p:val>
                                            <p:strVal val="#ppt_w*0.70"/>
                                          </p:val>
                                        </p:tav>
                                        <p:tav tm="100000">
                                          <p:val>
                                            <p:strVal val="#ppt_w"/>
                                          </p:val>
                                        </p:tav>
                                      </p:tavLst>
                                    </p:anim>
                                    <p:anim calcmode="lin" valueType="num">
                                      <p:cBhvr>
                                        <p:cTn id="22" dur="500" fill="hold"/>
                                        <p:tgtEl>
                                          <p:spTgt spid="67593"/>
                                        </p:tgtEl>
                                        <p:attrNameLst>
                                          <p:attrName>ppt_h</p:attrName>
                                        </p:attrNameLst>
                                      </p:cBhvr>
                                      <p:tavLst>
                                        <p:tav tm="0">
                                          <p:val>
                                            <p:strVal val="#ppt_h"/>
                                          </p:val>
                                        </p:tav>
                                        <p:tav tm="100000">
                                          <p:val>
                                            <p:strVal val="#ppt_h"/>
                                          </p:val>
                                        </p:tav>
                                      </p:tavLst>
                                    </p:anim>
                                    <p:animEffect transition="in" filter="fade">
                                      <p:cBhvr>
                                        <p:cTn id="23"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B64FD6C3-2B24-6339-764A-1A952CC8A30C}"/>
              </a:ext>
            </a:extLst>
          </p:cNvPr>
          <p:cNvSpPr>
            <a:spLocks noGrp="1" noChangeArrowheads="1"/>
          </p:cNvSpPr>
          <p:nvPr>
            <p:ph type="title"/>
          </p:nvPr>
        </p:nvSpPr>
        <p:spPr>
          <a:xfrm>
            <a:off x="557213" y="44450"/>
            <a:ext cx="7313612" cy="895350"/>
          </a:xfrm>
        </p:spPr>
        <p:txBody>
          <a:bodyPr/>
          <a:lstStyle/>
          <a:p>
            <a:r>
              <a:rPr lang="it-IT" altLang="it-IT" sz="2400" dirty="0">
                <a:latin typeface="American Typewriter" panose="02090604020004020304" pitchFamily="18" charset="77"/>
              </a:rPr>
              <a:t>La popolazione negli Stati Uniti</a:t>
            </a:r>
            <a:r>
              <a:rPr lang="it-IT" altLang="it-IT" sz="3200" dirty="0">
                <a:latin typeface="American Typewriter" panose="02090604020004020304" pitchFamily="18" charset="77"/>
              </a:rPr>
              <a:t> </a:t>
            </a:r>
          </a:p>
        </p:txBody>
      </p:sp>
      <p:sp>
        <p:nvSpPr>
          <p:cNvPr id="117763" name="Segnaposto piè di pagina 3">
            <a:extLst>
              <a:ext uri="{FF2B5EF4-FFF2-40B4-BE49-F238E27FC236}">
                <a16:creationId xmlns:a16="http://schemas.microsoft.com/office/drawing/2014/main" id="{0DF0AF15-9011-1464-8D8D-C922BB56156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it-IT" altLang="it-IT" sz="1200">
                <a:solidFill>
                  <a:srgbClr val="003231"/>
                </a:solidFill>
                <a:latin typeface="Arial" panose="020B0604020202020204" pitchFamily="34" charset="0"/>
              </a:rPr>
              <a:t>Capitolo 2: I dati della macroeconomia</a:t>
            </a:r>
          </a:p>
        </p:txBody>
      </p:sp>
      <p:sp>
        <p:nvSpPr>
          <p:cNvPr id="117764" name="AutoShape 5">
            <a:extLst>
              <a:ext uri="{FF2B5EF4-FFF2-40B4-BE49-F238E27FC236}">
                <a16:creationId xmlns:a16="http://schemas.microsoft.com/office/drawing/2014/main" id="{7FCA1BB8-86CE-C6C7-42F2-C159CA416B0E}"/>
              </a:ext>
            </a:extLst>
          </p:cNvPr>
          <p:cNvSpPr>
            <a:spLocks noChangeAspect="1" noChangeArrowheads="1" noTextEdit="1"/>
          </p:cNvSpPr>
          <p:nvPr/>
        </p:nvSpPr>
        <p:spPr bwMode="auto">
          <a:xfrm>
            <a:off x="376238" y="1265238"/>
            <a:ext cx="8027987"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7" name="Freeform 7">
            <a:extLst>
              <a:ext uri="{FF2B5EF4-FFF2-40B4-BE49-F238E27FC236}">
                <a16:creationId xmlns:a16="http://schemas.microsoft.com/office/drawing/2014/main" id="{AAC04AE3-5090-33B9-F774-197770D8DDC5}"/>
              </a:ext>
            </a:extLst>
          </p:cNvPr>
          <p:cNvSpPr>
            <a:spLocks/>
          </p:cNvSpPr>
          <p:nvPr/>
        </p:nvSpPr>
        <p:spPr bwMode="auto">
          <a:xfrm>
            <a:off x="1779588" y="1576388"/>
            <a:ext cx="3568700" cy="4024312"/>
          </a:xfrm>
          <a:custGeom>
            <a:avLst/>
            <a:gdLst>
              <a:gd name="T0" fmla="*/ 0 w 356"/>
              <a:gd name="T1" fmla="*/ 2147483646 h 402"/>
              <a:gd name="T2" fmla="*/ 2147483646 w 356"/>
              <a:gd name="T3" fmla="*/ 2147483646 h 402"/>
              <a:gd name="T4" fmla="*/ 2147483646 w 356"/>
              <a:gd name="T5" fmla="*/ 2147483646 h 402"/>
              <a:gd name="T6" fmla="*/ 2147483646 w 356"/>
              <a:gd name="T7" fmla="*/ 0 h 402"/>
              <a:gd name="T8" fmla="*/ 2147483646 w 356"/>
              <a:gd name="T9" fmla="*/ 2147483646 h 402"/>
              <a:gd name="T10" fmla="*/ 0 w 356"/>
              <a:gd name="T11" fmla="*/ 2147483646 h 402"/>
              <a:gd name="T12" fmla="*/ 0 60000 65536"/>
              <a:gd name="T13" fmla="*/ 0 60000 65536"/>
              <a:gd name="T14" fmla="*/ 0 60000 65536"/>
              <a:gd name="T15" fmla="*/ 0 60000 65536"/>
              <a:gd name="T16" fmla="*/ 0 60000 65536"/>
              <a:gd name="T17" fmla="*/ 0 60000 65536"/>
              <a:gd name="T18" fmla="*/ 0 w 356"/>
              <a:gd name="T19" fmla="*/ 0 h 402"/>
              <a:gd name="T20" fmla="*/ 356 w 356"/>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356" h="402">
                <a:moveTo>
                  <a:pt x="0" y="330"/>
                </a:moveTo>
                <a:cubicBezTo>
                  <a:pt x="39" y="375"/>
                  <a:pt x="95" y="401"/>
                  <a:pt x="155" y="401"/>
                </a:cubicBezTo>
                <a:cubicBezTo>
                  <a:pt x="266" y="402"/>
                  <a:pt x="356" y="312"/>
                  <a:pt x="356" y="201"/>
                </a:cubicBezTo>
                <a:cubicBezTo>
                  <a:pt x="356" y="89"/>
                  <a:pt x="266" y="0"/>
                  <a:pt x="155" y="0"/>
                </a:cubicBezTo>
                <a:lnTo>
                  <a:pt x="155" y="201"/>
                </a:lnTo>
                <a:lnTo>
                  <a:pt x="0" y="330"/>
                </a:lnTo>
                <a:close/>
              </a:path>
            </a:pathLst>
          </a:custGeom>
          <a:solidFill>
            <a:srgbClr val="FF0000"/>
          </a:solidFill>
          <a:ln w="9525">
            <a:solidFill>
              <a:srgbClr val="000000"/>
            </a:solidFill>
            <a:round/>
            <a:headEnd/>
            <a:tailEnd/>
          </a:ln>
        </p:spPr>
        <p:txBody>
          <a:bodyPr/>
          <a:lstStyle/>
          <a:p>
            <a:endParaRPr lang="en-US"/>
          </a:p>
        </p:txBody>
      </p:sp>
      <p:sp>
        <p:nvSpPr>
          <p:cNvPr id="66568" name="Freeform 8">
            <a:extLst>
              <a:ext uri="{FF2B5EF4-FFF2-40B4-BE49-F238E27FC236}">
                <a16:creationId xmlns:a16="http://schemas.microsoft.com/office/drawing/2014/main" id="{FF100FF3-5870-E743-8FEE-A0BF5D276684}"/>
              </a:ext>
            </a:extLst>
          </p:cNvPr>
          <p:cNvSpPr>
            <a:spLocks/>
          </p:cNvSpPr>
          <p:nvPr/>
        </p:nvSpPr>
        <p:spPr bwMode="auto">
          <a:xfrm>
            <a:off x="1589088" y="3587750"/>
            <a:ext cx="1744662" cy="1292225"/>
          </a:xfrm>
          <a:custGeom>
            <a:avLst/>
            <a:gdLst>
              <a:gd name="T0" fmla="*/ 0 w 174"/>
              <a:gd name="T1" fmla="*/ 2147483646 h 129"/>
              <a:gd name="T2" fmla="*/ 1910194327 w 174"/>
              <a:gd name="T3" fmla="*/ 2147483646 h 129"/>
              <a:gd name="T4" fmla="*/ 2147483646 w 174"/>
              <a:gd name="T5" fmla="*/ 0 h 129"/>
              <a:gd name="T6" fmla="*/ 0 w 174"/>
              <a:gd name="T7" fmla="*/ 2147483646 h 129"/>
              <a:gd name="T8" fmla="*/ 0 60000 65536"/>
              <a:gd name="T9" fmla="*/ 0 60000 65536"/>
              <a:gd name="T10" fmla="*/ 0 60000 65536"/>
              <a:gd name="T11" fmla="*/ 0 60000 65536"/>
              <a:gd name="T12" fmla="*/ 0 w 174"/>
              <a:gd name="T13" fmla="*/ 0 h 129"/>
              <a:gd name="T14" fmla="*/ 174 w 174"/>
              <a:gd name="T15" fmla="*/ 129 h 129"/>
            </a:gdLst>
            <a:ahLst/>
            <a:cxnLst>
              <a:cxn ang="T8">
                <a:pos x="T0" y="T1"/>
              </a:cxn>
              <a:cxn ang="T9">
                <a:pos x="T2" y="T3"/>
              </a:cxn>
              <a:cxn ang="T10">
                <a:pos x="T4" y="T5"/>
              </a:cxn>
              <a:cxn ang="T11">
                <a:pos x="T6" y="T7"/>
              </a:cxn>
            </a:cxnLst>
            <a:rect l="T12" t="T13" r="T14" b="T15"/>
            <a:pathLst>
              <a:path w="174" h="129">
                <a:moveTo>
                  <a:pt x="0" y="100"/>
                </a:moveTo>
                <a:cubicBezTo>
                  <a:pt x="5" y="110"/>
                  <a:pt x="12" y="120"/>
                  <a:pt x="19" y="129"/>
                </a:cubicBezTo>
                <a:lnTo>
                  <a:pt x="174" y="0"/>
                </a:lnTo>
                <a:lnTo>
                  <a:pt x="0" y="100"/>
                </a:lnTo>
                <a:close/>
              </a:path>
            </a:pathLst>
          </a:custGeom>
          <a:solidFill>
            <a:srgbClr val="000000"/>
          </a:solidFill>
          <a:ln w="9525">
            <a:solidFill>
              <a:srgbClr val="000000"/>
            </a:solidFill>
            <a:round/>
            <a:headEnd/>
            <a:tailEnd/>
          </a:ln>
        </p:spPr>
        <p:txBody>
          <a:bodyPr/>
          <a:lstStyle/>
          <a:p>
            <a:endParaRPr lang="en-US"/>
          </a:p>
        </p:txBody>
      </p:sp>
      <p:sp>
        <p:nvSpPr>
          <p:cNvPr id="66569" name="Freeform 9">
            <a:extLst>
              <a:ext uri="{FF2B5EF4-FFF2-40B4-BE49-F238E27FC236}">
                <a16:creationId xmlns:a16="http://schemas.microsoft.com/office/drawing/2014/main" id="{F2DA855B-12C2-07C5-7712-C29DD55790F4}"/>
              </a:ext>
            </a:extLst>
          </p:cNvPr>
          <p:cNvSpPr>
            <a:spLocks/>
          </p:cNvSpPr>
          <p:nvPr/>
        </p:nvSpPr>
        <p:spPr bwMode="auto">
          <a:xfrm>
            <a:off x="1308100" y="1576388"/>
            <a:ext cx="2025650" cy="3013075"/>
          </a:xfrm>
          <a:custGeom>
            <a:avLst/>
            <a:gdLst>
              <a:gd name="T0" fmla="*/ 2147483646 w 202"/>
              <a:gd name="T1" fmla="*/ 0 h 301"/>
              <a:gd name="T2" fmla="*/ 100560486 w 202"/>
              <a:gd name="T3" fmla="*/ 2147483646 h 301"/>
              <a:gd name="T4" fmla="*/ 2147483646 w 202"/>
              <a:gd name="T5" fmla="*/ 2147483646 h 301"/>
              <a:gd name="T6" fmla="*/ 2147483646 w 202"/>
              <a:gd name="T7" fmla="*/ 2147483646 h 301"/>
              <a:gd name="T8" fmla="*/ 2147483646 w 202"/>
              <a:gd name="T9" fmla="*/ 0 h 301"/>
              <a:gd name="T10" fmla="*/ 0 60000 65536"/>
              <a:gd name="T11" fmla="*/ 0 60000 65536"/>
              <a:gd name="T12" fmla="*/ 0 60000 65536"/>
              <a:gd name="T13" fmla="*/ 0 60000 65536"/>
              <a:gd name="T14" fmla="*/ 0 60000 65536"/>
              <a:gd name="T15" fmla="*/ 0 w 202"/>
              <a:gd name="T16" fmla="*/ 0 h 301"/>
              <a:gd name="T17" fmla="*/ 202 w 202"/>
              <a:gd name="T18" fmla="*/ 301 h 301"/>
            </a:gdLst>
            <a:ahLst/>
            <a:cxnLst>
              <a:cxn ang="T10">
                <a:pos x="T0" y="T1"/>
              </a:cxn>
              <a:cxn ang="T11">
                <a:pos x="T2" y="T3"/>
              </a:cxn>
              <a:cxn ang="T12">
                <a:pos x="T4" y="T5"/>
              </a:cxn>
              <a:cxn ang="T13">
                <a:pos x="T6" y="T7"/>
              </a:cxn>
              <a:cxn ang="T14">
                <a:pos x="T8" y="T9"/>
              </a:cxn>
            </a:cxnLst>
            <a:rect l="T15" t="T16" r="T17" b="T18"/>
            <a:pathLst>
              <a:path w="202" h="301">
                <a:moveTo>
                  <a:pt x="201" y="0"/>
                </a:moveTo>
                <a:cubicBezTo>
                  <a:pt x="90" y="0"/>
                  <a:pt x="1" y="89"/>
                  <a:pt x="1" y="200"/>
                </a:cubicBezTo>
                <a:cubicBezTo>
                  <a:pt x="0" y="236"/>
                  <a:pt x="10" y="271"/>
                  <a:pt x="28" y="301"/>
                </a:cubicBezTo>
                <a:lnTo>
                  <a:pt x="202" y="201"/>
                </a:lnTo>
                <a:lnTo>
                  <a:pt x="201" y="0"/>
                </a:lnTo>
                <a:close/>
              </a:path>
            </a:pathLst>
          </a:custGeom>
          <a:solidFill>
            <a:srgbClr val="003399"/>
          </a:solidFill>
          <a:ln w="9525">
            <a:solidFill>
              <a:srgbClr val="000000"/>
            </a:solidFill>
            <a:round/>
            <a:headEnd/>
            <a:tailEnd/>
          </a:ln>
        </p:spPr>
        <p:txBody>
          <a:bodyPr/>
          <a:lstStyle/>
          <a:p>
            <a:endParaRPr lang="en-US"/>
          </a:p>
        </p:txBody>
      </p:sp>
      <p:sp>
        <p:nvSpPr>
          <p:cNvPr id="117768" name="Rectangle 10">
            <a:extLst>
              <a:ext uri="{FF2B5EF4-FFF2-40B4-BE49-F238E27FC236}">
                <a16:creationId xmlns:a16="http://schemas.microsoft.com/office/drawing/2014/main" id="{57724089-6772-F3CC-E777-967918699BBA}"/>
              </a:ext>
            </a:extLst>
          </p:cNvPr>
          <p:cNvSpPr>
            <a:spLocks noChangeArrowheads="1"/>
          </p:cNvSpPr>
          <p:nvPr/>
        </p:nvSpPr>
        <p:spPr bwMode="auto">
          <a:xfrm>
            <a:off x="5669772" y="2197100"/>
            <a:ext cx="29511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500" b="1" dirty="0">
                <a:solidFill>
                  <a:srgbClr val="1B1D5A"/>
                </a:solidFill>
                <a:latin typeface="Arial" panose="020B0604020202020204" pitchFamily="34" charset="0"/>
              </a:rPr>
              <a:t>La popolazione negli Stati Uniti</a:t>
            </a:r>
            <a:endParaRPr lang="it-IT" altLang="it-IT" sz="1800" dirty="0">
              <a:latin typeface="Arial" panose="020B0604020202020204" pitchFamily="34" charset="0"/>
            </a:endParaRPr>
          </a:p>
        </p:txBody>
      </p:sp>
      <p:sp>
        <p:nvSpPr>
          <p:cNvPr id="117769" name="Rectangle 11">
            <a:extLst>
              <a:ext uri="{FF2B5EF4-FFF2-40B4-BE49-F238E27FC236}">
                <a16:creationId xmlns:a16="http://schemas.microsoft.com/office/drawing/2014/main" id="{E40EB79A-1468-7769-7A59-7C19A1065510}"/>
              </a:ext>
            </a:extLst>
          </p:cNvPr>
          <p:cNvSpPr>
            <a:spLocks noChangeArrowheads="1"/>
          </p:cNvSpPr>
          <p:nvPr/>
        </p:nvSpPr>
        <p:spPr bwMode="auto">
          <a:xfrm>
            <a:off x="6008688" y="2847975"/>
            <a:ext cx="2325687" cy="1771650"/>
          </a:xfrm>
          <a:prstGeom prst="rect">
            <a:avLst/>
          </a:prstGeom>
          <a:solidFill>
            <a:srgbClr val="FFFFFF"/>
          </a:solidFill>
          <a:ln w="0">
            <a:solidFill>
              <a:srgbClr val="1B1D5A"/>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7770" name="Rectangle 12">
            <a:extLst>
              <a:ext uri="{FF2B5EF4-FFF2-40B4-BE49-F238E27FC236}">
                <a16:creationId xmlns:a16="http://schemas.microsoft.com/office/drawing/2014/main" id="{CB5B283D-97D1-4DA5-D377-7618960946D1}"/>
              </a:ext>
            </a:extLst>
          </p:cNvPr>
          <p:cNvSpPr>
            <a:spLocks noChangeArrowheads="1"/>
          </p:cNvSpPr>
          <p:nvPr/>
        </p:nvSpPr>
        <p:spPr bwMode="auto">
          <a:xfrm>
            <a:off x="6169025" y="2947988"/>
            <a:ext cx="150813" cy="149225"/>
          </a:xfrm>
          <a:prstGeom prst="rect">
            <a:avLst/>
          </a:prstGeom>
          <a:solidFill>
            <a:srgbClr val="FF0000"/>
          </a:solidFill>
          <a:ln w="9525">
            <a:solidFill>
              <a:srgbClr val="000000"/>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7771" name="Rectangle 13">
            <a:extLst>
              <a:ext uri="{FF2B5EF4-FFF2-40B4-BE49-F238E27FC236}">
                <a16:creationId xmlns:a16="http://schemas.microsoft.com/office/drawing/2014/main" id="{1314F10A-1AB7-0969-184B-47E1F544FFAC}"/>
              </a:ext>
            </a:extLst>
          </p:cNvPr>
          <p:cNvSpPr>
            <a:spLocks noChangeArrowheads="1"/>
          </p:cNvSpPr>
          <p:nvPr/>
        </p:nvSpPr>
        <p:spPr bwMode="auto">
          <a:xfrm>
            <a:off x="6440488" y="2897188"/>
            <a:ext cx="10191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Occupati </a:t>
            </a:r>
            <a:endParaRPr lang="it-IT" altLang="it-IT" sz="1800">
              <a:latin typeface="Arial" panose="020B0604020202020204" pitchFamily="34" charset="0"/>
            </a:endParaRPr>
          </a:p>
        </p:txBody>
      </p:sp>
      <p:sp>
        <p:nvSpPr>
          <p:cNvPr id="117772" name="Rectangle 14">
            <a:extLst>
              <a:ext uri="{FF2B5EF4-FFF2-40B4-BE49-F238E27FC236}">
                <a16:creationId xmlns:a16="http://schemas.microsoft.com/office/drawing/2014/main" id="{7F9DFABA-B055-2417-BC42-951DBDE5279F}"/>
              </a:ext>
            </a:extLst>
          </p:cNvPr>
          <p:cNvSpPr>
            <a:spLocks noChangeArrowheads="1"/>
          </p:cNvSpPr>
          <p:nvPr/>
        </p:nvSpPr>
        <p:spPr bwMode="auto">
          <a:xfrm>
            <a:off x="6169025" y="3529013"/>
            <a:ext cx="150813" cy="149225"/>
          </a:xfrm>
          <a:prstGeom prst="rect">
            <a:avLst/>
          </a:prstGeom>
          <a:solidFill>
            <a:srgbClr val="000000"/>
          </a:solidFill>
          <a:ln w="9525">
            <a:solidFill>
              <a:srgbClr val="000000"/>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7773" name="Rectangle 15">
            <a:extLst>
              <a:ext uri="{FF2B5EF4-FFF2-40B4-BE49-F238E27FC236}">
                <a16:creationId xmlns:a16="http://schemas.microsoft.com/office/drawing/2014/main" id="{BE53C7F3-50EF-4099-41B3-43BE779E8C31}"/>
              </a:ext>
            </a:extLst>
          </p:cNvPr>
          <p:cNvSpPr>
            <a:spLocks noChangeArrowheads="1"/>
          </p:cNvSpPr>
          <p:nvPr/>
        </p:nvSpPr>
        <p:spPr bwMode="auto">
          <a:xfrm>
            <a:off x="6443663" y="3478213"/>
            <a:ext cx="1314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Disoccupati </a:t>
            </a:r>
            <a:endParaRPr lang="it-IT" altLang="it-IT" sz="1800">
              <a:latin typeface="Arial" panose="020B0604020202020204" pitchFamily="34" charset="0"/>
            </a:endParaRPr>
          </a:p>
        </p:txBody>
      </p:sp>
      <p:sp>
        <p:nvSpPr>
          <p:cNvPr id="117774" name="Rectangle 16">
            <a:extLst>
              <a:ext uri="{FF2B5EF4-FFF2-40B4-BE49-F238E27FC236}">
                <a16:creationId xmlns:a16="http://schemas.microsoft.com/office/drawing/2014/main" id="{3956F800-E8A6-1EE5-767C-9196C2BA0EFF}"/>
              </a:ext>
            </a:extLst>
          </p:cNvPr>
          <p:cNvSpPr>
            <a:spLocks noChangeArrowheads="1"/>
          </p:cNvSpPr>
          <p:nvPr/>
        </p:nvSpPr>
        <p:spPr bwMode="auto">
          <a:xfrm>
            <a:off x="6169025" y="4098925"/>
            <a:ext cx="150813" cy="150813"/>
          </a:xfrm>
          <a:prstGeom prst="rect">
            <a:avLst/>
          </a:prstGeom>
          <a:solidFill>
            <a:srgbClr val="003399"/>
          </a:solidFill>
          <a:ln w="9525">
            <a:solidFill>
              <a:srgbClr val="000000"/>
            </a:solidFill>
            <a:miter lim="800000"/>
            <a:headEnd/>
            <a:tailEnd/>
          </a:ln>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it-IT" altLang="it-IT" sz="1800">
              <a:latin typeface="Arial" panose="020B0604020202020204" pitchFamily="34" charset="0"/>
            </a:endParaRPr>
          </a:p>
        </p:txBody>
      </p:sp>
      <p:sp>
        <p:nvSpPr>
          <p:cNvPr id="117775" name="Rectangle 17">
            <a:extLst>
              <a:ext uri="{FF2B5EF4-FFF2-40B4-BE49-F238E27FC236}">
                <a16:creationId xmlns:a16="http://schemas.microsoft.com/office/drawing/2014/main" id="{FF0B5038-5DA7-2D05-6AE2-EA9F825EEB84}"/>
              </a:ext>
            </a:extLst>
          </p:cNvPr>
          <p:cNvSpPr>
            <a:spLocks noChangeArrowheads="1"/>
          </p:cNvSpPr>
          <p:nvPr/>
        </p:nvSpPr>
        <p:spPr bwMode="auto">
          <a:xfrm>
            <a:off x="6475413" y="4048125"/>
            <a:ext cx="17700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Non forza lavoro</a:t>
            </a:r>
            <a:endParaRPr lang="it-IT" altLang="it-IT" sz="1800">
              <a:latin typeface="Arial" panose="020B0604020202020204" pitchFamily="34" charset="0"/>
            </a:endParaRPr>
          </a:p>
        </p:txBody>
      </p:sp>
      <p:sp>
        <p:nvSpPr>
          <p:cNvPr id="117776" name="Rectangle 18">
            <a:extLst>
              <a:ext uri="{FF2B5EF4-FFF2-40B4-BE49-F238E27FC236}">
                <a16:creationId xmlns:a16="http://schemas.microsoft.com/office/drawing/2014/main" id="{500F4149-3857-E4A0-1540-872B15F25871}"/>
              </a:ext>
            </a:extLst>
          </p:cNvPr>
          <p:cNvSpPr>
            <a:spLocks noChangeArrowheads="1"/>
          </p:cNvSpPr>
          <p:nvPr/>
        </p:nvSpPr>
        <p:spPr bwMode="auto">
          <a:xfrm>
            <a:off x="6442075" y="4329113"/>
            <a:ext cx="1247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900">
                <a:solidFill>
                  <a:srgbClr val="1B1D5A"/>
                </a:solidFill>
                <a:latin typeface="Arial" panose="020B0604020202020204" pitchFamily="34" charset="0"/>
              </a:rPr>
              <a:t>e non attiva</a:t>
            </a:r>
            <a:endParaRPr lang="it-IT" altLang="it-IT" sz="180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 calcmode="lin" valueType="num">
                                      <p:cBhvr>
                                        <p:cTn id="7" dur="500" fill="hold"/>
                                        <p:tgtEl>
                                          <p:spTgt spid="66567"/>
                                        </p:tgtEl>
                                        <p:attrNameLst>
                                          <p:attrName>ppt_w</p:attrName>
                                        </p:attrNameLst>
                                      </p:cBhvr>
                                      <p:tavLst>
                                        <p:tav tm="0">
                                          <p:val>
                                            <p:strVal val="#ppt_w*0.70"/>
                                          </p:val>
                                        </p:tav>
                                        <p:tav tm="100000">
                                          <p:val>
                                            <p:strVal val="#ppt_w"/>
                                          </p:val>
                                        </p:tav>
                                      </p:tavLst>
                                    </p:anim>
                                    <p:anim calcmode="lin" valueType="num">
                                      <p:cBhvr>
                                        <p:cTn id="8" dur="500" fill="hold"/>
                                        <p:tgtEl>
                                          <p:spTgt spid="66567"/>
                                        </p:tgtEl>
                                        <p:attrNameLst>
                                          <p:attrName>ppt_h</p:attrName>
                                        </p:attrNameLst>
                                      </p:cBhvr>
                                      <p:tavLst>
                                        <p:tav tm="0">
                                          <p:val>
                                            <p:strVal val="#ppt_h"/>
                                          </p:val>
                                        </p:tav>
                                        <p:tav tm="100000">
                                          <p:val>
                                            <p:strVal val="#ppt_h"/>
                                          </p:val>
                                        </p:tav>
                                      </p:tavLst>
                                    </p:anim>
                                    <p:animEffect transition="in" filter="fade">
                                      <p:cBhvr>
                                        <p:cTn id="9" dur="500"/>
                                        <p:tgtEl>
                                          <p:spTgt spid="665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6568"/>
                                        </p:tgtEl>
                                        <p:attrNameLst>
                                          <p:attrName>style.visibility</p:attrName>
                                        </p:attrNameLst>
                                      </p:cBhvr>
                                      <p:to>
                                        <p:strVal val="visible"/>
                                      </p:to>
                                    </p:set>
                                    <p:anim calcmode="lin" valueType="num">
                                      <p:cBhvr>
                                        <p:cTn id="14" dur="1000" fill="hold"/>
                                        <p:tgtEl>
                                          <p:spTgt spid="66568"/>
                                        </p:tgtEl>
                                        <p:attrNameLst>
                                          <p:attrName>ppt_w</p:attrName>
                                        </p:attrNameLst>
                                      </p:cBhvr>
                                      <p:tavLst>
                                        <p:tav tm="0">
                                          <p:val>
                                            <p:strVal val="#ppt_w*0.70"/>
                                          </p:val>
                                        </p:tav>
                                        <p:tav tm="100000">
                                          <p:val>
                                            <p:strVal val="#ppt_w"/>
                                          </p:val>
                                        </p:tav>
                                      </p:tavLst>
                                    </p:anim>
                                    <p:anim calcmode="lin" valueType="num">
                                      <p:cBhvr>
                                        <p:cTn id="15" dur="1000" fill="hold"/>
                                        <p:tgtEl>
                                          <p:spTgt spid="66568"/>
                                        </p:tgtEl>
                                        <p:attrNameLst>
                                          <p:attrName>ppt_h</p:attrName>
                                        </p:attrNameLst>
                                      </p:cBhvr>
                                      <p:tavLst>
                                        <p:tav tm="0">
                                          <p:val>
                                            <p:strVal val="#ppt_h"/>
                                          </p:val>
                                        </p:tav>
                                        <p:tav tm="100000">
                                          <p:val>
                                            <p:strVal val="#ppt_h"/>
                                          </p:val>
                                        </p:tav>
                                      </p:tavLst>
                                    </p:anim>
                                    <p:animEffect transition="in" filter="fade">
                                      <p:cBhvr>
                                        <p:cTn id="16" dur="1000"/>
                                        <p:tgtEl>
                                          <p:spTgt spid="665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6569"/>
                                        </p:tgtEl>
                                        <p:attrNameLst>
                                          <p:attrName>style.visibility</p:attrName>
                                        </p:attrNameLst>
                                      </p:cBhvr>
                                      <p:to>
                                        <p:strVal val="visible"/>
                                      </p:to>
                                    </p:set>
                                    <p:anim calcmode="lin" valueType="num">
                                      <p:cBhvr>
                                        <p:cTn id="21" dur="500" fill="hold"/>
                                        <p:tgtEl>
                                          <p:spTgt spid="66569"/>
                                        </p:tgtEl>
                                        <p:attrNameLst>
                                          <p:attrName>ppt_w</p:attrName>
                                        </p:attrNameLst>
                                      </p:cBhvr>
                                      <p:tavLst>
                                        <p:tav tm="0">
                                          <p:val>
                                            <p:strVal val="#ppt_w*0.70"/>
                                          </p:val>
                                        </p:tav>
                                        <p:tav tm="100000">
                                          <p:val>
                                            <p:strVal val="#ppt_w"/>
                                          </p:val>
                                        </p:tav>
                                      </p:tavLst>
                                    </p:anim>
                                    <p:anim calcmode="lin" valueType="num">
                                      <p:cBhvr>
                                        <p:cTn id="22" dur="500" fill="hold"/>
                                        <p:tgtEl>
                                          <p:spTgt spid="66569"/>
                                        </p:tgtEl>
                                        <p:attrNameLst>
                                          <p:attrName>ppt_h</p:attrName>
                                        </p:attrNameLst>
                                      </p:cBhvr>
                                      <p:tavLst>
                                        <p:tav tm="0">
                                          <p:val>
                                            <p:strVal val="#ppt_h"/>
                                          </p:val>
                                        </p:tav>
                                        <p:tav tm="100000">
                                          <p:val>
                                            <p:strVal val="#ppt_h"/>
                                          </p:val>
                                        </p:tav>
                                      </p:tavLst>
                                    </p:anim>
                                    <p:animEffect transition="in" filter="fade">
                                      <p:cBhvr>
                                        <p:cTn id="23" dur="500"/>
                                        <p:tgtEl>
                                          <p:spTgt spid="6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1B177DDE-B22E-6241-F328-A940A07BEBAE}"/>
              </a:ext>
            </a:extLst>
          </p:cNvPr>
          <p:cNvSpPr>
            <a:spLocks noGrp="1" noChangeArrowheads="1"/>
          </p:cNvSpPr>
          <p:nvPr>
            <p:ph type="title"/>
          </p:nvPr>
        </p:nvSpPr>
        <p:spPr>
          <a:xfrm>
            <a:off x="466725" y="247048"/>
            <a:ext cx="8245475" cy="741362"/>
          </a:xfrm>
        </p:spPr>
        <p:txBody>
          <a:bodyPr/>
          <a:lstStyle/>
          <a:p>
            <a:r>
              <a:rPr lang="en-US" altLang="en-US" sz="2400" dirty="0" err="1">
                <a:latin typeface="American Typewriter" panose="02090604020004020304" pitchFamily="18" charset="77"/>
              </a:rPr>
              <a:t>Tassi</a:t>
            </a:r>
            <a:r>
              <a:rPr lang="en-US" altLang="en-US" sz="2400" dirty="0">
                <a:latin typeface="American Typewriter" panose="02090604020004020304" pitchFamily="18" charset="77"/>
              </a:rPr>
              <a:t> di </a:t>
            </a:r>
            <a:r>
              <a:rPr lang="en-US" altLang="en-US" sz="2400" dirty="0" err="1">
                <a:latin typeface="American Typewriter" panose="02090604020004020304" pitchFamily="18" charset="77"/>
              </a:rPr>
              <a:t>Partecipazione</a:t>
            </a:r>
            <a:r>
              <a:rPr lang="en-US" altLang="en-US" sz="2400" dirty="0">
                <a:latin typeface="American Typewriter" panose="02090604020004020304" pitchFamily="18" charset="77"/>
              </a:rPr>
              <a:t> al </a:t>
            </a:r>
            <a:r>
              <a:rPr lang="en-US" altLang="en-US" sz="2400" dirty="0" err="1">
                <a:latin typeface="American Typewriter" panose="02090604020004020304" pitchFamily="18" charset="77"/>
              </a:rPr>
              <a:t>lavoro</a:t>
            </a:r>
            <a:r>
              <a:rPr lang="en-US" altLang="en-US" sz="2400" dirty="0">
                <a:latin typeface="American Typewriter" panose="02090604020004020304" pitchFamily="18" charset="77"/>
              </a:rPr>
              <a:t>, 1970-2016</a:t>
            </a:r>
          </a:p>
        </p:txBody>
      </p:sp>
      <p:pic>
        <p:nvPicPr>
          <p:cNvPr id="121859" name="Immagine 1">
            <a:extLst>
              <a:ext uri="{FF2B5EF4-FFF2-40B4-BE49-F238E27FC236}">
                <a16:creationId xmlns:a16="http://schemas.microsoft.com/office/drawing/2014/main" id="{F19847FA-85FB-2D28-DADE-1462C95F20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295400"/>
            <a:ext cx="86836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8">
            <a:extLst>
              <a:ext uri="{FF2B5EF4-FFF2-40B4-BE49-F238E27FC236}">
                <a16:creationId xmlns:a16="http://schemas.microsoft.com/office/drawing/2014/main" id="{2D5A9D46-E5D7-41B8-F563-ECC7BAE43B57}"/>
              </a:ext>
            </a:extLst>
          </p:cNvPr>
          <p:cNvSpPr>
            <a:spLocks noGrp="1" noChangeArrowheads="1"/>
          </p:cNvSpPr>
          <p:nvPr>
            <p:ph type="title"/>
          </p:nvPr>
        </p:nvSpPr>
        <p:spPr>
          <a:xfrm>
            <a:off x="468313" y="44450"/>
            <a:ext cx="8228012" cy="895350"/>
          </a:xfrm>
          <a:noFill/>
        </p:spPr>
        <p:txBody>
          <a:bodyPr/>
          <a:lstStyle/>
          <a:p>
            <a:r>
              <a:rPr lang="it-IT" altLang="it-IT" sz="2400" dirty="0">
                <a:latin typeface="American Typewriter" panose="02090604020004020304" pitchFamily="18" charset="77"/>
              </a:rPr>
              <a:t>Tassi di disoccupazione a confronto</a:t>
            </a:r>
          </a:p>
        </p:txBody>
      </p:sp>
      <p:graphicFrame>
        <p:nvGraphicFramePr>
          <p:cNvPr id="123907" name="Object 4">
            <a:extLst>
              <a:ext uri="{FF2B5EF4-FFF2-40B4-BE49-F238E27FC236}">
                <a16:creationId xmlns:a16="http://schemas.microsoft.com/office/drawing/2014/main" id="{63D29F40-5DDD-7F16-8E4C-2EBDE64A5F7A}"/>
              </a:ext>
            </a:extLst>
          </p:cNvPr>
          <p:cNvGraphicFramePr>
            <a:graphicFrameLocks noGrp="1" noChangeAspect="1"/>
          </p:cNvGraphicFramePr>
          <p:nvPr>
            <p:ph idx="1"/>
          </p:nvPr>
        </p:nvGraphicFramePr>
        <p:xfrm>
          <a:off x="417513" y="1028700"/>
          <a:ext cx="8118475" cy="5694363"/>
        </p:xfrm>
        <a:graphic>
          <a:graphicData uri="http://schemas.openxmlformats.org/presentationml/2006/ole">
            <mc:AlternateContent xmlns:mc="http://schemas.openxmlformats.org/markup-compatibility/2006">
              <mc:Choice xmlns:v="urn:schemas-microsoft-com:vml" Requires="v">
                <p:oleObj name="Grafico" r:id="rId3" imgW="6362700" imgH="4470400" progId="Excel.Chart.8">
                  <p:embed/>
                </p:oleObj>
              </mc:Choice>
              <mc:Fallback>
                <p:oleObj name="Grafico" r:id="rId3" imgW="6362700" imgH="4470400" progId="Excel.Chart.8">
                  <p:embed/>
                  <p:pic>
                    <p:nvPicPr>
                      <p:cNvPr id="123907" name="Object 4">
                        <a:extLst>
                          <a:ext uri="{FF2B5EF4-FFF2-40B4-BE49-F238E27FC236}">
                            <a16:creationId xmlns:a16="http://schemas.microsoft.com/office/drawing/2014/main" id="{63D29F40-5DDD-7F16-8E4C-2EBDE64A5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028700"/>
                        <a:ext cx="8118475" cy="56943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08" name="Segnaposto piè di pagina 3">
            <a:extLst>
              <a:ext uri="{FF2B5EF4-FFF2-40B4-BE49-F238E27FC236}">
                <a16:creationId xmlns:a16="http://schemas.microsoft.com/office/drawing/2014/main" id="{56AB5334-81EB-5DD7-AE48-94B62CFE2F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it-IT" altLang="it-IT" sz="1200">
                <a:solidFill>
                  <a:srgbClr val="003231"/>
                </a:solidFill>
                <a:latin typeface="Arial" panose="020B0604020202020204" pitchFamily="34" charset="0"/>
              </a:rPr>
              <a:t>Capitolo 2: I dati della macroeconomia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5"/>
          <p:cNvSpPr>
            <a:spLocks noGrp="1" noChangeArrowheads="1"/>
          </p:cNvSpPr>
          <p:nvPr>
            <p:ph type="title"/>
          </p:nvPr>
        </p:nvSpPr>
        <p:spPr>
          <a:xfrm>
            <a:off x="563563" y="232913"/>
            <a:ext cx="7313612" cy="577970"/>
          </a:xfrm>
          <a:noFill/>
        </p:spPr>
        <p:txBody>
          <a:bodyPr/>
          <a:lstStyle/>
          <a:p>
            <a:r>
              <a:rPr lang="it-IT" altLang="en-US" sz="2000" dirty="0">
                <a:latin typeface="American Typewriter" panose="02090604020004020304" pitchFamily="18" charset="77"/>
              </a:rPr>
              <a:t>Il flusso circolare in un’economia più complessa</a:t>
            </a:r>
            <a:r>
              <a:rPr lang="it-IT" altLang="en-US" sz="2800" dirty="0">
                <a:latin typeface="American Typewriter" panose="02090604020004020304" pitchFamily="18" charset="77"/>
              </a:rPr>
              <a:t> </a:t>
            </a:r>
          </a:p>
        </p:txBody>
      </p:sp>
      <p:sp>
        <p:nvSpPr>
          <p:cNvPr id="1229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dirty="0" err="1">
                <a:solidFill>
                  <a:srgbClr val="003231"/>
                </a:solidFill>
              </a:rPr>
              <a:t>Lez</a:t>
            </a:r>
            <a:r>
              <a:rPr lang="it-IT" altLang="en-US" dirty="0">
                <a:solidFill>
                  <a:srgbClr val="003231"/>
                </a:solidFill>
              </a:rPr>
              <a:t>. 2 – Conti della macroeconomia</a:t>
            </a:r>
          </a:p>
        </p:txBody>
      </p:sp>
      <p:sp>
        <p:nvSpPr>
          <p:cNvPr id="3" name="Rectangle 2"/>
          <p:cNvSpPr>
            <a:spLocks noChangeArrowheads="1"/>
          </p:cNvSpPr>
          <p:nvPr/>
        </p:nvSpPr>
        <p:spPr bwMode="auto">
          <a:xfrm>
            <a:off x="1209367" y="14652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4" descr="f2301_ISBN88-08-072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367" y="1317171"/>
            <a:ext cx="6335713" cy="4641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a:extLst>
              <a:ext uri="{FF2B5EF4-FFF2-40B4-BE49-F238E27FC236}">
                <a16:creationId xmlns:a16="http://schemas.microsoft.com/office/drawing/2014/main" id="{6E5E19F7-4E1F-6FC3-5AA8-5033CA9CC755}"/>
              </a:ext>
            </a:extLst>
          </p:cNvPr>
          <p:cNvSpPr>
            <a:spLocks noGrp="1" noChangeArrowheads="1"/>
          </p:cNvSpPr>
          <p:nvPr>
            <p:ph type="title"/>
          </p:nvPr>
        </p:nvSpPr>
        <p:spPr>
          <a:xfrm>
            <a:off x="468313" y="44450"/>
            <a:ext cx="8228012" cy="895350"/>
          </a:xfrm>
          <a:noFill/>
        </p:spPr>
        <p:txBody>
          <a:bodyPr/>
          <a:lstStyle/>
          <a:p>
            <a:r>
              <a:rPr lang="it-IT" altLang="it-IT" sz="2400" dirty="0">
                <a:latin typeface="American Typewriter" panose="02090604020004020304" pitchFamily="18" charset="77"/>
              </a:rPr>
              <a:t>Tassi di disoccupazione a confronto</a:t>
            </a:r>
          </a:p>
        </p:txBody>
      </p:sp>
      <p:graphicFrame>
        <p:nvGraphicFramePr>
          <p:cNvPr id="125955" name="Object 5">
            <a:extLst>
              <a:ext uri="{FF2B5EF4-FFF2-40B4-BE49-F238E27FC236}">
                <a16:creationId xmlns:a16="http://schemas.microsoft.com/office/drawing/2014/main" id="{9D2211AF-CD70-5B82-7644-2A0DA1B8376E}"/>
              </a:ext>
            </a:extLst>
          </p:cNvPr>
          <p:cNvGraphicFramePr>
            <a:graphicFrameLocks noGrp="1" noChangeAspect="1"/>
          </p:cNvGraphicFramePr>
          <p:nvPr>
            <p:ph idx="1"/>
          </p:nvPr>
        </p:nvGraphicFramePr>
        <p:xfrm>
          <a:off x="396875" y="1296988"/>
          <a:ext cx="8415338" cy="5353050"/>
        </p:xfrm>
        <a:graphic>
          <a:graphicData uri="http://schemas.openxmlformats.org/presentationml/2006/ole">
            <mc:AlternateContent xmlns:mc="http://schemas.openxmlformats.org/markup-compatibility/2006">
              <mc:Choice xmlns:v="urn:schemas-microsoft-com:vml" Requires="v">
                <p:oleObj name="Grafico" r:id="rId3" imgW="6477000" imgH="4127500" progId="Excel.Chart.8">
                  <p:embed/>
                </p:oleObj>
              </mc:Choice>
              <mc:Fallback>
                <p:oleObj name="Grafico" r:id="rId3" imgW="6477000" imgH="4127500" progId="Excel.Chart.8">
                  <p:embed/>
                  <p:pic>
                    <p:nvPicPr>
                      <p:cNvPr id="125955" name="Object 5">
                        <a:extLst>
                          <a:ext uri="{FF2B5EF4-FFF2-40B4-BE49-F238E27FC236}">
                            <a16:creationId xmlns:a16="http://schemas.microsoft.com/office/drawing/2014/main" id="{9D2211AF-CD70-5B82-7644-2A0DA1B83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1296988"/>
                        <a:ext cx="8415338" cy="53530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5956" name="Segnaposto piè di pagina 3">
            <a:extLst>
              <a:ext uri="{FF2B5EF4-FFF2-40B4-BE49-F238E27FC236}">
                <a16:creationId xmlns:a16="http://schemas.microsoft.com/office/drawing/2014/main" id="{8E78091D-A5F2-E980-62FA-0AF781449EB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it-IT" altLang="it-IT" sz="1200">
                <a:solidFill>
                  <a:srgbClr val="003231"/>
                </a:solidFill>
                <a:latin typeface="Arial" panose="020B0604020202020204" pitchFamily="34" charset="0"/>
              </a:rPr>
              <a:t>Capitolo 2: I dati della macroeconomia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4988" y="125413"/>
            <a:ext cx="6781800" cy="814387"/>
          </a:xfrm>
        </p:spPr>
        <p:txBody>
          <a:bodyPr/>
          <a:lstStyle/>
          <a:p>
            <a:r>
              <a:rPr lang="it-IT" altLang="en-US" sz="2800" dirty="0"/>
              <a:t>Il tasso di disoccupazione</a:t>
            </a:r>
          </a:p>
        </p:txBody>
      </p:sp>
      <p:sp>
        <p:nvSpPr>
          <p:cNvPr id="5632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graphicFrame>
        <p:nvGraphicFramePr>
          <p:cNvPr id="6" name="Segnaposto contenuto 5"/>
          <p:cNvGraphicFramePr>
            <a:graphicFrameLocks noGrp="1"/>
          </p:cNvGraphicFramePr>
          <p:nvPr>
            <p:ph idx="1"/>
          </p:nvPr>
        </p:nvGraphicFramePr>
        <p:xfrm>
          <a:off x="674914" y="1023256"/>
          <a:ext cx="7946799" cy="5072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1927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8313" y="44450"/>
            <a:ext cx="7968116" cy="895350"/>
          </a:xfrm>
        </p:spPr>
        <p:txBody>
          <a:bodyPr/>
          <a:lstStyle/>
          <a:p>
            <a:r>
              <a:rPr lang="it-IT" altLang="en-US" sz="2400" dirty="0">
                <a:latin typeface="American Typewriter" panose="02090604020004020304" pitchFamily="18" charset="77"/>
              </a:rPr>
              <a:t>Tasso di disoccupazione in Italia, prima dell’euro</a:t>
            </a:r>
          </a:p>
        </p:txBody>
      </p:sp>
      <p:sp>
        <p:nvSpPr>
          <p:cNvPr id="6246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62468" name="Line 105"/>
          <p:cNvSpPr>
            <a:spLocks noChangeShapeType="1"/>
          </p:cNvSpPr>
          <p:nvPr/>
        </p:nvSpPr>
        <p:spPr bwMode="auto">
          <a:xfrm>
            <a:off x="1281113" y="1444625"/>
            <a:ext cx="1587" cy="3476625"/>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Line 106"/>
          <p:cNvSpPr>
            <a:spLocks noChangeShapeType="1"/>
          </p:cNvSpPr>
          <p:nvPr/>
        </p:nvSpPr>
        <p:spPr bwMode="auto">
          <a:xfrm>
            <a:off x="1241425" y="4921250"/>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0" name="Line 107"/>
          <p:cNvSpPr>
            <a:spLocks noChangeShapeType="1"/>
          </p:cNvSpPr>
          <p:nvPr/>
        </p:nvSpPr>
        <p:spPr bwMode="auto">
          <a:xfrm>
            <a:off x="1241425" y="4529138"/>
            <a:ext cx="39688" cy="1587"/>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1" name="Line 108"/>
          <p:cNvSpPr>
            <a:spLocks noChangeShapeType="1"/>
          </p:cNvSpPr>
          <p:nvPr/>
        </p:nvSpPr>
        <p:spPr bwMode="auto">
          <a:xfrm>
            <a:off x="1241425" y="4149725"/>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2" name="Line 109"/>
          <p:cNvSpPr>
            <a:spLocks noChangeShapeType="1"/>
          </p:cNvSpPr>
          <p:nvPr/>
        </p:nvSpPr>
        <p:spPr bwMode="auto">
          <a:xfrm>
            <a:off x="1241425" y="3759200"/>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3" name="Line 110"/>
          <p:cNvSpPr>
            <a:spLocks noChangeShapeType="1"/>
          </p:cNvSpPr>
          <p:nvPr/>
        </p:nvSpPr>
        <p:spPr bwMode="auto">
          <a:xfrm>
            <a:off x="1241425" y="3378200"/>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4" name="Line 111"/>
          <p:cNvSpPr>
            <a:spLocks noChangeShapeType="1"/>
          </p:cNvSpPr>
          <p:nvPr/>
        </p:nvSpPr>
        <p:spPr bwMode="auto">
          <a:xfrm>
            <a:off x="1241425" y="2987675"/>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Line 112"/>
          <p:cNvSpPr>
            <a:spLocks noChangeShapeType="1"/>
          </p:cNvSpPr>
          <p:nvPr/>
        </p:nvSpPr>
        <p:spPr bwMode="auto">
          <a:xfrm>
            <a:off x="1241425" y="2606675"/>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Line 113"/>
          <p:cNvSpPr>
            <a:spLocks noChangeShapeType="1"/>
          </p:cNvSpPr>
          <p:nvPr/>
        </p:nvSpPr>
        <p:spPr bwMode="auto">
          <a:xfrm>
            <a:off x="1241425" y="2216150"/>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7" name="Line 114"/>
          <p:cNvSpPr>
            <a:spLocks noChangeShapeType="1"/>
          </p:cNvSpPr>
          <p:nvPr/>
        </p:nvSpPr>
        <p:spPr bwMode="auto">
          <a:xfrm>
            <a:off x="1241425" y="1836738"/>
            <a:ext cx="39688" cy="1587"/>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8" name="Line 115"/>
          <p:cNvSpPr>
            <a:spLocks noChangeShapeType="1"/>
          </p:cNvSpPr>
          <p:nvPr/>
        </p:nvSpPr>
        <p:spPr bwMode="auto">
          <a:xfrm>
            <a:off x="1241425" y="1444625"/>
            <a:ext cx="39688"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9" name="Line 116"/>
          <p:cNvSpPr>
            <a:spLocks noChangeShapeType="1"/>
          </p:cNvSpPr>
          <p:nvPr/>
        </p:nvSpPr>
        <p:spPr bwMode="auto">
          <a:xfrm>
            <a:off x="1281113" y="4921250"/>
            <a:ext cx="6777037" cy="158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0" name="Line 117"/>
          <p:cNvSpPr>
            <a:spLocks noChangeShapeType="1"/>
          </p:cNvSpPr>
          <p:nvPr/>
        </p:nvSpPr>
        <p:spPr bwMode="auto">
          <a:xfrm flipV="1">
            <a:off x="1281113"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1" name="Line 118"/>
          <p:cNvSpPr>
            <a:spLocks noChangeShapeType="1"/>
          </p:cNvSpPr>
          <p:nvPr/>
        </p:nvSpPr>
        <p:spPr bwMode="auto">
          <a:xfrm flipV="1">
            <a:off x="1897063"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Line 119"/>
          <p:cNvSpPr>
            <a:spLocks noChangeShapeType="1"/>
          </p:cNvSpPr>
          <p:nvPr/>
        </p:nvSpPr>
        <p:spPr bwMode="auto">
          <a:xfrm flipV="1">
            <a:off x="2514600" y="4921250"/>
            <a:ext cx="1588"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3" name="Line 120"/>
          <p:cNvSpPr>
            <a:spLocks noChangeShapeType="1"/>
          </p:cNvSpPr>
          <p:nvPr/>
        </p:nvSpPr>
        <p:spPr bwMode="auto">
          <a:xfrm flipV="1">
            <a:off x="3132138"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4" name="Line 121"/>
          <p:cNvSpPr>
            <a:spLocks noChangeShapeType="1"/>
          </p:cNvSpPr>
          <p:nvPr/>
        </p:nvSpPr>
        <p:spPr bwMode="auto">
          <a:xfrm flipV="1">
            <a:off x="3748088"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Line 122"/>
          <p:cNvSpPr>
            <a:spLocks noChangeShapeType="1"/>
          </p:cNvSpPr>
          <p:nvPr/>
        </p:nvSpPr>
        <p:spPr bwMode="auto">
          <a:xfrm flipV="1">
            <a:off x="4365625" y="4921250"/>
            <a:ext cx="1588"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6" name="Line 123"/>
          <p:cNvSpPr>
            <a:spLocks noChangeShapeType="1"/>
          </p:cNvSpPr>
          <p:nvPr/>
        </p:nvSpPr>
        <p:spPr bwMode="auto">
          <a:xfrm flipV="1">
            <a:off x="4973638"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Line 124"/>
          <p:cNvSpPr>
            <a:spLocks noChangeShapeType="1"/>
          </p:cNvSpPr>
          <p:nvPr/>
        </p:nvSpPr>
        <p:spPr bwMode="auto">
          <a:xfrm flipV="1">
            <a:off x="5589588"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8" name="Line 125"/>
          <p:cNvSpPr>
            <a:spLocks noChangeShapeType="1"/>
          </p:cNvSpPr>
          <p:nvPr/>
        </p:nvSpPr>
        <p:spPr bwMode="auto">
          <a:xfrm flipV="1">
            <a:off x="6207125" y="4921250"/>
            <a:ext cx="1588"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9" name="Line 126"/>
          <p:cNvSpPr>
            <a:spLocks noChangeShapeType="1"/>
          </p:cNvSpPr>
          <p:nvPr/>
        </p:nvSpPr>
        <p:spPr bwMode="auto">
          <a:xfrm flipV="1">
            <a:off x="6824663"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0" name="Line 127"/>
          <p:cNvSpPr>
            <a:spLocks noChangeShapeType="1"/>
          </p:cNvSpPr>
          <p:nvPr/>
        </p:nvSpPr>
        <p:spPr bwMode="auto">
          <a:xfrm flipV="1">
            <a:off x="7440613" y="4921250"/>
            <a:ext cx="1587"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1" name="Line 128"/>
          <p:cNvSpPr>
            <a:spLocks noChangeShapeType="1"/>
          </p:cNvSpPr>
          <p:nvPr/>
        </p:nvSpPr>
        <p:spPr bwMode="auto">
          <a:xfrm flipV="1">
            <a:off x="8058150" y="4921250"/>
            <a:ext cx="1588" cy="46038"/>
          </a:xfrm>
          <a:prstGeom prst="line">
            <a:avLst/>
          </a:prstGeom>
          <a:noFill/>
          <a:ln w="0">
            <a:solidFill>
              <a:srgbClr val="1B1D5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2" name="Line 129"/>
          <p:cNvSpPr>
            <a:spLocks noChangeShapeType="1"/>
          </p:cNvSpPr>
          <p:nvPr/>
        </p:nvSpPr>
        <p:spPr bwMode="auto">
          <a:xfrm flipV="1">
            <a:off x="2014538" y="3159125"/>
            <a:ext cx="128587" cy="58738"/>
          </a:xfrm>
          <a:prstGeom prst="line">
            <a:avLst/>
          </a:prstGeom>
          <a:noFill/>
          <a:ln w="301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3" name="Freeform 130"/>
          <p:cNvSpPr>
            <a:spLocks/>
          </p:cNvSpPr>
          <p:nvPr/>
        </p:nvSpPr>
        <p:spPr bwMode="auto">
          <a:xfrm>
            <a:off x="2143125" y="3090863"/>
            <a:ext cx="127000" cy="68262"/>
          </a:xfrm>
          <a:custGeom>
            <a:avLst/>
            <a:gdLst>
              <a:gd name="T0" fmla="*/ 0 w 80"/>
              <a:gd name="T1" fmla="*/ 2147483647 h 43"/>
              <a:gd name="T2" fmla="*/ 2147483647 w 80"/>
              <a:gd name="T3" fmla="*/ 2147483647 h 43"/>
              <a:gd name="T4" fmla="*/ 2147483647 w 80"/>
              <a:gd name="T5" fmla="*/ 0 h 43"/>
              <a:gd name="T6" fmla="*/ 0 60000 65536"/>
              <a:gd name="T7" fmla="*/ 0 60000 65536"/>
              <a:gd name="T8" fmla="*/ 0 60000 65536"/>
              <a:gd name="T9" fmla="*/ 0 w 80"/>
              <a:gd name="T10" fmla="*/ 0 h 43"/>
              <a:gd name="T11" fmla="*/ 80 w 80"/>
              <a:gd name="T12" fmla="*/ 43 h 43"/>
            </a:gdLst>
            <a:ahLst/>
            <a:cxnLst>
              <a:cxn ang="T6">
                <a:pos x="T0" y="T1"/>
              </a:cxn>
              <a:cxn ang="T7">
                <a:pos x="T2" y="T3"/>
              </a:cxn>
              <a:cxn ang="T8">
                <a:pos x="T4" y="T5"/>
              </a:cxn>
            </a:cxnLst>
            <a:rect l="T9" t="T10" r="T11" b="T12"/>
            <a:pathLst>
              <a:path w="80" h="43">
                <a:moveTo>
                  <a:pt x="0" y="43"/>
                </a:moveTo>
                <a:lnTo>
                  <a:pt x="43" y="22"/>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4" name="Freeform 131"/>
          <p:cNvSpPr>
            <a:spLocks/>
          </p:cNvSpPr>
          <p:nvPr/>
        </p:nvSpPr>
        <p:spPr bwMode="auto">
          <a:xfrm>
            <a:off x="2270125" y="3033713"/>
            <a:ext cx="117475" cy="57150"/>
          </a:xfrm>
          <a:custGeom>
            <a:avLst/>
            <a:gdLst>
              <a:gd name="T0" fmla="*/ 0 w 74"/>
              <a:gd name="T1" fmla="*/ 2147483647 h 36"/>
              <a:gd name="T2" fmla="*/ 2147483647 w 74"/>
              <a:gd name="T3" fmla="*/ 2147483647 h 36"/>
              <a:gd name="T4" fmla="*/ 2147483647 w 74"/>
              <a:gd name="T5" fmla="*/ 2147483647 h 36"/>
              <a:gd name="T6" fmla="*/ 2147483647 w 74"/>
              <a:gd name="T7" fmla="*/ 0 h 36"/>
              <a:gd name="T8" fmla="*/ 2147483647 w 74"/>
              <a:gd name="T9" fmla="*/ 0 h 36"/>
              <a:gd name="T10" fmla="*/ 0 60000 65536"/>
              <a:gd name="T11" fmla="*/ 0 60000 65536"/>
              <a:gd name="T12" fmla="*/ 0 60000 65536"/>
              <a:gd name="T13" fmla="*/ 0 60000 65536"/>
              <a:gd name="T14" fmla="*/ 0 60000 65536"/>
              <a:gd name="T15" fmla="*/ 0 w 74"/>
              <a:gd name="T16" fmla="*/ 0 h 36"/>
              <a:gd name="T17" fmla="*/ 74 w 74"/>
              <a:gd name="T18" fmla="*/ 36 h 36"/>
            </a:gdLst>
            <a:ahLst/>
            <a:cxnLst>
              <a:cxn ang="T10">
                <a:pos x="T0" y="T1"/>
              </a:cxn>
              <a:cxn ang="T11">
                <a:pos x="T2" y="T3"/>
              </a:cxn>
              <a:cxn ang="T12">
                <a:pos x="T4" y="T5"/>
              </a:cxn>
              <a:cxn ang="T13">
                <a:pos x="T6" y="T7"/>
              </a:cxn>
              <a:cxn ang="T14">
                <a:pos x="T8" y="T9"/>
              </a:cxn>
            </a:cxnLst>
            <a:rect l="T15" t="T16" r="T17" b="T18"/>
            <a:pathLst>
              <a:path w="74" h="36">
                <a:moveTo>
                  <a:pt x="0" y="36"/>
                </a:moveTo>
                <a:lnTo>
                  <a:pt x="18" y="21"/>
                </a:lnTo>
                <a:lnTo>
                  <a:pt x="37" y="7"/>
                </a:lnTo>
                <a:lnTo>
                  <a:pt x="55" y="0"/>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5" name="Freeform 132"/>
          <p:cNvSpPr>
            <a:spLocks/>
          </p:cNvSpPr>
          <p:nvPr/>
        </p:nvSpPr>
        <p:spPr bwMode="auto">
          <a:xfrm>
            <a:off x="2387600" y="3033713"/>
            <a:ext cx="127000" cy="195262"/>
          </a:xfrm>
          <a:custGeom>
            <a:avLst/>
            <a:gdLst>
              <a:gd name="T0" fmla="*/ 0 w 80"/>
              <a:gd name="T1" fmla="*/ 0 h 123"/>
              <a:gd name="T2" fmla="*/ 2147483647 w 80"/>
              <a:gd name="T3" fmla="*/ 2147483647 h 123"/>
              <a:gd name="T4" fmla="*/ 2147483647 w 80"/>
              <a:gd name="T5" fmla="*/ 2147483647 h 123"/>
              <a:gd name="T6" fmla="*/ 2147483647 w 80"/>
              <a:gd name="T7" fmla="*/ 2147483647 h 123"/>
              <a:gd name="T8" fmla="*/ 2147483647 w 80"/>
              <a:gd name="T9" fmla="*/ 2147483647 h 123"/>
              <a:gd name="T10" fmla="*/ 2147483647 w 80"/>
              <a:gd name="T11" fmla="*/ 2147483647 h 123"/>
              <a:gd name="T12" fmla="*/ 2147483647 w 80"/>
              <a:gd name="T13" fmla="*/ 2147483647 h 123"/>
              <a:gd name="T14" fmla="*/ 2147483647 w 80"/>
              <a:gd name="T15" fmla="*/ 2147483647 h 123"/>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23"/>
              <a:gd name="T26" fmla="*/ 80 w 80"/>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23">
                <a:moveTo>
                  <a:pt x="0" y="0"/>
                </a:moveTo>
                <a:lnTo>
                  <a:pt x="12" y="7"/>
                </a:lnTo>
                <a:lnTo>
                  <a:pt x="18" y="29"/>
                </a:lnTo>
                <a:lnTo>
                  <a:pt x="37" y="72"/>
                </a:lnTo>
                <a:lnTo>
                  <a:pt x="49" y="94"/>
                </a:lnTo>
                <a:lnTo>
                  <a:pt x="62" y="108"/>
                </a:lnTo>
                <a:lnTo>
                  <a:pt x="68" y="123"/>
                </a:lnTo>
                <a:lnTo>
                  <a:pt x="80" y="123"/>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6" name="Freeform 133"/>
          <p:cNvSpPr>
            <a:spLocks/>
          </p:cNvSpPr>
          <p:nvPr/>
        </p:nvSpPr>
        <p:spPr bwMode="auto">
          <a:xfrm>
            <a:off x="2514600" y="2906713"/>
            <a:ext cx="117475" cy="322262"/>
          </a:xfrm>
          <a:custGeom>
            <a:avLst/>
            <a:gdLst>
              <a:gd name="T0" fmla="*/ 0 w 74"/>
              <a:gd name="T1" fmla="*/ 2147483647 h 203"/>
              <a:gd name="T2" fmla="*/ 2147483647 w 74"/>
              <a:gd name="T3" fmla="*/ 2147483647 h 203"/>
              <a:gd name="T4" fmla="*/ 2147483647 w 74"/>
              <a:gd name="T5" fmla="*/ 2147483647 h 203"/>
              <a:gd name="T6" fmla="*/ 2147483647 w 74"/>
              <a:gd name="T7" fmla="*/ 2147483647 h 203"/>
              <a:gd name="T8" fmla="*/ 2147483647 w 74"/>
              <a:gd name="T9" fmla="*/ 2147483647 h 203"/>
              <a:gd name="T10" fmla="*/ 2147483647 w 74"/>
              <a:gd name="T11" fmla="*/ 2147483647 h 203"/>
              <a:gd name="T12" fmla="*/ 2147483647 w 74"/>
              <a:gd name="T13" fmla="*/ 2147483647 h 203"/>
              <a:gd name="T14" fmla="*/ 2147483647 w 74"/>
              <a:gd name="T15" fmla="*/ 2147483647 h 203"/>
              <a:gd name="T16" fmla="*/ 2147483647 w 74"/>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03"/>
              <a:gd name="T29" fmla="*/ 74 w 74"/>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03">
                <a:moveTo>
                  <a:pt x="0" y="203"/>
                </a:moveTo>
                <a:lnTo>
                  <a:pt x="12" y="188"/>
                </a:lnTo>
                <a:lnTo>
                  <a:pt x="19" y="167"/>
                </a:lnTo>
                <a:lnTo>
                  <a:pt x="31" y="130"/>
                </a:lnTo>
                <a:lnTo>
                  <a:pt x="37" y="94"/>
                </a:lnTo>
                <a:lnTo>
                  <a:pt x="43" y="58"/>
                </a:lnTo>
                <a:lnTo>
                  <a:pt x="56" y="29"/>
                </a:lnTo>
                <a:lnTo>
                  <a:pt x="62" y="7"/>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7" name="Freeform 134"/>
          <p:cNvSpPr>
            <a:spLocks/>
          </p:cNvSpPr>
          <p:nvPr/>
        </p:nvSpPr>
        <p:spPr bwMode="auto">
          <a:xfrm>
            <a:off x="2632075" y="2906713"/>
            <a:ext cx="127000" cy="322262"/>
          </a:xfrm>
          <a:custGeom>
            <a:avLst/>
            <a:gdLst>
              <a:gd name="T0" fmla="*/ 0 w 80"/>
              <a:gd name="T1" fmla="*/ 0 h 203"/>
              <a:gd name="T2" fmla="*/ 2147483647 w 80"/>
              <a:gd name="T3" fmla="*/ 2147483647 h 203"/>
              <a:gd name="T4" fmla="*/ 2147483647 w 80"/>
              <a:gd name="T5" fmla="*/ 2147483647 h 203"/>
              <a:gd name="T6" fmla="*/ 2147483647 w 80"/>
              <a:gd name="T7" fmla="*/ 2147483647 h 203"/>
              <a:gd name="T8" fmla="*/ 2147483647 w 80"/>
              <a:gd name="T9" fmla="*/ 2147483647 h 203"/>
              <a:gd name="T10" fmla="*/ 2147483647 w 80"/>
              <a:gd name="T11" fmla="*/ 2147483647 h 203"/>
              <a:gd name="T12" fmla="*/ 2147483647 w 80"/>
              <a:gd name="T13" fmla="*/ 2147483647 h 203"/>
              <a:gd name="T14" fmla="*/ 2147483647 w 80"/>
              <a:gd name="T15" fmla="*/ 2147483647 h 203"/>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203"/>
              <a:gd name="T26" fmla="*/ 80 w 80"/>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203">
                <a:moveTo>
                  <a:pt x="0" y="0"/>
                </a:moveTo>
                <a:lnTo>
                  <a:pt x="12" y="7"/>
                </a:lnTo>
                <a:lnTo>
                  <a:pt x="19" y="22"/>
                </a:lnTo>
                <a:lnTo>
                  <a:pt x="31" y="51"/>
                </a:lnTo>
                <a:lnTo>
                  <a:pt x="37" y="80"/>
                </a:lnTo>
                <a:lnTo>
                  <a:pt x="62" y="152"/>
                </a:lnTo>
                <a:lnTo>
                  <a:pt x="68" y="181"/>
                </a:lnTo>
                <a:lnTo>
                  <a:pt x="80" y="203"/>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8" name="Freeform 135"/>
          <p:cNvSpPr>
            <a:spLocks/>
          </p:cNvSpPr>
          <p:nvPr/>
        </p:nvSpPr>
        <p:spPr bwMode="auto">
          <a:xfrm>
            <a:off x="2759075" y="3228975"/>
            <a:ext cx="127000" cy="184150"/>
          </a:xfrm>
          <a:custGeom>
            <a:avLst/>
            <a:gdLst>
              <a:gd name="T0" fmla="*/ 0 w 80"/>
              <a:gd name="T1" fmla="*/ 0 h 116"/>
              <a:gd name="T2" fmla="*/ 2147483647 w 80"/>
              <a:gd name="T3" fmla="*/ 2147483647 h 116"/>
              <a:gd name="T4" fmla="*/ 2147483647 w 80"/>
              <a:gd name="T5" fmla="*/ 2147483647 h 116"/>
              <a:gd name="T6" fmla="*/ 2147483647 w 80"/>
              <a:gd name="T7" fmla="*/ 2147483647 h 116"/>
              <a:gd name="T8" fmla="*/ 0 60000 65536"/>
              <a:gd name="T9" fmla="*/ 0 60000 65536"/>
              <a:gd name="T10" fmla="*/ 0 60000 65536"/>
              <a:gd name="T11" fmla="*/ 0 60000 65536"/>
              <a:gd name="T12" fmla="*/ 0 w 80"/>
              <a:gd name="T13" fmla="*/ 0 h 116"/>
              <a:gd name="T14" fmla="*/ 80 w 80"/>
              <a:gd name="T15" fmla="*/ 116 h 116"/>
            </a:gdLst>
            <a:ahLst/>
            <a:cxnLst>
              <a:cxn ang="T8">
                <a:pos x="T0" y="T1"/>
              </a:cxn>
              <a:cxn ang="T9">
                <a:pos x="T2" y="T3"/>
              </a:cxn>
              <a:cxn ang="T10">
                <a:pos x="T4" y="T5"/>
              </a:cxn>
              <a:cxn ang="T11">
                <a:pos x="T6" y="T7"/>
              </a:cxn>
            </a:cxnLst>
            <a:rect l="T12" t="T13" r="T14" b="T15"/>
            <a:pathLst>
              <a:path w="80" h="116">
                <a:moveTo>
                  <a:pt x="0" y="0"/>
                </a:moveTo>
                <a:lnTo>
                  <a:pt x="19" y="36"/>
                </a:lnTo>
                <a:lnTo>
                  <a:pt x="43" y="65"/>
                </a:lnTo>
                <a:lnTo>
                  <a:pt x="80" y="116"/>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499" name="Freeform 136"/>
          <p:cNvSpPr>
            <a:spLocks/>
          </p:cNvSpPr>
          <p:nvPr/>
        </p:nvSpPr>
        <p:spPr bwMode="auto">
          <a:xfrm>
            <a:off x="2886075" y="3413125"/>
            <a:ext cx="119063" cy="160338"/>
          </a:xfrm>
          <a:custGeom>
            <a:avLst/>
            <a:gdLst>
              <a:gd name="T0" fmla="*/ 0 w 75"/>
              <a:gd name="T1" fmla="*/ 0 h 101"/>
              <a:gd name="T2" fmla="*/ 2147483647 w 75"/>
              <a:gd name="T3" fmla="*/ 2147483647 h 101"/>
              <a:gd name="T4" fmla="*/ 2147483647 w 75"/>
              <a:gd name="T5" fmla="*/ 2147483647 h 101"/>
              <a:gd name="T6" fmla="*/ 2147483647 w 75"/>
              <a:gd name="T7" fmla="*/ 2147483647 h 101"/>
              <a:gd name="T8" fmla="*/ 0 60000 65536"/>
              <a:gd name="T9" fmla="*/ 0 60000 65536"/>
              <a:gd name="T10" fmla="*/ 0 60000 65536"/>
              <a:gd name="T11" fmla="*/ 0 60000 65536"/>
              <a:gd name="T12" fmla="*/ 0 w 75"/>
              <a:gd name="T13" fmla="*/ 0 h 101"/>
              <a:gd name="T14" fmla="*/ 75 w 75"/>
              <a:gd name="T15" fmla="*/ 101 h 101"/>
            </a:gdLst>
            <a:ahLst/>
            <a:cxnLst>
              <a:cxn ang="T8">
                <a:pos x="T0" y="T1"/>
              </a:cxn>
              <a:cxn ang="T9">
                <a:pos x="T2" y="T3"/>
              </a:cxn>
              <a:cxn ang="T10">
                <a:pos x="T4" y="T5"/>
              </a:cxn>
              <a:cxn ang="T11">
                <a:pos x="T6" y="T7"/>
              </a:cxn>
            </a:cxnLst>
            <a:rect l="T12" t="T13" r="T14" b="T15"/>
            <a:pathLst>
              <a:path w="75" h="101">
                <a:moveTo>
                  <a:pt x="0" y="0"/>
                </a:moveTo>
                <a:lnTo>
                  <a:pt x="38" y="51"/>
                </a:lnTo>
                <a:lnTo>
                  <a:pt x="56" y="72"/>
                </a:lnTo>
                <a:lnTo>
                  <a:pt x="75" y="101"/>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0" name="Freeform 137"/>
          <p:cNvSpPr>
            <a:spLocks/>
          </p:cNvSpPr>
          <p:nvPr/>
        </p:nvSpPr>
        <p:spPr bwMode="auto">
          <a:xfrm>
            <a:off x="3005138" y="3573463"/>
            <a:ext cx="127000" cy="254000"/>
          </a:xfrm>
          <a:custGeom>
            <a:avLst/>
            <a:gdLst>
              <a:gd name="T0" fmla="*/ 0 w 80"/>
              <a:gd name="T1" fmla="*/ 0 h 160"/>
              <a:gd name="T2" fmla="*/ 2147483647 w 80"/>
              <a:gd name="T3" fmla="*/ 2147483647 h 160"/>
              <a:gd name="T4" fmla="*/ 2147483647 w 80"/>
              <a:gd name="T5" fmla="*/ 2147483647 h 160"/>
              <a:gd name="T6" fmla="*/ 2147483647 w 80"/>
              <a:gd name="T7" fmla="*/ 2147483647 h 160"/>
              <a:gd name="T8" fmla="*/ 2147483647 w 80"/>
              <a:gd name="T9" fmla="*/ 2147483647 h 160"/>
              <a:gd name="T10" fmla="*/ 0 60000 65536"/>
              <a:gd name="T11" fmla="*/ 0 60000 65536"/>
              <a:gd name="T12" fmla="*/ 0 60000 65536"/>
              <a:gd name="T13" fmla="*/ 0 60000 65536"/>
              <a:gd name="T14" fmla="*/ 0 60000 65536"/>
              <a:gd name="T15" fmla="*/ 0 w 80"/>
              <a:gd name="T16" fmla="*/ 0 h 160"/>
              <a:gd name="T17" fmla="*/ 80 w 80"/>
              <a:gd name="T18" fmla="*/ 160 h 160"/>
            </a:gdLst>
            <a:ahLst/>
            <a:cxnLst>
              <a:cxn ang="T10">
                <a:pos x="T0" y="T1"/>
              </a:cxn>
              <a:cxn ang="T11">
                <a:pos x="T2" y="T3"/>
              </a:cxn>
              <a:cxn ang="T12">
                <a:pos x="T4" y="T5"/>
              </a:cxn>
              <a:cxn ang="T13">
                <a:pos x="T6" y="T7"/>
              </a:cxn>
              <a:cxn ang="T14">
                <a:pos x="T8" y="T9"/>
              </a:cxn>
            </a:cxnLst>
            <a:rect l="T15" t="T16" r="T17" b="T18"/>
            <a:pathLst>
              <a:path w="80" h="160">
                <a:moveTo>
                  <a:pt x="0" y="0"/>
                </a:moveTo>
                <a:lnTo>
                  <a:pt x="18" y="37"/>
                </a:lnTo>
                <a:lnTo>
                  <a:pt x="37" y="80"/>
                </a:lnTo>
                <a:lnTo>
                  <a:pt x="61" y="124"/>
                </a:lnTo>
                <a:lnTo>
                  <a:pt x="80" y="16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1" name="Freeform 138"/>
          <p:cNvSpPr>
            <a:spLocks/>
          </p:cNvSpPr>
          <p:nvPr/>
        </p:nvSpPr>
        <p:spPr bwMode="auto">
          <a:xfrm>
            <a:off x="3132138" y="3827463"/>
            <a:ext cx="117475" cy="103187"/>
          </a:xfrm>
          <a:custGeom>
            <a:avLst/>
            <a:gdLst>
              <a:gd name="T0" fmla="*/ 0 w 74"/>
              <a:gd name="T1" fmla="*/ 0 h 65"/>
              <a:gd name="T2" fmla="*/ 2147483647 w 74"/>
              <a:gd name="T3" fmla="*/ 2147483647 h 65"/>
              <a:gd name="T4" fmla="*/ 2147483647 w 74"/>
              <a:gd name="T5" fmla="*/ 2147483647 h 65"/>
              <a:gd name="T6" fmla="*/ 2147483647 w 74"/>
              <a:gd name="T7" fmla="*/ 2147483647 h 65"/>
              <a:gd name="T8" fmla="*/ 2147483647 w 74"/>
              <a:gd name="T9" fmla="*/ 2147483647 h 65"/>
              <a:gd name="T10" fmla="*/ 0 60000 65536"/>
              <a:gd name="T11" fmla="*/ 0 60000 65536"/>
              <a:gd name="T12" fmla="*/ 0 60000 65536"/>
              <a:gd name="T13" fmla="*/ 0 60000 65536"/>
              <a:gd name="T14" fmla="*/ 0 60000 65536"/>
              <a:gd name="T15" fmla="*/ 0 w 74"/>
              <a:gd name="T16" fmla="*/ 0 h 65"/>
              <a:gd name="T17" fmla="*/ 74 w 74"/>
              <a:gd name="T18" fmla="*/ 65 h 65"/>
            </a:gdLst>
            <a:ahLst/>
            <a:cxnLst>
              <a:cxn ang="T10">
                <a:pos x="T0" y="T1"/>
              </a:cxn>
              <a:cxn ang="T11">
                <a:pos x="T2" y="T3"/>
              </a:cxn>
              <a:cxn ang="T12">
                <a:pos x="T4" y="T5"/>
              </a:cxn>
              <a:cxn ang="T13">
                <a:pos x="T6" y="T7"/>
              </a:cxn>
              <a:cxn ang="T14">
                <a:pos x="T8" y="T9"/>
              </a:cxn>
            </a:cxnLst>
            <a:rect l="T15" t="T16" r="T17" b="T18"/>
            <a:pathLst>
              <a:path w="74" h="65">
                <a:moveTo>
                  <a:pt x="0" y="0"/>
                </a:moveTo>
                <a:lnTo>
                  <a:pt x="18" y="22"/>
                </a:lnTo>
                <a:lnTo>
                  <a:pt x="37" y="36"/>
                </a:lnTo>
                <a:lnTo>
                  <a:pt x="55" y="51"/>
                </a:lnTo>
                <a:lnTo>
                  <a:pt x="74" y="65"/>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2" name="Freeform 139"/>
          <p:cNvSpPr>
            <a:spLocks/>
          </p:cNvSpPr>
          <p:nvPr/>
        </p:nvSpPr>
        <p:spPr bwMode="auto">
          <a:xfrm>
            <a:off x="3249613" y="3930650"/>
            <a:ext cx="127000" cy="115888"/>
          </a:xfrm>
          <a:custGeom>
            <a:avLst/>
            <a:gdLst>
              <a:gd name="T0" fmla="*/ 0 w 80"/>
              <a:gd name="T1" fmla="*/ 0 h 73"/>
              <a:gd name="T2" fmla="*/ 2147483647 w 80"/>
              <a:gd name="T3" fmla="*/ 2147483647 h 73"/>
              <a:gd name="T4" fmla="*/ 2147483647 w 80"/>
              <a:gd name="T5" fmla="*/ 2147483647 h 73"/>
              <a:gd name="T6" fmla="*/ 0 60000 65536"/>
              <a:gd name="T7" fmla="*/ 0 60000 65536"/>
              <a:gd name="T8" fmla="*/ 0 60000 65536"/>
              <a:gd name="T9" fmla="*/ 0 w 80"/>
              <a:gd name="T10" fmla="*/ 0 h 73"/>
              <a:gd name="T11" fmla="*/ 80 w 80"/>
              <a:gd name="T12" fmla="*/ 73 h 73"/>
            </a:gdLst>
            <a:ahLst/>
            <a:cxnLst>
              <a:cxn ang="T6">
                <a:pos x="T0" y="T1"/>
              </a:cxn>
              <a:cxn ang="T7">
                <a:pos x="T2" y="T3"/>
              </a:cxn>
              <a:cxn ang="T8">
                <a:pos x="T4" y="T5"/>
              </a:cxn>
            </a:cxnLst>
            <a:rect l="T9" t="T10" r="T11" b="T12"/>
            <a:pathLst>
              <a:path w="80" h="73">
                <a:moveTo>
                  <a:pt x="0" y="0"/>
                </a:moveTo>
                <a:lnTo>
                  <a:pt x="37" y="37"/>
                </a:lnTo>
                <a:lnTo>
                  <a:pt x="80" y="73"/>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3" name="Freeform 140"/>
          <p:cNvSpPr>
            <a:spLocks/>
          </p:cNvSpPr>
          <p:nvPr/>
        </p:nvSpPr>
        <p:spPr bwMode="auto">
          <a:xfrm>
            <a:off x="3376613" y="4046538"/>
            <a:ext cx="117475" cy="127000"/>
          </a:xfrm>
          <a:custGeom>
            <a:avLst/>
            <a:gdLst>
              <a:gd name="T0" fmla="*/ 0 w 74"/>
              <a:gd name="T1" fmla="*/ 0 h 80"/>
              <a:gd name="T2" fmla="*/ 2147483647 w 74"/>
              <a:gd name="T3" fmla="*/ 2147483647 h 80"/>
              <a:gd name="T4" fmla="*/ 2147483647 w 74"/>
              <a:gd name="T5" fmla="*/ 2147483647 h 80"/>
              <a:gd name="T6" fmla="*/ 2147483647 w 74"/>
              <a:gd name="T7" fmla="*/ 2147483647 h 80"/>
              <a:gd name="T8" fmla="*/ 2147483647 w 74"/>
              <a:gd name="T9" fmla="*/ 2147483647 h 80"/>
              <a:gd name="T10" fmla="*/ 0 60000 65536"/>
              <a:gd name="T11" fmla="*/ 0 60000 65536"/>
              <a:gd name="T12" fmla="*/ 0 60000 65536"/>
              <a:gd name="T13" fmla="*/ 0 60000 65536"/>
              <a:gd name="T14" fmla="*/ 0 60000 65536"/>
              <a:gd name="T15" fmla="*/ 0 w 74"/>
              <a:gd name="T16" fmla="*/ 0 h 80"/>
              <a:gd name="T17" fmla="*/ 74 w 74"/>
              <a:gd name="T18" fmla="*/ 80 h 80"/>
            </a:gdLst>
            <a:ahLst/>
            <a:cxnLst>
              <a:cxn ang="T10">
                <a:pos x="T0" y="T1"/>
              </a:cxn>
              <a:cxn ang="T11">
                <a:pos x="T2" y="T3"/>
              </a:cxn>
              <a:cxn ang="T12">
                <a:pos x="T4" y="T5"/>
              </a:cxn>
              <a:cxn ang="T13">
                <a:pos x="T6" y="T7"/>
              </a:cxn>
              <a:cxn ang="T14">
                <a:pos x="T8" y="T9"/>
              </a:cxn>
            </a:cxnLst>
            <a:rect l="T15" t="T16" r="T17" b="T18"/>
            <a:pathLst>
              <a:path w="74" h="80">
                <a:moveTo>
                  <a:pt x="0" y="0"/>
                </a:moveTo>
                <a:lnTo>
                  <a:pt x="18" y="22"/>
                </a:lnTo>
                <a:lnTo>
                  <a:pt x="37" y="51"/>
                </a:lnTo>
                <a:lnTo>
                  <a:pt x="55" y="72"/>
                </a:lnTo>
                <a:lnTo>
                  <a:pt x="74" y="8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4" name="Freeform 141"/>
          <p:cNvSpPr>
            <a:spLocks/>
          </p:cNvSpPr>
          <p:nvPr/>
        </p:nvSpPr>
        <p:spPr bwMode="auto">
          <a:xfrm>
            <a:off x="3494088" y="4081463"/>
            <a:ext cx="127000" cy="92075"/>
          </a:xfrm>
          <a:custGeom>
            <a:avLst/>
            <a:gdLst>
              <a:gd name="T0" fmla="*/ 0 w 80"/>
              <a:gd name="T1" fmla="*/ 2147483647 h 58"/>
              <a:gd name="T2" fmla="*/ 2147483647 w 80"/>
              <a:gd name="T3" fmla="*/ 2147483647 h 58"/>
              <a:gd name="T4" fmla="*/ 2147483647 w 80"/>
              <a:gd name="T5" fmla="*/ 2147483647 h 58"/>
              <a:gd name="T6" fmla="*/ 2147483647 w 80"/>
              <a:gd name="T7" fmla="*/ 2147483647 h 58"/>
              <a:gd name="T8" fmla="*/ 2147483647 w 80"/>
              <a:gd name="T9" fmla="*/ 0 h 58"/>
              <a:gd name="T10" fmla="*/ 0 60000 65536"/>
              <a:gd name="T11" fmla="*/ 0 60000 65536"/>
              <a:gd name="T12" fmla="*/ 0 60000 65536"/>
              <a:gd name="T13" fmla="*/ 0 60000 65536"/>
              <a:gd name="T14" fmla="*/ 0 60000 65536"/>
              <a:gd name="T15" fmla="*/ 0 w 80"/>
              <a:gd name="T16" fmla="*/ 0 h 58"/>
              <a:gd name="T17" fmla="*/ 80 w 80"/>
              <a:gd name="T18" fmla="*/ 58 h 58"/>
            </a:gdLst>
            <a:ahLst/>
            <a:cxnLst>
              <a:cxn ang="T10">
                <a:pos x="T0" y="T1"/>
              </a:cxn>
              <a:cxn ang="T11">
                <a:pos x="T2" y="T3"/>
              </a:cxn>
              <a:cxn ang="T12">
                <a:pos x="T4" y="T5"/>
              </a:cxn>
              <a:cxn ang="T13">
                <a:pos x="T6" y="T7"/>
              </a:cxn>
              <a:cxn ang="T14">
                <a:pos x="T8" y="T9"/>
              </a:cxn>
            </a:cxnLst>
            <a:rect l="T15" t="T16" r="T17" b="T18"/>
            <a:pathLst>
              <a:path w="80" h="58">
                <a:moveTo>
                  <a:pt x="0" y="58"/>
                </a:moveTo>
                <a:lnTo>
                  <a:pt x="18" y="58"/>
                </a:lnTo>
                <a:lnTo>
                  <a:pt x="37" y="43"/>
                </a:lnTo>
                <a:lnTo>
                  <a:pt x="62" y="21"/>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5" name="Freeform 142"/>
          <p:cNvSpPr>
            <a:spLocks/>
          </p:cNvSpPr>
          <p:nvPr/>
        </p:nvSpPr>
        <p:spPr bwMode="auto">
          <a:xfrm>
            <a:off x="3621088" y="3884613"/>
            <a:ext cx="127000" cy="196850"/>
          </a:xfrm>
          <a:custGeom>
            <a:avLst/>
            <a:gdLst>
              <a:gd name="T0" fmla="*/ 0 w 80"/>
              <a:gd name="T1" fmla="*/ 2147483647 h 124"/>
              <a:gd name="T2" fmla="*/ 2147483647 w 80"/>
              <a:gd name="T3" fmla="*/ 2147483647 h 124"/>
              <a:gd name="T4" fmla="*/ 2147483647 w 80"/>
              <a:gd name="T5" fmla="*/ 2147483647 h 124"/>
              <a:gd name="T6" fmla="*/ 2147483647 w 80"/>
              <a:gd name="T7" fmla="*/ 2147483647 h 124"/>
              <a:gd name="T8" fmla="*/ 2147483647 w 80"/>
              <a:gd name="T9" fmla="*/ 0 h 124"/>
              <a:gd name="T10" fmla="*/ 0 60000 65536"/>
              <a:gd name="T11" fmla="*/ 0 60000 65536"/>
              <a:gd name="T12" fmla="*/ 0 60000 65536"/>
              <a:gd name="T13" fmla="*/ 0 60000 65536"/>
              <a:gd name="T14" fmla="*/ 0 60000 65536"/>
              <a:gd name="T15" fmla="*/ 0 w 80"/>
              <a:gd name="T16" fmla="*/ 0 h 124"/>
              <a:gd name="T17" fmla="*/ 80 w 80"/>
              <a:gd name="T18" fmla="*/ 124 h 124"/>
            </a:gdLst>
            <a:ahLst/>
            <a:cxnLst>
              <a:cxn ang="T10">
                <a:pos x="T0" y="T1"/>
              </a:cxn>
              <a:cxn ang="T11">
                <a:pos x="T2" y="T3"/>
              </a:cxn>
              <a:cxn ang="T12">
                <a:pos x="T4" y="T5"/>
              </a:cxn>
              <a:cxn ang="T13">
                <a:pos x="T6" y="T7"/>
              </a:cxn>
              <a:cxn ang="T14">
                <a:pos x="T8" y="T9"/>
              </a:cxn>
            </a:cxnLst>
            <a:rect l="T15" t="T16" r="T17" b="T18"/>
            <a:pathLst>
              <a:path w="80" h="124">
                <a:moveTo>
                  <a:pt x="0" y="124"/>
                </a:moveTo>
                <a:lnTo>
                  <a:pt x="19" y="95"/>
                </a:lnTo>
                <a:lnTo>
                  <a:pt x="43" y="58"/>
                </a:lnTo>
                <a:lnTo>
                  <a:pt x="62" y="29"/>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6" name="Freeform 143"/>
          <p:cNvSpPr>
            <a:spLocks/>
          </p:cNvSpPr>
          <p:nvPr/>
        </p:nvSpPr>
        <p:spPr bwMode="auto">
          <a:xfrm>
            <a:off x="3748088" y="3792538"/>
            <a:ext cx="117475" cy="92075"/>
          </a:xfrm>
          <a:custGeom>
            <a:avLst/>
            <a:gdLst>
              <a:gd name="T0" fmla="*/ 0 w 74"/>
              <a:gd name="T1" fmla="*/ 2147483647 h 58"/>
              <a:gd name="T2" fmla="*/ 2147483647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0" y="58"/>
                </a:moveTo>
                <a:lnTo>
                  <a:pt x="19" y="37"/>
                </a:lnTo>
                <a:lnTo>
                  <a:pt x="37" y="15"/>
                </a:lnTo>
                <a:lnTo>
                  <a:pt x="56" y="8"/>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7" name="Freeform 144"/>
          <p:cNvSpPr>
            <a:spLocks/>
          </p:cNvSpPr>
          <p:nvPr/>
        </p:nvSpPr>
        <p:spPr bwMode="auto">
          <a:xfrm>
            <a:off x="3865563" y="3792538"/>
            <a:ext cx="128587" cy="92075"/>
          </a:xfrm>
          <a:custGeom>
            <a:avLst/>
            <a:gdLst>
              <a:gd name="T0" fmla="*/ 0 w 81"/>
              <a:gd name="T1" fmla="*/ 0 h 58"/>
              <a:gd name="T2" fmla="*/ 2147483647 w 81"/>
              <a:gd name="T3" fmla="*/ 2147483647 h 58"/>
              <a:gd name="T4" fmla="*/ 2147483647 w 81"/>
              <a:gd name="T5" fmla="*/ 2147483647 h 58"/>
              <a:gd name="T6" fmla="*/ 2147483647 w 81"/>
              <a:gd name="T7" fmla="*/ 2147483647 h 58"/>
              <a:gd name="T8" fmla="*/ 2147483647 w 81"/>
              <a:gd name="T9" fmla="*/ 2147483647 h 58"/>
              <a:gd name="T10" fmla="*/ 0 60000 65536"/>
              <a:gd name="T11" fmla="*/ 0 60000 65536"/>
              <a:gd name="T12" fmla="*/ 0 60000 65536"/>
              <a:gd name="T13" fmla="*/ 0 60000 65536"/>
              <a:gd name="T14" fmla="*/ 0 60000 65536"/>
              <a:gd name="T15" fmla="*/ 0 w 81"/>
              <a:gd name="T16" fmla="*/ 0 h 58"/>
              <a:gd name="T17" fmla="*/ 81 w 81"/>
              <a:gd name="T18" fmla="*/ 58 h 58"/>
            </a:gdLst>
            <a:ahLst/>
            <a:cxnLst>
              <a:cxn ang="T10">
                <a:pos x="T0" y="T1"/>
              </a:cxn>
              <a:cxn ang="T11">
                <a:pos x="T2" y="T3"/>
              </a:cxn>
              <a:cxn ang="T12">
                <a:pos x="T4" y="T5"/>
              </a:cxn>
              <a:cxn ang="T13">
                <a:pos x="T6" y="T7"/>
              </a:cxn>
              <a:cxn ang="T14">
                <a:pos x="T8" y="T9"/>
              </a:cxn>
            </a:cxnLst>
            <a:rect l="T15" t="T16" r="T17" b="T18"/>
            <a:pathLst>
              <a:path w="81" h="58">
                <a:moveTo>
                  <a:pt x="0" y="0"/>
                </a:moveTo>
                <a:lnTo>
                  <a:pt x="19" y="8"/>
                </a:lnTo>
                <a:lnTo>
                  <a:pt x="37" y="29"/>
                </a:lnTo>
                <a:lnTo>
                  <a:pt x="62" y="51"/>
                </a:lnTo>
                <a:lnTo>
                  <a:pt x="81" y="58"/>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8" name="Freeform 145"/>
          <p:cNvSpPr>
            <a:spLocks/>
          </p:cNvSpPr>
          <p:nvPr/>
        </p:nvSpPr>
        <p:spPr bwMode="auto">
          <a:xfrm>
            <a:off x="3994150" y="3816350"/>
            <a:ext cx="117475" cy="68263"/>
          </a:xfrm>
          <a:custGeom>
            <a:avLst/>
            <a:gdLst>
              <a:gd name="T0" fmla="*/ 0 w 74"/>
              <a:gd name="T1" fmla="*/ 2147483647 h 43"/>
              <a:gd name="T2" fmla="*/ 2147483647 w 74"/>
              <a:gd name="T3" fmla="*/ 2147483647 h 43"/>
              <a:gd name="T4" fmla="*/ 2147483647 w 74"/>
              <a:gd name="T5" fmla="*/ 2147483647 h 43"/>
              <a:gd name="T6" fmla="*/ 2147483647 w 74"/>
              <a:gd name="T7" fmla="*/ 2147483647 h 43"/>
              <a:gd name="T8" fmla="*/ 2147483647 w 74"/>
              <a:gd name="T9" fmla="*/ 0 h 43"/>
              <a:gd name="T10" fmla="*/ 0 60000 65536"/>
              <a:gd name="T11" fmla="*/ 0 60000 65536"/>
              <a:gd name="T12" fmla="*/ 0 60000 65536"/>
              <a:gd name="T13" fmla="*/ 0 60000 65536"/>
              <a:gd name="T14" fmla="*/ 0 60000 65536"/>
              <a:gd name="T15" fmla="*/ 0 w 74"/>
              <a:gd name="T16" fmla="*/ 0 h 43"/>
              <a:gd name="T17" fmla="*/ 74 w 74"/>
              <a:gd name="T18" fmla="*/ 43 h 43"/>
            </a:gdLst>
            <a:ahLst/>
            <a:cxnLst>
              <a:cxn ang="T10">
                <a:pos x="T0" y="T1"/>
              </a:cxn>
              <a:cxn ang="T11">
                <a:pos x="T2" y="T3"/>
              </a:cxn>
              <a:cxn ang="T12">
                <a:pos x="T4" y="T5"/>
              </a:cxn>
              <a:cxn ang="T13">
                <a:pos x="T6" y="T7"/>
              </a:cxn>
              <a:cxn ang="T14">
                <a:pos x="T8" y="T9"/>
              </a:cxn>
            </a:cxnLst>
            <a:rect l="T15" t="T16" r="T17" b="T18"/>
            <a:pathLst>
              <a:path w="74" h="43">
                <a:moveTo>
                  <a:pt x="0" y="43"/>
                </a:moveTo>
                <a:lnTo>
                  <a:pt x="18" y="36"/>
                </a:lnTo>
                <a:lnTo>
                  <a:pt x="37" y="22"/>
                </a:lnTo>
                <a:lnTo>
                  <a:pt x="55" y="7"/>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09" name="Freeform 146"/>
          <p:cNvSpPr>
            <a:spLocks/>
          </p:cNvSpPr>
          <p:nvPr/>
        </p:nvSpPr>
        <p:spPr bwMode="auto">
          <a:xfrm>
            <a:off x="4111625" y="3816350"/>
            <a:ext cx="127000" cy="11113"/>
          </a:xfrm>
          <a:custGeom>
            <a:avLst/>
            <a:gdLst>
              <a:gd name="T0" fmla="*/ 0 w 80"/>
              <a:gd name="T1" fmla="*/ 0 h 7"/>
              <a:gd name="T2" fmla="*/ 2147483647 w 80"/>
              <a:gd name="T3" fmla="*/ 0 h 7"/>
              <a:gd name="T4" fmla="*/ 2147483647 w 80"/>
              <a:gd name="T5" fmla="*/ 2147483647 h 7"/>
              <a:gd name="T6" fmla="*/ 0 60000 65536"/>
              <a:gd name="T7" fmla="*/ 0 60000 65536"/>
              <a:gd name="T8" fmla="*/ 0 60000 65536"/>
              <a:gd name="T9" fmla="*/ 0 w 80"/>
              <a:gd name="T10" fmla="*/ 0 h 7"/>
              <a:gd name="T11" fmla="*/ 80 w 80"/>
              <a:gd name="T12" fmla="*/ 7 h 7"/>
            </a:gdLst>
            <a:ahLst/>
            <a:cxnLst>
              <a:cxn ang="T6">
                <a:pos x="T0" y="T1"/>
              </a:cxn>
              <a:cxn ang="T7">
                <a:pos x="T2" y="T3"/>
              </a:cxn>
              <a:cxn ang="T8">
                <a:pos x="T4" y="T5"/>
              </a:cxn>
            </a:cxnLst>
            <a:rect l="T9" t="T10" r="T11" b="T12"/>
            <a:pathLst>
              <a:path w="80" h="7">
                <a:moveTo>
                  <a:pt x="0" y="0"/>
                </a:moveTo>
                <a:lnTo>
                  <a:pt x="37" y="0"/>
                </a:lnTo>
                <a:lnTo>
                  <a:pt x="80" y="7"/>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0" name="Freeform 147"/>
          <p:cNvSpPr>
            <a:spLocks/>
          </p:cNvSpPr>
          <p:nvPr/>
        </p:nvSpPr>
        <p:spPr bwMode="auto">
          <a:xfrm>
            <a:off x="4238625" y="3827463"/>
            <a:ext cx="127000" cy="46037"/>
          </a:xfrm>
          <a:custGeom>
            <a:avLst/>
            <a:gdLst>
              <a:gd name="T0" fmla="*/ 0 w 80"/>
              <a:gd name="T1" fmla="*/ 0 h 29"/>
              <a:gd name="T2" fmla="*/ 2147483647 w 80"/>
              <a:gd name="T3" fmla="*/ 2147483647 h 29"/>
              <a:gd name="T4" fmla="*/ 2147483647 w 80"/>
              <a:gd name="T5" fmla="*/ 2147483647 h 29"/>
              <a:gd name="T6" fmla="*/ 0 60000 65536"/>
              <a:gd name="T7" fmla="*/ 0 60000 65536"/>
              <a:gd name="T8" fmla="*/ 0 60000 65536"/>
              <a:gd name="T9" fmla="*/ 0 w 80"/>
              <a:gd name="T10" fmla="*/ 0 h 29"/>
              <a:gd name="T11" fmla="*/ 80 w 80"/>
              <a:gd name="T12" fmla="*/ 29 h 29"/>
            </a:gdLst>
            <a:ahLst/>
            <a:cxnLst>
              <a:cxn ang="T6">
                <a:pos x="T0" y="T1"/>
              </a:cxn>
              <a:cxn ang="T7">
                <a:pos x="T2" y="T3"/>
              </a:cxn>
              <a:cxn ang="T8">
                <a:pos x="T4" y="T5"/>
              </a:cxn>
            </a:cxnLst>
            <a:rect l="T9" t="T10" r="T11" b="T12"/>
            <a:pathLst>
              <a:path w="80" h="29">
                <a:moveTo>
                  <a:pt x="0" y="0"/>
                </a:moveTo>
                <a:lnTo>
                  <a:pt x="43" y="15"/>
                </a:lnTo>
                <a:lnTo>
                  <a:pt x="80" y="29"/>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1" name="Freeform 148"/>
          <p:cNvSpPr>
            <a:spLocks/>
          </p:cNvSpPr>
          <p:nvPr/>
        </p:nvSpPr>
        <p:spPr bwMode="auto">
          <a:xfrm>
            <a:off x="4365625" y="3873500"/>
            <a:ext cx="117475" cy="11113"/>
          </a:xfrm>
          <a:custGeom>
            <a:avLst/>
            <a:gdLst>
              <a:gd name="T0" fmla="*/ 0 w 74"/>
              <a:gd name="T1" fmla="*/ 0 h 7"/>
              <a:gd name="T2" fmla="*/ 2147483647 w 74"/>
              <a:gd name="T3" fmla="*/ 2147483647 h 7"/>
              <a:gd name="T4" fmla="*/ 2147483647 w 74"/>
              <a:gd name="T5" fmla="*/ 2147483647 h 7"/>
              <a:gd name="T6" fmla="*/ 2147483647 w 74"/>
              <a:gd name="T7" fmla="*/ 0 h 7"/>
              <a:gd name="T8" fmla="*/ 0 60000 65536"/>
              <a:gd name="T9" fmla="*/ 0 60000 65536"/>
              <a:gd name="T10" fmla="*/ 0 60000 65536"/>
              <a:gd name="T11" fmla="*/ 0 60000 65536"/>
              <a:gd name="T12" fmla="*/ 0 w 74"/>
              <a:gd name="T13" fmla="*/ 0 h 7"/>
              <a:gd name="T14" fmla="*/ 74 w 74"/>
              <a:gd name="T15" fmla="*/ 7 h 7"/>
            </a:gdLst>
            <a:ahLst/>
            <a:cxnLst>
              <a:cxn ang="T8">
                <a:pos x="T0" y="T1"/>
              </a:cxn>
              <a:cxn ang="T9">
                <a:pos x="T2" y="T3"/>
              </a:cxn>
              <a:cxn ang="T10">
                <a:pos x="T4" y="T5"/>
              </a:cxn>
              <a:cxn ang="T11">
                <a:pos x="T6" y="T7"/>
              </a:cxn>
            </a:cxnLst>
            <a:rect l="T12" t="T13" r="T14" b="T15"/>
            <a:pathLst>
              <a:path w="74" h="7">
                <a:moveTo>
                  <a:pt x="0" y="0"/>
                </a:moveTo>
                <a:lnTo>
                  <a:pt x="37" y="7"/>
                </a:lnTo>
                <a:lnTo>
                  <a:pt x="56" y="7"/>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2" name="Freeform 149"/>
          <p:cNvSpPr>
            <a:spLocks/>
          </p:cNvSpPr>
          <p:nvPr/>
        </p:nvSpPr>
        <p:spPr bwMode="auto">
          <a:xfrm>
            <a:off x="4483100" y="3689350"/>
            <a:ext cx="127000" cy="184150"/>
          </a:xfrm>
          <a:custGeom>
            <a:avLst/>
            <a:gdLst>
              <a:gd name="T0" fmla="*/ 0 w 80"/>
              <a:gd name="T1" fmla="*/ 2147483647 h 116"/>
              <a:gd name="T2" fmla="*/ 2147483647 w 80"/>
              <a:gd name="T3" fmla="*/ 2147483647 h 116"/>
              <a:gd name="T4" fmla="*/ 2147483647 w 80"/>
              <a:gd name="T5" fmla="*/ 2147483647 h 116"/>
              <a:gd name="T6" fmla="*/ 2147483647 w 80"/>
              <a:gd name="T7" fmla="*/ 2147483647 h 116"/>
              <a:gd name="T8" fmla="*/ 2147483647 w 80"/>
              <a:gd name="T9" fmla="*/ 2147483647 h 116"/>
              <a:gd name="T10" fmla="*/ 2147483647 w 80"/>
              <a:gd name="T11" fmla="*/ 2147483647 h 116"/>
              <a:gd name="T12" fmla="*/ 2147483647 w 80"/>
              <a:gd name="T13" fmla="*/ 0 h 116"/>
              <a:gd name="T14" fmla="*/ 0 60000 65536"/>
              <a:gd name="T15" fmla="*/ 0 60000 65536"/>
              <a:gd name="T16" fmla="*/ 0 60000 65536"/>
              <a:gd name="T17" fmla="*/ 0 60000 65536"/>
              <a:gd name="T18" fmla="*/ 0 60000 65536"/>
              <a:gd name="T19" fmla="*/ 0 60000 65536"/>
              <a:gd name="T20" fmla="*/ 0 60000 65536"/>
              <a:gd name="T21" fmla="*/ 0 w 80"/>
              <a:gd name="T22" fmla="*/ 0 h 116"/>
              <a:gd name="T23" fmla="*/ 80 w 80"/>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16">
                <a:moveTo>
                  <a:pt x="0" y="116"/>
                </a:moveTo>
                <a:lnTo>
                  <a:pt x="12" y="109"/>
                </a:lnTo>
                <a:lnTo>
                  <a:pt x="19" y="94"/>
                </a:lnTo>
                <a:lnTo>
                  <a:pt x="37" y="58"/>
                </a:lnTo>
                <a:lnTo>
                  <a:pt x="62" y="22"/>
                </a:lnTo>
                <a:lnTo>
                  <a:pt x="68" y="7"/>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3" name="Freeform 150"/>
          <p:cNvSpPr>
            <a:spLocks/>
          </p:cNvSpPr>
          <p:nvPr/>
        </p:nvSpPr>
        <p:spPr bwMode="auto">
          <a:xfrm>
            <a:off x="4610100" y="3667125"/>
            <a:ext cx="117475" cy="22225"/>
          </a:xfrm>
          <a:custGeom>
            <a:avLst/>
            <a:gdLst>
              <a:gd name="T0" fmla="*/ 0 w 74"/>
              <a:gd name="T1" fmla="*/ 2147483647 h 14"/>
              <a:gd name="T2" fmla="*/ 2147483647 w 74"/>
              <a:gd name="T3" fmla="*/ 0 h 14"/>
              <a:gd name="T4" fmla="*/ 2147483647 w 74"/>
              <a:gd name="T5" fmla="*/ 0 h 14"/>
              <a:gd name="T6" fmla="*/ 2147483647 w 74"/>
              <a:gd name="T7" fmla="*/ 0 h 14"/>
              <a:gd name="T8" fmla="*/ 2147483647 w 74"/>
              <a:gd name="T9" fmla="*/ 2147483647 h 14"/>
              <a:gd name="T10" fmla="*/ 0 60000 65536"/>
              <a:gd name="T11" fmla="*/ 0 60000 65536"/>
              <a:gd name="T12" fmla="*/ 0 60000 65536"/>
              <a:gd name="T13" fmla="*/ 0 60000 65536"/>
              <a:gd name="T14" fmla="*/ 0 60000 65536"/>
              <a:gd name="T15" fmla="*/ 0 w 74"/>
              <a:gd name="T16" fmla="*/ 0 h 14"/>
              <a:gd name="T17" fmla="*/ 74 w 74"/>
              <a:gd name="T18" fmla="*/ 14 h 14"/>
            </a:gdLst>
            <a:ahLst/>
            <a:cxnLst>
              <a:cxn ang="T10">
                <a:pos x="T0" y="T1"/>
              </a:cxn>
              <a:cxn ang="T11">
                <a:pos x="T2" y="T3"/>
              </a:cxn>
              <a:cxn ang="T12">
                <a:pos x="T4" y="T5"/>
              </a:cxn>
              <a:cxn ang="T13">
                <a:pos x="T6" y="T7"/>
              </a:cxn>
              <a:cxn ang="T14">
                <a:pos x="T8" y="T9"/>
              </a:cxn>
            </a:cxnLst>
            <a:rect l="T15" t="T16" r="T17" b="T18"/>
            <a:pathLst>
              <a:path w="74" h="14">
                <a:moveTo>
                  <a:pt x="0" y="14"/>
                </a:moveTo>
                <a:lnTo>
                  <a:pt x="19" y="0"/>
                </a:lnTo>
                <a:lnTo>
                  <a:pt x="37" y="0"/>
                </a:lnTo>
                <a:lnTo>
                  <a:pt x="56" y="0"/>
                </a:lnTo>
                <a:lnTo>
                  <a:pt x="74" y="14"/>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4" name="Freeform 151"/>
          <p:cNvSpPr>
            <a:spLocks/>
          </p:cNvSpPr>
          <p:nvPr/>
        </p:nvSpPr>
        <p:spPr bwMode="auto">
          <a:xfrm>
            <a:off x="4727575" y="3689350"/>
            <a:ext cx="128588" cy="195263"/>
          </a:xfrm>
          <a:custGeom>
            <a:avLst/>
            <a:gdLst>
              <a:gd name="T0" fmla="*/ 0 w 81"/>
              <a:gd name="T1" fmla="*/ 0 h 123"/>
              <a:gd name="T2" fmla="*/ 2147483647 w 81"/>
              <a:gd name="T3" fmla="*/ 2147483647 h 123"/>
              <a:gd name="T4" fmla="*/ 2147483647 w 81"/>
              <a:gd name="T5" fmla="*/ 2147483647 h 123"/>
              <a:gd name="T6" fmla="*/ 2147483647 w 81"/>
              <a:gd name="T7" fmla="*/ 2147483647 h 123"/>
              <a:gd name="T8" fmla="*/ 2147483647 w 81"/>
              <a:gd name="T9" fmla="*/ 2147483647 h 123"/>
              <a:gd name="T10" fmla="*/ 2147483647 w 81"/>
              <a:gd name="T11" fmla="*/ 2147483647 h 123"/>
              <a:gd name="T12" fmla="*/ 2147483647 w 81"/>
              <a:gd name="T13" fmla="*/ 2147483647 h 123"/>
              <a:gd name="T14" fmla="*/ 0 60000 65536"/>
              <a:gd name="T15" fmla="*/ 0 60000 65536"/>
              <a:gd name="T16" fmla="*/ 0 60000 65536"/>
              <a:gd name="T17" fmla="*/ 0 60000 65536"/>
              <a:gd name="T18" fmla="*/ 0 60000 65536"/>
              <a:gd name="T19" fmla="*/ 0 60000 65536"/>
              <a:gd name="T20" fmla="*/ 0 60000 65536"/>
              <a:gd name="T21" fmla="*/ 0 w 81"/>
              <a:gd name="T22" fmla="*/ 0 h 123"/>
              <a:gd name="T23" fmla="*/ 81 w 81"/>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123">
                <a:moveTo>
                  <a:pt x="0" y="0"/>
                </a:moveTo>
                <a:lnTo>
                  <a:pt x="13" y="7"/>
                </a:lnTo>
                <a:lnTo>
                  <a:pt x="19" y="29"/>
                </a:lnTo>
                <a:lnTo>
                  <a:pt x="37" y="65"/>
                </a:lnTo>
                <a:lnTo>
                  <a:pt x="62" y="102"/>
                </a:lnTo>
                <a:lnTo>
                  <a:pt x="68" y="116"/>
                </a:lnTo>
                <a:lnTo>
                  <a:pt x="81" y="123"/>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5" name="Freeform 152"/>
          <p:cNvSpPr>
            <a:spLocks/>
          </p:cNvSpPr>
          <p:nvPr/>
        </p:nvSpPr>
        <p:spPr bwMode="auto">
          <a:xfrm>
            <a:off x="4856163" y="3781425"/>
            <a:ext cx="117475" cy="103188"/>
          </a:xfrm>
          <a:custGeom>
            <a:avLst/>
            <a:gdLst>
              <a:gd name="T0" fmla="*/ 0 w 74"/>
              <a:gd name="T1" fmla="*/ 2147483647 h 65"/>
              <a:gd name="T2" fmla="*/ 2147483647 w 74"/>
              <a:gd name="T3" fmla="*/ 2147483647 h 65"/>
              <a:gd name="T4" fmla="*/ 2147483647 w 74"/>
              <a:gd name="T5" fmla="*/ 2147483647 h 65"/>
              <a:gd name="T6" fmla="*/ 2147483647 w 74"/>
              <a:gd name="T7" fmla="*/ 2147483647 h 65"/>
              <a:gd name="T8" fmla="*/ 2147483647 w 74"/>
              <a:gd name="T9" fmla="*/ 0 h 65"/>
              <a:gd name="T10" fmla="*/ 0 60000 65536"/>
              <a:gd name="T11" fmla="*/ 0 60000 65536"/>
              <a:gd name="T12" fmla="*/ 0 60000 65536"/>
              <a:gd name="T13" fmla="*/ 0 60000 65536"/>
              <a:gd name="T14" fmla="*/ 0 60000 65536"/>
              <a:gd name="T15" fmla="*/ 0 w 74"/>
              <a:gd name="T16" fmla="*/ 0 h 65"/>
              <a:gd name="T17" fmla="*/ 74 w 74"/>
              <a:gd name="T18" fmla="*/ 65 h 65"/>
            </a:gdLst>
            <a:ahLst/>
            <a:cxnLst>
              <a:cxn ang="T10">
                <a:pos x="T0" y="T1"/>
              </a:cxn>
              <a:cxn ang="T11">
                <a:pos x="T2" y="T3"/>
              </a:cxn>
              <a:cxn ang="T12">
                <a:pos x="T4" y="T5"/>
              </a:cxn>
              <a:cxn ang="T13">
                <a:pos x="T6" y="T7"/>
              </a:cxn>
              <a:cxn ang="T14">
                <a:pos x="T8" y="T9"/>
              </a:cxn>
            </a:cxnLst>
            <a:rect l="T15" t="T16" r="T17" b="T18"/>
            <a:pathLst>
              <a:path w="74" h="65">
                <a:moveTo>
                  <a:pt x="0" y="65"/>
                </a:moveTo>
                <a:lnTo>
                  <a:pt x="18" y="65"/>
                </a:lnTo>
                <a:lnTo>
                  <a:pt x="37" y="44"/>
                </a:lnTo>
                <a:lnTo>
                  <a:pt x="55" y="22"/>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6" name="Freeform 153"/>
          <p:cNvSpPr>
            <a:spLocks/>
          </p:cNvSpPr>
          <p:nvPr/>
        </p:nvSpPr>
        <p:spPr bwMode="auto">
          <a:xfrm>
            <a:off x="4973638" y="3619500"/>
            <a:ext cx="127000" cy="161925"/>
          </a:xfrm>
          <a:custGeom>
            <a:avLst/>
            <a:gdLst>
              <a:gd name="T0" fmla="*/ 0 w 80"/>
              <a:gd name="T1" fmla="*/ 2147483647 h 102"/>
              <a:gd name="T2" fmla="*/ 2147483647 w 80"/>
              <a:gd name="T3" fmla="*/ 2147483647 h 102"/>
              <a:gd name="T4" fmla="*/ 2147483647 w 80"/>
              <a:gd name="T5" fmla="*/ 2147483647 h 102"/>
              <a:gd name="T6" fmla="*/ 2147483647 w 80"/>
              <a:gd name="T7" fmla="*/ 2147483647 h 102"/>
              <a:gd name="T8" fmla="*/ 2147483647 w 80"/>
              <a:gd name="T9" fmla="*/ 0 h 102"/>
              <a:gd name="T10" fmla="*/ 0 60000 65536"/>
              <a:gd name="T11" fmla="*/ 0 60000 65536"/>
              <a:gd name="T12" fmla="*/ 0 60000 65536"/>
              <a:gd name="T13" fmla="*/ 0 60000 65536"/>
              <a:gd name="T14" fmla="*/ 0 60000 65536"/>
              <a:gd name="T15" fmla="*/ 0 w 80"/>
              <a:gd name="T16" fmla="*/ 0 h 102"/>
              <a:gd name="T17" fmla="*/ 80 w 80"/>
              <a:gd name="T18" fmla="*/ 102 h 102"/>
            </a:gdLst>
            <a:ahLst/>
            <a:cxnLst>
              <a:cxn ang="T10">
                <a:pos x="T0" y="T1"/>
              </a:cxn>
              <a:cxn ang="T11">
                <a:pos x="T2" y="T3"/>
              </a:cxn>
              <a:cxn ang="T12">
                <a:pos x="T4" y="T5"/>
              </a:cxn>
              <a:cxn ang="T13">
                <a:pos x="T6" y="T7"/>
              </a:cxn>
              <a:cxn ang="T14">
                <a:pos x="T8" y="T9"/>
              </a:cxn>
            </a:cxnLst>
            <a:rect l="T15" t="T16" r="T17" b="T18"/>
            <a:pathLst>
              <a:path w="80" h="102">
                <a:moveTo>
                  <a:pt x="0" y="102"/>
                </a:moveTo>
                <a:lnTo>
                  <a:pt x="18" y="80"/>
                </a:lnTo>
                <a:lnTo>
                  <a:pt x="37" y="51"/>
                </a:lnTo>
                <a:lnTo>
                  <a:pt x="61" y="22"/>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7" name="Freeform 154"/>
          <p:cNvSpPr>
            <a:spLocks/>
          </p:cNvSpPr>
          <p:nvPr/>
        </p:nvSpPr>
        <p:spPr bwMode="auto">
          <a:xfrm>
            <a:off x="5100638" y="3540125"/>
            <a:ext cx="127000" cy="79375"/>
          </a:xfrm>
          <a:custGeom>
            <a:avLst/>
            <a:gdLst>
              <a:gd name="T0" fmla="*/ 0 w 80"/>
              <a:gd name="T1" fmla="*/ 2147483647 h 50"/>
              <a:gd name="T2" fmla="*/ 2147483647 w 80"/>
              <a:gd name="T3" fmla="*/ 2147483647 h 50"/>
              <a:gd name="T4" fmla="*/ 2147483647 w 80"/>
              <a:gd name="T5" fmla="*/ 0 h 50"/>
              <a:gd name="T6" fmla="*/ 0 60000 65536"/>
              <a:gd name="T7" fmla="*/ 0 60000 65536"/>
              <a:gd name="T8" fmla="*/ 0 60000 65536"/>
              <a:gd name="T9" fmla="*/ 0 w 80"/>
              <a:gd name="T10" fmla="*/ 0 h 50"/>
              <a:gd name="T11" fmla="*/ 80 w 80"/>
              <a:gd name="T12" fmla="*/ 50 h 50"/>
            </a:gdLst>
            <a:ahLst/>
            <a:cxnLst>
              <a:cxn ang="T6">
                <a:pos x="T0" y="T1"/>
              </a:cxn>
              <a:cxn ang="T7">
                <a:pos x="T2" y="T3"/>
              </a:cxn>
              <a:cxn ang="T8">
                <a:pos x="T4" y="T5"/>
              </a:cxn>
            </a:cxnLst>
            <a:rect l="T9" t="T10" r="T11" b="T12"/>
            <a:pathLst>
              <a:path w="80" h="50">
                <a:moveTo>
                  <a:pt x="0" y="50"/>
                </a:moveTo>
                <a:lnTo>
                  <a:pt x="43" y="21"/>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8" name="Freeform 155"/>
          <p:cNvSpPr>
            <a:spLocks/>
          </p:cNvSpPr>
          <p:nvPr/>
        </p:nvSpPr>
        <p:spPr bwMode="auto">
          <a:xfrm>
            <a:off x="5227638" y="3527425"/>
            <a:ext cx="117475" cy="12700"/>
          </a:xfrm>
          <a:custGeom>
            <a:avLst/>
            <a:gdLst>
              <a:gd name="T0" fmla="*/ 0 w 74"/>
              <a:gd name="T1" fmla="*/ 2147483647 h 8"/>
              <a:gd name="T2" fmla="*/ 2147483647 w 74"/>
              <a:gd name="T3" fmla="*/ 2147483647 h 8"/>
              <a:gd name="T4" fmla="*/ 2147483647 w 74"/>
              <a:gd name="T5" fmla="*/ 2147483647 h 8"/>
              <a:gd name="T6" fmla="*/ 2147483647 w 74"/>
              <a:gd name="T7" fmla="*/ 2147483647 h 8"/>
              <a:gd name="T8" fmla="*/ 2147483647 w 74"/>
              <a:gd name="T9" fmla="*/ 0 h 8"/>
              <a:gd name="T10" fmla="*/ 0 60000 65536"/>
              <a:gd name="T11" fmla="*/ 0 60000 65536"/>
              <a:gd name="T12" fmla="*/ 0 60000 65536"/>
              <a:gd name="T13" fmla="*/ 0 60000 65536"/>
              <a:gd name="T14" fmla="*/ 0 60000 65536"/>
              <a:gd name="T15" fmla="*/ 0 w 74"/>
              <a:gd name="T16" fmla="*/ 0 h 8"/>
              <a:gd name="T17" fmla="*/ 74 w 74"/>
              <a:gd name="T18" fmla="*/ 8 h 8"/>
            </a:gdLst>
            <a:ahLst/>
            <a:cxnLst>
              <a:cxn ang="T10">
                <a:pos x="T0" y="T1"/>
              </a:cxn>
              <a:cxn ang="T11">
                <a:pos x="T2" y="T3"/>
              </a:cxn>
              <a:cxn ang="T12">
                <a:pos x="T4" y="T5"/>
              </a:cxn>
              <a:cxn ang="T13">
                <a:pos x="T6" y="T7"/>
              </a:cxn>
              <a:cxn ang="T14">
                <a:pos x="T8" y="T9"/>
              </a:cxn>
            </a:cxnLst>
            <a:rect l="T15" t="T16" r="T17" b="T18"/>
            <a:pathLst>
              <a:path w="74" h="8">
                <a:moveTo>
                  <a:pt x="0" y="8"/>
                </a:moveTo>
                <a:lnTo>
                  <a:pt x="18" y="8"/>
                </a:lnTo>
                <a:lnTo>
                  <a:pt x="37" y="8"/>
                </a:lnTo>
                <a:lnTo>
                  <a:pt x="55" y="8"/>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19" name="Freeform 156"/>
          <p:cNvSpPr>
            <a:spLocks/>
          </p:cNvSpPr>
          <p:nvPr/>
        </p:nvSpPr>
        <p:spPr bwMode="auto">
          <a:xfrm>
            <a:off x="5345113" y="3435350"/>
            <a:ext cx="127000" cy="92075"/>
          </a:xfrm>
          <a:custGeom>
            <a:avLst/>
            <a:gdLst>
              <a:gd name="T0" fmla="*/ 0 w 80"/>
              <a:gd name="T1" fmla="*/ 2147483647 h 58"/>
              <a:gd name="T2" fmla="*/ 2147483647 w 80"/>
              <a:gd name="T3" fmla="*/ 2147483647 h 58"/>
              <a:gd name="T4" fmla="*/ 2147483647 w 80"/>
              <a:gd name="T5" fmla="*/ 2147483647 h 58"/>
              <a:gd name="T6" fmla="*/ 2147483647 w 80"/>
              <a:gd name="T7" fmla="*/ 2147483647 h 58"/>
              <a:gd name="T8" fmla="*/ 2147483647 w 80"/>
              <a:gd name="T9" fmla="*/ 0 h 58"/>
              <a:gd name="T10" fmla="*/ 0 60000 65536"/>
              <a:gd name="T11" fmla="*/ 0 60000 65536"/>
              <a:gd name="T12" fmla="*/ 0 60000 65536"/>
              <a:gd name="T13" fmla="*/ 0 60000 65536"/>
              <a:gd name="T14" fmla="*/ 0 60000 65536"/>
              <a:gd name="T15" fmla="*/ 0 w 80"/>
              <a:gd name="T16" fmla="*/ 0 h 58"/>
              <a:gd name="T17" fmla="*/ 80 w 80"/>
              <a:gd name="T18" fmla="*/ 58 h 58"/>
            </a:gdLst>
            <a:ahLst/>
            <a:cxnLst>
              <a:cxn ang="T10">
                <a:pos x="T0" y="T1"/>
              </a:cxn>
              <a:cxn ang="T11">
                <a:pos x="T2" y="T3"/>
              </a:cxn>
              <a:cxn ang="T12">
                <a:pos x="T4" y="T5"/>
              </a:cxn>
              <a:cxn ang="T13">
                <a:pos x="T6" y="T7"/>
              </a:cxn>
              <a:cxn ang="T14">
                <a:pos x="T8" y="T9"/>
              </a:cxn>
            </a:cxnLst>
            <a:rect l="T15" t="T16" r="T17" b="T18"/>
            <a:pathLst>
              <a:path w="80" h="58">
                <a:moveTo>
                  <a:pt x="0" y="58"/>
                </a:moveTo>
                <a:lnTo>
                  <a:pt x="18" y="44"/>
                </a:lnTo>
                <a:lnTo>
                  <a:pt x="37" y="29"/>
                </a:lnTo>
                <a:lnTo>
                  <a:pt x="62" y="8"/>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0" name="Freeform 157"/>
          <p:cNvSpPr>
            <a:spLocks/>
          </p:cNvSpPr>
          <p:nvPr/>
        </p:nvSpPr>
        <p:spPr bwMode="auto">
          <a:xfrm>
            <a:off x="5472113" y="3435350"/>
            <a:ext cx="117475" cy="23813"/>
          </a:xfrm>
          <a:custGeom>
            <a:avLst/>
            <a:gdLst>
              <a:gd name="T0" fmla="*/ 0 w 74"/>
              <a:gd name="T1" fmla="*/ 0 h 15"/>
              <a:gd name="T2" fmla="*/ 2147483647 w 74"/>
              <a:gd name="T3" fmla="*/ 0 h 15"/>
              <a:gd name="T4" fmla="*/ 2147483647 w 74"/>
              <a:gd name="T5" fmla="*/ 2147483647 h 15"/>
              <a:gd name="T6" fmla="*/ 2147483647 w 74"/>
              <a:gd name="T7" fmla="*/ 2147483647 h 15"/>
              <a:gd name="T8" fmla="*/ 2147483647 w 74"/>
              <a:gd name="T9" fmla="*/ 2147483647 h 15"/>
              <a:gd name="T10" fmla="*/ 0 60000 65536"/>
              <a:gd name="T11" fmla="*/ 0 60000 65536"/>
              <a:gd name="T12" fmla="*/ 0 60000 65536"/>
              <a:gd name="T13" fmla="*/ 0 60000 65536"/>
              <a:gd name="T14" fmla="*/ 0 60000 65536"/>
              <a:gd name="T15" fmla="*/ 0 w 74"/>
              <a:gd name="T16" fmla="*/ 0 h 15"/>
              <a:gd name="T17" fmla="*/ 74 w 74"/>
              <a:gd name="T18" fmla="*/ 15 h 15"/>
            </a:gdLst>
            <a:ahLst/>
            <a:cxnLst>
              <a:cxn ang="T10">
                <a:pos x="T0" y="T1"/>
              </a:cxn>
              <a:cxn ang="T11">
                <a:pos x="T2" y="T3"/>
              </a:cxn>
              <a:cxn ang="T12">
                <a:pos x="T4" y="T5"/>
              </a:cxn>
              <a:cxn ang="T13">
                <a:pos x="T6" y="T7"/>
              </a:cxn>
              <a:cxn ang="T14">
                <a:pos x="T8" y="T9"/>
              </a:cxn>
            </a:cxnLst>
            <a:rect l="T15" t="T16" r="T17" b="T18"/>
            <a:pathLst>
              <a:path w="74" h="15">
                <a:moveTo>
                  <a:pt x="0" y="0"/>
                </a:moveTo>
                <a:lnTo>
                  <a:pt x="19" y="0"/>
                </a:lnTo>
                <a:lnTo>
                  <a:pt x="37" y="8"/>
                </a:lnTo>
                <a:lnTo>
                  <a:pt x="56" y="15"/>
                </a:lnTo>
                <a:lnTo>
                  <a:pt x="74" y="15"/>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1" name="Freeform 158"/>
          <p:cNvSpPr>
            <a:spLocks/>
          </p:cNvSpPr>
          <p:nvPr/>
        </p:nvSpPr>
        <p:spPr bwMode="auto">
          <a:xfrm>
            <a:off x="5589588" y="3286125"/>
            <a:ext cx="127000" cy="173038"/>
          </a:xfrm>
          <a:custGeom>
            <a:avLst/>
            <a:gdLst>
              <a:gd name="T0" fmla="*/ 0 w 80"/>
              <a:gd name="T1" fmla="*/ 2147483647 h 109"/>
              <a:gd name="T2" fmla="*/ 2147483647 w 80"/>
              <a:gd name="T3" fmla="*/ 2147483647 h 109"/>
              <a:gd name="T4" fmla="*/ 2147483647 w 80"/>
              <a:gd name="T5" fmla="*/ 2147483647 h 109"/>
              <a:gd name="T6" fmla="*/ 2147483647 w 80"/>
              <a:gd name="T7" fmla="*/ 2147483647 h 109"/>
              <a:gd name="T8" fmla="*/ 2147483647 w 80"/>
              <a:gd name="T9" fmla="*/ 0 h 109"/>
              <a:gd name="T10" fmla="*/ 0 60000 65536"/>
              <a:gd name="T11" fmla="*/ 0 60000 65536"/>
              <a:gd name="T12" fmla="*/ 0 60000 65536"/>
              <a:gd name="T13" fmla="*/ 0 60000 65536"/>
              <a:gd name="T14" fmla="*/ 0 60000 65536"/>
              <a:gd name="T15" fmla="*/ 0 w 80"/>
              <a:gd name="T16" fmla="*/ 0 h 109"/>
              <a:gd name="T17" fmla="*/ 80 w 80"/>
              <a:gd name="T18" fmla="*/ 109 h 109"/>
            </a:gdLst>
            <a:ahLst/>
            <a:cxnLst>
              <a:cxn ang="T10">
                <a:pos x="T0" y="T1"/>
              </a:cxn>
              <a:cxn ang="T11">
                <a:pos x="T2" y="T3"/>
              </a:cxn>
              <a:cxn ang="T12">
                <a:pos x="T4" y="T5"/>
              </a:cxn>
              <a:cxn ang="T13">
                <a:pos x="T6" y="T7"/>
              </a:cxn>
              <a:cxn ang="T14">
                <a:pos x="T8" y="T9"/>
              </a:cxn>
            </a:cxnLst>
            <a:rect l="T15" t="T16" r="T17" b="T18"/>
            <a:pathLst>
              <a:path w="80" h="109">
                <a:moveTo>
                  <a:pt x="0" y="109"/>
                </a:moveTo>
                <a:lnTo>
                  <a:pt x="19" y="87"/>
                </a:lnTo>
                <a:lnTo>
                  <a:pt x="37" y="58"/>
                </a:lnTo>
                <a:lnTo>
                  <a:pt x="62" y="29"/>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2" name="Freeform 159"/>
          <p:cNvSpPr>
            <a:spLocks/>
          </p:cNvSpPr>
          <p:nvPr/>
        </p:nvSpPr>
        <p:spPr bwMode="auto">
          <a:xfrm>
            <a:off x="5716588" y="3159125"/>
            <a:ext cx="128587" cy="127000"/>
          </a:xfrm>
          <a:custGeom>
            <a:avLst/>
            <a:gdLst>
              <a:gd name="T0" fmla="*/ 0 w 81"/>
              <a:gd name="T1" fmla="*/ 2147483647 h 80"/>
              <a:gd name="T2" fmla="*/ 2147483647 w 81"/>
              <a:gd name="T3" fmla="*/ 2147483647 h 80"/>
              <a:gd name="T4" fmla="*/ 2147483647 w 81"/>
              <a:gd name="T5" fmla="*/ 0 h 80"/>
              <a:gd name="T6" fmla="*/ 0 60000 65536"/>
              <a:gd name="T7" fmla="*/ 0 60000 65536"/>
              <a:gd name="T8" fmla="*/ 0 60000 65536"/>
              <a:gd name="T9" fmla="*/ 0 w 81"/>
              <a:gd name="T10" fmla="*/ 0 h 80"/>
              <a:gd name="T11" fmla="*/ 81 w 81"/>
              <a:gd name="T12" fmla="*/ 80 h 80"/>
            </a:gdLst>
            <a:ahLst/>
            <a:cxnLst>
              <a:cxn ang="T6">
                <a:pos x="T0" y="T1"/>
              </a:cxn>
              <a:cxn ang="T7">
                <a:pos x="T2" y="T3"/>
              </a:cxn>
              <a:cxn ang="T8">
                <a:pos x="T4" y="T5"/>
              </a:cxn>
            </a:cxnLst>
            <a:rect l="T9" t="T10" r="T11" b="T12"/>
            <a:pathLst>
              <a:path w="81" h="80">
                <a:moveTo>
                  <a:pt x="0" y="80"/>
                </a:moveTo>
                <a:lnTo>
                  <a:pt x="44" y="37"/>
                </a:lnTo>
                <a:lnTo>
                  <a:pt x="81"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3" name="Freeform 160"/>
          <p:cNvSpPr>
            <a:spLocks/>
          </p:cNvSpPr>
          <p:nvPr/>
        </p:nvSpPr>
        <p:spPr bwMode="auto">
          <a:xfrm>
            <a:off x="5845175" y="3009900"/>
            <a:ext cx="117475" cy="149225"/>
          </a:xfrm>
          <a:custGeom>
            <a:avLst/>
            <a:gdLst>
              <a:gd name="T0" fmla="*/ 0 w 74"/>
              <a:gd name="T1" fmla="*/ 2147483647 h 94"/>
              <a:gd name="T2" fmla="*/ 2147483647 w 74"/>
              <a:gd name="T3" fmla="*/ 2147483647 h 94"/>
              <a:gd name="T4" fmla="*/ 2147483647 w 74"/>
              <a:gd name="T5" fmla="*/ 2147483647 h 94"/>
              <a:gd name="T6" fmla="*/ 2147483647 w 74"/>
              <a:gd name="T7" fmla="*/ 2147483647 h 94"/>
              <a:gd name="T8" fmla="*/ 2147483647 w 74"/>
              <a:gd name="T9" fmla="*/ 0 h 94"/>
              <a:gd name="T10" fmla="*/ 0 60000 65536"/>
              <a:gd name="T11" fmla="*/ 0 60000 65536"/>
              <a:gd name="T12" fmla="*/ 0 60000 65536"/>
              <a:gd name="T13" fmla="*/ 0 60000 65536"/>
              <a:gd name="T14" fmla="*/ 0 60000 65536"/>
              <a:gd name="T15" fmla="*/ 0 w 74"/>
              <a:gd name="T16" fmla="*/ 0 h 94"/>
              <a:gd name="T17" fmla="*/ 74 w 74"/>
              <a:gd name="T18" fmla="*/ 94 h 94"/>
            </a:gdLst>
            <a:ahLst/>
            <a:cxnLst>
              <a:cxn ang="T10">
                <a:pos x="T0" y="T1"/>
              </a:cxn>
              <a:cxn ang="T11">
                <a:pos x="T2" y="T3"/>
              </a:cxn>
              <a:cxn ang="T12">
                <a:pos x="T4" y="T5"/>
              </a:cxn>
              <a:cxn ang="T13">
                <a:pos x="T6" y="T7"/>
              </a:cxn>
              <a:cxn ang="T14">
                <a:pos x="T8" y="T9"/>
              </a:cxn>
            </a:cxnLst>
            <a:rect l="T15" t="T16" r="T17" b="T18"/>
            <a:pathLst>
              <a:path w="74" h="94">
                <a:moveTo>
                  <a:pt x="0" y="94"/>
                </a:moveTo>
                <a:lnTo>
                  <a:pt x="18" y="73"/>
                </a:lnTo>
                <a:lnTo>
                  <a:pt x="37" y="44"/>
                </a:lnTo>
                <a:lnTo>
                  <a:pt x="55" y="22"/>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4" name="Freeform 161"/>
          <p:cNvSpPr>
            <a:spLocks/>
          </p:cNvSpPr>
          <p:nvPr/>
        </p:nvSpPr>
        <p:spPr bwMode="auto">
          <a:xfrm>
            <a:off x="5962650" y="2974975"/>
            <a:ext cx="127000" cy="34925"/>
          </a:xfrm>
          <a:custGeom>
            <a:avLst/>
            <a:gdLst>
              <a:gd name="T0" fmla="*/ 0 w 80"/>
              <a:gd name="T1" fmla="*/ 2147483647 h 22"/>
              <a:gd name="T2" fmla="*/ 2147483647 w 80"/>
              <a:gd name="T3" fmla="*/ 2147483647 h 22"/>
              <a:gd name="T4" fmla="*/ 2147483647 w 80"/>
              <a:gd name="T5" fmla="*/ 2147483647 h 22"/>
              <a:gd name="T6" fmla="*/ 2147483647 w 80"/>
              <a:gd name="T7" fmla="*/ 0 h 22"/>
              <a:gd name="T8" fmla="*/ 0 60000 65536"/>
              <a:gd name="T9" fmla="*/ 0 60000 65536"/>
              <a:gd name="T10" fmla="*/ 0 60000 65536"/>
              <a:gd name="T11" fmla="*/ 0 60000 65536"/>
              <a:gd name="T12" fmla="*/ 0 w 80"/>
              <a:gd name="T13" fmla="*/ 0 h 22"/>
              <a:gd name="T14" fmla="*/ 80 w 80"/>
              <a:gd name="T15" fmla="*/ 22 h 22"/>
            </a:gdLst>
            <a:ahLst/>
            <a:cxnLst>
              <a:cxn ang="T8">
                <a:pos x="T0" y="T1"/>
              </a:cxn>
              <a:cxn ang="T9">
                <a:pos x="T2" y="T3"/>
              </a:cxn>
              <a:cxn ang="T10">
                <a:pos x="T4" y="T5"/>
              </a:cxn>
              <a:cxn ang="T11">
                <a:pos x="T6" y="T7"/>
              </a:cxn>
            </a:cxnLst>
            <a:rect l="T12" t="T13" r="T14" b="T15"/>
            <a:pathLst>
              <a:path w="80" h="22">
                <a:moveTo>
                  <a:pt x="0" y="22"/>
                </a:moveTo>
                <a:lnTo>
                  <a:pt x="18" y="15"/>
                </a:lnTo>
                <a:lnTo>
                  <a:pt x="37" y="8"/>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5" name="Freeform 162"/>
          <p:cNvSpPr>
            <a:spLocks/>
          </p:cNvSpPr>
          <p:nvPr/>
        </p:nvSpPr>
        <p:spPr bwMode="auto">
          <a:xfrm>
            <a:off x="6089650" y="2928938"/>
            <a:ext cx="117475" cy="46037"/>
          </a:xfrm>
          <a:custGeom>
            <a:avLst/>
            <a:gdLst>
              <a:gd name="T0" fmla="*/ 0 w 74"/>
              <a:gd name="T1" fmla="*/ 2147483647 h 29"/>
              <a:gd name="T2" fmla="*/ 2147483647 w 74"/>
              <a:gd name="T3" fmla="*/ 2147483647 h 29"/>
              <a:gd name="T4" fmla="*/ 2147483647 w 74"/>
              <a:gd name="T5" fmla="*/ 2147483647 h 29"/>
              <a:gd name="T6" fmla="*/ 2147483647 w 74"/>
              <a:gd name="T7" fmla="*/ 0 h 29"/>
              <a:gd name="T8" fmla="*/ 0 60000 65536"/>
              <a:gd name="T9" fmla="*/ 0 60000 65536"/>
              <a:gd name="T10" fmla="*/ 0 60000 65536"/>
              <a:gd name="T11" fmla="*/ 0 60000 65536"/>
              <a:gd name="T12" fmla="*/ 0 w 74"/>
              <a:gd name="T13" fmla="*/ 0 h 29"/>
              <a:gd name="T14" fmla="*/ 74 w 74"/>
              <a:gd name="T15" fmla="*/ 29 h 29"/>
            </a:gdLst>
            <a:ahLst/>
            <a:cxnLst>
              <a:cxn ang="T8">
                <a:pos x="T0" y="T1"/>
              </a:cxn>
              <a:cxn ang="T9">
                <a:pos x="T2" y="T3"/>
              </a:cxn>
              <a:cxn ang="T10">
                <a:pos x="T4" y="T5"/>
              </a:cxn>
              <a:cxn ang="T11">
                <a:pos x="T6" y="T7"/>
              </a:cxn>
            </a:cxnLst>
            <a:rect l="T12" t="T13" r="T14" b="T15"/>
            <a:pathLst>
              <a:path w="74" h="29">
                <a:moveTo>
                  <a:pt x="0" y="29"/>
                </a:moveTo>
                <a:lnTo>
                  <a:pt x="37" y="22"/>
                </a:lnTo>
                <a:lnTo>
                  <a:pt x="55" y="15"/>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6" name="Freeform 163"/>
          <p:cNvSpPr>
            <a:spLocks/>
          </p:cNvSpPr>
          <p:nvPr/>
        </p:nvSpPr>
        <p:spPr bwMode="auto">
          <a:xfrm>
            <a:off x="6207125" y="2768600"/>
            <a:ext cx="127000" cy="160338"/>
          </a:xfrm>
          <a:custGeom>
            <a:avLst/>
            <a:gdLst>
              <a:gd name="T0" fmla="*/ 0 w 80"/>
              <a:gd name="T1" fmla="*/ 2147483647 h 101"/>
              <a:gd name="T2" fmla="*/ 2147483647 w 80"/>
              <a:gd name="T3" fmla="*/ 2147483647 h 101"/>
              <a:gd name="T4" fmla="*/ 2147483647 w 80"/>
              <a:gd name="T5" fmla="*/ 2147483647 h 101"/>
              <a:gd name="T6" fmla="*/ 2147483647 w 80"/>
              <a:gd name="T7" fmla="*/ 0 h 101"/>
              <a:gd name="T8" fmla="*/ 0 60000 65536"/>
              <a:gd name="T9" fmla="*/ 0 60000 65536"/>
              <a:gd name="T10" fmla="*/ 0 60000 65536"/>
              <a:gd name="T11" fmla="*/ 0 60000 65536"/>
              <a:gd name="T12" fmla="*/ 0 w 80"/>
              <a:gd name="T13" fmla="*/ 0 h 101"/>
              <a:gd name="T14" fmla="*/ 80 w 80"/>
              <a:gd name="T15" fmla="*/ 101 h 101"/>
            </a:gdLst>
            <a:ahLst/>
            <a:cxnLst>
              <a:cxn ang="T8">
                <a:pos x="T0" y="T1"/>
              </a:cxn>
              <a:cxn ang="T9">
                <a:pos x="T2" y="T3"/>
              </a:cxn>
              <a:cxn ang="T10">
                <a:pos x="T4" y="T5"/>
              </a:cxn>
              <a:cxn ang="T11">
                <a:pos x="T6" y="T7"/>
              </a:cxn>
            </a:cxnLst>
            <a:rect l="T12" t="T13" r="T14" b="T15"/>
            <a:pathLst>
              <a:path w="80" h="101">
                <a:moveTo>
                  <a:pt x="0" y="101"/>
                </a:moveTo>
                <a:lnTo>
                  <a:pt x="18" y="80"/>
                </a:lnTo>
                <a:lnTo>
                  <a:pt x="37" y="58"/>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7" name="Freeform 164"/>
          <p:cNvSpPr>
            <a:spLocks/>
          </p:cNvSpPr>
          <p:nvPr/>
        </p:nvSpPr>
        <p:spPr bwMode="auto">
          <a:xfrm>
            <a:off x="6334125" y="2606675"/>
            <a:ext cx="117475" cy="161925"/>
          </a:xfrm>
          <a:custGeom>
            <a:avLst/>
            <a:gdLst>
              <a:gd name="T0" fmla="*/ 0 w 74"/>
              <a:gd name="T1" fmla="*/ 2147483647 h 102"/>
              <a:gd name="T2" fmla="*/ 2147483647 w 74"/>
              <a:gd name="T3" fmla="*/ 2147483647 h 102"/>
              <a:gd name="T4" fmla="*/ 2147483647 w 74"/>
              <a:gd name="T5" fmla="*/ 2147483647 h 102"/>
              <a:gd name="T6" fmla="*/ 2147483647 w 74"/>
              <a:gd name="T7" fmla="*/ 2147483647 h 102"/>
              <a:gd name="T8" fmla="*/ 2147483647 w 74"/>
              <a:gd name="T9" fmla="*/ 0 h 102"/>
              <a:gd name="T10" fmla="*/ 0 60000 65536"/>
              <a:gd name="T11" fmla="*/ 0 60000 65536"/>
              <a:gd name="T12" fmla="*/ 0 60000 65536"/>
              <a:gd name="T13" fmla="*/ 0 60000 65536"/>
              <a:gd name="T14" fmla="*/ 0 60000 65536"/>
              <a:gd name="T15" fmla="*/ 0 w 74"/>
              <a:gd name="T16" fmla="*/ 0 h 102"/>
              <a:gd name="T17" fmla="*/ 74 w 74"/>
              <a:gd name="T18" fmla="*/ 102 h 102"/>
            </a:gdLst>
            <a:ahLst/>
            <a:cxnLst>
              <a:cxn ang="T10">
                <a:pos x="T0" y="T1"/>
              </a:cxn>
              <a:cxn ang="T11">
                <a:pos x="T2" y="T3"/>
              </a:cxn>
              <a:cxn ang="T12">
                <a:pos x="T4" y="T5"/>
              </a:cxn>
              <a:cxn ang="T13">
                <a:pos x="T6" y="T7"/>
              </a:cxn>
              <a:cxn ang="T14">
                <a:pos x="T8" y="T9"/>
              </a:cxn>
            </a:cxnLst>
            <a:rect l="T15" t="T16" r="T17" b="T18"/>
            <a:pathLst>
              <a:path w="74" h="102">
                <a:moveTo>
                  <a:pt x="0" y="102"/>
                </a:moveTo>
                <a:lnTo>
                  <a:pt x="19" y="73"/>
                </a:lnTo>
                <a:lnTo>
                  <a:pt x="37" y="44"/>
                </a:lnTo>
                <a:lnTo>
                  <a:pt x="56" y="22"/>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8" name="Freeform 165"/>
          <p:cNvSpPr>
            <a:spLocks/>
          </p:cNvSpPr>
          <p:nvPr/>
        </p:nvSpPr>
        <p:spPr bwMode="auto">
          <a:xfrm>
            <a:off x="6451600" y="2595563"/>
            <a:ext cx="127000" cy="11112"/>
          </a:xfrm>
          <a:custGeom>
            <a:avLst/>
            <a:gdLst>
              <a:gd name="T0" fmla="*/ 0 w 80"/>
              <a:gd name="T1" fmla="*/ 2147483647 h 7"/>
              <a:gd name="T2" fmla="*/ 2147483647 w 80"/>
              <a:gd name="T3" fmla="*/ 0 h 7"/>
              <a:gd name="T4" fmla="*/ 2147483647 w 80"/>
              <a:gd name="T5" fmla="*/ 0 h 7"/>
              <a:gd name="T6" fmla="*/ 2147483647 w 80"/>
              <a:gd name="T7" fmla="*/ 0 h 7"/>
              <a:gd name="T8" fmla="*/ 0 60000 65536"/>
              <a:gd name="T9" fmla="*/ 0 60000 65536"/>
              <a:gd name="T10" fmla="*/ 0 60000 65536"/>
              <a:gd name="T11" fmla="*/ 0 60000 65536"/>
              <a:gd name="T12" fmla="*/ 0 w 80"/>
              <a:gd name="T13" fmla="*/ 0 h 7"/>
              <a:gd name="T14" fmla="*/ 80 w 80"/>
              <a:gd name="T15" fmla="*/ 7 h 7"/>
            </a:gdLst>
            <a:ahLst/>
            <a:cxnLst>
              <a:cxn ang="T8">
                <a:pos x="T0" y="T1"/>
              </a:cxn>
              <a:cxn ang="T9">
                <a:pos x="T2" y="T3"/>
              </a:cxn>
              <a:cxn ang="T10">
                <a:pos x="T4" y="T5"/>
              </a:cxn>
              <a:cxn ang="T11">
                <a:pos x="T6" y="T7"/>
              </a:cxn>
            </a:cxnLst>
            <a:rect l="T12" t="T13" r="T14" b="T15"/>
            <a:pathLst>
              <a:path w="80" h="7">
                <a:moveTo>
                  <a:pt x="0" y="7"/>
                </a:moveTo>
                <a:lnTo>
                  <a:pt x="19" y="0"/>
                </a:lnTo>
                <a:lnTo>
                  <a:pt x="37" y="0"/>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29" name="Freeform 166"/>
          <p:cNvSpPr>
            <a:spLocks/>
          </p:cNvSpPr>
          <p:nvPr/>
        </p:nvSpPr>
        <p:spPr bwMode="auto">
          <a:xfrm>
            <a:off x="6578600" y="2584450"/>
            <a:ext cx="127000" cy="11113"/>
          </a:xfrm>
          <a:custGeom>
            <a:avLst/>
            <a:gdLst>
              <a:gd name="T0" fmla="*/ 0 w 80"/>
              <a:gd name="T1" fmla="*/ 2147483647 h 7"/>
              <a:gd name="T2" fmla="*/ 2147483647 w 80"/>
              <a:gd name="T3" fmla="*/ 2147483647 h 7"/>
              <a:gd name="T4" fmla="*/ 2147483647 w 80"/>
              <a:gd name="T5" fmla="*/ 0 h 7"/>
              <a:gd name="T6" fmla="*/ 2147483647 w 80"/>
              <a:gd name="T7" fmla="*/ 0 h 7"/>
              <a:gd name="T8" fmla="*/ 2147483647 w 80"/>
              <a:gd name="T9" fmla="*/ 2147483647 h 7"/>
              <a:gd name="T10" fmla="*/ 0 60000 65536"/>
              <a:gd name="T11" fmla="*/ 0 60000 65536"/>
              <a:gd name="T12" fmla="*/ 0 60000 65536"/>
              <a:gd name="T13" fmla="*/ 0 60000 65536"/>
              <a:gd name="T14" fmla="*/ 0 60000 65536"/>
              <a:gd name="T15" fmla="*/ 0 w 80"/>
              <a:gd name="T16" fmla="*/ 0 h 7"/>
              <a:gd name="T17" fmla="*/ 80 w 80"/>
              <a:gd name="T18" fmla="*/ 7 h 7"/>
            </a:gdLst>
            <a:ahLst/>
            <a:cxnLst>
              <a:cxn ang="T10">
                <a:pos x="T0" y="T1"/>
              </a:cxn>
              <a:cxn ang="T11">
                <a:pos x="T2" y="T3"/>
              </a:cxn>
              <a:cxn ang="T12">
                <a:pos x="T4" y="T5"/>
              </a:cxn>
              <a:cxn ang="T13">
                <a:pos x="T6" y="T7"/>
              </a:cxn>
              <a:cxn ang="T14">
                <a:pos x="T8" y="T9"/>
              </a:cxn>
            </a:cxnLst>
            <a:rect l="T15" t="T16" r="T17" b="T18"/>
            <a:pathLst>
              <a:path w="80" h="7">
                <a:moveTo>
                  <a:pt x="0" y="7"/>
                </a:moveTo>
                <a:lnTo>
                  <a:pt x="19" y="7"/>
                </a:lnTo>
                <a:lnTo>
                  <a:pt x="43" y="0"/>
                </a:lnTo>
                <a:lnTo>
                  <a:pt x="62" y="0"/>
                </a:lnTo>
                <a:lnTo>
                  <a:pt x="80" y="7"/>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0" name="Freeform 167"/>
          <p:cNvSpPr>
            <a:spLocks/>
          </p:cNvSpPr>
          <p:nvPr/>
        </p:nvSpPr>
        <p:spPr bwMode="auto">
          <a:xfrm>
            <a:off x="6705600" y="2595563"/>
            <a:ext cx="119063" cy="207962"/>
          </a:xfrm>
          <a:custGeom>
            <a:avLst/>
            <a:gdLst>
              <a:gd name="T0" fmla="*/ 0 w 75"/>
              <a:gd name="T1" fmla="*/ 0 h 131"/>
              <a:gd name="T2" fmla="*/ 2147483647 w 75"/>
              <a:gd name="T3" fmla="*/ 2147483647 h 131"/>
              <a:gd name="T4" fmla="*/ 2147483647 w 75"/>
              <a:gd name="T5" fmla="*/ 2147483647 h 131"/>
              <a:gd name="T6" fmla="*/ 2147483647 w 75"/>
              <a:gd name="T7" fmla="*/ 2147483647 h 131"/>
              <a:gd name="T8" fmla="*/ 2147483647 w 75"/>
              <a:gd name="T9" fmla="*/ 2147483647 h 131"/>
              <a:gd name="T10" fmla="*/ 2147483647 w 75"/>
              <a:gd name="T11" fmla="*/ 2147483647 h 131"/>
              <a:gd name="T12" fmla="*/ 2147483647 w 75"/>
              <a:gd name="T13" fmla="*/ 2147483647 h 131"/>
              <a:gd name="T14" fmla="*/ 0 60000 65536"/>
              <a:gd name="T15" fmla="*/ 0 60000 65536"/>
              <a:gd name="T16" fmla="*/ 0 60000 65536"/>
              <a:gd name="T17" fmla="*/ 0 60000 65536"/>
              <a:gd name="T18" fmla="*/ 0 60000 65536"/>
              <a:gd name="T19" fmla="*/ 0 60000 65536"/>
              <a:gd name="T20" fmla="*/ 0 60000 65536"/>
              <a:gd name="T21" fmla="*/ 0 w 75"/>
              <a:gd name="T22" fmla="*/ 0 h 131"/>
              <a:gd name="T23" fmla="*/ 75 w 75"/>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31">
                <a:moveTo>
                  <a:pt x="0" y="0"/>
                </a:moveTo>
                <a:lnTo>
                  <a:pt x="13" y="15"/>
                </a:lnTo>
                <a:lnTo>
                  <a:pt x="19" y="29"/>
                </a:lnTo>
                <a:lnTo>
                  <a:pt x="37" y="65"/>
                </a:lnTo>
                <a:lnTo>
                  <a:pt x="56" y="102"/>
                </a:lnTo>
                <a:lnTo>
                  <a:pt x="62" y="116"/>
                </a:lnTo>
                <a:lnTo>
                  <a:pt x="75" y="131"/>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1" name="Freeform 168"/>
          <p:cNvSpPr>
            <a:spLocks/>
          </p:cNvSpPr>
          <p:nvPr/>
        </p:nvSpPr>
        <p:spPr bwMode="auto">
          <a:xfrm>
            <a:off x="6824663" y="2803525"/>
            <a:ext cx="127000" cy="22225"/>
          </a:xfrm>
          <a:custGeom>
            <a:avLst/>
            <a:gdLst>
              <a:gd name="T0" fmla="*/ 0 w 80"/>
              <a:gd name="T1" fmla="*/ 0 h 14"/>
              <a:gd name="T2" fmla="*/ 2147483647 w 80"/>
              <a:gd name="T3" fmla="*/ 2147483647 h 14"/>
              <a:gd name="T4" fmla="*/ 2147483647 w 80"/>
              <a:gd name="T5" fmla="*/ 2147483647 h 14"/>
              <a:gd name="T6" fmla="*/ 2147483647 w 80"/>
              <a:gd name="T7" fmla="*/ 2147483647 h 14"/>
              <a:gd name="T8" fmla="*/ 2147483647 w 80"/>
              <a:gd name="T9" fmla="*/ 2147483647 h 14"/>
              <a:gd name="T10" fmla="*/ 0 60000 65536"/>
              <a:gd name="T11" fmla="*/ 0 60000 65536"/>
              <a:gd name="T12" fmla="*/ 0 60000 65536"/>
              <a:gd name="T13" fmla="*/ 0 60000 65536"/>
              <a:gd name="T14" fmla="*/ 0 60000 65536"/>
              <a:gd name="T15" fmla="*/ 0 w 80"/>
              <a:gd name="T16" fmla="*/ 0 h 14"/>
              <a:gd name="T17" fmla="*/ 80 w 80"/>
              <a:gd name="T18" fmla="*/ 14 h 14"/>
            </a:gdLst>
            <a:ahLst/>
            <a:cxnLst>
              <a:cxn ang="T10">
                <a:pos x="T0" y="T1"/>
              </a:cxn>
              <a:cxn ang="T11">
                <a:pos x="T2" y="T3"/>
              </a:cxn>
              <a:cxn ang="T12">
                <a:pos x="T4" y="T5"/>
              </a:cxn>
              <a:cxn ang="T13">
                <a:pos x="T6" y="T7"/>
              </a:cxn>
              <a:cxn ang="T14">
                <a:pos x="T8" y="T9"/>
              </a:cxn>
            </a:cxnLst>
            <a:rect l="T15" t="T16" r="T17" b="T18"/>
            <a:pathLst>
              <a:path w="80" h="14">
                <a:moveTo>
                  <a:pt x="0" y="0"/>
                </a:moveTo>
                <a:lnTo>
                  <a:pt x="18" y="14"/>
                </a:lnTo>
                <a:lnTo>
                  <a:pt x="37" y="14"/>
                </a:lnTo>
                <a:lnTo>
                  <a:pt x="61" y="14"/>
                </a:lnTo>
                <a:lnTo>
                  <a:pt x="80" y="7"/>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2" name="Freeform 169"/>
          <p:cNvSpPr>
            <a:spLocks/>
          </p:cNvSpPr>
          <p:nvPr/>
        </p:nvSpPr>
        <p:spPr bwMode="auto">
          <a:xfrm>
            <a:off x="6951663" y="2698750"/>
            <a:ext cx="117475" cy="115888"/>
          </a:xfrm>
          <a:custGeom>
            <a:avLst/>
            <a:gdLst>
              <a:gd name="T0" fmla="*/ 0 w 74"/>
              <a:gd name="T1" fmla="*/ 2147483647 h 73"/>
              <a:gd name="T2" fmla="*/ 2147483647 w 74"/>
              <a:gd name="T3" fmla="*/ 2147483647 h 73"/>
              <a:gd name="T4" fmla="*/ 2147483647 w 74"/>
              <a:gd name="T5" fmla="*/ 2147483647 h 73"/>
              <a:gd name="T6" fmla="*/ 2147483647 w 74"/>
              <a:gd name="T7" fmla="*/ 2147483647 h 73"/>
              <a:gd name="T8" fmla="*/ 214748364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0" y="73"/>
                </a:moveTo>
                <a:lnTo>
                  <a:pt x="18" y="66"/>
                </a:lnTo>
                <a:lnTo>
                  <a:pt x="37" y="51"/>
                </a:lnTo>
                <a:lnTo>
                  <a:pt x="55" y="29"/>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3" name="Freeform 170"/>
          <p:cNvSpPr>
            <a:spLocks/>
          </p:cNvSpPr>
          <p:nvPr/>
        </p:nvSpPr>
        <p:spPr bwMode="auto">
          <a:xfrm>
            <a:off x="7069138" y="2308225"/>
            <a:ext cx="127000" cy="390525"/>
          </a:xfrm>
          <a:custGeom>
            <a:avLst/>
            <a:gdLst>
              <a:gd name="T0" fmla="*/ 0 w 80"/>
              <a:gd name="T1" fmla="*/ 2147483647 h 246"/>
              <a:gd name="T2" fmla="*/ 2147483647 w 80"/>
              <a:gd name="T3" fmla="*/ 2147483647 h 246"/>
              <a:gd name="T4" fmla="*/ 2147483647 w 80"/>
              <a:gd name="T5" fmla="*/ 2147483647 h 246"/>
              <a:gd name="T6" fmla="*/ 2147483647 w 80"/>
              <a:gd name="T7" fmla="*/ 2147483647 h 246"/>
              <a:gd name="T8" fmla="*/ 2147483647 w 80"/>
              <a:gd name="T9" fmla="*/ 2147483647 h 246"/>
              <a:gd name="T10" fmla="*/ 2147483647 w 80"/>
              <a:gd name="T11" fmla="*/ 0 h 246"/>
              <a:gd name="T12" fmla="*/ 0 60000 65536"/>
              <a:gd name="T13" fmla="*/ 0 60000 65536"/>
              <a:gd name="T14" fmla="*/ 0 60000 65536"/>
              <a:gd name="T15" fmla="*/ 0 60000 65536"/>
              <a:gd name="T16" fmla="*/ 0 60000 65536"/>
              <a:gd name="T17" fmla="*/ 0 60000 65536"/>
              <a:gd name="T18" fmla="*/ 0 w 80"/>
              <a:gd name="T19" fmla="*/ 0 h 246"/>
              <a:gd name="T20" fmla="*/ 80 w 80"/>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80" h="246">
                <a:moveTo>
                  <a:pt x="0" y="246"/>
                </a:moveTo>
                <a:lnTo>
                  <a:pt x="12" y="225"/>
                </a:lnTo>
                <a:lnTo>
                  <a:pt x="18" y="196"/>
                </a:lnTo>
                <a:lnTo>
                  <a:pt x="37" y="130"/>
                </a:lnTo>
                <a:lnTo>
                  <a:pt x="61" y="58"/>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4" name="Freeform 171"/>
          <p:cNvSpPr>
            <a:spLocks/>
          </p:cNvSpPr>
          <p:nvPr/>
        </p:nvSpPr>
        <p:spPr bwMode="auto">
          <a:xfrm>
            <a:off x="7196138" y="2043113"/>
            <a:ext cx="127000" cy="265112"/>
          </a:xfrm>
          <a:custGeom>
            <a:avLst/>
            <a:gdLst>
              <a:gd name="T0" fmla="*/ 0 w 80"/>
              <a:gd name="T1" fmla="*/ 2147483647 h 167"/>
              <a:gd name="T2" fmla="*/ 2147483647 w 80"/>
              <a:gd name="T3" fmla="*/ 2147483647 h 167"/>
              <a:gd name="T4" fmla="*/ 2147483647 w 80"/>
              <a:gd name="T5" fmla="*/ 0 h 167"/>
              <a:gd name="T6" fmla="*/ 0 60000 65536"/>
              <a:gd name="T7" fmla="*/ 0 60000 65536"/>
              <a:gd name="T8" fmla="*/ 0 60000 65536"/>
              <a:gd name="T9" fmla="*/ 0 w 80"/>
              <a:gd name="T10" fmla="*/ 0 h 167"/>
              <a:gd name="T11" fmla="*/ 80 w 80"/>
              <a:gd name="T12" fmla="*/ 167 h 167"/>
            </a:gdLst>
            <a:ahLst/>
            <a:cxnLst>
              <a:cxn ang="T6">
                <a:pos x="T0" y="T1"/>
              </a:cxn>
              <a:cxn ang="T7">
                <a:pos x="T2" y="T3"/>
              </a:cxn>
              <a:cxn ang="T8">
                <a:pos x="T4" y="T5"/>
              </a:cxn>
            </a:cxnLst>
            <a:rect l="T9" t="T10" r="T11" b="T12"/>
            <a:pathLst>
              <a:path w="80" h="167">
                <a:moveTo>
                  <a:pt x="0" y="167"/>
                </a:moveTo>
                <a:lnTo>
                  <a:pt x="43" y="73"/>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5" name="Freeform 172"/>
          <p:cNvSpPr>
            <a:spLocks/>
          </p:cNvSpPr>
          <p:nvPr/>
        </p:nvSpPr>
        <p:spPr bwMode="auto">
          <a:xfrm>
            <a:off x="7323138" y="1893888"/>
            <a:ext cx="117475" cy="149225"/>
          </a:xfrm>
          <a:custGeom>
            <a:avLst/>
            <a:gdLst>
              <a:gd name="T0" fmla="*/ 0 w 74"/>
              <a:gd name="T1" fmla="*/ 2147483647 h 94"/>
              <a:gd name="T2" fmla="*/ 2147483647 w 74"/>
              <a:gd name="T3" fmla="*/ 2147483647 h 94"/>
              <a:gd name="T4" fmla="*/ 2147483647 w 74"/>
              <a:gd name="T5" fmla="*/ 0 h 94"/>
              <a:gd name="T6" fmla="*/ 0 60000 65536"/>
              <a:gd name="T7" fmla="*/ 0 60000 65536"/>
              <a:gd name="T8" fmla="*/ 0 60000 65536"/>
              <a:gd name="T9" fmla="*/ 0 w 74"/>
              <a:gd name="T10" fmla="*/ 0 h 94"/>
              <a:gd name="T11" fmla="*/ 74 w 74"/>
              <a:gd name="T12" fmla="*/ 94 h 94"/>
            </a:gdLst>
            <a:ahLst/>
            <a:cxnLst>
              <a:cxn ang="T6">
                <a:pos x="T0" y="T1"/>
              </a:cxn>
              <a:cxn ang="T7">
                <a:pos x="T2" y="T3"/>
              </a:cxn>
              <a:cxn ang="T8">
                <a:pos x="T4" y="T5"/>
              </a:cxn>
            </a:cxnLst>
            <a:rect l="T9" t="T10" r="T11" b="T12"/>
            <a:pathLst>
              <a:path w="74" h="94">
                <a:moveTo>
                  <a:pt x="0" y="94"/>
                </a:moveTo>
                <a:lnTo>
                  <a:pt x="37" y="36"/>
                </a:lnTo>
                <a:lnTo>
                  <a:pt x="74"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6" name="Freeform 173"/>
          <p:cNvSpPr>
            <a:spLocks/>
          </p:cNvSpPr>
          <p:nvPr/>
        </p:nvSpPr>
        <p:spPr bwMode="auto">
          <a:xfrm>
            <a:off x="7440613" y="1870075"/>
            <a:ext cx="127000" cy="23813"/>
          </a:xfrm>
          <a:custGeom>
            <a:avLst/>
            <a:gdLst>
              <a:gd name="T0" fmla="*/ 0 w 80"/>
              <a:gd name="T1" fmla="*/ 2147483647 h 15"/>
              <a:gd name="T2" fmla="*/ 2147483647 w 80"/>
              <a:gd name="T3" fmla="*/ 2147483647 h 15"/>
              <a:gd name="T4" fmla="*/ 2147483647 w 80"/>
              <a:gd name="T5" fmla="*/ 0 h 15"/>
              <a:gd name="T6" fmla="*/ 2147483647 w 80"/>
              <a:gd name="T7" fmla="*/ 0 h 15"/>
              <a:gd name="T8" fmla="*/ 0 60000 65536"/>
              <a:gd name="T9" fmla="*/ 0 60000 65536"/>
              <a:gd name="T10" fmla="*/ 0 60000 65536"/>
              <a:gd name="T11" fmla="*/ 0 60000 65536"/>
              <a:gd name="T12" fmla="*/ 0 w 80"/>
              <a:gd name="T13" fmla="*/ 0 h 15"/>
              <a:gd name="T14" fmla="*/ 80 w 80"/>
              <a:gd name="T15" fmla="*/ 15 h 15"/>
            </a:gdLst>
            <a:ahLst/>
            <a:cxnLst>
              <a:cxn ang="T8">
                <a:pos x="T0" y="T1"/>
              </a:cxn>
              <a:cxn ang="T9">
                <a:pos x="T2" y="T3"/>
              </a:cxn>
              <a:cxn ang="T10">
                <a:pos x="T4" y="T5"/>
              </a:cxn>
              <a:cxn ang="T11">
                <a:pos x="T6" y="T7"/>
              </a:cxn>
            </a:cxnLst>
            <a:rect l="T12" t="T13" r="T14" b="T15"/>
            <a:pathLst>
              <a:path w="80" h="15">
                <a:moveTo>
                  <a:pt x="0" y="15"/>
                </a:moveTo>
                <a:lnTo>
                  <a:pt x="19" y="8"/>
                </a:lnTo>
                <a:lnTo>
                  <a:pt x="37" y="0"/>
                </a:lnTo>
                <a:lnTo>
                  <a:pt x="80" y="0"/>
                </a:lnTo>
              </a:path>
            </a:pathLst>
          </a:custGeom>
          <a:noFill/>
          <a:ln w="30163">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537" name="Rectangle 174"/>
          <p:cNvSpPr>
            <a:spLocks noChangeArrowheads="1"/>
          </p:cNvSpPr>
          <p:nvPr/>
        </p:nvSpPr>
        <p:spPr bwMode="auto">
          <a:xfrm>
            <a:off x="908050" y="4829175"/>
            <a:ext cx="3206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0,00</a:t>
            </a:r>
            <a:endParaRPr lang="it-IT" altLang="en-US"/>
          </a:p>
        </p:txBody>
      </p:sp>
      <p:sp>
        <p:nvSpPr>
          <p:cNvPr id="62538" name="Rectangle 175"/>
          <p:cNvSpPr>
            <a:spLocks noChangeArrowheads="1"/>
          </p:cNvSpPr>
          <p:nvPr/>
        </p:nvSpPr>
        <p:spPr bwMode="auto">
          <a:xfrm>
            <a:off x="908050" y="4437063"/>
            <a:ext cx="3206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2,00</a:t>
            </a:r>
            <a:endParaRPr lang="it-IT" altLang="en-US"/>
          </a:p>
        </p:txBody>
      </p:sp>
      <p:sp>
        <p:nvSpPr>
          <p:cNvPr id="62539" name="Rectangle 176"/>
          <p:cNvSpPr>
            <a:spLocks noChangeArrowheads="1"/>
          </p:cNvSpPr>
          <p:nvPr/>
        </p:nvSpPr>
        <p:spPr bwMode="auto">
          <a:xfrm>
            <a:off x="908050" y="4057650"/>
            <a:ext cx="3206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4,00</a:t>
            </a:r>
            <a:endParaRPr lang="it-IT" altLang="en-US"/>
          </a:p>
        </p:txBody>
      </p:sp>
      <p:sp>
        <p:nvSpPr>
          <p:cNvPr id="62540" name="Rectangle 177"/>
          <p:cNvSpPr>
            <a:spLocks noChangeArrowheads="1"/>
          </p:cNvSpPr>
          <p:nvPr/>
        </p:nvSpPr>
        <p:spPr bwMode="auto">
          <a:xfrm>
            <a:off x="908050" y="3667125"/>
            <a:ext cx="3206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6,00</a:t>
            </a:r>
            <a:endParaRPr lang="it-IT" altLang="en-US"/>
          </a:p>
        </p:txBody>
      </p:sp>
      <p:sp>
        <p:nvSpPr>
          <p:cNvPr id="62541" name="Rectangle 178"/>
          <p:cNvSpPr>
            <a:spLocks noChangeArrowheads="1"/>
          </p:cNvSpPr>
          <p:nvPr/>
        </p:nvSpPr>
        <p:spPr bwMode="auto">
          <a:xfrm>
            <a:off x="908050" y="3286125"/>
            <a:ext cx="3206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8,00</a:t>
            </a:r>
            <a:endParaRPr lang="it-IT" altLang="en-US"/>
          </a:p>
        </p:txBody>
      </p:sp>
      <p:sp>
        <p:nvSpPr>
          <p:cNvPr id="62542" name="Rectangle 179"/>
          <p:cNvSpPr>
            <a:spLocks noChangeArrowheads="1"/>
          </p:cNvSpPr>
          <p:nvPr/>
        </p:nvSpPr>
        <p:spPr bwMode="auto">
          <a:xfrm>
            <a:off x="823913" y="2895600"/>
            <a:ext cx="412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10,00</a:t>
            </a:r>
            <a:endParaRPr lang="it-IT" altLang="en-US"/>
          </a:p>
        </p:txBody>
      </p:sp>
      <p:sp>
        <p:nvSpPr>
          <p:cNvPr id="62543" name="Rectangle 180"/>
          <p:cNvSpPr>
            <a:spLocks noChangeArrowheads="1"/>
          </p:cNvSpPr>
          <p:nvPr/>
        </p:nvSpPr>
        <p:spPr bwMode="auto">
          <a:xfrm>
            <a:off x="823913" y="2514600"/>
            <a:ext cx="412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12,00</a:t>
            </a:r>
            <a:endParaRPr lang="it-IT" altLang="en-US"/>
          </a:p>
        </p:txBody>
      </p:sp>
      <p:sp>
        <p:nvSpPr>
          <p:cNvPr id="62544" name="Rectangle 181"/>
          <p:cNvSpPr>
            <a:spLocks noChangeArrowheads="1"/>
          </p:cNvSpPr>
          <p:nvPr/>
        </p:nvSpPr>
        <p:spPr bwMode="auto">
          <a:xfrm>
            <a:off x="823913" y="2124075"/>
            <a:ext cx="412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14,00</a:t>
            </a:r>
            <a:endParaRPr lang="it-IT" altLang="en-US"/>
          </a:p>
        </p:txBody>
      </p:sp>
      <p:sp>
        <p:nvSpPr>
          <p:cNvPr id="62545" name="Rectangle 182"/>
          <p:cNvSpPr>
            <a:spLocks noChangeArrowheads="1"/>
          </p:cNvSpPr>
          <p:nvPr/>
        </p:nvSpPr>
        <p:spPr bwMode="auto">
          <a:xfrm>
            <a:off x="823913" y="1744663"/>
            <a:ext cx="4127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16,00</a:t>
            </a:r>
            <a:endParaRPr lang="it-IT" altLang="en-US"/>
          </a:p>
        </p:txBody>
      </p:sp>
      <p:sp>
        <p:nvSpPr>
          <p:cNvPr id="62546" name="Rectangle 183"/>
          <p:cNvSpPr>
            <a:spLocks noChangeArrowheads="1"/>
          </p:cNvSpPr>
          <p:nvPr/>
        </p:nvSpPr>
        <p:spPr bwMode="auto">
          <a:xfrm>
            <a:off x="823913" y="1352550"/>
            <a:ext cx="412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18,00</a:t>
            </a:r>
            <a:endParaRPr lang="it-IT" altLang="en-US"/>
          </a:p>
        </p:txBody>
      </p:sp>
      <p:sp>
        <p:nvSpPr>
          <p:cNvPr id="62547" name="Rectangle 184"/>
          <p:cNvSpPr>
            <a:spLocks noChangeArrowheads="1"/>
          </p:cNvSpPr>
          <p:nvPr/>
        </p:nvSpPr>
        <p:spPr bwMode="auto">
          <a:xfrm>
            <a:off x="1101725" y="5059363"/>
            <a:ext cx="366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1945</a:t>
            </a:r>
            <a:endParaRPr lang="it-IT" altLang="en-US"/>
          </a:p>
        </p:txBody>
      </p:sp>
      <p:sp>
        <p:nvSpPr>
          <p:cNvPr id="62548" name="Rectangle 185"/>
          <p:cNvSpPr>
            <a:spLocks noChangeArrowheads="1"/>
          </p:cNvSpPr>
          <p:nvPr/>
        </p:nvSpPr>
        <p:spPr bwMode="auto">
          <a:xfrm>
            <a:off x="1717675" y="5059363"/>
            <a:ext cx="366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1950</a:t>
            </a:r>
            <a:endParaRPr lang="it-IT" altLang="en-US"/>
          </a:p>
        </p:txBody>
      </p:sp>
      <p:sp>
        <p:nvSpPr>
          <p:cNvPr id="62549" name="Rectangle 186"/>
          <p:cNvSpPr>
            <a:spLocks noChangeArrowheads="1"/>
          </p:cNvSpPr>
          <p:nvPr/>
        </p:nvSpPr>
        <p:spPr bwMode="auto">
          <a:xfrm>
            <a:off x="2335213" y="5059363"/>
            <a:ext cx="3667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1955</a:t>
            </a:r>
            <a:endParaRPr lang="it-IT" altLang="en-US"/>
          </a:p>
        </p:txBody>
      </p:sp>
      <p:sp>
        <p:nvSpPr>
          <p:cNvPr id="62550" name="Rectangle 187"/>
          <p:cNvSpPr>
            <a:spLocks noChangeArrowheads="1"/>
          </p:cNvSpPr>
          <p:nvPr/>
        </p:nvSpPr>
        <p:spPr bwMode="auto">
          <a:xfrm>
            <a:off x="2952750" y="5059363"/>
            <a:ext cx="366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1960</a:t>
            </a:r>
            <a:endParaRPr lang="it-IT" altLang="en-US"/>
          </a:p>
        </p:txBody>
      </p:sp>
      <p:sp>
        <p:nvSpPr>
          <p:cNvPr id="62551" name="Rectangle 188"/>
          <p:cNvSpPr>
            <a:spLocks noChangeArrowheads="1"/>
          </p:cNvSpPr>
          <p:nvPr/>
        </p:nvSpPr>
        <p:spPr bwMode="auto">
          <a:xfrm>
            <a:off x="3568700" y="5059363"/>
            <a:ext cx="366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1965</a:t>
            </a:r>
            <a:endParaRPr lang="it-IT" altLang="en-US"/>
          </a:p>
        </p:txBody>
      </p:sp>
      <p:sp>
        <p:nvSpPr>
          <p:cNvPr id="62552" name="Rectangle 189"/>
          <p:cNvSpPr>
            <a:spLocks noChangeArrowheads="1"/>
          </p:cNvSpPr>
          <p:nvPr/>
        </p:nvSpPr>
        <p:spPr bwMode="auto">
          <a:xfrm>
            <a:off x="4186238" y="5059363"/>
            <a:ext cx="3667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1970</a:t>
            </a:r>
            <a:endParaRPr lang="it-IT" altLang="en-US"/>
          </a:p>
        </p:txBody>
      </p:sp>
      <p:sp>
        <p:nvSpPr>
          <p:cNvPr id="62553" name="Rectangle 190"/>
          <p:cNvSpPr>
            <a:spLocks noChangeArrowheads="1"/>
          </p:cNvSpPr>
          <p:nvPr/>
        </p:nvSpPr>
        <p:spPr bwMode="auto">
          <a:xfrm>
            <a:off x="4792663" y="5059363"/>
            <a:ext cx="3667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1975</a:t>
            </a:r>
            <a:endParaRPr lang="it-IT" altLang="en-US"/>
          </a:p>
        </p:txBody>
      </p:sp>
      <p:sp>
        <p:nvSpPr>
          <p:cNvPr id="62554" name="Rectangle 191"/>
          <p:cNvSpPr>
            <a:spLocks noChangeArrowheads="1"/>
          </p:cNvSpPr>
          <p:nvPr/>
        </p:nvSpPr>
        <p:spPr bwMode="auto">
          <a:xfrm>
            <a:off x="5410200" y="5059363"/>
            <a:ext cx="366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1980</a:t>
            </a:r>
            <a:endParaRPr lang="it-IT" altLang="en-US"/>
          </a:p>
        </p:txBody>
      </p:sp>
      <p:sp>
        <p:nvSpPr>
          <p:cNvPr id="62555" name="Rectangle 192"/>
          <p:cNvSpPr>
            <a:spLocks noChangeArrowheads="1"/>
          </p:cNvSpPr>
          <p:nvPr/>
        </p:nvSpPr>
        <p:spPr bwMode="auto">
          <a:xfrm>
            <a:off x="6027738" y="5059363"/>
            <a:ext cx="3667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1985</a:t>
            </a:r>
            <a:endParaRPr lang="it-IT" altLang="en-US"/>
          </a:p>
        </p:txBody>
      </p:sp>
      <p:sp>
        <p:nvSpPr>
          <p:cNvPr id="62556" name="Rectangle 193"/>
          <p:cNvSpPr>
            <a:spLocks noChangeArrowheads="1"/>
          </p:cNvSpPr>
          <p:nvPr/>
        </p:nvSpPr>
        <p:spPr bwMode="auto">
          <a:xfrm>
            <a:off x="6643688" y="5059363"/>
            <a:ext cx="3667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1990</a:t>
            </a:r>
            <a:endParaRPr lang="it-IT" altLang="en-US"/>
          </a:p>
        </p:txBody>
      </p:sp>
      <p:sp>
        <p:nvSpPr>
          <p:cNvPr id="62557" name="Rectangle 194"/>
          <p:cNvSpPr>
            <a:spLocks noChangeArrowheads="1"/>
          </p:cNvSpPr>
          <p:nvPr/>
        </p:nvSpPr>
        <p:spPr bwMode="auto">
          <a:xfrm>
            <a:off x="7261225" y="5059363"/>
            <a:ext cx="366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1995</a:t>
            </a:r>
            <a:endParaRPr lang="it-IT" altLang="en-US"/>
          </a:p>
        </p:txBody>
      </p:sp>
      <p:sp>
        <p:nvSpPr>
          <p:cNvPr id="62558" name="Rectangle 195"/>
          <p:cNvSpPr>
            <a:spLocks noChangeArrowheads="1"/>
          </p:cNvSpPr>
          <p:nvPr/>
        </p:nvSpPr>
        <p:spPr bwMode="auto">
          <a:xfrm>
            <a:off x="7878763" y="5059363"/>
            <a:ext cx="3667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a:solidFill>
                  <a:srgbClr val="1B1D5A"/>
                </a:solidFill>
              </a:rPr>
              <a:t>2000</a:t>
            </a:r>
            <a:endParaRPr lang="it-IT" altLang="en-US"/>
          </a:p>
        </p:txBody>
      </p:sp>
      <p:sp>
        <p:nvSpPr>
          <p:cNvPr id="62559" name="Rectangle 196"/>
          <p:cNvSpPr>
            <a:spLocks noChangeArrowheads="1"/>
          </p:cNvSpPr>
          <p:nvPr/>
        </p:nvSpPr>
        <p:spPr bwMode="auto">
          <a:xfrm>
            <a:off x="4487863" y="5335588"/>
            <a:ext cx="4222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b="1">
                <a:solidFill>
                  <a:srgbClr val="1B1D5A"/>
                </a:solidFill>
              </a:rPr>
              <a:t>Anno</a:t>
            </a:r>
            <a:endParaRPr lang="it-IT" altLang="en-US"/>
          </a:p>
        </p:txBody>
      </p:sp>
      <p:sp>
        <p:nvSpPr>
          <p:cNvPr id="62560" name="Rectangle 197"/>
          <p:cNvSpPr>
            <a:spLocks noChangeArrowheads="1"/>
          </p:cNvSpPr>
          <p:nvPr/>
        </p:nvSpPr>
        <p:spPr bwMode="auto">
          <a:xfrm rot="-5400000">
            <a:off x="-231775" y="3221038"/>
            <a:ext cx="19542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300" b="1">
                <a:solidFill>
                  <a:srgbClr val="1B1D5A"/>
                </a:solidFill>
              </a:rPr>
              <a:t>Tasso di disoccupazione</a:t>
            </a:r>
            <a:endParaRPr lang="it-IT" altLang="en-US"/>
          </a:p>
        </p:txBody>
      </p:sp>
    </p:spTree>
    <p:extLst>
      <p:ext uri="{BB962C8B-B14F-4D97-AF65-F5344CB8AC3E}">
        <p14:creationId xmlns:p14="http://schemas.microsoft.com/office/powerpoint/2010/main" val="100238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7169" y="9525"/>
            <a:ext cx="8370887" cy="895350"/>
          </a:xfrm>
        </p:spPr>
        <p:txBody>
          <a:bodyPr/>
          <a:lstStyle/>
          <a:p>
            <a:r>
              <a:rPr lang="it-IT" sz="2400" dirty="0">
                <a:latin typeface="American Typewriter" panose="02090604020004020304" pitchFamily="18" charset="77"/>
              </a:rPr>
              <a:t>Age-</a:t>
            </a:r>
            <a:r>
              <a:rPr lang="it-IT" sz="2400" dirty="0" err="1">
                <a:latin typeface="American Typewriter" panose="02090604020004020304" pitchFamily="18" charset="77"/>
              </a:rPr>
              <a:t>dependency</a:t>
            </a:r>
            <a:r>
              <a:rPr lang="it-IT" sz="2400" dirty="0">
                <a:latin typeface="American Typewriter" panose="02090604020004020304" pitchFamily="18" charset="77"/>
              </a:rPr>
              <a:t> ratio: World, 1960-2015</a:t>
            </a:r>
            <a:endParaRPr lang="en-US" sz="2400" dirty="0">
              <a:latin typeface="American Typewriter" panose="02090604020004020304" pitchFamily="18" charset="77"/>
            </a:endParaRPr>
          </a:p>
        </p:txBody>
      </p:sp>
      <p:sp>
        <p:nvSpPr>
          <p:cNvPr id="3" name="Segnaposto piè di pagina 2"/>
          <p:cNvSpPr>
            <a:spLocks noGrp="1"/>
          </p:cNvSpPr>
          <p:nvPr>
            <p:ph type="ftr" sz="quarter" idx="10"/>
          </p:nvPr>
        </p:nvSpPr>
        <p:spPr/>
        <p:txBody>
          <a:bodyPr/>
          <a:lstStyle/>
          <a:p>
            <a:pPr>
              <a:defRPr/>
            </a:pPr>
            <a:r>
              <a:rPr lang="it-IT"/>
              <a:t>Lez. 2 – Conti della macroeconomia</a:t>
            </a:r>
          </a:p>
        </p:txBody>
      </p:sp>
      <p:pic>
        <p:nvPicPr>
          <p:cNvPr id="5" name="Immagine 4"/>
          <p:cNvPicPr>
            <a:picLocks noChangeAspect="1"/>
          </p:cNvPicPr>
          <p:nvPr/>
        </p:nvPicPr>
        <p:blipFill>
          <a:blip r:embed="rId3"/>
          <a:stretch>
            <a:fillRect/>
          </a:stretch>
        </p:blipFill>
        <p:spPr>
          <a:xfrm>
            <a:off x="828675" y="1143000"/>
            <a:ext cx="7486650" cy="4572000"/>
          </a:xfrm>
          <a:prstGeom prst="rect">
            <a:avLst/>
          </a:prstGeom>
        </p:spPr>
      </p:pic>
      <p:sp>
        <p:nvSpPr>
          <p:cNvPr id="6" name="Rettangolo 5"/>
          <p:cNvSpPr/>
          <p:nvPr/>
        </p:nvSpPr>
        <p:spPr>
          <a:xfrm>
            <a:off x="828674" y="5930942"/>
            <a:ext cx="4429125" cy="415498"/>
          </a:xfrm>
          <a:prstGeom prst="rect">
            <a:avLst/>
          </a:prstGeom>
        </p:spPr>
        <p:txBody>
          <a:bodyPr wrap="square">
            <a:spAutoFit/>
          </a:bodyPr>
          <a:lstStyle/>
          <a:p>
            <a:pPr algn="l"/>
            <a:r>
              <a:rPr lang="en-US" sz="1050" dirty="0"/>
              <a:t>Fonte: Banca </a:t>
            </a:r>
            <a:r>
              <a:rPr lang="en-US" sz="1050" dirty="0" err="1"/>
              <a:t>Mondiale</a:t>
            </a:r>
            <a:r>
              <a:rPr lang="en-US" sz="1050" dirty="0"/>
              <a:t> </a:t>
            </a:r>
            <a:r>
              <a:rPr lang="en-US" sz="1050" dirty="0">
                <a:hlinkClick r:id="rId4"/>
              </a:rPr>
              <a:t>http://data.worldbank.org/indicator/SP.POP.DPND?name_desc=true</a:t>
            </a:r>
            <a:endParaRPr lang="en-US" sz="1050" dirty="0"/>
          </a:p>
        </p:txBody>
      </p:sp>
    </p:spTree>
    <p:extLst>
      <p:ext uri="{BB962C8B-B14F-4D97-AF65-F5344CB8AC3E}">
        <p14:creationId xmlns:p14="http://schemas.microsoft.com/office/powerpoint/2010/main" val="1281212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26570"/>
            <a:ext cx="8153399" cy="613229"/>
          </a:xfrm>
        </p:spPr>
        <p:txBody>
          <a:bodyPr/>
          <a:lstStyle/>
          <a:p>
            <a:r>
              <a:rPr lang="it-IT" sz="2400" dirty="0">
                <a:latin typeface="American Typewriter" panose="02090604020004020304" pitchFamily="18" charset="77"/>
              </a:rPr>
              <a:t>Age-</a:t>
            </a:r>
            <a:r>
              <a:rPr lang="it-IT" sz="2400" dirty="0" err="1">
                <a:latin typeface="American Typewriter" panose="02090604020004020304" pitchFamily="18" charset="77"/>
              </a:rPr>
              <a:t>dependency</a:t>
            </a:r>
            <a:r>
              <a:rPr lang="it-IT" sz="2400" dirty="0">
                <a:latin typeface="American Typewriter" panose="02090604020004020304" pitchFamily="18" charset="77"/>
              </a:rPr>
              <a:t> ratio: </a:t>
            </a:r>
            <a:r>
              <a:rPr lang="it-IT" sz="2400" dirty="0" err="1">
                <a:latin typeface="American Typewriter" panose="02090604020004020304" pitchFamily="18" charset="77"/>
              </a:rPr>
              <a:t>Italy</a:t>
            </a:r>
            <a:r>
              <a:rPr lang="it-IT" sz="2400" dirty="0">
                <a:latin typeface="American Typewriter" panose="02090604020004020304" pitchFamily="18" charset="77"/>
              </a:rPr>
              <a:t>, 1960-2015</a:t>
            </a:r>
            <a:endParaRPr lang="en-US" sz="2400" dirty="0">
              <a:latin typeface="American Typewriter" panose="02090604020004020304" pitchFamily="18" charset="77"/>
            </a:endParaRPr>
          </a:p>
        </p:txBody>
      </p:sp>
      <p:sp>
        <p:nvSpPr>
          <p:cNvPr id="3" name="Segnaposto piè di pagina 2"/>
          <p:cNvSpPr>
            <a:spLocks noGrp="1"/>
          </p:cNvSpPr>
          <p:nvPr>
            <p:ph type="ftr" sz="quarter" idx="10"/>
          </p:nvPr>
        </p:nvSpPr>
        <p:spPr/>
        <p:txBody>
          <a:bodyPr/>
          <a:lstStyle/>
          <a:p>
            <a:pPr>
              <a:defRPr/>
            </a:pPr>
            <a:r>
              <a:rPr lang="it-IT"/>
              <a:t>Lez. 2 – Conti della macroeconomia</a:t>
            </a:r>
          </a:p>
        </p:txBody>
      </p:sp>
      <p:pic>
        <p:nvPicPr>
          <p:cNvPr id="4" name="Immagine 3"/>
          <p:cNvPicPr>
            <a:picLocks noChangeAspect="1"/>
          </p:cNvPicPr>
          <p:nvPr/>
        </p:nvPicPr>
        <p:blipFill>
          <a:blip r:embed="rId2"/>
          <a:stretch>
            <a:fillRect/>
          </a:stretch>
        </p:blipFill>
        <p:spPr>
          <a:xfrm>
            <a:off x="842962" y="1162050"/>
            <a:ext cx="7458075" cy="4533900"/>
          </a:xfrm>
          <a:prstGeom prst="rect">
            <a:avLst/>
          </a:prstGeom>
        </p:spPr>
      </p:pic>
      <p:sp>
        <p:nvSpPr>
          <p:cNvPr id="5" name="Rettangolo 4"/>
          <p:cNvSpPr/>
          <p:nvPr/>
        </p:nvSpPr>
        <p:spPr>
          <a:xfrm rot="10800000" flipV="1">
            <a:off x="947056" y="5595923"/>
            <a:ext cx="7707086" cy="738664"/>
          </a:xfrm>
          <a:prstGeom prst="rect">
            <a:avLst/>
          </a:prstGeom>
        </p:spPr>
        <p:txBody>
          <a:bodyPr wrap="square">
            <a:spAutoFit/>
          </a:bodyPr>
          <a:lstStyle/>
          <a:p>
            <a:pPr algn="l"/>
            <a:endParaRPr lang="en-US" sz="1050" dirty="0"/>
          </a:p>
          <a:p>
            <a:pPr algn="l"/>
            <a:r>
              <a:rPr lang="en-US" sz="1050" dirty="0"/>
              <a:t>Fonte: Banca </a:t>
            </a:r>
            <a:r>
              <a:rPr lang="en-US" sz="1050" dirty="0" err="1"/>
              <a:t>Mondiale</a:t>
            </a:r>
            <a:r>
              <a:rPr lang="en-US" sz="1050" dirty="0"/>
              <a:t> </a:t>
            </a:r>
            <a:r>
              <a:rPr lang="en-US" sz="1050" dirty="0">
                <a:hlinkClick r:id="rId3"/>
              </a:rPr>
              <a:t>http://data.worldbank.org/share/widget?end=2015&amp;indicators=SP.POP.DPND&amp;locations=IT&amp;start=1960</a:t>
            </a:r>
            <a:endParaRPr lang="en-US" sz="1050" dirty="0"/>
          </a:p>
          <a:p>
            <a:pPr algn="just"/>
            <a:r>
              <a:rPr lang="en-US" sz="1050" dirty="0"/>
              <a:t> </a:t>
            </a:r>
          </a:p>
        </p:txBody>
      </p:sp>
    </p:spTree>
    <p:extLst>
      <p:ext uri="{BB962C8B-B14F-4D97-AF65-F5344CB8AC3E}">
        <p14:creationId xmlns:p14="http://schemas.microsoft.com/office/powerpoint/2010/main" val="505380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4C661A-CC79-958F-D7EF-D0B933D9FB90}"/>
              </a:ext>
            </a:extLst>
          </p:cNvPr>
          <p:cNvSpPr/>
          <p:nvPr/>
        </p:nvSpPr>
        <p:spPr>
          <a:xfrm>
            <a:off x="0" y="-14288"/>
            <a:ext cx="9144000" cy="1287463"/>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a:extLst>
              <a:ext uri="{FF2B5EF4-FFF2-40B4-BE49-F238E27FC236}">
                <a16:creationId xmlns:a16="http://schemas.microsoft.com/office/drawing/2014/main" id="{3F393EF3-973E-AE16-87DE-56CA0A737671}"/>
              </a:ext>
            </a:extLst>
          </p:cNvPr>
          <p:cNvSpPr>
            <a:spLocks noGrp="1"/>
          </p:cNvSpPr>
          <p:nvPr>
            <p:ph type="title"/>
          </p:nvPr>
        </p:nvSpPr>
        <p:spPr>
          <a:xfrm>
            <a:off x="466725" y="201613"/>
            <a:ext cx="8245475" cy="939800"/>
          </a:xfrm>
        </p:spPr>
        <p:txBody>
          <a:bodyPr/>
          <a:lstStyle/>
          <a:p>
            <a:pPr>
              <a:defRPr/>
            </a:pPr>
            <a:r>
              <a:rPr lang="en-US" altLang="en-US" sz="2400" dirty="0" err="1">
                <a:solidFill>
                  <a:srgbClr val="203F15"/>
                </a:solidFill>
                <a:latin typeface="American Typewriter" panose="02090604020004020304" pitchFamily="18" charset="77"/>
              </a:rPr>
              <a:t>Esercizietto</a:t>
            </a:r>
            <a:br>
              <a:rPr lang="en-US" altLang="en-US" sz="3200" dirty="0">
                <a:solidFill>
                  <a:schemeClr val="bg1"/>
                </a:solidFill>
                <a:effectLst>
                  <a:outerShdw blurRad="38100" dist="38100" dir="2700000" algn="tl">
                    <a:srgbClr val="000000"/>
                  </a:outerShdw>
                </a:effectLst>
                <a:latin typeface="American Typewriter" panose="02090604020004020304" pitchFamily="18" charset="77"/>
              </a:rPr>
            </a:br>
            <a:r>
              <a:rPr lang="en-US" altLang="en-US" sz="3200" dirty="0" err="1">
                <a:solidFill>
                  <a:schemeClr val="bg1"/>
                </a:solidFill>
                <a:effectLst>
                  <a:outerShdw blurRad="38100" dist="38100" dir="2700000" algn="tl">
                    <a:srgbClr val="000000"/>
                  </a:outerShdw>
                </a:effectLst>
                <a:latin typeface="American Typewriter" panose="02090604020004020304" pitchFamily="18" charset="77"/>
              </a:rPr>
              <a:t>Calcolare</a:t>
            </a:r>
            <a:r>
              <a:rPr lang="en-US" altLang="en-US" sz="3200" dirty="0">
                <a:solidFill>
                  <a:schemeClr val="bg1"/>
                </a:solidFill>
                <a:effectLst>
                  <a:outerShdw blurRad="38100" dist="38100" dir="2700000" algn="tl">
                    <a:srgbClr val="000000"/>
                  </a:outerShdw>
                </a:effectLst>
                <a:latin typeface="American Typewriter" panose="02090604020004020304" pitchFamily="18" charset="77"/>
              </a:rPr>
              <a:t> </a:t>
            </a:r>
            <a:r>
              <a:rPr lang="en-US" altLang="en-US" sz="3200" dirty="0" err="1">
                <a:solidFill>
                  <a:schemeClr val="bg1"/>
                </a:solidFill>
                <a:effectLst>
                  <a:outerShdw blurRad="38100" dist="38100" dir="2700000" algn="tl">
                    <a:srgbClr val="000000"/>
                  </a:outerShdw>
                </a:effectLst>
                <a:latin typeface="American Typewriter" panose="02090604020004020304" pitchFamily="18" charset="77"/>
              </a:rPr>
              <a:t>statistiche</a:t>
            </a:r>
            <a:r>
              <a:rPr lang="en-US" altLang="en-US" sz="3200" dirty="0">
                <a:solidFill>
                  <a:schemeClr val="bg1"/>
                </a:solidFill>
                <a:effectLst>
                  <a:outerShdw blurRad="38100" dist="38100" dir="2700000" algn="tl">
                    <a:srgbClr val="000000"/>
                  </a:outerShdw>
                </a:effectLst>
                <a:latin typeface="American Typewriter" panose="02090604020004020304" pitchFamily="18" charset="77"/>
              </a:rPr>
              <a:t> del </a:t>
            </a:r>
            <a:r>
              <a:rPr lang="en-US" altLang="en-US" sz="3200" dirty="0" err="1">
                <a:solidFill>
                  <a:schemeClr val="bg1"/>
                </a:solidFill>
                <a:effectLst>
                  <a:outerShdw blurRad="38100" dist="38100" dir="2700000" algn="tl">
                    <a:srgbClr val="000000"/>
                  </a:outerShdw>
                </a:effectLst>
                <a:latin typeface="American Typewriter" panose="02090604020004020304" pitchFamily="18" charset="77"/>
              </a:rPr>
              <a:t>lavoro</a:t>
            </a:r>
            <a:endParaRPr lang="en-US" altLang="en-US" sz="3200" dirty="0">
              <a:solidFill>
                <a:schemeClr val="bg1"/>
              </a:solidFill>
              <a:effectLst>
                <a:outerShdw blurRad="38100" dist="38100" dir="2700000" algn="tl">
                  <a:srgbClr val="000000"/>
                </a:outerShdw>
              </a:effectLst>
              <a:latin typeface="American Typewriter" panose="02090604020004020304" pitchFamily="18" charset="77"/>
            </a:endParaRPr>
          </a:p>
        </p:txBody>
      </p:sp>
      <p:sp>
        <p:nvSpPr>
          <p:cNvPr id="5" name="Rectangle 4">
            <a:extLst>
              <a:ext uri="{FF2B5EF4-FFF2-40B4-BE49-F238E27FC236}">
                <a16:creationId xmlns:a16="http://schemas.microsoft.com/office/drawing/2014/main" id="{E3F585B3-89EA-5093-2404-F149A45E8597}"/>
              </a:ext>
            </a:extLst>
          </p:cNvPr>
          <p:cNvSpPr/>
          <p:nvPr/>
        </p:nvSpPr>
        <p:spPr>
          <a:xfrm>
            <a:off x="0" y="1246188"/>
            <a:ext cx="9144000" cy="5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28005" name="Rectangle 9">
            <a:extLst>
              <a:ext uri="{FF2B5EF4-FFF2-40B4-BE49-F238E27FC236}">
                <a16:creationId xmlns:a16="http://schemas.microsoft.com/office/drawing/2014/main" id="{6176E558-8070-0CED-030B-8A09F10D3DEF}"/>
              </a:ext>
            </a:extLst>
          </p:cNvPr>
          <p:cNvSpPr>
            <a:spLocks noChangeArrowheads="1"/>
          </p:cNvSpPr>
          <p:nvPr/>
        </p:nvSpPr>
        <p:spPr bwMode="auto">
          <a:xfrm>
            <a:off x="8450263" y="6407150"/>
            <a:ext cx="501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r" eaLnBrk="1" hangingPunct="1">
              <a:spcBef>
                <a:spcPct val="0"/>
              </a:spcBef>
              <a:buClrTx/>
              <a:buSzTx/>
              <a:buFontTx/>
              <a:buNone/>
            </a:pPr>
            <a:fld id="{8381D800-AC9B-4C46-BE99-BDC5787DBAB9}" type="slidenum">
              <a:rPr lang="en-US" altLang="en-US" sz="1600">
                <a:solidFill>
                  <a:srgbClr val="006666"/>
                </a:solidFill>
                <a:latin typeface="Arial" panose="020B0604020202020204" pitchFamily="34" charset="0"/>
                <a:ea typeface="MS PGothic" panose="020B0600070205080204" pitchFamily="34" charset="-128"/>
                <a:cs typeface="Arial" panose="020B0604020202020204" pitchFamily="34" charset="0"/>
              </a:rPr>
              <a:pPr algn="r" eaLnBrk="1" hangingPunct="1">
                <a:spcBef>
                  <a:spcPct val="0"/>
                </a:spcBef>
                <a:buClrTx/>
                <a:buSzTx/>
                <a:buFontTx/>
                <a:buNone/>
              </a:pPr>
              <a:t>75</a:t>
            </a:fld>
            <a:endParaRPr lang="en-US" altLang="en-US" sz="1600">
              <a:solidFill>
                <a:srgbClr val="006666"/>
              </a:solidFill>
              <a:latin typeface="Arial" panose="020B0604020202020204" pitchFamily="34" charset="0"/>
              <a:ea typeface="MS PGothic" panose="020B0600070205080204" pitchFamily="34" charset="-128"/>
              <a:cs typeface="Arial" panose="020B0604020202020204" pitchFamily="34" charset="0"/>
            </a:endParaRPr>
          </a:p>
        </p:txBody>
      </p:sp>
      <p:sp>
        <p:nvSpPr>
          <p:cNvPr id="6" name="Rectangle 3">
            <a:extLst>
              <a:ext uri="{FF2B5EF4-FFF2-40B4-BE49-F238E27FC236}">
                <a16:creationId xmlns:a16="http://schemas.microsoft.com/office/drawing/2014/main" id="{44DFDC91-B30C-885B-BDF9-F6BE03BAA8F2}"/>
              </a:ext>
            </a:extLst>
          </p:cNvPr>
          <p:cNvSpPr txBox="1">
            <a:spLocks noChangeArrowheads="1"/>
          </p:cNvSpPr>
          <p:nvPr/>
        </p:nvSpPr>
        <p:spPr>
          <a:xfrm>
            <a:off x="1152525" y="1582738"/>
            <a:ext cx="7013575" cy="2074862"/>
          </a:xfrm>
          <a:prstGeom prst="rect">
            <a:avLst/>
          </a:prstGeom>
          <a:noFill/>
          <a:ln>
            <a:solidFill>
              <a:srgbClr val="0000FF"/>
            </a:solidFill>
          </a:ln>
        </p:spPr>
        <p:txBody>
          <a:bodyPr/>
          <a:lstStyle/>
          <a:p>
            <a:pPr algn="ctr" eaLnBrk="1" hangingPunct="1">
              <a:lnSpc>
                <a:spcPct val="120000"/>
              </a:lnSpc>
              <a:spcBef>
                <a:spcPct val="10000"/>
              </a:spcBef>
              <a:buClr>
                <a:srgbClr val="CC6600"/>
              </a:buClr>
              <a:buSzPct val="120000"/>
              <a:buFont typeface="Wingdings" pitchFamily="2" charset="2"/>
              <a:buNone/>
              <a:tabLst>
                <a:tab pos="511175" algn="l"/>
                <a:tab pos="4056063" algn="l"/>
                <a:tab pos="5195888" algn="dec"/>
              </a:tabLst>
              <a:defRPr/>
            </a:pPr>
            <a:r>
              <a:rPr lang="en-US" sz="2400" b="1" kern="0" dirty="0" err="1">
                <a:solidFill>
                  <a:srgbClr val="000000"/>
                </a:solidFill>
                <a:latin typeface="American Typewriter" panose="02090604020004020304" pitchFamily="18" charset="77"/>
              </a:rPr>
              <a:t>Popolazione</a:t>
            </a:r>
            <a:r>
              <a:rPr lang="en-US" sz="2400" b="1" kern="0" dirty="0">
                <a:solidFill>
                  <a:srgbClr val="000000"/>
                </a:solidFill>
                <a:latin typeface="American Typewriter" panose="02090604020004020304" pitchFamily="18" charset="77"/>
              </a:rPr>
              <a:t> </a:t>
            </a:r>
            <a:r>
              <a:rPr lang="en-US" sz="2400" b="1" kern="0" dirty="0" err="1">
                <a:solidFill>
                  <a:srgbClr val="000000"/>
                </a:solidFill>
                <a:latin typeface="American Typewriter" panose="02090604020004020304" pitchFamily="18" charset="77"/>
              </a:rPr>
              <a:t>adulta</a:t>
            </a:r>
            <a:r>
              <a:rPr lang="en-US" sz="2400" b="1" kern="0" dirty="0">
                <a:solidFill>
                  <a:srgbClr val="000000"/>
                </a:solidFill>
                <a:latin typeface="American Typewriter" panose="02090604020004020304" pitchFamily="18" charset="77"/>
              </a:rPr>
              <a:t> U.S. 2012</a:t>
            </a:r>
          </a:p>
          <a:p>
            <a:pPr eaLnBrk="1" hangingPunct="1">
              <a:lnSpc>
                <a:spcPct val="120000"/>
              </a:lnSpc>
              <a:spcBef>
                <a:spcPts val="500"/>
              </a:spcBef>
              <a:buClr>
                <a:srgbClr val="CC6600"/>
              </a:buClr>
              <a:buSzPct val="120000"/>
              <a:buFont typeface="Wingdings" pitchFamily="2" charset="2"/>
              <a:buNone/>
              <a:tabLst>
                <a:tab pos="511175" algn="l"/>
                <a:tab pos="3824288" algn="l"/>
                <a:tab pos="4975225" algn="dec"/>
              </a:tabLst>
              <a:defRPr/>
            </a:pPr>
            <a:r>
              <a:rPr lang="en-US" sz="2000" kern="0" dirty="0">
                <a:solidFill>
                  <a:srgbClr val="000000"/>
                </a:solidFill>
                <a:latin typeface="American Typewriter" panose="02090604020004020304" pitchFamily="18" charset="77"/>
              </a:rPr>
              <a:t>	</a:t>
            </a:r>
            <a:r>
              <a:rPr lang="en-US" sz="2000" kern="0" dirty="0" err="1">
                <a:solidFill>
                  <a:srgbClr val="000000"/>
                </a:solidFill>
                <a:latin typeface="American Typewriter" panose="02090604020004020304" pitchFamily="18" charset="77"/>
              </a:rPr>
              <a:t>Occupati</a:t>
            </a:r>
            <a:r>
              <a:rPr lang="en-US" sz="2000" kern="0" dirty="0">
                <a:solidFill>
                  <a:srgbClr val="000000"/>
                </a:solidFill>
                <a:latin typeface="American Typewriter" panose="02090604020004020304" pitchFamily="18" charset="77"/>
              </a:rPr>
              <a:t> 	= 	142.3 mil.</a:t>
            </a:r>
          </a:p>
          <a:p>
            <a:pPr eaLnBrk="1" hangingPunct="1">
              <a:lnSpc>
                <a:spcPct val="120000"/>
              </a:lnSpc>
              <a:spcBef>
                <a:spcPct val="10000"/>
              </a:spcBef>
              <a:buClr>
                <a:srgbClr val="CC6600"/>
              </a:buClr>
              <a:buSzPct val="120000"/>
              <a:buFont typeface="Wingdings" pitchFamily="2" charset="2"/>
              <a:buNone/>
              <a:tabLst>
                <a:tab pos="511175" algn="l"/>
                <a:tab pos="3824288" algn="l"/>
                <a:tab pos="4975225" algn="dec"/>
              </a:tabLst>
              <a:defRPr/>
            </a:pPr>
            <a:r>
              <a:rPr lang="en-US" sz="2000" kern="0" dirty="0">
                <a:solidFill>
                  <a:srgbClr val="000000"/>
                </a:solidFill>
                <a:latin typeface="American Typewriter" panose="02090604020004020304" pitchFamily="18" charset="77"/>
              </a:rPr>
              <a:t>	</a:t>
            </a:r>
            <a:r>
              <a:rPr lang="en-US" sz="2000" kern="0" dirty="0" err="1">
                <a:solidFill>
                  <a:srgbClr val="000000"/>
                </a:solidFill>
                <a:latin typeface="American Typewriter" panose="02090604020004020304" pitchFamily="18" charset="77"/>
              </a:rPr>
              <a:t>Disoccupati</a:t>
            </a:r>
            <a:r>
              <a:rPr lang="en-US" sz="2000" kern="0" dirty="0">
                <a:solidFill>
                  <a:srgbClr val="000000"/>
                </a:solidFill>
                <a:latin typeface="American Typewriter" panose="02090604020004020304" pitchFamily="18" charset="77"/>
              </a:rPr>
              <a:t> 	= 	12.7 mil.</a:t>
            </a:r>
          </a:p>
          <a:p>
            <a:pPr eaLnBrk="1" hangingPunct="1">
              <a:lnSpc>
                <a:spcPct val="120000"/>
              </a:lnSpc>
              <a:spcBef>
                <a:spcPct val="10000"/>
              </a:spcBef>
              <a:buClr>
                <a:srgbClr val="CC6600"/>
              </a:buClr>
              <a:buSzPct val="120000"/>
              <a:buFont typeface="Wingdings" pitchFamily="2" charset="2"/>
              <a:buNone/>
              <a:tabLst>
                <a:tab pos="511175" algn="l"/>
                <a:tab pos="3824288" algn="l"/>
                <a:tab pos="4975225" algn="dec"/>
              </a:tabLst>
              <a:defRPr/>
            </a:pPr>
            <a:r>
              <a:rPr lang="en-US" sz="2000" kern="0" dirty="0">
                <a:solidFill>
                  <a:srgbClr val="000000"/>
                </a:solidFill>
                <a:latin typeface="American Typewriter" panose="02090604020004020304" pitchFamily="18" charset="77"/>
              </a:rPr>
              <a:t>	</a:t>
            </a:r>
            <a:r>
              <a:rPr lang="en-US" sz="2000" kern="0" dirty="0" err="1">
                <a:solidFill>
                  <a:srgbClr val="000000"/>
                </a:solidFill>
                <a:latin typeface="American Typewriter" panose="02090604020004020304" pitchFamily="18" charset="77"/>
              </a:rPr>
              <a:t>Popolazione</a:t>
            </a:r>
            <a:r>
              <a:rPr lang="en-US" sz="2000" kern="0" dirty="0">
                <a:solidFill>
                  <a:srgbClr val="000000"/>
                </a:solidFill>
                <a:latin typeface="American Typewriter" panose="02090604020004020304" pitchFamily="18" charset="77"/>
              </a:rPr>
              <a:t> </a:t>
            </a:r>
            <a:r>
              <a:rPr lang="en-US" sz="2000" kern="0" dirty="0" err="1">
                <a:solidFill>
                  <a:srgbClr val="000000"/>
                </a:solidFill>
                <a:latin typeface="American Typewriter" panose="02090604020004020304" pitchFamily="18" charset="77"/>
              </a:rPr>
              <a:t>Adulta</a:t>
            </a:r>
            <a:r>
              <a:rPr lang="en-US" sz="2000" kern="0" dirty="0">
                <a:solidFill>
                  <a:srgbClr val="000000"/>
                </a:solidFill>
                <a:latin typeface="American Typewriter" panose="02090604020004020304" pitchFamily="18" charset="77"/>
              </a:rPr>
              <a:t> 	= 	243.0 mil.</a:t>
            </a:r>
          </a:p>
        </p:txBody>
      </p:sp>
      <p:sp>
        <p:nvSpPr>
          <p:cNvPr id="7" name="Rectangle 4">
            <a:extLst>
              <a:ext uri="{FF2B5EF4-FFF2-40B4-BE49-F238E27FC236}">
                <a16:creationId xmlns:a16="http://schemas.microsoft.com/office/drawing/2014/main" id="{CA2E169A-1C3B-30D6-9D81-92EC7744049C}"/>
              </a:ext>
            </a:extLst>
          </p:cNvPr>
          <p:cNvSpPr>
            <a:spLocks noChangeArrowheads="1"/>
          </p:cNvSpPr>
          <p:nvPr/>
        </p:nvSpPr>
        <p:spPr bwMode="auto">
          <a:xfrm>
            <a:off x="731838" y="3875088"/>
            <a:ext cx="77231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36600" algn="l"/>
                <a:tab pos="4459288" algn="l"/>
                <a:tab pos="5541963" algn="dec"/>
              </a:tabLst>
              <a:defRPr>
                <a:solidFill>
                  <a:schemeClr val="tx1"/>
                </a:solidFill>
                <a:latin typeface="Arial" panose="020B0604020202020204" pitchFamily="34" charset="0"/>
              </a:defRPr>
            </a:lvl1pPr>
            <a:lvl2pPr marL="569913" indent="-341313">
              <a:tabLst>
                <a:tab pos="736600" algn="l"/>
                <a:tab pos="4459288" algn="l"/>
                <a:tab pos="5541963" algn="dec"/>
              </a:tabLst>
              <a:defRPr>
                <a:solidFill>
                  <a:schemeClr val="tx1"/>
                </a:solidFill>
                <a:latin typeface="Arial" panose="020B0604020202020204" pitchFamily="34" charset="0"/>
              </a:defRPr>
            </a:lvl2pPr>
            <a:lvl3pPr marL="1143000" indent="-228600">
              <a:tabLst>
                <a:tab pos="736600" algn="l"/>
                <a:tab pos="4459288" algn="l"/>
                <a:tab pos="5541963" algn="dec"/>
              </a:tabLst>
              <a:defRPr>
                <a:solidFill>
                  <a:schemeClr val="tx1"/>
                </a:solidFill>
                <a:latin typeface="Arial" panose="020B0604020202020204" pitchFamily="34" charset="0"/>
              </a:defRPr>
            </a:lvl3pPr>
            <a:lvl4pPr marL="1600200" indent="-228600">
              <a:tabLst>
                <a:tab pos="736600" algn="l"/>
                <a:tab pos="4459288" algn="l"/>
                <a:tab pos="5541963" algn="dec"/>
              </a:tabLst>
              <a:defRPr>
                <a:solidFill>
                  <a:schemeClr val="tx1"/>
                </a:solidFill>
                <a:latin typeface="Arial" panose="020B0604020202020204" pitchFamily="34" charset="0"/>
              </a:defRPr>
            </a:lvl4pPr>
            <a:lvl5pPr marL="2057400" indent="-228600">
              <a:tabLst>
                <a:tab pos="736600" algn="l"/>
                <a:tab pos="4459288" algn="l"/>
                <a:tab pos="5541963" algn="dec"/>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36600" algn="l"/>
                <a:tab pos="4459288" algn="l"/>
                <a:tab pos="5541963" algn="dec"/>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36600" algn="l"/>
                <a:tab pos="4459288" algn="l"/>
                <a:tab pos="5541963" algn="dec"/>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36600" algn="l"/>
                <a:tab pos="4459288" algn="l"/>
                <a:tab pos="5541963" algn="dec"/>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36600" algn="l"/>
                <a:tab pos="4459288" algn="l"/>
                <a:tab pos="5541963" algn="dec"/>
              </a:tabLst>
              <a:defRPr>
                <a:solidFill>
                  <a:schemeClr val="tx1"/>
                </a:solidFill>
                <a:latin typeface="Arial" panose="020B0604020202020204" pitchFamily="34" charset="0"/>
              </a:defRPr>
            </a:lvl9pPr>
          </a:lstStyle>
          <a:p>
            <a:pPr eaLnBrk="1" hangingPunct="1">
              <a:lnSpc>
                <a:spcPct val="105000"/>
              </a:lnSpc>
              <a:spcBef>
                <a:spcPct val="10000"/>
              </a:spcBef>
              <a:buClr>
                <a:srgbClr val="008080"/>
              </a:buClr>
              <a:buSzPct val="120000"/>
              <a:buFont typeface="Wingdings" pitchFamily="2" charset="2"/>
              <a:buNone/>
            </a:pPr>
            <a:r>
              <a:rPr lang="en-US" altLang="en-US" sz="2000" dirty="0" err="1">
                <a:solidFill>
                  <a:srgbClr val="000000"/>
                </a:solidFill>
                <a:latin typeface="American Typewriter" panose="02090604020004020304" pitchFamily="18" charset="77"/>
              </a:rPr>
              <a:t>Usate</a:t>
            </a:r>
            <a:r>
              <a:rPr lang="en-US" altLang="en-US" sz="2000" dirty="0">
                <a:solidFill>
                  <a:srgbClr val="000000"/>
                </a:solidFill>
                <a:latin typeface="American Typewriter" panose="02090604020004020304" pitchFamily="18" charset="77"/>
              </a:rPr>
              <a:t> </a:t>
            </a:r>
            <a:r>
              <a:rPr lang="en-US" altLang="en-US" sz="2000" dirty="0" err="1">
                <a:solidFill>
                  <a:srgbClr val="000000"/>
                </a:solidFill>
                <a:latin typeface="American Typewriter" panose="02090604020004020304" pitchFamily="18" charset="77"/>
              </a:rPr>
              <a:t>i</a:t>
            </a:r>
            <a:r>
              <a:rPr lang="en-US" altLang="en-US" sz="2000" dirty="0">
                <a:solidFill>
                  <a:srgbClr val="000000"/>
                </a:solidFill>
                <a:latin typeface="American Typewriter" panose="02090604020004020304" pitchFamily="18" charset="77"/>
              </a:rPr>
              <a:t> </a:t>
            </a:r>
            <a:r>
              <a:rPr lang="en-US" altLang="en-US" sz="2000" dirty="0" err="1">
                <a:solidFill>
                  <a:srgbClr val="000000"/>
                </a:solidFill>
                <a:latin typeface="American Typewriter" panose="02090604020004020304" pitchFamily="18" charset="77"/>
              </a:rPr>
              <a:t>dati</a:t>
            </a:r>
            <a:r>
              <a:rPr lang="en-US" altLang="en-US" sz="2000" dirty="0">
                <a:solidFill>
                  <a:srgbClr val="000000"/>
                </a:solidFill>
                <a:latin typeface="American Typewriter" panose="02090604020004020304" pitchFamily="18" charset="77"/>
              </a:rPr>
              <a:t> per </a:t>
            </a:r>
            <a:r>
              <a:rPr lang="en-US" altLang="en-US" sz="2000" dirty="0" err="1">
                <a:solidFill>
                  <a:srgbClr val="000000"/>
                </a:solidFill>
                <a:latin typeface="American Typewriter" panose="02090604020004020304" pitchFamily="18" charset="77"/>
              </a:rPr>
              <a:t>calcolare</a:t>
            </a:r>
            <a:r>
              <a:rPr lang="en-US" altLang="en-US" sz="2000" dirty="0">
                <a:solidFill>
                  <a:srgbClr val="000000"/>
                </a:solidFill>
                <a:latin typeface="American Typewriter" panose="02090604020004020304" pitchFamily="18" charset="77"/>
              </a:rPr>
              <a:t>:</a:t>
            </a:r>
          </a:p>
          <a:p>
            <a:pPr lvl="1" eaLnBrk="1" hangingPunct="1">
              <a:lnSpc>
                <a:spcPct val="105000"/>
              </a:lnSpc>
              <a:spcBef>
                <a:spcPct val="10000"/>
              </a:spcBef>
              <a:buClr>
                <a:srgbClr val="996633"/>
              </a:buClr>
              <a:buSzPct val="120000"/>
              <a:buFont typeface="Wingdings" pitchFamily="2" charset="2"/>
              <a:buChar char="§"/>
            </a:pPr>
            <a:r>
              <a:rPr lang="en-US" altLang="en-US" sz="2000" dirty="0">
                <a:solidFill>
                  <a:srgbClr val="000000"/>
                </a:solidFill>
                <a:latin typeface="American Typewriter" panose="02090604020004020304" pitchFamily="18" charset="77"/>
              </a:rPr>
              <a:t>Forza </a:t>
            </a:r>
            <a:r>
              <a:rPr lang="en-US" altLang="en-US" sz="2000" dirty="0" err="1">
                <a:solidFill>
                  <a:srgbClr val="000000"/>
                </a:solidFill>
                <a:latin typeface="American Typewriter" panose="02090604020004020304" pitchFamily="18" charset="77"/>
              </a:rPr>
              <a:t>lavoro</a:t>
            </a:r>
            <a:endParaRPr lang="en-US" altLang="en-US" sz="2000" dirty="0">
              <a:solidFill>
                <a:srgbClr val="000000"/>
              </a:solidFill>
              <a:latin typeface="American Typewriter" panose="02090604020004020304" pitchFamily="18" charset="77"/>
            </a:endParaRPr>
          </a:p>
          <a:p>
            <a:pPr lvl="1" eaLnBrk="1" hangingPunct="1">
              <a:lnSpc>
                <a:spcPct val="105000"/>
              </a:lnSpc>
              <a:spcBef>
                <a:spcPct val="10000"/>
              </a:spcBef>
              <a:buClr>
                <a:srgbClr val="996633"/>
              </a:buClr>
              <a:buSzPct val="120000"/>
              <a:buFont typeface="Wingdings" pitchFamily="2" charset="2"/>
              <a:buChar char="§"/>
            </a:pPr>
            <a:r>
              <a:rPr lang="en-US" altLang="en-US" sz="2000" dirty="0" err="1">
                <a:solidFill>
                  <a:srgbClr val="000000"/>
                </a:solidFill>
                <a:latin typeface="American Typewriter" panose="02090604020004020304" pitchFamily="18" charset="77"/>
              </a:rPr>
              <a:t>Numero</a:t>
            </a:r>
            <a:r>
              <a:rPr lang="en-US" altLang="en-US" sz="2000" dirty="0">
                <a:solidFill>
                  <a:srgbClr val="000000"/>
                </a:solidFill>
                <a:latin typeface="American Typewriter" panose="02090604020004020304" pitchFamily="18" charset="77"/>
              </a:rPr>
              <a:t> di </a:t>
            </a:r>
            <a:r>
              <a:rPr lang="en-US" altLang="en-US" sz="2000" dirty="0" err="1">
                <a:solidFill>
                  <a:srgbClr val="000000"/>
                </a:solidFill>
                <a:latin typeface="American Typewriter" panose="02090604020004020304" pitchFamily="18" charset="77"/>
              </a:rPr>
              <a:t>persone</a:t>
            </a:r>
            <a:r>
              <a:rPr lang="en-US" altLang="en-US" sz="2000" dirty="0">
                <a:solidFill>
                  <a:srgbClr val="000000"/>
                </a:solidFill>
                <a:latin typeface="American Typewriter" panose="02090604020004020304" pitchFamily="18" charset="77"/>
              </a:rPr>
              <a:t> </a:t>
            </a:r>
            <a:r>
              <a:rPr lang="en-US" altLang="en-US" sz="2000" dirty="0" err="1">
                <a:solidFill>
                  <a:srgbClr val="000000"/>
                </a:solidFill>
                <a:latin typeface="American Typewriter" panose="02090604020004020304" pitchFamily="18" charset="77"/>
              </a:rPr>
              <a:t>fuori</a:t>
            </a:r>
            <a:r>
              <a:rPr lang="en-US" altLang="en-US" sz="2000" dirty="0">
                <a:solidFill>
                  <a:srgbClr val="000000"/>
                </a:solidFill>
                <a:latin typeface="American Typewriter" panose="02090604020004020304" pitchFamily="18" charset="77"/>
              </a:rPr>
              <a:t> </a:t>
            </a:r>
            <a:r>
              <a:rPr lang="en-US" altLang="en-US" sz="2000" dirty="0" err="1">
                <a:solidFill>
                  <a:srgbClr val="000000"/>
                </a:solidFill>
                <a:latin typeface="American Typewriter" panose="02090604020004020304" pitchFamily="18" charset="77"/>
              </a:rPr>
              <a:t>dalla</a:t>
            </a:r>
            <a:r>
              <a:rPr lang="en-US" altLang="en-US" sz="2000" dirty="0">
                <a:solidFill>
                  <a:srgbClr val="000000"/>
                </a:solidFill>
                <a:latin typeface="American Typewriter" panose="02090604020004020304" pitchFamily="18" charset="77"/>
              </a:rPr>
              <a:t> forza </a:t>
            </a:r>
            <a:r>
              <a:rPr lang="en-US" altLang="en-US" sz="2000" dirty="0" err="1">
                <a:solidFill>
                  <a:srgbClr val="000000"/>
                </a:solidFill>
                <a:latin typeface="American Typewriter" panose="02090604020004020304" pitchFamily="18" charset="77"/>
              </a:rPr>
              <a:t>lavoro</a:t>
            </a:r>
            <a:endParaRPr lang="en-US" altLang="en-US" sz="2000" dirty="0">
              <a:solidFill>
                <a:srgbClr val="000000"/>
              </a:solidFill>
              <a:latin typeface="American Typewriter" panose="02090604020004020304" pitchFamily="18" charset="77"/>
            </a:endParaRPr>
          </a:p>
          <a:p>
            <a:pPr lvl="1" eaLnBrk="1" hangingPunct="1">
              <a:lnSpc>
                <a:spcPct val="105000"/>
              </a:lnSpc>
              <a:spcBef>
                <a:spcPct val="10000"/>
              </a:spcBef>
              <a:buClr>
                <a:srgbClr val="996633"/>
              </a:buClr>
              <a:buSzPct val="120000"/>
              <a:buFont typeface="Wingdings" pitchFamily="2" charset="2"/>
              <a:buChar char="§"/>
            </a:pPr>
            <a:r>
              <a:rPr lang="en-US" altLang="en-US" sz="2000" dirty="0">
                <a:solidFill>
                  <a:srgbClr val="000000"/>
                </a:solidFill>
                <a:latin typeface="American Typewriter" panose="02090604020004020304" pitchFamily="18" charset="77"/>
              </a:rPr>
              <a:t>Il </a:t>
            </a:r>
            <a:r>
              <a:rPr lang="en-US" altLang="en-US" sz="2000" dirty="0" err="1">
                <a:solidFill>
                  <a:srgbClr val="000000"/>
                </a:solidFill>
                <a:latin typeface="American Typewriter" panose="02090604020004020304" pitchFamily="18" charset="77"/>
              </a:rPr>
              <a:t>tasso</a:t>
            </a:r>
            <a:r>
              <a:rPr lang="en-US" altLang="en-US" sz="2000" dirty="0">
                <a:solidFill>
                  <a:srgbClr val="000000"/>
                </a:solidFill>
                <a:latin typeface="American Typewriter" panose="02090604020004020304" pitchFamily="18" charset="77"/>
              </a:rPr>
              <a:t> di </a:t>
            </a:r>
            <a:r>
              <a:rPr lang="en-US" altLang="en-US" sz="2000" dirty="0" err="1">
                <a:solidFill>
                  <a:srgbClr val="000000"/>
                </a:solidFill>
                <a:latin typeface="American Typewriter" panose="02090604020004020304" pitchFamily="18" charset="77"/>
              </a:rPr>
              <a:t>partecipazione</a:t>
            </a:r>
            <a:endParaRPr lang="en-US" altLang="en-US" sz="2000" dirty="0">
              <a:solidFill>
                <a:srgbClr val="000000"/>
              </a:solidFill>
              <a:latin typeface="American Typewriter" panose="02090604020004020304" pitchFamily="18" charset="77"/>
            </a:endParaRPr>
          </a:p>
          <a:p>
            <a:pPr lvl="1" eaLnBrk="1" hangingPunct="1">
              <a:lnSpc>
                <a:spcPct val="105000"/>
              </a:lnSpc>
              <a:spcBef>
                <a:spcPct val="10000"/>
              </a:spcBef>
              <a:buClr>
                <a:srgbClr val="996633"/>
              </a:buClr>
              <a:buSzPct val="120000"/>
              <a:buFont typeface="Wingdings" pitchFamily="2" charset="2"/>
              <a:buChar char="§"/>
            </a:pPr>
            <a:r>
              <a:rPr lang="en-US" altLang="en-US" sz="2000" dirty="0">
                <a:solidFill>
                  <a:srgbClr val="000000"/>
                </a:solidFill>
                <a:latin typeface="American Typewriter" panose="02090604020004020304" pitchFamily="18" charset="77"/>
              </a:rPr>
              <a:t>Il </a:t>
            </a:r>
            <a:r>
              <a:rPr lang="en-US" altLang="en-US" sz="2000" dirty="0" err="1">
                <a:solidFill>
                  <a:srgbClr val="000000"/>
                </a:solidFill>
                <a:latin typeface="American Typewriter" panose="02090604020004020304" pitchFamily="18" charset="77"/>
              </a:rPr>
              <a:t>tasso</a:t>
            </a:r>
            <a:r>
              <a:rPr lang="en-US" altLang="en-US" sz="2000" dirty="0">
                <a:solidFill>
                  <a:srgbClr val="000000"/>
                </a:solidFill>
                <a:latin typeface="American Typewriter" panose="02090604020004020304" pitchFamily="18" charset="77"/>
              </a:rPr>
              <a:t> di </a:t>
            </a:r>
            <a:r>
              <a:rPr lang="en-US" altLang="en-US" sz="2000" dirty="0" err="1">
                <a:solidFill>
                  <a:srgbClr val="000000"/>
                </a:solidFill>
                <a:latin typeface="American Typewriter" panose="02090604020004020304" pitchFamily="18" charset="77"/>
              </a:rPr>
              <a:t>disoccupazione</a:t>
            </a:r>
            <a:endParaRPr lang="en-US" altLang="en-US" sz="2000" dirty="0">
              <a:solidFill>
                <a:srgbClr val="000000"/>
              </a:solidFill>
              <a:latin typeface="American Typewriter" panose="02090604020004020304" pitchFamily="18" charset="77"/>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left)">
                                      <p:cBhvr>
                                        <p:cTn id="18" dur="500"/>
                                        <p:tgtEl>
                                          <p:spTgt spid="7">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500"/>
                                        <p:tgtEl>
                                          <p:spTgt spid="7">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25595F-69C9-8BA4-A1DF-22E32FF1E6CE}"/>
              </a:ext>
            </a:extLst>
          </p:cNvPr>
          <p:cNvSpPr/>
          <p:nvPr/>
        </p:nvSpPr>
        <p:spPr>
          <a:xfrm>
            <a:off x="0" y="-14288"/>
            <a:ext cx="9144000" cy="1287463"/>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Title 1">
            <a:extLst>
              <a:ext uri="{FF2B5EF4-FFF2-40B4-BE49-F238E27FC236}">
                <a16:creationId xmlns:a16="http://schemas.microsoft.com/office/drawing/2014/main" id="{DDE61243-DD56-7CFB-A3CF-9B5DCD4BA7B8}"/>
              </a:ext>
            </a:extLst>
          </p:cNvPr>
          <p:cNvSpPr>
            <a:spLocks noGrp="1"/>
          </p:cNvSpPr>
          <p:nvPr>
            <p:ph type="title"/>
          </p:nvPr>
        </p:nvSpPr>
        <p:spPr>
          <a:xfrm>
            <a:off x="466725" y="201613"/>
            <a:ext cx="8245475" cy="939800"/>
          </a:xfrm>
        </p:spPr>
        <p:txBody>
          <a:bodyPr/>
          <a:lstStyle/>
          <a:p>
            <a:pPr>
              <a:defRPr/>
            </a:pPr>
            <a:r>
              <a:rPr lang="en-US" altLang="en-US" sz="2400" dirty="0" err="1">
                <a:solidFill>
                  <a:srgbClr val="203F15"/>
                </a:solidFill>
                <a:effectLst>
                  <a:outerShdw blurRad="38100" dist="38100" dir="2700000" algn="tl">
                    <a:srgbClr val="000000"/>
                  </a:outerShdw>
                </a:effectLst>
                <a:latin typeface="American Typewriter" panose="02090604020004020304" pitchFamily="18" charset="77"/>
              </a:rPr>
              <a:t>Esercizietto</a:t>
            </a:r>
            <a:br>
              <a:rPr lang="en-US" altLang="en-US" sz="3200" dirty="0">
                <a:solidFill>
                  <a:schemeClr val="bg1"/>
                </a:solidFill>
                <a:effectLst>
                  <a:outerShdw blurRad="38100" dist="38100" dir="2700000" algn="tl">
                    <a:srgbClr val="000000"/>
                  </a:outerShdw>
                </a:effectLst>
                <a:latin typeface="American Typewriter" panose="02090604020004020304" pitchFamily="18" charset="77"/>
              </a:rPr>
            </a:br>
            <a:r>
              <a:rPr lang="en-US" altLang="en-US" sz="3200" dirty="0" err="1">
                <a:solidFill>
                  <a:schemeClr val="bg1"/>
                </a:solidFill>
                <a:effectLst>
                  <a:outerShdw blurRad="38100" dist="38100" dir="2700000" algn="tl">
                    <a:srgbClr val="000000"/>
                  </a:outerShdw>
                </a:effectLst>
                <a:latin typeface="American Typewriter" panose="02090604020004020304" pitchFamily="18" charset="77"/>
              </a:rPr>
              <a:t>Risposte</a:t>
            </a:r>
            <a:endParaRPr lang="en-US" altLang="en-US" sz="3200" dirty="0">
              <a:solidFill>
                <a:schemeClr val="bg1"/>
              </a:solidFill>
              <a:effectLst>
                <a:outerShdw blurRad="38100" dist="38100" dir="2700000" algn="tl">
                  <a:srgbClr val="000000"/>
                </a:outerShdw>
              </a:effectLst>
              <a:latin typeface="American Typewriter" panose="02090604020004020304" pitchFamily="18" charset="77"/>
            </a:endParaRPr>
          </a:p>
        </p:txBody>
      </p:sp>
      <p:sp>
        <p:nvSpPr>
          <p:cNvPr id="130052" name="Content Placeholder 2">
            <a:extLst>
              <a:ext uri="{FF2B5EF4-FFF2-40B4-BE49-F238E27FC236}">
                <a16:creationId xmlns:a16="http://schemas.microsoft.com/office/drawing/2014/main" id="{0152B969-5B06-C4B2-03EF-452FC834DC80}"/>
              </a:ext>
            </a:extLst>
          </p:cNvPr>
          <p:cNvSpPr>
            <a:spLocks noGrp="1" noChangeArrowheads="1"/>
          </p:cNvSpPr>
          <p:nvPr>
            <p:ph idx="1"/>
          </p:nvPr>
        </p:nvSpPr>
        <p:spPr>
          <a:xfrm>
            <a:off x="476250" y="1655925"/>
            <a:ext cx="8210550" cy="4641850"/>
          </a:xfrm>
        </p:spPr>
        <p:txBody>
          <a:bodyPr/>
          <a:lstStyle/>
          <a:p>
            <a:pPr eaLnBrk="1" hangingPunct="1">
              <a:spcBef>
                <a:spcPct val="55000"/>
              </a:spcBef>
              <a:buClr>
                <a:srgbClr val="CC6600"/>
              </a:buClr>
              <a:buFont typeface="Wingdings" pitchFamily="2" charset="2"/>
              <a:buNone/>
            </a:pPr>
            <a:r>
              <a:rPr lang="en-US" altLang="en-US" sz="2000" dirty="0" err="1">
                <a:solidFill>
                  <a:srgbClr val="000000"/>
                </a:solidFill>
                <a:latin typeface="American Typewriter" panose="02090604020004020304" pitchFamily="18" charset="77"/>
              </a:rPr>
              <a:t>dati</a:t>
            </a:r>
            <a:r>
              <a:rPr lang="en-US" altLang="en-US" sz="2000" dirty="0">
                <a:solidFill>
                  <a:srgbClr val="000000"/>
                </a:solidFill>
                <a:latin typeface="American Typewriter" panose="02090604020004020304" pitchFamily="18" charset="77"/>
              </a:rPr>
              <a:t>:  </a:t>
            </a:r>
            <a:r>
              <a:rPr lang="en-US" altLang="en-US" sz="2000" b="1" i="1" dirty="0">
                <a:solidFill>
                  <a:srgbClr val="000000"/>
                </a:solidFill>
                <a:latin typeface="American Typewriter" panose="02090604020004020304" pitchFamily="18" charset="77"/>
              </a:rPr>
              <a:t>E</a:t>
            </a:r>
            <a:r>
              <a:rPr lang="en-US" altLang="en-US" sz="2000" dirty="0">
                <a:solidFill>
                  <a:srgbClr val="000000"/>
                </a:solidFill>
                <a:latin typeface="American Typewriter" panose="02090604020004020304" pitchFamily="18" charset="77"/>
              </a:rPr>
              <a:t> = 142.3,  </a:t>
            </a:r>
            <a:r>
              <a:rPr lang="en-US" altLang="en-US" sz="2000" b="1" i="1" dirty="0">
                <a:solidFill>
                  <a:srgbClr val="000000"/>
                </a:solidFill>
                <a:latin typeface="American Typewriter" panose="02090604020004020304" pitchFamily="18" charset="77"/>
              </a:rPr>
              <a:t>U</a:t>
            </a:r>
            <a:r>
              <a:rPr lang="en-US" altLang="en-US" sz="2000" dirty="0">
                <a:solidFill>
                  <a:srgbClr val="000000"/>
                </a:solidFill>
                <a:latin typeface="American Typewriter" panose="02090604020004020304" pitchFamily="18" charset="77"/>
              </a:rPr>
              <a:t> = 12.7,  </a:t>
            </a:r>
            <a:r>
              <a:rPr lang="en-US" altLang="en-US" sz="2000" b="1" i="1" dirty="0">
                <a:solidFill>
                  <a:srgbClr val="000000"/>
                </a:solidFill>
                <a:latin typeface="American Typewriter" panose="02090604020004020304" pitchFamily="18" charset="77"/>
              </a:rPr>
              <a:t>POP</a:t>
            </a:r>
            <a:r>
              <a:rPr lang="en-US" altLang="en-US" sz="2000" dirty="0">
                <a:solidFill>
                  <a:srgbClr val="000000"/>
                </a:solidFill>
                <a:latin typeface="American Typewriter" panose="02090604020004020304" pitchFamily="18" charset="77"/>
              </a:rPr>
              <a:t> = 243.0</a:t>
            </a:r>
          </a:p>
          <a:p>
            <a:pPr eaLnBrk="1" hangingPunct="1">
              <a:spcBef>
                <a:spcPct val="55000"/>
              </a:spcBef>
            </a:pPr>
            <a:r>
              <a:rPr lang="en-US" altLang="en-US" sz="2000" dirty="0">
                <a:solidFill>
                  <a:srgbClr val="000000"/>
                </a:solidFill>
                <a:latin typeface="American Typewriter" panose="02090604020004020304" pitchFamily="18" charset="77"/>
              </a:rPr>
              <a:t>Forza </a:t>
            </a:r>
            <a:r>
              <a:rPr lang="en-US" altLang="en-US" sz="2000" dirty="0" err="1">
                <a:solidFill>
                  <a:srgbClr val="000000"/>
                </a:solidFill>
                <a:latin typeface="American Typewriter" panose="02090604020004020304" pitchFamily="18" charset="77"/>
              </a:rPr>
              <a:t>lavoro</a:t>
            </a:r>
            <a:br>
              <a:rPr lang="en-US" altLang="en-US" sz="2000" dirty="0">
                <a:solidFill>
                  <a:srgbClr val="000000"/>
                </a:solidFill>
                <a:latin typeface="American Typewriter" panose="02090604020004020304" pitchFamily="18" charset="77"/>
              </a:rPr>
            </a:br>
            <a:r>
              <a:rPr lang="en-US" altLang="en-US" sz="2000" b="1" i="1" dirty="0">
                <a:solidFill>
                  <a:srgbClr val="000000"/>
                </a:solidFill>
                <a:latin typeface="American Typewriter" panose="02090604020004020304" pitchFamily="18" charset="77"/>
              </a:rPr>
              <a:t>L</a:t>
            </a:r>
            <a:r>
              <a:rPr lang="en-US" altLang="en-US" sz="2000" dirty="0">
                <a:solidFill>
                  <a:srgbClr val="000000"/>
                </a:solidFill>
                <a:latin typeface="American Typewriter" panose="02090604020004020304" pitchFamily="18" charset="77"/>
              </a:rPr>
              <a:t> = </a:t>
            </a:r>
            <a:r>
              <a:rPr lang="en-US" altLang="en-US" sz="2000" b="1" i="1" dirty="0">
                <a:solidFill>
                  <a:srgbClr val="000000"/>
                </a:solidFill>
                <a:latin typeface="American Typewriter" panose="02090604020004020304" pitchFamily="18" charset="77"/>
              </a:rPr>
              <a:t>E</a:t>
            </a:r>
            <a:r>
              <a:rPr lang="en-US" altLang="en-US" sz="2000" dirty="0">
                <a:solidFill>
                  <a:srgbClr val="000000"/>
                </a:solidFill>
                <a:latin typeface="American Typewriter" panose="02090604020004020304" pitchFamily="18" charset="77"/>
              </a:rPr>
              <a:t> + </a:t>
            </a:r>
            <a:r>
              <a:rPr lang="en-US" altLang="en-US" sz="2000" b="1" i="1" dirty="0">
                <a:solidFill>
                  <a:srgbClr val="000000"/>
                </a:solidFill>
                <a:latin typeface="American Typewriter" panose="02090604020004020304" pitchFamily="18" charset="77"/>
              </a:rPr>
              <a:t>U</a:t>
            </a:r>
            <a:r>
              <a:rPr lang="en-US" altLang="en-US" sz="2000" dirty="0">
                <a:solidFill>
                  <a:srgbClr val="000000"/>
                </a:solidFill>
                <a:latin typeface="American Typewriter" panose="02090604020004020304" pitchFamily="18" charset="77"/>
              </a:rPr>
              <a:t> = 142.3 + 12.7 = </a:t>
            </a:r>
            <a:r>
              <a:rPr lang="en-US" altLang="en-US" sz="2000" u="sng" dirty="0">
                <a:solidFill>
                  <a:srgbClr val="FF0000"/>
                </a:solidFill>
                <a:latin typeface="American Typewriter" panose="02090604020004020304" pitchFamily="18" charset="77"/>
              </a:rPr>
              <a:t>155.0</a:t>
            </a:r>
          </a:p>
          <a:p>
            <a:pPr eaLnBrk="1" hangingPunct="1">
              <a:spcBef>
                <a:spcPct val="55000"/>
              </a:spcBef>
            </a:pPr>
            <a:r>
              <a:rPr lang="en-US" altLang="en-US" sz="2000" dirty="0" err="1">
                <a:solidFill>
                  <a:srgbClr val="000000"/>
                </a:solidFill>
                <a:latin typeface="American Typewriter" panose="02090604020004020304" pitchFamily="18" charset="77"/>
              </a:rPr>
              <a:t>Fuori</a:t>
            </a:r>
            <a:r>
              <a:rPr lang="en-US" altLang="en-US" sz="2000" dirty="0">
                <a:solidFill>
                  <a:srgbClr val="000000"/>
                </a:solidFill>
                <a:latin typeface="American Typewriter" panose="02090604020004020304" pitchFamily="18" charset="77"/>
              </a:rPr>
              <a:t> forza </a:t>
            </a:r>
            <a:r>
              <a:rPr lang="en-US" altLang="en-US" sz="2000" dirty="0" err="1">
                <a:solidFill>
                  <a:srgbClr val="000000"/>
                </a:solidFill>
                <a:latin typeface="American Typewriter" panose="02090604020004020304" pitchFamily="18" charset="77"/>
              </a:rPr>
              <a:t>lavoro</a:t>
            </a:r>
            <a:br>
              <a:rPr lang="en-US" altLang="en-US" sz="2000" dirty="0">
                <a:solidFill>
                  <a:srgbClr val="000000"/>
                </a:solidFill>
                <a:latin typeface="American Typewriter" panose="02090604020004020304" pitchFamily="18" charset="77"/>
              </a:rPr>
            </a:br>
            <a:r>
              <a:rPr lang="en-US" altLang="en-US" sz="2000" b="1" i="1" dirty="0">
                <a:solidFill>
                  <a:srgbClr val="000000"/>
                </a:solidFill>
                <a:latin typeface="American Typewriter" panose="02090604020004020304" pitchFamily="18" charset="77"/>
              </a:rPr>
              <a:t>NILF</a:t>
            </a:r>
            <a:r>
              <a:rPr lang="en-US" altLang="en-US" sz="2000" dirty="0">
                <a:solidFill>
                  <a:srgbClr val="000000"/>
                </a:solidFill>
                <a:latin typeface="American Typewriter" panose="02090604020004020304" pitchFamily="18" charset="77"/>
              </a:rPr>
              <a:t> = </a:t>
            </a:r>
            <a:r>
              <a:rPr lang="en-US" altLang="en-US" sz="2000" b="1" i="1" dirty="0">
                <a:solidFill>
                  <a:srgbClr val="000000"/>
                </a:solidFill>
                <a:latin typeface="American Typewriter" panose="02090604020004020304" pitchFamily="18" charset="77"/>
              </a:rPr>
              <a:t>POP</a:t>
            </a:r>
            <a:r>
              <a:rPr lang="en-US" altLang="en-US" sz="2000" dirty="0">
                <a:solidFill>
                  <a:srgbClr val="000000"/>
                </a:solidFill>
                <a:latin typeface="American Typewriter" panose="02090604020004020304" pitchFamily="18" charset="77"/>
              </a:rPr>
              <a:t> </a:t>
            </a:r>
            <a:r>
              <a:rPr lang="en-US" altLang="en-US" sz="1000" dirty="0">
                <a:solidFill>
                  <a:srgbClr val="000000"/>
                </a:solidFill>
                <a:latin typeface="American Typewriter" panose="02090604020004020304" pitchFamily="18" charset="77"/>
              </a:rPr>
              <a:t> </a:t>
            </a:r>
            <a:r>
              <a:rPr lang="en-US" altLang="en-US" sz="2000" dirty="0">
                <a:solidFill>
                  <a:srgbClr val="000000"/>
                </a:solidFill>
                <a:latin typeface="American Typewriter" panose="02090604020004020304" pitchFamily="18" charset="77"/>
              </a:rPr>
              <a:t>– </a:t>
            </a:r>
            <a:r>
              <a:rPr lang="en-US" altLang="en-US" sz="2000" b="1" i="1" dirty="0">
                <a:solidFill>
                  <a:srgbClr val="000000"/>
                </a:solidFill>
                <a:latin typeface="American Typewriter" panose="02090604020004020304" pitchFamily="18" charset="77"/>
              </a:rPr>
              <a:t>L</a:t>
            </a:r>
            <a:r>
              <a:rPr lang="en-US" altLang="en-US" sz="2000" dirty="0">
                <a:solidFill>
                  <a:srgbClr val="000000"/>
                </a:solidFill>
                <a:latin typeface="American Typewriter" panose="02090604020004020304" pitchFamily="18" charset="77"/>
              </a:rPr>
              <a:t> = 243 – 155 = </a:t>
            </a:r>
            <a:r>
              <a:rPr lang="en-US" altLang="en-US" sz="2000" u="sng" dirty="0">
                <a:solidFill>
                  <a:srgbClr val="FF0000"/>
                </a:solidFill>
                <a:latin typeface="American Typewriter" panose="02090604020004020304" pitchFamily="18" charset="77"/>
              </a:rPr>
              <a:t>88</a:t>
            </a:r>
          </a:p>
          <a:p>
            <a:pPr eaLnBrk="1" hangingPunct="1">
              <a:spcBef>
                <a:spcPct val="55000"/>
              </a:spcBef>
            </a:pPr>
            <a:r>
              <a:rPr lang="en-US" altLang="en-US" sz="2000" dirty="0">
                <a:solidFill>
                  <a:srgbClr val="000000"/>
                </a:solidFill>
                <a:latin typeface="American Typewriter" panose="02090604020004020304" pitchFamily="18" charset="77"/>
              </a:rPr>
              <a:t>Tasso di </a:t>
            </a:r>
            <a:r>
              <a:rPr lang="en-US" altLang="en-US" sz="2000" dirty="0" err="1">
                <a:solidFill>
                  <a:srgbClr val="000000"/>
                </a:solidFill>
                <a:latin typeface="American Typewriter" panose="02090604020004020304" pitchFamily="18" charset="77"/>
              </a:rPr>
              <a:t>disoccupazione</a:t>
            </a:r>
            <a:br>
              <a:rPr lang="en-US" altLang="en-US" sz="2000" dirty="0">
                <a:solidFill>
                  <a:srgbClr val="000000"/>
                </a:solidFill>
                <a:latin typeface="American Typewriter" panose="02090604020004020304" pitchFamily="18" charset="77"/>
              </a:rPr>
            </a:br>
            <a:r>
              <a:rPr lang="en-US" altLang="en-US" sz="2000" b="1" i="1" dirty="0">
                <a:solidFill>
                  <a:srgbClr val="000000"/>
                </a:solidFill>
                <a:latin typeface="American Typewriter" panose="02090604020004020304" pitchFamily="18" charset="77"/>
              </a:rPr>
              <a:t>U/L</a:t>
            </a:r>
            <a:r>
              <a:rPr lang="en-US" altLang="en-US" sz="2000" dirty="0">
                <a:solidFill>
                  <a:srgbClr val="000000"/>
                </a:solidFill>
                <a:latin typeface="American Typewriter" panose="02090604020004020304" pitchFamily="18" charset="77"/>
              </a:rPr>
              <a:t> x 100% = (12.7/155.0) x 100% = </a:t>
            </a:r>
            <a:r>
              <a:rPr lang="en-US" altLang="en-US" sz="2000" u="sng" dirty="0">
                <a:solidFill>
                  <a:srgbClr val="FF0000"/>
                </a:solidFill>
                <a:latin typeface="American Typewriter" panose="02090604020004020304" pitchFamily="18" charset="77"/>
              </a:rPr>
              <a:t>8.2%</a:t>
            </a:r>
          </a:p>
          <a:p>
            <a:pPr eaLnBrk="1" hangingPunct="1">
              <a:spcBef>
                <a:spcPct val="55000"/>
              </a:spcBef>
            </a:pPr>
            <a:r>
              <a:rPr lang="en-US" altLang="en-US" sz="2000" dirty="0">
                <a:solidFill>
                  <a:srgbClr val="000000"/>
                </a:solidFill>
                <a:latin typeface="American Typewriter" panose="02090604020004020304" pitchFamily="18" charset="77"/>
              </a:rPr>
              <a:t>Tasso di </a:t>
            </a:r>
            <a:r>
              <a:rPr lang="en-US" altLang="en-US" sz="2000" dirty="0" err="1">
                <a:solidFill>
                  <a:srgbClr val="000000"/>
                </a:solidFill>
                <a:latin typeface="American Typewriter" panose="02090604020004020304" pitchFamily="18" charset="77"/>
              </a:rPr>
              <a:t>partecipazione</a:t>
            </a:r>
            <a:br>
              <a:rPr lang="en-US" altLang="en-US" sz="2000" dirty="0">
                <a:solidFill>
                  <a:srgbClr val="000000"/>
                </a:solidFill>
                <a:latin typeface="American Typewriter" panose="02090604020004020304" pitchFamily="18" charset="77"/>
              </a:rPr>
            </a:br>
            <a:r>
              <a:rPr lang="en-US" altLang="en-US" sz="2000" b="1" i="1" dirty="0">
                <a:solidFill>
                  <a:srgbClr val="000000"/>
                </a:solidFill>
                <a:latin typeface="American Typewriter" panose="02090604020004020304" pitchFamily="18" charset="77"/>
              </a:rPr>
              <a:t>L/POP</a:t>
            </a:r>
            <a:r>
              <a:rPr lang="en-US" altLang="en-US" sz="2000" dirty="0">
                <a:solidFill>
                  <a:srgbClr val="000000"/>
                </a:solidFill>
                <a:latin typeface="American Typewriter" panose="02090604020004020304" pitchFamily="18" charset="77"/>
              </a:rPr>
              <a:t>  x 100% = (155/243) x 100% = </a:t>
            </a:r>
            <a:r>
              <a:rPr lang="en-US" altLang="en-US" sz="2000" u="sng" dirty="0">
                <a:solidFill>
                  <a:srgbClr val="FF0000"/>
                </a:solidFill>
                <a:latin typeface="American Typewriter" panose="02090604020004020304" pitchFamily="18" charset="77"/>
              </a:rPr>
              <a:t>63.8%</a:t>
            </a:r>
          </a:p>
        </p:txBody>
      </p:sp>
      <p:sp>
        <p:nvSpPr>
          <p:cNvPr id="5" name="Rectangle 4">
            <a:extLst>
              <a:ext uri="{FF2B5EF4-FFF2-40B4-BE49-F238E27FC236}">
                <a16:creationId xmlns:a16="http://schemas.microsoft.com/office/drawing/2014/main" id="{CAF51910-F9AA-FA22-1A4E-8C27E8DD0D12}"/>
              </a:ext>
            </a:extLst>
          </p:cNvPr>
          <p:cNvSpPr/>
          <p:nvPr/>
        </p:nvSpPr>
        <p:spPr>
          <a:xfrm>
            <a:off x="0" y="1246188"/>
            <a:ext cx="9144000" cy="5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30054" name="Rectangle 9">
            <a:extLst>
              <a:ext uri="{FF2B5EF4-FFF2-40B4-BE49-F238E27FC236}">
                <a16:creationId xmlns:a16="http://schemas.microsoft.com/office/drawing/2014/main" id="{46D11828-8B2F-F243-FC53-297D7C2F13F0}"/>
              </a:ext>
            </a:extLst>
          </p:cNvPr>
          <p:cNvSpPr>
            <a:spLocks noChangeArrowheads="1"/>
          </p:cNvSpPr>
          <p:nvPr/>
        </p:nvSpPr>
        <p:spPr bwMode="auto">
          <a:xfrm>
            <a:off x="8450263" y="6407150"/>
            <a:ext cx="501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r" eaLnBrk="1" hangingPunct="1">
              <a:spcBef>
                <a:spcPct val="0"/>
              </a:spcBef>
              <a:buClrTx/>
              <a:buSzTx/>
              <a:buFontTx/>
              <a:buNone/>
            </a:pPr>
            <a:fld id="{DC6477A3-BF02-A946-8C6C-F80353C73337}" type="slidenum">
              <a:rPr lang="en-US" altLang="en-US" sz="1600">
                <a:solidFill>
                  <a:srgbClr val="006666"/>
                </a:solidFill>
                <a:latin typeface="Arial" panose="020B0604020202020204" pitchFamily="34" charset="0"/>
                <a:ea typeface="MS PGothic" panose="020B0600070205080204" pitchFamily="34" charset="-128"/>
                <a:cs typeface="Arial" panose="020B0604020202020204" pitchFamily="34" charset="0"/>
              </a:rPr>
              <a:pPr algn="r" eaLnBrk="1" hangingPunct="1">
                <a:spcBef>
                  <a:spcPct val="0"/>
                </a:spcBef>
                <a:buClrTx/>
                <a:buSzTx/>
                <a:buFontTx/>
                <a:buNone/>
              </a:pPr>
              <a:t>76</a:t>
            </a:fld>
            <a:endParaRPr lang="en-US" altLang="en-US" sz="1600">
              <a:solidFill>
                <a:srgbClr val="006666"/>
              </a:solidFill>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539750" y="152400"/>
            <a:ext cx="8223250" cy="838200"/>
          </a:xfrm>
          <a:solidFill>
            <a:schemeClr val="accent5">
              <a:lumMod val="75000"/>
            </a:schemeClr>
          </a:solidFill>
          <a:ln>
            <a:solidFill>
              <a:schemeClr val="tx1"/>
            </a:solidFill>
          </a:ln>
        </p:spPr>
        <p:txBody>
          <a:bodyPr/>
          <a:lstStyle/>
          <a:p>
            <a:r>
              <a:rPr lang="it-IT" altLang="de-DE" sz="2800" i="1" dirty="0">
                <a:latin typeface="American Typewriter" panose="02090604020004020304" pitchFamily="18" charset="77"/>
              </a:rPr>
              <a:t>Come continua?</a:t>
            </a:r>
          </a:p>
        </p:txBody>
      </p:sp>
      <p:sp>
        <p:nvSpPr>
          <p:cNvPr id="185347" name="Rectangle 3"/>
          <p:cNvSpPr>
            <a:spLocks noGrp="1" noChangeArrowheads="1"/>
          </p:cNvSpPr>
          <p:nvPr>
            <p:ph idx="1"/>
          </p:nvPr>
        </p:nvSpPr>
        <p:spPr>
          <a:xfrm>
            <a:off x="539751" y="990601"/>
            <a:ext cx="8223250" cy="4158342"/>
          </a:xfrm>
          <a:solidFill>
            <a:srgbClr val="CCECFF"/>
          </a:solidFill>
          <a:ln>
            <a:solidFill>
              <a:schemeClr val="tx1"/>
            </a:solidFill>
          </a:ln>
        </p:spPr>
        <p:txBody>
          <a:bodyPr/>
          <a:lstStyle/>
          <a:p>
            <a:pPr marL="0" indent="0">
              <a:lnSpc>
                <a:spcPct val="90000"/>
              </a:lnSpc>
              <a:spcBef>
                <a:spcPct val="60000"/>
              </a:spcBef>
              <a:buNone/>
            </a:pPr>
            <a:endParaRPr lang="it-IT" altLang="de-DE" sz="1800" i="1" dirty="0">
              <a:latin typeface="+mj-lt"/>
            </a:endParaRPr>
          </a:p>
          <a:p>
            <a:pPr marL="0" indent="0">
              <a:lnSpc>
                <a:spcPct val="125000"/>
              </a:lnSpc>
              <a:spcBef>
                <a:spcPct val="60000"/>
              </a:spcBef>
              <a:buNone/>
            </a:pPr>
            <a:r>
              <a:rPr lang="it-IT" altLang="de-DE" sz="1600" i="1" dirty="0">
                <a:latin typeface="American Typewriter" panose="02090604020004020304" pitchFamily="18" charset="77"/>
              </a:rPr>
              <a:t>Nella lezione 3 e 4 studieremo la teoria della </a:t>
            </a:r>
            <a:r>
              <a:rPr lang="it-IT" altLang="de-DE" sz="1600" b="1" dirty="0">
                <a:solidFill>
                  <a:srgbClr val="0070C0"/>
                </a:solidFill>
                <a:latin typeface="American Typewriter" panose="02090604020004020304" pitchFamily="18" charset="77"/>
              </a:rPr>
              <a:t>Crescita economica. </a:t>
            </a:r>
          </a:p>
          <a:p>
            <a:pPr marL="0" indent="0">
              <a:lnSpc>
                <a:spcPct val="125000"/>
              </a:lnSpc>
              <a:spcBef>
                <a:spcPct val="60000"/>
              </a:spcBef>
              <a:buNone/>
            </a:pPr>
            <a:r>
              <a:rPr lang="it-IT" altLang="de-DE" sz="1600" i="1" dirty="0">
                <a:latin typeface="American Typewriter" panose="02090604020004020304" pitchFamily="18" charset="77"/>
              </a:rPr>
              <a:t>In primo luogo, analizzeremo la determinazione del PIL dal lato dell’offerta.</a:t>
            </a:r>
          </a:p>
          <a:p>
            <a:pPr marL="0" indent="0">
              <a:lnSpc>
                <a:spcPct val="125000"/>
              </a:lnSpc>
              <a:spcBef>
                <a:spcPct val="60000"/>
              </a:spcBef>
              <a:buNone/>
            </a:pPr>
            <a:r>
              <a:rPr lang="it-IT" altLang="de-DE" sz="1600" i="1" dirty="0">
                <a:latin typeface="American Typewriter" panose="02090604020004020304" pitchFamily="18" charset="77"/>
              </a:rPr>
              <a:t>Subito dopo, vedremo come l’accumulazione di capitale, la crescita della popolazione ed il progresso tecnologico portano all’aumento del prodotto nel corso del tempo. </a:t>
            </a:r>
          </a:p>
          <a:p>
            <a:pPr marL="0" indent="0">
              <a:lnSpc>
                <a:spcPct val="125000"/>
              </a:lnSpc>
              <a:spcBef>
                <a:spcPct val="60000"/>
              </a:spcBef>
              <a:buNone/>
            </a:pPr>
            <a:r>
              <a:rPr lang="it-IT" altLang="de-DE" sz="1600" i="1" dirty="0">
                <a:latin typeface="American Typewriter" panose="02090604020004020304" pitchFamily="18" charset="77"/>
              </a:rPr>
              <a:t>Successivamente analizzeremo sotto quali ipotesi si può ottenere o meno la convergenza nel tempo del reddito pro-capite tra paesi diversi.</a:t>
            </a:r>
          </a:p>
          <a:p>
            <a:pPr>
              <a:lnSpc>
                <a:spcPct val="90000"/>
              </a:lnSpc>
              <a:spcBef>
                <a:spcPts val="1800"/>
              </a:spcBef>
              <a:buFont typeface="Wingdings" panose="05000000000000000000" pitchFamily="2" charset="2"/>
              <a:buChar char="Ø"/>
            </a:pPr>
            <a:r>
              <a:rPr lang="it-IT" altLang="de-DE" sz="1600" i="1" dirty="0">
                <a:latin typeface="American Typewriter" panose="02090604020004020304" pitchFamily="18" charset="77"/>
              </a:rPr>
              <a:t>Il riferimento bibliografico è: </a:t>
            </a:r>
            <a:r>
              <a:rPr lang="it-IT" altLang="de-DE" sz="1600" b="1" dirty="0">
                <a:solidFill>
                  <a:srgbClr val="0070C0"/>
                </a:solidFill>
                <a:latin typeface="American Typewriter" panose="02090604020004020304" pitchFamily="18" charset="77"/>
              </a:rPr>
              <a:t>BW – c.3 &amp; c.4</a:t>
            </a: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a:p>
            <a:pPr marL="0" indent="0">
              <a:lnSpc>
                <a:spcPct val="90000"/>
              </a:lnSpc>
              <a:spcBef>
                <a:spcPct val="60000"/>
              </a:spcBef>
              <a:buNone/>
            </a:pPr>
            <a:endParaRPr lang="it-IT" altLang="de-DE" sz="2000" i="1" dirty="0">
              <a:latin typeface="+mj-lt"/>
            </a:endParaRPr>
          </a:p>
        </p:txBody>
      </p:sp>
      <p:sp>
        <p:nvSpPr>
          <p:cNvPr id="153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r>
              <a:rPr lang="it-IT" altLang="en-US" sz="1200" dirty="0" err="1">
                <a:solidFill>
                  <a:srgbClr val="003231"/>
                </a:solidFill>
              </a:rPr>
              <a:t>Lez</a:t>
            </a:r>
            <a:r>
              <a:rPr lang="it-IT" altLang="en-US" sz="1200" dirty="0">
                <a:solidFill>
                  <a:srgbClr val="003231"/>
                </a:solidFill>
              </a:rPr>
              <a:t>. </a:t>
            </a:r>
            <a:r>
              <a:rPr lang="it-IT" altLang="en-US" sz="1200">
                <a:solidFill>
                  <a:srgbClr val="003231"/>
                </a:solidFill>
              </a:rPr>
              <a:t>2 – Conti della macroeconomia</a:t>
            </a:r>
            <a:endParaRPr lang="it-IT" altLang="en-US" sz="1200" dirty="0">
              <a:solidFill>
                <a:srgbClr val="003231"/>
              </a:solidFill>
            </a:endParaRPr>
          </a:p>
        </p:txBody>
      </p:sp>
    </p:spTree>
    <p:extLst>
      <p:ext uri="{BB962C8B-B14F-4D97-AF65-F5344CB8AC3E}">
        <p14:creationId xmlns:p14="http://schemas.microsoft.com/office/powerpoint/2010/main" val="31224097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5"/>
          <p:cNvSpPr>
            <a:spLocks noGrp="1" noChangeArrowheads="1"/>
          </p:cNvSpPr>
          <p:nvPr>
            <p:ph type="title"/>
          </p:nvPr>
        </p:nvSpPr>
        <p:spPr>
          <a:xfrm>
            <a:off x="610394" y="379561"/>
            <a:ext cx="7313612" cy="661075"/>
          </a:xfrm>
          <a:noFill/>
        </p:spPr>
        <p:txBody>
          <a:bodyPr/>
          <a:lstStyle/>
          <a:p>
            <a:r>
              <a:rPr lang="it-IT" altLang="en-US" sz="2400" dirty="0">
                <a:latin typeface="American Typewriter" panose="02090604020004020304" pitchFamily="18" charset="77"/>
              </a:rPr>
              <a:t>Reddito e spesa: Il flusso circolare (2) </a:t>
            </a:r>
          </a:p>
        </p:txBody>
      </p:sp>
      <p:sp>
        <p:nvSpPr>
          <p:cNvPr id="1229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3" name="Rectangle 2"/>
          <p:cNvSpPr>
            <a:spLocks noChangeArrowheads="1"/>
          </p:cNvSpPr>
          <p:nvPr/>
        </p:nvSpPr>
        <p:spPr bwMode="auto">
          <a:xfrm>
            <a:off x="1209367" y="14652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ttangolo 1"/>
          <p:cNvSpPr/>
          <p:nvPr/>
        </p:nvSpPr>
        <p:spPr>
          <a:xfrm>
            <a:off x="610394" y="1306177"/>
            <a:ext cx="7934632" cy="4401205"/>
          </a:xfrm>
          <a:prstGeom prst="rect">
            <a:avLst/>
          </a:prstGeom>
        </p:spPr>
        <p:txBody>
          <a:bodyPr wrap="square">
            <a:spAutoFit/>
          </a:bodyPr>
          <a:lstStyle/>
          <a:p>
            <a:pPr marL="0" indent="0" algn="l">
              <a:spcBef>
                <a:spcPct val="50000"/>
              </a:spcBef>
              <a:buClr>
                <a:srgbClr val="CC0066"/>
              </a:buClr>
              <a:buNone/>
            </a:pPr>
            <a:r>
              <a:rPr lang="it-IT" altLang="en-US" sz="1600" dirty="0">
                <a:latin typeface="American Typewriter" panose="02090604020004020304" pitchFamily="18" charset="77"/>
              </a:rPr>
              <a:t>Nel </a:t>
            </a:r>
            <a:r>
              <a:rPr lang="it-IT" altLang="en-US" sz="1600" i="1" dirty="0">
                <a:latin typeface="American Typewriter" panose="02090604020004020304" pitchFamily="18" charset="77"/>
              </a:rPr>
              <a:t>modello</a:t>
            </a:r>
            <a:r>
              <a:rPr lang="it-IT" altLang="en-US" sz="1600" dirty="0">
                <a:latin typeface="American Typewriter" panose="02090604020004020304" pitchFamily="18" charset="77"/>
              </a:rPr>
              <a:t> del circuito economico:</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Le </a:t>
            </a:r>
            <a:r>
              <a:rPr lang="it-IT" altLang="en-US" sz="1600" b="1" dirty="0">
                <a:solidFill>
                  <a:srgbClr val="0070C0"/>
                </a:solidFill>
                <a:latin typeface="American Typewriter" panose="02090604020004020304" pitchFamily="18" charset="77"/>
              </a:rPr>
              <a:t>persone</a:t>
            </a:r>
            <a:r>
              <a:rPr lang="it-IT" altLang="en-US" sz="1600" dirty="0">
                <a:latin typeface="American Typewriter" panose="02090604020004020304" pitchFamily="18" charset="77"/>
              </a:rPr>
              <a:t> (individui) possiedono i </a:t>
            </a:r>
            <a:r>
              <a:rPr lang="it-IT" altLang="en-US" sz="1600" b="1" dirty="0">
                <a:solidFill>
                  <a:srgbClr val="0070C0"/>
                </a:solidFill>
                <a:latin typeface="American Typewriter" panose="02090604020004020304" pitchFamily="18" charset="77"/>
              </a:rPr>
              <a:t>fattori</a:t>
            </a:r>
            <a:r>
              <a:rPr lang="it-IT" altLang="en-US" sz="1600" dirty="0">
                <a:latin typeface="American Typewriter" panose="02090604020004020304" pitchFamily="18" charset="77"/>
              </a:rPr>
              <a:t> di produzione. </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Nel </a:t>
            </a:r>
            <a:r>
              <a:rPr lang="it-IT" altLang="en-US" sz="1600" b="1" dirty="0">
                <a:solidFill>
                  <a:srgbClr val="0070C0"/>
                </a:solidFill>
                <a:latin typeface="American Typewriter" panose="02090604020004020304" pitchFamily="18" charset="77"/>
              </a:rPr>
              <a:t>mercato</a:t>
            </a:r>
            <a:r>
              <a:rPr lang="it-IT" altLang="en-US" sz="1600" b="1" dirty="0">
                <a:latin typeface="American Typewriter" panose="02090604020004020304" pitchFamily="18" charset="77"/>
              </a:rPr>
              <a:t> dei fattori</a:t>
            </a:r>
            <a:r>
              <a:rPr lang="it-IT" altLang="en-US" sz="1600" dirty="0">
                <a:latin typeface="American Typewriter" panose="02090604020004020304" pitchFamily="18" charset="77"/>
              </a:rPr>
              <a:t>, le </a:t>
            </a:r>
            <a:r>
              <a:rPr lang="it-IT" altLang="en-US" sz="1600" b="1" dirty="0">
                <a:solidFill>
                  <a:srgbClr val="0070C0"/>
                </a:solidFill>
                <a:latin typeface="American Typewriter" panose="02090604020004020304" pitchFamily="18" charset="77"/>
              </a:rPr>
              <a:t>imprese</a:t>
            </a:r>
            <a:r>
              <a:rPr lang="it-IT" altLang="en-US" sz="1600" dirty="0">
                <a:latin typeface="American Typewriter" panose="02090604020004020304" pitchFamily="18" charset="77"/>
              </a:rPr>
              <a:t> acquistano i </a:t>
            </a:r>
            <a:r>
              <a:rPr lang="it-IT" altLang="en-US" sz="1600" b="1" dirty="0">
                <a:solidFill>
                  <a:srgbClr val="0070C0"/>
                </a:solidFill>
                <a:latin typeface="American Typewriter" panose="02090604020004020304" pitchFamily="18" charset="77"/>
              </a:rPr>
              <a:t>servizi</a:t>
            </a:r>
            <a:r>
              <a:rPr lang="it-IT" altLang="en-US" sz="1600" dirty="0">
                <a:latin typeface="American Typewriter" panose="02090604020004020304" pitchFamily="18" charset="77"/>
              </a:rPr>
              <a:t> dei fattori produttivi, venduti dalle persone. </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I pagamenti effettuati dalle imprese costituiscono i </a:t>
            </a:r>
            <a:r>
              <a:rPr lang="it-IT" altLang="en-US" sz="1600" b="1" dirty="0">
                <a:solidFill>
                  <a:srgbClr val="0070C0"/>
                </a:solidFill>
                <a:latin typeface="American Typewriter" panose="02090604020004020304" pitchFamily="18" charset="77"/>
              </a:rPr>
              <a:t>redditi</a:t>
            </a:r>
            <a:r>
              <a:rPr lang="it-IT" altLang="en-US" sz="1600" dirty="0">
                <a:latin typeface="American Typewriter" panose="02090604020004020304" pitchFamily="18" charset="77"/>
              </a:rPr>
              <a:t> dei fattori (da lavoro, da  capitale, …).</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Le imprese organizzano la </a:t>
            </a:r>
            <a:r>
              <a:rPr lang="it-IT" altLang="en-US" sz="1600" b="1" dirty="0">
                <a:solidFill>
                  <a:srgbClr val="0070C0"/>
                </a:solidFill>
                <a:latin typeface="American Typewriter" panose="02090604020004020304" pitchFamily="18" charset="77"/>
              </a:rPr>
              <a:t>produzione</a:t>
            </a:r>
            <a:r>
              <a:rPr lang="it-IT" altLang="en-US" sz="1600" dirty="0">
                <a:latin typeface="American Typewriter" panose="02090604020004020304" pitchFamily="18" charset="77"/>
              </a:rPr>
              <a:t> impiegando i servizi forniti dai fattori. In questo modo </a:t>
            </a:r>
            <a:r>
              <a:rPr lang="it-IT" altLang="en-US" sz="1600" b="1" dirty="0">
                <a:latin typeface="American Typewriter" panose="02090604020004020304" pitchFamily="18" charset="77"/>
              </a:rPr>
              <a:t>producono </a:t>
            </a:r>
            <a:r>
              <a:rPr lang="it-IT" altLang="en-US" sz="1600" b="1" dirty="0">
                <a:solidFill>
                  <a:srgbClr val="0070C0"/>
                </a:solidFill>
                <a:latin typeface="American Typewriter" panose="02090604020004020304" pitchFamily="18" charset="77"/>
              </a:rPr>
              <a:t>beni</a:t>
            </a:r>
            <a:r>
              <a:rPr lang="it-IT" altLang="en-US" sz="1600" b="1" dirty="0">
                <a:latin typeface="American Typewriter" panose="02090604020004020304" pitchFamily="18" charset="77"/>
              </a:rPr>
              <a:t> e </a:t>
            </a:r>
            <a:r>
              <a:rPr lang="it-IT" altLang="en-US" sz="1600" b="1" dirty="0">
                <a:solidFill>
                  <a:srgbClr val="0070C0"/>
                </a:solidFill>
                <a:latin typeface="American Typewriter" panose="02090604020004020304" pitchFamily="18" charset="77"/>
              </a:rPr>
              <a:t>servizi </a:t>
            </a:r>
            <a:r>
              <a:rPr lang="it-IT" altLang="en-US" sz="1600" dirty="0">
                <a:latin typeface="American Typewriter" panose="02090604020004020304" pitchFamily="18" charset="77"/>
              </a:rPr>
              <a:t>…</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 che sono offerti nel </a:t>
            </a:r>
            <a:r>
              <a:rPr lang="it-IT" altLang="en-US" sz="1600" b="1" dirty="0">
                <a:solidFill>
                  <a:srgbClr val="0070C0"/>
                </a:solidFill>
                <a:latin typeface="American Typewriter" panose="02090604020004020304" pitchFamily="18" charset="77"/>
              </a:rPr>
              <a:t>mercato</a:t>
            </a:r>
            <a:r>
              <a:rPr lang="it-IT" altLang="en-US" sz="1600" b="1" dirty="0">
                <a:latin typeface="American Typewriter" panose="02090604020004020304" pitchFamily="18" charset="77"/>
              </a:rPr>
              <a:t> dei beni e servizi finali</a:t>
            </a:r>
            <a:r>
              <a:rPr lang="it-IT" altLang="en-US" sz="1600" dirty="0">
                <a:latin typeface="American Typewriter" panose="02090604020004020304" pitchFamily="18" charset="77"/>
              </a:rPr>
              <a:t> e acquistati dalle persone .</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La somma di tali acquisti (= la </a:t>
            </a:r>
            <a:r>
              <a:rPr lang="it-IT" altLang="en-US" sz="1600" b="1" dirty="0">
                <a:solidFill>
                  <a:srgbClr val="0070C0"/>
                </a:solidFill>
                <a:latin typeface="American Typewriter" panose="02090604020004020304" pitchFamily="18" charset="77"/>
              </a:rPr>
              <a:t>spesa aggregata</a:t>
            </a:r>
            <a:r>
              <a:rPr lang="it-IT" altLang="en-US" sz="1600" b="1" dirty="0">
                <a:latin typeface="American Typewriter" panose="02090604020004020304" pitchFamily="18" charset="77"/>
              </a:rPr>
              <a:t>) è </a:t>
            </a:r>
            <a:r>
              <a:rPr lang="it-IT" altLang="en-US" sz="1600" dirty="0">
                <a:latin typeface="American Typewriter" panose="02090604020004020304" pitchFamily="18" charset="77"/>
              </a:rPr>
              <a:t>anche il </a:t>
            </a:r>
            <a:r>
              <a:rPr lang="it-IT" altLang="en-US" sz="1600" b="1" dirty="0">
                <a:latin typeface="American Typewriter" panose="02090604020004020304" pitchFamily="18" charset="77"/>
              </a:rPr>
              <a:t>ricavo</a:t>
            </a:r>
            <a:r>
              <a:rPr lang="it-IT" altLang="en-US" sz="1600" dirty="0">
                <a:latin typeface="American Typewriter" panose="02090604020004020304" pitchFamily="18" charset="77"/>
              </a:rPr>
              <a:t> </a:t>
            </a:r>
            <a:r>
              <a:rPr lang="it-IT" altLang="en-US" sz="1600" b="1" dirty="0">
                <a:latin typeface="American Typewriter" panose="02090604020004020304" pitchFamily="18" charset="77"/>
              </a:rPr>
              <a:t>aggregato</a:t>
            </a:r>
            <a:r>
              <a:rPr lang="it-IT" altLang="en-US" sz="1600" dirty="0">
                <a:latin typeface="American Typewriter" panose="02090604020004020304" pitchFamily="18" charset="77"/>
              </a:rPr>
              <a:t> ottenuto dalle imprese, …</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 … ed è grazie a tali ricavo che le imprese possono </a:t>
            </a:r>
            <a:r>
              <a:rPr lang="it-IT" altLang="en-US" sz="1600" b="1" dirty="0">
                <a:latin typeface="American Typewriter" panose="02090604020004020304" pitchFamily="18" charset="77"/>
              </a:rPr>
              <a:t>remunerare i servizi acquistati dai fattori produttivi</a:t>
            </a:r>
            <a:r>
              <a:rPr lang="it-IT" altLang="en-US" sz="1600" dirty="0">
                <a:latin typeface="American Typewriter" panose="02090604020004020304" pitchFamily="18" charset="77"/>
              </a:rPr>
              <a:t> (ossia, pagare loro i redditi). </a:t>
            </a:r>
            <a:endParaRPr lang="en-US" sz="1600" dirty="0">
              <a:latin typeface="American Typewriter" panose="02090604020004020304" pitchFamily="18" charset="77"/>
            </a:endParaRPr>
          </a:p>
        </p:txBody>
      </p:sp>
    </p:spTree>
    <p:extLst>
      <p:ext uri="{BB962C8B-B14F-4D97-AF65-F5344CB8AC3E}">
        <p14:creationId xmlns:p14="http://schemas.microsoft.com/office/powerpoint/2010/main" val="427287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5"/>
          <p:cNvSpPr>
            <a:spLocks noGrp="1" noChangeArrowheads="1"/>
          </p:cNvSpPr>
          <p:nvPr>
            <p:ph type="title"/>
          </p:nvPr>
        </p:nvSpPr>
        <p:spPr>
          <a:xfrm>
            <a:off x="563563" y="336550"/>
            <a:ext cx="7313612" cy="612356"/>
          </a:xfrm>
          <a:noFill/>
        </p:spPr>
        <p:txBody>
          <a:bodyPr/>
          <a:lstStyle/>
          <a:p>
            <a:r>
              <a:rPr lang="it-IT" altLang="en-US" sz="2400" dirty="0">
                <a:latin typeface="American Typewriter" panose="02090604020004020304" pitchFamily="18" charset="77"/>
              </a:rPr>
              <a:t>Reddito e spesa: Il flusso circolare (3) </a:t>
            </a:r>
          </a:p>
        </p:txBody>
      </p:sp>
      <p:sp>
        <p:nvSpPr>
          <p:cNvPr id="1229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2 – Conti della macroeconomia</a:t>
            </a:r>
          </a:p>
        </p:txBody>
      </p:sp>
      <p:sp>
        <p:nvSpPr>
          <p:cNvPr id="3" name="Rectangle 2"/>
          <p:cNvSpPr>
            <a:spLocks noChangeArrowheads="1"/>
          </p:cNvSpPr>
          <p:nvPr/>
        </p:nvSpPr>
        <p:spPr bwMode="auto">
          <a:xfrm>
            <a:off x="1209367" y="14652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ttangolo 1"/>
              <p:cNvSpPr/>
              <p:nvPr/>
            </p:nvSpPr>
            <p:spPr>
              <a:xfrm>
                <a:off x="678426" y="1706998"/>
                <a:ext cx="8465574" cy="2970044"/>
              </a:xfrm>
              <a:prstGeom prst="rect">
                <a:avLst/>
              </a:prstGeom>
            </p:spPr>
            <p:txBody>
              <a:bodyPr wrap="square">
                <a:spAutoFit/>
              </a:bodyPr>
              <a:lstStyle/>
              <a:p>
                <a:pPr marL="0" indent="0" algn="l">
                  <a:spcBef>
                    <a:spcPct val="50000"/>
                  </a:spcBef>
                  <a:buClr>
                    <a:srgbClr val="CC0066"/>
                  </a:buClr>
                  <a:buNone/>
                </a:pPr>
                <a:r>
                  <a:rPr lang="it-IT" altLang="en-US" sz="1600" dirty="0">
                    <a:latin typeface="American Typewriter" panose="02090604020004020304" pitchFamily="18" charset="77"/>
                  </a:rPr>
                  <a:t>Riassumendo, il livello di attività economica (di un anno) può essere misurato:</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In base ai </a:t>
                </a:r>
                <a:r>
                  <a:rPr lang="it-IT" altLang="en-US" sz="1600" u="sng" dirty="0">
                    <a:latin typeface="American Typewriter" panose="02090604020004020304" pitchFamily="18" charset="77"/>
                  </a:rPr>
                  <a:t>redditi</a:t>
                </a:r>
                <a:r>
                  <a:rPr lang="it-IT" altLang="en-US" sz="1600" dirty="0">
                    <a:latin typeface="American Typewriter" panose="02090604020004020304" pitchFamily="18" charset="77"/>
                  </a:rPr>
                  <a:t> pagati ai fattori della produzione</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In base al </a:t>
                </a:r>
                <a:r>
                  <a:rPr lang="it-IT" altLang="en-US" sz="1600" u="sng" dirty="0">
                    <a:latin typeface="American Typewriter" panose="02090604020004020304" pitchFamily="18" charset="77"/>
                  </a:rPr>
                  <a:t>valore</a:t>
                </a:r>
                <a:r>
                  <a:rPr lang="it-IT" altLang="en-US" sz="1600" dirty="0">
                    <a:latin typeface="American Typewriter" panose="02090604020004020304" pitchFamily="18" charset="77"/>
                  </a:rPr>
                  <a:t> totale della produzione (di beni finali) </a:t>
                </a:r>
              </a:p>
              <a:p>
                <a:pPr marL="342900" indent="-342900" algn="l">
                  <a:spcBef>
                    <a:spcPct val="50000"/>
                  </a:spcBef>
                  <a:buClr>
                    <a:srgbClr val="CC0066"/>
                  </a:buClr>
                  <a:buFont typeface="+mj-lt"/>
                  <a:buAutoNum type="arabicPeriod"/>
                </a:pPr>
                <a:r>
                  <a:rPr lang="it-IT" altLang="en-US" sz="1600" dirty="0">
                    <a:latin typeface="American Typewriter" panose="02090604020004020304" pitchFamily="18" charset="77"/>
                  </a:rPr>
                  <a:t>In base al valore totale della </a:t>
                </a:r>
                <a:r>
                  <a:rPr lang="it-IT" altLang="en-US" sz="1600" u="sng" dirty="0">
                    <a:latin typeface="American Typewriter" panose="02090604020004020304" pitchFamily="18" charset="77"/>
                  </a:rPr>
                  <a:t>spesa</a:t>
                </a:r>
                <a:r>
                  <a:rPr lang="it-IT" altLang="en-US" sz="1600" dirty="0">
                    <a:latin typeface="American Typewriter" panose="02090604020004020304" pitchFamily="18" charset="77"/>
                  </a:rPr>
                  <a:t> per l’acquisto di beni e servizi finali</a:t>
                </a:r>
              </a:p>
              <a:p>
                <a:pPr algn="l">
                  <a:spcBef>
                    <a:spcPct val="50000"/>
                  </a:spcBef>
                  <a:buClr>
                    <a:srgbClr val="CC0066"/>
                  </a:buClr>
                </a:pPr>
                <a:r>
                  <a:rPr lang="it-IT" altLang="en-US" sz="1600" dirty="0">
                    <a:latin typeface="American Typewriter" panose="02090604020004020304" pitchFamily="18" charset="77"/>
                  </a:rPr>
                  <a:t>Ossia:</a:t>
                </a:r>
                <a:endParaRPr lang="it-IT" altLang="en-US" sz="1600" b="0" i="1" dirty="0">
                  <a:latin typeface="American Typewriter" panose="02090604020004020304" pitchFamily="18" charset="77"/>
                </a:endParaRPr>
              </a:p>
              <a:p>
                <a:pPr marL="342900" indent="-342900" algn="l">
                  <a:spcBef>
                    <a:spcPct val="50000"/>
                  </a:spcBef>
                  <a:buClr>
                    <a:srgbClr val="CC0066"/>
                  </a:buClr>
                  <a:buFont typeface="+mj-lt"/>
                  <a:buAutoNum type="arabicPeriod"/>
                </a:pPr>
                <a14:m>
                  <m:oMath xmlns:m="http://schemas.openxmlformats.org/officeDocument/2006/math">
                    <m:r>
                      <a:rPr lang="it-IT" altLang="en-US" sz="1600" b="1" i="1" smtClean="0">
                        <a:latin typeface="Cambria Math" panose="02040503050406030204" pitchFamily="18" charset="0"/>
                      </a:rPr>
                      <m:t>𝒀</m:t>
                    </m:r>
                    <m:r>
                      <a:rPr lang="it-IT" altLang="en-US" sz="1600" b="0" i="1" smtClean="0">
                        <a:latin typeface="Cambria Math" panose="02040503050406030204" pitchFamily="18" charset="0"/>
                      </a:rPr>
                      <m:t>= </m:t>
                    </m:r>
                    <m:nary>
                      <m:naryPr>
                        <m:chr m:val="∑"/>
                        <m:subHide m:val="on"/>
                        <m:supHide m:val="on"/>
                        <m:ctrlPr>
                          <a:rPr lang="it-IT" altLang="en-US" sz="1600" b="0" i="1" smtClean="0">
                            <a:latin typeface="Cambria Math" panose="02040503050406030204" pitchFamily="18" charset="0"/>
                            <a:ea typeface="Cambria Math" panose="02040503050406030204" pitchFamily="18" charset="0"/>
                          </a:rPr>
                        </m:ctrlPr>
                      </m:naryPr>
                      <m:sub/>
                      <m:sup/>
                      <m:e>
                        <m:r>
                          <a:rPr lang="it-IT" altLang="en-US" sz="1600" b="0" i="1" smtClean="0">
                            <a:latin typeface="Cambria Math" panose="02040503050406030204" pitchFamily="18" charset="0"/>
                            <a:ea typeface="Cambria Math" panose="02040503050406030204" pitchFamily="18" charset="0"/>
                          </a:rPr>
                          <m:t>(</m:t>
                        </m:r>
                        <m:r>
                          <m:rPr>
                            <m:sty m:val="p"/>
                          </m:rPr>
                          <a:rPr lang="it-IT" altLang="en-US" sz="1600" b="0" i="0" smtClean="0">
                            <a:latin typeface="Cambria Math" panose="02040503050406030204" pitchFamily="18" charset="0"/>
                            <a:ea typeface="Cambria Math" panose="02040503050406030204" pitchFamily="18" charset="0"/>
                          </a:rPr>
                          <m:t>redditi</m:t>
                        </m:r>
                        <m:r>
                          <a:rPr lang="it-IT" altLang="en-US" sz="1600" b="0" i="0" smtClean="0">
                            <a:latin typeface="Cambria Math" panose="02040503050406030204" pitchFamily="18" charset="0"/>
                            <a:ea typeface="Cambria Math" panose="02040503050406030204" pitchFamily="18" charset="0"/>
                          </a:rPr>
                          <m:t> </m:t>
                        </m:r>
                        <m:r>
                          <m:rPr>
                            <m:sty m:val="p"/>
                          </m:rPr>
                          <a:rPr lang="it-IT" altLang="en-US" sz="1600" b="0" i="0" smtClean="0">
                            <a:latin typeface="Cambria Math" panose="02040503050406030204" pitchFamily="18" charset="0"/>
                            <a:ea typeface="Cambria Math" panose="02040503050406030204" pitchFamily="18" charset="0"/>
                          </a:rPr>
                          <m:t>percepiti</m:t>
                        </m:r>
                        <m:r>
                          <a:rPr lang="it-IT" altLang="en-US" sz="1600" b="0" i="0" smtClean="0">
                            <a:latin typeface="Cambria Math" panose="02040503050406030204" pitchFamily="18" charset="0"/>
                            <a:ea typeface="Cambria Math" panose="02040503050406030204" pitchFamily="18" charset="0"/>
                          </a:rPr>
                          <m:t> </m:t>
                        </m:r>
                        <m:r>
                          <m:rPr>
                            <m:sty m:val="p"/>
                          </m:rPr>
                          <a:rPr lang="it-IT" altLang="en-US" sz="1600" b="0" i="0" smtClean="0">
                            <a:latin typeface="Cambria Math" panose="02040503050406030204" pitchFamily="18" charset="0"/>
                            <a:ea typeface="Cambria Math" panose="02040503050406030204" pitchFamily="18" charset="0"/>
                          </a:rPr>
                          <m:t>da</m:t>
                        </m:r>
                        <m:r>
                          <a:rPr lang="it-IT" altLang="en-US" sz="1600" b="0" i="0" smtClean="0">
                            <a:latin typeface="Cambria Math" panose="02040503050406030204" pitchFamily="18" charset="0"/>
                            <a:ea typeface="Cambria Math" panose="02040503050406030204" pitchFamily="18" charset="0"/>
                          </a:rPr>
                          <m:t> </m:t>
                        </m:r>
                        <m:r>
                          <m:rPr>
                            <m:sty m:val="p"/>
                          </m:rPr>
                          <a:rPr lang="it-IT" altLang="en-US" sz="1600" b="0" i="0" smtClean="0">
                            <a:latin typeface="Cambria Math" panose="02040503050406030204" pitchFamily="18" charset="0"/>
                            <a:ea typeface="Cambria Math" panose="02040503050406030204" pitchFamily="18" charset="0"/>
                          </a:rPr>
                          <m:t>tutti</m:t>
                        </m:r>
                        <m:r>
                          <a:rPr lang="it-IT" altLang="en-US" sz="1600" b="0" i="0" smtClean="0">
                            <a:latin typeface="Cambria Math" panose="02040503050406030204" pitchFamily="18" charset="0"/>
                            <a:ea typeface="Cambria Math" panose="02040503050406030204" pitchFamily="18" charset="0"/>
                          </a:rPr>
                          <m:t> </m:t>
                        </m:r>
                        <m:r>
                          <m:rPr>
                            <m:sty m:val="p"/>
                          </m:rPr>
                          <a:rPr lang="it-IT" altLang="en-US" sz="1600" b="0" i="0" smtClean="0">
                            <a:latin typeface="Cambria Math" panose="02040503050406030204" pitchFamily="18" charset="0"/>
                            <a:ea typeface="Cambria Math" panose="02040503050406030204" pitchFamily="18" charset="0"/>
                          </a:rPr>
                          <m:t>i</m:t>
                        </m:r>
                        <m:r>
                          <a:rPr lang="it-IT" altLang="en-US" sz="1600" b="0" i="0" smtClean="0">
                            <a:latin typeface="Cambria Math" panose="02040503050406030204" pitchFamily="18" charset="0"/>
                            <a:ea typeface="Cambria Math" panose="02040503050406030204" pitchFamily="18" charset="0"/>
                          </a:rPr>
                          <m:t> </m:t>
                        </m:r>
                        <m:r>
                          <m:rPr>
                            <m:sty m:val="p"/>
                          </m:rPr>
                          <a:rPr lang="it-IT" altLang="en-US" sz="1600" b="0" i="0" smtClean="0">
                            <a:latin typeface="Cambria Math" panose="02040503050406030204" pitchFamily="18" charset="0"/>
                            <a:ea typeface="Cambria Math" panose="02040503050406030204" pitchFamily="18" charset="0"/>
                          </a:rPr>
                          <m:t>fattori</m:t>
                        </m:r>
                        <m:r>
                          <a:rPr lang="it-IT" altLang="en-US" sz="1600" b="0" i="0" smtClean="0">
                            <a:latin typeface="Cambria Math" panose="02040503050406030204" pitchFamily="18" charset="0"/>
                            <a:ea typeface="Cambria Math" panose="02040503050406030204" pitchFamily="18" charset="0"/>
                          </a:rPr>
                          <m:t> </m:t>
                        </m:r>
                        <m:r>
                          <m:rPr>
                            <m:sty m:val="p"/>
                          </m:rPr>
                          <a:rPr lang="it-IT" altLang="en-US" sz="1600" b="0" i="0" smtClean="0">
                            <a:latin typeface="Cambria Math" panose="02040503050406030204" pitchFamily="18" charset="0"/>
                            <a:ea typeface="Cambria Math" panose="02040503050406030204" pitchFamily="18" charset="0"/>
                          </a:rPr>
                          <m:t>della</m:t>
                        </m:r>
                        <m:r>
                          <a:rPr lang="it-IT" altLang="en-US" sz="1600" b="0" i="0" smtClean="0">
                            <a:latin typeface="Cambria Math" panose="02040503050406030204" pitchFamily="18" charset="0"/>
                            <a:ea typeface="Cambria Math" panose="02040503050406030204" pitchFamily="18" charset="0"/>
                          </a:rPr>
                          <m:t> </m:t>
                        </m:r>
                        <m:r>
                          <m:rPr>
                            <m:sty m:val="p"/>
                          </m:rPr>
                          <a:rPr lang="it-IT" altLang="en-US" sz="1600" b="0" i="0" smtClean="0">
                            <a:latin typeface="Cambria Math" panose="02040503050406030204" pitchFamily="18" charset="0"/>
                            <a:ea typeface="Cambria Math" panose="02040503050406030204" pitchFamily="18" charset="0"/>
                          </a:rPr>
                          <m:t>produzione</m:t>
                        </m:r>
                      </m:e>
                    </m:nary>
                  </m:oMath>
                </a14:m>
                <a:r>
                  <a:rPr lang="it-IT" altLang="en-US" sz="1600" dirty="0">
                    <a:latin typeface="American Typewriter" panose="02090604020004020304" pitchFamily="18" charset="77"/>
                  </a:rPr>
                  <a:t>)</a:t>
                </a:r>
              </a:p>
              <a:p>
                <a:pPr marL="342900" indent="-342900" algn="l">
                  <a:spcBef>
                    <a:spcPct val="50000"/>
                  </a:spcBef>
                  <a:buClr>
                    <a:srgbClr val="CC0066"/>
                  </a:buClr>
                  <a:buFont typeface="+mj-lt"/>
                  <a:buAutoNum type="arabicPeriod"/>
                </a:pPr>
                <a14:m>
                  <m:oMath xmlns:m="http://schemas.openxmlformats.org/officeDocument/2006/math">
                    <m:r>
                      <a:rPr lang="it-IT" altLang="en-US" sz="1600" b="1" i="1" smtClean="0">
                        <a:latin typeface="Cambria Math" panose="02040503050406030204" pitchFamily="18" charset="0"/>
                      </a:rPr>
                      <m:t>𝒀</m:t>
                    </m:r>
                    <m:r>
                      <a:rPr lang="it-IT" altLang="en-US" sz="1600" b="0" i="1" smtClean="0">
                        <a:latin typeface="Cambria Math" panose="02040503050406030204" pitchFamily="18" charset="0"/>
                      </a:rPr>
                      <m:t>= </m:t>
                    </m:r>
                    <m:nary>
                      <m:naryPr>
                        <m:chr m:val="∑"/>
                        <m:subHide m:val="on"/>
                        <m:supHide m:val="on"/>
                        <m:ctrlPr>
                          <a:rPr lang="it-IT" altLang="en-US" sz="1600" b="0" i="1" smtClean="0">
                            <a:latin typeface="Cambria Math" panose="02040503050406030204" pitchFamily="18" charset="0"/>
                          </a:rPr>
                        </m:ctrlPr>
                      </m:naryPr>
                      <m:sub/>
                      <m:sup/>
                      <m:e>
                        <m:r>
                          <a:rPr lang="it-IT" altLang="en-US" sz="1600" b="0" i="1" smtClean="0">
                            <a:latin typeface="Cambria Math" panose="02040503050406030204" pitchFamily="18" charset="0"/>
                          </a:rPr>
                          <m:t>( </m:t>
                        </m:r>
                        <m:r>
                          <m:rPr>
                            <m:sty m:val="p"/>
                          </m:rPr>
                          <a:rPr lang="it-IT" altLang="en-US" sz="1600" b="0" i="0" smtClean="0">
                            <a:latin typeface="Cambria Math" panose="02040503050406030204" pitchFamily="18" charset="0"/>
                          </a:rPr>
                          <m:t>valore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totale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delle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produzione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di</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beni</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servizi</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finali</m:t>
                        </m:r>
                      </m:e>
                    </m:nary>
                    <m:r>
                      <a:rPr lang="it-IT" altLang="en-US" sz="1600" b="0" i="1" smtClean="0">
                        <a:latin typeface="Cambria Math" panose="02040503050406030204" pitchFamily="18" charset="0"/>
                      </a:rPr>
                      <m:t>)</m:t>
                    </m:r>
                  </m:oMath>
                </a14:m>
                <a:endParaRPr lang="it-IT" altLang="en-US" sz="1600" dirty="0">
                  <a:latin typeface="American Typewriter" panose="02090604020004020304" pitchFamily="18" charset="77"/>
                </a:endParaRPr>
              </a:p>
              <a:p>
                <a:pPr marL="342900" indent="-342900" algn="l">
                  <a:spcBef>
                    <a:spcPct val="50000"/>
                  </a:spcBef>
                  <a:buClr>
                    <a:srgbClr val="CC0066"/>
                  </a:buClr>
                  <a:buFont typeface="+mj-lt"/>
                  <a:buAutoNum type="arabicPeriod"/>
                </a:pPr>
                <a14:m>
                  <m:oMath xmlns:m="http://schemas.openxmlformats.org/officeDocument/2006/math">
                    <m:r>
                      <a:rPr lang="it-IT" altLang="en-US" sz="1600" b="1" i="1" smtClean="0">
                        <a:latin typeface="Cambria Math" panose="02040503050406030204" pitchFamily="18" charset="0"/>
                      </a:rPr>
                      <m:t>𝒀</m:t>
                    </m:r>
                    <m:r>
                      <a:rPr lang="it-IT" altLang="en-US" sz="1600" b="0" i="1" smtClean="0">
                        <a:latin typeface="Cambria Math" panose="02040503050406030204" pitchFamily="18" charset="0"/>
                      </a:rPr>
                      <m:t>=</m:t>
                    </m:r>
                    <m:nary>
                      <m:naryPr>
                        <m:chr m:val="∑"/>
                        <m:subHide m:val="on"/>
                        <m:supHide m:val="on"/>
                        <m:ctrlPr>
                          <a:rPr lang="it-IT" altLang="en-US" sz="1600" b="0" i="1" smtClean="0">
                            <a:latin typeface="Cambria Math" panose="02040503050406030204" pitchFamily="18" charset="0"/>
                          </a:rPr>
                        </m:ctrlPr>
                      </m:naryPr>
                      <m:sub/>
                      <m:sup/>
                      <m:e>
                        <m:r>
                          <a:rPr lang="it-IT" altLang="en-US" sz="1600" b="0" i="1" smtClean="0">
                            <a:latin typeface="Cambria Math" panose="02040503050406030204" pitchFamily="18" charset="0"/>
                          </a:rPr>
                          <m:t>(</m:t>
                        </m:r>
                        <m:r>
                          <m:rPr>
                            <m:sty m:val="p"/>
                          </m:rPr>
                          <a:rPr lang="it-IT" altLang="en-US" sz="1600" b="0" i="0" smtClean="0">
                            <a:latin typeface="Cambria Math" panose="02040503050406030204" pitchFamily="18" charset="0"/>
                          </a:rPr>
                          <m:t>valore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totale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della</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spesa</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per</m:t>
                        </m:r>
                        <m:r>
                          <a:rPr lang="it-IT" altLang="en-US" sz="1600" b="0" i="0" smtClean="0">
                            <a:latin typeface="Cambria Math" panose="02040503050406030204" pitchFamily="18" charset="0"/>
                          </a:rPr>
                          <m:t> </m:t>
                        </m:r>
                        <m:sSup>
                          <m:sSupPr>
                            <m:ctrlPr>
                              <a:rPr lang="it-IT" altLang="en-US" sz="1600" b="0" i="1" smtClean="0">
                                <a:latin typeface="Cambria Math" panose="02040503050406030204" pitchFamily="18" charset="0"/>
                              </a:rPr>
                            </m:ctrlPr>
                          </m:sSupPr>
                          <m:e>
                            <m:r>
                              <m:rPr>
                                <m:sty m:val="p"/>
                              </m:rPr>
                              <a:rPr lang="it-IT" altLang="en-US" sz="1600" b="0" i="0" smtClean="0">
                                <a:latin typeface="Cambria Math" panose="02040503050406030204" pitchFamily="18" charset="0"/>
                              </a:rPr>
                              <m:t>l</m:t>
                            </m:r>
                          </m:e>
                          <m:sup>
                            <m:r>
                              <a:rPr lang="it-IT" altLang="en-US" sz="1600" b="0" i="0" smtClean="0">
                                <a:latin typeface="Cambria Math" panose="02040503050406030204" pitchFamily="18" charset="0"/>
                              </a:rPr>
                              <m:t>′</m:t>
                            </m:r>
                          </m:sup>
                        </m:sSup>
                        <m:r>
                          <m:rPr>
                            <m:sty m:val="p"/>
                          </m:rPr>
                          <a:rPr lang="it-IT" altLang="en-US" sz="1600" b="0" i="0" smtClean="0">
                            <a:latin typeface="Cambria Math" panose="02040503050406030204" pitchFamily="18" charset="0"/>
                          </a:rPr>
                          <m:t>acquisto</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di</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beni</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e</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servizi</m:t>
                        </m:r>
                        <m:r>
                          <a:rPr lang="it-IT" altLang="en-US" sz="1600" b="0" i="0" smtClean="0">
                            <a:latin typeface="Cambria Math" panose="02040503050406030204" pitchFamily="18" charset="0"/>
                          </a:rPr>
                          <m:t> </m:t>
                        </m:r>
                        <m:r>
                          <m:rPr>
                            <m:sty m:val="p"/>
                          </m:rPr>
                          <a:rPr lang="it-IT" altLang="en-US" sz="1600" b="0" i="0" smtClean="0">
                            <a:latin typeface="Cambria Math" panose="02040503050406030204" pitchFamily="18" charset="0"/>
                          </a:rPr>
                          <m:t>finali</m:t>
                        </m:r>
                        <m:r>
                          <a:rPr lang="it-IT" altLang="en-US" sz="1600" b="0" i="1" smtClean="0">
                            <a:latin typeface="Cambria Math" panose="02040503050406030204" pitchFamily="18" charset="0"/>
                          </a:rPr>
                          <m:t>)</m:t>
                        </m:r>
                      </m:e>
                    </m:nary>
                  </m:oMath>
                </a14:m>
                <a:endParaRPr lang="it-IT" altLang="en-US" sz="1600" dirty="0">
                  <a:latin typeface="American Typewriter" panose="02090604020004020304" pitchFamily="18" charset="77"/>
                </a:endParaRPr>
              </a:p>
            </p:txBody>
          </p:sp>
        </mc:Choice>
        <mc:Fallback xmlns="">
          <p:sp>
            <p:nvSpPr>
              <p:cNvPr id="2" name="Rettangolo 1"/>
              <p:cNvSpPr>
                <a:spLocks noRot="1" noChangeAspect="1" noMove="1" noResize="1" noEditPoints="1" noAdjustHandles="1" noChangeArrowheads="1" noChangeShapeType="1" noTextEdit="1"/>
              </p:cNvSpPr>
              <p:nvPr/>
            </p:nvSpPr>
            <p:spPr>
              <a:xfrm>
                <a:off x="678426" y="1706998"/>
                <a:ext cx="8465574" cy="2970044"/>
              </a:xfrm>
              <a:prstGeom prst="rect">
                <a:avLst/>
              </a:prstGeom>
              <a:blipFill>
                <a:blip r:embed="rId3"/>
                <a:stretch>
                  <a:fillRect l="-450" t="-851" b="-18298"/>
                </a:stretch>
              </a:blipFill>
            </p:spPr>
            <p:txBody>
              <a:bodyPr/>
              <a:lstStyle/>
              <a:p>
                <a:r>
                  <a:rPr lang="en-US">
                    <a:noFill/>
                  </a:rPr>
                  <a:t> </a:t>
                </a:r>
              </a:p>
            </p:txBody>
          </p:sp>
        </mc:Fallback>
      </mc:AlternateContent>
    </p:spTree>
    <p:extLst>
      <p:ext uri="{BB962C8B-B14F-4D97-AF65-F5344CB8AC3E}">
        <p14:creationId xmlns:p14="http://schemas.microsoft.com/office/powerpoint/2010/main" val="2981949200"/>
      </p:ext>
    </p:extLst>
  </p:cSld>
  <p:clrMapOvr>
    <a:masterClrMapping/>
  </p:clrMapOvr>
</p:sld>
</file>

<file path=ppt/theme/theme1.xml><?xml version="1.0" encoding="utf-8"?>
<a:theme xmlns:a="http://schemas.openxmlformats.org/drawingml/2006/main" name="1_Eclissi">
  <a:themeElements>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clissi">
  <a:themeElements>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3085</TotalTime>
  <Words>7041</Words>
  <Application>Microsoft Macintosh PowerPoint</Application>
  <PresentationFormat>On-screen Show (4:3)</PresentationFormat>
  <Paragraphs>1108</Paragraphs>
  <Slides>77</Slides>
  <Notes>73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8" baseType="lpstr">
      <vt:lpstr>American Typewriter</vt:lpstr>
      <vt:lpstr>Arial</vt:lpstr>
      <vt:lpstr>Calibri</vt:lpstr>
      <vt:lpstr>Cambria Math</vt:lpstr>
      <vt:lpstr>Courier New</vt:lpstr>
      <vt:lpstr>Times New Roman</vt:lpstr>
      <vt:lpstr>Verdana</vt:lpstr>
      <vt:lpstr>Wingdings</vt:lpstr>
      <vt:lpstr>1_Eclissi</vt:lpstr>
      <vt:lpstr>2_Eclissi</vt:lpstr>
      <vt:lpstr>Grafico</vt:lpstr>
      <vt:lpstr>Lez. 2 - CONTI e CONCETTI della MACROECONOMIA                                                                                                                           rif. BW-c.2</vt:lpstr>
      <vt:lpstr>CONTI e CONCETTI della MACROECONOMIA                                                                                                                          </vt:lpstr>
      <vt:lpstr>1. Il PIL</vt:lpstr>
      <vt:lpstr>Il PIL (2)</vt:lpstr>
      <vt:lpstr>Reddito e spesa: Il flusso circolare (1): Un’economia semplice </vt:lpstr>
      <vt:lpstr>Identità del reddito nazionale Reddito aggregato = spesa aggregata</vt:lpstr>
      <vt:lpstr>Il flusso circolare in un’economia più complessa </vt:lpstr>
      <vt:lpstr>Reddito e spesa: Il flusso circolare (2) </vt:lpstr>
      <vt:lpstr>Reddito e spesa: Il flusso circolare (3) </vt:lpstr>
      <vt:lpstr>Quali transazioni entrano nel computo del PIL?</vt:lpstr>
      <vt:lpstr>PowerPoint Presentation</vt:lpstr>
      <vt:lpstr>PowerPoint Presentation</vt:lpstr>
      <vt:lpstr>PowerPoint Presentation</vt:lpstr>
      <vt:lpstr>PowerPoint Presentation</vt:lpstr>
      <vt:lpstr>PowerPoint Presentation</vt:lpstr>
      <vt:lpstr>PIL in Italia (2013)</vt:lpstr>
      <vt:lpstr>PIL in Italia (2013)</vt:lpstr>
      <vt:lpstr>PIL in Italia (2013)</vt:lpstr>
      <vt:lpstr>Prodotto interno e prodotto nazionale</vt:lpstr>
      <vt:lpstr>PIL e benessere</vt:lpstr>
      <vt:lpstr>PIL e benessere (2)</vt:lpstr>
      <vt:lpstr>PIL e benessere (3)</vt:lpstr>
      <vt:lpstr>PIL e benessere (4)</vt:lpstr>
      <vt:lpstr>HDI Ranking nel 2011: </vt:lpstr>
      <vt:lpstr>PIL e benessere (5)</vt:lpstr>
      <vt:lpstr>PIL nominale e PIL reale </vt:lpstr>
      <vt:lpstr>Calcolo del PIL reale</vt:lpstr>
      <vt:lpstr>Calcolo del PIL reale (2)</vt:lpstr>
      <vt:lpstr>Calcolo del PIL reale (3)</vt:lpstr>
      <vt:lpstr>Calcolo del PIL reale: misure concatenate</vt:lpstr>
      <vt:lpstr>Il PIL reale: quale paese cresce di più?</vt:lpstr>
      <vt:lpstr>Il PIL pro capite, misurato in PPS:  quale paese produce di più?</vt:lpstr>
      <vt:lpstr>PIL p.c. in PPS: quale paese produce di più? (2)</vt:lpstr>
      <vt:lpstr>Dal PIL alla teoria della crescita</vt:lpstr>
      <vt:lpstr>Dal PIL alla teoria della crescita (2)</vt:lpstr>
      <vt:lpstr>2. Prezzi e inflazione</vt:lpstr>
      <vt:lpstr>Indici dei prezzi e misure dell’inflazione</vt:lpstr>
      <vt:lpstr>Indici dei prezzi e misure dell’inflazione (2) </vt:lpstr>
      <vt:lpstr>Indici dei prezzi e misure dell’inflazione (3)  </vt:lpstr>
      <vt:lpstr>   Confronto tra indici dei prezzi</vt:lpstr>
      <vt:lpstr>L’IPC sovrastima l’inflazione (o meglio, l’aumento del costo della vita)?</vt:lpstr>
      <vt:lpstr>IPC vs deflatore del PIL (Italia)</vt:lpstr>
      <vt:lpstr>HICP a confronto nell’area dell’euro (fonte: Shambaugh, 2012)</vt:lpstr>
      <vt:lpstr>4. L’identità reddito-spesa</vt:lpstr>
      <vt:lpstr>Fondi e flussi</vt:lpstr>
      <vt:lpstr>Fondi e flussi</vt:lpstr>
      <vt:lpstr>Fondi o flussi?</vt:lpstr>
      <vt:lpstr>Identità reddito-spesa</vt:lpstr>
      <vt:lpstr>Identità reddito-spesa (2)</vt:lpstr>
      <vt:lpstr>Identità reddito-spesa (3)</vt:lpstr>
      <vt:lpstr>Identità reddito-spesa (4)</vt:lpstr>
      <vt:lpstr>Identità reddito-spesa (5)</vt:lpstr>
      <vt:lpstr>Identità reddito-spesa (6)</vt:lpstr>
      <vt:lpstr>Risparmio privato, pubblico e nazionale</vt:lpstr>
      <vt:lpstr> 5. La BILANCIA dei PAGAMENTI (1)</vt:lpstr>
      <vt:lpstr> La BILANCIA dei PAGAMENTI (2)</vt:lpstr>
      <vt:lpstr>BILANCIA dei PAGAMENTI (2)</vt:lpstr>
      <vt:lpstr>PowerPoint Presentation</vt:lpstr>
      <vt:lpstr>Le partite correnti e il conto del PIL</vt:lpstr>
      <vt:lpstr>6. In sintesi</vt:lpstr>
      <vt:lpstr>In sintesi (2)</vt:lpstr>
      <vt:lpstr>In sintesi (3)</vt:lpstr>
      <vt:lpstr>3. Popolazione, Forza lavoro, Occupazione</vt:lpstr>
      <vt:lpstr>3. Popolazione, Forza lavoro, Occupazione</vt:lpstr>
      <vt:lpstr>Tasso di disoccupazione e di partecipazione I valori percentuali sono più informativi</vt:lpstr>
      <vt:lpstr>La popolazione in Italia </vt:lpstr>
      <vt:lpstr>La popolazione negli Stati Uniti </vt:lpstr>
      <vt:lpstr>Tassi di Partecipazione al lavoro, 1970-2016</vt:lpstr>
      <vt:lpstr>Tassi di disoccupazione a confronto</vt:lpstr>
      <vt:lpstr>Tassi di disoccupazione a confronto</vt:lpstr>
      <vt:lpstr>Il tasso di disoccupazione</vt:lpstr>
      <vt:lpstr>Tasso di disoccupazione in Italia, prima dell’euro</vt:lpstr>
      <vt:lpstr>Age-dependency ratio: World, 1960-2015</vt:lpstr>
      <vt:lpstr>Age-dependency ratio: Italy, 1960-2015</vt:lpstr>
      <vt:lpstr>Esercizietto Calcolare statistiche del lavoro</vt:lpstr>
      <vt:lpstr>Esercizietto Risposte</vt:lpstr>
      <vt:lpstr>Come continua?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Secondo</dc:title>
  <cp:lastModifiedBy>Nicola Mastrorocco</cp:lastModifiedBy>
  <cp:revision>43</cp:revision>
  <cp:lastPrinted>2015-02-12T09:44:07Z</cp:lastPrinted>
  <dcterms:created xsi:type="dcterms:W3CDTF">2003-11-11T17:19:21Z</dcterms:created>
  <dcterms:modified xsi:type="dcterms:W3CDTF">2023-09-21T19:12:29Z</dcterms:modified>
</cp:coreProperties>
</file>