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0"/>
  </p:notesMasterIdLst>
  <p:handoutMasterIdLst>
    <p:handoutMasterId r:id="rId111"/>
  </p:handoutMasterIdLst>
  <p:sldIdLst>
    <p:sldId id="517" r:id="rId2"/>
    <p:sldId id="518" r:id="rId3"/>
    <p:sldId id="494" r:id="rId4"/>
    <p:sldId id="501" r:id="rId5"/>
    <p:sldId id="514" r:id="rId6"/>
    <p:sldId id="504" r:id="rId7"/>
    <p:sldId id="503" r:id="rId8"/>
    <p:sldId id="505" r:id="rId9"/>
    <p:sldId id="507" r:id="rId10"/>
    <p:sldId id="508" r:id="rId11"/>
    <p:sldId id="509" r:id="rId12"/>
    <p:sldId id="511" r:id="rId13"/>
    <p:sldId id="512" r:id="rId14"/>
    <p:sldId id="513" r:id="rId15"/>
    <p:sldId id="487" r:id="rId16"/>
    <p:sldId id="515" r:id="rId17"/>
    <p:sldId id="489" r:id="rId18"/>
    <p:sldId id="490" r:id="rId19"/>
    <p:sldId id="491" r:id="rId20"/>
    <p:sldId id="526" r:id="rId21"/>
    <p:sldId id="492" r:id="rId22"/>
    <p:sldId id="493" r:id="rId23"/>
    <p:sldId id="495" r:id="rId24"/>
    <p:sldId id="516" r:id="rId25"/>
    <p:sldId id="519" r:id="rId26"/>
    <p:sldId id="522" r:id="rId27"/>
    <p:sldId id="520" r:id="rId28"/>
    <p:sldId id="521" r:id="rId29"/>
    <p:sldId id="523" r:id="rId30"/>
    <p:sldId id="547" r:id="rId31"/>
    <p:sldId id="524" r:id="rId32"/>
    <p:sldId id="375" r:id="rId33"/>
    <p:sldId id="558" r:id="rId34"/>
    <p:sldId id="559" r:id="rId35"/>
    <p:sldId id="525" r:id="rId36"/>
    <p:sldId id="479" r:id="rId37"/>
    <p:sldId id="380" r:id="rId38"/>
    <p:sldId id="510" r:id="rId39"/>
    <p:sldId id="557" r:id="rId40"/>
    <p:sldId id="376" r:id="rId41"/>
    <p:sldId id="377" r:id="rId42"/>
    <p:sldId id="382" r:id="rId43"/>
    <p:sldId id="383" r:id="rId44"/>
    <p:sldId id="413" r:id="rId45"/>
    <p:sldId id="384" r:id="rId46"/>
    <p:sldId id="414" r:id="rId47"/>
    <p:sldId id="386" r:id="rId48"/>
    <p:sldId id="415" r:id="rId49"/>
    <p:sldId id="387" r:id="rId50"/>
    <p:sldId id="389" r:id="rId51"/>
    <p:sldId id="412" r:id="rId52"/>
    <p:sldId id="391" r:id="rId53"/>
    <p:sldId id="392" r:id="rId54"/>
    <p:sldId id="398" r:id="rId55"/>
    <p:sldId id="560" r:id="rId56"/>
    <p:sldId id="417" r:id="rId57"/>
    <p:sldId id="433" r:id="rId58"/>
    <p:sldId id="440" r:id="rId59"/>
    <p:sldId id="441" r:id="rId60"/>
    <p:sldId id="442" r:id="rId61"/>
    <p:sldId id="445" r:id="rId62"/>
    <p:sldId id="446" r:id="rId63"/>
    <p:sldId id="448" r:id="rId64"/>
    <p:sldId id="449" r:id="rId65"/>
    <p:sldId id="451" r:id="rId66"/>
    <p:sldId id="561" r:id="rId67"/>
    <p:sldId id="450" r:id="rId68"/>
    <p:sldId id="452" r:id="rId69"/>
    <p:sldId id="454" r:id="rId70"/>
    <p:sldId id="456" r:id="rId71"/>
    <p:sldId id="530" r:id="rId72"/>
    <p:sldId id="458" r:id="rId73"/>
    <p:sldId id="460" r:id="rId74"/>
    <p:sldId id="532" r:id="rId75"/>
    <p:sldId id="535" r:id="rId76"/>
    <p:sldId id="534" r:id="rId77"/>
    <p:sldId id="459" r:id="rId78"/>
    <p:sldId id="531" r:id="rId79"/>
    <p:sldId id="536" r:id="rId80"/>
    <p:sldId id="474" r:id="rId81"/>
    <p:sldId id="475" r:id="rId82"/>
    <p:sldId id="461" r:id="rId83"/>
    <p:sldId id="462" r:id="rId84"/>
    <p:sldId id="463" r:id="rId85"/>
    <p:sldId id="464" r:id="rId86"/>
    <p:sldId id="465" r:id="rId87"/>
    <p:sldId id="466" r:id="rId88"/>
    <p:sldId id="468" r:id="rId89"/>
    <p:sldId id="562" r:id="rId90"/>
    <p:sldId id="548" r:id="rId91"/>
    <p:sldId id="549" r:id="rId92"/>
    <p:sldId id="550" r:id="rId93"/>
    <p:sldId id="551" r:id="rId94"/>
    <p:sldId id="552" r:id="rId95"/>
    <p:sldId id="553" r:id="rId96"/>
    <p:sldId id="555" r:id="rId97"/>
    <p:sldId id="556" r:id="rId98"/>
    <p:sldId id="554" r:id="rId99"/>
    <p:sldId id="563" r:id="rId100"/>
    <p:sldId id="564" r:id="rId101"/>
    <p:sldId id="469" r:id="rId102"/>
    <p:sldId id="470" r:id="rId103"/>
    <p:sldId id="477" r:id="rId104"/>
    <p:sldId id="471" r:id="rId105"/>
    <p:sldId id="457" r:id="rId106"/>
    <p:sldId id="527" r:id="rId107"/>
    <p:sldId id="528" r:id="rId108"/>
    <p:sldId id="546" r:id="rId109"/>
  </p:sldIdLst>
  <p:sldSz cx="9144000" cy="6858000" type="screen4x3"/>
  <p:notesSz cx="6797675" cy="9928225"/>
  <p:defaultTextStyle>
    <a:defPPr>
      <a:defRPr lang="it-IT"/>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99"/>
    <a:srgbClr val="000099"/>
    <a:srgbClr val="006600"/>
    <a:srgbClr val="FF0000"/>
    <a:srgbClr val="006666"/>
    <a:srgbClr val="0080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282" autoAdjust="0"/>
    <p:restoredTop sz="96327" autoAdjust="0"/>
  </p:normalViewPr>
  <p:slideViewPr>
    <p:cSldViewPr>
      <p:cViewPr varScale="1">
        <p:scale>
          <a:sx n="128" d="100"/>
          <a:sy n="128" d="100"/>
        </p:scale>
        <p:origin x="768"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50" d="100"/>
        <a:sy n="150" d="100"/>
      </p:scale>
      <p:origin x="0" y="-23982"/>
    </p:cViewPr>
  </p:sorterViewPr>
  <p:notesViewPr>
    <p:cSldViewPr>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slide" Target="slides/slide99.xml"/><Relationship Id="rId1" Type="http://schemas.openxmlformats.org/officeDocument/2006/relationships/slide" Target="slides/slide89.xml"/><Relationship Id="rId4" Type="http://schemas.openxmlformats.org/officeDocument/2006/relationships/slide" Target="slides/slide1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730A7D17-3F3C-42D1-8620-F2F6BB29E9E1}" type="datetimeFigureOut">
              <a:rPr lang="en-US" smtClean="0"/>
              <a:t>3/2/23</a:t>
            </a:fld>
            <a:endParaRPr lang="en-US" dirty="0"/>
          </a:p>
        </p:txBody>
      </p:sp>
      <p:sp>
        <p:nvSpPr>
          <p:cNvPr id="4" name="Segnaposto piè di pa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5" name="Segnaposto numero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A0F0070-A6E5-4A5A-8E92-5093D083851B}" type="slidenum">
              <a:rPr lang="en-US" smtClean="0"/>
              <a:t>‹#›</a:t>
            </a:fld>
            <a:endParaRPr lang="en-US" dirty="0"/>
          </a:p>
        </p:txBody>
      </p:sp>
    </p:spTree>
    <p:extLst>
      <p:ext uri="{BB962C8B-B14F-4D97-AF65-F5344CB8AC3E}">
        <p14:creationId xmlns:p14="http://schemas.microsoft.com/office/powerpoint/2010/main" val="116813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pPr>
              <a:defRPr/>
            </a:pPr>
            <a:endParaRPr lang="it-IT" dirty="0"/>
          </a:p>
        </p:txBody>
      </p:sp>
      <p:sp>
        <p:nvSpPr>
          <p:cNvPr id="92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it-IT" dirty="0"/>
          </a:p>
        </p:txBody>
      </p:sp>
      <p:sp>
        <p:nvSpPr>
          <p:cNvPr id="727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922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a:defRPr/>
            </a:pPr>
            <a:endParaRPr lang="it-IT" dirty="0"/>
          </a:p>
        </p:txBody>
      </p:sp>
      <p:sp>
        <p:nvSpPr>
          <p:cNvPr id="922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688DA8D8-A46E-4C44-8864-41E4A06AAB9B}" type="slidenum">
              <a:rPr lang="it-IT" altLang="en-US" smtClean="0"/>
              <a:pPr/>
              <a:t>‹#›</a:t>
            </a:fld>
            <a:endParaRPr lang="it-IT" altLang="en-US" dirty="0"/>
          </a:p>
        </p:txBody>
      </p:sp>
    </p:spTree>
    <p:extLst>
      <p:ext uri="{BB962C8B-B14F-4D97-AF65-F5344CB8AC3E}">
        <p14:creationId xmlns:p14="http://schemas.microsoft.com/office/powerpoint/2010/main" val="1542159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925513" y="746125"/>
            <a:ext cx="4959350" cy="37211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14127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10</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8425376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3377885-FFAA-458F-A891-75251A952999}" type="slidenum">
              <a:rPr lang="it-IT" altLang="en-US" sz="1200"/>
              <a:pPr eaLnBrk="1" hangingPunct="1"/>
              <a:t>107</a:t>
            </a:fld>
            <a:endParaRPr lang="it-IT" altLang="en-US" sz="12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19995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4F51F05-5E94-4112-9624-343D2560279D}" type="slidenum">
              <a:rPr lang="it-IT" altLang="de-DE" sz="1300"/>
              <a:pPr algn="r" eaLnBrk="1" hangingPunct="1">
                <a:spcBef>
                  <a:spcPct val="0"/>
                </a:spcBef>
              </a:pPr>
              <a:t>108</a:t>
            </a:fld>
            <a:endParaRPr lang="it-IT" altLang="de-DE" sz="13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06463" y="4714356"/>
            <a:ext cx="4984750" cy="4465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de-DE" dirty="0"/>
          </a:p>
        </p:txBody>
      </p:sp>
    </p:spTree>
    <p:extLst>
      <p:ext uri="{BB962C8B-B14F-4D97-AF65-F5344CB8AC3E}">
        <p14:creationId xmlns:p14="http://schemas.microsoft.com/office/powerpoint/2010/main" val="292168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11</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248497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12</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273938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13</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119409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14</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37935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E1A0082-6523-4425-9DE4-9DFDC16B1CA2}" type="slidenum">
              <a:rPr lang="it-IT" altLang="en-US" b="0"/>
              <a:pPr eaLnBrk="1" hangingPunct="1"/>
              <a:t>15</a:t>
            </a:fld>
            <a:endParaRPr lang="it-IT" altLang="en-US" b="0" dirty="0"/>
          </a:p>
        </p:txBody>
      </p:sp>
      <p:sp>
        <p:nvSpPr>
          <p:cNvPr id="95235" name="Rectangle 2"/>
          <p:cNvSpPr>
            <a:spLocks noGrp="1" noRot="1" noChangeAspect="1" noChangeArrowheads="1" noTextEdit="1"/>
          </p:cNvSpPr>
          <p:nvPr>
            <p:ph type="sldImg"/>
          </p:nvPr>
        </p:nvSpPr>
        <p:spPr>
          <a:xfrm>
            <a:off x="1114425" y="746125"/>
            <a:ext cx="4408488" cy="3308350"/>
          </a:xfrm>
          <a:ln/>
        </p:spPr>
      </p:sp>
      <p:sp>
        <p:nvSpPr>
          <p:cNvPr id="95236"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407753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E1A0082-6523-4425-9DE4-9DFDC16B1CA2}" type="slidenum">
              <a:rPr lang="it-IT" altLang="en-US" b="0"/>
              <a:pPr eaLnBrk="1" hangingPunct="1"/>
              <a:t>16</a:t>
            </a:fld>
            <a:endParaRPr lang="it-IT" altLang="en-US" b="0" dirty="0"/>
          </a:p>
        </p:txBody>
      </p:sp>
      <p:sp>
        <p:nvSpPr>
          <p:cNvPr id="95235" name="Rectangle 2"/>
          <p:cNvSpPr>
            <a:spLocks noGrp="1" noRot="1" noChangeAspect="1" noChangeArrowheads="1" noTextEdit="1"/>
          </p:cNvSpPr>
          <p:nvPr>
            <p:ph type="sldImg"/>
          </p:nvPr>
        </p:nvSpPr>
        <p:spPr>
          <a:xfrm>
            <a:off x="1114425" y="746125"/>
            <a:ext cx="4408488" cy="3308350"/>
          </a:xfrm>
          <a:ln/>
        </p:spPr>
      </p:sp>
      <p:sp>
        <p:nvSpPr>
          <p:cNvPr id="95236"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337701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C9D7ABC-0215-406D-9055-8925478D8D8E}" type="slidenum">
              <a:rPr lang="it-IT" altLang="en-US" b="0"/>
              <a:pPr eaLnBrk="1" hangingPunct="1"/>
              <a:t>17</a:t>
            </a:fld>
            <a:endParaRPr lang="it-IT" altLang="en-US" b="0" dirty="0"/>
          </a:p>
        </p:txBody>
      </p:sp>
      <p:sp>
        <p:nvSpPr>
          <p:cNvPr id="98307" name="Rectangle 2"/>
          <p:cNvSpPr>
            <a:spLocks noGrp="1" noRot="1" noChangeAspect="1" noChangeArrowheads="1" noTextEdit="1"/>
          </p:cNvSpPr>
          <p:nvPr>
            <p:ph type="sldImg"/>
          </p:nvPr>
        </p:nvSpPr>
        <p:spPr>
          <a:xfrm>
            <a:off x="1114425" y="746125"/>
            <a:ext cx="4408488" cy="3308350"/>
          </a:xfrm>
          <a:ln/>
        </p:spPr>
      </p:sp>
      <p:sp>
        <p:nvSpPr>
          <p:cNvPr id="9830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12524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670F5CF-65DB-4DFC-B2DE-9CD1E09B5F25}" type="slidenum">
              <a:rPr lang="it-IT" altLang="en-US" b="0"/>
              <a:pPr eaLnBrk="1" hangingPunct="1"/>
              <a:t>18</a:t>
            </a:fld>
            <a:endParaRPr lang="it-IT" altLang="en-US" b="0" dirty="0"/>
          </a:p>
        </p:txBody>
      </p:sp>
      <p:sp>
        <p:nvSpPr>
          <p:cNvPr id="99331" name="Rectangle 2"/>
          <p:cNvSpPr>
            <a:spLocks noGrp="1" noRot="1" noChangeAspect="1" noChangeArrowheads="1" noTextEdit="1"/>
          </p:cNvSpPr>
          <p:nvPr>
            <p:ph type="sldImg"/>
          </p:nvPr>
        </p:nvSpPr>
        <p:spPr>
          <a:xfrm>
            <a:off x="1117600" y="746125"/>
            <a:ext cx="4408488" cy="3308350"/>
          </a:xfrm>
          <a:ln/>
        </p:spPr>
      </p:sp>
      <p:sp>
        <p:nvSpPr>
          <p:cNvPr id="99332"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35607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2039508-87B2-4D2B-8D10-D576D9D8489C}" type="slidenum">
              <a:rPr lang="it-IT" altLang="en-US" b="0"/>
              <a:pPr eaLnBrk="1" hangingPunct="1"/>
              <a:t>19</a:t>
            </a:fld>
            <a:endParaRPr lang="it-IT" altLang="en-US" b="0" dirty="0"/>
          </a:p>
        </p:txBody>
      </p:sp>
      <p:sp>
        <p:nvSpPr>
          <p:cNvPr id="101379" name="Rectangle 2"/>
          <p:cNvSpPr>
            <a:spLocks noGrp="1" noRot="1" noChangeAspect="1" noChangeArrowheads="1" noTextEdit="1"/>
          </p:cNvSpPr>
          <p:nvPr>
            <p:ph type="sldImg"/>
          </p:nvPr>
        </p:nvSpPr>
        <p:spPr>
          <a:xfrm>
            <a:off x="1117600" y="746125"/>
            <a:ext cx="4408488" cy="3308350"/>
          </a:xfrm>
          <a:ln/>
        </p:spPr>
      </p:sp>
      <p:sp>
        <p:nvSpPr>
          <p:cNvPr id="101380"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406217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2</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925513" y="746125"/>
            <a:ext cx="4959350" cy="37211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265581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C9D7ABC-0215-406D-9055-8925478D8D8E}" type="slidenum">
              <a:rPr lang="it-IT" altLang="en-US" b="0"/>
              <a:pPr eaLnBrk="1" hangingPunct="1"/>
              <a:t>20</a:t>
            </a:fld>
            <a:endParaRPr lang="it-IT" altLang="en-US" b="0" dirty="0"/>
          </a:p>
        </p:txBody>
      </p:sp>
      <p:sp>
        <p:nvSpPr>
          <p:cNvPr id="98307" name="Rectangle 2"/>
          <p:cNvSpPr>
            <a:spLocks noGrp="1" noRot="1" noChangeAspect="1" noChangeArrowheads="1" noTextEdit="1"/>
          </p:cNvSpPr>
          <p:nvPr>
            <p:ph type="sldImg"/>
          </p:nvPr>
        </p:nvSpPr>
        <p:spPr>
          <a:xfrm>
            <a:off x="1114425" y="746125"/>
            <a:ext cx="4408488" cy="3308350"/>
          </a:xfrm>
          <a:ln/>
        </p:spPr>
      </p:sp>
      <p:sp>
        <p:nvSpPr>
          <p:cNvPr id="9830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162793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A940762-81C7-4050-86D0-77DE5967CE62}" type="slidenum">
              <a:rPr lang="it-IT" altLang="en-US" b="0"/>
              <a:pPr eaLnBrk="1" hangingPunct="1"/>
              <a:t>21</a:t>
            </a:fld>
            <a:endParaRPr lang="it-IT" altLang="en-US" b="0" dirty="0"/>
          </a:p>
        </p:txBody>
      </p:sp>
      <p:sp>
        <p:nvSpPr>
          <p:cNvPr id="102403" name="Rectangle 2"/>
          <p:cNvSpPr>
            <a:spLocks noGrp="1" noRot="1" noChangeAspect="1" noChangeArrowheads="1" noTextEdit="1"/>
          </p:cNvSpPr>
          <p:nvPr>
            <p:ph type="sldImg"/>
          </p:nvPr>
        </p:nvSpPr>
        <p:spPr>
          <a:xfrm>
            <a:off x="1114425" y="746125"/>
            <a:ext cx="4408488" cy="3308350"/>
          </a:xfrm>
          <a:ln/>
        </p:spPr>
      </p:sp>
      <p:sp>
        <p:nvSpPr>
          <p:cNvPr id="102404"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23462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22</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260075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23</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79613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24</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17504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8DA8D8-A46E-4C44-8864-41E4A06AAB9B}" type="slidenum">
              <a:rPr lang="it-IT" altLang="en-US" smtClean="0"/>
              <a:pPr/>
              <a:t>31</a:t>
            </a:fld>
            <a:endParaRPr lang="it-IT" altLang="en-US" dirty="0"/>
          </a:p>
        </p:txBody>
      </p:sp>
    </p:spTree>
    <p:extLst>
      <p:ext uri="{BB962C8B-B14F-4D97-AF65-F5344CB8AC3E}">
        <p14:creationId xmlns:p14="http://schemas.microsoft.com/office/powerpoint/2010/main" val="244551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811DAA1-7A0C-4FE3-8655-D44D688D8C63}" type="slidenum">
              <a:rPr lang="it-IT" altLang="en-US" sz="1200"/>
              <a:pPr eaLnBrk="1" hangingPunct="1"/>
              <a:t>32</a:t>
            </a:fld>
            <a:endParaRPr lang="it-IT" altLang="en-US" sz="1200" dirty="0"/>
          </a:p>
        </p:txBody>
      </p:sp>
      <p:sp>
        <p:nvSpPr>
          <p:cNvPr id="77827" name="Rectangle 2"/>
          <p:cNvSpPr>
            <a:spLocks noGrp="1" noRot="1" noChangeAspect="1" noChangeArrowheads="1" noTextEdit="1"/>
          </p:cNvSpPr>
          <p:nvPr>
            <p:ph type="sldImg"/>
          </p:nvPr>
        </p:nvSpPr>
        <p:spPr>
          <a:xfrm>
            <a:off x="919163" y="744538"/>
            <a:ext cx="4962525" cy="3722687"/>
          </a:xfrm>
          <a:ln/>
        </p:spPr>
      </p:sp>
      <p:sp>
        <p:nvSpPr>
          <p:cNvPr id="778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4079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811DAA1-7A0C-4FE3-8655-D44D688D8C63}" type="slidenum">
              <a:rPr lang="it-IT" altLang="en-US" sz="1200"/>
              <a:pPr eaLnBrk="1" hangingPunct="1"/>
              <a:t>33</a:t>
            </a:fld>
            <a:endParaRPr lang="it-IT" altLang="en-US" sz="1200" dirty="0"/>
          </a:p>
        </p:txBody>
      </p:sp>
      <p:sp>
        <p:nvSpPr>
          <p:cNvPr id="77827" name="Rectangle 2"/>
          <p:cNvSpPr>
            <a:spLocks noGrp="1" noRot="1" noChangeAspect="1" noChangeArrowheads="1" noTextEdit="1"/>
          </p:cNvSpPr>
          <p:nvPr>
            <p:ph type="sldImg"/>
          </p:nvPr>
        </p:nvSpPr>
        <p:spPr>
          <a:xfrm>
            <a:off x="919163" y="744538"/>
            <a:ext cx="4962525" cy="3722687"/>
          </a:xfrm>
          <a:ln/>
        </p:spPr>
      </p:sp>
      <p:sp>
        <p:nvSpPr>
          <p:cNvPr id="778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0654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811DAA1-7A0C-4FE3-8655-D44D688D8C63}" type="slidenum">
              <a:rPr lang="it-IT" altLang="en-US" sz="1200"/>
              <a:pPr eaLnBrk="1" hangingPunct="1"/>
              <a:t>34</a:t>
            </a:fld>
            <a:endParaRPr lang="it-IT" altLang="en-US" sz="1200" dirty="0"/>
          </a:p>
        </p:txBody>
      </p:sp>
      <p:sp>
        <p:nvSpPr>
          <p:cNvPr id="77827" name="Rectangle 2"/>
          <p:cNvSpPr>
            <a:spLocks noGrp="1" noRot="1" noChangeAspect="1" noChangeArrowheads="1" noTextEdit="1"/>
          </p:cNvSpPr>
          <p:nvPr>
            <p:ph type="sldImg"/>
          </p:nvPr>
        </p:nvSpPr>
        <p:spPr>
          <a:xfrm>
            <a:off x="919163" y="744538"/>
            <a:ext cx="4962525" cy="3722687"/>
          </a:xfrm>
          <a:ln/>
        </p:spPr>
      </p:sp>
      <p:sp>
        <p:nvSpPr>
          <p:cNvPr id="778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66499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811DAA1-7A0C-4FE3-8655-D44D688D8C63}" type="slidenum">
              <a:rPr lang="it-IT" altLang="en-US" sz="1200"/>
              <a:pPr eaLnBrk="1" hangingPunct="1"/>
              <a:t>35</a:t>
            </a:fld>
            <a:endParaRPr lang="it-IT" altLang="en-US" sz="1200" dirty="0"/>
          </a:p>
        </p:txBody>
      </p:sp>
      <p:sp>
        <p:nvSpPr>
          <p:cNvPr id="77827" name="Rectangle 2"/>
          <p:cNvSpPr>
            <a:spLocks noGrp="1" noRot="1" noChangeAspect="1" noChangeArrowheads="1" noTextEdit="1"/>
          </p:cNvSpPr>
          <p:nvPr>
            <p:ph type="sldImg"/>
          </p:nvPr>
        </p:nvSpPr>
        <p:spPr>
          <a:xfrm>
            <a:off x="919163" y="744538"/>
            <a:ext cx="4962525" cy="3722687"/>
          </a:xfrm>
          <a:ln/>
        </p:spPr>
      </p:sp>
      <p:sp>
        <p:nvSpPr>
          <p:cNvPr id="778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9449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3</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851609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B6B37B2-7885-461F-9C1D-37AE9A879ABD}" type="slidenum">
              <a:rPr lang="it-IT" altLang="en-US" sz="1200"/>
              <a:pPr eaLnBrk="1" hangingPunct="1"/>
              <a:t>36</a:t>
            </a:fld>
            <a:endParaRPr lang="it-IT" altLang="en-US" sz="1200" dirty="0"/>
          </a:p>
        </p:txBody>
      </p:sp>
      <p:sp>
        <p:nvSpPr>
          <p:cNvPr id="80899" name="Rectangle 2"/>
          <p:cNvSpPr>
            <a:spLocks noGrp="1" noRot="1" noChangeAspect="1" noChangeArrowheads="1" noTextEdit="1"/>
          </p:cNvSpPr>
          <p:nvPr>
            <p:ph type="sldImg"/>
          </p:nvPr>
        </p:nvSpPr>
        <p:spPr>
          <a:xfrm>
            <a:off x="919163" y="744538"/>
            <a:ext cx="4962525" cy="3722687"/>
          </a:xfrm>
          <a:ln/>
        </p:spPr>
      </p:sp>
      <p:sp>
        <p:nvSpPr>
          <p:cNvPr id="8090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0460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2E1BE65-98CB-4731-8658-637130D65A07}" type="slidenum">
              <a:rPr lang="it-IT" altLang="en-US" sz="1200"/>
              <a:pPr eaLnBrk="1" hangingPunct="1"/>
              <a:t>37</a:t>
            </a:fld>
            <a:endParaRPr lang="it-IT" altLang="en-US" sz="1200" dirty="0"/>
          </a:p>
        </p:txBody>
      </p:sp>
      <p:sp>
        <p:nvSpPr>
          <p:cNvPr id="81923" name="Rectangle 2"/>
          <p:cNvSpPr>
            <a:spLocks noGrp="1" noRot="1" noChangeAspect="1" noChangeArrowheads="1" noTextEdit="1"/>
          </p:cNvSpPr>
          <p:nvPr>
            <p:ph type="sldImg"/>
          </p:nvPr>
        </p:nvSpPr>
        <p:spPr>
          <a:xfrm>
            <a:off x="919163" y="744538"/>
            <a:ext cx="4962525" cy="3722687"/>
          </a:xfrm>
          <a:ln/>
        </p:spPr>
      </p:sp>
      <p:sp>
        <p:nvSpPr>
          <p:cNvPr id="8192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17692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C8A7B60-E02F-411D-AB81-0077CB2A23A3}" type="slidenum">
              <a:rPr lang="it-IT" altLang="en-US" sz="1200"/>
              <a:pPr eaLnBrk="1" hangingPunct="1"/>
              <a:t>38</a:t>
            </a:fld>
            <a:endParaRPr lang="it-IT" altLang="en-US" sz="1200" dirty="0"/>
          </a:p>
        </p:txBody>
      </p:sp>
      <p:sp>
        <p:nvSpPr>
          <p:cNvPr id="86019" name="Rectangle 2"/>
          <p:cNvSpPr>
            <a:spLocks noGrp="1" noRot="1" noChangeAspect="1" noChangeArrowheads="1" noTextEdit="1"/>
          </p:cNvSpPr>
          <p:nvPr>
            <p:ph type="sldImg"/>
          </p:nvPr>
        </p:nvSpPr>
        <p:spPr>
          <a:xfrm>
            <a:off x="919163" y="744538"/>
            <a:ext cx="4962525" cy="3722687"/>
          </a:xfrm>
          <a:ln/>
        </p:spPr>
      </p:sp>
      <p:sp>
        <p:nvSpPr>
          <p:cNvPr id="8602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2202718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C8A7B60-E02F-411D-AB81-0077CB2A23A3}" type="slidenum">
              <a:rPr lang="it-IT" altLang="en-US" sz="1200"/>
              <a:pPr eaLnBrk="1" hangingPunct="1"/>
              <a:t>39</a:t>
            </a:fld>
            <a:endParaRPr lang="it-IT" altLang="en-US" sz="1200" dirty="0"/>
          </a:p>
        </p:txBody>
      </p:sp>
      <p:sp>
        <p:nvSpPr>
          <p:cNvPr id="86019" name="Rectangle 2"/>
          <p:cNvSpPr>
            <a:spLocks noGrp="1" noRot="1" noChangeAspect="1" noChangeArrowheads="1" noTextEdit="1"/>
          </p:cNvSpPr>
          <p:nvPr>
            <p:ph type="sldImg"/>
          </p:nvPr>
        </p:nvSpPr>
        <p:spPr>
          <a:xfrm>
            <a:off x="919163" y="744538"/>
            <a:ext cx="4962525" cy="3722687"/>
          </a:xfrm>
          <a:ln/>
        </p:spPr>
      </p:sp>
      <p:sp>
        <p:nvSpPr>
          <p:cNvPr id="8602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443605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4EE6AB9-C9C5-4CE1-A3A2-0DA4B7E9F1A0}" type="slidenum">
              <a:rPr lang="it-IT" altLang="en-US" sz="1200"/>
              <a:pPr eaLnBrk="1" hangingPunct="1"/>
              <a:t>40</a:t>
            </a:fld>
            <a:endParaRPr lang="it-IT" altLang="en-US" sz="1200" dirty="0"/>
          </a:p>
        </p:txBody>
      </p:sp>
      <p:sp>
        <p:nvSpPr>
          <p:cNvPr id="78851" name="Rectangle 2"/>
          <p:cNvSpPr>
            <a:spLocks noGrp="1" noRot="1" noChangeAspect="1" noChangeArrowheads="1" noTextEdit="1"/>
          </p:cNvSpPr>
          <p:nvPr>
            <p:ph type="sldImg"/>
          </p:nvPr>
        </p:nvSpPr>
        <p:spPr>
          <a:xfrm>
            <a:off x="919163" y="744538"/>
            <a:ext cx="4962525" cy="3722687"/>
          </a:xfrm>
          <a:ln/>
        </p:spPr>
      </p:sp>
      <p:sp>
        <p:nvSpPr>
          <p:cNvPr id="7885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5173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E40F579-3EC1-4FDA-A08E-7E9BEE6A00FA}" type="slidenum">
              <a:rPr lang="it-IT" altLang="en-US" sz="1200"/>
              <a:pPr eaLnBrk="1" hangingPunct="1"/>
              <a:t>41</a:t>
            </a:fld>
            <a:endParaRPr lang="it-IT" altLang="en-US" sz="1200" dirty="0"/>
          </a:p>
        </p:txBody>
      </p:sp>
      <p:sp>
        <p:nvSpPr>
          <p:cNvPr id="79875" name="Rectangle 2"/>
          <p:cNvSpPr>
            <a:spLocks noGrp="1" noRot="1" noChangeAspect="1" noChangeArrowheads="1" noTextEdit="1"/>
          </p:cNvSpPr>
          <p:nvPr>
            <p:ph type="sldImg"/>
          </p:nvPr>
        </p:nvSpPr>
        <p:spPr>
          <a:xfrm>
            <a:off x="919163" y="744538"/>
            <a:ext cx="4962525" cy="3722687"/>
          </a:xfrm>
          <a:ln/>
        </p:spPr>
      </p:sp>
      <p:sp>
        <p:nvSpPr>
          <p:cNvPr id="7987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23969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74EAD98-016C-4DFE-AE12-40B57AB8AD4D}" type="slidenum">
              <a:rPr lang="it-IT" altLang="en-US" sz="1200"/>
              <a:pPr eaLnBrk="1" hangingPunct="1"/>
              <a:t>42</a:t>
            </a:fld>
            <a:endParaRPr lang="it-IT" altLang="en-US" sz="1200" dirty="0"/>
          </a:p>
        </p:txBody>
      </p:sp>
      <p:sp>
        <p:nvSpPr>
          <p:cNvPr id="84995" name="Rectangle 2"/>
          <p:cNvSpPr>
            <a:spLocks noGrp="1" noRot="1" noChangeAspect="1" noChangeArrowheads="1" noTextEdit="1"/>
          </p:cNvSpPr>
          <p:nvPr>
            <p:ph type="sldImg"/>
          </p:nvPr>
        </p:nvSpPr>
        <p:spPr>
          <a:xfrm>
            <a:off x="919163" y="744538"/>
            <a:ext cx="4962525" cy="3722687"/>
          </a:xfrm>
          <a:ln/>
        </p:spPr>
      </p:sp>
      <p:sp>
        <p:nvSpPr>
          <p:cNvPr id="8499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21593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28AA01A-3F40-4004-9500-3637A11D8A0F}" type="slidenum">
              <a:rPr lang="it-IT" altLang="en-US" sz="1200"/>
              <a:pPr eaLnBrk="1" hangingPunct="1"/>
              <a:t>43</a:t>
            </a:fld>
            <a:endParaRPr lang="it-IT" altLang="en-US" sz="1200" dirty="0"/>
          </a:p>
        </p:txBody>
      </p:sp>
      <p:sp>
        <p:nvSpPr>
          <p:cNvPr id="87043" name="Rectangle 2"/>
          <p:cNvSpPr>
            <a:spLocks noGrp="1" noRot="1" noChangeAspect="1" noChangeArrowheads="1" noTextEdit="1"/>
          </p:cNvSpPr>
          <p:nvPr>
            <p:ph type="sldImg"/>
          </p:nvPr>
        </p:nvSpPr>
        <p:spPr>
          <a:xfrm>
            <a:off x="919163" y="744538"/>
            <a:ext cx="4962525" cy="3722687"/>
          </a:xfrm>
          <a:ln/>
        </p:spPr>
      </p:sp>
      <p:sp>
        <p:nvSpPr>
          <p:cNvPr id="8704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82507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ADB5596-29DA-4FDC-A2DF-4C61E4D41BF4}" type="slidenum">
              <a:rPr lang="it-IT" altLang="en-US" sz="1200"/>
              <a:pPr eaLnBrk="1" hangingPunct="1"/>
              <a:t>44</a:t>
            </a:fld>
            <a:endParaRPr lang="it-IT" altLang="en-US" sz="1200" dirty="0"/>
          </a:p>
        </p:txBody>
      </p:sp>
      <p:sp>
        <p:nvSpPr>
          <p:cNvPr id="88067" name="Rectangle 2"/>
          <p:cNvSpPr>
            <a:spLocks noGrp="1" noRot="1" noChangeAspect="1" noChangeArrowheads="1" noTextEdit="1"/>
          </p:cNvSpPr>
          <p:nvPr>
            <p:ph type="sldImg"/>
          </p:nvPr>
        </p:nvSpPr>
        <p:spPr>
          <a:xfrm>
            <a:off x="919163" y="744538"/>
            <a:ext cx="4962525" cy="3722687"/>
          </a:xfrm>
          <a:ln/>
        </p:spPr>
      </p:sp>
      <p:sp>
        <p:nvSpPr>
          <p:cNvPr id="8806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89943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130E164-C3E7-403D-A88E-76E64A0AC69F}" type="slidenum">
              <a:rPr lang="it-IT" altLang="en-US" sz="1200"/>
              <a:pPr eaLnBrk="1" hangingPunct="1"/>
              <a:t>45</a:t>
            </a:fld>
            <a:endParaRPr lang="it-IT" altLang="en-US" sz="1200" dirty="0"/>
          </a:p>
        </p:txBody>
      </p:sp>
      <p:sp>
        <p:nvSpPr>
          <p:cNvPr id="89091" name="Rectangle 2"/>
          <p:cNvSpPr>
            <a:spLocks noGrp="1" noRot="1" noChangeAspect="1" noChangeArrowheads="1" noTextEdit="1"/>
          </p:cNvSpPr>
          <p:nvPr>
            <p:ph type="sldImg"/>
          </p:nvPr>
        </p:nvSpPr>
        <p:spPr>
          <a:xfrm>
            <a:off x="919163" y="744538"/>
            <a:ext cx="4962525" cy="3722687"/>
          </a:xfrm>
          <a:ln/>
        </p:spPr>
      </p:sp>
      <p:sp>
        <p:nvSpPr>
          <p:cNvPr id="8909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7256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4</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3962040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E94BB3D-13CE-464C-BCE8-AC6ACDB7DBB9}" type="slidenum">
              <a:rPr lang="it-IT" altLang="en-US" sz="1200"/>
              <a:pPr eaLnBrk="1" hangingPunct="1"/>
              <a:t>46</a:t>
            </a:fld>
            <a:endParaRPr lang="it-IT" altLang="en-US" sz="1200" dirty="0"/>
          </a:p>
        </p:txBody>
      </p:sp>
      <p:sp>
        <p:nvSpPr>
          <p:cNvPr id="90115" name="Rectangle 2"/>
          <p:cNvSpPr>
            <a:spLocks noGrp="1" noRot="1" noChangeAspect="1" noChangeArrowheads="1" noTextEdit="1"/>
          </p:cNvSpPr>
          <p:nvPr>
            <p:ph type="sldImg"/>
          </p:nvPr>
        </p:nvSpPr>
        <p:spPr>
          <a:xfrm>
            <a:off x="919163" y="744538"/>
            <a:ext cx="4962525" cy="3722687"/>
          </a:xfrm>
          <a:ln/>
        </p:spPr>
      </p:sp>
      <p:sp>
        <p:nvSpPr>
          <p:cNvPr id="9011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17291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0958AC0-9E91-4B77-98F3-801BDE3C05F4}" type="slidenum">
              <a:rPr lang="it-IT" altLang="en-US" sz="1200"/>
              <a:pPr eaLnBrk="1" hangingPunct="1"/>
              <a:t>47</a:t>
            </a:fld>
            <a:endParaRPr lang="it-IT" altLang="en-US" sz="1200" dirty="0"/>
          </a:p>
        </p:txBody>
      </p:sp>
      <p:sp>
        <p:nvSpPr>
          <p:cNvPr id="91139" name="Rectangle 2"/>
          <p:cNvSpPr>
            <a:spLocks noGrp="1" noRot="1" noChangeAspect="1" noChangeArrowheads="1" noTextEdit="1"/>
          </p:cNvSpPr>
          <p:nvPr>
            <p:ph type="sldImg"/>
          </p:nvPr>
        </p:nvSpPr>
        <p:spPr>
          <a:xfrm>
            <a:off x="919163" y="744538"/>
            <a:ext cx="4962525" cy="3722687"/>
          </a:xfrm>
          <a:ln/>
        </p:spPr>
      </p:sp>
      <p:sp>
        <p:nvSpPr>
          <p:cNvPr id="9114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47460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08C7839-5506-4D35-B8FD-B9928FA508D8}" type="slidenum">
              <a:rPr lang="it-IT" altLang="en-US" sz="1200"/>
              <a:pPr eaLnBrk="1" hangingPunct="1"/>
              <a:t>48</a:t>
            </a:fld>
            <a:endParaRPr lang="it-IT" altLang="en-US" sz="1200" dirty="0"/>
          </a:p>
        </p:txBody>
      </p:sp>
      <p:sp>
        <p:nvSpPr>
          <p:cNvPr id="92163" name="Rectangle 2"/>
          <p:cNvSpPr>
            <a:spLocks noGrp="1" noRot="1" noChangeAspect="1" noChangeArrowheads="1" noTextEdit="1"/>
          </p:cNvSpPr>
          <p:nvPr>
            <p:ph type="sldImg"/>
          </p:nvPr>
        </p:nvSpPr>
        <p:spPr>
          <a:xfrm>
            <a:off x="919163" y="744538"/>
            <a:ext cx="4962525" cy="3722687"/>
          </a:xfrm>
          <a:ln/>
        </p:spPr>
      </p:sp>
      <p:sp>
        <p:nvSpPr>
          <p:cNvPr id="9216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31312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934E167-EF27-4F82-9619-AA0D42C1CD4F}" type="slidenum">
              <a:rPr lang="it-IT" altLang="en-US" sz="1200"/>
              <a:pPr eaLnBrk="1" hangingPunct="1"/>
              <a:t>49</a:t>
            </a:fld>
            <a:endParaRPr lang="it-IT" altLang="en-US" sz="1200" dirty="0"/>
          </a:p>
        </p:txBody>
      </p:sp>
      <p:sp>
        <p:nvSpPr>
          <p:cNvPr id="93187" name="Rectangle 2"/>
          <p:cNvSpPr>
            <a:spLocks noGrp="1" noRot="1" noChangeAspect="1" noChangeArrowheads="1" noTextEdit="1"/>
          </p:cNvSpPr>
          <p:nvPr>
            <p:ph type="sldImg"/>
          </p:nvPr>
        </p:nvSpPr>
        <p:spPr>
          <a:xfrm>
            <a:off x="919163" y="744538"/>
            <a:ext cx="4962525" cy="3722687"/>
          </a:xfrm>
          <a:ln/>
        </p:spPr>
      </p:sp>
      <p:sp>
        <p:nvSpPr>
          <p:cNvPr id="9318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99221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E5B30FC-562D-4F5F-AC39-746363231672}" type="slidenum">
              <a:rPr lang="it-IT" altLang="en-US" sz="1200"/>
              <a:pPr eaLnBrk="1" hangingPunct="1"/>
              <a:t>50</a:t>
            </a:fld>
            <a:endParaRPr lang="it-IT" altLang="en-US" sz="1200" dirty="0"/>
          </a:p>
        </p:txBody>
      </p:sp>
      <p:sp>
        <p:nvSpPr>
          <p:cNvPr id="95235" name="Rectangle 2"/>
          <p:cNvSpPr>
            <a:spLocks noGrp="1" noRot="1" noChangeAspect="1" noChangeArrowheads="1" noTextEdit="1"/>
          </p:cNvSpPr>
          <p:nvPr>
            <p:ph type="sldImg"/>
          </p:nvPr>
        </p:nvSpPr>
        <p:spPr>
          <a:xfrm>
            <a:off x="919163" y="744538"/>
            <a:ext cx="4962525" cy="3722687"/>
          </a:xfrm>
          <a:ln/>
        </p:spPr>
      </p:sp>
      <p:sp>
        <p:nvSpPr>
          <p:cNvPr id="9523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32229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CAAF795-995D-4C72-A436-29932D9FD698}" type="slidenum">
              <a:rPr lang="it-IT" altLang="en-US" sz="1200"/>
              <a:pPr eaLnBrk="1" hangingPunct="1"/>
              <a:t>51</a:t>
            </a:fld>
            <a:endParaRPr lang="it-IT" altLang="en-US" sz="1200" dirty="0"/>
          </a:p>
        </p:txBody>
      </p:sp>
      <p:sp>
        <p:nvSpPr>
          <p:cNvPr id="96259" name="Rectangle 2"/>
          <p:cNvSpPr>
            <a:spLocks noGrp="1" noRot="1" noChangeAspect="1" noChangeArrowheads="1" noTextEdit="1"/>
          </p:cNvSpPr>
          <p:nvPr>
            <p:ph type="sldImg"/>
          </p:nvPr>
        </p:nvSpPr>
        <p:spPr>
          <a:xfrm>
            <a:off x="919163" y="744538"/>
            <a:ext cx="4962525" cy="3722687"/>
          </a:xfrm>
          <a:ln/>
        </p:spPr>
      </p:sp>
      <p:sp>
        <p:nvSpPr>
          <p:cNvPr id="9626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2411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791D136-176E-40C4-86A7-FEBB4EFFA63A}" type="slidenum">
              <a:rPr lang="it-IT" altLang="en-US" sz="1200"/>
              <a:pPr eaLnBrk="1" hangingPunct="1"/>
              <a:t>52</a:t>
            </a:fld>
            <a:endParaRPr lang="it-IT" altLang="en-US" sz="1200" dirty="0"/>
          </a:p>
        </p:txBody>
      </p:sp>
      <p:sp>
        <p:nvSpPr>
          <p:cNvPr id="97283" name="Rectangle 2"/>
          <p:cNvSpPr>
            <a:spLocks noGrp="1" noRot="1" noChangeAspect="1" noChangeArrowheads="1" noTextEdit="1"/>
          </p:cNvSpPr>
          <p:nvPr>
            <p:ph type="sldImg"/>
          </p:nvPr>
        </p:nvSpPr>
        <p:spPr>
          <a:xfrm>
            <a:off x="919163" y="744538"/>
            <a:ext cx="4962525" cy="3722687"/>
          </a:xfrm>
          <a:ln/>
        </p:spPr>
      </p:sp>
      <p:sp>
        <p:nvSpPr>
          <p:cNvPr id="9728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0403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5E261E7-B244-4A9D-92F5-798A4F644B83}" type="slidenum">
              <a:rPr lang="it-IT" altLang="en-US" sz="1200"/>
              <a:pPr eaLnBrk="1" hangingPunct="1"/>
              <a:t>53</a:t>
            </a:fld>
            <a:endParaRPr lang="it-IT" altLang="en-US" sz="1200" dirty="0"/>
          </a:p>
        </p:txBody>
      </p:sp>
      <p:sp>
        <p:nvSpPr>
          <p:cNvPr id="98307" name="Rectangle 2"/>
          <p:cNvSpPr>
            <a:spLocks noGrp="1" noRot="1" noChangeAspect="1" noChangeArrowheads="1" noTextEdit="1"/>
          </p:cNvSpPr>
          <p:nvPr>
            <p:ph type="sldImg"/>
          </p:nvPr>
        </p:nvSpPr>
        <p:spPr>
          <a:xfrm>
            <a:off x="919163" y="744538"/>
            <a:ext cx="4962525" cy="3722687"/>
          </a:xfrm>
          <a:ln/>
        </p:spPr>
      </p:sp>
      <p:sp>
        <p:nvSpPr>
          <p:cNvPr id="9830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80930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C26C27C-FD83-4D14-B6EF-4FB5C67A11C4}" type="slidenum">
              <a:rPr lang="it-IT" altLang="en-US" sz="1200"/>
              <a:pPr eaLnBrk="1" hangingPunct="1"/>
              <a:t>54</a:t>
            </a:fld>
            <a:endParaRPr lang="it-IT" altLang="en-US" sz="1200" dirty="0"/>
          </a:p>
        </p:txBody>
      </p:sp>
      <p:sp>
        <p:nvSpPr>
          <p:cNvPr id="103427" name="Rectangle 2"/>
          <p:cNvSpPr>
            <a:spLocks noGrp="1" noRot="1" noChangeAspect="1" noChangeArrowheads="1" noTextEdit="1"/>
          </p:cNvSpPr>
          <p:nvPr>
            <p:ph type="sldImg"/>
          </p:nvPr>
        </p:nvSpPr>
        <p:spPr>
          <a:xfrm>
            <a:off x="919163" y="744538"/>
            <a:ext cx="4962525" cy="3722687"/>
          </a:xfrm>
          <a:ln/>
        </p:spPr>
      </p:sp>
      <p:sp>
        <p:nvSpPr>
          <p:cNvPr id="1034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4952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C26C27C-FD83-4D14-B6EF-4FB5C67A11C4}" type="slidenum">
              <a:rPr lang="it-IT" altLang="en-US" sz="1200"/>
              <a:pPr eaLnBrk="1" hangingPunct="1"/>
              <a:t>55</a:t>
            </a:fld>
            <a:endParaRPr lang="it-IT" altLang="en-US" sz="1200" dirty="0"/>
          </a:p>
        </p:txBody>
      </p:sp>
      <p:sp>
        <p:nvSpPr>
          <p:cNvPr id="103427" name="Rectangle 2"/>
          <p:cNvSpPr>
            <a:spLocks noGrp="1" noRot="1" noChangeAspect="1" noChangeArrowheads="1" noTextEdit="1"/>
          </p:cNvSpPr>
          <p:nvPr>
            <p:ph type="sldImg"/>
          </p:nvPr>
        </p:nvSpPr>
        <p:spPr>
          <a:xfrm>
            <a:off x="919163" y="744538"/>
            <a:ext cx="4962525" cy="3722687"/>
          </a:xfrm>
          <a:ln/>
        </p:spPr>
      </p:sp>
      <p:sp>
        <p:nvSpPr>
          <p:cNvPr id="1034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642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5</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3265838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9311F0C-1D61-4A2B-A010-FCAE27B1C694}" type="slidenum">
              <a:rPr lang="it-IT" altLang="en-US" sz="1200"/>
              <a:pPr eaLnBrk="1" hangingPunct="1"/>
              <a:t>56</a:t>
            </a:fld>
            <a:endParaRPr lang="it-IT" altLang="en-US" sz="1200" dirty="0"/>
          </a:p>
        </p:txBody>
      </p:sp>
      <p:sp>
        <p:nvSpPr>
          <p:cNvPr id="104451" name="Rectangle 2"/>
          <p:cNvSpPr>
            <a:spLocks noGrp="1" noRot="1" noChangeAspect="1" noChangeArrowheads="1" noTextEdit="1"/>
          </p:cNvSpPr>
          <p:nvPr>
            <p:ph type="sldImg"/>
          </p:nvPr>
        </p:nvSpPr>
        <p:spPr>
          <a:xfrm>
            <a:off x="919163" y="744538"/>
            <a:ext cx="4962525" cy="3722687"/>
          </a:xfrm>
          <a:ln/>
        </p:spPr>
      </p:sp>
      <p:sp>
        <p:nvSpPr>
          <p:cNvPr id="10445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30867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6865D0-6228-47DC-82C9-8D64BDCFD648}" type="slidenum">
              <a:rPr lang="it-IT" altLang="en-US" sz="1200"/>
              <a:pPr eaLnBrk="1" hangingPunct="1"/>
              <a:t>57</a:t>
            </a:fld>
            <a:endParaRPr lang="it-IT" altLang="en-US" sz="1200" dirty="0"/>
          </a:p>
        </p:txBody>
      </p:sp>
      <p:sp>
        <p:nvSpPr>
          <p:cNvPr id="108547" name="Rectangle 2"/>
          <p:cNvSpPr>
            <a:spLocks noGrp="1" noRot="1" noChangeAspect="1" noChangeArrowheads="1" noTextEdit="1"/>
          </p:cNvSpPr>
          <p:nvPr>
            <p:ph type="sldImg"/>
          </p:nvPr>
        </p:nvSpPr>
        <p:spPr>
          <a:xfrm>
            <a:off x="919163" y="744538"/>
            <a:ext cx="4962525" cy="3722687"/>
          </a:xfrm>
          <a:ln/>
        </p:spPr>
      </p:sp>
      <p:sp>
        <p:nvSpPr>
          <p:cNvPr id="10854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651075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E1D8FD1-0B2C-463D-BF34-D2350B6C1B73}" type="slidenum">
              <a:rPr lang="it-IT" altLang="en-US" sz="1200"/>
              <a:pPr eaLnBrk="1" hangingPunct="1"/>
              <a:t>58</a:t>
            </a:fld>
            <a:endParaRPr lang="it-IT" altLang="en-US" sz="1200" dirty="0"/>
          </a:p>
        </p:txBody>
      </p:sp>
      <p:sp>
        <p:nvSpPr>
          <p:cNvPr id="109571" name="Rectangle 2"/>
          <p:cNvSpPr>
            <a:spLocks noGrp="1" noRot="1" noChangeAspect="1" noChangeArrowheads="1" noTextEdit="1"/>
          </p:cNvSpPr>
          <p:nvPr>
            <p:ph type="sldImg"/>
          </p:nvPr>
        </p:nvSpPr>
        <p:spPr>
          <a:xfrm>
            <a:off x="919163" y="744538"/>
            <a:ext cx="4962525" cy="3722687"/>
          </a:xfrm>
          <a:ln/>
        </p:spPr>
      </p:sp>
      <p:sp>
        <p:nvSpPr>
          <p:cNvPr id="10957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87502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F5E4078-13D6-4E44-A781-5F488CACC3BC}" type="slidenum">
              <a:rPr lang="it-IT" altLang="en-US" sz="1200"/>
              <a:pPr eaLnBrk="1" hangingPunct="1"/>
              <a:t>59</a:t>
            </a:fld>
            <a:endParaRPr lang="it-IT" altLang="en-US" sz="1200" dirty="0"/>
          </a:p>
        </p:txBody>
      </p:sp>
      <p:sp>
        <p:nvSpPr>
          <p:cNvPr id="110595" name="Rectangle 2"/>
          <p:cNvSpPr>
            <a:spLocks noGrp="1" noRot="1" noChangeAspect="1" noChangeArrowheads="1" noTextEdit="1"/>
          </p:cNvSpPr>
          <p:nvPr>
            <p:ph type="sldImg"/>
          </p:nvPr>
        </p:nvSpPr>
        <p:spPr>
          <a:xfrm>
            <a:off x="919163" y="744538"/>
            <a:ext cx="4962525" cy="3722687"/>
          </a:xfrm>
          <a:ln/>
        </p:spPr>
      </p:sp>
      <p:sp>
        <p:nvSpPr>
          <p:cNvPr id="11059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5150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F5EE46E-4B24-4913-8E19-CFDB70327985}" type="slidenum">
              <a:rPr lang="it-IT" altLang="en-US" sz="1200"/>
              <a:pPr eaLnBrk="1" hangingPunct="1"/>
              <a:t>60</a:t>
            </a:fld>
            <a:endParaRPr lang="it-IT" altLang="en-US" sz="1200" dirty="0"/>
          </a:p>
        </p:txBody>
      </p:sp>
      <p:sp>
        <p:nvSpPr>
          <p:cNvPr id="111619" name="Rectangle 2"/>
          <p:cNvSpPr>
            <a:spLocks noGrp="1" noRot="1" noChangeAspect="1" noChangeArrowheads="1" noTextEdit="1"/>
          </p:cNvSpPr>
          <p:nvPr>
            <p:ph type="sldImg"/>
          </p:nvPr>
        </p:nvSpPr>
        <p:spPr>
          <a:xfrm>
            <a:off x="919163" y="744538"/>
            <a:ext cx="4962525" cy="3722687"/>
          </a:xfrm>
          <a:ln/>
        </p:spPr>
      </p:sp>
      <p:sp>
        <p:nvSpPr>
          <p:cNvPr id="11162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368153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7FEEC60-40F5-415A-9C57-DD4FE0A4609F}" type="slidenum">
              <a:rPr lang="it-IT" altLang="en-US" sz="1200"/>
              <a:pPr eaLnBrk="1" hangingPunct="1"/>
              <a:t>61</a:t>
            </a:fld>
            <a:endParaRPr lang="it-IT" altLang="en-US" sz="1200" dirty="0"/>
          </a:p>
        </p:txBody>
      </p:sp>
      <p:sp>
        <p:nvSpPr>
          <p:cNvPr id="114691" name="Rectangle 2"/>
          <p:cNvSpPr>
            <a:spLocks noGrp="1" noRot="1" noChangeAspect="1" noChangeArrowheads="1" noTextEdit="1"/>
          </p:cNvSpPr>
          <p:nvPr>
            <p:ph type="sldImg"/>
          </p:nvPr>
        </p:nvSpPr>
        <p:spPr>
          <a:xfrm>
            <a:off x="919163" y="744538"/>
            <a:ext cx="4962525" cy="3722687"/>
          </a:xfrm>
          <a:ln/>
        </p:spPr>
      </p:sp>
      <p:sp>
        <p:nvSpPr>
          <p:cNvPr id="11469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1793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B84189C-AF4E-47A3-A8E2-CA9058DC3777}" type="slidenum">
              <a:rPr lang="it-IT" altLang="en-US" sz="1200"/>
              <a:pPr eaLnBrk="1" hangingPunct="1"/>
              <a:t>62</a:t>
            </a:fld>
            <a:endParaRPr lang="it-IT" altLang="en-US" sz="1200" dirty="0"/>
          </a:p>
        </p:txBody>
      </p:sp>
      <p:sp>
        <p:nvSpPr>
          <p:cNvPr id="115715" name="Rectangle 2"/>
          <p:cNvSpPr>
            <a:spLocks noGrp="1" noRot="1" noChangeAspect="1" noChangeArrowheads="1" noTextEdit="1"/>
          </p:cNvSpPr>
          <p:nvPr>
            <p:ph type="sldImg"/>
          </p:nvPr>
        </p:nvSpPr>
        <p:spPr>
          <a:xfrm>
            <a:off x="919163" y="744538"/>
            <a:ext cx="4962525" cy="3722687"/>
          </a:xfrm>
          <a:ln/>
        </p:spPr>
      </p:sp>
      <p:sp>
        <p:nvSpPr>
          <p:cNvPr id="11571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065270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AE8CDDB-7119-460D-81D5-CE13D9BE1DCA}" type="slidenum">
              <a:rPr lang="it-IT" altLang="en-US" sz="1200"/>
              <a:pPr eaLnBrk="1" hangingPunct="1"/>
              <a:t>63</a:t>
            </a:fld>
            <a:endParaRPr lang="it-IT" altLang="en-US" sz="1200" dirty="0"/>
          </a:p>
        </p:txBody>
      </p:sp>
      <p:sp>
        <p:nvSpPr>
          <p:cNvPr id="117763" name="Rectangle 2"/>
          <p:cNvSpPr>
            <a:spLocks noGrp="1" noRot="1" noChangeAspect="1" noChangeArrowheads="1" noTextEdit="1"/>
          </p:cNvSpPr>
          <p:nvPr>
            <p:ph type="sldImg"/>
          </p:nvPr>
        </p:nvSpPr>
        <p:spPr>
          <a:xfrm>
            <a:off x="919163" y="744538"/>
            <a:ext cx="4962525" cy="3722687"/>
          </a:xfrm>
          <a:ln/>
        </p:spPr>
      </p:sp>
      <p:sp>
        <p:nvSpPr>
          <p:cNvPr id="11776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31515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E357B82-DEF4-4637-A87F-318FCF6D20F4}" type="slidenum">
              <a:rPr lang="it-IT" altLang="en-US" sz="1200"/>
              <a:pPr eaLnBrk="1" hangingPunct="1"/>
              <a:t>64</a:t>
            </a:fld>
            <a:endParaRPr lang="it-IT" altLang="en-US" sz="1200" dirty="0"/>
          </a:p>
        </p:txBody>
      </p:sp>
      <p:sp>
        <p:nvSpPr>
          <p:cNvPr id="118787" name="Rectangle 2"/>
          <p:cNvSpPr>
            <a:spLocks noGrp="1" noRot="1" noChangeAspect="1" noChangeArrowheads="1" noTextEdit="1"/>
          </p:cNvSpPr>
          <p:nvPr>
            <p:ph type="sldImg"/>
          </p:nvPr>
        </p:nvSpPr>
        <p:spPr>
          <a:xfrm>
            <a:off x="919163" y="744538"/>
            <a:ext cx="4962525" cy="3722687"/>
          </a:xfrm>
          <a:ln/>
        </p:spPr>
      </p:sp>
      <p:sp>
        <p:nvSpPr>
          <p:cNvPr id="11878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034074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D9E5587-52AE-4FBE-9FB4-423F53DF6DE2}" type="slidenum">
              <a:rPr lang="it-IT" altLang="en-US" sz="1200"/>
              <a:pPr eaLnBrk="1" hangingPunct="1"/>
              <a:t>65</a:t>
            </a:fld>
            <a:endParaRPr lang="it-IT" altLang="en-US" sz="1200" dirty="0"/>
          </a:p>
        </p:txBody>
      </p:sp>
      <p:sp>
        <p:nvSpPr>
          <p:cNvPr id="120835" name="Rectangle 2"/>
          <p:cNvSpPr>
            <a:spLocks noGrp="1" noRot="1" noChangeAspect="1" noChangeArrowheads="1" noTextEdit="1"/>
          </p:cNvSpPr>
          <p:nvPr>
            <p:ph type="sldImg"/>
          </p:nvPr>
        </p:nvSpPr>
        <p:spPr>
          <a:xfrm>
            <a:off x="919163" y="744538"/>
            <a:ext cx="4962525" cy="3722687"/>
          </a:xfrm>
          <a:ln/>
        </p:spPr>
      </p:sp>
      <p:sp>
        <p:nvSpPr>
          <p:cNvPr id="12083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9165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6</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3869991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66</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31412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DCE0AAF-6FBB-4E69-BC66-F974D7F228BB}" type="slidenum">
              <a:rPr lang="it-IT" altLang="en-US" sz="1200"/>
              <a:pPr eaLnBrk="1" hangingPunct="1"/>
              <a:t>67</a:t>
            </a:fld>
            <a:endParaRPr lang="it-IT" altLang="en-US" sz="1200" dirty="0"/>
          </a:p>
        </p:txBody>
      </p:sp>
      <p:sp>
        <p:nvSpPr>
          <p:cNvPr id="119811" name="Rectangle 2"/>
          <p:cNvSpPr>
            <a:spLocks noGrp="1" noRot="1" noChangeAspect="1" noChangeArrowheads="1" noTextEdit="1"/>
          </p:cNvSpPr>
          <p:nvPr>
            <p:ph type="sldImg"/>
          </p:nvPr>
        </p:nvSpPr>
        <p:spPr>
          <a:xfrm>
            <a:off x="919163" y="744538"/>
            <a:ext cx="4962525" cy="3722687"/>
          </a:xfrm>
          <a:ln/>
        </p:spPr>
      </p:sp>
      <p:sp>
        <p:nvSpPr>
          <p:cNvPr id="11981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8341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2204880-FE63-423D-B43C-0541921C72F3}" type="slidenum">
              <a:rPr lang="it-IT" altLang="en-US" sz="1200"/>
              <a:pPr eaLnBrk="1" hangingPunct="1"/>
              <a:t>68</a:t>
            </a:fld>
            <a:endParaRPr lang="it-IT" altLang="en-US" sz="1200" dirty="0"/>
          </a:p>
        </p:txBody>
      </p:sp>
      <p:sp>
        <p:nvSpPr>
          <p:cNvPr id="121859" name="Rectangle 2"/>
          <p:cNvSpPr>
            <a:spLocks noGrp="1" noRot="1" noChangeAspect="1" noChangeArrowheads="1" noTextEdit="1"/>
          </p:cNvSpPr>
          <p:nvPr>
            <p:ph type="sldImg"/>
          </p:nvPr>
        </p:nvSpPr>
        <p:spPr>
          <a:xfrm>
            <a:off x="919163" y="744538"/>
            <a:ext cx="4962525" cy="3722687"/>
          </a:xfrm>
          <a:ln/>
        </p:spPr>
      </p:sp>
      <p:sp>
        <p:nvSpPr>
          <p:cNvPr id="12186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40382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6AD18AC-5B34-4C30-A68A-C5C9FA30019C}" type="slidenum">
              <a:rPr lang="it-IT" altLang="en-US" sz="1200"/>
              <a:pPr eaLnBrk="1" hangingPunct="1"/>
              <a:t>69</a:t>
            </a:fld>
            <a:endParaRPr lang="it-IT" altLang="en-US" sz="1200" dirty="0"/>
          </a:p>
        </p:txBody>
      </p:sp>
      <p:sp>
        <p:nvSpPr>
          <p:cNvPr id="123907" name="Rectangle 2"/>
          <p:cNvSpPr>
            <a:spLocks noGrp="1" noRot="1" noChangeAspect="1" noChangeArrowheads="1" noTextEdit="1"/>
          </p:cNvSpPr>
          <p:nvPr>
            <p:ph type="sldImg"/>
          </p:nvPr>
        </p:nvSpPr>
        <p:spPr>
          <a:xfrm>
            <a:off x="919163" y="744538"/>
            <a:ext cx="4962525" cy="3722687"/>
          </a:xfrm>
          <a:ln/>
        </p:spPr>
      </p:sp>
      <p:sp>
        <p:nvSpPr>
          <p:cNvPr id="12390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927046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978D4A9-790D-4989-8A64-917FE7CE326D}" type="slidenum">
              <a:rPr lang="it-IT" altLang="en-US" sz="1200"/>
              <a:pPr eaLnBrk="1" hangingPunct="1"/>
              <a:t>70</a:t>
            </a:fld>
            <a:endParaRPr lang="it-IT" altLang="en-US" sz="1200" dirty="0"/>
          </a:p>
        </p:txBody>
      </p:sp>
      <p:sp>
        <p:nvSpPr>
          <p:cNvPr id="125955" name="Rectangle 2"/>
          <p:cNvSpPr>
            <a:spLocks noGrp="1" noRot="1" noChangeAspect="1" noChangeArrowheads="1" noTextEdit="1"/>
          </p:cNvSpPr>
          <p:nvPr>
            <p:ph type="sldImg"/>
          </p:nvPr>
        </p:nvSpPr>
        <p:spPr>
          <a:xfrm>
            <a:off x="919163" y="744538"/>
            <a:ext cx="4962525" cy="3722687"/>
          </a:xfrm>
          <a:ln/>
        </p:spPr>
      </p:sp>
      <p:sp>
        <p:nvSpPr>
          <p:cNvPr id="12595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244996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978D4A9-790D-4989-8A64-917FE7CE326D}" type="slidenum">
              <a:rPr lang="it-IT" altLang="en-US" sz="1200"/>
              <a:pPr eaLnBrk="1" hangingPunct="1"/>
              <a:t>71</a:t>
            </a:fld>
            <a:endParaRPr lang="it-IT" altLang="en-US" sz="1200" dirty="0"/>
          </a:p>
        </p:txBody>
      </p:sp>
      <p:sp>
        <p:nvSpPr>
          <p:cNvPr id="125955" name="Rectangle 2"/>
          <p:cNvSpPr>
            <a:spLocks noGrp="1" noRot="1" noChangeAspect="1" noChangeArrowheads="1" noTextEdit="1"/>
          </p:cNvSpPr>
          <p:nvPr>
            <p:ph type="sldImg"/>
          </p:nvPr>
        </p:nvSpPr>
        <p:spPr>
          <a:xfrm>
            <a:off x="919163" y="744538"/>
            <a:ext cx="4962525" cy="3722687"/>
          </a:xfrm>
          <a:ln/>
        </p:spPr>
      </p:sp>
      <p:sp>
        <p:nvSpPr>
          <p:cNvPr id="12595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354822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72</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11634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08AC576-B13D-43E6-8AE3-A1FBAED0DD96}" type="slidenum">
              <a:rPr lang="it-IT" altLang="en-US" sz="1200"/>
              <a:pPr eaLnBrk="1" hangingPunct="1"/>
              <a:t>73</a:t>
            </a:fld>
            <a:endParaRPr lang="it-IT" altLang="en-US" sz="1200"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a:t>t</a:t>
            </a:r>
            <a:r>
              <a:rPr lang="en-US" altLang="en-US" i="1" baseline="-25000" dirty="0"/>
              <a:t>0</a:t>
            </a:r>
            <a:r>
              <a:rPr lang="en-US" altLang="en-US" dirty="0"/>
              <a:t>  is the time period in which the saving rate is reduced.  It would be helpful if you explained the behavior of each variable before </a:t>
            </a:r>
            <a:r>
              <a:rPr lang="en-US" altLang="en-US" b="1" i="1" dirty="0"/>
              <a:t>t</a:t>
            </a:r>
            <a:r>
              <a:rPr lang="en-US" altLang="en-US" i="1" baseline="-25000" dirty="0"/>
              <a:t>0</a:t>
            </a:r>
            <a:r>
              <a:rPr lang="en-US" altLang="en-US" dirty="0"/>
              <a:t>, at </a:t>
            </a:r>
            <a:r>
              <a:rPr lang="en-US" altLang="en-US" b="1" i="1" dirty="0"/>
              <a:t>t</a:t>
            </a:r>
            <a:r>
              <a:rPr lang="en-US" altLang="en-US" i="1" baseline="-25000" dirty="0"/>
              <a:t>0</a:t>
            </a:r>
            <a:r>
              <a:rPr lang="en-US" altLang="en-US" dirty="0"/>
              <a:t> , and in the transition period (after </a:t>
            </a:r>
            <a:r>
              <a:rPr lang="en-US" altLang="en-US" b="1" i="1" dirty="0"/>
              <a:t>t</a:t>
            </a:r>
            <a:r>
              <a:rPr lang="en-US" altLang="en-US" i="1" baseline="-25000" dirty="0"/>
              <a:t>0</a:t>
            </a:r>
            <a:r>
              <a:rPr lang="en-US" altLang="en-US" dirty="0"/>
              <a:t> ). </a:t>
            </a:r>
          </a:p>
          <a:p>
            <a:pPr eaLnBrk="1" hangingPunct="1"/>
            <a:endParaRPr lang="en-US" altLang="en-US" dirty="0"/>
          </a:p>
          <a:p>
            <a:pPr eaLnBrk="1" hangingPunct="1"/>
            <a:r>
              <a:rPr lang="en-US" altLang="en-US" dirty="0"/>
              <a:t>Before </a:t>
            </a:r>
            <a:r>
              <a:rPr lang="en-US" altLang="en-US" b="1" i="1" dirty="0"/>
              <a:t>t</a:t>
            </a:r>
            <a:r>
              <a:rPr lang="en-US" altLang="en-US" i="1" baseline="-25000" dirty="0"/>
              <a:t>0</a:t>
            </a:r>
            <a:r>
              <a:rPr lang="en-US" altLang="en-US" dirty="0"/>
              <a:t>:   in a steady state, where k, y, c, and </a:t>
            </a:r>
            <a:r>
              <a:rPr lang="en-US" altLang="en-US" dirty="0" err="1"/>
              <a:t>i</a:t>
            </a:r>
            <a:r>
              <a:rPr lang="en-US" altLang="en-US" dirty="0"/>
              <a:t> are all constant.</a:t>
            </a:r>
          </a:p>
          <a:p>
            <a:pPr eaLnBrk="1" hangingPunct="1"/>
            <a:endParaRPr lang="en-US" altLang="en-US" dirty="0"/>
          </a:p>
          <a:p>
            <a:pPr eaLnBrk="1" hangingPunct="1"/>
            <a:r>
              <a:rPr lang="en-US" altLang="en-US" dirty="0"/>
              <a:t>At </a:t>
            </a:r>
            <a:r>
              <a:rPr lang="en-US" altLang="en-US" b="1" i="1" dirty="0"/>
              <a:t>t</a:t>
            </a:r>
            <a:r>
              <a:rPr lang="en-US" altLang="en-US" i="1" baseline="-25000" dirty="0"/>
              <a:t>0</a:t>
            </a:r>
            <a:r>
              <a:rPr lang="en-US" altLang="en-US" dirty="0"/>
              <a:t>:</a:t>
            </a:r>
          </a:p>
          <a:p>
            <a:pPr eaLnBrk="1" hangingPunct="1"/>
            <a:r>
              <a:rPr lang="en-US" altLang="en-US" dirty="0"/>
              <a:t>The change in the saving rate doesn’t immediately change k, so y doesn’t change immediately.  </a:t>
            </a:r>
          </a:p>
          <a:p>
            <a:pPr eaLnBrk="1" hangingPunct="1"/>
            <a:r>
              <a:rPr lang="en-US" altLang="en-US" dirty="0"/>
              <a:t>But the fall in </a:t>
            </a:r>
            <a:r>
              <a:rPr lang="en-US" altLang="en-US" b="1" i="1" dirty="0"/>
              <a:t>s</a:t>
            </a:r>
            <a:r>
              <a:rPr lang="en-US" altLang="en-US" dirty="0"/>
              <a:t> causes a fall in investment [because saving equals investment] and a rise in consumption [because c = (1-s)y, s has fallen but y has not yet changed.].  Note that </a:t>
            </a:r>
            <a:r>
              <a:rPr lang="en-US" altLang="en-US" dirty="0">
                <a:sym typeface="Symbol" panose="05050102010706020507" pitchFamily="18" charset="2"/>
              </a:rPr>
              <a:t>c = -</a:t>
            </a:r>
            <a:r>
              <a:rPr lang="en-US" altLang="en-US" dirty="0" err="1">
                <a:sym typeface="Symbol" panose="05050102010706020507" pitchFamily="18" charset="2"/>
              </a:rPr>
              <a:t>i</a:t>
            </a:r>
            <a:r>
              <a:rPr lang="en-US" altLang="en-US" dirty="0">
                <a:sym typeface="Symbol" panose="05050102010706020507" pitchFamily="18" charset="2"/>
              </a:rPr>
              <a:t>, because y = c + </a:t>
            </a:r>
            <a:r>
              <a:rPr lang="en-US" altLang="en-US" dirty="0" err="1">
                <a:sym typeface="Symbol" panose="05050102010706020507" pitchFamily="18" charset="2"/>
              </a:rPr>
              <a:t>i</a:t>
            </a:r>
            <a:r>
              <a:rPr lang="en-US" altLang="en-US" dirty="0">
                <a:sym typeface="Symbol" panose="05050102010706020507" pitchFamily="18" charset="2"/>
              </a:rPr>
              <a:t> and y has not changed.  </a:t>
            </a:r>
            <a:endParaRPr lang="en-US" altLang="en-US" dirty="0"/>
          </a:p>
          <a:p>
            <a:pPr eaLnBrk="1" hangingPunct="1"/>
            <a:endParaRPr lang="en-US" altLang="en-US" dirty="0"/>
          </a:p>
          <a:p>
            <a:pPr eaLnBrk="1" hangingPunct="1"/>
            <a:r>
              <a:rPr lang="en-US" altLang="en-US" dirty="0"/>
              <a:t>After </a:t>
            </a:r>
            <a:r>
              <a:rPr lang="en-US" altLang="en-US" b="1" i="1" dirty="0"/>
              <a:t>t</a:t>
            </a:r>
            <a:r>
              <a:rPr lang="en-US" altLang="en-US" i="1" baseline="-25000" dirty="0"/>
              <a:t>0</a:t>
            </a:r>
            <a:r>
              <a:rPr lang="en-US" altLang="en-US" dirty="0"/>
              <a:t>:</a:t>
            </a:r>
          </a:p>
          <a:p>
            <a:pPr eaLnBrk="1" hangingPunct="1"/>
            <a:r>
              <a:rPr lang="en-US" altLang="en-US" dirty="0"/>
              <a:t>In the previous steady state, saving and investment were just enough to cover depreciation.  Then saving and investment were reduced, so depreciation is greater than investment, which causes k to fall toward a new, lower steady state value.  </a:t>
            </a:r>
          </a:p>
          <a:p>
            <a:pPr eaLnBrk="1" hangingPunct="1"/>
            <a:r>
              <a:rPr lang="en-US" altLang="en-US" dirty="0"/>
              <a:t>As k falls and settles on its new, lower steady state value, so will y, c, and </a:t>
            </a:r>
            <a:r>
              <a:rPr lang="en-US" altLang="en-US" dirty="0" err="1"/>
              <a:t>i</a:t>
            </a:r>
            <a:r>
              <a:rPr lang="en-US" altLang="en-US" dirty="0"/>
              <a:t> (because each of them is a function of k).  </a:t>
            </a:r>
          </a:p>
          <a:p>
            <a:pPr eaLnBrk="1" hangingPunct="1"/>
            <a:r>
              <a:rPr lang="en-US" altLang="en-US" dirty="0"/>
              <a:t>Even though c is falling, it doesn’t fall all the way back to its initial value.  </a:t>
            </a:r>
          </a:p>
          <a:p>
            <a:pPr eaLnBrk="1" hangingPunct="1"/>
            <a:endParaRPr lang="en-US" altLang="en-US" dirty="0"/>
          </a:p>
          <a:p>
            <a:pPr eaLnBrk="1" hangingPunct="1"/>
            <a:r>
              <a:rPr lang="en-US" altLang="en-US" dirty="0"/>
              <a:t>Policymakers would be happy to make this change, as it produces higher consumption at all points in time (relative to what consumption would have been if the saving rate had not been reduced.  </a:t>
            </a:r>
          </a:p>
          <a:p>
            <a:pPr eaLnBrk="1" hangingPunct="1"/>
            <a:endParaRPr lang="en-US" altLang="en-US" dirty="0"/>
          </a:p>
        </p:txBody>
      </p:sp>
    </p:spTree>
    <p:extLst>
      <p:ext uri="{BB962C8B-B14F-4D97-AF65-F5344CB8AC3E}">
        <p14:creationId xmlns:p14="http://schemas.microsoft.com/office/powerpoint/2010/main" val="40511130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74</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61854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75</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4856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7</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2165604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76</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753549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0E819CA-17E0-405B-A4EB-D097347AAC6F}" type="slidenum">
              <a:rPr lang="it-IT" altLang="en-US" sz="1200"/>
              <a:pPr eaLnBrk="1" hangingPunct="1"/>
              <a:t>77</a:t>
            </a:fld>
            <a:endParaRPr lang="it-IT" altLang="en-US" sz="1200"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a:t>t</a:t>
            </a:r>
            <a:r>
              <a:rPr lang="en-US" altLang="en-US" i="1" baseline="-25000" dirty="0"/>
              <a:t>0</a:t>
            </a:r>
            <a:r>
              <a:rPr lang="en-US" altLang="en-US" dirty="0"/>
              <a:t>  is the time period in which the saving rate is reduced.  It would be helpful if you explained the behavior of each variable before </a:t>
            </a:r>
            <a:r>
              <a:rPr lang="en-US" altLang="en-US" b="1" i="1" dirty="0"/>
              <a:t>t</a:t>
            </a:r>
            <a:r>
              <a:rPr lang="en-US" altLang="en-US" i="1" baseline="-25000" dirty="0"/>
              <a:t>0</a:t>
            </a:r>
            <a:r>
              <a:rPr lang="en-US" altLang="en-US" dirty="0"/>
              <a:t>, at </a:t>
            </a:r>
            <a:r>
              <a:rPr lang="en-US" altLang="en-US" b="1" i="1" dirty="0"/>
              <a:t>t</a:t>
            </a:r>
            <a:r>
              <a:rPr lang="en-US" altLang="en-US" i="1" baseline="-25000" dirty="0"/>
              <a:t>0</a:t>
            </a:r>
            <a:r>
              <a:rPr lang="en-US" altLang="en-US" dirty="0"/>
              <a:t> , and in the transition period (after </a:t>
            </a:r>
            <a:r>
              <a:rPr lang="en-US" altLang="en-US" b="1" i="1" dirty="0"/>
              <a:t>t</a:t>
            </a:r>
            <a:r>
              <a:rPr lang="en-US" altLang="en-US" i="1" baseline="-25000" dirty="0"/>
              <a:t>0</a:t>
            </a:r>
            <a:r>
              <a:rPr lang="en-US" altLang="en-US" dirty="0"/>
              <a:t> ). </a:t>
            </a:r>
          </a:p>
          <a:p>
            <a:pPr eaLnBrk="1" hangingPunct="1"/>
            <a:endParaRPr lang="en-US" altLang="en-US" dirty="0"/>
          </a:p>
          <a:p>
            <a:pPr eaLnBrk="1" hangingPunct="1"/>
            <a:r>
              <a:rPr lang="en-US" altLang="en-US" dirty="0"/>
              <a:t>Before </a:t>
            </a:r>
            <a:r>
              <a:rPr lang="en-US" altLang="en-US" b="1" i="1" dirty="0"/>
              <a:t>t</a:t>
            </a:r>
            <a:r>
              <a:rPr lang="en-US" altLang="en-US" i="1" baseline="-25000" dirty="0"/>
              <a:t>0</a:t>
            </a:r>
            <a:r>
              <a:rPr lang="en-US" altLang="en-US" dirty="0"/>
              <a:t>:   in a steady state, where k, y, c, and </a:t>
            </a:r>
            <a:r>
              <a:rPr lang="en-US" altLang="en-US" dirty="0" err="1"/>
              <a:t>i</a:t>
            </a:r>
            <a:r>
              <a:rPr lang="en-US" altLang="en-US" dirty="0"/>
              <a:t> are all constant.</a:t>
            </a:r>
          </a:p>
          <a:p>
            <a:pPr eaLnBrk="1" hangingPunct="1"/>
            <a:endParaRPr lang="en-US" altLang="en-US" dirty="0"/>
          </a:p>
          <a:p>
            <a:pPr eaLnBrk="1" hangingPunct="1"/>
            <a:r>
              <a:rPr lang="en-US" altLang="en-US" dirty="0"/>
              <a:t>At </a:t>
            </a:r>
            <a:r>
              <a:rPr lang="en-US" altLang="en-US" b="1" i="1" dirty="0"/>
              <a:t>t</a:t>
            </a:r>
            <a:r>
              <a:rPr lang="en-US" altLang="en-US" i="1" baseline="-25000" dirty="0"/>
              <a:t>0</a:t>
            </a:r>
            <a:r>
              <a:rPr lang="en-US" altLang="en-US" dirty="0"/>
              <a:t>:</a:t>
            </a:r>
          </a:p>
          <a:p>
            <a:pPr eaLnBrk="1" hangingPunct="1"/>
            <a:r>
              <a:rPr lang="en-US" altLang="en-US" dirty="0"/>
              <a:t>The change in the saving rate doesn’t immediately change k, so y doesn’t change immediately.  </a:t>
            </a:r>
          </a:p>
          <a:p>
            <a:pPr eaLnBrk="1" hangingPunct="1"/>
            <a:r>
              <a:rPr lang="en-US" altLang="en-US" dirty="0"/>
              <a:t>But the fall in </a:t>
            </a:r>
            <a:r>
              <a:rPr lang="en-US" altLang="en-US" b="1" i="1" dirty="0"/>
              <a:t>s</a:t>
            </a:r>
            <a:r>
              <a:rPr lang="en-US" altLang="en-US" dirty="0"/>
              <a:t> causes a fall in investment [because saving equals investment] and a rise in consumption [because c = (1-s)y, s has fallen but y has not yet changed.].  Note that </a:t>
            </a:r>
            <a:r>
              <a:rPr lang="en-US" altLang="en-US" dirty="0">
                <a:sym typeface="Symbol" panose="05050102010706020507" pitchFamily="18" charset="2"/>
              </a:rPr>
              <a:t>c = -</a:t>
            </a:r>
            <a:r>
              <a:rPr lang="en-US" altLang="en-US" dirty="0" err="1">
                <a:sym typeface="Symbol" panose="05050102010706020507" pitchFamily="18" charset="2"/>
              </a:rPr>
              <a:t>i</a:t>
            </a:r>
            <a:r>
              <a:rPr lang="en-US" altLang="en-US" dirty="0">
                <a:sym typeface="Symbol" panose="05050102010706020507" pitchFamily="18" charset="2"/>
              </a:rPr>
              <a:t>, because y = c + </a:t>
            </a:r>
            <a:r>
              <a:rPr lang="en-US" altLang="en-US" dirty="0" err="1">
                <a:sym typeface="Symbol" panose="05050102010706020507" pitchFamily="18" charset="2"/>
              </a:rPr>
              <a:t>i</a:t>
            </a:r>
            <a:r>
              <a:rPr lang="en-US" altLang="en-US" dirty="0">
                <a:sym typeface="Symbol" panose="05050102010706020507" pitchFamily="18" charset="2"/>
              </a:rPr>
              <a:t> and y has not changed.  </a:t>
            </a:r>
            <a:endParaRPr lang="en-US" altLang="en-US" dirty="0"/>
          </a:p>
          <a:p>
            <a:pPr eaLnBrk="1" hangingPunct="1"/>
            <a:endParaRPr lang="en-US" altLang="en-US" dirty="0"/>
          </a:p>
          <a:p>
            <a:pPr eaLnBrk="1" hangingPunct="1"/>
            <a:r>
              <a:rPr lang="en-US" altLang="en-US" dirty="0"/>
              <a:t>After </a:t>
            </a:r>
            <a:r>
              <a:rPr lang="en-US" altLang="en-US" b="1" i="1" dirty="0"/>
              <a:t>t</a:t>
            </a:r>
            <a:r>
              <a:rPr lang="en-US" altLang="en-US" i="1" baseline="-25000" dirty="0"/>
              <a:t>0</a:t>
            </a:r>
            <a:r>
              <a:rPr lang="en-US" altLang="en-US" dirty="0"/>
              <a:t>:</a:t>
            </a:r>
          </a:p>
          <a:p>
            <a:pPr eaLnBrk="1" hangingPunct="1"/>
            <a:r>
              <a:rPr lang="en-US" altLang="en-US" dirty="0"/>
              <a:t>In the previous steady state, saving and investment were just enough to cover depreciation.  Then saving and investment were reduced, so depreciation is greater than investment, which causes k to fall toward a new, lower steady state value.  </a:t>
            </a:r>
          </a:p>
          <a:p>
            <a:pPr eaLnBrk="1" hangingPunct="1"/>
            <a:r>
              <a:rPr lang="en-US" altLang="en-US" dirty="0"/>
              <a:t>As k falls and settles on its new, lower steady state value, so will y, c, and </a:t>
            </a:r>
            <a:r>
              <a:rPr lang="en-US" altLang="en-US" dirty="0" err="1"/>
              <a:t>i</a:t>
            </a:r>
            <a:r>
              <a:rPr lang="en-US" altLang="en-US" dirty="0"/>
              <a:t> (because each of them is a function of k).  </a:t>
            </a:r>
          </a:p>
          <a:p>
            <a:pPr eaLnBrk="1" hangingPunct="1"/>
            <a:r>
              <a:rPr lang="en-US" altLang="en-US" dirty="0"/>
              <a:t>Even though c is falling, it doesn’t fall all the way back to its initial value.  </a:t>
            </a:r>
          </a:p>
          <a:p>
            <a:pPr eaLnBrk="1" hangingPunct="1"/>
            <a:endParaRPr lang="en-US" altLang="en-US" dirty="0"/>
          </a:p>
          <a:p>
            <a:pPr eaLnBrk="1" hangingPunct="1"/>
            <a:r>
              <a:rPr lang="en-US" altLang="en-US" dirty="0"/>
              <a:t>Policymakers would be happy to make this change, as it produces higher consumption at all points in time (relative to what consumption would have been if the saving rate had not been reduced.  </a:t>
            </a:r>
          </a:p>
          <a:p>
            <a:pPr eaLnBrk="1" hangingPunct="1"/>
            <a:endParaRPr lang="en-US" altLang="en-US" dirty="0"/>
          </a:p>
        </p:txBody>
      </p:sp>
    </p:spTree>
    <p:extLst>
      <p:ext uri="{BB962C8B-B14F-4D97-AF65-F5344CB8AC3E}">
        <p14:creationId xmlns:p14="http://schemas.microsoft.com/office/powerpoint/2010/main" val="8027346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78</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28193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1968EF-0BDC-426F-8EE3-B352EC1E807F}" type="slidenum">
              <a:rPr lang="it-IT" altLang="en-US" sz="1200"/>
              <a:pPr eaLnBrk="1" hangingPunct="1"/>
              <a:t>79</a:t>
            </a:fld>
            <a:endParaRPr lang="it-IT" altLang="en-US" sz="1200" dirty="0"/>
          </a:p>
        </p:txBody>
      </p:sp>
      <p:sp>
        <p:nvSpPr>
          <p:cNvPr id="128003" name="Rectangle 2"/>
          <p:cNvSpPr>
            <a:spLocks noGrp="1" noRot="1" noChangeAspect="1" noChangeArrowheads="1" noTextEdit="1"/>
          </p:cNvSpPr>
          <p:nvPr>
            <p:ph type="sldImg"/>
          </p:nvPr>
        </p:nvSpPr>
        <p:spPr>
          <a:xfrm>
            <a:off x="919163" y="744538"/>
            <a:ext cx="4962525" cy="3722687"/>
          </a:xfrm>
          <a:ln/>
        </p:spPr>
      </p:sp>
      <p:sp>
        <p:nvSpPr>
          <p:cNvPr id="12800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1492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8D1C875-BD07-48EB-B92B-63B36C687A3A}" type="slidenum">
              <a:rPr lang="it-IT" altLang="en-US" sz="1200"/>
              <a:pPr eaLnBrk="1" hangingPunct="1"/>
              <a:t>80</a:t>
            </a:fld>
            <a:endParaRPr lang="it-IT" altLang="en-US" sz="120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013347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C326694-7A46-4504-A6C6-377A7E5927F5}" type="slidenum">
              <a:rPr lang="it-IT" altLang="en-US" sz="1200"/>
              <a:pPr eaLnBrk="1" hangingPunct="1"/>
              <a:t>81</a:t>
            </a:fld>
            <a:endParaRPr lang="it-IT" altLang="en-US" sz="1200" dirty="0"/>
          </a:p>
        </p:txBody>
      </p:sp>
      <p:sp>
        <p:nvSpPr>
          <p:cNvPr id="132099" name="Rectangle 2"/>
          <p:cNvSpPr>
            <a:spLocks noGrp="1" noRot="1" noChangeAspect="1" noChangeArrowheads="1" noTextEdit="1"/>
          </p:cNvSpPr>
          <p:nvPr>
            <p:ph type="sldImg"/>
          </p:nvPr>
        </p:nvSpPr>
        <p:spPr>
          <a:xfrm>
            <a:off x="919163" y="744538"/>
            <a:ext cx="4962525" cy="3722687"/>
          </a:xfrm>
          <a:ln/>
        </p:spPr>
      </p:sp>
      <p:sp>
        <p:nvSpPr>
          <p:cNvPr id="13210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795414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5CC5B9D-8221-437D-9E48-FDF4501ECA7A}" type="slidenum">
              <a:rPr lang="it-IT" altLang="en-US" sz="1200"/>
              <a:pPr eaLnBrk="1" hangingPunct="1"/>
              <a:t>82</a:t>
            </a:fld>
            <a:endParaRPr lang="it-IT" altLang="en-US" sz="1200"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4828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5706DDB-8772-4DBB-92AD-373B1C156E84}" type="slidenum">
              <a:rPr lang="it-IT" altLang="en-US" sz="1200"/>
              <a:pPr eaLnBrk="1" hangingPunct="1"/>
              <a:t>83</a:t>
            </a:fld>
            <a:endParaRPr lang="it-IT" altLang="en-US" sz="120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25310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EF08FC1-4250-4BF0-8D2C-B1169567804A}" type="slidenum">
              <a:rPr lang="it-IT" altLang="en-US" sz="1200"/>
              <a:pPr eaLnBrk="1" hangingPunct="1"/>
              <a:t>84</a:t>
            </a:fld>
            <a:endParaRPr lang="it-IT" altLang="en-US" sz="12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25093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9995A72-F9CA-498B-A4B8-D19D26B29D0D}" type="slidenum">
              <a:rPr lang="it-IT" altLang="en-US" sz="1200"/>
              <a:pPr eaLnBrk="1" hangingPunct="1"/>
              <a:t>85</a:t>
            </a:fld>
            <a:endParaRPr lang="it-IT" altLang="en-US" sz="1200" dirty="0"/>
          </a:p>
        </p:txBody>
      </p:sp>
      <p:sp>
        <p:nvSpPr>
          <p:cNvPr id="136195" name="Rectangle 2"/>
          <p:cNvSpPr>
            <a:spLocks noGrp="1" noRot="1" noChangeAspect="1" noChangeArrowheads="1" noTextEdit="1"/>
          </p:cNvSpPr>
          <p:nvPr>
            <p:ph type="sldImg"/>
          </p:nvPr>
        </p:nvSpPr>
        <p:spPr>
          <a:xfrm>
            <a:off x="919163" y="744538"/>
            <a:ext cx="4962525" cy="3722687"/>
          </a:xfrm>
          <a:ln/>
        </p:spPr>
      </p:sp>
      <p:sp>
        <p:nvSpPr>
          <p:cNvPr id="13619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1802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8</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4133024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1C240EF-2468-47FE-9AA5-0C5B6265E40E}" type="slidenum">
              <a:rPr lang="it-IT" altLang="en-US" sz="1200"/>
              <a:pPr eaLnBrk="1" hangingPunct="1"/>
              <a:t>86</a:t>
            </a:fld>
            <a:endParaRPr lang="it-IT" altLang="en-US" sz="1200" dirty="0"/>
          </a:p>
        </p:txBody>
      </p:sp>
      <p:sp>
        <p:nvSpPr>
          <p:cNvPr id="137219" name="Rectangle 2"/>
          <p:cNvSpPr>
            <a:spLocks noGrp="1" noRot="1" noChangeAspect="1" noChangeArrowheads="1" noTextEdit="1"/>
          </p:cNvSpPr>
          <p:nvPr>
            <p:ph type="sldImg"/>
          </p:nvPr>
        </p:nvSpPr>
        <p:spPr>
          <a:xfrm>
            <a:off x="919163" y="744538"/>
            <a:ext cx="4962525" cy="3722687"/>
          </a:xfrm>
          <a:ln/>
        </p:spPr>
      </p:sp>
      <p:sp>
        <p:nvSpPr>
          <p:cNvPr id="137220"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584870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4C84A44-405B-49AD-88E6-FB3DF369A4E4}" type="slidenum">
              <a:rPr lang="it-IT" altLang="en-US" sz="1200"/>
              <a:pPr eaLnBrk="1" hangingPunct="1"/>
              <a:t>87</a:t>
            </a:fld>
            <a:endParaRPr lang="it-IT" alt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549816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628751C-DCD7-4DA0-9D4A-20F64AC58A45}" type="slidenum">
              <a:rPr lang="it-IT" altLang="en-US" sz="1200"/>
              <a:pPr eaLnBrk="1" hangingPunct="1"/>
              <a:t>88</a:t>
            </a:fld>
            <a:endParaRPr lang="it-IT" altLang="en-US" sz="1200" dirty="0"/>
          </a:p>
        </p:txBody>
      </p:sp>
      <p:sp>
        <p:nvSpPr>
          <p:cNvPr id="140291" name="Rectangle 2"/>
          <p:cNvSpPr>
            <a:spLocks noGrp="1" noRot="1" noChangeAspect="1" noChangeArrowheads="1" noTextEdit="1"/>
          </p:cNvSpPr>
          <p:nvPr>
            <p:ph type="sldImg"/>
          </p:nvPr>
        </p:nvSpPr>
        <p:spPr>
          <a:xfrm>
            <a:off x="919163" y="744538"/>
            <a:ext cx="4962525" cy="3722687"/>
          </a:xfrm>
          <a:ln/>
        </p:spPr>
      </p:sp>
      <p:sp>
        <p:nvSpPr>
          <p:cNvPr id="14029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20985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1740D30-463F-41C6-8985-1C430EEA32DC}" type="slidenum">
              <a:rPr lang="it-IT" altLang="en-US" sz="1200"/>
              <a:pPr eaLnBrk="1" hangingPunct="1"/>
              <a:t>89</a:t>
            </a:fld>
            <a:endParaRPr lang="it-IT" altLang="en-US"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720520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90C5ABD-8B65-4F96-8BCC-CD6F6CAA0E4D}" type="slidenum">
              <a:rPr lang="en-US" altLang="en-US" smtClean="0"/>
              <a:pPr>
                <a:spcBef>
                  <a:spcPct val="0"/>
                </a:spcBef>
              </a:pPr>
              <a:t>90</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extLst>
      <p:ext uri="{BB962C8B-B14F-4D97-AF65-F5344CB8AC3E}">
        <p14:creationId xmlns:p14="http://schemas.microsoft.com/office/powerpoint/2010/main" val="9591488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91EF0DD-4892-46D9-BA31-EB15F8D4A8CD}" type="slidenum">
              <a:rPr lang="en-US" altLang="en-US" smtClean="0"/>
              <a:pPr>
                <a:spcBef>
                  <a:spcPct val="0"/>
                </a:spcBef>
              </a:pPr>
              <a:t>91</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extLst>
      <p:ext uri="{BB962C8B-B14F-4D97-AF65-F5344CB8AC3E}">
        <p14:creationId xmlns:p14="http://schemas.microsoft.com/office/powerpoint/2010/main" val="9706278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B016438F-0725-4C90-B5BF-FA7DE5F619B7}" type="slidenum">
              <a:rPr lang="it-IT" altLang="de-DE"/>
              <a:pPr eaLnBrk="1" hangingPunct="1">
                <a:spcBef>
                  <a:spcPct val="0"/>
                </a:spcBef>
              </a:pPr>
              <a:t>92</a:t>
            </a:fld>
            <a:endParaRPr lang="it-IT" altLang="de-DE" dirty="0"/>
          </a:p>
        </p:txBody>
      </p:sp>
      <p:sp>
        <p:nvSpPr>
          <p:cNvPr id="57347" name="Rectangle 2"/>
          <p:cNvSpPr>
            <a:spLocks noGrp="1" noRot="1" noChangeAspect="1" noChangeArrowheads="1" noTextEdit="1"/>
          </p:cNvSpPr>
          <p:nvPr>
            <p:ph type="sldImg"/>
          </p:nvPr>
        </p:nvSpPr>
        <p:spPr>
          <a:xfrm>
            <a:off x="993775" y="768350"/>
            <a:ext cx="5114925" cy="3836988"/>
          </a:xfrm>
          <a:ln/>
        </p:spPr>
      </p:sp>
      <p:sp>
        <p:nvSpPr>
          <p:cNvPr id="57348"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25248726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57192B2B-3317-435B-AB7C-C4916988314C}" type="slidenum">
              <a:rPr lang="it-IT" altLang="de-DE"/>
              <a:pPr eaLnBrk="1" hangingPunct="1">
                <a:spcBef>
                  <a:spcPct val="0"/>
                </a:spcBef>
              </a:pPr>
              <a:t>93</a:t>
            </a:fld>
            <a:endParaRPr lang="it-IT" altLang="de-DE" dirty="0"/>
          </a:p>
        </p:txBody>
      </p:sp>
      <p:sp>
        <p:nvSpPr>
          <p:cNvPr id="59395" name="Rectangle 2"/>
          <p:cNvSpPr>
            <a:spLocks noGrp="1" noRot="1" noChangeAspect="1" noChangeArrowheads="1" noTextEdit="1"/>
          </p:cNvSpPr>
          <p:nvPr>
            <p:ph type="sldImg"/>
          </p:nvPr>
        </p:nvSpPr>
        <p:spPr>
          <a:xfrm>
            <a:off x="993775" y="768350"/>
            <a:ext cx="5114925" cy="3836988"/>
          </a:xfrm>
          <a:ln/>
        </p:spPr>
      </p:sp>
      <p:sp>
        <p:nvSpPr>
          <p:cNvPr id="59396"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18803112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577AF567-6E2A-4E0C-8D0F-2942CC81CB05}" type="slidenum">
              <a:rPr lang="it-IT" altLang="de-DE"/>
              <a:pPr eaLnBrk="1" hangingPunct="1">
                <a:spcBef>
                  <a:spcPct val="0"/>
                </a:spcBef>
              </a:pPr>
              <a:t>94</a:t>
            </a:fld>
            <a:endParaRPr lang="it-IT" altLang="de-DE" dirty="0"/>
          </a:p>
        </p:txBody>
      </p:sp>
      <p:sp>
        <p:nvSpPr>
          <p:cNvPr id="61443" name="Rectangle 2"/>
          <p:cNvSpPr>
            <a:spLocks noGrp="1" noRot="1" noChangeAspect="1" noChangeArrowheads="1" noTextEdit="1"/>
          </p:cNvSpPr>
          <p:nvPr>
            <p:ph type="sldImg"/>
          </p:nvPr>
        </p:nvSpPr>
        <p:spPr>
          <a:xfrm>
            <a:off x="993775" y="768350"/>
            <a:ext cx="5114925" cy="3836988"/>
          </a:xfrm>
          <a:ln/>
        </p:spPr>
      </p:sp>
      <p:sp>
        <p:nvSpPr>
          <p:cNvPr id="61444"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5184132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1BCF13FF-550F-4612-843A-0FC46638400F}" type="slidenum">
              <a:rPr lang="it-IT" altLang="de-DE"/>
              <a:pPr eaLnBrk="1" hangingPunct="1">
                <a:spcBef>
                  <a:spcPct val="0"/>
                </a:spcBef>
              </a:pPr>
              <a:t>95</a:t>
            </a:fld>
            <a:endParaRPr lang="it-IT" altLang="de-DE" dirty="0"/>
          </a:p>
        </p:txBody>
      </p:sp>
      <p:sp>
        <p:nvSpPr>
          <p:cNvPr id="62467" name="Rectangle 2"/>
          <p:cNvSpPr>
            <a:spLocks noGrp="1" noRot="1" noChangeAspect="1" noChangeArrowheads="1" noTextEdit="1"/>
          </p:cNvSpPr>
          <p:nvPr>
            <p:ph type="sldImg"/>
          </p:nvPr>
        </p:nvSpPr>
        <p:spPr>
          <a:xfrm>
            <a:off x="993775" y="768350"/>
            <a:ext cx="5114925" cy="3836988"/>
          </a:xfrm>
          <a:ln/>
        </p:spPr>
      </p:sp>
      <p:sp>
        <p:nvSpPr>
          <p:cNvPr id="62468"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88357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b="1">
                <a:solidFill>
                  <a:schemeClr val="tx1"/>
                </a:solidFill>
                <a:latin typeface="Arial" panose="020B0604020202020204" pitchFamily="34" charset="0"/>
              </a:defRPr>
            </a:lvl1pPr>
            <a:lvl2pPr marL="742950" indent="-285750" defTabSz="955675" eaLnBrk="0" hangingPunct="0">
              <a:defRPr b="1">
                <a:solidFill>
                  <a:schemeClr val="tx1"/>
                </a:solidFill>
                <a:latin typeface="Arial" panose="020B0604020202020204" pitchFamily="34" charset="0"/>
              </a:defRPr>
            </a:lvl2pPr>
            <a:lvl3pPr marL="1143000" indent="-228600" defTabSz="955675" eaLnBrk="0" hangingPunct="0">
              <a:defRPr b="1">
                <a:solidFill>
                  <a:schemeClr val="tx1"/>
                </a:solidFill>
                <a:latin typeface="Arial" panose="020B0604020202020204" pitchFamily="34" charset="0"/>
              </a:defRPr>
            </a:lvl3pPr>
            <a:lvl4pPr marL="1600200" indent="-228600" defTabSz="955675" eaLnBrk="0" hangingPunct="0">
              <a:defRPr b="1">
                <a:solidFill>
                  <a:schemeClr val="tx1"/>
                </a:solidFill>
                <a:latin typeface="Arial" panose="020B0604020202020204" pitchFamily="34" charset="0"/>
              </a:defRPr>
            </a:lvl4pPr>
            <a:lvl5pPr marL="2057400" indent="-228600" defTabSz="955675" eaLnBrk="0" hangingPunct="0">
              <a:defRPr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F00404-C753-4BCA-82A0-187C057E7750}" type="slidenum">
              <a:rPr lang="it-IT" altLang="en-US" b="0"/>
              <a:pPr eaLnBrk="1" hangingPunct="1"/>
              <a:t>9</a:t>
            </a:fld>
            <a:endParaRPr lang="it-IT" altLang="en-US" b="0" dirty="0"/>
          </a:p>
        </p:txBody>
      </p:sp>
      <p:sp>
        <p:nvSpPr>
          <p:cNvPr id="103427" name="Rectangle 2"/>
          <p:cNvSpPr>
            <a:spLocks noGrp="1" noRot="1" noChangeAspect="1" noChangeArrowheads="1" noTextEdit="1"/>
          </p:cNvSpPr>
          <p:nvPr>
            <p:ph type="sldImg"/>
          </p:nvPr>
        </p:nvSpPr>
        <p:spPr>
          <a:xfrm>
            <a:off x="1117600" y="746125"/>
            <a:ext cx="4408488" cy="3308350"/>
          </a:xfrm>
          <a:ln/>
        </p:spPr>
      </p:sp>
      <p:sp>
        <p:nvSpPr>
          <p:cNvPr id="103428" name="Rectangle 3"/>
          <p:cNvSpPr>
            <a:spLocks noGrp="1" noChangeArrowheads="1"/>
          </p:cNvSpPr>
          <p:nvPr>
            <p:ph type="body" idx="1"/>
          </p:nvPr>
        </p:nvSpPr>
        <p:spPr>
          <a:xfrm>
            <a:off x="906463" y="4218901"/>
            <a:ext cx="4984750" cy="4961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egnaposto piè di pagina 1"/>
          <p:cNvSpPr>
            <a:spLocks noGrp="1"/>
          </p:cNvSpPr>
          <p:nvPr>
            <p:ph type="ftr" sz="quarter" idx="10"/>
          </p:nvPr>
        </p:nvSpPr>
        <p:spPr/>
        <p:txBody>
          <a:bodyPr/>
          <a:lstStyle/>
          <a:p>
            <a:pPr>
              <a:defRPr/>
            </a:pPr>
            <a:r>
              <a:rPr lang="it-IT" dirty="0"/>
              <a:t>Capitolo 3: Il reddito nazionale: da dove viene e dove va</a:t>
            </a:r>
          </a:p>
        </p:txBody>
      </p:sp>
    </p:spTree>
    <p:extLst>
      <p:ext uri="{BB962C8B-B14F-4D97-AF65-F5344CB8AC3E}">
        <p14:creationId xmlns:p14="http://schemas.microsoft.com/office/powerpoint/2010/main" val="40357650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7319A76C-1C8F-4CDF-B816-5E41C9CD0CAD}" type="slidenum">
              <a:rPr lang="it-IT" altLang="de-DE"/>
              <a:pPr eaLnBrk="1" hangingPunct="1">
                <a:spcBef>
                  <a:spcPct val="0"/>
                </a:spcBef>
              </a:pPr>
              <a:t>96</a:t>
            </a:fld>
            <a:endParaRPr lang="it-IT" altLang="de-DE" dirty="0"/>
          </a:p>
        </p:txBody>
      </p:sp>
      <p:sp>
        <p:nvSpPr>
          <p:cNvPr id="64515" name="Rectangle 2"/>
          <p:cNvSpPr>
            <a:spLocks noGrp="1" noRot="1" noChangeAspect="1" noChangeArrowheads="1" noTextEdit="1"/>
          </p:cNvSpPr>
          <p:nvPr>
            <p:ph type="sldImg"/>
          </p:nvPr>
        </p:nvSpPr>
        <p:spPr>
          <a:xfrm>
            <a:off x="993775" y="768350"/>
            <a:ext cx="5114925" cy="3836988"/>
          </a:xfrm>
          <a:ln/>
        </p:spPr>
      </p:sp>
      <p:sp>
        <p:nvSpPr>
          <p:cNvPr id="64516"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33139753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079563B0-E16B-4B12-8E2A-3F045BF07844}" type="slidenum">
              <a:rPr lang="it-IT" altLang="de-DE"/>
              <a:pPr eaLnBrk="1" hangingPunct="1">
                <a:spcBef>
                  <a:spcPct val="0"/>
                </a:spcBef>
              </a:pPr>
              <a:t>97</a:t>
            </a:fld>
            <a:endParaRPr lang="it-IT" altLang="de-DE" dirty="0"/>
          </a:p>
        </p:txBody>
      </p:sp>
      <p:sp>
        <p:nvSpPr>
          <p:cNvPr id="65539" name="Rectangle 2"/>
          <p:cNvSpPr>
            <a:spLocks noGrp="1" noRot="1" noChangeAspect="1" noChangeArrowheads="1" noTextEdit="1"/>
          </p:cNvSpPr>
          <p:nvPr>
            <p:ph type="sldImg"/>
          </p:nvPr>
        </p:nvSpPr>
        <p:spPr>
          <a:xfrm>
            <a:off x="993775" y="768350"/>
            <a:ext cx="5114925" cy="3836988"/>
          </a:xfrm>
          <a:ln/>
        </p:spPr>
      </p:sp>
      <p:sp>
        <p:nvSpPr>
          <p:cNvPr id="65540"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8132363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804763" indent="-309524" eaLnBrk="0" hangingPunct="0">
              <a:spcBef>
                <a:spcPct val="30000"/>
              </a:spcBef>
              <a:defRPr sz="1300">
                <a:solidFill>
                  <a:schemeClr val="tx1"/>
                </a:solidFill>
                <a:latin typeface="Arial" panose="020B0604020202020204" pitchFamily="34" charset="0"/>
              </a:defRPr>
            </a:lvl2pPr>
            <a:lvl3pPr marL="1238098" indent="-247620" eaLnBrk="0" hangingPunct="0">
              <a:spcBef>
                <a:spcPct val="30000"/>
              </a:spcBef>
              <a:defRPr sz="1300">
                <a:solidFill>
                  <a:schemeClr val="tx1"/>
                </a:solidFill>
                <a:latin typeface="Arial" panose="020B0604020202020204" pitchFamily="34" charset="0"/>
              </a:defRPr>
            </a:lvl3pPr>
            <a:lvl4pPr marL="1733337" indent="-247620" eaLnBrk="0" hangingPunct="0">
              <a:spcBef>
                <a:spcPct val="30000"/>
              </a:spcBef>
              <a:defRPr sz="1300">
                <a:solidFill>
                  <a:schemeClr val="tx1"/>
                </a:solidFill>
                <a:latin typeface="Arial" panose="020B0604020202020204" pitchFamily="34" charset="0"/>
              </a:defRPr>
            </a:lvl4pPr>
            <a:lvl5pPr marL="2228576" indent="-247620" eaLnBrk="0" hangingPunct="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771C2D3C-CD19-445E-B31F-BDB70C19AC10}" type="slidenum">
              <a:rPr lang="it-IT" altLang="de-DE"/>
              <a:pPr eaLnBrk="1" hangingPunct="1">
                <a:spcBef>
                  <a:spcPct val="0"/>
                </a:spcBef>
              </a:pPr>
              <a:t>98</a:t>
            </a:fld>
            <a:endParaRPr lang="it-IT" altLang="de-DE" dirty="0"/>
          </a:p>
        </p:txBody>
      </p:sp>
      <p:sp>
        <p:nvSpPr>
          <p:cNvPr id="63491" name="Rectangle 2"/>
          <p:cNvSpPr>
            <a:spLocks noGrp="1" noRot="1" noChangeAspect="1" noChangeArrowheads="1" noTextEdit="1"/>
          </p:cNvSpPr>
          <p:nvPr>
            <p:ph type="sldImg"/>
          </p:nvPr>
        </p:nvSpPr>
        <p:spPr>
          <a:xfrm>
            <a:off x="993775" y="768350"/>
            <a:ext cx="5114925" cy="3836988"/>
          </a:xfrm>
          <a:ln/>
        </p:spPr>
      </p:sp>
      <p:sp>
        <p:nvSpPr>
          <p:cNvPr id="63492"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20373602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1740D30-463F-41C6-8985-1C430EEA32DC}" type="slidenum">
              <a:rPr lang="it-IT" altLang="en-US" sz="1200"/>
              <a:pPr eaLnBrk="1" hangingPunct="1"/>
              <a:t>99</a:t>
            </a:fld>
            <a:endParaRPr lang="it-IT" altLang="en-US"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716677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1740D30-463F-41C6-8985-1C430EEA32DC}" type="slidenum">
              <a:rPr lang="it-IT" altLang="en-US" sz="1200"/>
              <a:pPr eaLnBrk="1" hangingPunct="1"/>
              <a:t>100</a:t>
            </a:fld>
            <a:endParaRPr lang="it-IT" altLang="en-US"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166440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1740D30-463F-41C6-8985-1C430EEA32DC}" type="slidenum">
              <a:rPr lang="it-IT" altLang="en-US" sz="1200"/>
              <a:pPr eaLnBrk="1" hangingPunct="1"/>
              <a:t>101</a:t>
            </a:fld>
            <a:endParaRPr lang="it-IT" altLang="en-US"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45959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080351E-8EE3-4C45-B8DC-4D1700FBDEC6}" type="slidenum">
              <a:rPr lang="it-IT" altLang="en-US" sz="1200"/>
              <a:pPr eaLnBrk="1" hangingPunct="1"/>
              <a:t>102</a:t>
            </a:fld>
            <a:endParaRPr lang="it-IT" altLang="en-US" sz="1200"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15770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4BC9C3D-9DAC-4C48-8ACD-3FD546A1B77C}" type="slidenum">
              <a:rPr lang="it-IT" altLang="en-US" sz="1200"/>
              <a:pPr eaLnBrk="1" hangingPunct="1"/>
              <a:t>104</a:t>
            </a:fld>
            <a:endParaRPr lang="it-IT" alt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646610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3377885-FFAA-458F-A891-75251A952999}" type="slidenum">
              <a:rPr lang="it-IT" altLang="en-US" sz="1200"/>
              <a:pPr eaLnBrk="1" hangingPunct="1"/>
              <a:t>105</a:t>
            </a:fld>
            <a:endParaRPr lang="it-IT" altLang="en-US" sz="12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548754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3377885-FFAA-458F-A891-75251A952999}" type="slidenum">
              <a:rPr lang="it-IT" altLang="en-US" sz="1200"/>
              <a:pPr eaLnBrk="1" hangingPunct="1"/>
              <a:t>106</a:t>
            </a:fld>
            <a:endParaRPr lang="it-IT" altLang="en-US" sz="12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5569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defRPr>
            </a:lvl1pPr>
          </a:lstStyle>
          <a:p>
            <a:r>
              <a:rPr lang="it-IT" dirty="0"/>
              <a:t>Fare clic per modificare lo stile del titolo</a:t>
            </a:r>
            <a:endParaRPr lang="en-US"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30902613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it-IT" dirty="0"/>
              <a:t>Fare clic per modificare lo stile del titolo</a:t>
            </a:r>
            <a:endParaRPr lang="en-US" dirty="0"/>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21301489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29300"/>
          </a:xfrm>
          <a:prstGeom prst="rect">
            <a:avLst/>
          </a:prstGeom>
        </p:spPr>
        <p:txBody>
          <a:bodyPr vert="eaVert"/>
          <a:lstStyle>
            <a:lvl1pPr>
              <a:defRPr>
                <a:latin typeface="Arial" panose="020B0604020202020204" pitchFamily="34" charset="0"/>
              </a:defRPr>
            </a:lvl1pPr>
          </a:lstStyle>
          <a:p>
            <a:r>
              <a:rPr lang="it-IT" dirty="0"/>
              <a:t>Fare clic per modificare lo stile del titolo</a:t>
            </a:r>
            <a:endParaRPr lang="en-US" dirty="0"/>
          </a:p>
        </p:txBody>
      </p:sp>
      <p:sp>
        <p:nvSpPr>
          <p:cNvPr id="3" name="Segnaposto testo verticale 2"/>
          <p:cNvSpPr>
            <a:spLocks noGrp="1"/>
          </p:cNvSpPr>
          <p:nvPr>
            <p:ph type="body" orient="vert" idx="1"/>
          </p:nvPr>
        </p:nvSpPr>
        <p:spPr>
          <a:xfrm>
            <a:off x="457200" y="274638"/>
            <a:ext cx="6019800" cy="58293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158071864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a:prstGeom prst="rect">
            <a:avLst/>
          </a:prstGeom>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testo 2"/>
          <p:cNvSpPr>
            <a:spLocks noGrp="1"/>
          </p:cNvSpPr>
          <p:nvPr>
            <p:ph type="body" sz="half" idx="1"/>
          </p:nvPr>
        </p:nvSpPr>
        <p:spPr>
          <a:xfrm>
            <a:off x="827088" y="1989138"/>
            <a:ext cx="3814762"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794250" y="19891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794250" y="41227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0"/>
          </p:nvPr>
        </p:nvSpPr>
        <p:spPr>
          <a:xfrm>
            <a:off x="457200" y="6351588"/>
            <a:ext cx="4913313" cy="277812"/>
          </a:xfrm>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67480502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a:prstGeom prst="rect">
            <a:avLst/>
          </a:prstGeom>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contenuto 2"/>
          <p:cNvSpPr>
            <a:spLocks noGrp="1"/>
          </p:cNvSpPr>
          <p:nvPr>
            <p:ph sz="half" idx="1"/>
          </p:nvPr>
        </p:nvSpPr>
        <p:spPr>
          <a:xfrm>
            <a:off x="827088" y="1989138"/>
            <a:ext cx="3814762"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794250" y="19891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794250" y="41227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0"/>
          </p:nvPr>
        </p:nvSpPr>
        <p:spPr>
          <a:xfrm>
            <a:off x="457200" y="6351588"/>
            <a:ext cx="4913313" cy="277812"/>
          </a:xfrm>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3446616668"/>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68313" y="44450"/>
            <a:ext cx="8153400" cy="60515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357912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it-IT" dirty="0"/>
              <a:t>Fare clic per modificare lo stile del titolo</a:t>
            </a:r>
            <a:endParaRPr lang="en-US" dirty="0"/>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37960550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it-IT" dirty="0"/>
              <a:t>Fare clic per modificare lo stile del titolo</a:t>
            </a:r>
            <a:endParaRPr lang="en-US"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151751307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it-IT" dirty="0"/>
              <a:t>Fare clic per modificare lo stile del titolo</a:t>
            </a:r>
            <a:endParaRPr lang="en-US" dirty="0"/>
          </a:p>
        </p:txBody>
      </p:sp>
      <p:sp>
        <p:nvSpPr>
          <p:cNvPr id="3" name="Segnaposto contenuto 2"/>
          <p:cNvSpPr>
            <a:spLocks noGrp="1"/>
          </p:cNvSpPr>
          <p:nvPr>
            <p:ph sz="half" idx="1"/>
          </p:nvPr>
        </p:nvSpPr>
        <p:spPr>
          <a:xfrm>
            <a:off x="827088" y="1989138"/>
            <a:ext cx="38147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794250" y="1989138"/>
            <a:ext cx="3816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232429058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it-IT" dirty="0"/>
              <a:t>Fare clic per modificare lo stile del titolo</a:t>
            </a:r>
            <a:endParaRPr lang="en-US"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27236176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it-IT" dirty="0"/>
              <a:t>Fare clic per modificare lo stile del titolo</a:t>
            </a:r>
            <a:endParaRPr lang="en-US" dirty="0"/>
          </a:p>
        </p:txBody>
      </p:sp>
      <p:sp>
        <p:nvSpPr>
          <p:cNvPr id="3"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385460717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29536294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it-IT" dirty="0"/>
              <a:t>Fare clic per modificare lo stile del titolo</a:t>
            </a:r>
            <a:endParaRPr lang="en-US"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203800316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it-IT" dirty="0"/>
              <a:t>Fare clic per modificare lo stile del titolo</a:t>
            </a:r>
            <a:endParaRPr lang="en-US"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3-A: La crescita economica</a:t>
            </a:r>
          </a:p>
        </p:txBody>
      </p:sp>
    </p:spTree>
    <p:extLst>
      <p:ext uri="{BB962C8B-B14F-4D97-AF65-F5344CB8AC3E}">
        <p14:creationId xmlns:p14="http://schemas.microsoft.com/office/powerpoint/2010/main" val="27636481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49400" y="-244475"/>
            <a:ext cx="5689600" cy="2952750"/>
            <a:chOff x="-2040" y="0"/>
            <a:chExt cx="7512" cy="2400"/>
          </a:xfrm>
        </p:grpSpPr>
        <p:sp>
          <p:nvSpPr>
            <p:cNvPr id="4099" name="AutoShape 3"/>
            <p:cNvSpPr>
              <a:spLocks noChangeArrowheads="1"/>
            </p:cNvSpPr>
            <p:nvPr/>
          </p:nvSpPr>
          <p:spPr bwMode="auto">
            <a:xfrm>
              <a:off x="-2040" y="432"/>
              <a:ext cx="2593"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80C2C0"/>
            </a:solidFill>
            <a:ln w="9525">
              <a:noFill/>
              <a:miter lim="800000"/>
              <a:headEnd/>
              <a:tailEnd/>
            </a:ln>
          </p:spPr>
          <p:txBody>
            <a:bodyPr/>
            <a:lstStyle/>
            <a:p>
              <a:pPr>
                <a:defRPr/>
              </a:pPr>
              <a:endParaRPr lang="it-IT" sz="2400">
                <a:latin typeface="Times New Roman" pitchFamily="18" charset="0"/>
              </a:endParaRPr>
            </a:p>
          </p:txBody>
        </p:sp>
        <p:sp>
          <p:nvSpPr>
            <p:cNvPr id="4100" name="AutoShape 4"/>
            <p:cNvSpPr>
              <a:spLocks noChangeArrowheads="1"/>
            </p:cNvSpPr>
            <p:nvPr/>
          </p:nvSpPr>
          <p:spPr bwMode="auto">
            <a:xfrm>
              <a:off x="-1529"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5E5C"/>
            </a:solidFill>
            <a:ln w="9525">
              <a:noFill/>
              <a:miter lim="800000"/>
              <a:headEnd/>
              <a:tailEnd/>
            </a:ln>
          </p:spPr>
          <p:txBody>
            <a:bodyPr/>
            <a:lstStyle/>
            <a:p>
              <a:pPr>
                <a:defRPr/>
              </a:pPr>
              <a:endParaRPr lang="it-IT" sz="1800" dirty="0">
                <a:latin typeface="Arial" panose="020B0604020202020204" pitchFamily="34" charset="0"/>
              </a:endParaRPr>
            </a:p>
          </p:txBody>
        </p:sp>
        <p:sp>
          <p:nvSpPr>
            <p:cNvPr id="4101" name="Line 5"/>
            <p:cNvSpPr>
              <a:spLocks noChangeShapeType="1"/>
            </p:cNvSpPr>
            <p:nvPr/>
          </p:nvSpPr>
          <p:spPr bwMode="auto">
            <a:xfrm>
              <a:off x="865" y="960"/>
              <a:ext cx="4607" cy="0"/>
            </a:xfrm>
            <a:prstGeom prst="line">
              <a:avLst/>
            </a:prstGeom>
            <a:noFill/>
            <a:ln w="12700">
              <a:solidFill>
                <a:schemeClr val="tx1"/>
              </a:solidFill>
              <a:round/>
              <a:headEnd/>
              <a:tailEnd/>
            </a:ln>
            <a:effectLst/>
          </p:spPr>
          <p:txBody>
            <a:bodyPr/>
            <a:lstStyle/>
            <a:p>
              <a:pPr>
                <a:defRPr/>
              </a:pPr>
              <a:endParaRPr lang="en-US" dirty="0">
                <a:latin typeface="Arial" panose="020B0604020202020204" pitchFamily="34" charset="0"/>
              </a:endParaRPr>
            </a:p>
          </p:txBody>
        </p:sp>
      </p:grpSp>
      <p:sp>
        <p:nvSpPr>
          <p:cNvPr id="5123" name="Rectangle 7"/>
          <p:cNvSpPr>
            <a:spLocks noGrp="1" noChangeArrowheads="1"/>
          </p:cNvSpPr>
          <p:nvPr>
            <p:ph type="body" idx="1"/>
          </p:nvPr>
        </p:nvSpPr>
        <p:spPr bwMode="auto">
          <a:xfrm>
            <a:off x="827088" y="1989138"/>
            <a:ext cx="77835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Click to edit Master text styles</a:t>
            </a:r>
          </a:p>
          <a:p>
            <a:pPr lvl="1"/>
            <a:r>
              <a:rPr lang="it-IT" altLang="en-US"/>
              <a:t>Second level</a:t>
            </a:r>
          </a:p>
          <a:p>
            <a:pPr lvl="2"/>
            <a:r>
              <a:rPr lang="it-IT" altLang="en-US"/>
              <a:t>Third level</a:t>
            </a:r>
          </a:p>
          <a:p>
            <a:pPr lvl="3"/>
            <a:r>
              <a:rPr lang="it-IT" altLang="en-US"/>
              <a:t>Fourth level</a:t>
            </a:r>
          </a:p>
          <a:p>
            <a:pPr lvl="4"/>
            <a:r>
              <a:rPr lang="it-IT" altLang="en-US"/>
              <a:t>Fifth level</a:t>
            </a:r>
          </a:p>
        </p:txBody>
      </p:sp>
      <p:sp>
        <p:nvSpPr>
          <p:cNvPr id="4104" name="Rectangle 8"/>
          <p:cNvSpPr>
            <a:spLocks noGrp="1" noChangeArrowheads="1"/>
          </p:cNvSpPr>
          <p:nvPr>
            <p:ph type="ftr" sz="quarter" idx="3"/>
          </p:nvPr>
        </p:nvSpPr>
        <p:spPr bwMode="auto">
          <a:xfrm>
            <a:off x="533400" y="6248400"/>
            <a:ext cx="3967163" cy="327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3231"/>
                </a:solidFill>
                <a:latin typeface="+mn-lt"/>
              </a:defRPr>
            </a:lvl1pPr>
          </a:lstStyle>
          <a:p>
            <a:pPr>
              <a:defRPr/>
            </a:pPr>
            <a:r>
              <a:rPr lang="it-IT"/>
              <a:t>Lez. 3-A: La crescita economica</a:t>
            </a:r>
          </a:p>
        </p:txBody>
      </p:sp>
      <p:sp>
        <p:nvSpPr>
          <p:cNvPr id="4105" name="Line 9"/>
          <p:cNvSpPr>
            <a:spLocks noChangeShapeType="1"/>
          </p:cNvSpPr>
          <p:nvPr/>
        </p:nvSpPr>
        <p:spPr bwMode="auto">
          <a:xfrm>
            <a:off x="609600" y="6324600"/>
            <a:ext cx="8001000" cy="0"/>
          </a:xfrm>
          <a:prstGeom prst="line">
            <a:avLst/>
          </a:prstGeom>
          <a:noFill/>
          <a:ln w="9525">
            <a:solidFill>
              <a:schemeClr val="tx1"/>
            </a:solidFill>
            <a:round/>
            <a:headEnd/>
            <a:tailEnd/>
          </a:ln>
          <a:effectLst/>
        </p:spPr>
        <p:txBody>
          <a:bodyPr/>
          <a:lstStyle/>
          <a:p>
            <a:pPr>
              <a:defRPr/>
            </a:pPr>
            <a:endParaRPr lang="en-US" dirty="0">
              <a:latin typeface="Arial" panose="020B0604020202020204" pitchFamily="34" charset="0"/>
            </a:endParaRPr>
          </a:p>
        </p:txBody>
      </p:sp>
      <p:grpSp>
        <p:nvGrpSpPr>
          <p:cNvPr id="5126" name="Group 11"/>
          <p:cNvGrpSpPr>
            <a:grpSpLocks/>
          </p:cNvGrpSpPr>
          <p:nvPr/>
        </p:nvGrpSpPr>
        <p:grpSpPr bwMode="auto">
          <a:xfrm rot="10800000">
            <a:off x="5219700" y="5373688"/>
            <a:ext cx="5400675" cy="1655762"/>
            <a:chOff x="-2040" y="0"/>
            <a:chExt cx="7512" cy="2400"/>
          </a:xfrm>
        </p:grpSpPr>
        <p:sp>
          <p:nvSpPr>
            <p:cNvPr id="4108" name="AutoShape 12"/>
            <p:cNvSpPr>
              <a:spLocks noChangeArrowheads="1"/>
            </p:cNvSpPr>
            <p:nvPr/>
          </p:nvSpPr>
          <p:spPr bwMode="auto">
            <a:xfrm>
              <a:off x="-2038" y="433"/>
              <a:ext cx="2592" cy="1967"/>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E19A93"/>
            </a:solidFill>
            <a:ln w="9525">
              <a:noFill/>
              <a:miter lim="800000"/>
              <a:headEnd/>
              <a:tailEnd/>
            </a:ln>
          </p:spPr>
          <p:txBody>
            <a:bodyPr rot="10800000"/>
            <a:lstStyle/>
            <a:p>
              <a:pPr>
                <a:defRPr/>
              </a:pPr>
              <a:endParaRPr lang="it-IT" sz="2400">
                <a:latin typeface="Times New Roman" pitchFamily="18" charset="0"/>
              </a:endParaRPr>
            </a:p>
          </p:txBody>
        </p:sp>
        <p:sp>
          <p:nvSpPr>
            <p:cNvPr id="4109" name="AutoShape 13"/>
            <p:cNvSpPr>
              <a:spLocks noChangeArrowheads="1"/>
            </p:cNvSpPr>
            <p:nvPr/>
          </p:nvSpPr>
          <p:spPr bwMode="auto">
            <a:xfrm>
              <a:off x="-1521" y="-5"/>
              <a:ext cx="1950" cy="1988"/>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FF0000"/>
            </a:solidFill>
            <a:ln w="9525">
              <a:noFill/>
              <a:miter lim="800000"/>
              <a:headEnd/>
              <a:tailEnd/>
            </a:ln>
          </p:spPr>
          <p:txBody>
            <a:bodyPr rot="10800000"/>
            <a:lstStyle/>
            <a:p>
              <a:pPr>
                <a:defRPr/>
              </a:pPr>
              <a:endParaRPr lang="it-IT" sz="1800" dirty="0">
                <a:latin typeface="Arial" panose="020B0604020202020204" pitchFamily="34" charset="0"/>
              </a:endParaRPr>
            </a:p>
          </p:txBody>
        </p:sp>
        <p:sp>
          <p:nvSpPr>
            <p:cNvPr id="4110" name="Line 14"/>
            <p:cNvSpPr>
              <a:spLocks noChangeShapeType="1"/>
            </p:cNvSpPr>
            <p:nvPr/>
          </p:nvSpPr>
          <p:spPr bwMode="auto">
            <a:xfrm>
              <a:off x="873" y="955"/>
              <a:ext cx="4608" cy="0"/>
            </a:xfrm>
            <a:prstGeom prst="line">
              <a:avLst/>
            </a:prstGeom>
            <a:noFill/>
            <a:ln w="12700">
              <a:noFill/>
              <a:round/>
              <a:headEnd/>
              <a:tailEnd/>
            </a:ln>
            <a:effectLst/>
          </p:spPr>
          <p:txBody>
            <a:bodyPr/>
            <a:lstStyle/>
            <a:p>
              <a:pPr>
                <a:defRPr/>
              </a:pPr>
              <a:endParaRPr lang="en-US" dirty="0">
                <a:latin typeface="Arial" panose="020B0604020202020204" pitchFamily="34" charset="0"/>
              </a:endParaRPr>
            </a:p>
          </p:txBody>
        </p:sp>
      </p:grpSp>
      <p:sp>
        <p:nvSpPr>
          <p:cNvPr id="4111" name="Rectangle 15"/>
          <p:cNvSpPr>
            <a:spLocks noChangeArrowheads="1"/>
          </p:cNvSpPr>
          <p:nvPr/>
        </p:nvSpPr>
        <p:spPr bwMode="auto">
          <a:xfrm>
            <a:off x="7451725" y="6237288"/>
            <a:ext cx="1162050" cy="457200"/>
          </a:xfrm>
          <a:prstGeom prst="rect">
            <a:avLst/>
          </a:prstGeom>
          <a:noFill/>
          <a:ln w="9525">
            <a:noFill/>
            <a:miter lim="800000"/>
            <a:headEnd/>
            <a:tailEnd/>
          </a:ln>
          <a:effectLst/>
        </p:spPr>
        <p:txBody>
          <a:bodyPr anchor="b"/>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fld id="{EEFA5343-C180-444E-B2F1-B7462BD2A5A5}" type="slidenum">
              <a:rPr lang="it-IT" altLang="en-US" sz="1200">
                <a:solidFill>
                  <a:srgbClr val="004644"/>
                </a:solidFill>
                <a:latin typeface="Verdana" panose="020B0604030504040204" pitchFamily="34" charset="0"/>
              </a:rPr>
              <a:pPr algn="r" eaLnBrk="1" hangingPunct="1"/>
              <a:t>‹#›</a:t>
            </a:fld>
            <a:endParaRPr lang="it-IT" altLang="en-US" sz="1200">
              <a:solidFill>
                <a:srgbClr val="004644"/>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Lst>
  <p:transition spd="med"/>
  <p:hf sldNum="0" hdr="0" dt="0"/>
  <p:txStyles>
    <p:titleStyle>
      <a:lvl1pPr algn="l" rtl="0" eaLnBrk="0" fontAlgn="base" hangingPunct="0">
        <a:spcBef>
          <a:spcPct val="0"/>
        </a:spcBef>
        <a:spcAft>
          <a:spcPct val="0"/>
        </a:spcAft>
        <a:defRPr sz="3600">
          <a:solidFill>
            <a:srgbClr val="005A58"/>
          </a:solidFill>
          <a:latin typeface="+mj-lt"/>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3.png"/><Relationship Id="rId7"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oleObject" Target="../embeddings/oleObject7.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ggdc.net/maddison/Maddison.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data.worldbank.org/indicator/NE.GDI.TOTL.ZS?locations=CN&amp;name_desc=false"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oleObject" Target="../embeddings/oleObject14.bin"/><Relationship Id="rId4" Type="http://schemas.openxmlformats.org/officeDocument/2006/relationships/image" Target="../media/image28.emf"/></Relationships>
</file>

<file path=ppt/slides/_rels/slide9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148358"/>
            <a:ext cx="8280400" cy="104839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400" b="1" u="sng" dirty="0" err="1">
                <a:latin typeface="American Typewriter" panose="02090604020004020304" pitchFamily="18" charset="77"/>
              </a:rPr>
              <a:t>Lez</a:t>
            </a:r>
            <a:r>
              <a:rPr lang="it-IT" sz="2400" b="1" u="sng" dirty="0">
                <a:latin typeface="American Typewriter" panose="02090604020004020304" pitchFamily="18" charset="77"/>
              </a:rPr>
              <a:t>. 3-A</a:t>
            </a:r>
            <a:r>
              <a:rPr lang="it-IT" sz="2400" b="1" u="sng">
                <a:latin typeface="American Typewriter" panose="02090604020004020304" pitchFamily="18" charset="77"/>
              </a:rPr>
              <a:t>.         </a:t>
            </a:r>
            <a:r>
              <a:rPr lang="it-IT" sz="2400" b="1" u="sng" dirty="0">
                <a:latin typeface="American Typewriter" panose="02090604020004020304" pitchFamily="18" charset="77"/>
              </a:rPr>
              <a:t>LA CRESCITA ECONOMICA        .   </a:t>
            </a:r>
            <a:br>
              <a:rPr lang="it-IT" sz="2400" b="1" u="sng" dirty="0">
                <a:latin typeface="American Typewriter" panose="02090604020004020304" pitchFamily="18" charset="77"/>
              </a:rPr>
            </a:br>
            <a:r>
              <a:rPr lang="it-IT" sz="1600" dirty="0">
                <a:latin typeface="American Typewriter" panose="02090604020004020304" pitchFamily="18" charset="77"/>
              </a:rPr>
              <a:t>                                                                                                                          </a:t>
            </a:r>
            <a:r>
              <a:rPr lang="it-IT" sz="1600" dirty="0" err="1">
                <a:solidFill>
                  <a:srgbClr val="FF0000"/>
                </a:solidFill>
                <a:latin typeface="American Typewriter" panose="02090604020004020304" pitchFamily="18" charset="77"/>
              </a:rPr>
              <a:t>rif.</a:t>
            </a:r>
            <a:r>
              <a:rPr lang="it-IT" sz="1600" dirty="0">
                <a:solidFill>
                  <a:srgbClr val="FF0000"/>
                </a:solidFill>
                <a:latin typeface="American Typewriter" panose="02090604020004020304" pitchFamily="18" charset="77"/>
              </a:rPr>
              <a:t> BW-c.3</a:t>
            </a: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3-A: La crescita economica</a:t>
            </a:r>
            <a:endParaRPr lang="it-IT" dirty="0"/>
          </a:p>
        </p:txBody>
      </p:sp>
      <p:sp>
        <p:nvSpPr>
          <p:cNvPr id="3" name="CasellaDiTesto 2"/>
          <p:cNvSpPr txBox="1"/>
          <p:nvPr/>
        </p:nvSpPr>
        <p:spPr>
          <a:xfrm>
            <a:off x="446357" y="1412776"/>
            <a:ext cx="8532466" cy="4148636"/>
          </a:xfrm>
          <a:prstGeom prst="rect">
            <a:avLst/>
          </a:prstGeom>
          <a:noFill/>
        </p:spPr>
        <p:txBody>
          <a:bodyPr wrap="square" rtlCol="0">
            <a:spAutoFit/>
          </a:bodyPr>
          <a:lstStyle/>
          <a:p>
            <a:pPr algn="l">
              <a:lnSpc>
                <a:spcPct val="125000"/>
              </a:lnSpc>
              <a:spcBef>
                <a:spcPts val="600"/>
              </a:spcBef>
            </a:pPr>
            <a:r>
              <a:rPr lang="it-IT" sz="1600" b="1" i="1" dirty="0">
                <a:solidFill>
                  <a:srgbClr val="000000"/>
                </a:solidFill>
                <a:latin typeface="American Typewriter" panose="02090604020004020304" pitchFamily="18" charset="77"/>
              </a:rPr>
              <a:t>Introduzione</a:t>
            </a:r>
            <a:r>
              <a:rPr lang="it-IT" sz="1600" i="1" dirty="0">
                <a:solidFill>
                  <a:srgbClr val="000000"/>
                </a:solidFill>
                <a:latin typeface="American Typewriter" panose="02090604020004020304" pitchFamily="18" charset="77"/>
              </a:rPr>
              <a:t>. </a:t>
            </a:r>
            <a:r>
              <a:rPr lang="it-IT" sz="1600" dirty="0">
                <a:solidFill>
                  <a:srgbClr val="000000"/>
                </a:solidFill>
                <a:latin typeface="American Typewriter" panose="02090604020004020304" pitchFamily="18" charset="77"/>
              </a:rPr>
              <a:t>In questa lezione, abbiamo diversi obiettivi:</a:t>
            </a:r>
          </a:p>
          <a:p>
            <a:pPr marL="457200" indent="-457200" algn="l">
              <a:lnSpc>
                <a:spcPct val="125000"/>
              </a:lnSpc>
              <a:spcBef>
                <a:spcPts val="600"/>
              </a:spcBef>
              <a:buAutoNum type="alphaLcParenR"/>
            </a:pPr>
            <a:r>
              <a:rPr lang="it-IT" sz="1600" dirty="0">
                <a:solidFill>
                  <a:srgbClr val="000000"/>
                </a:solidFill>
                <a:latin typeface="American Typewriter" panose="02090604020004020304" pitchFamily="18" charset="77"/>
              </a:rPr>
              <a:t>Studiamo, in modo formale, la determinazione del </a:t>
            </a:r>
            <a:r>
              <a:rPr lang="it-IT" sz="1600" b="1" dirty="0">
                <a:solidFill>
                  <a:schemeClr val="tx2"/>
                </a:solidFill>
                <a:latin typeface="American Typewriter" panose="02090604020004020304" pitchFamily="18" charset="77"/>
              </a:rPr>
              <a:t>prodotto (reddito) di equilibrio </a:t>
            </a:r>
            <a:r>
              <a:rPr lang="it-IT" sz="1600" u="sng" dirty="0">
                <a:solidFill>
                  <a:srgbClr val="000000"/>
                </a:solidFill>
                <a:latin typeface="American Typewriter" panose="02090604020004020304" pitchFamily="18" charset="77"/>
              </a:rPr>
              <a:t>dal lato dell’offerta</a:t>
            </a:r>
            <a:r>
              <a:rPr lang="it-IT" sz="1600" dirty="0">
                <a:solidFill>
                  <a:srgbClr val="000000"/>
                </a:solidFill>
                <a:latin typeface="American Typewriter" panose="02090604020004020304" pitchFamily="18" charset="77"/>
              </a:rPr>
              <a:t>.  </a:t>
            </a:r>
          </a:p>
          <a:p>
            <a:pPr marL="457200" indent="-457200" algn="l">
              <a:lnSpc>
                <a:spcPct val="125000"/>
              </a:lnSpc>
              <a:spcBef>
                <a:spcPts val="600"/>
              </a:spcBef>
              <a:buFont typeface="Arial" panose="020B0604020202020204" pitchFamily="34" charset="0"/>
              <a:buChar char="•"/>
            </a:pPr>
            <a:r>
              <a:rPr lang="it-IT" sz="1600" dirty="0">
                <a:solidFill>
                  <a:srgbClr val="000000"/>
                </a:solidFill>
                <a:latin typeface="American Typewriter" panose="02090604020004020304" pitchFamily="18" charset="77"/>
              </a:rPr>
              <a:t>A questo scopo, introduciamo la </a:t>
            </a:r>
            <a:r>
              <a:rPr lang="it-IT" sz="1600" b="1" dirty="0">
                <a:solidFill>
                  <a:schemeClr val="tx2"/>
                </a:solidFill>
                <a:latin typeface="American Typewriter" panose="02090604020004020304" pitchFamily="18" charset="77"/>
              </a:rPr>
              <a:t>funzione di produzione aggregata </a:t>
            </a:r>
            <a:r>
              <a:rPr lang="it-IT" sz="1600" dirty="0">
                <a:latin typeface="American Typewriter" panose="02090604020004020304" pitchFamily="18" charset="77"/>
              </a:rPr>
              <a:t>e l’analisi delle condizioni di </a:t>
            </a:r>
            <a:r>
              <a:rPr lang="it-IT" sz="1600" b="1" dirty="0">
                <a:solidFill>
                  <a:schemeClr val="tx2"/>
                </a:solidFill>
                <a:latin typeface="American Typewriter" panose="02090604020004020304" pitchFamily="18" charset="77"/>
              </a:rPr>
              <a:t>equilibrio competitivo nel mercato dei fattori. </a:t>
            </a:r>
          </a:p>
          <a:p>
            <a:pPr marL="342900" indent="-342900" algn="l">
              <a:lnSpc>
                <a:spcPct val="125000"/>
              </a:lnSpc>
              <a:spcBef>
                <a:spcPts val="600"/>
              </a:spcBef>
              <a:buFont typeface="+mj-lt"/>
              <a:buAutoNum type="alphaLcParenR" startAt="2"/>
            </a:pPr>
            <a:r>
              <a:rPr lang="it-IT" sz="1600" dirty="0">
                <a:latin typeface="American Typewriter" panose="02090604020004020304" pitchFamily="18" charset="77"/>
              </a:rPr>
              <a:t>Questo ci aiuta a formulare la </a:t>
            </a:r>
            <a:r>
              <a:rPr lang="it-IT" sz="1600" b="1" dirty="0">
                <a:solidFill>
                  <a:schemeClr val="tx2"/>
                </a:solidFill>
                <a:latin typeface="American Typewriter" panose="02090604020004020304" pitchFamily="18" charset="77"/>
              </a:rPr>
              <a:t>teoria neoclassica della distribuzione del reddito </a:t>
            </a:r>
            <a:r>
              <a:rPr lang="it-IT" sz="1600" dirty="0">
                <a:latin typeface="American Typewriter" panose="02090604020004020304" pitchFamily="18" charset="77"/>
              </a:rPr>
              <a:t>(e ad evidenziarne alcuni limiti)</a:t>
            </a:r>
          </a:p>
          <a:p>
            <a:pPr marL="457200" indent="-457200" algn="l">
              <a:lnSpc>
                <a:spcPct val="125000"/>
              </a:lnSpc>
              <a:spcBef>
                <a:spcPts val="600"/>
              </a:spcBef>
              <a:buAutoNum type="alphaLcParenR" startAt="2"/>
            </a:pPr>
            <a:r>
              <a:rPr lang="it-IT" sz="1600" dirty="0">
                <a:solidFill>
                  <a:srgbClr val="000000"/>
                </a:solidFill>
                <a:latin typeface="American Typewriter" panose="02090604020004020304" pitchFamily="18" charset="77"/>
              </a:rPr>
              <a:t>Dopo aver determinato l’equilibrio (uni-periodale) del reddito di un paese, possiamo chiederci: cosa può far </a:t>
            </a:r>
            <a:r>
              <a:rPr lang="it-IT" sz="1600" b="1" dirty="0">
                <a:solidFill>
                  <a:schemeClr val="tx2"/>
                </a:solidFill>
                <a:latin typeface="American Typewriter" panose="02090604020004020304" pitchFamily="18" charset="77"/>
              </a:rPr>
              <a:t>crescere il reddito nel corso del tempo</a:t>
            </a:r>
            <a:r>
              <a:rPr lang="it-IT" sz="1600" dirty="0">
                <a:solidFill>
                  <a:srgbClr val="000000"/>
                </a:solidFill>
                <a:latin typeface="American Typewriter" panose="02090604020004020304" pitchFamily="18" charset="77"/>
              </a:rPr>
              <a:t>?  A questo scopo, per prima cosa esaminiamo alcuni «fatti stilizzati della crescita» …</a:t>
            </a:r>
          </a:p>
          <a:p>
            <a:pPr marL="457200" indent="-457200" algn="l">
              <a:lnSpc>
                <a:spcPct val="125000"/>
              </a:lnSpc>
              <a:spcBef>
                <a:spcPts val="600"/>
              </a:spcBef>
              <a:buAutoNum type="alphaLcParenR" startAt="2"/>
            </a:pPr>
            <a:r>
              <a:rPr lang="it-IT" sz="1600" dirty="0">
                <a:solidFill>
                  <a:srgbClr val="000000"/>
                </a:solidFill>
                <a:latin typeface="American Typewriter" panose="02090604020004020304" pitchFamily="18" charset="77"/>
              </a:rPr>
              <a:t>… e di seguito introduciamo la teoria neoclassica della crescita (il </a:t>
            </a:r>
            <a:r>
              <a:rPr lang="it-IT" sz="1600" b="1" dirty="0">
                <a:solidFill>
                  <a:schemeClr val="tx2"/>
                </a:solidFill>
                <a:latin typeface="American Typewriter" panose="02090604020004020304" pitchFamily="18" charset="77"/>
              </a:rPr>
              <a:t>modello di </a:t>
            </a:r>
            <a:r>
              <a:rPr lang="it-IT" sz="1600" b="1" dirty="0" err="1">
                <a:solidFill>
                  <a:schemeClr val="tx2"/>
                </a:solidFill>
                <a:latin typeface="American Typewriter" panose="02090604020004020304" pitchFamily="18" charset="77"/>
              </a:rPr>
              <a:t>Solow</a:t>
            </a:r>
            <a:r>
              <a:rPr lang="it-IT" sz="1600" dirty="0">
                <a:solidFill>
                  <a:srgbClr val="000000"/>
                </a:solidFill>
                <a:latin typeface="American Typewriter" panose="02090604020004020304" pitchFamily="18" charset="77"/>
              </a:rPr>
              <a:t>) con due concetti associati: lo </a:t>
            </a:r>
            <a:r>
              <a:rPr lang="it-IT" sz="1600" b="1" dirty="0">
                <a:solidFill>
                  <a:schemeClr val="tx2"/>
                </a:solidFill>
                <a:latin typeface="American Typewriter" panose="02090604020004020304" pitchFamily="18" charset="77"/>
              </a:rPr>
              <a:t>stato stazionario </a:t>
            </a:r>
            <a:r>
              <a:rPr lang="it-IT" sz="1600" dirty="0">
                <a:solidFill>
                  <a:srgbClr val="000000"/>
                </a:solidFill>
                <a:latin typeface="American Typewriter" panose="02090604020004020304" pitchFamily="18" charset="77"/>
              </a:rPr>
              <a:t>e la </a:t>
            </a:r>
            <a:r>
              <a:rPr lang="it-IT" sz="1600" b="1" dirty="0">
                <a:solidFill>
                  <a:schemeClr val="tx2"/>
                </a:solidFill>
                <a:latin typeface="American Typewriter" panose="02090604020004020304" pitchFamily="18" charset="77"/>
              </a:rPr>
              <a:t>regola aurea</a:t>
            </a:r>
            <a:r>
              <a:rPr lang="it-IT" sz="1600" dirty="0">
                <a:solidFill>
                  <a:srgbClr val="000000"/>
                </a:solidFill>
                <a:latin typeface="American Typewriter" panose="02090604020004020304" pitchFamily="18" charset="77"/>
              </a:rPr>
              <a:t>.</a:t>
            </a:r>
          </a:p>
        </p:txBody>
      </p:sp>
    </p:spTree>
    <p:extLst>
      <p:ext uri="{BB962C8B-B14F-4D97-AF65-F5344CB8AC3E}">
        <p14:creationId xmlns:p14="http://schemas.microsoft.com/office/powerpoint/2010/main" val="11457862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3055" y="260648"/>
            <a:ext cx="8137525" cy="632966"/>
          </a:xfrm>
        </p:spPr>
        <p:txBody>
          <a:bodyPr/>
          <a:lstStyle/>
          <a:p>
            <a:pPr eaLnBrk="1" hangingPunct="1"/>
            <a:r>
              <a:rPr lang="it-IT" altLang="en-US" sz="2400" dirty="0">
                <a:latin typeface="American Typewriter" panose="02090604020004020304" pitchFamily="18" charset="77"/>
              </a:rPr>
              <a:t>Rendimenti di scala (2): definizione</a:t>
            </a: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
        <p:nvSpPr>
          <p:cNvPr id="5" name="Rectangle 3"/>
          <p:cNvSpPr>
            <a:spLocks noGrp="1" noChangeArrowheads="1"/>
          </p:cNvSpPr>
          <p:nvPr>
            <p:ph idx="1"/>
          </p:nvPr>
        </p:nvSpPr>
        <p:spPr>
          <a:xfrm>
            <a:off x="539750" y="1052736"/>
            <a:ext cx="8424738" cy="5040560"/>
          </a:xfrm>
        </p:spPr>
        <p:txBody>
          <a:bodyPr/>
          <a:lstStyle/>
          <a:p>
            <a:pPr marL="287338" indent="-287338" eaLnBrk="1" hangingPunct="1">
              <a:lnSpc>
                <a:spcPct val="110000"/>
              </a:lnSpc>
              <a:buFont typeface="Wingdings" panose="05000000000000000000" pitchFamily="2" charset="2"/>
              <a:buNone/>
            </a:pPr>
            <a:r>
              <a:rPr lang="it-IT" altLang="en-US" sz="1600" dirty="0">
                <a:latin typeface="American Typewriter" panose="02090604020004020304" pitchFamily="18" charset="77"/>
              </a:rPr>
              <a:t>Per definire i rendimenti di scala di una funzione di produzione, dobbiamo rispondere alla domanda: </a:t>
            </a:r>
          </a:p>
          <a:p>
            <a:pPr marL="0" indent="-287338" eaLnBrk="1" hangingPunct="1">
              <a:lnSpc>
                <a:spcPct val="110000"/>
              </a:lnSpc>
              <a:spcBef>
                <a:spcPts val="600"/>
              </a:spcBef>
              <a:buFont typeface="Wingdings" panose="05000000000000000000" pitchFamily="2" charset="2"/>
              <a:buNone/>
            </a:pPr>
            <a:r>
              <a:rPr lang="it-IT" altLang="en-US" sz="1600" i="1" dirty="0">
                <a:solidFill>
                  <a:srgbClr val="003399"/>
                </a:solidFill>
                <a:latin typeface="American Typewriter" panose="02090604020004020304" pitchFamily="18" charset="77"/>
              </a:rPr>
              <a:t>Qual è l’effetto sulla produzione di un </a:t>
            </a:r>
            <a:r>
              <a:rPr lang="it-IT" altLang="en-US" sz="1600" b="1" i="1" dirty="0">
                <a:solidFill>
                  <a:srgbClr val="C00000"/>
                </a:solidFill>
                <a:latin typeface="American Typewriter" panose="02090604020004020304" pitchFamily="18" charset="77"/>
              </a:rPr>
              <a:t>aumento </a:t>
            </a:r>
            <a:r>
              <a:rPr lang="it-IT" altLang="en-US" sz="1600" b="1" i="1" dirty="0" err="1">
                <a:solidFill>
                  <a:srgbClr val="C00000"/>
                </a:solidFill>
                <a:latin typeface="American Typewriter" panose="02090604020004020304" pitchFamily="18" charset="77"/>
              </a:rPr>
              <a:t>equiproporzionale</a:t>
            </a:r>
            <a:r>
              <a:rPr lang="it-IT" altLang="en-US" sz="1600" b="1" i="1" dirty="0">
                <a:solidFill>
                  <a:srgbClr val="C00000"/>
                </a:solidFill>
                <a:latin typeface="American Typewriter" panose="02090604020004020304" pitchFamily="18" charset="77"/>
              </a:rPr>
              <a:t> </a:t>
            </a:r>
            <a:r>
              <a:rPr lang="it-IT" altLang="en-US" sz="1600" i="1" dirty="0">
                <a:solidFill>
                  <a:srgbClr val="003399"/>
                </a:solidFill>
                <a:latin typeface="American Typewriter" panose="02090604020004020304" pitchFamily="18" charset="77"/>
              </a:rPr>
              <a:t>di tutti i fattori impiegati?</a:t>
            </a:r>
          </a:p>
          <a:p>
            <a:pPr marL="287338" indent="-287338" eaLnBrk="1" hangingPunct="1">
              <a:lnSpc>
                <a:spcPct val="110000"/>
              </a:lnSpc>
              <a:buFont typeface="Wingdings" panose="05000000000000000000" pitchFamily="2" charset="2"/>
              <a:buNone/>
            </a:pPr>
            <a:r>
              <a:rPr lang="it-IT" altLang="en-US" sz="1600" dirty="0">
                <a:latin typeface="American Typewriter" panose="02090604020004020304" pitchFamily="18" charset="77"/>
              </a:rPr>
              <a:t>  Definiamo: 	Dotazione iniziale:    </a:t>
            </a:r>
            <a:r>
              <a:rPr lang="it-IT" altLang="en-US" sz="1600" b="1" dirty="0">
                <a:latin typeface="American Typewriter" panose="02090604020004020304" pitchFamily="18" charset="77"/>
              </a:rPr>
              <a:t>K</a:t>
            </a:r>
            <a:r>
              <a:rPr lang="it-IT" altLang="en-US" sz="1600" b="1" baseline="-25000" dirty="0">
                <a:latin typeface="American Typewriter" panose="02090604020004020304" pitchFamily="18" charset="77"/>
              </a:rPr>
              <a:t>1 </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N</a:t>
            </a:r>
            <a:r>
              <a:rPr lang="it-IT" altLang="en-US" sz="1600" b="1" baseline="-25000" dirty="0">
                <a:latin typeface="American Typewriter" panose="02090604020004020304" pitchFamily="18" charset="77"/>
              </a:rPr>
              <a:t>1</a:t>
            </a:r>
            <a:r>
              <a:rPr lang="it-IT" altLang="en-US" sz="1600" dirty="0">
                <a:latin typeface="American Typewriter" panose="02090604020004020304" pitchFamily="18" charset="77"/>
              </a:rPr>
              <a:t>  </a:t>
            </a:r>
          </a:p>
          <a:p>
            <a:pPr marL="287338" indent="-287338" eaLnBrk="1" hangingPunct="1">
              <a:lnSpc>
                <a:spcPct val="110000"/>
              </a:lnSpc>
              <a:buFont typeface="Wingdings" panose="05000000000000000000" pitchFamily="2" charset="2"/>
              <a:buNone/>
            </a:pPr>
            <a:r>
              <a:rPr lang="it-IT" altLang="en-US" sz="1600" dirty="0">
                <a:latin typeface="American Typewriter" panose="02090604020004020304" pitchFamily="18" charset="77"/>
              </a:rPr>
              <a:t>  			Produzione: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1</a:t>
            </a:r>
            <a:r>
              <a:rPr lang="it-IT" altLang="en-US" sz="1600" dirty="0">
                <a:latin typeface="American Typewriter" panose="02090604020004020304" pitchFamily="18" charset="77"/>
              </a:rPr>
              <a:t>  = </a:t>
            </a:r>
            <a:r>
              <a:rPr lang="it-IT" altLang="en-US" sz="1600" b="1" dirty="0">
                <a:latin typeface="American Typewriter" panose="02090604020004020304" pitchFamily="18" charset="77"/>
              </a:rPr>
              <a:t>F</a:t>
            </a:r>
            <a:r>
              <a:rPr lang="it-IT" altLang="en-US" sz="1600" dirty="0">
                <a:latin typeface="American Typewriter" panose="02090604020004020304" pitchFamily="18" charset="77"/>
              </a:rPr>
              <a:t>(</a:t>
            </a:r>
            <a:r>
              <a:rPr lang="it-IT" altLang="en-US" sz="1600" b="1" dirty="0">
                <a:latin typeface="American Typewriter" panose="02090604020004020304" pitchFamily="18" charset="77"/>
              </a:rPr>
              <a:t>K</a:t>
            </a:r>
            <a:r>
              <a:rPr lang="it-IT" altLang="en-US" sz="1600" b="1" baseline="-25000" dirty="0">
                <a:latin typeface="American Typewriter" panose="02090604020004020304" pitchFamily="18" charset="77"/>
              </a:rPr>
              <a:t>1 </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N</a:t>
            </a:r>
            <a:r>
              <a:rPr lang="it-IT" altLang="en-US" sz="1600" b="1" baseline="-25000" dirty="0">
                <a:latin typeface="American Typewriter" panose="02090604020004020304" pitchFamily="18" charset="77"/>
              </a:rPr>
              <a:t>1</a:t>
            </a:r>
            <a:r>
              <a:rPr lang="it-IT" altLang="en-US" sz="1600" dirty="0">
                <a:latin typeface="American Typewriter" panose="02090604020004020304" pitchFamily="18" charset="77"/>
              </a:rPr>
              <a:t>)  </a:t>
            </a:r>
          </a:p>
          <a:p>
            <a:pPr marL="287338" indent="-287338" eaLnBrk="1" hangingPunct="1">
              <a:lnSpc>
                <a:spcPct val="110000"/>
              </a:lnSpc>
              <a:buFont typeface="Wingdings" panose="05000000000000000000" pitchFamily="2" charset="2"/>
              <a:buNone/>
            </a:pPr>
            <a:r>
              <a:rPr lang="it-IT" altLang="en-US" sz="1600" dirty="0">
                <a:latin typeface="American Typewriter" panose="02090604020004020304" pitchFamily="18" charset="77"/>
              </a:rPr>
              <a:t>  Moltiplichiamo tutti i fattori per un numero </a:t>
            </a:r>
            <a:r>
              <a:rPr lang="it-IT" altLang="en-US" sz="1600" b="1" dirty="0">
                <a:solidFill>
                  <a:srgbClr val="C00000"/>
                </a:solidFill>
                <a:latin typeface="American Typewriter" panose="02090604020004020304" pitchFamily="18" charset="77"/>
              </a:rPr>
              <a:t>x &gt; 0</a:t>
            </a:r>
            <a:r>
              <a:rPr lang="it-IT" altLang="en-US" sz="1600" dirty="0">
                <a:latin typeface="American Typewriter" panose="02090604020004020304" pitchFamily="18" charset="77"/>
              </a:rPr>
              <a:t>:</a:t>
            </a:r>
          </a:p>
          <a:p>
            <a:pPr marL="287338" indent="-287338" eaLnBrk="1" hangingPunct="1">
              <a:lnSpc>
                <a:spcPct val="110000"/>
              </a:lnSpc>
              <a:buFont typeface="Wingdings" panose="05000000000000000000" pitchFamily="2" charset="2"/>
              <a:buNone/>
            </a:pPr>
            <a:r>
              <a:rPr lang="it-IT" altLang="en-US" sz="1600" dirty="0">
                <a:latin typeface="American Typewriter" panose="02090604020004020304" pitchFamily="18" charset="77"/>
              </a:rPr>
              <a:t>        		Ovvero:   </a:t>
            </a:r>
            <a:r>
              <a:rPr lang="it-IT" altLang="en-US" sz="1600" b="1" dirty="0">
                <a:latin typeface="American Typewriter" panose="02090604020004020304" pitchFamily="18" charset="77"/>
              </a:rPr>
              <a:t>K</a:t>
            </a:r>
            <a:r>
              <a:rPr lang="it-IT" altLang="en-US" sz="1600" b="1" baseline="-25000" dirty="0">
                <a:latin typeface="American Typewriter" panose="02090604020004020304" pitchFamily="18" charset="77"/>
              </a:rPr>
              <a:t>2  </a:t>
            </a:r>
            <a:r>
              <a:rPr lang="it-IT" altLang="en-US" sz="1600" dirty="0">
                <a:latin typeface="American Typewriter" panose="02090604020004020304" pitchFamily="18" charset="77"/>
              </a:rPr>
              <a:t>= </a:t>
            </a:r>
            <a:r>
              <a:rPr lang="it-IT" altLang="en-US" sz="1600" b="1" dirty="0">
                <a:solidFill>
                  <a:srgbClr val="C00000"/>
                </a:solidFill>
                <a:latin typeface="American Typewriter" panose="02090604020004020304" pitchFamily="18" charset="77"/>
              </a:rPr>
              <a:t>x </a:t>
            </a:r>
            <a:r>
              <a:rPr lang="it-IT" altLang="en-US" sz="1600" b="1" dirty="0">
                <a:latin typeface="American Typewriter" panose="02090604020004020304" pitchFamily="18" charset="77"/>
              </a:rPr>
              <a:t>K</a:t>
            </a:r>
            <a:r>
              <a:rPr lang="it-IT" altLang="en-US" sz="1600" b="1" baseline="-25000" dirty="0">
                <a:latin typeface="American Typewriter" panose="02090604020004020304" pitchFamily="18" charset="77"/>
              </a:rPr>
              <a:t>1    </a:t>
            </a:r>
            <a:r>
              <a:rPr lang="it-IT" altLang="en-US" sz="1600" dirty="0">
                <a:latin typeface="American Typewriter" panose="02090604020004020304" pitchFamily="18" charset="77"/>
              </a:rPr>
              <a:t>e  </a:t>
            </a:r>
            <a:r>
              <a:rPr lang="it-IT" altLang="en-US" sz="1600" b="1" dirty="0">
                <a:latin typeface="American Typewriter" panose="02090604020004020304" pitchFamily="18" charset="77"/>
              </a:rPr>
              <a:t>N</a:t>
            </a:r>
            <a:r>
              <a:rPr lang="it-IT" altLang="en-US" sz="1600" b="1" baseline="-25000" dirty="0">
                <a:latin typeface="American Typewriter" panose="02090604020004020304" pitchFamily="18" charset="77"/>
              </a:rPr>
              <a:t>2  </a:t>
            </a:r>
            <a:r>
              <a:rPr lang="it-IT" altLang="en-US" sz="1600" dirty="0">
                <a:latin typeface="American Typewriter" panose="02090604020004020304" pitchFamily="18" charset="77"/>
              </a:rPr>
              <a:t>= </a:t>
            </a:r>
            <a:r>
              <a:rPr lang="it-IT" altLang="en-US" sz="1600" b="1" dirty="0">
                <a:solidFill>
                  <a:srgbClr val="C00000"/>
                </a:solidFill>
                <a:latin typeface="American Typewriter" panose="02090604020004020304" pitchFamily="18" charset="77"/>
              </a:rPr>
              <a:t>x </a:t>
            </a:r>
            <a:r>
              <a:rPr lang="it-IT" altLang="en-US" sz="1600" b="1" dirty="0">
                <a:latin typeface="American Typewriter" panose="02090604020004020304" pitchFamily="18" charset="77"/>
              </a:rPr>
              <a:t>N</a:t>
            </a:r>
            <a:r>
              <a:rPr lang="it-IT" altLang="en-US" sz="1600" b="1" baseline="-25000" dirty="0">
                <a:latin typeface="American Typewriter" panose="02090604020004020304" pitchFamily="18" charset="77"/>
              </a:rPr>
              <a:t>1  </a:t>
            </a:r>
          </a:p>
          <a:p>
            <a:pPr marL="287338" indent="-287338" eaLnBrk="1" hangingPunct="1">
              <a:lnSpc>
                <a:spcPct val="110000"/>
              </a:lnSpc>
              <a:buFont typeface="Wingdings" panose="05000000000000000000" pitchFamily="2" charset="2"/>
              <a:buNone/>
            </a:pPr>
            <a:r>
              <a:rPr lang="it-IT" altLang="en-US" sz="1600" dirty="0">
                <a:latin typeface="American Typewriter" panose="02090604020004020304" pitchFamily="18" charset="77"/>
              </a:rPr>
              <a:t>	   (</a:t>
            </a:r>
            <a:r>
              <a:rPr lang="it-IT" altLang="en-US" sz="1600" i="1" dirty="0">
                <a:latin typeface="American Typewriter" panose="02090604020004020304" pitchFamily="18" charset="77"/>
              </a:rPr>
              <a:t>Esempio</a:t>
            </a:r>
            <a:r>
              <a:rPr lang="it-IT" altLang="en-US" sz="1600" dirty="0">
                <a:latin typeface="American Typewriter" panose="02090604020004020304" pitchFamily="18" charset="77"/>
              </a:rPr>
              <a:t>: se </a:t>
            </a:r>
            <a:r>
              <a:rPr lang="it-IT" altLang="en-US" sz="1600" b="1" dirty="0">
                <a:solidFill>
                  <a:srgbClr val="C00000"/>
                </a:solidFill>
                <a:latin typeface="American Typewriter" panose="02090604020004020304" pitchFamily="18" charset="77"/>
              </a:rPr>
              <a:t>x</a:t>
            </a:r>
            <a:r>
              <a:rPr lang="it-IT" altLang="en-US" sz="1600" dirty="0">
                <a:solidFill>
                  <a:srgbClr val="C00000"/>
                </a:solidFill>
                <a:latin typeface="American Typewriter" panose="02090604020004020304" pitchFamily="18" charset="77"/>
              </a:rPr>
              <a:t> = 1,5 </a:t>
            </a:r>
            <a:r>
              <a:rPr lang="it-IT" altLang="en-US" sz="1600" dirty="0">
                <a:latin typeface="American Typewriter" panose="02090604020004020304" pitchFamily="18" charset="77"/>
              </a:rPr>
              <a:t>allora tutti i fattori sono aumentati del 50%)</a:t>
            </a:r>
          </a:p>
          <a:p>
            <a:pPr marL="287338" indent="-287338" eaLnBrk="1" hangingPunct="1">
              <a:lnSpc>
                <a:spcPct val="110000"/>
              </a:lnSpc>
              <a:buNone/>
            </a:pPr>
            <a:r>
              <a:rPr lang="it-IT" altLang="en-US" sz="1600" dirty="0">
                <a:latin typeface="American Typewriter" panose="02090604020004020304" pitchFamily="18" charset="77"/>
              </a:rPr>
              <a:t>  </a:t>
            </a:r>
            <a:r>
              <a:rPr lang="it-IT" altLang="en-US" sz="1600" i="1" dirty="0">
                <a:latin typeface="American Typewriter" panose="02090604020004020304" pitchFamily="18" charset="77"/>
              </a:rPr>
              <a:t>Chiediamoci</a:t>
            </a:r>
            <a:r>
              <a:rPr lang="it-IT" altLang="en-US" sz="1600" dirty="0">
                <a:latin typeface="American Typewriter" panose="02090604020004020304" pitchFamily="18" charset="77"/>
              </a:rPr>
              <a:t>:	Di quanto aumenterà </a:t>
            </a:r>
            <a:r>
              <a:rPr lang="it-IT" altLang="en-US" sz="1600" b="1" i="1" dirty="0">
                <a:latin typeface="American Typewriter" panose="02090604020004020304" pitchFamily="18" charset="77"/>
              </a:rPr>
              <a:t>Y</a:t>
            </a:r>
            <a:r>
              <a:rPr lang="it-IT" altLang="en-US" sz="1600" b="1" baseline="-25000" dirty="0">
                <a:latin typeface="American Typewriter" panose="02090604020004020304" pitchFamily="18" charset="77"/>
              </a:rPr>
              <a:t>2</a:t>
            </a:r>
            <a:r>
              <a:rPr lang="it-IT" altLang="en-US" sz="1600" baseline="-25000" dirty="0">
                <a:latin typeface="American Typewriter" panose="02090604020004020304" pitchFamily="18" charset="77"/>
              </a:rPr>
              <a:t> </a:t>
            </a:r>
            <a:r>
              <a:rPr lang="it-IT" altLang="en-US" sz="1600" dirty="0">
                <a:latin typeface="American Typewriter" panose="02090604020004020304" pitchFamily="18" charset="77"/>
              </a:rPr>
              <a:t>rispetto a</a:t>
            </a:r>
            <a:r>
              <a:rPr lang="it-IT" altLang="en-US" sz="1600" baseline="-25000" dirty="0">
                <a:latin typeface="American Typewriter" panose="02090604020004020304" pitchFamily="18" charset="77"/>
              </a:rPr>
              <a:t> </a:t>
            </a:r>
            <a:r>
              <a:rPr lang="it-IT" altLang="en-US" sz="1600" b="1" i="1" dirty="0">
                <a:latin typeface="American Typewriter" panose="02090604020004020304" pitchFamily="18" charset="77"/>
              </a:rPr>
              <a:t>Y</a:t>
            </a:r>
            <a:r>
              <a:rPr lang="it-IT" altLang="en-US" sz="1600" b="1" baseline="-25000" dirty="0">
                <a:latin typeface="American Typewriter" panose="02090604020004020304" pitchFamily="18" charset="77"/>
              </a:rPr>
              <a:t>1</a:t>
            </a:r>
            <a:r>
              <a:rPr lang="it-IT" altLang="en-US" sz="1600" dirty="0">
                <a:latin typeface="American Typewriter" panose="02090604020004020304" pitchFamily="18" charset="77"/>
              </a:rPr>
              <a:t> ? </a:t>
            </a:r>
          </a:p>
          <a:p>
            <a:pPr marL="287338" indent="-287338" eaLnBrk="1" hangingPunct="1">
              <a:lnSpc>
                <a:spcPct val="110000"/>
              </a:lnSpc>
              <a:buNone/>
            </a:pPr>
            <a:r>
              <a:rPr lang="it-IT" altLang="en-US" sz="1600" dirty="0">
                <a:latin typeface="American Typewriter" panose="02090604020004020304" pitchFamily="18" charset="77"/>
              </a:rPr>
              <a:t>       </a:t>
            </a:r>
            <a:r>
              <a:rPr lang="it-IT" altLang="en-US" sz="1600" b="1" dirty="0">
                <a:solidFill>
                  <a:srgbClr val="003399"/>
                </a:solidFill>
                <a:latin typeface="American Typewriter" panose="02090604020004020304" pitchFamily="18" charset="77"/>
              </a:rPr>
              <a:t>Rendimenti di scala </a:t>
            </a:r>
            <a:r>
              <a:rPr lang="it-IT" altLang="en-US" sz="1600" dirty="0">
                <a:latin typeface="American Typewriter" panose="02090604020004020304" pitchFamily="18" charset="77"/>
              </a:rPr>
              <a:t>sono:</a:t>
            </a:r>
          </a:p>
          <a:p>
            <a:pPr lvl="1" eaLnBrk="1" hangingPunct="1">
              <a:lnSpc>
                <a:spcPct val="110000"/>
              </a:lnSpc>
            </a:pPr>
            <a:r>
              <a:rPr lang="it-IT" altLang="en-US" sz="1600" b="1" dirty="0">
                <a:solidFill>
                  <a:srgbClr val="000099"/>
                </a:solidFill>
                <a:latin typeface="American Typewriter" panose="02090604020004020304" pitchFamily="18" charset="77"/>
              </a:rPr>
              <a:t>costanti</a:t>
            </a:r>
            <a:r>
              <a:rPr lang="it-IT" altLang="en-US" sz="1600" dirty="0">
                <a:latin typeface="American Typewriter" panose="02090604020004020304" pitchFamily="18" charset="77"/>
              </a:rPr>
              <a:t> 		se: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2</a:t>
            </a:r>
            <a:r>
              <a:rPr lang="it-IT" altLang="en-US" sz="1600" b="1" dirty="0">
                <a:latin typeface="American Typewriter" panose="02090604020004020304" pitchFamily="18" charset="77"/>
              </a:rPr>
              <a:t> = </a:t>
            </a:r>
            <a:r>
              <a:rPr lang="it-IT" altLang="en-US" sz="1600" b="1" dirty="0">
                <a:solidFill>
                  <a:srgbClr val="C00000"/>
                </a:solidFill>
                <a:latin typeface="American Typewriter" panose="02090604020004020304" pitchFamily="18" charset="77"/>
              </a:rPr>
              <a:t>x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1</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(aumenta del 50%)</a:t>
            </a:r>
          </a:p>
          <a:p>
            <a:pPr lvl="1" eaLnBrk="1" hangingPunct="1">
              <a:lnSpc>
                <a:spcPct val="110000"/>
              </a:lnSpc>
            </a:pPr>
            <a:r>
              <a:rPr lang="it-IT" altLang="en-US" sz="1600" b="1" dirty="0">
                <a:solidFill>
                  <a:srgbClr val="000099"/>
                </a:solidFill>
                <a:latin typeface="American Typewriter" panose="02090604020004020304" pitchFamily="18" charset="77"/>
              </a:rPr>
              <a:t>crescenti</a:t>
            </a:r>
            <a:r>
              <a:rPr lang="it-IT" altLang="en-US" sz="1600" dirty="0">
                <a:latin typeface="American Typewriter" panose="02090604020004020304" pitchFamily="18" charset="77"/>
              </a:rPr>
              <a:t> 		se: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2</a:t>
            </a:r>
            <a:r>
              <a:rPr lang="it-IT" altLang="en-US" sz="1600" b="1" dirty="0">
                <a:latin typeface="American Typewriter" panose="02090604020004020304" pitchFamily="18" charset="77"/>
              </a:rPr>
              <a:t> &gt; </a:t>
            </a:r>
            <a:r>
              <a:rPr lang="it-IT" altLang="en-US" sz="1600" b="1" dirty="0">
                <a:solidFill>
                  <a:srgbClr val="C00000"/>
                </a:solidFill>
                <a:latin typeface="American Typewriter" panose="02090604020004020304" pitchFamily="18" charset="77"/>
              </a:rPr>
              <a:t>x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1</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(aumenta più del 50%)</a:t>
            </a:r>
          </a:p>
          <a:p>
            <a:pPr lvl="1" eaLnBrk="1" hangingPunct="1">
              <a:lnSpc>
                <a:spcPct val="110000"/>
              </a:lnSpc>
            </a:pPr>
            <a:r>
              <a:rPr lang="it-IT" altLang="en-US" sz="1600" b="1" dirty="0">
                <a:solidFill>
                  <a:srgbClr val="000099"/>
                </a:solidFill>
                <a:latin typeface="American Typewriter" panose="02090604020004020304" pitchFamily="18" charset="77"/>
              </a:rPr>
              <a:t>decrescenti</a:t>
            </a:r>
            <a:r>
              <a:rPr lang="it-IT" altLang="en-US" sz="1600" dirty="0">
                <a:latin typeface="American Typewriter" panose="02090604020004020304" pitchFamily="18" charset="77"/>
              </a:rPr>
              <a:t> 	se: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2</a:t>
            </a:r>
            <a:r>
              <a:rPr lang="it-IT" altLang="en-US" sz="1600" b="1" dirty="0">
                <a:latin typeface="American Typewriter" panose="02090604020004020304" pitchFamily="18" charset="77"/>
              </a:rPr>
              <a:t> &lt; </a:t>
            </a:r>
            <a:r>
              <a:rPr lang="it-IT" altLang="en-US" sz="1600" b="1" dirty="0">
                <a:solidFill>
                  <a:srgbClr val="C00000"/>
                </a:solidFill>
                <a:latin typeface="American Typewriter" panose="02090604020004020304" pitchFamily="18" charset="77"/>
              </a:rPr>
              <a:t>x </a:t>
            </a:r>
            <a:r>
              <a:rPr lang="it-IT" altLang="en-US" sz="1600" b="1" dirty="0">
                <a:latin typeface="American Typewriter" panose="02090604020004020304" pitchFamily="18" charset="77"/>
              </a:rPr>
              <a:t>Y</a:t>
            </a:r>
            <a:r>
              <a:rPr lang="it-IT" altLang="en-US" sz="1600" b="1" baseline="-25000" dirty="0">
                <a:latin typeface="American Typewriter" panose="02090604020004020304" pitchFamily="18" charset="77"/>
              </a:rPr>
              <a:t>1</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(aumenta meno del 50%)		</a:t>
            </a:r>
          </a:p>
          <a:p>
            <a:pPr marL="287338" indent="-287338" eaLnBrk="1" hangingPunct="1">
              <a:lnSpc>
                <a:spcPct val="110000"/>
              </a:lnSpc>
              <a:buNone/>
            </a:pPr>
            <a:endParaRPr lang="it-IT" altLang="en-US" sz="1600" dirty="0">
              <a:latin typeface="American Typewriter" panose="02090604020004020304" pitchFamily="18" charset="77"/>
            </a:endParaRPr>
          </a:p>
          <a:p>
            <a:pPr marL="287338" indent="-287338" eaLnBrk="1" hangingPunct="1">
              <a:lnSpc>
                <a:spcPct val="110000"/>
              </a:lnSpc>
              <a:buFont typeface="Wingdings" panose="05000000000000000000" pitchFamily="2" charset="2"/>
              <a:buNone/>
            </a:pPr>
            <a:endParaRPr lang="it-IT" altLang="en-US" sz="1600" dirty="0">
              <a:latin typeface="American Typewriter" panose="02090604020004020304" pitchFamily="18" charset="77"/>
            </a:endParaRPr>
          </a:p>
        </p:txBody>
      </p:sp>
    </p:spTree>
    <p:extLst>
      <p:ext uri="{BB962C8B-B14F-4D97-AF65-F5344CB8AC3E}">
        <p14:creationId xmlns:p14="http://schemas.microsoft.com/office/powerpoint/2010/main" val="42722391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Righ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Righ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Righ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Righ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trips(downRigh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strips(downRigh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strips(downRight)">
                                      <p:cBhvr>
                                        <p:cTn id="47" dur="500"/>
                                        <p:tgtEl>
                                          <p:spTgt spid="5">
                                            <p:txEl>
                                              <p:pRg st="8" end="8"/>
                                            </p:txEl>
                                          </p:spTgt>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strips(downRight)">
                                      <p:cBhvr>
                                        <p:cTn id="50" dur="500"/>
                                        <p:tgtEl>
                                          <p:spTgt spid="5">
                                            <p:txEl>
                                              <p:pRg st="9" end="9"/>
                                            </p:txEl>
                                          </p:spTgt>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strips(downRight)">
                                      <p:cBhvr>
                                        <p:cTn id="53" dur="500"/>
                                        <p:tgtEl>
                                          <p:spTgt spid="5">
                                            <p:txEl>
                                              <p:pRg st="10" end="10"/>
                                            </p:txEl>
                                          </p:spTgt>
                                        </p:tgtEl>
                                      </p:cBhvr>
                                    </p:animEffect>
                                  </p:childTnLst>
                                </p:cTn>
                              </p:par>
                              <p:par>
                                <p:cTn id="54" presetID="18" presetClass="entr" presetSubtype="6" fill="hold" grpId="0"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strips(downRight)">
                                      <p:cBhvr>
                                        <p:cTn id="5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69635" name="Rectangle 2"/>
          <p:cNvSpPr>
            <a:spLocks noGrp="1" noChangeArrowheads="1"/>
          </p:cNvSpPr>
          <p:nvPr>
            <p:ph type="title"/>
          </p:nvPr>
        </p:nvSpPr>
        <p:spPr bwMode="auto">
          <a:xfrm>
            <a:off x="533400" y="442913"/>
            <a:ext cx="731361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latin typeface="American Typewriter" panose="02090604020004020304" pitchFamily="18" charset="77"/>
              </a:rPr>
              <a:t>II.8 - In sintesi</a:t>
            </a:r>
          </a:p>
        </p:txBody>
      </p:sp>
      <p:sp>
        <p:nvSpPr>
          <p:cNvPr id="69636" name="Rectangle 3"/>
          <p:cNvSpPr>
            <a:spLocks noGrp="1" noChangeArrowheads="1"/>
          </p:cNvSpPr>
          <p:nvPr>
            <p:ph type="body" idx="1"/>
          </p:nvPr>
        </p:nvSpPr>
        <p:spPr>
          <a:xfrm>
            <a:off x="611560" y="1235968"/>
            <a:ext cx="7783512" cy="3921224"/>
          </a:xfrm>
        </p:spPr>
        <p:txBody>
          <a:bodyPr/>
          <a:lstStyle/>
          <a:p>
            <a:pPr eaLnBrk="1" hangingPunct="1">
              <a:lnSpc>
                <a:spcPct val="114000"/>
              </a:lnSpc>
              <a:spcBef>
                <a:spcPts val="1200"/>
              </a:spcBef>
            </a:pPr>
            <a:r>
              <a:rPr lang="en-IE" sz="1600" dirty="0">
                <a:effectLst/>
                <a:latin typeface="American Typewriter" panose="02090604020004020304" pitchFamily="18" charset="77"/>
              </a:rPr>
              <a:t>Il primo </a:t>
            </a:r>
            <a:r>
              <a:rPr lang="en-IE" sz="1600" dirty="0" err="1">
                <a:effectLst/>
                <a:latin typeface="American Typewriter" panose="02090604020004020304" pitchFamily="18" charset="77"/>
              </a:rPr>
              <a:t>fattore</a:t>
            </a:r>
            <a:r>
              <a:rPr lang="en-IE" sz="1600" dirty="0">
                <a:effectLst/>
                <a:latin typeface="American Typewriter" panose="02090604020004020304" pitchFamily="18" charset="77"/>
              </a:rPr>
              <a:t> </a:t>
            </a:r>
            <a:r>
              <a:rPr lang="en-IE" sz="1600" i="1" dirty="0">
                <a:effectLst/>
                <a:latin typeface="American Typewriter" panose="02090604020004020304" pitchFamily="18" charset="77"/>
              </a:rPr>
              <a:t>– </a:t>
            </a:r>
            <a:r>
              <a:rPr lang="en-IE" sz="1600" i="1" dirty="0" err="1">
                <a:effectLst/>
                <a:latin typeface="American Typewriter" panose="02090604020004020304" pitchFamily="18" charset="77"/>
              </a:rPr>
              <a:t>l’accumulazione</a:t>
            </a:r>
            <a:r>
              <a:rPr lang="en-IE" sz="1600" i="1" dirty="0">
                <a:effectLst/>
                <a:latin typeface="American Typewriter" panose="02090604020004020304" pitchFamily="18" charset="77"/>
              </a:rPr>
              <a:t> di </a:t>
            </a:r>
            <a:r>
              <a:rPr lang="en-IE" sz="1600" i="1" dirty="0" err="1">
                <a:effectLst/>
                <a:latin typeface="American Typewriter" panose="02090604020004020304" pitchFamily="18" charset="77"/>
              </a:rPr>
              <a:t>capitale</a:t>
            </a:r>
            <a:r>
              <a:rPr lang="en-IE" sz="1600" i="1" dirty="0">
                <a:effectLst/>
                <a:latin typeface="American Typewriter" panose="02090604020004020304" pitchFamily="18" charset="77"/>
              </a:rPr>
              <a:t> </a:t>
            </a:r>
            <a:r>
              <a:rPr lang="en-IE" sz="1600" i="1" dirty="0" err="1">
                <a:effectLst/>
                <a:latin typeface="American Typewriter" panose="02090604020004020304" pitchFamily="18" charset="77"/>
              </a:rPr>
              <a:t>tramite</a:t>
            </a:r>
            <a:r>
              <a:rPr lang="en-IE" sz="1600" i="1" dirty="0">
                <a:effectLst/>
                <a:latin typeface="American Typewriter" panose="02090604020004020304" pitchFamily="18" charset="77"/>
              </a:rPr>
              <a:t> il </a:t>
            </a:r>
            <a:r>
              <a:rPr lang="en-IE" sz="1600" i="1" dirty="0" err="1">
                <a:effectLst/>
                <a:latin typeface="American Typewriter" panose="02090604020004020304" pitchFamily="18" charset="77"/>
              </a:rPr>
              <a:t>risparmio</a:t>
            </a:r>
            <a:r>
              <a:rPr lang="en-IE" sz="1600" i="1" dirty="0">
                <a:effectLst/>
                <a:latin typeface="American Typewriter" panose="02090604020004020304" pitchFamily="18" charset="77"/>
              </a:rPr>
              <a:t> </a:t>
            </a:r>
            <a:r>
              <a:rPr lang="en-IE" sz="1600" dirty="0">
                <a:effectLst/>
                <a:latin typeface="American Typewriter" panose="02090604020004020304" pitchFamily="18" charset="77"/>
              </a:rPr>
              <a:t>– conduce ad </a:t>
            </a:r>
            <a:r>
              <a:rPr lang="en-IE" sz="1600" dirty="0" err="1">
                <a:effectLst/>
                <a:latin typeface="American Typewriter" panose="02090604020004020304" pitchFamily="18" charset="77"/>
              </a:rPr>
              <a:t>una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crescita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limitata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dalla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impossibilita</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accrescere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indefinitamente</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tasso</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risparmio</a:t>
            </a:r>
            <a:r>
              <a:rPr lang="en-IE" sz="1600" dirty="0">
                <a:effectLst/>
                <a:latin typeface="American Typewriter" panose="02090604020004020304" pitchFamily="18" charset="77"/>
              </a:rPr>
              <a:t>; </a:t>
            </a:r>
          </a:p>
          <a:p>
            <a:pPr marL="0" indent="0" eaLnBrk="1" hangingPunct="1">
              <a:lnSpc>
                <a:spcPct val="114000"/>
              </a:lnSpc>
              <a:spcBef>
                <a:spcPts val="1200"/>
              </a:spcBef>
              <a:buNone/>
            </a:pPr>
            <a:endParaRPr lang="en-IE" sz="1600" dirty="0">
              <a:effectLst/>
              <a:latin typeface="American Typewriter" panose="02090604020004020304" pitchFamily="18" charset="77"/>
            </a:endParaRPr>
          </a:p>
          <a:p>
            <a:pPr eaLnBrk="1" hangingPunct="1">
              <a:lnSpc>
                <a:spcPct val="114000"/>
              </a:lnSpc>
              <a:spcBef>
                <a:spcPts val="1200"/>
              </a:spcBef>
            </a:pPr>
            <a:r>
              <a:rPr lang="en-IE" sz="1600" dirty="0">
                <a:effectLst/>
                <a:latin typeface="American Typewriter" panose="02090604020004020304" pitchFamily="18" charset="77"/>
              </a:rPr>
              <a:t>Il secondo – </a:t>
            </a:r>
            <a:r>
              <a:rPr lang="en-IE" sz="1600" i="1" dirty="0">
                <a:effectLst/>
                <a:latin typeface="American Typewriter" panose="02090604020004020304" pitchFamily="18" charset="77"/>
              </a:rPr>
              <a:t>la </a:t>
            </a:r>
            <a:r>
              <a:rPr lang="en-IE" sz="1600" i="1" dirty="0" err="1">
                <a:effectLst/>
                <a:latin typeface="American Typewriter" panose="02090604020004020304" pitchFamily="18" charset="77"/>
              </a:rPr>
              <a:t>crescita</a:t>
            </a:r>
            <a:r>
              <a:rPr lang="en-IE" sz="1600" i="1" dirty="0">
                <a:effectLst/>
                <a:latin typeface="American Typewriter" panose="02090604020004020304" pitchFamily="18" charset="77"/>
              </a:rPr>
              <a:t> </a:t>
            </a:r>
            <a:r>
              <a:rPr lang="en-IE" sz="1600" i="1" dirty="0" err="1">
                <a:effectLst/>
                <a:latin typeface="American Typewriter" panose="02090604020004020304" pitchFamily="18" charset="77"/>
              </a:rPr>
              <a:t>della</a:t>
            </a:r>
            <a:r>
              <a:rPr lang="en-IE" sz="1600" i="1" dirty="0">
                <a:effectLst/>
                <a:latin typeface="American Typewriter" panose="02090604020004020304" pitchFamily="18" charset="77"/>
              </a:rPr>
              <a:t> </a:t>
            </a:r>
            <a:r>
              <a:rPr lang="en-IE" sz="1600" i="1" dirty="0" err="1">
                <a:effectLst/>
                <a:latin typeface="American Typewriter" panose="02090604020004020304" pitchFamily="18" charset="77"/>
              </a:rPr>
              <a:t>popolazione</a:t>
            </a:r>
            <a:r>
              <a:rPr lang="en-IE" sz="1600" i="1" dirty="0">
                <a:effectLst/>
                <a:latin typeface="American Typewriter" panose="02090604020004020304" pitchFamily="18" charset="77"/>
              </a:rPr>
              <a:t> </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permette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una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crescita</a:t>
            </a:r>
            <a:r>
              <a:rPr lang="en-IE" sz="1600" dirty="0">
                <a:effectLst/>
                <a:latin typeface="American Typewriter" panose="02090604020004020304" pitchFamily="18" charset="77"/>
              </a:rPr>
              <a:t> del </a:t>
            </a:r>
            <a:r>
              <a:rPr lang="en-IE" sz="1600" dirty="0" err="1">
                <a:effectLst/>
                <a:latin typeface="American Typewriter" panose="02090604020004020304" pitchFamily="18" charset="77"/>
              </a:rPr>
              <a:t>reddito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complessivo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determinata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dalla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necessita</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evitare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reddito</a:t>
            </a:r>
            <a:r>
              <a:rPr lang="en-IE" sz="1600" dirty="0">
                <a:effectLst/>
                <a:latin typeface="American Typewriter" panose="02090604020004020304" pitchFamily="18" charset="77"/>
              </a:rPr>
              <a:t> medio </a:t>
            </a:r>
            <a:r>
              <a:rPr lang="en-IE" sz="1600" dirty="0" err="1">
                <a:effectLst/>
                <a:latin typeface="American Typewriter" panose="02090604020004020304" pitchFamily="18" charset="77"/>
              </a:rPr>
              <a:t>diminuisca</a:t>
            </a:r>
            <a:r>
              <a:rPr lang="en-IE" sz="1600" dirty="0">
                <a:effectLst/>
                <a:latin typeface="American Typewriter" panose="02090604020004020304" pitchFamily="18" charset="77"/>
              </a:rPr>
              <a:t> a </a:t>
            </a:r>
            <a:r>
              <a:rPr lang="en-IE" sz="1600" dirty="0" err="1">
                <a:effectLst/>
                <a:latin typeface="American Typewriter" panose="02090604020004020304" pitchFamily="18" charset="77"/>
              </a:rPr>
              <a:t>seguito</a:t>
            </a:r>
            <a:r>
              <a:rPr lang="en-IE" sz="1600" dirty="0">
                <a:effectLst/>
                <a:latin typeface="American Typewriter" panose="02090604020004020304" pitchFamily="18" charset="77"/>
              </a:rPr>
              <a:t> di un </a:t>
            </a:r>
            <a:r>
              <a:rPr lang="en-IE" sz="1600" dirty="0" err="1">
                <a:effectLst/>
                <a:latin typeface="American Typewriter" panose="02090604020004020304" pitchFamily="18" charset="77"/>
              </a:rPr>
              <a:t>aumento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popolazione</a:t>
            </a:r>
            <a:r>
              <a:rPr lang="en-IE" sz="1600" dirty="0">
                <a:effectLst/>
                <a:latin typeface="American Typewriter" panose="02090604020004020304" pitchFamily="18" charset="77"/>
              </a:rPr>
              <a:t>; </a:t>
            </a:r>
          </a:p>
          <a:p>
            <a:pPr marL="0" indent="0" eaLnBrk="1" hangingPunct="1">
              <a:lnSpc>
                <a:spcPct val="114000"/>
              </a:lnSpc>
              <a:spcBef>
                <a:spcPts val="1200"/>
              </a:spcBef>
              <a:buNone/>
            </a:pPr>
            <a:endParaRPr lang="en-IE" sz="1600" dirty="0">
              <a:effectLst/>
              <a:latin typeface="American Typewriter" panose="02090604020004020304" pitchFamily="18" charset="77"/>
            </a:endParaRPr>
          </a:p>
          <a:p>
            <a:pPr eaLnBrk="1" hangingPunct="1">
              <a:lnSpc>
                <a:spcPct val="114000"/>
              </a:lnSpc>
              <a:spcBef>
                <a:spcPts val="1200"/>
              </a:spcBef>
            </a:pPr>
            <a:r>
              <a:rPr lang="en-IE" sz="1600" dirty="0">
                <a:effectLst/>
                <a:latin typeface="American Typewriter" panose="02090604020004020304" pitchFamily="18" charset="77"/>
              </a:rPr>
              <a:t>solo il </a:t>
            </a:r>
            <a:r>
              <a:rPr lang="en-IE" sz="1600" dirty="0" err="1">
                <a:effectLst/>
                <a:latin typeface="American Typewriter" panose="02090604020004020304" pitchFamily="18" charset="77"/>
              </a:rPr>
              <a:t>terzo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elemento</a:t>
            </a:r>
            <a:r>
              <a:rPr lang="en-IE" sz="1600" dirty="0">
                <a:effectLst/>
                <a:latin typeface="American Typewriter" panose="02090604020004020304" pitchFamily="18" charset="77"/>
              </a:rPr>
              <a:t> – </a:t>
            </a:r>
            <a:r>
              <a:rPr lang="en-IE" sz="1600" i="1" dirty="0">
                <a:effectLst/>
                <a:latin typeface="American Typewriter" panose="02090604020004020304" pitchFamily="18" charset="77"/>
              </a:rPr>
              <a:t>il </a:t>
            </a:r>
            <a:r>
              <a:rPr lang="en-IE" sz="1600" i="1" dirty="0" err="1">
                <a:effectLst/>
                <a:latin typeface="American Typewriter" panose="02090604020004020304" pitchFamily="18" charset="77"/>
              </a:rPr>
              <a:t>progresso</a:t>
            </a:r>
            <a:r>
              <a:rPr lang="en-IE" sz="1600" i="1" dirty="0">
                <a:effectLst/>
                <a:latin typeface="American Typewriter" panose="02090604020004020304" pitchFamily="18" charset="77"/>
              </a:rPr>
              <a:t> </a:t>
            </a:r>
            <a:r>
              <a:rPr lang="en-IE" sz="1600" i="1" dirty="0" err="1">
                <a:effectLst/>
                <a:latin typeface="American Typewriter" panose="02090604020004020304" pitchFamily="18" charset="77"/>
              </a:rPr>
              <a:t>tecnico</a:t>
            </a:r>
            <a:r>
              <a:rPr lang="en-IE" sz="1600" i="1" dirty="0">
                <a:effectLst/>
                <a:latin typeface="American Typewriter" panose="02090604020004020304" pitchFamily="18" charset="77"/>
              </a:rPr>
              <a:t> </a:t>
            </a:r>
            <a:r>
              <a:rPr lang="en-IE" sz="1600" dirty="0">
                <a:effectLst/>
                <a:latin typeface="American Typewriter" panose="02090604020004020304" pitchFamily="18" charset="77"/>
              </a:rPr>
              <a:t>– è in </a:t>
            </a:r>
            <a:r>
              <a:rPr lang="en-IE" sz="1600" dirty="0" err="1">
                <a:effectLst/>
                <a:latin typeface="American Typewriter" panose="02090604020004020304" pitchFamily="18" charset="77"/>
              </a:rPr>
              <a:t>grado</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garantire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una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crescita</a:t>
            </a:r>
            <a:r>
              <a:rPr lang="en-IE" sz="1600" dirty="0">
                <a:effectLst/>
                <a:latin typeface="American Typewriter" panose="02090604020004020304" pitchFamily="18" charset="77"/>
              </a:rPr>
              <a:t> del </a:t>
            </a:r>
            <a:r>
              <a:rPr lang="en-IE" sz="1600" dirty="0" err="1">
                <a:effectLst/>
                <a:latin typeface="American Typewriter" panose="02090604020004020304" pitchFamily="18" charset="77"/>
              </a:rPr>
              <a:t>reddito</a:t>
            </a:r>
            <a:r>
              <a:rPr lang="en-IE" sz="1600" dirty="0">
                <a:effectLst/>
                <a:latin typeface="American Typewriter" panose="02090604020004020304" pitchFamily="18" charset="77"/>
              </a:rPr>
              <a:t> pro </a:t>
            </a:r>
            <a:r>
              <a:rPr lang="en-IE" sz="1600" dirty="0" err="1">
                <a:effectLst/>
                <a:latin typeface="American Typewriter" panose="02090604020004020304" pitchFamily="18" charset="77"/>
              </a:rPr>
              <a:t>capite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sostenuta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nel</a:t>
            </a:r>
            <a:r>
              <a:rPr lang="en-IE" sz="1600" dirty="0">
                <a:effectLst/>
                <a:latin typeface="American Typewriter" panose="02090604020004020304" pitchFamily="18" charset="77"/>
              </a:rPr>
              <a:t> tempo. </a:t>
            </a:r>
            <a:endParaRPr lang="en-IE" sz="1000" dirty="0">
              <a:latin typeface="American Typewriter" panose="02090604020004020304" pitchFamily="18" charset="77"/>
            </a:endParaRPr>
          </a:p>
          <a:p>
            <a:pPr marL="571500" indent="-571500" eaLnBrk="1" hangingPunct="1">
              <a:lnSpc>
                <a:spcPct val="114000"/>
              </a:lnSpc>
              <a:spcBef>
                <a:spcPts val="1200"/>
              </a:spcBef>
              <a:buFont typeface="Wingdings" panose="05000000000000000000" pitchFamily="2" charset="2"/>
              <a:buNone/>
            </a:pPr>
            <a:endParaRPr lang="it-IT" altLang="en-US" sz="1600" dirty="0">
              <a:latin typeface="American Typewriter" panose="02090604020004020304" pitchFamily="18" charset="77"/>
            </a:endParaRPr>
          </a:p>
        </p:txBody>
      </p:sp>
    </p:spTree>
    <p:extLst>
      <p:ext uri="{BB962C8B-B14F-4D97-AF65-F5344CB8AC3E}">
        <p14:creationId xmlns:p14="http://schemas.microsoft.com/office/powerpoint/2010/main" val="2273638454"/>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69635" name="Rectangle 2"/>
          <p:cNvSpPr>
            <a:spLocks noGrp="1" noChangeArrowheads="1"/>
          </p:cNvSpPr>
          <p:nvPr>
            <p:ph type="title"/>
          </p:nvPr>
        </p:nvSpPr>
        <p:spPr bwMode="auto">
          <a:xfrm>
            <a:off x="533400" y="442913"/>
            <a:ext cx="731361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latin typeface="American Typewriter" panose="02090604020004020304" pitchFamily="18" charset="77"/>
              </a:rPr>
              <a:t>II.8 - In sintesi</a:t>
            </a:r>
          </a:p>
        </p:txBody>
      </p:sp>
      <p:sp>
        <p:nvSpPr>
          <p:cNvPr id="69636" name="Rectangle 3"/>
          <p:cNvSpPr>
            <a:spLocks noGrp="1" noChangeArrowheads="1"/>
          </p:cNvSpPr>
          <p:nvPr>
            <p:ph type="body" idx="1"/>
          </p:nvPr>
        </p:nvSpPr>
        <p:spPr>
          <a:xfrm>
            <a:off x="611560" y="1052736"/>
            <a:ext cx="7783512" cy="3921224"/>
          </a:xfrm>
        </p:spPr>
        <p:txBody>
          <a:bodyPr/>
          <a:lstStyle/>
          <a:p>
            <a:pPr marL="571500" indent="-571500" eaLnBrk="1" hangingPunct="1">
              <a:lnSpc>
                <a:spcPct val="114000"/>
              </a:lnSpc>
              <a:spcBef>
                <a:spcPts val="1200"/>
              </a:spcBef>
              <a:buFont typeface="Wingdings" panose="05000000000000000000" pitchFamily="2" charset="2"/>
              <a:buNone/>
            </a:pPr>
            <a:r>
              <a:rPr lang="it-IT" altLang="en-US" sz="1600" dirty="0">
                <a:latin typeface="American Typewriter" panose="02090604020004020304" pitchFamily="18" charset="77"/>
              </a:rPr>
              <a:t>Il modello di </a:t>
            </a:r>
            <a:r>
              <a:rPr lang="it-IT" altLang="en-US" sz="1600" dirty="0" err="1">
                <a:latin typeface="American Typewriter" panose="02090604020004020304" pitchFamily="18" charset="77"/>
              </a:rPr>
              <a:t>Solow</a:t>
            </a:r>
            <a:r>
              <a:rPr lang="it-IT" altLang="en-US" sz="1600" dirty="0">
                <a:latin typeface="American Typewriter" panose="02090604020004020304" pitchFamily="18" charset="77"/>
              </a:rPr>
              <a:t> studia la crescita di lungo periodo. </a:t>
            </a:r>
          </a:p>
          <a:p>
            <a:pPr marL="571500" indent="-571500" eaLnBrk="1" hangingPunct="1">
              <a:lnSpc>
                <a:spcPct val="114000"/>
              </a:lnSpc>
              <a:spcBef>
                <a:spcPts val="1200"/>
              </a:spcBef>
              <a:buNone/>
            </a:pPr>
            <a:r>
              <a:rPr lang="it-IT" altLang="en-US" sz="1600" dirty="0">
                <a:latin typeface="American Typewriter" panose="02090604020004020304" pitchFamily="18" charset="77"/>
              </a:rPr>
              <a:t>Nel percorso </a:t>
            </a:r>
            <a:r>
              <a:rPr lang="it-IT" altLang="en-US" sz="1600" b="1" i="1" dirty="0">
                <a:solidFill>
                  <a:srgbClr val="003399"/>
                </a:solidFill>
                <a:latin typeface="American Typewriter" panose="02090604020004020304" pitchFamily="18" charset="77"/>
              </a:rPr>
              <a:t>verso</a:t>
            </a:r>
            <a:r>
              <a:rPr lang="it-IT" altLang="en-US" sz="1600" dirty="0">
                <a:latin typeface="American Typewriter" panose="02090604020004020304" pitchFamily="18" charset="77"/>
              </a:rPr>
              <a:t> lo </a:t>
            </a:r>
            <a:r>
              <a:rPr lang="it-IT" altLang="en-US" sz="1600" b="1" dirty="0">
                <a:solidFill>
                  <a:srgbClr val="003399"/>
                </a:solidFill>
                <a:latin typeface="American Typewriter" panose="02090604020004020304" pitchFamily="18" charset="77"/>
              </a:rPr>
              <a:t>stato stazionario </a:t>
            </a:r>
            <a:r>
              <a:rPr lang="it-IT" altLang="en-US" sz="1600" dirty="0">
                <a:latin typeface="American Typewriter" panose="02090604020004020304" pitchFamily="18" charset="77"/>
              </a:rPr>
              <a:t>(da </a:t>
            </a:r>
            <a:r>
              <a:rPr lang="it-IT" altLang="en-US" sz="1600" b="1" dirty="0">
                <a:solidFill>
                  <a:srgbClr val="003399"/>
                </a:solidFill>
                <a:latin typeface="American Typewriter" panose="02090604020004020304" pitchFamily="18" charset="77"/>
              </a:rPr>
              <a:t>k</a:t>
            </a:r>
            <a:r>
              <a:rPr lang="it-IT" altLang="en-US" sz="1600" b="1" baseline="-25000" dirty="0">
                <a:solidFill>
                  <a:srgbClr val="003399"/>
                </a:solidFill>
                <a:latin typeface="American Typewriter" panose="02090604020004020304" pitchFamily="18" charset="77"/>
              </a:rPr>
              <a:t>0</a:t>
            </a:r>
            <a:r>
              <a:rPr lang="it-IT" altLang="en-US" sz="1600" dirty="0">
                <a:latin typeface="American Typewriter" panose="02090604020004020304" pitchFamily="18" charset="77"/>
              </a:rPr>
              <a:t> a </a:t>
            </a:r>
            <a:r>
              <a:rPr lang="it-IT" altLang="en-US" sz="1600" b="1" dirty="0">
                <a:solidFill>
                  <a:srgbClr val="003399"/>
                </a:solidFill>
                <a:latin typeface="American Typewriter" panose="02090604020004020304" pitchFamily="18" charset="77"/>
              </a:rPr>
              <a:t>k*)</a:t>
            </a:r>
          </a:p>
          <a:p>
            <a:pPr eaLnBrk="1" hangingPunct="1">
              <a:lnSpc>
                <a:spcPct val="114000"/>
              </a:lnSpc>
              <a:spcBef>
                <a:spcPts val="1200"/>
              </a:spcBef>
            </a:pPr>
            <a:r>
              <a:rPr lang="it-IT" altLang="en-US" sz="1600" dirty="0">
                <a:latin typeface="American Typewriter" panose="02090604020004020304" pitchFamily="18" charset="77"/>
              </a:rPr>
              <a:t>la crescita del tenore di vita (reddito e consumo p.c.) è legata all’accumulazione di capitale.</a:t>
            </a:r>
          </a:p>
          <a:p>
            <a:pPr marL="571500" indent="-571500" eaLnBrk="1" hangingPunct="1">
              <a:lnSpc>
                <a:spcPct val="114000"/>
              </a:lnSpc>
              <a:spcBef>
                <a:spcPts val="1200"/>
              </a:spcBef>
              <a:buNone/>
            </a:pPr>
            <a:r>
              <a:rPr lang="it-IT" altLang="en-US" sz="1600" dirty="0">
                <a:latin typeface="American Typewriter" panose="02090604020004020304" pitchFamily="18" charset="77"/>
              </a:rPr>
              <a:t>Una volta </a:t>
            </a:r>
            <a:r>
              <a:rPr lang="it-IT" altLang="en-US" sz="1600" b="1" i="1" dirty="0">
                <a:solidFill>
                  <a:srgbClr val="003399"/>
                </a:solidFill>
                <a:latin typeface="American Typewriter" panose="02090604020004020304" pitchFamily="18" charset="77"/>
              </a:rPr>
              <a:t>raggiunto</a:t>
            </a:r>
            <a:r>
              <a:rPr lang="it-IT" altLang="en-US" sz="1600" dirty="0">
                <a:latin typeface="American Typewriter" panose="02090604020004020304" pitchFamily="18" charset="77"/>
              </a:rPr>
              <a:t> lo </a:t>
            </a:r>
            <a:r>
              <a:rPr lang="it-IT" altLang="en-US" sz="1600" b="1" dirty="0">
                <a:solidFill>
                  <a:srgbClr val="003399"/>
                </a:solidFill>
                <a:latin typeface="American Typewriter" panose="02090604020004020304" pitchFamily="18" charset="77"/>
              </a:rPr>
              <a:t>stato stazionario </a:t>
            </a:r>
            <a:r>
              <a:rPr lang="it-IT" altLang="en-US" sz="1600" dirty="0">
                <a:latin typeface="American Typewriter" panose="02090604020004020304" pitchFamily="18" charset="77"/>
              </a:rPr>
              <a:t>(</a:t>
            </a:r>
            <a:r>
              <a:rPr lang="it-IT" altLang="en-US" sz="1600" b="1" dirty="0">
                <a:solidFill>
                  <a:srgbClr val="003399"/>
                </a:solidFill>
                <a:latin typeface="American Typewriter" panose="02090604020004020304" pitchFamily="18" charset="77"/>
              </a:rPr>
              <a:t>k*)</a:t>
            </a:r>
          </a:p>
          <a:p>
            <a:pPr eaLnBrk="1" hangingPunct="1">
              <a:lnSpc>
                <a:spcPct val="114000"/>
              </a:lnSpc>
              <a:spcBef>
                <a:spcPts val="1200"/>
              </a:spcBef>
            </a:pPr>
            <a:r>
              <a:rPr lang="it-IT" altLang="en-US" sz="1600" dirty="0">
                <a:latin typeface="American Typewriter" panose="02090604020004020304" pitchFamily="18" charset="77"/>
              </a:rPr>
              <a:t>La crescita del </a:t>
            </a:r>
            <a:r>
              <a:rPr lang="it-IT" altLang="en-US" sz="1600" b="1" dirty="0">
                <a:latin typeface="American Typewriter" panose="02090604020004020304" pitchFamily="18" charset="77"/>
              </a:rPr>
              <a:t>reddito e consumo totale </a:t>
            </a:r>
            <a:r>
              <a:rPr lang="it-IT" altLang="en-US" sz="1600" dirty="0">
                <a:latin typeface="American Typewriter" panose="02090604020004020304" pitchFamily="18" charset="77"/>
              </a:rPr>
              <a:t>dipende dalla </a:t>
            </a:r>
            <a:r>
              <a:rPr lang="it-IT" altLang="en-US" sz="1600" b="1" dirty="0">
                <a:solidFill>
                  <a:schemeClr val="tx2"/>
                </a:solidFill>
                <a:latin typeface="American Typewriter" panose="02090604020004020304" pitchFamily="18" charset="77"/>
              </a:rPr>
              <a:t>crescita della popolazione</a:t>
            </a:r>
            <a:r>
              <a:rPr lang="it-IT" altLang="en-US" sz="1600" dirty="0">
                <a:latin typeface="American Typewriter" panose="02090604020004020304" pitchFamily="18" charset="77"/>
              </a:rPr>
              <a:t>, e dal tasso di </a:t>
            </a:r>
            <a:r>
              <a:rPr lang="it-IT" altLang="en-US" sz="1600" b="1" dirty="0">
                <a:solidFill>
                  <a:srgbClr val="003399"/>
                </a:solidFill>
                <a:latin typeface="American Typewriter" panose="02090604020004020304" pitchFamily="18" charset="77"/>
              </a:rPr>
              <a:t>progresso tecnico </a:t>
            </a:r>
            <a:r>
              <a:rPr lang="it-IT" altLang="en-US" sz="1600" i="1" dirty="0">
                <a:solidFill>
                  <a:schemeClr val="accent3">
                    <a:lumMod val="50000"/>
                  </a:schemeClr>
                </a:solidFill>
                <a:latin typeface="American Typewriter" panose="02090604020004020304" pitchFamily="18" charset="77"/>
              </a:rPr>
              <a:t>(vedi Appendice 1).</a:t>
            </a:r>
          </a:p>
          <a:p>
            <a:pPr eaLnBrk="1" hangingPunct="1">
              <a:lnSpc>
                <a:spcPct val="114000"/>
              </a:lnSpc>
              <a:spcBef>
                <a:spcPts val="1200"/>
              </a:spcBef>
            </a:pPr>
            <a:r>
              <a:rPr lang="it-IT" altLang="en-US" sz="1600" dirty="0">
                <a:latin typeface="American Typewriter" panose="02090604020004020304" pitchFamily="18" charset="77"/>
              </a:rPr>
              <a:t>La crescita del </a:t>
            </a:r>
            <a:r>
              <a:rPr lang="it-IT" altLang="en-US" sz="1600" b="1" dirty="0">
                <a:latin typeface="American Typewriter" panose="02090604020004020304" pitchFamily="18" charset="77"/>
              </a:rPr>
              <a:t>reddito e consumo p.c. </a:t>
            </a:r>
            <a:r>
              <a:rPr lang="it-IT" altLang="en-US" sz="1600" dirty="0">
                <a:latin typeface="American Typewriter" panose="02090604020004020304" pitchFamily="18" charset="77"/>
              </a:rPr>
              <a:t>dipende dal tasso di </a:t>
            </a:r>
            <a:r>
              <a:rPr lang="it-IT" altLang="en-US" sz="1600" b="1" dirty="0">
                <a:solidFill>
                  <a:srgbClr val="003399"/>
                </a:solidFill>
                <a:latin typeface="American Typewriter" panose="02090604020004020304" pitchFamily="18" charset="77"/>
              </a:rPr>
              <a:t>progresso tecnico </a:t>
            </a:r>
            <a:r>
              <a:rPr lang="it-IT" altLang="en-US" sz="1600" i="1" dirty="0">
                <a:solidFill>
                  <a:schemeClr val="accent3">
                    <a:lumMod val="50000"/>
                  </a:schemeClr>
                </a:solidFill>
                <a:latin typeface="American Typewriter" panose="02090604020004020304" pitchFamily="18" charset="77"/>
              </a:rPr>
              <a:t>(vedi Appendice 1).</a:t>
            </a:r>
            <a:r>
              <a:rPr lang="it-IT" altLang="en-US" sz="1600" dirty="0">
                <a:latin typeface="American Typewriter" panose="02090604020004020304" pitchFamily="18" charset="77"/>
              </a:rPr>
              <a:t> </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70659" name="Rectangle 2"/>
          <p:cNvSpPr>
            <a:spLocks noGrp="1" noChangeArrowheads="1"/>
          </p:cNvSpPr>
          <p:nvPr>
            <p:ph type="body" idx="1"/>
          </p:nvPr>
        </p:nvSpPr>
        <p:spPr>
          <a:xfrm>
            <a:off x="827584" y="1268760"/>
            <a:ext cx="8208912" cy="4752528"/>
          </a:xfrm>
        </p:spPr>
        <p:txBody>
          <a:bodyPr/>
          <a:lstStyle/>
          <a:p>
            <a:pPr marL="635000" indent="-635000" eaLnBrk="1" hangingPunct="1">
              <a:lnSpc>
                <a:spcPct val="110000"/>
              </a:lnSpc>
              <a:buClr>
                <a:schemeClr val="hlink"/>
              </a:buClr>
              <a:buFontTx/>
              <a:buNone/>
            </a:pPr>
            <a:r>
              <a:rPr lang="it-IT" altLang="en-US" sz="1800" dirty="0">
                <a:latin typeface="American Typewriter" panose="02090604020004020304" pitchFamily="18" charset="77"/>
              </a:rPr>
              <a:t>Nel lungo periodo, il reddito di un paese dipende:</a:t>
            </a:r>
          </a:p>
          <a:p>
            <a:pPr marL="935038" lvl="1" indent="-533400" eaLnBrk="1" hangingPunct="1">
              <a:lnSpc>
                <a:spcPct val="110000"/>
              </a:lnSpc>
              <a:buClr>
                <a:schemeClr val="hlink"/>
              </a:buClr>
              <a:buFontTx/>
              <a:buChar char="o"/>
            </a:pPr>
            <a:r>
              <a:rPr lang="it-IT" altLang="en-US" sz="1800" b="1" dirty="0">
                <a:latin typeface="American Typewriter" panose="02090604020004020304" pitchFamily="18" charset="77"/>
              </a:rPr>
              <a:t>positivamente</a:t>
            </a:r>
            <a:r>
              <a:rPr lang="it-IT" altLang="en-US" sz="1800" dirty="0">
                <a:latin typeface="American Typewriter" panose="02090604020004020304" pitchFamily="18" charset="77"/>
              </a:rPr>
              <a:t> dal tasso di risparmio</a:t>
            </a:r>
          </a:p>
          <a:p>
            <a:pPr marL="935038" lvl="1" indent="-533400" eaLnBrk="1" hangingPunct="1">
              <a:lnSpc>
                <a:spcPct val="110000"/>
              </a:lnSpc>
              <a:buClr>
                <a:schemeClr val="hlink"/>
              </a:buClr>
              <a:buFontTx/>
              <a:buChar char="o"/>
            </a:pPr>
            <a:r>
              <a:rPr lang="it-IT" altLang="en-US" sz="1800" b="1" dirty="0">
                <a:latin typeface="American Typewriter" panose="02090604020004020304" pitchFamily="18" charset="77"/>
              </a:rPr>
              <a:t>negativamente</a:t>
            </a:r>
            <a:r>
              <a:rPr lang="it-IT" altLang="en-US" sz="1800" dirty="0">
                <a:latin typeface="American Typewriter" panose="02090604020004020304" pitchFamily="18" charset="77"/>
              </a:rPr>
              <a:t> dal tasso di crescita della popolazione.</a:t>
            </a:r>
          </a:p>
          <a:p>
            <a:pPr marL="635000" indent="-635000" eaLnBrk="1" hangingPunct="1">
              <a:lnSpc>
                <a:spcPct val="110000"/>
              </a:lnSpc>
              <a:spcBef>
                <a:spcPct val="60000"/>
              </a:spcBef>
              <a:buClr>
                <a:schemeClr val="hlink"/>
              </a:buClr>
              <a:buSzPct val="80000"/>
              <a:buFont typeface="Wingdings" panose="05000000000000000000" pitchFamily="2" charset="2"/>
              <a:buNone/>
            </a:pPr>
            <a:r>
              <a:rPr lang="it-IT" altLang="en-US" sz="1800" dirty="0">
                <a:latin typeface="American Typewriter" panose="02090604020004020304" pitchFamily="18" charset="77"/>
              </a:rPr>
              <a:t>Un </a:t>
            </a:r>
            <a:r>
              <a:rPr lang="it-IT" altLang="en-US" sz="1800" b="1" dirty="0">
                <a:solidFill>
                  <a:srgbClr val="003399"/>
                </a:solidFill>
                <a:latin typeface="American Typewriter" panose="02090604020004020304" pitchFamily="18" charset="77"/>
              </a:rPr>
              <a:t>aumento del tasso di risparmio </a:t>
            </a:r>
            <a:r>
              <a:rPr lang="it-IT" altLang="en-US" sz="1800" dirty="0">
                <a:latin typeface="American Typewriter" panose="02090604020004020304" pitchFamily="18" charset="77"/>
              </a:rPr>
              <a:t>porta a:</a:t>
            </a:r>
          </a:p>
          <a:p>
            <a:pPr marL="935038" lvl="1" indent="-533400" eaLnBrk="1" hangingPunct="1">
              <a:lnSpc>
                <a:spcPct val="110000"/>
              </a:lnSpc>
              <a:buClr>
                <a:schemeClr val="hlink"/>
              </a:buClr>
              <a:buFontTx/>
              <a:buChar char="o"/>
            </a:pPr>
            <a:r>
              <a:rPr lang="it-IT" altLang="en-US" sz="1800" dirty="0">
                <a:latin typeface="American Typewriter" panose="02090604020004020304" pitchFamily="18" charset="77"/>
              </a:rPr>
              <a:t>maggiore produzione nel lungo periodo</a:t>
            </a:r>
          </a:p>
          <a:p>
            <a:pPr marL="935038" lvl="1" indent="-533400" eaLnBrk="1" hangingPunct="1">
              <a:lnSpc>
                <a:spcPct val="110000"/>
              </a:lnSpc>
              <a:buClr>
                <a:schemeClr val="hlink"/>
              </a:buClr>
              <a:buFontTx/>
              <a:buChar char="o"/>
            </a:pPr>
            <a:r>
              <a:rPr lang="it-IT" altLang="en-US" sz="1800" dirty="0">
                <a:latin typeface="American Typewriter" panose="02090604020004020304" pitchFamily="18" charset="77"/>
              </a:rPr>
              <a:t>maggiore crescita (solo nel breve periodo)</a:t>
            </a:r>
          </a:p>
          <a:p>
            <a:pPr marL="935038" lvl="1" indent="-533400" eaLnBrk="1" hangingPunct="1">
              <a:lnSpc>
                <a:spcPct val="110000"/>
              </a:lnSpc>
              <a:buClr>
                <a:schemeClr val="hlink"/>
              </a:buClr>
              <a:buFontTx/>
              <a:buChar char="o"/>
            </a:pPr>
            <a:r>
              <a:rPr lang="it-IT" altLang="en-US" sz="1800" dirty="0">
                <a:latin typeface="American Typewriter" panose="02090604020004020304" pitchFamily="18" charset="77"/>
              </a:rPr>
              <a:t>… ma non influenza il tasso di crescita nell’ equilibrio di lungo periodo (stato stazionario).</a:t>
            </a:r>
          </a:p>
          <a:p>
            <a:pPr marL="1588" indent="0" eaLnBrk="1" hangingPunct="1">
              <a:lnSpc>
                <a:spcPct val="110000"/>
              </a:lnSpc>
              <a:buClr>
                <a:schemeClr val="hlink"/>
              </a:buClr>
              <a:buNone/>
            </a:pPr>
            <a:r>
              <a:rPr lang="it-IT" altLang="en-US" sz="1800" dirty="0">
                <a:latin typeface="American Typewriter" panose="02090604020004020304" pitchFamily="18" charset="77"/>
              </a:rPr>
              <a:t>Se </a:t>
            </a:r>
            <a:r>
              <a:rPr lang="it-IT" altLang="en-US" sz="1800" b="1" dirty="0">
                <a:solidFill>
                  <a:srgbClr val="C00000"/>
                </a:solidFill>
                <a:latin typeface="American Typewriter" panose="02090604020004020304" pitchFamily="18" charset="77"/>
              </a:rPr>
              <a:t>aumenta il tasso di crescita della popolazione</a:t>
            </a:r>
            <a:r>
              <a:rPr lang="it-IT" altLang="en-US" sz="1800" dirty="0">
                <a:latin typeface="American Typewriter" panose="02090604020004020304" pitchFamily="18" charset="77"/>
              </a:rPr>
              <a:t>:</a:t>
            </a:r>
          </a:p>
          <a:p>
            <a:pPr marL="936000" lvl="1" indent="-540000" eaLnBrk="1" hangingPunct="1">
              <a:lnSpc>
                <a:spcPct val="110000"/>
              </a:lnSpc>
              <a:buClr>
                <a:schemeClr val="hlink"/>
              </a:buClr>
              <a:buFont typeface="Courier New" panose="02070309020205020404" pitchFamily="49" charset="0"/>
              <a:buChar char="o"/>
            </a:pPr>
            <a:r>
              <a:rPr lang="it-IT" altLang="en-US" sz="1800" dirty="0">
                <a:latin typeface="American Typewriter" panose="02090604020004020304" pitchFamily="18" charset="77"/>
              </a:rPr>
              <a:t>L’ investimento necessario per mantenere k invariato (nello stato stazionario) cresce</a:t>
            </a:r>
          </a:p>
          <a:p>
            <a:pPr marL="744538" lvl="1" eaLnBrk="1" hangingPunct="1">
              <a:lnSpc>
                <a:spcPct val="110000"/>
              </a:lnSpc>
              <a:buClr>
                <a:schemeClr val="hlink"/>
              </a:buClr>
              <a:buFont typeface="Courier New" panose="02070309020205020404" pitchFamily="49" charset="0"/>
              <a:buChar char="o"/>
            </a:pPr>
            <a:r>
              <a:rPr lang="it-IT" altLang="en-US" sz="1800" dirty="0">
                <a:latin typeface="American Typewriter" panose="02090604020004020304" pitchFamily="18" charset="77"/>
              </a:rPr>
              <a:t>   È minore lo stock di capitale p.c. </a:t>
            </a:r>
            <a:r>
              <a:rPr lang="it-IT" altLang="en-US" sz="1800" b="1" dirty="0">
                <a:solidFill>
                  <a:srgbClr val="C00000"/>
                </a:solidFill>
                <a:latin typeface="American Typewriter" panose="02090604020004020304" pitchFamily="18" charset="77"/>
              </a:rPr>
              <a:t>k*</a:t>
            </a:r>
            <a:r>
              <a:rPr lang="it-IT" altLang="en-US" sz="1800" dirty="0">
                <a:latin typeface="American Typewriter" panose="02090604020004020304" pitchFamily="18" charset="77"/>
              </a:rPr>
              <a:t>  </a:t>
            </a:r>
          </a:p>
          <a:p>
            <a:pPr marL="744538" lvl="1" eaLnBrk="1" hangingPunct="1">
              <a:lnSpc>
                <a:spcPct val="110000"/>
              </a:lnSpc>
              <a:buClr>
                <a:schemeClr val="hlink"/>
              </a:buClr>
              <a:buFont typeface="Courier New" panose="02070309020205020404" pitchFamily="49" charset="0"/>
              <a:buChar char="o"/>
            </a:pPr>
            <a:r>
              <a:rPr lang="it-IT" altLang="en-US" sz="1800" dirty="0">
                <a:latin typeface="American Typewriter" panose="02090604020004020304" pitchFamily="18" charset="77"/>
              </a:rPr>
              <a:t>   È minore il livello di reddito e di consumo p.c. nello stato stazionario.</a:t>
            </a:r>
          </a:p>
          <a:p>
            <a:pPr marL="1588" indent="0" eaLnBrk="1" hangingPunct="1">
              <a:lnSpc>
                <a:spcPct val="110000"/>
              </a:lnSpc>
              <a:buClr>
                <a:schemeClr val="hlink"/>
              </a:buClr>
              <a:buNone/>
            </a:pPr>
            <a:endParaRPr lang="it-IT" altLang="en-US" sz="2200" dirty="0">
              <a:latin typeface="American Typewriter" panose="02090604020004020304" pitchFamily="18" charset="77"/>
            </a:endParaRPr>
          </a:p>
          <a:p>
            <a:pPr marL="1588" indent="0" eaLnBrk="1" hangingPunct="1">
              <a:lnSpc>
                <a:spcPct val="110000"/>
              </a:lnSpc>
              <a:buClr>
                <a:schemeClr val="hlink"/>
              </a:buClr>
              <a:buNone/>
            </a:pPr>
            <a:endParaRPr lang="it-IT" altLang="en-US" sz="2200" dirty="0">
              <a:latin typeface="American Typewriter" panose="02090604020004020304" pitchFamily="18" charset="77"/>
            </a:endParaRPr>
          </a:p>
        </p:txBody>
      </p:sp>
      <p:sp>
        <p:nvSpPr>
          <p:cNvPr id="70660" name="Rectangle 3"/>
          <p:cNvSpPr>
            <a:spLocks noGrp="1" noChangeArrowheads="1"/>
          </p:cNvSpPr>
          <p:nvPr>
            <p:ph type="title"/>
          </p:nvPr>
        </p:nvSpPr>
        <p:spPr bwMode="auto">
          <a:xfrm>
            <a:off x="570755" y="502568"/>
            <a:ext cx="7313613"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In sintesi (2)</a:t>
            </a:r>
            <a:br>
              <a:rPr lang="it-IT" altLang="en-US" sz="2400" dirty="0"/>
            </a:br>
            <a:r>
              <a:rPr lang="it-IT" altLang="en-US" sz="2400" dirty="0"/>
              <a:t>Predizioni</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548680"/>
            <a:ext cx="8229600" cy="922114"/>
          </a:xfrm>
        </p:spPr>
        <p:txBody>
          <a:bodyPr/>
          <a:lstStyle/>
          <a:p>
            <a:r>
              <a:rPr lang="it-IT" altLang="en-US" sz="2400" dirty="0"/>
              <a:t>In sintesi</a:t>
            </a:r>
            <a:br>
              <a:rPr lang="it-IT" altLang="en-US" sz="2400" dirty="0"/>
            </a:br>
            <a:r>
              <a:rPr lang="it-IT" sz="2400" dirty="0">
                <a:solidFill>
                  <a:srgbClr val="006666"/>
                </a:solidFill>
              </a:rPr>
              <a:t>Stato stazionario e regola aurea</a:t>
            </a:r>
            <a:r>
              <a:rPr lang="it-IT" sz="2400" dirty="0">
                <a:solidFill>
                  <a:srgbClr val="006600"/>
                </a:solidFill>
              </a:rPr>
              <a:t> </a:t>
            </a:r>
            <a:endParaRPr lang="en-US" sz="2400" dirty="0"/>
          </a:p>
        </p:txBody>
      </p:sp>
      <p:sp>
        <p:nvSpPr>
          <p:cNvPr id="3" name="Segnaposto contenuto 2"/>
          <p:cNvSpPr>
            <a:spLocks noGrp="1"/>
          </p:cNvSpPr>
          <p:nvPr>
            <p:ph idx="1"/>
          </p:nvPr>
        </p:nvSpPr>
        <p:spPr>
          <a:xfrm>
            <a:off x="611560" y="1417638"/>
            <a:ext cx="7999040" cy="4686300"/>
          </a:xfrm>
        </p:spPr>
        <p:txBody>
          <a:bodyPr/>
          <a:lstStyle/>
          <a:p>
            <a:pPr>
              <a:buFont typeface="Wingdings" panose="05000000000000000000" pitchFamily="2" charset="2"/>
              <a:buChar char="v"/>
            </a:pPr>
            <a:r>
              <a:rPr lang="it-IT" sz="1800" b="1" dirty="0">
                <a:latin typeface="Arial" panose="020B0604020202020204" pitchFamily="34" charset="0"/>
              </a:rPr>
              <a:t>Stato stazionario</a:t>
            </a:r>
            <a:r>
              <a:rPr lang="it-IT" sz="1800" dirty="0">
                <a:latin typeface="Arial" panose="020B0604020202020204" pitchFamily="34" charset="0"/>
              </a:rPr>
              <a:t>:</a:t>
            </a:r>
          </a:p>
          <a:p>
            <a:pPr eaLnBrk="1" hangingPunct="1">
              <a:spcBef>
                <a:spcPts val="1200"/>
              </a:spcBef>
              <a:buNone/>
            </a:pPr>
            <a:r>
              <a:rPr lang="it-IT" altLang="en-US" sz="1800" b="1" dirty="0">
                <a:solidFill>
                  <a:schemeClr val="hlink"/>
                </a:solidFill>
                <a:latin typeface="Arial" panose="020B0604020202020204" pitchFamily="34" charset="0"/>
              </a:rPr>
              <a:t>				</a:t>
            </a:r>
            <a:r>
              <a:rPr lang="el-GR" altLang="en-US" sz="1800" b="1" dirty="0">
                <a:solidFill>
                  <a:schemeClr val="hlink"/>
                </a:solidFill>
                <a:latin typeface="Arial" panose="020B0604020202020204" pitchFamily="34" charset="0"/>
              </a:rPr>
              <a:t>∆</a:t>
            </a:r>
            <a:r>
              <a:rPr lang="it-IT" altLang="en-US" sz="1800" b="1" dirty="0">
                <a:solidFill>
                  <a:schemeClr val="hlink"/>
                </a:solidFill>
                <a:latin typeface="Arial" panose="020B0604020202020204" pitchFamily="34" charset="0"/>
              </a:rPr>
              <a:t>k</a:t>
            </a:r>
            <a:r>
              <a:rPr lang="it-IT" altLang="en-US" sz="1800" b="1" dirty="0">
                <a:solidFill>
                  <a:srgbClr val="000099"/>
                </a:solidFill>
                <a:latin typeface="Arial" panose="020B0604020202020204" pitchFamily="34" charset="0"/>
              </a:rPr>
              <a:t> </a:t>
            </a:r>
            <a:r>
              <a:rPr lang="it-IT" altLang="en-US" sz="1800" b="1" dirty="0">
                <a:latin typeface="Arial" panose="020B0604020202020204" pitchFamily="34" charset="0"/>
              </a:rPr>
              <a:t>=</a:t>
            </a:r>
            <a:r>
              <a:rPr lang="it-IT" altLang="en-US" sz="1800" b="1" dirty="0">
                <a:solidFill>
                  <a:srgbClr val="000099"/>
                </a:solidFill>
                <a:latin typeface="Arial" panose="020B0604020202020204" pitchFamily="34" charset="0"/>
              </a:rPr>
              <a:t>  </a:t>
            </a:r>
            <a:r>
              <a:rPr lang="it-IT" altLang="en-US" sz="1800" b="1" dirty="0">
                <a:latin typeface="Arial" panose="020B0604020202020204" pitchFamily="34" charset="0"/>
              </a:rPr>
              <a:t>0 </a:t>
            </a:r>
            <a:r>
              <a:rPr lang="it-IT" altLang="en-US" sz="1800" b="1" dirty="0">
                <a:solidFill>
                  <a:srgbClr val="000099"/>
                </a:solidFill>
                <a:latin typeface="Arial" panose="020B0604020202020204" pitchFamily="34" charset="0"/>
              </a:rPr>
              <a:t>   </a:t>
            </a:r>
            <a:r>
              <a:rPr lang="it-IT" altLang="en-US" sz="1800" b="1" dirty="0">
                <a:latin typeface="Arial" panose="020B0604020202020204" pitchFamily="34" charset="0"/>
                <a:sym typeface="Wingdings" panose="05000000000000000000" pitchFamily="2" charset="2"/>
              </a:rPr>
              <a:t>→     </a:t>
            </a:r>
            <a:r>
              <a:rPr lang="it-IT" altLang="en-US" sz="1800" b="1" dirty="0">
                <a:solidFill>
                  <a:srgbClr val="003399"/>
                </a:solidFill>
                <a:latin typeface="Arial" panose="020B0604020202020204" pitchFamily="34" charset="0"/>
                <a:sym typeface="Wingdings" panose="05000000000000000000" pitchFamily="2" charset="2"/>
              </a:rPr>
              <a:t>k = k*</a:t>
            </a:r>
            <a:endParaRPr lang="it-IT" altLang="en-US" sz="1800" b="1" dirty="0">
              <a:solidFill>
                <a:srgbClr val="003399"/>
              </a:solidFill>
              <a:latin typeface="Arial" panose="020B0604020202020204" pitchFamily="34" charset="0"/>
            </a:endParaRPr>
          </a:p>
          <a:p>
            <a:pPr eaLnBrk="1" hangingPunct="1">
              <a:spcBef>
                <a:spcPts val="1200"/>
              </a:spcBef>
              <a:buNone/>
            </a:pPr>
            <a:r>
              <a:rPr lang="it-IT" altLang="en-US" sz="1800" dirty="0">
                <a:latin typeface="Arial" panose="020B0604020202020204" pitchFamily="34" charset="0"/>
              </a:rPr>
              <a:t>				</a:t>
            </a:r>
            <a:r>
              <a:rPr lang="it-IT" altLang="en-US" sz="1800" b="1" dirty="0">
                <a:solidFill>
                  <a:srgbClr val="CC0000"/>
                </a:solidFill>
                <a:latin typeface="Arial" panose="020B0604020202020204" pitchFamily="34" charset="0"/>
              </a:rPr>
              <a:t>s f(k*)</a:t>
            </a:r>
            <a:r>
              <a:rPr lang="it-IT" altLang="en-US" sz="1800" b="1" dirty="0">
                <a:solidFill>
                  <a:srgbClr val="000099"/>
                </a:solidFill>
                <a:latin typeface="Arial" panose="020B0604020202020204" pitchFamily="34" charset="0"/>
              </a:rPr>
              <a:t> = (</a:t>
            </a:r>
            <a:r>
              <a:rPr lang="it-IT" altLang="en-US" sz="1800" b="1" dirty="0">
                <a:solidFill>
                  <a:srgbClr val="003399"/>
                </a:solidFill>
                <a:sym typeface="Symbol" panose="05050102010706020507" pitchFamily="18" charset="2"/>
              </a:rPr>
              <a:t></a:t>
            </a:r>
            <a:r>
              <a:rPr lang="it-IT" altLang="en-US" sz="1800" b="1" dirty="0">
                <a:solidFill>
                  <a:srgbClr val="000099"/>
                </a:solidFill>
                <a:latin typeface="Arial" panose="020B0604020202020204" pitchFamily="34" charset="0"/>
              </a:rPr>
              <a:t> + n + g) k*</a:t>
            </a:r>
          </a:p>
          <a:p>
            <a:pPr>
              <a:spcBef>
                <a:spcPts val="1800"/>
              </a:spcBef>
              <a:buFont typeface="Wingdings" panose="05000000000000000000" pitchFamily="2" charset="2"/>
              <a:buChar char="v"/>
            </a:pPr>
            <a:r>
              <a:rPr lang="it-IT" sz="1800" b="1" dirty="0">
                <a:latin typeface="Arial" panose="020B0604020202020204" pitchFamily="34" charset="0"/>
              </a:rPr>
              <a:t>Regola aurea </a:t>
            </a:r>
            <a:r>
              <a:rPr lang="it-IT" sz="1800" dirty="0">
                <a:latin typeface="Arial" panose="020B0604020202020204" pitchFamily="34" charset="0"/>
              </a:rPr>
              <a:t>= massimo consumo </a:t>
            </a:r>
            <a:r>
              <a:rPr lang="it-IT" sz="1800" dirty="0" err="1">
                <a:latin typeface="Arial" panose="020B0604020202020204" pitchFamily="34" charset="0"/>
              </a:rPr>
              <a:t>p.c</a:t>
            </a:r>
            <a:r>
              <a:rPr lang="it-IT" sz="1800" dirty="0">
                <a:latin typeface="Arial" panose="020B0604020202020204" pitchFamily="34" charset="0"/>
              </a:rPr>
              <a:t> in stato stazionario</a:t>
            </a:r>
          </a:p>
          <a:p>
            <a:pPr eaLnBrk="1" hangingPunct="1">
              <a:spcBef>
                <a:spcPts val="1200"/>
              </a:spcBef>
              <a:buNone/>
            </a:pPr>
            <a:r>
              <a:rPr lang="it-IT" altLang="en-US" sz="1800" b="1" dirty="0">
                <a:solidFill>
                  <a:schemeClr val="hlink"/>
                </a:solidFill>
                <a:latin typeface="Arial" panose="020B0604020202020204" pitchFamily="34" charset="0"/>
              </a:rPr>
              <a:t>				</a:t>
            </a:r>
            <a:r>
              <a:rPr lang="it-IT" altLang="en-US" sz="1800" b="1" dirty="0">
                <a:solidFill>
                  <a:srgbClr val="003399"/>
                </a:solidFill>
                <a:latin typeface="Arial" panose="020B0604020202020204" pitchFamily="34" charset="0"/>
              </a:rPr>
              <a:t>k* </a:t>
            </a:r>
            <a:r>
              <a:rPr lang="it-IT" altLang="en-US" sz="1800" b="1" dirty="0">
                <a:latin typeface="Arial" panose="020B0604020202020204" pitchFamily="34" charset="0"/>
              </a:rPr>
              <a:t>=</a:t>
            </a:r>
            <a:r>
              <a:rPr lang="it-IT" altLang="en-US" sz="1800" b="1" dirty="0">
                <a:solidFill>
                  <a:srgbClr val="003399"/>
                </a:solidFill>
                <a:latin typeface="Arial" panose="020B0604020202020204" pitchFamily="34" charset="0"/>
              </a:rPr>
              <a:t> k*</a:t>
            </a:r>
            <a:r>
              <a:rPr lang="it-IT" altLang="en-US" sz="1800" b="1" baseline="-25000" dirty="0" err="1">
                <a:solidFill>
                  <a:srgbClr val="003399"/>
                </a:solidFill>
                <a:latin typeface="Arial" panose="020B0604020202020204" pitchFamily="34" charset="0"/>
              </a:rPr>
              <a:t>gold</a:t>
            </a:r>
            <a:endParaRPr lang="it-IT" altLang="en-US" sz="1800" b="1" baseline="-25000" dirty="0">
              <a:solidFill>
                <a:srgbClr val="003399"/>
              </a:solidFill>
              <a:latin typeface="Arial" panose="020B0604020202020204" pitchFamily="34" charset="0"/>
            </a:endParaRPr>
          </a:p>
          <a:p>
            <a:pPr marL="571500" indent="-571500" eaLnBrk="1" hangingPunct="1">
              <a:spcBef>
                <a:spcPts val="1200"/>
              </a:spcBef>
              <a:buNone/>
            </a:pPr>
            <a:r>
              <a:rPr lang="it-IT" altLang="en-US" sz="1800" b="1" dirty="0">
                <a:solidFill>
                  <a:srgbClr val="CC0000"/>
                </a:solidFill>
                <a:latin typeface="Arial" panose="020B0604020202020204" pitchFamily="34" charset="0"/>
                <a:sym typeface="Symbol" panose="05050102010706020507" pitchFamily="18" charset="2"/>
              </a:rPr>
              <a:t>				MPK   </a:t>
            </a:r>
            <a:r>
              <a:rPr lang="it-IT" altLang="en-US" sz="1800" b="1" dirty="0">
                <a:latin typeface="Arial" panose="020B0604020202020204" pitchFamily="34" charset="0"/>
                <a:sym typeface="Symbol" panose="05050102010706020507" pitchFamily="18" charset="2"/>
              </a:rPr>
              <a:t>=</a:t>
            </a:r>
            <a:r>
              <a:rPr lang="it-IT" altLang="en-US" sz="1800" b="1" dirty="0">
                <a:solidFill>
                  <a:srgbClr val="CC0000"/>
                </a:solidFill>
                <a:latin typeface="Arial" panose="020B0604020202020204" pitchFamily="34" charset="0"/>
                <a:sym typeface="Symbol" panose="05050102010706020507" pitchFamily="18" charset="2"/>
              </a:rPr>
              <a:t>  </a:t>
            </a:r>
            <a:r>
              <a:rPr lang="it-IT" altLang="en-US" sz="1800" b="1" dirty="0">
                <a:solidFill>
                  <a:srgbClr val="003399"/>
                </a:solidFill>
                <a:latin typeface="Arial" panose="020B0604020202020204" pitchFamily="34" charset="0"/>
                <a:sym typeface="Symbol" panose="05050102010706020507" pitchFamily="18" charset="2"/>
              </a:rPr>
              <a:t> + n + g </a:t>
            </a:r>
          </a:p>
          <a:p>
            <a:pPr marL="571500" indent="-571500" eaLnBrk="1" hangingPunct="1">
              <a:spcBef>
                <a:spcPts val="1200"/>
              </a:spcBef>
              <a:buNone/>
            </a:pPr>
            <a:endParaRPr lang="it-IT" altLang="en-US" sz="1800" b="1" dirty="0">
              <a:solidFill>
                <a:srgbClr val="003399"/>
              </a:solidFill>
              <a:latin typeface="Arial" panose="020B0604020202020204" pitchFamily="34" charset="0"/>
              <a:sym typeface="Symbol" panose="05050102010706020507" pitchFamily="18" charset="2"/>
            </a:endParaRPr>
          </a:p>
          <a:p>
            <a:pPr marL="571500" indent="-571500" eaLnBrk="1" hangingPunct="1">
              <a:spcBef>
                <a:spcPts val="1200"/>
              </a:spcBef>
              <a:buNone/>
            </a:pPr>
            <a:r>
              <a:rPr lang="it-IT" altLang="en-US" sz="1800" b="1" dirty="0">
                <a:solidFill>
                  <a:srgbClr val="003399"/>
                </a:solidFill>
                <a:latin typeface="Arial" panose="020B0604020202020204" pitchFamily="34" charset="0"/>
                <a:sym typeface="Symbol" panose="05050102010706020507" pitchFamily="18" charset="2"/>
              </a:rPr>
              <a:t>		</a:t>
            </a:r>
            <a:r>
              <a:rPr lang="it-IT" altLang="en-US" sz="1800" i="1" dirty="0">
                <a:solidFill>
                  <a:srgbClr val="003399"/>
                </a:solidFill>
                <a:latin typeface="Arial" panose="020B0604020202020204" pitchFamily="34" charset="0"/>
                <a:sym typeface="Symbol" panose="05050102010706020507" pitchFamily="18" charset="2"/>
              </a:rPr>
              <a:t>Nota</a:t>
            </a:r>
            <a:r>
              <a:rPr lang="it-IT" altLang="en-US" sz="1800" b="1" dirty="0">
                <a:solidFill>
                  <a:srgbClr val="003399"/>
                </a:solidFill>
                <a:latin typeface="Arial" panose="020B0604020202020204" pitchFamily="34" charset="0"/>
                <a:sym typeface="Symbol" panose="05050102010706020507" pitchFamily="18" charset="2"/>
              </a:rPr>
              <a:t>: g </a:t>
            </a:r>
            <a:r>
              <a:rPr lang="it-IT" altLang="en-US" sz="1800" dirty="0">
                <a:solidFill>
                  <a:srgbClr val="003399"/>
                </a:solidFill>
                <a:latin typeface="Arial" panose="020B0604020202020204" pitchFamily="34" charset="0"/>
                <a:sym typeface="Symbol" panose="05050102010706020507" pitchFamily="18" charset="2"/>
              </a:rPr>
              <a:t>= tasso di progresso tecnico (vedi Appendice 1 e 2)</a:t>
            </a:r>
          </a:p>
        </p:txBody>
      </p:sp>
      <p:sp>
        <p:nvSpPr>
          <p:cNvPr id="4" name="Segnaposto piè di pagina 3"/>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2422094819"/>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71683" name="Rectangle 2"/>
          <p:cNvSpPr>
            <a:spLocks noGrp="1" noChangeArrowheads="1"/>
          </p:cNvSpPr>
          <p:nvPr>
            <p:ph type="body" idx="1"/>
          </p:nvPr>
        </p:nvSpPr>
        <p:spPr>
          <a:xfrm>
            <a:off x="683568" y="1268760"/>
            <a:ext cx="7783513" cy="4429472"/>
          </a:xfrm>
        </p:spPr>
        <p:txBody>
          <a:bodyPr/>
          <a:lstStyle/>
          <a:p>
            <a:pPr marL="571500" indent="-571500" eaLnBrk="1" hangingPunct="1">
              <a:lnSpc>
                <a:spcPct val="105000"/>
              </a:lnSpc>
              <a:spcBef>
                <a:spcPct val="50000"/>
              </a:spcBef>
              <a:buFont typeface="Wingdings" panose="05000000000000000000" pitchFamily="2" charset="2"/>
              <a:buNone/>
            </a:pPr>
            <a:r>
              <a:rPr lang="it-IT" altLang="en-US" sz="1800" b="1" dirty="0">
                <a:solidFill>
                  <a:schemeClr val="tx2"/>
                </a:solidFill>
                <a:latin typeface="Arial" panose="020B0604020202020204" pitchFamily="34" charset="0"/>
              </a:rPr>
              <a:t>Efficienza dinamica</a:t>
            </a:r>
            <a:r>
              <a:rPr lang="it-IT" altLang="en-US" sz="1800" dirty="0">
                <a:solidFill>
                  <a:schemeClr val="tx2"/>
                </a:solidFill>
                <a:latin typeface="Arial" panose="020B0604020202020204" pitchFamily="34" charset="0"/>
              </a:rPr>
              <a:t>:</a:t>
            </a:r>
          </a:p>
          <a:p>
            <a:pPr eaLnBrk="1" hangingPunct="1">
              <a:lnSpc>
                <a:spcPct val="105000"/>
              </a:lnSpc>
              <a:spcBef>
                <a:spcPct val="50000"/>
              </a:spcBef>
            </a:pPr>
            <a:r>
              <a:rPr lang="it-IT" altLang="en-US" sz="1800" dirty="0">
                <a:latin typeface="Arial" panose="020B0604020202020204" pitchFamily="34" charset="0"/>
              </a:rPr>
              <a:t>Se, nello stato</a:t>
            </a:r>
            <a:r>
              <a:rPr lang="it-IT" altLang="en-US" sz="1800" b="1" dirty="0">
                <a:latin typeface="Arial" panose="020B0604020202020204" pitchFamily="34" charset="0"/>
              </a:rPr>
              <a:t> stazionario,</a:t>
            </a:r>
            <a:r>
              <a:rPr lang="it-IT" altLang="en-US" sz="1800" dirty="0">
                <a:latin typeface="Arial" panose="020B0604020202020204" pitchFamily="34" charset="0"/>
              </a:rPr>
              <a:t> l’economia ha </a:t>
            </a:r>
            <a:r>
              <a:rPr lang="it-IT" altLang="en-US" sz="1800" b="1" dirty="0">
                <a:solidFill>
                  <a:srgbClr val="C00000"/>
                </a:solidFill>
                <a:latin typeface="Arial" panose="020B0604020202020204" pitchFamily="34" charset="0"/>
              </a:rPr>
              <a:t>più capitale </a:t>
            </a:r>
            <a:r>
              <a:rPr lang="it-IT" altLang="en-US" sz="1800" dirty="0">
                <a:latin typeface="Arial" panose="020B0604020202020204" pitchFamily="34" charset="0"/>
              </a:rPr>
              <a:t>rispetto alla regola aurea, </a:t>
            </a:r>
          </a:p>
          <a:p>
            <a:pPr marL="400050" lvl="1" indent="0" eaLnBrk="1" hangingPunct="1">
              <a:lnSpc>
                <a:spcPct val="105000"/>
              </a:lnSpc>
              <a:spcBef>
                <a:spcPct val="50000"/>
              </a:spcBef>
              <a:buNone/>
            </a:pPr>
            <a:r>
              <a:rPr lang="it-IT" altLang="en-US" sz="1800" dirty="0">
                <a:latin typeface="Arial" panose="020B0604020202020204" pitchFamily="34" charset="0"/>
              </a:rPr>
              <a:t>… allora una </a:t>
            </a:r>
            <a:r>
              <a:rPr lang="it-IT" altLang="en-US" sz="1800" b="1" dirty="0">
                <a:solidFill>
                  <a:srgbClr val="C00000"/>
                </a:solidFill>
                <a:latin typeface="Arial" panose="020B0604020202020204" pitchFamily="34" charset="0"/>
              </a:rPr>
              <a:t>riduzione</a:t>
            </a:r>
            <a:r>
              <a:rPr lang="it-IT" altLang="en-US" sz="1800" dirty="0">
                <a:latin typeface="Arial" panose="020B0604020202020204" pitchFamily="34" charset="0"/>
              </a:rPr>
              <a:t> del tasso di risparmio aumenta il consumo oggi e in tutti i periodi futuri (tutte le generazioni stanno meglio).</a:t>
            </a:r>
          </a:p>
          <a:p>
            <a:pPr marL="571500" indent="-571500" eaLnBrk="1" hangingPunct="1">
              <a:lnSpc>
                <a:spcPct val="105000"/>
              </a:lnSpc>
              <a:spcBef>
                <a:spcPct val="50000"/>
              </a:spcBef>
              <a:buFont typeface="Wingdings" panose="05000000000000000000" pitchFamily="2" charset="2"/>
              <a:buNone/>
            </a:pPr>
            <a:r>
              <a:rPr lang="it-IT" altLang="en-US" sz="1800" b="1" dirty="0">
                <a:solidFill>
                  <a:schemeClr val="tx2"/>
                </a:solidFill>
                <a:latin typeface="Arial" panose="020B0604020202020204" pitchFamily="34" charset="0"/>
              </a:rPr>
              <a:t>Inefficienza dinamica</a:t>
            </a:r>
            <a:r>
              <a:rPr lang="it-IT" altLang="en-US" sz="1800" dirty="0">
                <a:latin typeface="Arial" panose="020B0604020202020204" pitchFamily="34" charset="0"/>
              </a:rPr>
              <a:t>:</a:t>
            </a:r>
          </a:p>
          <a:p>
            <a:pPr eaLnBrk="1" hangingPunct="1">
              <a:lnSpc>
                <a:spcPct val="105000"/>
              </a:lnSpc>
              <a:spcBef>
                <a:spcPct val="50000"/>
              </a:spcBef>
            </a:pPr>
            <a:r>
              <a:rPr lang="it-IT" altLang="en-US" sz="1800" dirty="0">
                <a:latin typeface="Arial" panose="020B0604020202020204" pitchFamily="34" charset="0"/>
              </a:rPr>
              <a:t>Se, nello stato</a:t>
            </a:r>
            <a:r>
              <a:rPr lang="it-IT" altLang="en-US" sz="1800" b="1" dirty="0">
                <a:latin typeface="Arial" panose="020B0604020202020204" pitchFamily="34" charset="0"/>
              </a:rPr>
              <a:t> stazionario, </a:t>
            </a:r>
            <a:r>
              <a:rPr lang="it-IT" altLang="en-US" sz="1800" dirty="0">
                <a:latin typeface="Arial" panose="020B0604020202020204" pitchFamily="34" charset="0"/>
              </a:rPr>
              <a:t>l’economia ha </a:t>
            </a:r>
            <a:r>
              <a:rPr lang="it-IT" altLang="en-US" sz="1800" b="1" dirty="0">
                <a:solidFill>
                  <a:srgbClr val="C00000"/>
                </a:solidFill>
                <a:latin typeface="Arial" panose="020B0604020202020204" pitchFamily="34" charset="0"/>
              </a:rPr>
              <a:t>meno capitale </a:t>
            </a:r>
            <a:r>
              <a:rPr lang="it-IT" altLang="en-US" sz="1800" dirty="0">
                <a:latin typeface="Arial" panose="020B0604020202020204" pitchFamily="34" charset="0"/>
              </a:rPr>
              <a:t>rispetto alla regola aurea, </a:t>
            </a:r>
          </a:p>
          <a:p>
            <a:pPr marL="400050" lvl="1" indent="0" eaLnBrk="1" hangingPunct="1">
              <a:lnSpc>
                <a:spcPct val="105000"/>
              </a:lnSpc>
              <a:spcBef>
                <a:spcPct val="50000"/>
              </a:spcBef>
              <a:buNone/>
            </a:pPr>
            <a:r>
              <a:rPr lang="it-IT" altLang="en-US" sz="1800" dirty="0">
                <a:latin typeface="Arial" panose="020B0604020202020204" pitchFamily="34" charset="0"/>
              </a:rPr>
              <a:t>… allora un </a:t>
            </a:r>
            <a:r>
              <a:rPr lang="it-IT" altLang="en-US" sz="1800" b="1" dirty="0">
                <a:solidFill>
                  <a:srgbClr val="C00000"/>
                </a:solidFill>
                <a:latin typeface="Arial" panose="020B0604020202020204" pitchFamily="34" charset="0"/>
              </a:rPr>
              <a:t>aumento</a:t>
            </a:r>
            <a:r>
              <a:rPr lang="it-IT" altLang="en-US" sz="1800" dirty="0">
                <a:latin typeface="Arial" panose="020B0604020202020204" pitchFamily="34" charset="0"/>
              </a:rPr>
              <a:t> del tasso di risparmio riduce il consumo presente ma lo aumenta nel lungo periodo:</a:t>
            </a:r>
          </a:p>
          <a:p>
            <a:pPr marL="400050" lvl="1" indent="0" eaLnBrk="1" hangingPunct="1">
              <a:lnSpc>
                <a:spcPct val="105000"/>
              </a:lnSpc>
              <a:spcBef>
                <a:spcPct val="50000"/>
              </a:spcBef>
              <a:buNone/>
            </a:pPr>
            <a:r>
              <a:rPr lang="it-IT" altLang="en-US" sz="1800" dirty="0">
                <a:latin typeface="Arial" panose="020B0604020202020204" pitchFamily="34" charset="0"/>
              </a:rPr>
              <a:t>le generazioni presenti devono pagare un costo per aumentare il benessere di quelle future</a:t>
            </a:r>
            <a:r>
              <a:rPr lang="it-IT" altLang="en-US" sz="1400" dirty="0">
                <a:latin typeface="Arial" panose="020B0604020202020204" pitchFamily="34" charset="0"/>
              </a:rPr>
              <a:t>.</a:t>
            </a:r>
          </a:p>
          <a:p>
            <a:pPr marL="571500" indent="-571500" algn="r" eaLnBrk="1" hangingPunct="1">
              <a:lnSpc>
                <a:spcPct val="105000"/>
              </a:lnSpc>
              <a:spcBef>
                <a:spcPct val="50000"/>
              </a:spcBef>
              <a:buFont typeface="Wingdings" panose="05000000000000000000" pitchFamily="2" charset="2"/>
              <a:buNone/>
            </a:pPr>
            <a:endParaRPr lang="it-IT" altLang="en-US" dirty="0"/>
          </a:p>
        </p:txBody>
      </p:sp>
      <p:sp>
        <p:nvSpPr>
          <p:cNvPr id="71684" name="Rectangle 6"/>
          <p:cNvSpPr>
            <a:spLocks noGrp="1" noChangeArrowheads="1"/>
          </p:cNvSpPr>
          <p:nvPr>
            <p:ph type="title"/>
          </p:nvPr>
        </p:nvSpPr>
        <p:spPr bwMode="auto">
          <a:xfrm>
            <a:off x="533400" y="442913"/>
            <a:ext cx="731361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800" dirty="0"/>
              <a:t>In sintesi</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endParaRPr lang="it-IT" dirty="0"/>
          </a:p>
        </p:txBody>
      </p:sp>
      <p:sp>
        <p:nvSpPr>
          <p:cNvPr id="56323" name="Rectangle 2"/>
          <p:cNvSpPr>
            <a:spLocks noGrp="1" noChangeArrowheads="1"/>
          </p:cNvSpPr>
          <p:nvPr>
            <p:ph type="title"/>
          </p:nvPr>
        </p:nvSpPr>
        <p:spPr bwMode="auto">
          <a:xfrm>
            <a:off x="534988" y="404813"/>
            <a:ext cx="8609012" cy="534987"/>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en-US" sz="2400" i="1" dirty="0"/>
              <a:t>Appendice 2</a:t>
            </a:r>
            <a:r>
              <a:rPr lang="it-IT" altLang="en-US" sz="2400" dirty="0"/>
              <a:t>: </a:t>
            </a:r>
            <a:r>
              <a:rPr lang="it-IT" altLang="en-US" sz="2000" dirty="0">
                <a:solidFill>
                  <a:srgbClr val="000099"/>
                </a:solidFill>
              </a:rPr>
              <a:t>Dimostrazione matematica della «Golden </a:t>
            </a:r>
            <a:r>
              <a:rPr lang="it-IT" altLang="en-US" sz="2000" dirty="0" err="1">
                <a:solidFill>
                  <a:srgbClr val="000099"/>
                </a:solidFill>
              </a:rPr>
              <a:t>Rule</a:t>
            </a:r>
            <a:r>
              <a:rPr lang="it-IT" altLang="en-US" sz="2000" dirty="0">
                <a:solidFill>
                  <a:srgbClr val="000099"/>
                </a:solidFill>
              </a:rPr>
              <a:t>»</a:t>
            </a:r>
            <a:endParaRPr lang="it-IT" altLang="en-US" sz="2000" dirty="0"/>
          </a:p>
        </p:txBody>
      </p:sp>
      <p:sp>
        <p:nvSpPr>
          <p:cNvPr id="677891" name="Rectangle 3"/>
          <p:cNvSpPr>
            <a:spLocks noGrp="1" noChangeArrowheads="1"/>
          </p:cNvSpPr>
          <p:nvPr>
            <p:ph type="body" idx="1"/>
          </p:nvPr>
        </p:nvSpPr>
        <p:spPr>
          <a:xfrm>
            <a:off x="503238" y="908720"/>
            <a:ext cx="8640762" cy="5339680"/>
          </a:xfrm>
          <a:solidFill>
            <a:schemeClr val="accent1">
              <a:lumMod val="20000"/>
              <a:lumOff val="80000"/>
            </a:schemeClr>
          </a:solidFill>
          <a:ln>
            <a:solidFill>
              <a:schemeClr val="tx1"/>
            </a:solidFill>
          </a:ln>
        </p:spPr>
        <p:txBody>
          <a:bodyPr/>
          <a:lstStyle/>
          <a:p>
            <a:pPr marL="0" indent="0" eaLnBrk="1" hangingPunct="1">
              <a:lnSpc>
                <a:spcPct val="125000"/>
              </a:lnSpc>
              <a:spcBef>
                <a:spcPts val="0"/>
              </a:spcBef>
              <a:buFont typeface="Wingdings" panose="05000000000000000000" pitchFamily="2" charset="2"/>
              <a:buNone/>
            </a:pPr>
            <a:r>
              <a:rPr lang="it-IT" altLang="en-US" sz="1800" i="1" dirty="0">
                <a:solidFill>
                  <a:srgbClr val="003399"/>
                </a:solidFill>
                <a:latin typeface="Arial" panose="020B0604020202020204" pitchFamily="34" charset="0"/>
              </a:rPr>
              <a:t>1a Parte: Determinazione della </a:t>
            </a:r>
            <a:r>
              <a:rPr lang="it-IT" altLang="en-US" sz="1800" i="1" dirty="0">
                <a:solidFill>
                  <a:srgbClr val="CC0000"/>
                </a:solidFill>
                <a:latin typeface="Arial" panose="020B0604020202020204" pitchFamily="34" charset="0"/>
              </a:rPr>
              <a:t>MPK</a:t>
            </a:r>
            <a:r>
              <a:rPr lang="it-IT" altLang="en-US" sz="1800" i="1" dirty="0">
                <a:solidFill>
                  <a:srgbClr val="003399"/>
                </a:solidFill>
                <a:latin typeface="Arial" panose="020B0604020202020204" pitchFamily="34" charset="0"/>
              </a:rPr>
              <a:t> che assicura </a:t>
            </a:r>
            <a:r>
              <a:rPr lang="it-IT" altLang="en-US" sz="1800" b="1" i="1" dirty="0">
                <a:solidFill>
                  <a:srgbClr val="CC0000"/>
                </a:solidFill>
                <a:latin typeface="Arial" panose="020B0604020202020204" pitchFamily="34" charset="0"/>
              </a:rPr>
              <a:t>k*</a:t>
            </a:r>
          </a:p>
          <a:p>
            <a:pPr marL="0" indent="0" eaLnBrk="1" hangingPunct="1">
              <a:lnSpc>
                <a:spcPct val="125000"/>
              </a:lnSpc>
              <a:spcBef>
                <a:spcPts val="600"/>
              </a:spcBef>
              <a:buFont typeface="Wingdings" panose="05000000000000000000" pitchFamily="2" charset="2"/>
              <a:buNone/>
            </a:pPr>
            <a:r>
              <a:rPr lang="it-IT" altLang="en-US" sz="1800" dirty="0">
                <a:latin typeface="Arial" panose="020B0604020202020204" pitchFamily="34" charset="0"/>
              </a:rPr>
              <a:t>Nel modello di </a:t>
            </a:r>
            <a:r>
              <a:rPr lang="it-IT" altLang="en-US" sz="1800" dirty="0" err="1">
                <a:latin typeface="Arial" panose="020B0604020202020204" pitchFamily="34" charset="0"/>
              </a:rPr>
              <a:t>Solow</a:t>
            </a:r>
            <a:r>
              <a:rPr lang="it-IT" altLang="en-US" sz="1800" dirty="0">
                <a:latin typeface="Arial" panose="020B0604020202020204" pitchFamily="34" charset="0"/>
              </a:rPr>
              <a:t> semplificato (senza crescita della popolazione e senza progresso tecnico) il consumo di stato stazionario è dato da:</a:t>
            </a:r>
          </a:p>
          <a:p>
            <a:pPr marL="571500" indent="-571500" eaLnBrk="1" hangingPunct="1">
              <a:lnSpc>
                <a:spcPct val="125000"/>
              </a:lnSpc>
              <a:spcBef>
                <a:spcPts val="600"/>
              </a:spcBef>
              <a:buFont typeface="Wingdings" panose="05000000000000000000" pitchFamily="2" charset="2"/>
              <a:buNone/>
            </a:pPr>
            <a:r>
              <a:rPr lang="it-IT" altLang="en-US" sz="1800" b="1" dirty="0">
                <a:solidFill>
                  <a:srgbClr val="CC0000"/>
                </a:solidFill>
                <a:latin typeface="Arial" panose="020B0604020202020204" pitchFamily="34" charset="0"/>
              </a:rPr>
              <a:t> 			c</a:t>
            </a:r>
            <a:r>
              <a:rPr lang="it-IT" altLang="en-US" sz="1800" b="1" baseline="30000" dirty="0">
                <a:solidFill>
                  <a:srgbClr val="CC0000"/>
                </a:solidFill>
                <a:latin typeface="Arial" panose="020B0604020202020204" pitchFamily="34" charset="0"/>
              </a:rPr>
              <a:t>*</a:t>
            </a:r>
            <a:r>
              <a:rPr lang="it-IT" altLang="en-US" sz="1800" b="1" dirty="0">
                <a:solidFill>
                  <a:srgbClr val="CC0000"/>
                </a:solidFill>
                <a:latin typeface="Arial" panose="020B0604020202020204" pitchFamily="34" charset="0"/>
              </a:rPr>
              <a:t> =  y</a:t>
            </a:r>
            <a:r>
              <a:rPr lang="it-IT" altLang="en-US" sz="1800" b="1" baseline="30000" dirty="0">
                <a:solidFill>
                  <a:srgbClr val="CC0000"/>
                </a:solidFill>
                <a:latin typeface="Arial" panose="020B0604020202020204" pitchFamily="34" charset="0"/>
              </a:rPr>
              <a:t>*</a:t>
            </a:r>
            <a:r>
              <a:rPr lang="it-IT" altLang="en-US" sz="1800" b="1" dirty="0">
                <a:solidFill>
                  <a:srgbClr val="CC0000"/>
                </a:solidFill>
                <a:latin typeface="Arial" panose="020B0604020202020204" pitchFamily="34" charset="0"/>
              </a:rPr>
              <a:t> </a:t>
            </a:r>
            <a:r>
              <a:rPr lang="it-IT" altLang="en-US" sz="1800" b="1" dirty="0">
                <a:solidFill>
                  <a:srgbClr val="CC0000"/>
                </a:solidFill>
                <a:latin typeface="Arial" panose="020B0604020202020204" pitchFamily="34" charset="0"/>
                <a:sym typeface="Symbol" panose="05050102010706020507" pitchFamily="18" charset="2"/>
              </a:rPr>
              <a:t>  i</a:t>
            </a:r>
            <a:r>
              <a:rPr lang="it-IT" altLang="en-US" sz="1800" b="1" baseline="30000" dirty="0">
                <a:solidFill>
                  <a:srgbClr val="CC0000"/>
                </a:solidFill>
                <a:latin typeface="Arial" panose="020B0604020202020204" pitchFamily="34" charset="0"/>
                <a:sym typeface="Symbol" panose="05050102010706020507" pitchFamily="18" charset="2"/>
              </a:rPr>
              <a:t>*</a:t>
            </a:r>
            <a:r>
              <a:rPr lang="it-IT" altLang="en-US" sz="1800" dirty="0">
                <a:latin typeface="Arial" panose="020B0604020202020204" pitchFamily="34" charset="0"/>
                <a:sym typeface="Symbol" panose="05050102010706020507" pitchFamily="18" charset="2"/>
              </a:rPr>
              <a:t>   </a:t>
            </a: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Poiché sia   </a:t>
            </a:r>
            <a:r>
              <a:rPr lang="it-IT" altLang="en-US" sz="1800" b="1" dirty="0">
                <a:solidFill>
                  <a:srgbClr val="CC0000"/>
                </a:solidFill>
                <a:latin typeface="Arial" panose="020B0604020202020204" pitchFamily="34" charset="0"/>
              </a:rPr>
              <a:t>y</a:t>
            </a:r>
            <a:r>
              <a:rPr lang="it-IT" altLang="en-US" sz="1800" b="1" baseline="30000" dirty="0">
                <a:solidFill>
                  <a:srgbClr val="CC0000"/>
                </a:solidFill>
                <a:latin typeface="Arial" panose="020B0604020202020204" pitchFamily="34" charset="0"/>
              </a:rPr>
              <a:t>*</a:t>
            </a:r>
            <a:r>
              <a:rPr lang="it-IT" altLang="en-US" sz="1800" b="1" dirty="0">
                <a:solidFill>
                  <a:srgbClr val="CC0000"/>
                </a:solidFill>
                <a:latin typeface="Arial" panose="020B0604020202020204" pitchFamily="34" charset="0"/>
              </a:rPr>
              <a:t> </a:t>
            </a:r>
            <a:r>
              <a:rPr lang="it-IT" altLang="en-US" sz="1800" dirty="0">
                <a:latin typeface="Arial" panose="020B0604020202020204" pitchFamily="34" charset="0"/>
              </a:rPr>
              <a:t>che</a:t>
            </a:r>
            <a:r>
              <a:rPr lang="it-IT" altLang="en-US" sz="1800" b="1" dirty="0">
                <a:latin typeface="Arial" panose="020B0604020202020204" pitchFamily="34" charset="0"/>
              </a:rPr>
              <a:t> </a:t>
            </a:r>
            <a:r>
              <a:rPr lang="it-IT" altLang="en-US" sz="1800" b="1" dirty="0">
                <a:solidFill>
                  <a:srgbClr val="CC0000"/>
                </a:solidFill>
                <a:latin typeface="Arial" panose="020B0604020202020204" pitchFamily="34" charset="0"/>
                <a:sym typeface="Symbol" panose="05050102010706020507" pitchFamily="18" charset="2"/>
              </a:rPr>
              <a:t> i</a:t>
            </a:r>
            <a:r>
              <a:rPr lang="it-IT" altLang="en-US" sz="1800" b="1" baseline="30000" dirty="0">
                <a:solidFill>
                  <a:srgbClr val="CC0000"/>
                </a:solidFill>
                <a:latin typeface="Arial" panose="020B0604020202020204" pitchFamily="34" charset="0"/>
                <a:sym typeface="Symbol" panose="05050102010706020507" pitchFamily="18" charset="2"/>
              </a:rPr>
              <a:t>*</a:t>
            </a:r>
            <a:r>
              <a:rPr lang="it-IT" altLang="en-US" sz="1800" dirty="0">
                <a:latin typeface="Arial" panose="020B0604020202020204" pitchFamily="34" charset="0"/>
                <a:sym typeface="Symbol" panose="05050102010706020507" pitchFamily="18" charset="2"/>
              </a:rPr>
              <a:t>  sono funzioni di </a:t>
            </a:r>
            <a:r>
              <a:rPr lang="it-IT" altLang="en-US" sz="1800" b="1" dirty="0">
                <a:solidFill>
                  <a:srgbClr val="C00000"/>
                </a:solidFill>
                <a:latin typeface="Arial" panose="020B0604020202020204" pitchFamily="34" charset="0"/>
                <a:sym typeface="Symbol" panose="05050102010706020507" pitchFamily="18" charset="2"/>
              </a:rPr>
              <a:t>k*</a:t>
            </a:r>
            <a:r>
              <a:rPr lang="it-IT" altLang="en-US" sz="1800" dirty="0">
                <a:latin typeface="Arial" panose="020B0604020202020204" pitchFamily="34" charset="0"/>
                <a:sym typeface="Symbol" panose="05050102010706020507" pitchFamily="18" charset="2"/>
              </a:rPr>
              <a:t> , lo è anche </a:t>
            </a:r>
            <a:r>
              <a:rPr lang="it-IT" altLang="en-US" sz="1800" b="1" dirty="0">
                <a:solidFill>
                  <a:srgbClr val="CC0000"/>
                </a:solidFill>
                <a:latin typeface="Arial" panose="020B0604020202020204" pitchFamily="34" charset="0"/>
              </a:rPr>
              <a:t>c</a:t>
            </a:r>
            <a:r>
              <a:rPr lang="it-IT" altLang="en-US" sz="1800" b="1" baseline="30000" dirty="0">
                <a:solidFill>
                  <a:srgbClr val="CC0000"/>
                </a:solidFill>
                <a:latin typeface="Arial" panose="020B0604020202020204" pitchFamily="34" charset="0"/>
              </a:rPr>
              <a:t>*</a:t>
            </a:r>
            <a:r>
              <a:rPr lang="it-IT" altLang="en-US" sz="1800" b="1" dirty="0">
                <a:solidFill>
                  <a:srgbClr val="CC0000"/>
                </a:solidFill>
                <a:latin typeface="Arial" panose="020B0604020202020204" pitchFamily="34" charset="0"/>
                <a:sym typeface="Symbol" panose="05050102010706020507" pitchFamily="18" charset="2"/>
              </a:rPr>
              <a:t>:</a:t>
            </a:r>
            <a:r>
              <a:rPr lang="it-IT" altLang="en-US" sz="1800" dirty="0">
                <a:solidFill>
                  <a:srgbClr val="CC0000"/>
                </a:solidFill>
                <a:latin typeface="Arial" panose="020B0604020202020204" pitchFamily="34" charset="0"/>
                <a:sym typeface="Symbol" panose="05050102010706020507" pitchFamily="18" charset="2"/>
              </a:rPr>
              <a:t> 	</a:t>
            </a:r>
          </a:p>
          <a:p>
            <a:pPr marL="571500" indent="-571500" eaLnBrk="1" hangingPunct="1">
              <a:lnSpc>
                <a:spcPct val="125000"/>
              </a:lnSpc>
              <a:spcBef>
                <a:spcPts val="600"/>
              </a:spcBef>
              <a:buNone/>
            </a:pPr>
            <a:r>
              <a:rPr lang="it-IT" altLang="en-US" sz="1800" b="1" dirty="0">
                <a:solidFill>
                  <a:srgbClr val="CC0000"/>
                </a:solidFill>
                <a:latin typeface="Arial" panose="020B0604020202020204" pitchFamily="34" charset="0"/>
                <a:sym typeface="Symbol" panose="05050102010706020507" pitchFamily="18" charset="2"/>
              </a:rPr>
              <a:t>			</a:t>
            </a:r>
            <a:r>
              <a:rPr lang="it-IT" altLang="en-US" sz="1800" b="1" dirty="0">
                <a:solidFill>
                  <a:srgbClr val="CC0000"/>
                </a:solidFill>
                <a:latin typeface="Arial" panose="020B0604020202020204" pitchFamily="34" charset="0"/>
              </a:rPr>
              <a:t>c</a:t>
            </a:r>
            <a:r>
              <a:rPr lang="it-IT" altLang="en-US" sz="1800" b="1" baseline="30000" dirty="0">
                <a:solidFill>
                  <a:srgbClr val="CC0000"/>
                </a:solidFill>
                <a:latin typeface="Arial" panose="020B0604020202020204" pitchFamily="34" charset="0"/>
              </a:rPr>
              <a:t>*  </a:t>
            </a:r>
            <a:r>
              <a:rPr lang="it-IT" altLang="en-US" sz="1800" b="1" dirty="0">
                <a:solidFill>
                  <a:srgbClr val="CC0000"/>
                </a:solidFill>
                <a:latin typeface="Arial" panose="020B0604020202020204" pitchFamily="34" charset="0"/>
              </a:rPr>
              <a:t>=  c</a:t>
            </a:r>
            <a:r>
              <a:rPr lang="it-IT" altLang="en-US" sz="1800" b="1" dirty="0">
                <a:solidFill>
                  <a:srgbClr val="CC0000"/>
                </a:solidFill>
                <a:latin typeface="Arial" panose="020B0604020202020204" pitchFamily="34" charset="0"/>
                <a:sym typeface="Symbol" panose="05050102010706020507" pitchFamily="18" charset="2"/>
              </a:rPr>
              <a:t>(k</a:t>
            </a:r>
            <a:r>
              <a:rPr lang="it-IT" altLang="en-US" sz="1800" b="1" baseline="30000" dirty="0">
                <a:solidFill>
                  <a:srgbClr val="CC0000"/>
                </a:solidFill>
                <a:latin typeface="Arial" panose="020B0604020202020204" pitchFamily="34" charset="0"/>
                <a:sym typeface="Symbol" panose="05050102010706020507" pitchFamily="18" charset="2"/>
              </a:rPr>
              <a:t>*</a:t>
            </a:r>
            <a:r>
              <a:rPr lang="it-IT" altLang="en-US" sz="1800" b="1" dirty="0">
                <a:solidFill>
                  <a:srgbClr val="CC0000"/>
                </a:solidFill>
                <a:latin typeface="Arial" panose="020B0604020202020204" pitchFamily="34" charset="0"/>
                <a:sym typeface="Symbol" panose="05050102010706020507" pitchFamily="18" charset="2"/>
              </a:rPr>
              <a:t>)  =  f (k</a:t>
            </a:r>
            <a:r>
              <a:rPr lang="it-IT" altLang="en-US" sz="1800" b="1" baseline="30000" dirty="0">
                <a:solidFill>
                  <a:srgbClr val="CC0000"/>
                </a:solidFill>
                <a:latin typeface="Arial" panose="020B0604020202020204" pitchFamily="34" charset="0"/>
                <a:sym typeface="Symbol" panose="05050102010706020507" pitchFamily="18" charset="2"/>
              </a:rPr>
              <a:t>*</a:t>
            </a:r>
            <a:r>
              <a:rPr lang="it-IT" altLang="en-US" sz="1800" b="1" dirty="0">
                <a:solidFill>
                  <a:srgbClr val="CC0000"/>
                </a:solidFill>
                <a:latin typeface="Arial" panose="020B0604020202020204" pitchFamily="34" charset="0"/>
                <a:sym typeface="Symbol" panose="05050102010706020507" pitchFamily="18" charset="2"/>
              </a:rPr>
              <a:t>)    </a:t>
            </a:r>
            <a:r>
              <a:rPr lang="it-IT" altLang="en-US" sz="2200" b="1" dirty="0">
                <a:solidFill>
                  <a:srgbClr val="CC0000"/>
                </a:solidFill>
                <a:latin typeface="Arial" panose="020B0604020202020204" pitchFamily="34" charset="0"/>
                <a:sym typeface="Symbol" panose="05050102010706020507" pitchFamily="18" charset="2"/>
              </a:rPr>
              <a:t></a:t>
            </a:r>
            <a:r>
              <a:rPr lang="it-IT" altLang="en-US" sz="1800" b="1" dirty="0">
                <a:solidFill>
                  <a:srgbClr val="CC0000"/>
                </a:solidFill>
                <a:latin typeface="Arial" panose="020B0604020202020204" pitchFamily="34" charset="0"/>
                <a:sym typeface="Symbol" panose="05050102010706020507" pitchFamily="18" charset="2"/>
              </a:rPr>
              <a:t> k</a:t>
            </a:r>
            <a:r>
              <a:rPr lang="it-IT" altLang="en-US" sz="1800" b="1" baseline="30000" dirty="0">
                <a:solidFill>
                  <a:srgbClr val="CC0000"/>
                </a:solidFill>
                <a:latin typeface="Arial" panose="020B0604020202020204" pitchFamily="34" charset="0"/>
                <a:sym typeface="Symbol" panose="05050102010706020507" pitchFamily="18" charset="2"/>
              </a:rPr>
              <a:t>*</a:t>
            </a:r>
            <a:r>
              <a:rPr lang="it-IT" altLang="en-US" sz="1800" b="1" dirty="0">
                <a:solidFill>
                  <a:srgbClr val="CC0000"/>
                </a:solidFill>
                <a:latin typeface="Arial" panose="020B0604020202020204" pitchFamily="34" charset="0"/>
                <a:sym typeface="Symbol" panose="05050102010706020507" pitchFamily="18" charset="2"/>
              </a:rPr>
              <a:t> </a:t>
            </a:r>
          </a:p>
          <a:p>
            <a:pPr marL="0" indent="0" eaLnBrk="1" hangingPunct="1">
              <a:lnSpc>
                <a:spcPct val="125000"/>
              </a:lnSpc>
              <a:spcBef>
                <a:spcPts val="600"/>
              </a:spcBef>
              <a:buFont typeface="Wingdings" panose="05000000000000000000" pitchFamily="2" charset="2"/>
              <a:buNone/>
            </a:pPr>
            <a:r>
              <a:rPr lang="it-IT" altLang="en-US" sz="1800" dirty="0">
                <a:latin typeface="Arial" panose="020B0604020202020204" pitchFamily="34" charset="0"/>
                <a:sym typeface="Symbol" panose="05050102010706020507" pitchFamily="18" charset="2"/>
              </a:rPr>
              <a:t>Il massimo della funzione </a:t>
            </a:r>
            <a:r>
              <a:rPr lang="it-IT" altLang="en-US" sz="1800" dirty="0">
                <a:latin typeface="Arial" panose="020B0604020202020204" pitchFamily="34" charset="0"/>
              </a:rPr>
              <a:t>c(</a:t>
            </a:r>
            <a:r>
              <a:rPr lang="it-IT" altLang="en-US" sz="1800" dirty="0">
                <a:latin typeface="Arial" panose="020B0604020202020204" pitchFamily="34" charset="0"/>
                <a:sym typeface="Symbol" panose="05050102010706020507" pitchFamily="18" charset="2"/>
              </a:rPr>
              <a:t>k</a:t>
            </a:r>
            <a:r>
              <a:rPr lang="it-IT" altLang="en-US" sz="1800" baseline="30000" dirty="0">
                <a:latin typeface="Arial" panose="020B0604020202020204" pitchFamily="34" charset="0"/>
                <a:sym typeface="Symbol" panose="05050102010706020507" pitchFamily="18" charset="2"/>
              </a:rPr>
              <a:t>*</a:t>
            </a:r>
            <a:r>
              <a:rPr lang="it-IT" altLang="en-US" sz="1800" dirty="0">
                <a:latin typeface="Arial" panose="020B0604020202020204" pitchFamily="34" charset="0"/>
                <a:sym typeface="Symbol" panose="05050102010706020507" pitchFamily="18" charset="2"/>
              </a:rPr>
              <a:t>) si ottiene calcolandone la </a:t>
            </a:r>
            <a:r>
              <a:rPr lang="it-IT" altLang="en-US" sz="1800" u="sng" dirty="0">
                <a:latin typeface="Arial" panose="020B0604020202020204" pitchFamily="34" charset="0"/>
                <a:sym typeface="Symbol" panose="05050102010706020507" pitchFamily="18" charset="2"/>
              </a:rPr>
              <a:t>derivata</a:t>
            </a:r>
            <a:r>
              <a:rPr lang="it-IT" altLang="en-US" sz="1800" dirty="0">
                <a:latin typeface="Arial" panose="020B0604020202020204" pitchFamily="34" charset="0"/>
                <a:sym typeface="Symbol" panose="05050102010706020507" pitchFamily="18" charset="2"/>
              </a:rPr>
              <a:t> rispetto a k</a:t>
            </a:r>
            <a:r>
              <a:rPr lang="it-IT" altLang="en-US" sz="1800" baseline="30000" dirty="0">
                <a:latin typeface="Arial" panose="020B0604020202020204" pitchFamily="34" charset="0"/>
                <a:sym typeface="Symbol" panose="05050102010706020507" pitchFamily="18" charset="2"/>
              </a:rPr>
              <a:t>*</a:t>
            </a:r>
            <a:r>
              <a:rPr lang="it-IT" altLang="en-US" sz="1800" dirty="0">
                <a:latin typeface="Arial" panose="020B0604020202020204" pitchFamily="34" charset="0"/>
                <a:sym typeface="Symbol" panose="05050102010706020507" pitchFamily="18" charset="2"/>
              </a:rPr>
              <a:t> e uguagliandola a zero. </a:t>
            </a:r>
          </a:p>
          <a:p>
            <a:pPr marL="0" indent="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Otteniamo:</a:t>
            </a:r>
            <a:r>
              <a:rPr lang="it-IT" altLang="en-US" sz="1800" b="1" dirty="0">
                <a:solidFill>
                  <a:srgbClr val="FF3300"/>
                </a:solidFill>
                <a:sym typeface="Symbol" panose="05050102010706020507" pitchFamily="18" charset="2"/>
              </a:rPr>
              <a:t>	</a:t>
            </a:r>
            <a:r>
              <a:rPr lang="it-IT" altLang="en-US" sz="2000" b="1" dirty="0">
                <a:solidFill>
                  <a:srgbClr val="CC0000"/>
                </a:solidFill>
                <a:sym typeface="Symbol" panose="05050102010706020507" pitchFamily="18" charset="2"/>
              </a:rPr>
              <a:t>f’ (k</a:t>
            </a:r>
            <a:r>
              <a:rPr lang="it-IT" altLang="en-US" sz="2000" b="1" baseline="30000" dirty="0">
                <a:solidFill>
                  <a:srgbClr val="CC0000"/>
                </a:solidFill>
                <a:sym typeface="Symbol" panose="05050102010706020507" pitchFamily="18" charset="2"/>
              </a:rPr>
              <a:t>*</a:t>
            </a:r>
            <a:r>
              <a:rPr lang="it-IT" altLang="en-US" sz="2000" b="1" baseline="-25000" dirty="0" err="1">
                <a:solidFill>
                  <a:srgbClr val="CC0000"/>
                </a:solidFill>
                <a:sym typeface="Symbol" panose="05050102010706020507" pitchFamily="18" charset="2"/>
              </a:rPr>
              <a:t>gold</a:t>
            </a:r>
            <a:r>
              <a:rPr lang="it-IT" altLang="en-US" sz="2000" b="1" dirty="0">
                <a:solidFill>
                  <a:srgbClr val="CC0000"/>
                </a:solidFill>
                <a:sym typeface="Symbol" panose="05050102010706020507" pitchFamily="18" charset="2"/>
              </a:rPr>
              <a:t>)- </a:t>
            </a:r>
            <a:r>
              <a:rPr lang="it-IT" altLang="en-US" sz="2400" b="1" dirty="0">
                <a:solidFill>
                  <a:srgbClr val="CC0000"/>
                </a:solidFill>
                <a:sym typeface="Symbol" panose="05050102010706020507" pitchFamily="18" charset="2"/>
              </a:rPr>
              <a:t></a:t>
            </a:r>
            <a:r>
              <a:rPr lang="it-IT" altLang="en-US" sz="2000" b="1" dirty="0">
                <a:solidFill>
                  <a:srgbClr val="CC0000"/>
                </a:solidFill>
                <a:sym typeface="Symbol" panose="05050102010706020507" pitchFamily="18" charset="2"/>
              </a:rPr>
              <a:t>  = 0     </a:t>
            </a:r>
            <a:r>
              <a:rPr lang="it-IT" altLang="en-US" sz="1800" dirty="0">
                <a:latin typeface="Calibri" panose="020F0502020204030204" pitchFamily="34" charset="0"/>
                <a:cs typeface="Calibri" panose="020F0502020204030204" pitchFamily="34" charset="0"/>
                <a:sym typeface="Symbol" panose="05050102010706020507" pitchFamily="18" charset="2"/>
              </a:rPr>
              <a:t>→</a:t>
            </a:r>
            <a:r>
              <a:rPr lang="it-IT" altLang="en-US" sz="1800" b="1" dirty="0">
                <a:solidFill>
                  <a:srgbClr val="CC0000"/>
                </a:solidFill>
                <a:latin typeface="Calibri" panose="020F0502020204030204" pitchFamily="34" charset="0"/>
                <a:cs typeface="Calibri" panose="020F0502020204030204" pitchFamily="34" charset="0"/>
                <a:sym typeface="Symbol" panose="05050102010706020507" pitchFamily="18" charset="2"/>
              </a:rPr>
              <a:t>     </a:t>
            </a:r>
            <a:r>
              <a:rPr lang="it-IT" altLang="en-US" sz="1800" b="1" dirty="0">
                <a:solidFill>
                  <a:srgbClr val="CC0000"/>
                </a:solidFill>
                <a:sym typeface="Symbol" panose="05050102010706020507" pitchFamily="18" charset="2"/>
              </a:rPr>
              <a:t>f’ (k</a:t>
            </a:r>
            <a:r>
              <a:rPr lang="it-IT" altLang="en-US" sz="1800" b="1" baseline="30000" dirty="0">
                <a:solidFill>
                  <a:srgbClr val="CC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dirty="0">
                <a:solidFill>
                  <a:srgbClr val="CC0000"/>
                </a:solidFill>
                <a:sym typeface="Symbol" panose="05050102010706020507" pitchFamily="18" charset="2"/>
              </a:rPr>
              <a:t>) = </a:t>
            </a:r>
            <a:r>
              <a:rPr lang="it-IT" altLang="en-US" sz="2400" b="1" dirty="0">
                <a:solidFill>
                  <a:srgbClr val="CC0000"/>
                </a:solidFill>
                <a:sym typeface="Symbol" panose="05050102010706020507" pitchFamily="18" charset="2"/>
              </a:rPr>
              <a:t></a:t>
            </a:r>
            <a:r>
              <a:rPr lang="it-IT" altLang="en-US" sz="1800" b="1" dirty="0">
                <a:solidFill>
                  <a:srgbClr val="CC0000"/>
                </a:solidFill>
                <a:sym typeface="Symbol" panose="05050102010706020507" pitchFamily="18" charset="2"/>
              </a:rPr>
              <a:t> </a:t>
            </a:r>
          </a:p>
          <a:p>
            <a:pPr marL="571500" indent="-571500" eaLnBrk="1" hangingPunct="1">
              <a:lnSpc>
                <a:spcPct val="125000"/>
              </a:lnSpc>
              <a:spcBef>
                <a:spcPts val="600"/>
              </a:spcBef>
              <a:buFont typeface="Wingdings" panose="05000000000000000000" pitchFamily="2" charset="2"/>
              <a:buNone/>
            </a:pPr>
            <a:r>
              <a:rPr lang="it-IT" altLang="en-US" sz="1800" dirty="0">
                <a:latin typeface="Arial" panose="020B0604020202020204" pitchFamily="34" charset="0"/>
                <a:sym typeface="Symbol" panose="05050102010706020507" pitchFamily="18" charset="2"/>
              </a:rPr>
              <a:t>Ovvero:</a:t>
            </a:r>
            <a:r>
              <a:rPr lang="it-IT" altLang="en-US" sz="1800" b="1" dirty="0">
                <a:solidFill>
                  <a:srgbClr val="CC0000"/>
                </a:solidFill>
                <a:latin typeface="Arial" panose="020B0604020202020204" pitchFamily="34" charset="0"/>
                <a:sym typeface="Symbol" panose="05050102010706020507" pitchFamily="18" charset="2"/>
              </a:rPr>
              <a:t>		MPK  =  </a:t>
            </a:r>
            <a:r>
              <a:rPr lang="it-IT" altLang="en-US" sz="2400" b="1" dirty="0">
                <a:solidFill>
                  <a:srgbClr val="CC0000"/>
                </a:solidFill>
                <a:sym typeface="Symbol" panose="05050102010706020507" pitchFamily="18" charset="2"/>
              </a:rPr>
              <a:t> </a:t>
            </a:r>
          </a:p>
          <a:p>
            <a:pPr marL="216000" indent="-216000" eaLnBrk="1" hangingPunct="1">
              <a:lnSpc>
                <a:spcPct val="125000"/>
              </a:lnSpc>
              <a:spcBef>
                <a:spcPts val="600"/>
              </a:spcBef>
              <a:buFont typeface="Wingdings" panose="05000000000000000000" pitchFamily="2" charset="2"/>
              <a:buNone/>
            </a:pPr>
            <a:r>
              <a:rPr lang="it-IT" altLang="en-US" sz="1800" dirty="0">
                <a:latin typeface="Arial" panose="020B0604020202020204" pitchFamily="34" charset="0"/>
                <a:sym typeface="Symbol" panose="05050102010706020507" pitchFamily="18" charset="2"/>
              </a:rPr>
              <a:t>    Questo è il risultato ottenuto «graficamente». Ma come determinare a quale tasso di risparmio </a:t>
            </a:r>
            <a:r>
              <a:rPr lang="it-IT" altLang="en-US" sz="1800" b="1" dirty="0">
                <a:solidFill>
                  <a:srgbClr val="CC0000"/>
                </a:solidFill>
                <a:latin typeface="Arial" panose="020B0604020202020204" pitchFamily="34" charset="0"/>
                <a:sym typeface="Symbol" panose="05050102010706020507" pitchFamily="18" charset="2"/>
              </a:rPr>
              <a:t>s</a:t>
            </a:r>
            <a:r>
              <a:rPr lang="it-IT" altLang="en-US" sz="1800" dirty="0">
                <a:latin typeface="Arial" panose="020B0604020202020204" pitchFamily="34" charset="0"/>
                <a:sym typeface="Symbol" panose="05050102010706020507" pitchFamily="18" charset="2"/>
              </a:rPr>
              <a:t> si genera effettivamente questa uguaglianza?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77891">
                                            <p:bg/>
                                          </p:spTgt>
                                        </p:tgtEl>
                                        <p:attrNameLst>
                                          <p:attrName>style.visibility</p:attrName>
                                        </p:attrNameLst>
                                      </p:cBhvr>
                                      <p:to>
                                        <p:strVal val="visible"/>
                                      </p:to>
                                    </p:set>
                                    <p:animEffect transition="in" filter="strips(downRight)">
                                      <p:cBhvr>
                                        <p:cTn id="7" dur="500"/>
                                        <p:tgtEl>
                                          <p:spTgt spid="67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77891">
                                            <p:txEl>
                                              <p:pRg st="0" end="0"/>
                                            </p:txEl>
                                          </p:spTgt>
                                        </p:tgtEl>
                                        <p:attrNameLst>
                                          <p:attrName>style.visibility</p:attrName>
                                        </p:attrNameLst>
                                      </p:cBhvr>
                                      <p:to>
                                        <p:strVal val="visible"/>
                                      </p:to>
                                    </p:set>
                                    <p:animEffect transition="in" filter="strips(downRight)">
                                      <p:cBhvr>
                                        <p:cTn id="12" dur="500"/>
                                        <p:tgtEl>
                                          <p:spTgt spid="67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77891">
                                            <p:txEl>
                                              <p:pRg st="1" end="1"/>
                                            </p:txEl>
                                          </p:spTgt>
                                        </p:tgtEl>
                                        <p:attrNameLst>
                                          <p:attrName>style.visibility</p:attrName>
                                        </p:attrNameLst>
                                      </p:cBhvr>
                                      <p:to>
                                        <p:strVal val="visible"/>
                                      </p:to>
                                    </p:set>
                                    <p:animEffect transition="in" filter="strips(downRight)">
                                      <p:cBhvr>
                                        <p:cTn id="17" dur="500"/>
                                        <p:tgtEl>
                                          <p:spTgt spid="677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77891">
                                            <p:txEl>
                                              <p:pRg st="2" end="2"/>
                                            </p:txEl>
                                          </p:spTgt>
                                        </p:tgtEl>
                                        <p:attrNameLst>
                                          <p:attrName>style.visibility</p:attrName>
                                        </p:attrNameLst>
                                      </p:cBhvr>
                                      <p:to>
                                        <p:strVal val="visible"/>
                                      </p:to>
                                    </p:set>
                                    <p:animEffect transition="in" filter="strips(downRight)">
                                      <p:cBhvr>
                                        <p:cTn id="22" dur="500"/>
                                        <p:tgtEl>
                                          <p:spTgt spid="67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77891">
                                            <p:txEl>
                                              <p:pRg st="3" end="3"/>
                                            </p:txEl>
                                          </p:spTgt>
                                        </p:tgtEl>
                                        <p:attrNameLst>
                                          <p:attrName>style.visibility</p:attrName>
                                        </p:attrNameLst>
                                      </p:cBhvr>
                                      <p:to>
                                        <p:strVal val="visible"/>
                                      </p:to>
                                    </p:set>
                                    <p:animEffect transition="in" filter="strips(downRight)">
                                      <p:cBhvr>
                                        <p:cTn id="27" dur="500"/>
                                        <p:tgtEl>
                                          <p:spTgt spid="6778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77891">
                                            <p:txEl>
                                              <p:pRg st="4" end="4"/>
                                            </p:txEl>
                                          </p:spTgt>
                                        </p:tgtEl>
                                        <p:attrNameLst>
                                          <p:attrName>style.visibility</p:attrName>
                                        </p:attrNameLst>
                                      </p:cBhvr>
                                      <p:to>
                                        <p:strVal val="visible"/>
                                      </p:to>
                                    </p:set>
                                    <p:animEffect transition="in" filter="strips(downRight)">
                                      <p:cBhvr>
                                        <p:cTn id="32" dur="500"/>
                                        <p:tgtEl>
                                          <p:spTgt spid="6778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77891">
                                            <p:txEl>
                                              <p:pRg st="5" end="5"/>
                                            </p:txEl>
                                          </p:spTgt>
                                        </p:tgtEl>
                                        <p:attrNameLst>
                                          <p:attrName>style.visibility</p:attrName>
                                        </p:attrNameLst>
                                      </p:cBhvr>
                                      <p:to>
                                        <p:strVal val="visible"/>
                                      </p:to>
                                    </p:set>
                                    <p:animEffect transition="in" filter="strips(downRight)">
                                      <p:cBhvr>
                                        <p:cTn id="37" dur="500"/>
                                        <p:tgtEl>
                                          <p:spTgt spid="6778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77891">
                                            <p:txEl>
                                              <p:pRg st="6" end="6"/>
                                            </p:txEl>
                                          </p:spTgt>
                                        </p:tgtEl>
                                        <p:attrNameLst>
                                          <p:attrName>style.visibility</p:attrName>
                                        </p:attrNameLst>
                                      </p:cBhvr>
                                      <p:to>
                                        <p:strVal val="visible"/>
                                      </p:to>
                                    </p:set>
                                    <p:animEffect transition="in" filter="strips(downRight)">
                                      <p:cBhvr>
                                        <p:cTn id="42" dur="500"/>
                                        <p:tgtEl>
                                          <p:spTgt spid="6778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77891">
                                            <p:txEl>
                                              <p:pRg st="7" end="7"/>
                                            </p:txEl>
                                          </p:spTgt>
                                        </p:tgtEl>
                                        <p:attrNameLst>
                                          <p:attrName>style.visibility</p:attrName>
                                        </p:attrNameLst>
                                      </p:cBhvr>
                                      <p:to>
                                        <p:strVal val="visible"/>
                                      </p:to>
                                    </p:set>
                                    <p:animEffect transition="in" filter="strips(downRight)">
                                      <p:cBhvr>
                                        <p:cTn id="47" dur="500"/>
                                        <p:tgtEl>
                                          <p:spTgt spid="6778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677891">
                                            <p:txEl>
                                              <p:pRg st="8" end="8"/>
                                            </p:txEl>
                                          </p:spTgt>
                                        </p:tgtEl>
                                        <p:attrNameLst>
                                          <p:attrName>style.visibility</p:attrName>
                                        </p:attrNameLst>
                                      </p:cBhvr>
                                      <p:to>
                                        <p:strVal val="visible"/>
                                      </p:to>
                                    </p:set>
                                    <p:animEffect transition="in" filter="strips(downRight)">
                                      <p:cBhvr>
                                        <p:cTn id="52" dur="500"/>
                                        <p:tgtEl>
                                          <p:spTgt spid="677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56323" name="Rectangle 2"/>
          <p:cNvSpPr>
            <a:spLocks noGrp="1" noChangeArrowheads="1"/>
          </p:cNvSpPr>
          <p:nvPr>
            <p:ph type="title"/>
          </p:nvPr>
        </p:nvSpPr>
        <p:spPr bwMode="auto">
          <a:xfrm>
            <a:off x="611188" y="406027"/>
            <a:ext cx="8501508" cy="534987"/>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en-US" sz="1800" i="1" dirty="0"/>
              <a:t>Appendice</a:t>
            </a:r>
            <a:r>
              <a:rPr lang="it-IT" altLang="en-US" sz="1800" dirty="0"/>
              <a:t>: </a:t>
            </a:r>
            <a:r>
              <a:rPr lang="it-IT" altLang="en-US" sz="1800" dirty="0">
                <a:solidFill>
                  <a:srgbClr val="000099"/>
                </a:solidFill>
              </a:rPr>
              <a:t>Dimostrazione matematica della «Golden </a:t>
            </a:r>
            <a:r>
              <a:rPr lang="it-IT" altLang="en-US" sz="1800" dirty="0" err="1">
                <a:solidFill>
                  <a:srgbClr val="000099"/>
                </a:solidFill>
              </a:rPr>
              <a:t>Rule</a:t>
            </a:r>
            <a:r>
              <a:rPr lang="it-IT" altLang="en-US" sz="1800" dirty="0">
                <a:solidFill>
                  <a:srgbClr val="000099"/>
                </a:solidFill>
              </a:rPr>
              <a:t>» (2)</a:t>
            </a:r>
            <a:endParaRPr lang="it-IT" altLang="en-US" sz="1800" dirty="0"/>
          </a:p>
        </p:txBody>
      </p:sp>
      <mc:AlternateContent xmlns:mc="http://schemas.openxmlformats.org/markup-compatibility/2006" xmlns:a14="http://schemas.microsoft.com/office/drawing/2010/main">
        <mc:Choice Requires="a14">
          <p:sp>
            <p:nvSpPr>
              <p:cNvPr id="677891" name="Rectangle 3"/>
              <p:cNvSpPr>
                <a:spLocks noGrp="1" noChangeArrowheads="1"/>
              </p:cNvSpPr>
              <p:nvPr>
                <p:ph type="body" idx="1"/>
              </p:nvPr>
            </p:nvSpPr>
            <p:spPr>
              <a:xfrm>
                <a:off x="503238" y="908719"/>
                <a:ext cx="8640762" cy="5666705"/>
              </a:xfrm>
              <a:solidFill>
                <a:schemeClr val="accent1">
                  <a:lumMod val="20000"/>
                  <a:lumOff val="80000"/>
                </a:schemeClr>
              </a:solidFill>
              <a:ln>
                <a:solidFill>
                  <a:schemeClr val="tx1"/>
                </a:solidFill>
              </a:ln>
            </p:spPr>
            <p:txBody>
              <a:bodyPr/>
              <a:lstStyle/>
              <a:p>
                <a:pPr marL="0" indent="0" eaLnBrk="1" hangingPunct="1">
                  <a:lnSpc>
                    <a:spcPct val="125000"/>
                  </a:lnSpc>
                  <a:spcBef>
                    <a:spcPts val="0"/>
                  </a:spcBef>
                  <a:buFont typeface="Wingdings" panose="05000000000000000000" pitchFamily="2" charset="2"/>
                  <a:buNone/>
                </a:pPr>
                <a:r>
                  <a:rPr lang="it-IT" altLang="en-US" sz="1800" i="1" dirty="0">
                    <a:solidFill>
                      <a:srgbClr val="003399"/>
                    </a:solidFill>
                    <a:latin typeface="Arial" panose="020B0604020202020204" pitchFamily="34" charset="0"/>
                  </a:rPr>
                  <a:t>2a Parte: Determinazione del tasso di risparmio  </a:t>
                </a:r>
                <a:r>
                  <a:rPr lang="it-IT" altLang="en-US" sz="1800" b="1" i="1" dirty="0">
                    <a:solidFill>
                      <a:srgbClr val="CC0000"/>
                    </a:solidFill>
                    <a:latin typeface="Arial" panose="020B0604020202020204" pitchFamily="34" charset="0"/>
                  </a:rPr>
                  <a:t>s*</a:t>
                </a:r>
                <a:r>
                  <a:rPr lang="it-IT" altLang="en-US" sz="1800" i="1" dirty="0">
                    <a:solidFill>
                      <a:srgbClr val="003399"/>
                    </a:solidFill>
                    <a:latin typeface="Arial" panose="020B0604020202020204" pitchFamily="34" charset="0"/>
                  </a:rPr>
                  <a:t>   che assicura  </a:t>
                </a:r>
                <a:r>
                  <a:rPr lang="it-IT" altLang="en-US" sz="1800" b="1" i="1" dirty="0">
                    <a:solidFill>
                      <a:srgbClr val="CC0000"/>
                    </a:solidFill>
                    <a:latin typeface="Arial" panose="020B0604020202020204" pitchFamily="34" charset="0"/>
                  </a:rPr>
                  <a:t>k*</a:t>
                </a:r>
                <a:r>
                  <a:rPr lang="it-IT" altLang="en-US" sz="1800" i="1" dirty="0">
                    <a:solidFill>
                      <a:srgbClr val="003399"/>
                    </a:solidFill>
                    <a:latin typeface="Arial" panose="020B0604020202020204" pitchFamily="34" charset="0"/>
                  </a:rPr>
                  <a:t>  e  </a:t>
                </a:r>
                <a:r>
                  <a:rPr lang="it-IT" altLang="en-US" sz="1800" b="1" i="1" dirty="0">
                    <a:solidFill>
                      <a:srgbClr val="CC0000"/>
                    </a:solidFill>
                    <a:latin typeface="Arial" panose="020B0604020202020204" pitchFamily="34" charset="0"/>
                  </a:rPr>
                  <a:t>c*</a:t>
                </a:r>
                <a:r>
                  <a:rPr lang="it-IT" altLang="en-US" sz="1800" i="1" dirty="0">
                    <a:latin typeface="Arial" panose="020B0604020202020204" pitchFamily="34" charset="0"/>
                  </a:rPr>
                  <a:t>.</a:t>
                </a:r>
                <a:endParaRPr lang="it-IT" altLang="en-US" sz="1800" b="1" i="1" dirty="0">
                  <a:solidFill>
                    <a:srgbClr val="CC0000"/>
                  </a:solidFill>
                  <a:latin typeface="Arial" panose="020B0604020202020204" pitchFamily="34" charset="0"/>
                </a:endParaRPr>
              </a:p>
              <a:p>
                <a:pPr marL="0" indent="0" eaLnBrk="1" hangingPunct="1">
                  <a:lnSpc>
                    <a:spcPct val="125000"/>
                  </a:lnSpc>
                  <a:spcBef>
                    <a:spcPts val="600"/>
                  </a:spcBef>
                  <a:buNone/>
                </a:pPr>
                <a:r>
                  <a:rPr lang="it-IT" altLang="en-US" sz="1800" dirty="0">
                    <a:latin typeface="Arial" panose="020B0604020202020204" pitchFamily="34" charset="0"/>
                  </a:rPr>
                  <a:t>Nello stato stazionario:  		</a:t>
                </a:r>
                <a:r>
                  <a:rPr lang="it-IT" altLang="en-US" sz="1800" b="1" dirty="0">
                    <a:solidFill>
                      <a:srgbClr val="CC0000"/>
                    </a:solidFill>
                    <a:latin typeface="Arial" panose="020B0604020202020204" pitchFamily="34" charset="0"/>
                    <a:sym typeface="Symbol" panose="05050102010706020507" pitchFamily="18" charset="2"/>
                  </a:rPr>
                  <a:t>i</a:t>
                </a:r>
                <a:r>
                  <a:rPr lang="it-IT" altLang="en-US" sz="1800" b="1" baseline="30000" dirty="0">
                    <a:solidFill>
                      <a:srgbClr val="CC0000"/>
                    </a:solidFill>
                    <a:latin typeface="Arial" panose="020B0604020202020204" pitchFamily="34" charset="0"/>
                    <a:sym typeface="Symbol" panose="05050102010706020507" pitchFamily="18" charset="2"/>
                  </a:rPr>
                  <a:t>*</a:t>
                </a:r>
                <a:r>
                  <a:rPr lang="it-IT" altLang="en-US" sz="1800" dirty="0">
                    <a:latin typeface="Arial" panose="020B0604020202020204" pitchFamily="34" charset="0"/>
                    <a:sym typeface="Symbol" panose="05050102010706020507" pitchFamily="18" charset="2"/>
                  </a:rPr>
                  <a:t> </a:t>
                </a:r>
                <a:r>
                  <a:rPr lang="it-IT" altLang="en-US" sz="1800" b="1" dirty="0">
                    <a:solidFill>
                      <a:srgbClr val="C00000"/>
                    </a:solidFill>
                    <a:latin typeface="Arial" panose="020B0604020202020204" pitchFamily="34" charset="0"/>
                    <a:sym typeface="Symbol" panose="05050102010706020507" pitchFamily="18" charset="2"/>
                  </a:rPr>
                  <a:t>=</a:t>
                </a:r>
                <a:r>
                  <a:rPr lang="it-IT" altLang="en-US" sz="1800" dirty="0">
                    <a:latin typeface="Arial" panose="020B0604020202020204" pitchFamily="34" charset="0"/>
                    <a:sym typeface="Symbol" panose="05050102010706020507" pitchFamily="18" charset="2"/>
                  </a:rPr>
                  <a:t> </a:t>
                </a:r>
                <a:r>
                  <a:rPr lang="it-IT" altLang="en-US" sz="2200" b="1" dirty="0">
                    <a:solidFill>
                      <a:srgbClr val="CC0000"/>
                    </a:solidFill>
                    <a:sym typeface="Symbol" panose="05050102010706020507" pitchFamily="18" charset="2"/>
                  </a:rPr>
                  <a:t></a:t>
                </a:r>
                <a:r>
                  <a:rPr lang="it-IT" altLang="en-US" sz="1800" b="1" dirty="0">
                    <a:solidFill>
                      <a:srgbClr val="CC0000"/>
                    </a:solidFill>
                    <a:sym typeface="Symbol" panose="05050102010706020507" pitchFamily="18" charset="2"/>
                  </a:rPr>
                  <a:t> k</a:t>
                </a:r>
                <a:r>
                  <a:rPr lang="it-IT" altLang="en-US" sz="1800" b="1" baseline="30000" dirty="0">
                    <a:solidFill>
                      <a:srgbClr val="CC0000"/>
                    </a:solidFill>
                    <a:sym typeface="Symbol" panose="05050102010706020507" pitchFamily="18" charset="2"/>
                  </a:rPr>
                  <a:t>*</a:t>
                </a:r>
                <a:r>
                  <a:rPr lang="it-IT" altLang="en-US" sz="1800" dirty="0">
                    <a:latin typeface="Arial" panose="020B0604020202020204" pitchFamily="34" charset="0"/>
                    <a:sym typeface="Symbol" panose="05050102010706020507" pitchFamily="18" charset="2"/>
                  </a:rPr>
                  <a:t>. 		(1)	</a:t>
                </a:r>
              </a:p>
              <a:p>
                <a:pPr marL="0" indent="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Il tasso di risparmio è allora:  	</a:t>
                </a:r>
                <a:r>
                  <a:rPr lang="it-IT" altLang="en-US" sz="1800" b="1" dirty="0">
                    <a:solidFill>
                      <a:srgbClr val="C00000"/>
                    </a:solidFill>
                    <a:latin typeface="Arial" panose="020B0604020202020204" pitchFamily="34" charset="0"/>
                    <a:sym typeface="Symbol" panose="05050102010706020507" pitchFamily="18" charset="2"/>
                  </a:rPr>
                  <a:t>s* = i*/y* = </a:t>
                </a:r>
                <a:r>
                  <a:rPr lang="it-IT" altLang="en-US" sz="2200" b="1" dirty="0">
                    <a:solidFill>
                      <a:srgbClr val="CC0000"/>
                    </a:solidFill>
                    <a:sym typeface="Symbol" panose="05050102010706020507" pitchFamily="18" charset="2"/>
                  </a:rPr>
                  <a:t></a:t>
                </a:r>
                <a:r>
                  <a:rPr lang="it-IT" altLang="en-US" sz="1800" b="1" dirty="0">
                    <a:solidFill>
                      <a:srgbClr val="CC0000"/>
                    </a:solidFill>
                    <a:sym typeface="Symbol" panose="05050102010706020507" pitchFamily="18" charset="2"/>
                  </a:rPr>
                  <a:t> k</a:t>
                </a:r>
                <a:r>
                  <a:rPr lang="it-IT" altLang="en-US" sz="1800" b="1" baseline="30000" dirty="0">
                    <a:solidFill>
                      <a:srgbClr val="CC0000"/>
                    </a:solidFill>
                    <a:sym typeface="Symbol" panose="05050102010706020507" pitchFamily="18" charset="2"/>
                  </a:rPr>
                  <a:t>*</a:t>
                </a:r>
                <a:r>
                  <a:rPr lang="it-IT" altLang="en-US" sz="1800" b="1" dirty="0">
                    <a:solidFill>
                      <a:srgbClr val="CC0000"/>
                    </a:solidFill>
                    <a:sym typeface="Symbol" panose="05050102010706020507" pitchFamily="18" charset="2"/>
                  </a:rPr>
                  <a:t>/ f(k</a:t>
                </a:r>
                <a:r>
                  <a:rPr lang="it-IT" altLang="en-US" sz="1800" b="1" baseline="30000" dirty="0">
                    <a:solidFill>
                      <a:srgbClr val="CC0000"/>
                    </a:solidFill>
                    <a:sym typeface="Symbol" panose="05050102010706020507" pitchFamily="18" charset="2"/>
                  </a:rPr>
                  <a:t>*</a:t>
                </a:r>
                <a:r>
                  <a:rPr lang="it-IT" altLang="en-US" sz="1800" b="1" dirty="0">
                    <a:solidFill>
                      <a:srgbClr val="CC0000"/>
                    </a:solidFill>
                    <a:sym typeface="Symbol" panose="05050102010706020507" pitchFamily="18" charset="2"/>
                  </a:rPr>
                  <a:t>)	</a:t>
                </a:r>
                <a:r>
                  <a:rPr lang="it-IT" altLang="en-US" sz="1800" dirty="0">
                    <a:latin typeface="Arial" panose="020B0604020202020204" pitchFamily="34" charset="0"/>
                    <a:sym typeface="Symbol" panose="05050102010706020507" pitchFamily="18" charset="2"/>
                  </a:rPr>
                  <a:t>(2)</a:t>
                </a:r>
              </a:p>
              <a:p>
                <a:pPr marL="0" indent="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Sappiamo che nella </a:t>
                </a:r>
                <a:r>
                  <a:rPr lang="it-IT" altLang="en-US" sz="1800" dirty="0" err="1">
                    <a:latin typeface="Arial" panose="020B0604020202020204" pitchFamily="34" charset="0"/>
                    <a:sym typeface="Symbol" panose="05050102010706020507" pitchFamily="18" charset="2"/>
                  </a:rPr>
                  <a:t>golden</a:t>
                </a:r>
                <a:r>
                  <a:rPr lang="it-IT" altLang="en-US" sz="1800" dirty="0">
                    <a:latin typeface="Arial" panose="020B0604020202020204" pitchFamily="34" charset="0"/>
                    <a:sym typeface="Symbol" panose="05050102010706020507" pitchFamily="18" charset="2"/>
                  </a:rPr>
                  <a:t> </a:t>
                </a:r>
                <a:r>
                  <a:rPr lang="it-IT" altLang="en-US" sz="1800" dirty="0" err="1">
                    <a:latin typeface="Arial" panose="020B0604020202020204" pitchFamily="34" charset="0"/>
                    <a:sym typeface="Symbol" panose="05050102010706020507" pitchFamily="18" charset="2"/>
                  </a:rPr>
                  <a:t>rule</a:t>
                </a:r>
                <a:r>
                  <a:rPr lang="it-IT" altLang="en-US" sz="1800" dirty="0">
                    <a:latin typeface="Arial" panose="020B0604020202020204" pitchFamily="34" charset="0"/>
                    <a:sym typeface="Symbol" panose="05050102010706020507" pitchFamily="18" charset="2"/>
                  </a:rPr>
                  <a:t>:    	</a:t>
                </a:r>
                <a:r>
                  <a:rPr lang="it-IT" altLang="en-US" sz="1800" b="1" dirty="0">
                    <a:solidFill>
                      <a:srgbClr val="CC0000"/>
                    </a:solidFill>
                    <a:latin typeface="Arial" panose="020B0604020202020204" pitchFamily="34" charset="0"/>
                    <a:sym typeface="Symbol" panose="05050102010706020507" pitchFamily="18" charset="2"/>
                  </a:rPr>
                  <a:t>f’(</a:t>
                </a:r>
                <a:r>
                  <a:rPr lang="it-IT" altLang="en-US" sz="1800" b="1" dirty="0">
                    <a:solidFill>
                      <a:srgbClr val="CC0000"/>
                    </a:solidFill>
                    <a:sym typeface="Symbol" panose="05050102010706020507" pitchFamily="18" charset="2"/>
                  </a:rPr>
                  <a:t>k</a:t>
                </a:r>
                <a:r>
                  <a:rPr lang="it-IT" altLang="en-US" sz="1800" b="1" baseline="30000" dirty="0">
                    <a:solidFill>
                      <a:srgbClr val="CC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dirty="0">
                    <a:solidFill>
                      <a:srgbClr val="CC0000"/>
                    </a:solidFill>
                    <a:latin typeface="Arial" panose="020B0604020202020204" pitchFamily="34" charset="0"/>
                    <a:sym typeface="Symbol" panose="05050102010706020507" pitchFamily="18" charset="2"/>
                  </a:rPr>
                  <a:t>) = </a:t>
                </a:r>
                <a:r>
                  <a:rPr lang="it-IT" altLang="en-US" sz="1800" b="1" dirty="0">
                    <a:solidFill>
                      <a:srgbClr val="CC0000"/>
                    </a:solidFill>
                    <a:sym typeface="Symbol" panose="05050102010706020507" pitchFamily="18" charset="2"/>
                  </a:rPr>
                  <a:t> 		</a:t>
                </a:r>
                <a:r>
                  <a:rPr lang="it-IT" altLang="en-US" sz="1800" dirty="0">
                    <a:latin typeface="Arial" panose="020B0604020202020204" pitchFamily="34" charset="0"/>
                    <a:sym typeface="Symbol" panose="05050102010706020507" pitchFamily="18" charset="2"/>
                  </a:rPr>
                  <a:t>(3)</a:t>
                </a: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Possiamo sostituire la (3) nella (2):	</a:t>
                </a:r>
                <a:r>
                  <a:rPr lang="it-IT" altLang="en-US" sz="1800" b="1" dirty="0">
                    <a:solidFill>
                      <a:srgbClr val="C00000"/>
                    </a:solidFill>
                    <a:sym typeface="Symbol" panose="05050102010706020507" pitchFamily="18" charset="2"/>
                  </a:rPr>
                  <a:t>s</a:t>
                </a:r>
                <a:r>
                  <a:rPr lang="it-IT" altLang="en-US" sz="1800" b="1" baseline="30000" dirty="0">
                    <a:solidFill>
                      <a:srgbClr val="C0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dirty="0">
                    <a:solidFill>
                      <a:srgbClr val="C00000"/>
                    </a:solidFill>
                    <a:sym typeface="Symbol" panose="05050102010706020507" pitchFamily="18" charset="2"/>
                  </a:rPr>
                  <a:t> = f’(</a:t>
                </a:r>
                <a:r>
                  <a:rPr lang="it-IT" altLang="en-US" sz="1800" b="1" dirty="0">
                    <a:solidFill>
                      <a:srgbClr val="CC0000"/>
                    </a:solidFill>
                    <a:sym typeface="Symbol" panose="05050102010706020507" pitchFamily="18" charset="2"/>
                  </a:rPr>
                  <a:t>k</a:t>
                </a:r>
                <a:r>
                  <a:rPr lang="it-IT" altLang="en-US" sz="1800" b="1" baseline="30000" dirty="0">
                    <a:solidFill>
                      <a:srgbClr val="CC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dirty="0">
                    <a:solidFill>
                      <a:srgbClr val="C00000"/>
                    </a:solidFill>
                    <a:sym typeface="Symbol" panose="05050102010706020507" pitchFamily="18" charset="2"/>
                  </a:rPr>
                  <a:t>)</a:t>
                </a:r>
                <a:r>
                  <a:rPr lang="it-IT" altLang="en-US" sz="1800" b="1" dirty="0">
                    <a:solidFill>
                      <a:srgbClr val="CC0000"/>
                    </a:solidFill>
                    <a:sym typeface="Symbol" panose="05050102010706020507" pitchFamily="18" charset="2"/>
                  </a:rPr>
                  <a:t> k</a:t>
                </a:r>
                <a:r>
                  <a:rPr lang="it-IT" altLang="en-US" sz="1800" b="1" baseline="30000" dirty="0">
                    <a:solidFill>
                      <a:srgbClr val="CC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baseline="-25000" dirty="0">
                    <a:solidFill>
                      <a:srgbClr val="CC0000"/>
                    </a:solidFill>
                    <a:sym typeface="Symbol" panose="05050102010706020507" pitchFamily="18" charset="2"/>
                  </a:rPr>
                  <a:t> </a:t>
                </a:r>
                <a:r>
                  <a:rPr lang="it-IT" altLang="en-US" sz="1800" b="1" dirty="0">
                    <a:solidFill>
                      <a:srgbClr val="CC0000"/>
                    </a:solidFill>
                    <a:sym typeface="Symbol" panose="05050102010706020507" pitchFamily="18" charset="2"/>
                  </a:rPr>
                  <a:t>/ f(k</a:t>
                </a:r>
                <a:r>
                  <a:rPr lang="it-IT" altLang="en-US" sz="1800" b="1" baseline="30000" dirty="0">
                    <a:solidFill>
                      <a:srgbClr val="CC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dirty="0">
                    <a:solidFill>
                      <a:srgbClr val="CC0000"/>
                    </a:solidFill>
                    <a:sym typeface="Symbol" panose="05050102010706020507" pitchFamily="18" charset="2"/>
                  </a:rPr>
                  <a:t>)  </a:t>
                </a:r>
                <a:r>
                  <a:rPr lang="it-IT" altLang="en-US" sz="1800" dirty="0">
                    <a:sym typeface="Symbol" panose="05050102010706020507" pitchFamily="18" charset="2"/>
                  </a:rPr>
                  <a:t>(4)</a:t>
                </a:r>
                <a:endParaRPr lang="it-IT" altLang="en-US" sz="1800" dirty="0">
                  <a:latin typeface="Arial" panose="020B0604020202020204" pitchFamily="34" charset="0"/>
                  <a:sym typeface="Symbol" panose="05050102010706020507" pitchFamily="18" charset="2"/>
                </a:endParaRP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In generale, la (4) può essere interpretata come:</a:t>
                </a:r>
              </a:p>
              <a:p>
                <a:pPr marL="571500" indent="-571500" algn="ctr" eaLnBrk="1" hangingPunct="1">
                  <a:lnSpc>
                    <a:spcPct val="125000"/>
                  </a:lnSpc>
                  <a:spcBef>
                    <a:spcPts val="600"/>
                  </a:spcBef>
                  <a:buNone/>
                </a:pPr>
                <a:r>
                  <a:rPr lang="it-IT" altLang="en-US" sz="1800" b="1" dirty="0">
                    <a:latin typeface="Arial" panose="020B0604020202020204" pitchFamily="34" charset="0"/>
                    <a:sym typeface="Symbol" panose="05050102010706020507" pitchFamily="18" charset="2"/>
                  </a:rPr>
                  <a:t>Tasso di risparmio nella </a:t>
                </a:r>
                <a:r>
                  <a:rPr lang="it-IT" altLang="en-US" sz="1800" b="1" dirty="0" err="1">
                    <a:latin typeface="Arial" panose="020B0604020202020204" pitchFamily="34" charset="0"/>
                    <a:sym typeface="Symbol" panose="05050102010706020507" pitchFamily="18" charset="2"/>
                  </a:rPr>
                  <a:t>golden</a:t>
                </a:r>
                <a:r>
                  <a:rPr lang="it-IT" altLang="en-US" sz="1800" b="1" dirty="0">
                    <a:latin typeface="Arial" panose="020B0604020202020204" pitchFamily="34" charset="0"/>
                    <a:sym typeface="Symbol" panose="05050102010706020507" pitchFamily="18" charset="2"/>
                  </a:rPr>
                  <a:t> </a:t>
                </a:r>
                <a:r>
                  <a:rPr lang="it-IT" altLang="en-US" sz="1800" b="1" dirty="0" err="1">
                    <a:latin typeface="Arial" panose="020B0604020202020204" pitchFamily="34" charset="0"/>
                    <a:sym typeface="Symbol" panose="05050102010706020507" pitchFamily="18" charset="2"/>
                  </a:rPr>
                  <a:t>rule</a:t>
                </a:r>
                <a:r>
                  <a:rPr lang="it-IT" altLang="en-US" sz="1800" b="1" dirty="0">
                    <a:latin typeface="Arial" panose="020B0604020202020204" pitchFamily="34" charset="0"/>
                    <a:sym typeface="Symbol" panose="05050102010706020507" pitchFamily="18" charset="2"/>
                  </a:rPr>
                  <a:t> = </a:t>
                </a:r>
                <a:r>
                  <a:rPr lang="it-IT" altLang="en-US" sz="1800" b="1" dirty="0">
                    <a:solidFill>
                      <a:srgbClr val="003399"/>
                    </a:solidFill>
                    <a:latin typeface="Arial" panose="020B0604020202020204" pitchFamily="34" charset="0"/>
                    <a:sym typeface="Symbol" panose="05050102010706020507" pitchFamily="18" charset="2"/>
                  </a:rPr>
                  <a:t>MPK*</a:t>
                </a:r>
                <a:r>
                  <a:rPr lang="it-IT" altLang="en-US" sz="1800" b="1" baseline="-25000" dirty="0" err="1">
                    <a:solidFill>
                      <a:srgbClr val="003399"/>
                    </a:solidFill>
                    <a:latin typeface="Arial" panose="020B0604020202020204" pitchFamily="34" charset="0"/>
                    <a:sym typeface="Symbol" panose="05050102010706020507" pitchFamily="18" charset="2"/>
                  </a:rPr>
                  <a:t>gold</a:t>
                </a:r>
                <a:r>
                  <a:rPr lang="it-IT" altLang="en-US" sz="1800" b="1" dirty="0">
                    <a:latin typeface="Arial" panose="020B0604020202020204" pitchFamily="34" charset="0"/>
                    <a:sym typeface="Symbol" panose="05050102010706020507" pitchFamily="18" charset="2"/>
                  </a:rPr>
                  <a:t> / </a:t>
                </a:r>
                <a:r>
                  <a:rPr lang="it-IT" altLang="en-US" sz="1800" b="1" dirty="0">
                    <a:solidFill>
                      <a:schemeClr val="tx2"/>
                    </a:solidFill>
                    <a:latin typeface="Arial" panose="020B0604020202020204" pitchFamily="34" charset="0"/>
                    <a:sym typeface="Symbol" panose="05050102010706020507" pitchFamily="18" charset="2"/>
                  </a:rPr>
                  <a:t>APK*</a:t>
                </a:r>
                <a:r>
                  <a:rPr lang="it-IT" altLang="en-US" sz="1800" b="1" baseline="-25000" dirty="0" err="1">
                    <a:solidFill>
                      <a:schemeClr val="tx2"/>
                    </a:solidFill>
                    <a:latin typeface="Arial" panose="020B0604020202020204" pitchFamily="34" charset="0"/>
                    <a:sym typeface="Symbol" panose="05050102010706020507" pitchFamily="18" charset="2"/>
                  </a:rPr>
                  <a:t>gold</a:t>
                </a:r>
                <a:r>
                  <a:rPr lang="it-IT" altLang="en-US" sz="1800" b="1" baseline="-25000" dirty="0">
                    <a:solidFill>
                      <a:schemeClr val="tx2"/>
                    </a:solidFill>
                    <a:latin typeface="Arial" panose="020B0604020202020204" pitchFamily="34" charset="0"/>
                    <a:sym typeface="Symbol" panose="05050102010706020507" pitchFamily="18" charset="2"/>
                  </a:rPr>
                  <a:t> </a:t>
                </a:r>
                <a:endParaRPr lang="it-IT" altLang="en-US" sz="1800" b="1" dirty="0">
                  <a:solidFill>
                    <a:schemeClr val="tx2"/>
                  </a:solidFill>
                  <a:latin typeface="Arial" panose="020B0604020202020204" pitchFamily="34" charset="0"/>
                  <a:sym typeface="Symbol" panose="05050102010706020507" pitchFamily="18" charset="2"/>
                </a:endParaRP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(ossia, uguale al rapporto tra </a:t>
                </a:r>
                <a:r>
                  <a:rPr lang="it-IT" altLang="en-US" sz="1800" dirty="0">
                    <a:solidFill>
                      <a:srgbClr val="003399"/>
                    </a:solidFill>
                    <a:latin typeface="Arial" panose="020B0604020202020204" pitchFamily="34" charset="0"/>
                    <a:sym typeface="Symbol" panose="05050102010706020507" pitchFamily="18" charset="2"/>
                  </a:rPr>
                  <a:t>produttività marginale </a:t>
                </a:r>
                <a:r>
                  <a:rPr lang="it-IT" altLang="en-US" sz="1800" b="1" dirty="0">
                    <a:solidFill>
                      <a:srgbClr val="003399"/>
                    </a:solidFill>
                    <a:latin typeface="Arial" panose="020B0604020202020204" pitchFamily="34" charset="0"/>
                    <a:sym typeface="Symbol" panose="05050102010706020507" pitchFamily="18" charset="2"/>
                  </a:rPr>
                  <a:t>MPK</a:t>
                </a:r>
                <a:r>
                  <a:rPr lang="it-IT" altLang="en-US" sz="1800" dirty="0">
                    <a:solidFill>
                      <a:srgbClr val="003399"/>
                    </a:solidFill>
                    <a:latin typeface="Arial" panose="020B0604020202020204" pitchFamily="34" charset="0"/>
                    <a:sym typeface="Symbol" panose="05050102010706020507" pitchFamily="18" charset="2"/>
                  </a:rPr>
                  <a:t> </a:t>
                </a:r>
                <a:r>
                  <a:rPr lang="it-IT" altLang="en-US" sz="1800" dirty="0">
                    <a:latin typeface="Arial" panose="020B0604020202020204" pitchFamily="34" charset="0"/>
                    <a:sym typeface="Symbol" panose="05050102010706020507" pitchFamily="18" charset="2"/>
                  </a:rPr>
                  <a:t>e </a:t>
                </a:r>
                <a:r>
                  <a:rPr lang="it-IT" altLang="en-US" sz="1800" dirty="0">
                    <a:solidFill>
                      <a:schemeClr val="tx2"/>
                    </a:solidFill>
                    <a:latin typeface="Arial" panose="020B0604020202020204" pitchFamily="34" charset="0"/>
                    <a:sym typeface="Symbol" panose="05050102010706020507" pitchFamily="18" charset="2"/>
                  </a:rPr>
                  <a:t>produttività media </a:t>
                </a:r>
                <a:r>
                  <a:rPr lang="it-IT" altLang="en-US" sz="1800" b="1" dirty="0">
                    <a:solidFill>
                      <a:schemeClr val="tx2"/>
                    </a:solidFill>
                    <a:latin typeface="Arial" panose="020B0604020202020204" pitchFamily="34" charset="0"/>
                    <a:sym typeface="Symbol" panose="05050102010706020507" pitchFamily="18" charset="2"/>
                  </a:rPr>
                  <a:t>APK</a:t>
                </a:r>
                <a:r>
                  <a:rPr lang="it-IT" altLang="en-US" sz="1800" dirty="0">
                    <a:solidFill>
                      <a:schemeClr val="tx2"/>
                    </a:solidFill>
                    <a:latin typeface="Arial" panose="020B0604020202020204" pitchFamily="34" charset="0"/>
                    <a:sym typeface="Symbol" panose="05050102010706020507" pitchFamily="18" charset="2"/>
                  </a:rPr>
                  <a:t> </a:t>
                </a:r>
                <a:r>
                  <a:rPr lang="it-IT" altLang="en-US" sz="1800" dirty="0">
                    <a:latin typeface="Arial" panose="020B0604020202020204" pitchFamily="34" charset="0"/>
                    <a:sym typeface="Symbol" panose="05050102010706020507" pitchFamily="18" charset="2"/>
                  </a:rPr>
                  <a:t>del capitale al livello </a:t>
                </a:r>
                <a:r>
                  <a:rPr lang="it-IT" altLang="en-US" sz="1800" b="1" dirty="0">
                    <a:sym typeface="Symbol" panose="05050102010706020507" pitchFamily="18" charset="2"/>
                  </a:rPr>
                  <a:t>k</a:t>
                </a:r>
                <a:r>
                  <a:rPr lang="it-IT" altLang="en-US" sz="1800" b="1" baseline="30000" dirty="0">
                    <a:sym typeface="Symbol" panose="05050102010706020507" pitchFamily="18" charset="2"/>
                  </a:rPr>
                  <a:t>*</a:t>
                </a:r>
                <a:r>
                  <a:rPr lang="it-IT" altLang="en-US" sz="1800" b="1" baseline="-25000" dirty="0" err="1">
                    <a:sym typeface="Symbol" panose="05050102010706020507" pitchFamily="18" charset="2"/>
                  </a:rPr>
                  <a:t>gold</a:t>
                </a:r>
                <a:r>
                  <a:rPr lang="it-IT" altLang="en-US" sz="1800" dirty="0">
                    <a:latin typeface="Arial" panose="020B0604020202020204" pitchFamily="34" charset="0"/>
                    <a:sym typeface="Symbol" panose="05050102010706020507" pitchFamily="18" charset="2"/>
                  </a:rPr>
                  <a:t>)</a:t>
                </a: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Calcoliamo questo rapporto per la funzione </a:t>
                </a:r>
                <a:r>
                  <a:rPr lang="it-IT" altLang="en-US" sz="1800" dirty="0" err="1">
                    <a:latin typeface="Arial" panose="020B0604020202020204" pitchFamily="34" charset="0"/>
                    <a:sym typeface="Symbol" panose="05050102010706020507" pitchFamily="18" charset="2"/>
                  </a:rPr>
                  <a:t>Cobb</a:t>
                </a:r>
                <a:r>
                  <a:rPr lang="it-IT" altLang="en-US" sz="1800" dirty="0">
                    <a:latin typeface="Arial" panose="020B0604020202020204" pitchFamily="34" charset="0"/>
                    <a:sym typeface="Symbol" panose="05050102010706020507" pitchFamily="18" charset="2"/>
                  </a:rPr>
                  <a:t>-Douglas CRS che abbiamo utilizzato in precedenza:      </a:t>
                </a:r>
                <a14:m>
                  <m:oMath xmlns:m="http://schemas.openxmlformats.org/officeDocument/2006/math">
                    <m:r>
                      <a:rPr lang="it-IT" altLang="en-US" sz="2000" b="0" i="0" smtClean="0">
                        <a:latin typeface="Cambria Math" panose="02040503050406030204" pitchFamily="18" charset="0"/>
                        <a:sym typeface="Symbol" panose="05050102010706020507" pitchFamily="18" charset="2"/>
                      </a:rPr>
                      <m:t>   </m:t>
                    </m:r>
                    <m:sSub>
                      <m:sSubPr>
                        <m:ctrlPr>
                          <a:rPr lang="it-IT" altLang="en-US" sz="2000" b="1" i="1" smtClean="0">
                            <a:solidFill>
                              <a:srgbClr val="C00000"/>
                            </a:solidFill>
                            <a:latin typeface="Cambria Math" panose="02040503050406030204" pitchFamily="18" charset="0"/>
                            <a:sym typeface="Symbol" panose="05050102010706020507" pitchFamily="18" charset="2"/>
                          </a:rPr>
                        </m:ctrlPr>
                      </m:sSubPr>
                      <m:e>
                        <m:sSup>
                          <m:sSupPr>
                            <m:ctrlPr>
                              <a:rPr lang="it-IT" altLang="en-US" sz="2000" b="1" i="1">
                                <a:solidFill>
                                  <a:srgbClr val="C00000"/>
                                </a:solidFill>
                                <a:latin typeface="Cambria Math" panose="02040503050406030204" pitchFamily="18" charset="0"/>
                                <a:sym typeface="Symbol" panose="05050102010706020507" pitchFamily="18" charset="2"/>
                              </a:rPr>
                            </m:ctrlPr>
                          </m:sSupPr>
                          <m:e>
                            <m:r>
                              <a:rPr lang="it-IT" altLang="en-US" sz="2000" b="1" i="1">
                                <a:solidFill>
                                  <a:srgbClr val="C00000"/>
                                </a:solidFill>
                                <a:latin typeface="Cambria Math" panose="02040503050406030204" pitchFamily="18" charset="0"/>
                                <a:sym typeface="Symbol" panose="05050102010706020507" pitchFamily="18" charset="2"/>
                              </a:rPr>
                              <m:t>𝒔</m:t>
                            </m:r>
                          </m:e>
                          <m:sup>
                            <m:r>
                              <a:rPr lang="it-IT" altLang="en-US" sz="2000" b="1" i="1">
                                <a:solidFill>
                                  <a:srgbClr val="C00000"/>
                                </a:solidFill>
                                <a:latin typeface="Cambria Math" panose="02040503050406030204" pitchFamily="18" charset="0"/>
                                <a:sym typeface="Symbol" panose="05050102010706020507" pitchFamily="18" charset="2"/>
                              </a:rPr>
                              <m:t>∗</m:t>
                            </m:r>
                          </m:sup>
                        </m:sSup>
                      </m:e>
                      <m:sub>
                        <m:r>
                          <a:rPr lang="it-IT" altLang="en-US" sz="2000" b="1" i="1" smtClean="0">
                            <a:solidFill>
                              <a:srgbClr val="C00000"/>
                            </a:solidFill>
                            <a:latin typeface="Cambria Math" panose="02040503050406030204" pitchFamily="18" charset="0"/>
                            <a:sym typeface="Symbol" panose="05050102010706020507" pitchFamily="18" charset="2"/>
                          </a:rPr>
                          <m:t>𝒈𝒐𝒍𝒅</m:t>
                        </m:r>
                      </m:sub>
                    </m:sSub>
                    <m:r>
                      <a:rPr lang="it-IT" altLang="en-US" sz="2000" b="1" i="1" smtClean="0">
                        <a:solidFill>
                          <a:srgbClr val="C00000"/>
                        </a:solidFill>
                        <a:latin typeface="Cambria Math" panose="02040503050406030204" pitchFamily="18" charset="0"/>
                        <a:sym typeface="Symbol" panose="05050102010706020507" pitchFamily="18" charset="2"/>
                      </a:rPr>
                      <m:t>=</m:t>
                    </m:r>
                    <m:f>
                      <m:fPr>
                        <m:ctrlPr>
                          <a:rPr lang="it-IT" altLang="en-US" sz="2000" b="1" i="1" smtClean="0">
                            <a:solidFill>
                              <a:srgbClr val="C00000"/>
                            </a:solidFill>
                            <a:latin typeface="Cambria Math" panose="02040503050406030204" pitchFamily="18" charset="0"/>
                            <a:sym typeface="Symbol" panose="05050102010706020507" pitchFamily="18" charset="2"/>
                          </a:rPr>
                        </m:ctrlPr>
                      </m:fPr>
                      <m:num>
                        <m:d>
                          <m:dPr>
                            <m:ctrlPr>
                              <a:rPr lang="it-IT" altLang="en-US" sz="2000" b="1" i="1" smtClean="0">
                                <a:solidFill>
                                  <a:srgbClr val="C00000"/>
                                </a:solidFill>
                                <a:latin typeface="Cambria Math" panose="02040503050406030204" pitchFamily="18" charset="0"/>
                                <a:sym typeface="Symbol" panose="05050102010706020507" pitchFamily="18" charset="2"/>
                              </a:rPr>
                            </m:ctrlPr>
                          </m:dPr>
                          <m:e>
                            <m:r>
                              <a:rPr lang="it-IT" altLang="en-US" sz="2000" b="1" i="1" smtClean="0">
                                <a:solidFill>
                                  <a:srgbClr val="C00000"/>
                                </a:solidFill>
                                <a:latin typeface="Cambria Math" panose="02040503050406030204" pitchFamily="18" charset="0"/>
                                <a:sym typeface="Symbol" panose="05050102010706020507" pitchFamily="18" charset="2"/>
                              </a:rPr>
                              <m:t>𝟏</m:t>
                            </m:r>
                            <m:r>
                              <a:rPr lang="it-IT" altLang="en-US" sz="2000" b="1" i="1" smtClean="0">
                                <a:solidFill>
                                  <a:srgbClr val="C00000"/>
                                </a:solidFill>
                                <a:latin typeface="Cambria Math" panose="02040503050406030204" pitchFamily="18" charset="0"/>
                                <a:sym typeface="Symbol" panose="05050102010706020507" pitchFamily="18" charset="2"/>
                              </a:rPr>
                              <m:t>−</m:t>
                            </m:r>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𝜶</m:t>
                            </m:r>
                          </m:e>
                        </m:d>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𝑨</m:t>
                        </m:r>
                        <m:sSup>
                          <m:sSupPr>
                            <m:ctrlP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ctrlPr>
                          </m:sSupPr>
                          <m:e>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𝒌</m:t>
                            </m:r>
                          </m:e>
                          <m:sup>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m:t>
                            </m:r>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𝜶</m:t>
                            </m:r>
                          </m:sup>
                        </m:sSup>
                      </m:num>
                      <m:den>
                        <m:r>
                          <a:rPr lang="it-IT" altLang="en-US" sz="2000" b="1" i="1" smtClean="0">
                            <a:solidFill>
                              <a:srgbClr val="C00000"/>
                            </a:solidFill>
                            <a:latin typeface="Cambria Math" panose="02040503050406030204" pitchFamily="18" charset="0"/>
                            <a:sym typeface="Symbol" panose="05050102010706020507" pitchFamily="18" charset="2"/>
                          </a:rPr>
                          <m:t>𝑨</m:t>
                        </m:r>
                        <m:sSup>
                          <m:sSupPr>
                            <m:ctrlP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ctrlPr>
                          </m:sSupPr>
                          <m:e>
                            <m: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𝒌</m:t>
                            </m:r>
                          </m:e>
                          <m:sup>
                            <m: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m:t>
                            </m:r>
                            <m: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𝜶</m:t>
                            </m:r>
                          </m:sup>
                        </m:sSup>
                      </m:den>
                    </m:f>
                    <m:r>
                      <a:rPr lang="it-IT" altLang="en-US" sz="2000" b="1" i="1" smtClean="0">
                        <a:solidFill>
                          <a:srgbClr val="C00000"/>
                        </a:solidFill>
                        <a:latin typeface="Cambria Math" panose="02040503050406030204" pitchFamily="18" charset="0"/>
                        <a:sym typeface="Symbol" panose="05050102010706020507" pitchFamily="18" charset="2"/>
                      </a:rPr>
                      <m:t>=</m:t>
                    </m:r>
                    <m:r>
                      <a:rPr lang="it-IT" altLang="en-US" sz="2000" b="1" i="1" smtClean="0">
                        <a:solidFill>
                          <a:srgbClr val="C00000"/>
                        </a:solidFill>
                        <a:latin typeface="Cambria Math" panose="02040503050406030204" pitchFamily="18" charset="0"/>
                        <a:sym typeface="Symbol" panose="05050102010706020507" pitchFamily="18" charset="2"/>
                      </a:rPr>
                      <m:t>𝟏</m:t>
                    </m:r>
                    <m:r>
                      <a:rPr lang="it-IT" altLang="en-US" sz="2000" b="1" i="1" smtClean="0">
                        <a:solidFill>
                          <a:srgbClr val="C00000"/>
                        </a:solidFill>
                        <a:latin typeface="Cambria Math" panose="02040503050406030204" pitchFamily="18" charset="0"/>
                        <a:sym typeface="Symbol" panose="05050102010706020507" pitchFamily="18" charset="2"/>
                      </a:rPr>
                      <m:t>−</m:t>
                    </m:r>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𝜶</m:t>
                    </m:r>
                  </m:oMath>
                </a14:m>
                <a:endParaRPr lang="it-IT" altLang="en-US" sz="2000" b="1" dirty="0">
                  <a:solidFill>
                    <a:srgbClr val="C00000"/>
                  </a:solidFill>
                  <a:latin typeface="Arial" panose="020B0604020202020204" pitchFamily="34" charset="0"/>
                  <a:sym typeface="Symbol" panose="05050102010706020507" pitchFamily="18" charset="2"/>
                </a:endParaRPr>
              </a:p>
              <a:p>
                <a:pPr marL="571500" indent="-571500" eaLnBrk="1" hangingPunct="1">
                  <a:lnSpc>
                    <a:spcPct val="125000"/>
                  </a:lnSpc>
                  <a:spcBef>
                    <a:spcPts val="600"/>
                  </a:spcBef>
                  <a:buNone/>
                </a:pPr>
                <a:r>
                  <a:rPr lang="it-IT" altLang="en-US" sz="1800" b="1" dirty="0">
                    <a:solidFill>
                      <a:srgbClr val="C00000"/>
                    </a:solidFill>
                    <a:latin typeface="Arial" panose="020B0604020202020204" pitchFamily="34" charset="0"/>
                    <a:sym typeface="Symbol" panose="05050102010706020507" pitchFamily="18" charset="2"/>
                  </a:rPr>
                  <a:t> </a:t>
                </a:r>
                <a:r>
                  <a:rPr lang="it-IT" altLang="en-US" sz="1800" dirty="0">
                    <a:latin typeface="Arial" panose="020B0604020202020204" pitchFamily="34" charset="0"/>
                    <a:sym typeface="Symbol" panose="05050102010706020507" pitchFamily="18" charset="2"/>
                  </a:rPr>
                  <a:t>        (che, per questo caso particolare, </a:t>
                </a:r>
                <a:r>
                  <a:rPr lang="it-IT" altLang="en-US" sz="1800" u="sng" dirty="0">
                    <a:latin typeface="Arial" panose="020B0604020202020204" pitchFamily="34" charset="0"/>
                    <a:sym typeface="Symbol" panose="05050102010706020507" pitchFamily="18" charset="2"/>
                  </a:rPr>
                  <a:t>non</a:t>
                </a:r>
                <a:r>
                  <a:rPr lang="it-IT" altLang="en-US" sz="1800" dirty="0">
                    <a:latin typeface="Arial" panose="020B0604020202020204" pitchFamily="34" charset="0"/>
                    <a:sym typeface="Symbol" panose="05050102010706020507" pitchFamily="18" charset="2"/>
                  </a:rPr>
                  <a:t> dipende da k, ma solo da </a:t>
                </a:r>
                <a:r>
                  <a:rPr lang="el-GR" altLang="en-US" sz="2000" dirty="0">
                    <a:latin typeface="Calibri" panose="020F0502020204030204" pitchFamily="34" charset="0"/>
                    <a:cs typeface="Calibri" panose="020F0502020204030204" pitchFamily="34" charset="0"/>
                    <a:sym typeface="Symbol" panose="05050102010706020507" pitchFamily="18" charset="2"/>
                  </a:rPr>
                  <a:t>α</a:t>
                </a:r>
                <a:r>
                  <a:rPr lang="it-IT" altLang="en-US" sz="1800" dirty="0">
                    <a:latin typeface="Calibri" panose="020F0502020204030204" pitchFamily="34" charset="0"/>
                    <a:cs typeface="Calibri" panose="020F0502020204030204" pitchFamily="34" charset="0"/>
                    <a:sym typeface="Symbol" panose="05050102010706020507" pitchFamily="18" charset="2"/>
                  </a:rPr>
                  <a:t> </a:t>
                </a:r>
                <a:r>
                  <a:rPr lang="it-IT" altLang="en-US" sz="1800" dirty="0">
                    <a:latin typeface="Arial" panose="020B0604020202020204" pitchFamily="34" charset="0"/>
                    <a:sym typeface="Symbol" panose="05050102010706020507" pitchFamily="18" charset="2"/>
                  </a:rPr>
                  <a:t>!)</a:t>
                </a:r>
              </a:p>
            </p:txBody>
          </p:sp>
        </mc:Choice>
        <mc:Fallback xmlns="">
          <p:sp>
            <p:nvSpPr>
              <p:cNvPr id="677891" name="Rectangle 3"/>
              <p:cNvSpPr>
                <a:spLocks noGrp="1" noRot="1" noChangeAspect="1" noMove="1" noResize="1" noEditPoints="1" noAdjustHandles="1" noChangeArrowheads="1" noChangeShapeType="1" noTextEdit="1"/>
              </p:cNvSpPr>
              <p:nvPr>
                <p:ph type="body" idx="1"/>
              </p:nvPr>
            </p:nvSpPr>
            <p:spPr>
              <a:xfrm>
                <a:off x="503238" y="908719"/>
                <a:ext cx="8640762" cy="5666705"/>
              </a:xfrm>
              <a:blipFill rotWithShape="0">
                <a:blip r:embed="rId3"/>
                <a:stretch>
                  <a:fillRect l="-56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58475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77891">
                                            <p:bg/>
                                          </p:spTgt>
                                        </p:tgtEl>
                                        <p:attrNameLst>
                                          <p:attrName>style.visibility</p:attrName>
                                        </p:attrNameLst>
                                      </p:cBhvr>
                                      <p:to>
                                        <p:strVal val="visible"/>
                                      </p:to>
                                    </p:set>
                                    <p:animEffect transition="in" filter="strips(downRight)">
                                      <p:cBhvr>
                                        <p:cTn id="7" dur="500"/>
                                        <p:tgtEl>
                                          <p:spTgt spid="67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77891">
                                            <p:txEl>
                                              <p:pRg st="0" end="0"/>
                                            </p:txEl>
                                          </p:spTgt>
                                        </p:tgtEl>
                                        <p:attrNameLst>
                                          <p:attrName>style.visibility</p:attrName>
                                        </p:attrNameLst>
                                      </p:cBhvr>
                                      <p:to>
                                        <p:strVal val="visible"/>
                                      </p:to>
                                    </p:set>
                                    <p:animEffect transition="in" filter="strips(downRight)">
                                      <p:cBhvr>
                                        <p:cTn id="12" dur="500"/>
                                        <p:tgtEl>
                                          <p:spTgt spid="67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77891">
                                            <p:txEl>
                                              <p:pRg st="1" end="1"/>
                                            </p:txEl>
                                          </p:spTgt>
                                        </p:tgtEl>
                                        <p:attrNameLst>
                                          <p:attrName>style.visibility</p:attrName>
                                        </p:attrNameLst>
                                      </p:cBhvr>
                                      <p:to>
                                        <p:strVal val="visible"/>
                                      </p:to>
                                    </p:set>
                                    <p:animEffect transition="in" filter="strips(downRight)">
                                      <p:cBhvr>
                                        <p:cTn id="17" dur="500"/>
                                        <p:tgtEl>
                                          <p:spTgt spid="67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77891">
                                            <p:txEl>
                                              <p:pRg st="2" end="2"/>
                                            </p:txEl>
                                          </p:spTgt>
                                        </p:tgtEl>
                                        <p:attrNameLst>
                                          <p:attrName>style.visibility</p:attrName>
                                        </p:attrNameLst>
                                      </p:cBhvr>
                                      <p:to>
                                        <p:strVal val="visible"/>
                                      </p:to>
                                    </p:set>
                                    <p:animEffect transition="in" filter="strips(downRight)">
                                      <p:cBhvr>
                                        <p:cTn id="22" dur="500"/>
                                        <p:tgtEl>
                                          <p:spTgt spid="67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77891">
                                            <p:txEl>
                                              <p:pRg st="3" end="3"/>
                                            </p:txEl>
                                          </p:spTgt>
                                        </p:tgtEl>
                                        <p:attrNameLst>
                                          <p:attrName>style.visibility</p:attrName>
                                        </p:attrNameLst>
                                      </p:cBhvr>
                                      <p:to>
                                        <p:strVal val="visible"/>
                                      </p:to>
                                    </p:set>
                                    <p:animEffect transition="in" filter="strips(downRight)">
                                      <p:cBhvr>
                                        <p:cTn id="27" dur="500"/>
                                        <p:tgtEl>
                                          <p:spTgt spid="6778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77891">
                                            <p:txEl>
                                              <p:pRg st="4" end="4"/>
                                            </p:txEl>
                                          </p:spTgt>
                                        </p:tgtEl>
                                        <p:attrNameLst>
                                          <p:attrName>style.visibility</p:attrName>
                                        </p:attrNameLst>
                                      </p:cBhvr>
                                      <p:to>
                                        <p:strVal val="visible"/>
                                      </p:to>
                                    </p:set>
                                    <p:animEffect transition="in" filter="strips(downRight)">
                                      <p:cBhvr>
                                        <p:cTn id="32" dur="500"/>
                                        <p:tgtEl>
                                          <p:spTgt spid="6778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77891">
                                            <p:txEl>
                                              <p:pRg st="5" end="5"/>
                                            </p:txEl>
                                          </p:spTgt>
                                        </p:tgtEl>
                                        <p:attrNameLst>
                                          <p:attrName>style.visibility</p:attrName>
                                        </p:attrNameLst>
                                      </p:cBhvr>
                                      <p:to>
                                        <p:strVal val="visible"/>
                                      </p:to>
                                    </p:set>
                                    <p:animEffect transition="in" filter="strips(downRight)">
                                      <p:cBhvr>
                                        <p:cTn id="37" dur="500"/>
                                        <p:tgtEl>
                                          <p:spTgt spid="6778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77891">
                                            <p:txEl>
                                              <p:pRg st="6" end="6"/>
                                            </p:txEl>
                                          </p:spTgt>
                                        </p:tgtEl>
                                        <p:attrNameLst>
                                          <p:attrName>style.visibility</p:attrName>
                                        </p:attrNameLst>
                                      </p:cBhvr>
                                      <p:to>
                                        <p:strVal val="visible"/>
                                      </p:to>
                                    </p:set>
                                    <p:animEffect transition="in" filter="strips(downRight)">
                                      <p:cBhvr>
                                        <p:cTn id="42" dur="500"/>
                                        <p:tgtEl>
                                          <p:spTgt spid="6778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77891">
                                            <p:txEl>
                                              <p:pRg st="7" end="7"/>
                                            </p:txEl>
                                          </p:spTgt>
                                        </p:tgtEl>
                                        <p:attrNameLst>
                                          <p:attrName>style.visibility</p:attrName>
                                        </p:attrNameLst>
                                      </p:cBhvr>
                                      <p:to>
                                        <p:strVal val="visible"/>
                                      </p:to>
                                    </p:set>
                                    <p:animEffect transition="in" filter="strips(downRight)">
                                      <p:cBhvr>
                                        <p:cTn id="47" dur="500"/>
                                        <p:tgtEl>
                                          <p:spTgt spid="6778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677891">
                                            <p:txEl>
                                              <p:pRg st="8" end="8"/>
                                            </p:txEl>
                                          </p:spTgt>
                                        </p:tgtEl>
                                        <p:attrNameLst>
                                          <p:attrName>style.visibility</p:attrName>
                                        </p:attrNameLst>
                                      </p:cBhvr>
                                      <p:to>
                                        <p:strVal val="visible"/>
                                      </p:to>
                                    </p:set>
                                    <p:animEffect transition="in" filter="strips(downRight)">
                                      <p:cBhvr>
                                        <p:cTn id="52" dur="500"/>
                                        <p:tgtEl>
                                          <p:spTgt spid="67789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677891">
                                            <p:txEl>
                                              <p:pRg st="9" end="9"/>
                                            </p:txEl>
                                          </p:spTgt>
                                        </p:tgtEl>
                                        <p:attrNameLst>
                                          <p:attrName>style.visibility</p:attrName>
                                        </p:attrNameLst>
                                      </p:cBhvr>
                                      <p:to>
                                        <p:strVal val="visible"/>
                                      </p:to>
                                    </p:set>
                                    <p:animEffect transition="in" filter="strips(downRight)">
                                      <p:cBhvr>
                                        <p:cTn id="57" dur="500"/>
                                        <p:tgtEl>
                                          <p:spTgt spid="67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56323" name="Rectangle 2"/>
          <p:cNvSpPr>
            <a:spLocks noGrp="1" noChangeArrowheads="1"/>
          </p:cNvSpPr>
          <p:nvPr>
            <p:ph type="title"/>
          </p:nvPr>
        </p:nvSpPr>
        <p:spPr bwMode="auto">
          <a:xfrm>
            <a:off x="534988" y="404813"/>
            <a:ext cx="8609012" cy="534987"/>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en-US" sz="1800" i="1" dirty="0"/>
              <a:t>Appendice</a:t>
            </a:r>
            <a:r>
              <a:rPr lang="it-IT" altLang="en-US" sz="1800" dirty="0"/>
              <a:t>: </a:t>
            </a:r>
            <a:r>
              <a:rPr lang="it-IT" altLang="en-US" sz="1800" dirty="0">
                <a:solidFill>
                  <a:srgbClr val="000099"/>
                </a:solidFill>
              </a:rPr>
              <a:t>Dimostrazione matematica della «Golden </a:t>
            </a:r>
            <a:r>
              <a:rPr lang="it-IT" altLang="en-US" sz="1800" dirty="0" err="1">
                <a:solidFill>
                  <a:srgbClr val="000099"/>
                </a:solidFill>
              </a:rPr>
              <a:t>Rule</a:t>
            </a:r>
            <a:r>
              <a:rPr lang="it-IT" altLang="en-US" sz="1800" dirty="0">
                <a:solidFill>
                  <a:srgbClr val="000099"/>
                </a:solidFill>
              </a:rPr>
              <a:t>»</a:t>
            </a:r>
            <a:r>
              <a:rPr lang="it-IT" altLang="en-US" sz="1800" i="1" dirty="0">
                <a:solidFill>
                  <a:srgbClr val="000099"/>
                </a:solidFill>
              </a:rPr>
              <a:t> (3</a:t>
            </a:r>
            <a:r>
              <a:rPr lang="it-IT" altLang="en-US" sz="1800" dirty="0">
                <a:solidFill>
                  <a:srgbClr val="000099"/>
                </a:solidFill>
              </a:rPr>
              <a:t>)</a:t>
            </a:r>
            <a:endParaRPr lang="it-IT" altLang="en-US" sz="1800" dirty="0"/>
          </a:p>
        </p:txBody>
      </p:sp>
      <mc:AlternateContent xmlns:mc="http://schemas.openxmlformats.org/markup-compatibility/2006" xmlns:a14="http://schemas.microsoft.com/office/drawing/2010/main">
        <mc:Choice Requires="a14">
          <p:sp>
            <p:nvSpPr>
              <p:cNvPr id="677891" name="Rectangle 3"/>
              <p:cNvSpPr>
                <a:spLocks noGrp="1" noChangeArrowheads="1"/>
              </p:cNvSpPr>
              <p:nvPr>
                <p:ph type="body" idx="1"/>
              </p:nvPr>
            </p:nvSpPr>
            <p:spPr>
              <a:xfrm>
                <a:off x="503238" y="908719"/>
                <a:ext cx="8640762" cy="5666705"/>
              </a:xfrm>
              <a:solidFill>
                <a:schemeClr val="accent1">
                  <a:lumMod val="20000"/>
                  <a:lumOff val="80000"/>
                </a:schemeClr>
              </a:solidFill>
              <a:ln>
                <a:solidFill>
                  <a:schemeClr val="tx1"/>
                </a:solidFill>
              </a:ln>
            </p:spPr>
            <p:txBody>
              <a:bodyPr/>
              <a:lstStyle/>
              <a:p>
                <a:pPr marL="0" indent="0" eaLnBrk="1" hangingPunct="1">
                  <a:lnSpc>
                    <a:spcPct val="125000"/>
                  </a:lnSpc>
                  <a:spcBef>
                    <a:spcPts val="0"/>
                  </a:spcBef>
                  <a:buFont typeface="Wingdings" panose="05000000000000000000" pitchFamily="2" charset="2"/>
                  <a:buNone/>
                </a:pPr>
                <a:r>
                  <a:rPr lang="it-IT" altLang="en-US" sz="1800" i="1" dirty="0">
                    <a:solidFill>
                      <a:srgbClr val="003399"/>
                    </a:solidFill>
                    <a:latin typeface="Arial" panose="020B0604020202020204" pitchFamily="34" charset="0"/>
                  </a:rPr>
                  <a:t>3a Parte: Determinazione dell’intensità di capitale  </a:t>
                </a:r>
                <a:r>
                  <a:rPr lang="it-IT" altLang="en-US" sz="1800" b="1" i="1" dirty="0">
                    <a:solidFill>
                      <a:srgbClr val="CC0000"/>
                    </a:solidFill>
                    <a:latin typeface="Arial" panose="020B0604020202020204" pitchFamily="34" charset="0"/>
                  </a:rPr>
                  <a:t>k*</a:t>
                </a:r>
                <a:r>
                  <a:rPr lang="it-IT" altLang="en-US" sz="1800" i="1" dirty="0">
                    <a:solidFill>
                      <a:srgbClr val="003399"/>
                    </a:solidFill>
                    <a:latin typeface="Arial" panose="020B0604020202020204" pitchFamily="34" charset="0"/>
                  </a:rPr>
                  <a:t>  che assicura </a:t>
                </a:r>
                <a:r>
                  <a:rPr lang="it-IT" altLang="en-US" sz="1800" b="1" i="1" dirty="0">
                    <a:solidFill>
                      <a:srgbClr val="CC0000"/>
                    </a:solidFill>
                    <a:latin typeface="Arial" panose="020B0604020202020204" pitchFamily="34" charset="0"/>
                  </a:rPr>
                  <a:t>c*</a:t>
                </a:r>
                <a:r>
                  <a:rPr lang="it-IT" altLang="en-US" sz="1800" i="1" dirty="0">
                    <a:latin typeface="Arial" panose="020B0604020202020204" pitchFamily="34" charset="0"/>
                  </a:rPr>
                  <a:t>.</a:t>
                </a:r>
                <a:endParaRPr lang="it-IT" altLang="en-US" sz="1800" b="1" i="1" dirty="0">
                  <a:solidFill>
                    <a:srgbClr val="CC0000"/>
                  </a:solidFill>
                  <a:latin typeface="Arial" panose="020B0604020202020204" pitchFamily="34" charset="0"/>
                </a:endParaRPr>
              </a:p>
              <a:p>
                <a:pPr marL="0" indent="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Ancora dalla definizione di </a:t>
                </a:r>
                <a:r>
                  <a:rPr lang="it-IT" altLang="en-US" sz="1800" dirty="0" err="1">
                    <a:latin typeface="Arial" panose="020B0604020202020204" pitchFamily="34" charset="0"/>
                    <a:sym typeface="Symbol" panose="05050102010706020507" pitchFamily="18" charset="2"/>
                  </a:rPr>
                  <a:t>golden</a:t>
                </a:r>
                <a:r>
                  <a:rPr lang="it-IT" altLang="en-US" sz="1800" dirty="0">
                    <a:latin typeface="Arial" panose="020B0604020202020204" pitchFamily="34" charset="0"/>
                    <a:sym typeface="Symbol" panose="05050102010706020507" pitchFamily="18" charset="2"/>
                  </a:rPr>
                  <a:t> </a:t>
                </a:r>
                <a:r>
                  <a:rPr lang="it-IT" altLang="en-US" sz="1800" dirty="0" err="1">
                    <a:latin typeface="Arial" panose="020B0604020202020204" pitchFamily="34" charset="0"/>
                    <a:sym typeface="Symbol" panose="05050102010706020507" pitchFamily="18" charset="2"/>
                  </a:rPr>
                  <a:t>rule</a:t>
                </a:r>
                <a:r>
                  <a:rPr lang="it-IT" altLang="en-US" sz="1800" dirty="0">
                    <a:latin typeface="Arial" panose="020B0604020202020204" pitchFamily="34" charset="0"/>
                    <a:sym typeface="Symbol" panose="05050102010706020507" pitchFamily="18" charset="2"/>
                  </a:rPr>
                  <a:t>:   </a:t>
                </a:r>
                <a:r>
                  <a:rPr lang="it-IT" altLang="en-US" sz="1800" b="1" dirty="0">
                    <a:solidFill>
                      <a:srgbClr val="CC0000"/>
                    </a:solidFill>
                    <a:sym typeface="Symbol" panose="05050102010706020507" pitchFamily="18" charset="2"/>
                  </a:rPr>
                  <a:t>f’(k</a:t>
                </a:r>
                <a:r>
                  <a:rPr lang="it-IT" altLang="en-US" sz="1800" b="1" baseline="30000" dirty="0">
                    <a:solidFill>
                      <a:srgbClr val="CC0000"/>
                    </a:solidFill>
                    <a:sym typeface="Symbol" panose="05050102010706020507" pitchFamily="18" charset="2"/>
                  </a:rPr>
                  <a:t>*</a:t>
                </a:r>
                <a:r>
                  <a:rPr lang="it-IT" altLang="en-US" sz="1800" b="1" baseline="-25000" dirty="0" err="1">
                    <a:solidFill>
                      <a:srgbClr val="CC0000"/>
                    </a:solidFill>
                    <a:sym typeface="Symbol" panose="05050102010706020507" pitchFamily="18" charset="2"/>
                  </a:rPr>
                  <a:t>gold</a:t>
                </a:r>
                <a:r>
                  <a:rPr lang="it-IT" altLang="en-US" sz="1800" b="1" dirty="0">
                    <a:solidFill>
                      <a:srgbClr val="CC0000"/>
                    </a:solidFill>
                    <a:sym typeface="Symbol" panose="05050102010706020507" pitchFamily="18" charset="2"/>
                  </a:rPr>
                  <a:t>) </a:t>
                </a:r>
                <a:r>
                  <a:rPr lang="it-IT" altLang="en-US" sz="1800" b="1" dirty="0">
                    <a:solidFill>
                      <a:srgbClr val="CC0000"/>
                    </a:solidFill>
                    <a:latin typeface="Arial" panose="020B0604020202020204" pitchFamily="34" charset="0"/>
                    <a:sym typeface="Symbol" panose="05050102010706020507" pitchFamily="18" charset="2"/>
                  </a:rPr>
                  <a:t>= </a:t>
                </a:r>
                <a:r>
                  <a:rPr lang="it-IT" altLang="en-US" sz="1800" b="1" dirty="0">
                    <a:solidFill>
                      <a:srgbClr val="CC0000"/>
                    </a:solidFill>
                    <a:sym typeface="Symbol" panose="05050102010706020507" pitchFamily="18" charset="2"/>
                  </a:rPr>
                  <a:t> </a:t>
                </a:r>
                <a:r>
                  <a:rPr lang="it-IT" altLang="en-US" sz="1800" dirty="0">
                    <a:sym typeface="Symbol" panose="05050102010706020507" pitchFamily="18" charset="2"/>
                  </a:rPr>
                  <a:t>,</a:t>
                </a:r>
                <a:r>
                  <a:rPr lang="it-IT" altLang="en-US" sz="1800" b="1" dirty="0">
                    <a:solidFill>
                      <a:srgbClr val="CC0000"/>
                    </a:solidFill>
                    <a:sym typeface="Symbol" panose="05050102010706020507" pitchFamily="18" charset="2"/>
                  </a:rPr>
                  <a:t>		</a:t>
                </a:r>
                <a:r>
                  <a:rPr lang="it-IT" altLang="en-US" sz="1800" dirty="0">
                    <a:latin typeface="Arial" panose="020B0604020202020204" pitchFamily="34" charset="0"/>
                    <a:sym typeface="Symbol" panose="05050102010706020507" pitchFamily="18" charset="2"/>
                  </a:rPr>
                  <a:t>(3)</a:t>
                </a: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calcolando questa espressione per la funzione </a:t>
                </a:r>
                <a:r>
                  <a:rPr lang="it-IT" altLang="en-US" sz="1800" dirty="0" err="1">
                    <a:latin typeface="Arial" panose="020B0604020202020204" pitchFamily="34" charset="0"/>
                    <a:sym typeface="Symbol" panose="05050102010706020507" pitchFamily="18" charset="2"/>
                  </a:rPr>
                  <a:t>Cobb</a:t>
                </a:r>
                <a:r>
                  <a:rPr lang="it-IT" altLang="en-US" sz="1800" dirty="0">
                    <a:latin typeface="Arial" panose="020B0604020202020204" pitchFamily="34" charset="0"/>
                    <a:sym typeface="Symbol" panose="05050102010706020507" pitchFamily="18" charset="2"/>
                  </a:rPr>
                  <a:t>-Douglas CRS abbiamo:</a:t>
                </a:r>
              </a:p>
              <a:p>
                <a:pPr marL="571500" indent="-571500" algn="ctr" eaLnBrk="1" hangingPunct="1">
                  <a:lnSpc>
                    <a:spcPct val="125000"/>
                  </a:lnSpc>
                  <a:spcBef>
                    <a:spcPts val="1200"/>
                  </a:spcBef>
                  <a:buNone/>
                </a:pPr>
                <a14:m>
                  <m:oMathPara xmlns:m="http://schemas.openxmlformats.org/officeDocument/2006/math">
                    <m:oMathParaPr>
                      <m:jc m:val="centerGroup"/>
                    </m:oMathParaPr>
                    <m:oMath xmlns:m="http://schemas.openxmlformats.org/officeDocument/2006/math">
                      <m:d>
                        <m:dPr>
                          <m:ctrlPr>
                            <a:rPr lang="it-IT" altLang="en-US" sz="2000" i="1">
                              <a:latin typeface="Cambria Math" panose="02040503050406030204" pitchFamily="18" charset="0"/>
                              <a:sym typeface="Symbol" panose="05050102010706020507" pitchFamily="18" charset="2"/>
                            </a:rPr>
                          </m:ctrlPr>
                        </m:dPr>
                        <m:e>
                          <m:r>
                            <a:rPr lang="it-IT" altLang="en-US" sz="2000" i="1">
                              <a:latin typeface="Cambria Math" panose="02040503050406030204" pitchFamily="18" charset="0"/>
                              <a:sym typeface="Symbol" panose="05050102010706020507" pitchFamily="18" charset="2"/>
                            </a:rPr>
                            <m:t>1−</m:t>
                          </m:r>
                          <m:r>
                            <a:rPr lang="it-IT" altLang="en-US" sz="2000" i="1">
                              <a:latin typeface="Cambria Math" panose="02040503050406030204" pitchFamily="18" charset="0"/>
                              <a:ea typeface="Cambria Math" panose="02040503050406030204" pitchFamily="18" charset="0"/>
                              <a:sym typeface="Symbol" panose="05050102010706020507" pitchFamily="18" charset="2"/>
                            </a:rPr>
                            <m:t>𝛼</m:t>
                          </m:r>
                        </m:e>
                      </m:d>
                      <m:r>
                        <a:rPr lang="it-IT" altLang="en-US" sz="2000" b="0" i="1" smtClean="0">
                          <a:latin typeface="Cambria Math" panose="02040503050406030204" pitchFamily="18" charset="0"/>
                          <a:ea typeface="Cambria Math" panose="02040503050406030204" pitchFamily="18" charset="0"/>
                          <a:sym typeface="Symbol" panose="05050102010706020507" pitchFamily="18" charset="2"/>
                        </a:rPr>
                        <m:t> </m:t>
                      </m:r>
                      <m:r>
                        <a:rPr lang="it-IT" altLang="en-US" sz="2000" i="1">
                          <a:latin typeface="Cambria Math" panose="02040503050406030204" pitchFamily="18" charset="0"/>
                          <a:ea typeface="Cambria Math" panose="02040503050406030204" pitchFamily="18" charset="0"/>
                          <a:sym typeface="Symbol" panose="05050102010706020507" pitchFamily="18" charset="2"/>
                        </a:rPr>
                        <m:t>𝐴</m:t>
                      </m:r>
                      <m:r>
                        <a:rPr lang="it-IT" altLang="en-US" sz="2000" b="0" i="1" smtClean="0">
                          <a:latin typeface="Cambria Math" panose="02040503050406030204" pitchFamily="18" charset="0"/>
                          <a:ea typeface="Cambria Math" panose="02040503050406030204" pitchFamily="18" charset="0"/>
                          <a:sym typeface="Symbol" panose="05050102010706020507" pitchFamily="18" charset="2"/>
                        </a:rPr>
                        <m:t> </m:t>
                      </m:r>
                      <m:sSup>
                        <m:sSupPr>
                          <m:ctrlPr>
                            <a:rPr lang="it-IT" altLang="en-US" sz="2000" i="1">
                              <a:latin typeface="Cambria Math" panose="02040503050406030204" pitchFamily="18" charset="0"/>
                              <a:ea typeface="Cambria Math" panose="02040503050406030204" pitchFamily="18" charset="0"/>
                              <a:sym typeface="Symbol" panose="05050102010706020507" pitchFamily="18" charset="2"/>
                            </a:rPr>
                          </m:ctrlPr>
                        </m:sSupPr>
                        <m:e>
                          <m:r>
                            <a:rPr lang="it-IT" altLang="en-US" sz="2000" b="0" i="1" smtClean="0">
                              <a:latin typeface="Cambria Math" panose="02040503050406030204" pitchFamily="18" charset="0"/>
                              <a:ea typeface="Cambria Math" panose="02040503050406030204" pitchFamily="18" charset="0"/>
                              <a:sym typeface="Symbol" panose="05050102010706020507" pitchFamily="18" charset="2"/>
                            </a:rPr>
                            <m:t>(</m:t>
                          </m:r>
                          <m:sSubSup>
                            <m:sSubSupPr>
                              <m:ctrlPr>
                                <a:rPr lang="it-IT" altLang="en-US" sz="2000" i="1" smtClean="0">
                                  <a:latin typeface="Cambria Math" panose="02040503050406030204" pitchFamily="18" charset="0"/>
                                  <a:ea typeface="Cambria Math" panose="02040503050406030204" pitchFamily="18" charset="0"/>
                                  <a:sym typeface="Symbol" panose="05050102010706020507" pitchFamily="18" charset="2"/>
                                </a:rPr>
                              </m:ctrlPr>
                            </m:sSubSupPr>
                            <m:e>
                              <m:r>
                                <a:rPr lang="it-IT" altLang="en-US" sz="2000" i="1">
                                  <a:latin typeface="Cambria Math" panose="02040503050406030204" pitchFamily="18" charset="0"/>
                                  <a:ea typeface="Cambria Math" panose="02040503050406030204" pitchFamily="18" charset="0"/>
                                  <a:sym typeface="Symbol" panose="05050102010706020507" pitchFamily="18" charset="2"/>
                                </a:rPr>
                                <m:t>𝑘</m:t>
                              </m:r>
                            </m:e>
                            <m:sub>
                              <m:r>
                                <a:rPr lang="it-IT" altLang="en-US" sz="2000" b="0" i="1" smtClean="0">
                                  <a:latin typeface="Cambria Math" panose="02040503050406030204" pitchFamily="18" charset="0"/>
                                  <a:ea typeface="Cambria Math" panose="02040503050406030204" pitchFamily="18" charset="0"/>
                                  <a:sym typeface="Symbol" panose="05050102010706020507" pitchFamily="18" charset="2"/>
                                </a:rPr>
                                <m:t>𝑔𝑜𝑙𝑑</m:t>
                              </m:r>
                            </m:sub>
                            <m:sup>
                              <m:r>
                                <a:rPr lang="it-IT" altLang="en-US" sz="2000" b="0" i="1" smtClean="0">
                                  <a:latin typeface="Cambria Math" panose="02040503050406030204" pitchFamily="18" charset="0"/>
                                  <a:ea typeface="Cambria Math" panose="02040503050406030204" pitchFamily="18" charset="0"/>
                                  <a:sym typeface="Symbol" panose="05050102010706020507" pitchFamily="18" charset="2"/>
                                </a:rPr>
                                <m:t>∗</m:t>
                              </m:r>
                            </m:sup>
                          </m:sSubSup>
                          <m:r>
                            <a:rPr lang="it-IT" altLang="en-US" sz="2000" b="0" i="1" smtClean="0">
                              <a:latin typeface="Cambria Math" panose="02040503050406030204" pitchFamily="18" charset="0"/>
                              <a:ea typeface="Cambria Math" panose="02040503050406030204" pitchFamily="18" charset="0"/>
                              <a:sym typeface="Symbol" panose="05050102010706020507" pitchFamily="18" charset="2"/>
                            </a:rPr>
                            <m:t>)</m:t>
                          </m:r>
                        </m:e>
                        <m:sup>
                          <m:r>
                            <a:rPr lang="it-IT" altLang="en-US" sz="2000" i="1">
                              <a:latin typeface="Cambria Math" panose="02040503050406030204" pitchFamily="18" charset="0"/>
                              <a:ea typeface="Cambria Math" panose="02040503050406030204" pitchFamily="18" charset="0"/>
                              <a:sym typeface="Symbol" panose="05050102010706020507" pitchFamily="18" charset="2"/>
                            </a:rPr>
                            <m:t>−</m:t>
                          </m:r>
                          <m:r>
                            <a:rPr lang="it-IT" altLang="en-US" sz="2000" i="1">
                              <a:latin typeface="Cambria Math" panose="02040503050406030204" pitchFamily="18" charset="0"/>
                              <a:ea typeface="Cambria Math" panose="02040503050406030204" pitchFamily="18" charset="0"/>
                              <a:sym typeface="Symbol" panose="05050102010706020507" pitchFamily="18" charset="2"/>
                            </a:rPr>
                            <m:t>𝛼</m:t>
                          </m:r>
                        </m:sup>
                      </m:sSup>
                      <m:r>
                        <a:rPr lang="it-IT" altLang="en-US" sz="2000" i="1">
                          <a:latin typeface="Cambria Math" panose="02040503050406030204" pitchFamily="18" charset="0"/>
                          <a:sym typeface="Symbol" panose="05050102010706020507" pitchFamily="18" charset="2"/>
                        </a:rPr>
                        <m:t>=</m:t>
                      </m:r>
                      <m:r>
                        <m:rPr>
                          <m:sty m:val="p"/>
                        </m:rPr>
                        <a:rPr lang="el-GR" altLang="en-US" sz="2000" i="1" smtClean="0">
                          <a:latin typeface="Cambria Math" panose="02040503050406030204" pitchFamily="18" charset="0"/>
                          <a:ea typeface="Cambria Math" panose="02040503050406030204" pitchFamily="18" charset="0"/>
                          <a:sym typeface="Symbol" panose="05050102010706020507" pitchFamily="18" charset="2"/>
                        </a:rPr>
                        <m:t>δ</m:t>
                      </m:r>
                    </m:oMath>
                  </m:oMathPara>
                </a14:m>
                <a:endParaRPr lang="it-IT" altLang="en-US" sz="2000" b="1" dirty="0">
                  <a:latin typeface="Arial" panose="020B0604020202020204" pitchFamily="34" charset="0"/>
                  <a:sym typeface="Symbol" panose="05050102010706020507" pitchFamily="18" charset="2"/>
                </a:endParaRP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E risolvendo per k*:                 </a:t>
                </a:r>
                <a14:m>
                  <m:oMath xmlns:m="http://schemas.openxmlformats.org/officeDocument/2006/math">
                    <m:sSup>
                      <m:sSupPr>
                        <m:ctrlPr>
                          <a:rPr lang="it-IT" altLang="en-US" sz="2000" i="1">
                            <a:latin typeface="Cambria Math" panose="02040503050406030204" pitchFamily="18" charset="0"/>
                            <a:ea typeface="Cambria Math" panose="02040503050406030204" pitchFamily="18" charset="0"/>
                            <a:sym typeface="Symbol" panose="05050102010706020507" pitchFamily="18" charset="2"/>
                          </a:rPr>
                        </m:ctrlPr>
                      </m:sSupPr>
                      <m:e>
                        <m:r>
                          <a:rPr lang="it-IT" altLang="en-US" sz="2000" i="1">
                            <a:latin typeface="Cambria Math" panose="02040503050406030204" pitchFamily="18" charset="0"/>
                            <a:ea typeface="Cambria Math" panose="02040503050406030204" pitchFamily="18" charset="0"/>
                            <a:sym typeface="Symbol" panose="05050102010706020507" pitchFamily="18" charset="2"/>
                          </a:rPr>
                          <m:t>(</m:t>
                        </m:r>
                        <m:sSubSup>
                          <m:sSubSupPr>
                            <m:ctrlPr>
                              <a:rPr lang="it-IT" altLang="en-US" sz="2000" i="1">
                                <a:latin typeface="Cambria Math" panose="02040503050406030204" pitchFamily="18" charset="0"/>
                                <a:ea typeface="Cambria Math" panose="02040503050406030204" pitchFamily="18" charset="0"/>
                                <a:sym typeface="Symbol" panose="05050102010706020507" pitchFamily="18" charset="2"/>
                              </a:rPr>
                            </m:ctrlPr>
                          </m:sSubSupPr>
                          <m:e>
                            <m:r>
                              <a:rPr lang="it-IT" altLang="en-US" sz="2000" i="1">
                                <a:latin typeface="Cambria Math" panose="02040503050406030204" pitchFamily="18" charset="0"/>
                                <a:ea typeface="Cambria Math" panose="02040503050406030204" pitchFamily="18" charset="0"/>
                                <a:sym typeface="Symbol" panose="05050102010706020507" pitchFamily="18" charset="2"/>
                              </a:rPr>
                              <m:t>𝑘</m:t>
                            </m:r>
                          </m:e>
                          <m:sub>
                            <m:r>
                              <a:rPr lang="it-IT" altLang="en-US" sz="2000" i="1">
                                <a:latin typeface="Cambria Math" panose="02040503050406030204" pitchFamily="18" charset="0"/>
                                <a:ea typeface="Cambria Math" panose="02040503050406030204" pitchFamily="18" charset="0"/>
                                <a:sym typeface="Symbol" panose="05050102010706020507" pitchFamily="18" charset="2"/>
                              </a:rPr>
                              <m:t>𝑔𝑜𝑙𝑑</m:t>
                            </m:r>
                          </m:sub>
                          <m:sup>
                            <m:r>
                              <a:rPr lang="it-IT" altLang="en-US" sz="2000" i="1">
                                <a:latin typeface="Cambria Math" panose="02040503050406030204" pitchFamily="18" charset="0"/>
                                <a:ea typeface="Cambria Math" panose="02040503050406030204" pitchFamily="18" charset="0"/>
                                <a:sym typeface="Symbol" panose="05050102010706020507" pitchFamily="18" charset="2"/>
                              </a:rPr>
                              <m:t>∗</m:t>
                            </m:r>
                          </m:sup>
                        </m:sSubSup>
                        <m:r>
                          <a:rPr lang="it-IT" altLang="en-US" sz="2000" i="1">
                            <a:latin typeface="Cambria Math" panose="02040503050406030204" pitchFamily="18" charset="0"/>
                            <a:ea typeface="Cambria Math" panose="02040503050406030204" pitchFamily="18" charset="0"/>
                            <a:sym typeface="Symbol" panose="05050102010706020507" pitchFamily="18" charset="2"/>
                          </a:rPr>
                          <m:t>)</m:t>
                        </m:r>
                      </m:e>
                      <m:sup>
                        <m:r>
                          <a:rPr lang="it-IT" altLang="en-US" sz="2000" i="1">
                            <a:latin typeface="Cambria Math" panose="02040503050406030204" pitchFamily="18" charset="0"/>
                            <a:ea typeface="Cambria Math" panose="02040503050406030204" pitchFamily="18" charset="0"/>
                            <a:sym typeface="Symbol" panose="05050102010706020507" pitchFamily="18" charset="2"/>
                          </a:rPr>
                          <m:t>−</m:t>
                        </m:r>
                        <m:r>
                          <a:rPr lang="it-IT" altLang="en-US" sz="2000" i="1">
                            <a:latin typeface="Cambria Math" panose="02040503050406030204" pitchFamily="18" charset="0"/>
                            <a:ea typeface="Cambria Math" panose="02040503050406030204" pitchFamily="18" charset="0"/>
                            <a:sym typeface="Symbol" panose="05050102010706020507" pitchFamily="18" charset="2"/>
                          </a:rPr>
                          <m:t>𝛼</m:t>
                        </m:r>
                      </m:sup>
                    </m:sSup>
                    <m:r>
                      <a:rPr lang="it-IT" altLang="en-US" sz="2000" i="1">
                        <a:latin typeface="Cambria Math" panose="02040503050406030204" pitchFamily="18" charset="0"/>
                        <a:sym typeface="Symbol" panose="05050102010706020507" pitchFamily="18" charset="2"/>
                      </a:rPr>
                      <m:t>=</m:t>
                    </m:r>
                    <m:f>
                      <m:fPr>
                        <m:ctrlPr>
                          <a:rPr lang="it-IT" altLang="en-US" sz="2000" i="1" smtClean="0">
                            <a:latin typeface="Cambria Math" panose="02040503050406030204" pitchFamily="18" charset="0"/>
                            <a:sym typeface="Symbol" panose="05050102010706020507" pitchFamily="18" charset="2"/>
                          </a:rPr>
                        </m:ctrlPr>
                      </m:fPr>
                      <m:num>
                        <m:r>
                          <m:rPr>
                            <m:sty m:val="p"/>
                          </m:rPr>
                          <a:rPr lang="el-GR" altLang="en-US" sz="2000" i="1">
                            <a:latin typeface="Cambria Math" panose="02040503050406030204" pitchFamily="18" charset="0"/>
                            <a:ea typeface="Cambria Math" panose="02040503050406030204" pitchFamily="18" charset="0"/>
                            <a:sym typeface="Symbol" panose="05050102010706020507" pitchFamily="18" charset="2"/>
                          </a:rPr>
                          <m:t>δ</m:t>
                        </m:r>
                      </m:num>
                      <m:den>
                        <m:d>
                          <m:dPr>
                            <m:ctrlPr>
                              <a:rPr lang="it-IT" altLang="en-US" sz="2000" i="1">
                                <a:latin typeface="Cambria Math" panose="02040503050406030204" pitchFamily="18" charset="0"/>
                                <a:sym typeface="Symbol" panose="05050102010706020507" pitchFamily="18" charset="2"/>
                              </a:rPr>
                            </m:ctrlPr>
                          </m:dPr>
                          <m:e>
                            <m:r>
                              <a:rPr lang="it-IT" altLang="en-US" sz="2000" i="1">
                                <a:latin typeface="Cambria Math" panose="02040503050406030204" pitchFamily="18" charset="0"/>
                                <a:sym typeface="Symbol" panose="05050102010706020507" pitchFamily="18" charset="2"/>
                              </a:rPr>
                              <m:t>1−</m:t>
                            </m:r>
                            <m:r>
                              <a:rPr lang="it-IT" altLang="en-US" sz="2000" i="1">
                                <a:latin typeface="Cambria Math" panose="02040503050406030204" pitchFamily="18" charset="0"/>
                                <a:ea typeface="Cambria Math" panose="02040503050406030204" pitchFamily="18" charset="0"/>
                                <a:sym typeface="Symbol" panose="05050102010706020507" pitchFamily="18" charset="2"/>
                              </a:rPr>
                              <m:t>𝛼</m:t>
                            </m:r>
                          </m:e>
                        </m:d>
                        <m:r>
                          <a:rPr lang="it-IT" altLang="en-US" sz="2000" i="1">
                            <a:latin typeface="Cambria Math" panose="02040503050406030204" pitchFamily="18" charset="0"/>
                            <a:ea typeface="Cambria Math" panose="02040503050406030204" pitchFamily="18" charset="0"/>
                            <a:sym typeface="Symbol" panose="05050102010706020507" pitchFamily="18" charset="2"/>
                          </a:rPr>
                          <m:t> </m:t>
                        </m:r>
                        <m:r>
                          <a:rPr lang="it-IT" altLang="en-US" sz="2000" i="1">
                            <a:latin typeface="Cambria Math" panose="02040503050406030204" pitchFamily="18" charset="0"/>
                            <a:ea typeface="Cambria Math" panose="02040503050406030204" pitchFamily="18" charset="0"/>
                            <a:sym typeface="Symbol" panose="05050102010706020507" pitchFamily="18" charset="2"/>
                          </a:rPr>
                          <m:t>𝐴</m:t>
                        </m:r>
                        <m:r>
                          <a:rPr lang="it-IT" altLang="en-US" sz="2000" i="1">
                            <a:latin typeface="Cambria Math" panose="02040503050406030204" pitchFamily="18" charset="0"/>
                            <a:ea typeface="Cambria Math" panose="02040503050406030204" pitchFamily="18" charset="0"/>
                            <a:sym typeface="Symbol" panose="05050102010706020507" pitchFamily="18" charset="2"/>
                          </a:rPr>
                          <m:t> </m:t>
                        </m:r>
                        <m:r>
                          <m:rPr>
                            <m:nor/>
                          </m:rPr>
                          <a:rPr lang="it-IT" altLang="en-US" sz="2000" dirty="0">
                            <a:sym typeface="Symbol" panose="05050102010706020507" pitchFamily="18" charset="2"/>
                          </a:rPr>
                          <m:t> </m:t>
                        </m:r>
                      </m:den>
                    </m:f>
                  </m:oMath>
                </a14:m>
                <a:endParaRPr lang="it-IT" altLang="en-US" sz="2000" b="1" dirty="0">
                  <a:sym typeface="Symbol" panose="05050102010706020507" pitchFamily="18" charset="2"/>
                </a:endParaRPr>
              </a:p>
              <a:p>
                <a:pPr marL="571500" indent="-571500"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Ovvero: 			</a:t>
                </a:r>
                <a:r>
                  <a:rPr lang="it-IT" altLang="en-US" sz="2000" dirty="0">
                    <a:latin typeface="Arial" panose="020B0604020202020204" pitchFamily="34" charset="0"/>
                    <a:sym typeface="Symbol" panose="05050102010706020507" pitchFamily="18" charset="2"/>
                  </a:rPr>
                  <a:t>     </a:t>
                </a:r>
                <a14:m>
                  <m:oMath xmlns:m="http://schemas.openxmlformats.org/officeDocument/2006/math">
                    <m:sSubSup>
                      <m:sSubSupPr>
                        <m:ctrlP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ctrlPr>
                      </m:sSubSupPr>
                      <m:e>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𝒌</m:t>
                        </m:r>
                      </m:e>
                      <m:sub>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𝒈𝒐𝒍𝒅</m:t>
                        </m:r>
                      </m:sub>
                      <m:sup>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m:t>
                        </m:r>
                      </m:sup>
                    </m:sSubSup>
                    <m:r>
                      <a:rPr lang="it-IT" altLang="en-US" sz="2000" b="1" i="1">
                        <a:solidFill>
                          <a:srgbClr val="C00000"/>
                        </a:solidFill>
                        <a:latin typeface="Cambria Math" panose="02040503050406030204" pitchFamily="18" charset="0"/>
                        <a:sym typeface="Symbol" panose="05050102010706020507" pitchFamily="18" charset="2"/>
                      </a:rPr>
                      <m:t>=</m:t>
                    </m:r>
                    <m:sSup>
                      <m:sSupPr>
                        <m:ctrlPr>
                          <a:rPr lang="it-IT" altLang="en-US" sz="2000" b="1" i="1" smtClean="0">
                            <a:solidFill>
                              <a:srgbClr val="C00000"/>
                            </a:solidFill>
                            <a:latin typeface="Cambria Math" panose="02040503050406030204" pitchFamily="18" charset="0"/>
                            <a:sym typeface="Symbol" panose="05050102010706020507" pitchFamily="18" charset="2"/>
                          </a:rPr>
                        </m:ctrlPr>
                      </m:sSupPr>
                      <m:e>
                        <m:d>
                          <m:dPr>
                            <m:begChr m:val="["/>
                            <m:endChr m:val="]"/>
                            <m:ctrlPr>
                              <a:rPr lang="it-IT" altLang="en-US" sz="2000" b="1" i="1">
                                <a:solidFill>
                                  <a:srgbClr val="C00000"/>
                                </a:solidFill>
                                <a:latin typeface="Cambria Math" panose="02040503050406030204" pitchFamily="18" charset="0"/>
                                <a:sym typeface="Symbol" panose="05050102010706020507" pitchFamily="18" charset="2"/>
                              </a:rPr>
                            </m:ctrlPr>
                          </m:dPr>
                          <m:e>
                            <m:f>
                              <m:fPr>
                                <m:ctrlPr>
                                  <a:rPr lang="it-IT" altLang="en-US" sz="2000" b="1" i="1">
                                    <a:solidFill>
                                      <a:srgbClr val="C00000"/>
                                    </a:solidFill>
                                    <a:latin typeface="Cambria Math" panose="02040503050406030204" pitchFamily="18" charset="0"/>
                                    <a:sym typeface="Symbol" panose="05050102010706020507" pitchFamily="18" charset="2"/>
                                  </a:rPr>
                                </m:ctrlPr>
                              </m:fPr>
                              <m:num>
                                <m:d>
                                  <m:dPr>
                                    <m:ctrlPr>
                                      <a:rPr lang="it-IT" altLang="en-US" sz="2000" b="1" i="1">
                                        <a:solidFill>
                                          <a:srgbClr val="C00000"/>
                                        </a:solidFill>
                                        <a:latin typeface="Cambria Math" panose="02040503050406030204" pitchFamily="18" charset="0"/>
                                        <a:sym typeface="Symbol" panose="05050102010706020507" pitchFamily="18" charset="2"/>
                                      </a:rPr>
                                    </m:ctrlPr>
                                  </m:dPr>
                                  <m:e>
                                    <m:r>
                                      <a:rPr lang="it-IT" altLang="en-US" sz="2000" b="1" i="1">
                                        <a:solidFill>
                                          <a:srgbClr val="C00000"/>
                                        </a:solidFill>
                                        <a:latin typeface="Cambria Math" panose="02040503050406030204" pitchFamily="18" charset="0"/>
                                        <a:sym typeface="Symbol" panose="05050102010706020507" pitchFamily="18" charset="2"/>
                                      </a:rPr>
                                      <m:t>𝟏</m:t>
                                    </m:r>
                                    <m:r>
                                      <a:rPr lang="it-IT" altLang="en-US" sz="2000" b="1" i="1">
                                        <a:solidFill>
                                          <a:srgbClr val="C00000"/>
                                        </a:solidFill>
                                        <a:latin typeface="Cambria Math" panose="02040503050406030204" pitchFamily="18" charset="0"/>
                                        <a:sym typeface="Symbol" panose="05050102010706020507" pitchFamily="18" charset="2"/>
                                      </a:rPr>
                                      <m:t>−</m:t>
                                    </m:r>
                                    <m: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𝜶</m:t>
                                    </m:r>
                                  </m:e>
                                </m:d>
                                <m: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 </m:t>
                                </m:r>
                                <m:r>
                                  <a:rPr lang="it-IT"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𝑨</m:t>
                                </m:r>
                              </m:num>
                              <m:den>
                                <m:r>
                                  <a:rPr lang="el-GR" altLang="en-US" sz="2000" b="1" i="1">
                                    <a:solidFill>
                                      <a:srgbClr val="C00000"/>
                                    </a:solidFill>
                                    <a:latin typeface="Cambria Math" panose="02040503050406030204" pitchFamily="18" charset="0"/>
                                    <a:ea typeface="Cambria Math" panose="02040503050406030204" pitchFamily="18" charset="0"/>
                                    <a:sym typeface="Symbol" panose="05050102010706020507" pitchFamily="18" charset="2"/>
                                  </a:rPr>
                                  <m:t>𝜹</m:t>
                                </m:r>
                              </m:den>
                            </m:f>
                          </m:e>
                        </m:d>
                      </m:e>
                      <m:sup>
                        <m:f>
                          <m:fPr>
                            <m:ctrlPr>
                              <a:rPr lang="it-IT" altLang="en-US" sz="2000" b="1" i="1" smtClean="0">
                                <a:solidFill>
                                  <a:srgbClr val="C00000"/>
                                </a:solidFill>
                                <a:latin typeface="Cambria Math" panose="02040503050406030204" pitchFamily="18" charset="0"/>
                                <a:sym typeface="Symbol" panose="05050102010706020507" pitchFamily="18" charset="2"/>
                              </a:rPr>
                            </m:ctrlPr>
                          </m:fPr>
                          <m:num>
                            <m:r>
                              <a:rPr lang="it-IT" altLang="en-US" sz="2000" b="1" i="1" smtClean="0">
                                <a:solidFill>
                                  <a:srgbClr val="C00000"/>
                                </a:solidFill>
                                <a:latin typeface="Cambria Math" panose="02040503050406030204" pitchFamily="18" charset="0"/>
                                <a:sym typeface="Symbol" panose="05050102010706020507" pitchFamily="18" charset="2"/>
                              </a:rPr>
                              <m:t>𝟏</m:t>
                            </m:r>
                          </m:num>
                          <m:den>
                            <m:r>
                              <a:rPr lang="it-IT" altLang="en-US" sz="2000" b="1" i="1"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𝜶</m:t>
                            </m:r>
                          </m:den>
                        </m:f>
                      </m:sup>
                    </m:sSup>
                  </m:oMath>
                </a14:m>
                <a:r>
                  <a:rPr lang="it-IT" altLang="en-US" sz="2000" dirty="0">
                    <a:latin typeface="Arial" panose="020B0604020202020204" pitchFamily="34" charset="0"/>
                    <a:sym typeface="Symbol" panose="05050102010706020507" pitchFamily="18" charset="2"/>
                  </a:rPr>
                  <a:t>  </a:t>
                </a:r>
              </a:p>
              <a:p>
                <a:pPr marL="571500" indent="-571500" algn="ctr" eaLnBrk="1" hangingPunct="1">
                  <a:lnSpc>
                    <a:spcPct val="125000"/>
                  </a:lnSpc>
                  <a:spcBef>
                    <a:spcPts val="600"/>
                  </a:spcBef>
                  <a:buNone/>
                </a:pPr>
                <a:r>
                  <a:rPr lang="it-IT" altLang="en-US" sz="1800" dirty="0">
                    <a:latin typeface="Arial" panose="020B0604020202020204" pitchFamily="34" charset="0"/>
                    <a:sym typeface="Symbol" panose="05050102010706020507" pitchFamily="18" charset="2"/>
                  </a:rPr>
                  <a:t>***  ***  ***</a:t>
                </a:r>
              </a:p>
              <a:p>
                <a:pPr marL="571500" indent="-571500" eaLnBrk="1" hangingPunct="1">
                  <a:lnSpc>
                    <a:spcPct val="125000"/>
                  </a:lnSpc>
                  <a:spcBef>
                    <a:spcPts val="600"/>
                  </a:spcBef>
                  <a:buNone/>
                </a:pPr>
                <a:r>
                  <a:rPr lang="it-IT" altLang="en-US" sz="1800" b="1" dirty="0">
                    <a:solidFill>
                      <a:srgbClr val="003399"/>
                    </a:solidFill>
                    <a:latin typeface="Arial" panose="020B0604020202020204" pitchFamily="34" charset="0"/>
                    <a:sym typeface="Symbol" panose="05050102010706020507" pitchFamily="18" charset="2"/>
                  </a:rPr>
                  <a:t>Soluzioni numeriche </a:t>
                </a:r>
                <a:r>
                  <a:rPr lang="it-IT" altLang="en-US" sz="1800" dirty="0">
                    <a:solidFill>
                      <a:srgbClr val="003399"/>
                    </a:solidFill>
                    <a:latin typeface="Arial" panose="020B0604020202020204" pitchFamily="34" charset="0"/>
                    <a:sym typeface="Symbol" panose="05050102010706020507" pitchFamily="18" charset="2"/>
                  </a:rPr>
                  <a:t>per</a:t>
                </a:r>
                <a:r>
                  <a:rPr lang="it-IT" altLang="en-US" sz="1800" dirty="0">
                    <a:latin typeface="Arial" panose="020B0604020202020204" pitchFamily="34" charset="0"/>
                    <a:sym typeface="Symbol" panose="05050102010706020507" pitchFamily="18" charset="2"/>
                  </a:rPr>
                  <a:t>  </a:t>
                </a:r>
                <a:r>
                  <a:rPr lang="it-IT" altLang="en-US" sz="1800" dirty="0">
                    <a:solidFill>
                      <a:srgbClr val="C00000"/>
                    </a:solidFill>
                    <a:latin typeface="Arial" panose="020B0604020202020204" pitchFamily="34" charset="0"/>
                    <a:sym typeface="Symbol" panose="05050102010706020507" pitchFamily="18" charset="2"/>
                  </a:rPr>
                  <a:t>y = k</a:t>
                </a:r>
                <a:r>
                  <a:rPr lang="it-IT" altLang="en-US" sz="1800" baseline="30000" dirty="0">
                    <a:solidFill>
                      <a:srgbClr val="C00000"/>
                    </a:solidFill>
                    <a:latin typeface="Arial" panose="020B0604020202020204" pitchFamily="34" charset="0"/>
                    <a:sym typeface="Symbol" panose="05050102010706020507" pitchFamily="18" charset="2"/>
                  </a:rPr>
                  <a:t>1-</a:t>
                </a:r>
                <a:r>
                  <a:rPr lang="el-GR" altLang="en-US" sz="2000" baseline="30000" dirty="0">
                    <a:solidFill>
                      <a:srgbClr val="C00000"/>
                    </a:solidFill>
                    <a:latin typeface="Calibri" panose="020F0502020204030204" pitchFamily="34" charset="0"/>
                    <a:cs typeface="Calibri" panose="020F0502020204030204" pitchFamily="34" charset="0"/>
                    <a:sym typeface="Symbol" panose="05050102010706020507" pitchFamily="18" charset="2"/>
                  </a:rPr>
                  <a:t>α</a:t>
                </a:r>
                <a:r>
                  <a:rPr lang="it-IT" altLang="en-US" sz="2000" baseline="30000" dirty="0">
                    <a:solidFill>
                      <a:srgbClr val="C00000"/>
                    </a:solidFill>
                    <a:latin typeface="Calibri" panose="020F0502020204030204" pitchFamily="34" charset="0"/>
                    <a:cs typeface="Calibri" panose="020F0502020204030204" pitchFamily="34" charset="0"/>
                    <a:sym typeface="Symbol" panose="05050102010706020507" pitchFamily="18" charset="2"/>
                  </a:rPr>
                  <a:t>  </a:t>
                </a:r>
                <a:r>
                  <a:rPr lang="it-IT" altLang="en-US" sz="2000" dirty="0">
                    <a:solidFill>
                      <a:srgbClr val="C00000"/>
                    </a:solidFill>
                    <a:latin typeface="Calibri" panose="020F0502020204030204" pitchFamily="34" charset="0"/>
                    <a:cs typeface="Calibri" panose="020F0502020204030204" pitchFamily="34" charset="0"/>
                    <a:sym typeface="Symbol" panose="05050102010706020507" pitchFamily="18" charset="2"/>
                  </a:rPr>
                  <a:t>= k</a:t>
                </a:r>
                <a:r>
                  <a:rPr lang="it-IT" altLang="en-US" sz="2000" baseline="30000" dirty="0">
                    <a:solidFill>
                      <a:srgbClr val="C00000"/>
                    </a:solidFill>
                    <a:latin typeface="Calibri" panose="020F0502020204030204" pitchFamily="34" charset="0"/>
                    <a:cs typeface="Calibri" panose="020F0502020204030204" pitchFamily="34" charset="0"/>
                    <a:sym typeface="Symbol" panose="05050102010706020507" pitchFamily="18" charset="2"/>
                  </a:rPr>
                  <a:t>1/3   </a:t>
                </a:r>
                <a:r>
                  <a:rPr lang="it-IT" altLang="en-US" sz="1800" dirty="0">
                    <a:latin typeface="Arial" panose="020B0604020202020204" pitchFamily="34" charset="0"/>
                    <a:cs typeface="Calibri" panose="020F0502020204030204" pitchFamily="34" charset="0"/>
                    <a:sym typeface="Symbol" panose="05050102010706020507" pitchFamily="18" charset="2"/>
                  </a:rPr>
                  <a:t>(</a:t>
                </a:r>
                <a:r>
                  <a:rPr lang="it-IT" altLang="en-US" sz="1800" dirty="0">
                    <a:solidFill>
                      <a:srgbClr val="003399"/>
                    </a:solidFill>
                    <a:latin typeface="Arial" panose="020B0604020202020204" pitchFamily="34" charset="0"/>
                    <a:cs typeface="Calibri" panose="020F0502020204030204" pitchFamily="34" charset="0"/>
                    <a:sym typeface="Symbol" panose="05050102010706020507" pitchFamily="18" charset="2"/>
                  </a:rPr>
                  <a:t>con</a:t>
                </a:r>
                <a:r>
                  <a:rPr lang="it-IT" altLang="en-US" sz="1800" dirty="0">
                    <a:latin typeface="Arial" panose="020B0604020202020204" pitchFamily="34" charset="0"/>
                    <a:cs typeface="Calibri" panose="020F0502020204030204" pitchFamily="34" charset="0"/>
                    <a:sym typeface="Symbol" panose="05050102010706020507" pitchFamily="18" charset="2"/>
                  </a:rPr>
                  <a:t> </a:t>
                </a:r>
                <a14:m>
                  <m:oMath xmlns:m="http://schemas.openxmlformats.org/officeDocument/2006/math">
                    <m:r>
                      <m:rPr>
                        <m:sty m:val="p"/>
                      </m:rPr>
                      <a:rPr lang="it-IT" altLang="en-US" sz="2000" b="0" i="0" smtClean="0">
                        <a:solidFill>
                          <a:srgbClr val="CC0000"/>
                        </a:solidFill>
                        <a:latin typeface="Cambria Math" panose="02040503050406030204" pitchFamily="18" charset="0"/>
                        <a:ea typeface="Cambria Math" panose="02040503050406030204" pitchFamily="18" charset="0"/>
                        <a:sym typeface="Symbol" panose="05050102010706020507" pitchFamily="18" charset="2"/>
                      </a:rPr>
                      <m:t>A</m:t>
                    </m:r>
                    <m:r>
                      <a:rPr lang="it-IT" altLang="en-US" sz="2000" b="0" i="0" smtClean="0">
                        <a:solidFill>
                          <a:srgbClr val="CC0000"/>
                        </a:solidFill>
                        <a:latin typeface="Cambria Math" panose="02040503050406030204" pitchFamily="18" charset="0"/>
                        <a:ea typeface="Cambria Math" panose="02040503050406030204" pitchFamily="18" charset="0"/>
                        <a:sym typeface="Symbol" panose="05050102010706020507" pitchFamily="18" charset="2"/>
                      </a:rPr>
                      <m:t>=1</m:t>
                    </m:r>
                  </m:oMath>
                </a14:m>
                <a:r>
                  <a:rPr lang="it-IT" altLang="en-US" sz="1800" b="0" i="0" dirty="0">
                    <a:latin typeface="Arial" panose="020B0604020202020204" pitchFamily="34" charset="0"/>
                    <a:ea typeface="Cambria Math" panose="02040503050406030204" pitchFamily="18" charset="0"/>
                    <a:sym typeface="Symbol" panose="05050102010706020507" pitchFamily="18" charset="2"/>
                  </a:rPr>
                  <a:t>) ;  </a:t>
                </a:r>
                <a14:m>
                  <m:oMath xmlns:m="http://schemas.openxmlformats.org/officeDocument/2006/math">
                    <m:r>
                      <a:rPr lang="it-IT" altLang="en-US" sz="2000" b="0" i="0" smtClean="0">
                        <a:solidFill>
                          <a:srgbClr val="CC0000"/>
                        </a:solidFill>
                        <a:latin typeface="Cambria Math" panose="02040503050406030204" pitchFamily="18" charset="0"/>
                        <a:ea typeface="Cambria Math" panose="02040503050406030204" pitchFamily="18" charset="0"/>
                        <a:sym typeface="Symbol" panose="05050102010706020507" pitchFamily="18" charset="2"/>
                      </a:rPr>
                      <m:t>  </m:t>
                    </m:r>
                    <m:r>
                      <m:rPr>
                        <m:sty m:val="p"/>
                      </m:rPr>
                      <a:rPr lang="el-GR" altLang="en-US" sz="2000" i="1" smtClean="0">
                        <a:solidFill>
                          <a:srgbClr val="CC0000"/>
                        </a:solidFill>
                        <a:latin typeface="Cambria Math" panose="02040503050406030204" pitchFamily="18" charset="0"/>
                        <a:ea typeface="Cambria Math" panose="02040503050406030204" pitchFamily="18" charset="0"/>
                        <a:sym typeface="Symbol" panose="05050102010706020507" pitchFamily="18" charset="2"/>
                      </a:rPr>
                      <m:t>δ</m:t>
                    </m:r>
                  </m:oMath>
                </a14:m>
                <a:r>
                  <a:rPr lang="it-IT" altLang="en-US" sz="2000" dirty="0">
                    <a:solidFill>
                      <a:srgbClr val="C00000"/>
                    </a:solidFill>
                    <a:latin typeface="Arial" panose="020B0604020202020204" pitchFamily="34" charset="0"/>
                    <a:sym typeface="Symbol" panose="05050102010706020507" pitchFamily="18" charset="2"/>
                  </a:rPr>
                  <a:t> </a:t>
                </a:r>
                <a:r>
                  <a:rPr lang="it-IT" altLang="en-US" sz="1800" dirty="0">
                    <a:solidFill>
                      <a:srgbClr val="C00000"/>
                    </a:solidFill>
                    <a:latin typeface="Arial" panose="020B0604020202020204" pitchFamily="34" charset="0"/>
                    <a:sym typeface="Symbol" panose="05050102010706020507" pitchFamily="18" charset="2"/>
                  </a:rPr>
                  <a:t>= 0,04 </a:t>
                </a:r>
                <a:r>
                  <a:rPr lang="it-IT" altLang="en-US" sz="1800" dirty="0">
                    <a:latin typeface="Arial" panose="020B0604020202020204" pitchFamily="34" charset="0"/>
                    <a:sym typeface="Symbol" panose="05050102010706020507" pitchFamily="18" charset="2"/>
                  </a:rPr>
                  <a:t>:</a:t>
                </a:r>
              </a:p>
              <a:p>
                <a:pPr marL="571500" indent="-571500" eaLnBrk="1" hangingPunct="1">
                  <a:lnSpc>
                    <a:spcPct val="125000"/>
                  </a:lnSpc>
                  <a:spcBef>
                    <a:spcPts val="600"/>
                  </a:spcBef>
                  <a:buNone/>
                </a:pPr>
                <a:r>
                  <a:rPr lang="it-IT" altLang="en-US" sz="1800" dirty="0">
                    <a:solidFill>
                      <a:srgbClr val="C00000"/>
                    </a:solidFill>
                    <a:latin typeface="Arial" panose="020B0604020202020204" pitchFamily="34" charset="0"/>
                    <a:sym typeface="Symbol" panose="05050102010706020507" pitchFamily="18" charset="2"/>
                  </a:rPr>
                  <a:t>	s*</a:t>
                </a:r>
                <a:r>
                  <a:rPr lang="it-IT" altLang="en-US" sz="1800" baseline="-25000" dirty="0" err="1">
                    <a:solidFill>
                      <a:srgbClr val="C00000"/>
                    </a:solidFill>
                    <a:latin typeface="Arial" panose="020B0604020202020204" pitchFamily="34" charset="0"/>
                    <a:sym typeface="Symbol" panose="05050102010706020507" pitchFamily="18" charset="2"/>
                  </a:rPr>
                  <a:t>gold</a:t>
                </a:r>
                <a:r>
                  <a:rPr lang="it-IT" altLang="en-US" sz="1800" dirty="0">
                    <a:solidFill>
                      <a:srgbClr val="C00000"/>
                    </a:solidFill>
                    <a:latin typeface="Arial" panose="020B0604020202020204" pitchFamily="34" charset="0"/>
                    <a:sym typeface="Symbol" panose="05050102010706020507" pitchFamily="18" charset="2"/>
                  </a:rPr>
                  <a:t> = 1/3    ;     k*</a:t>
                </a:r>
                <a:r>
                  <a:rPr lang="it-IT" altLang="en-US" sz="1800" baseline="-25000" dirty="0" err="1">
                    <a:solidFill>
                      <a:srgbClr val="C00000"/>
                    </a:solidFill>
                    <a:sym typeface="Symbol" panose="05050102010706020507" pitchFamily="18" charset="2"/>
                  </a:rPr>
                  <a:t>gold</a:t>
                </a:r>
                <a:r>
                  <a:rPr lang="it-IT" altLang="en-US" sz="1800" dirty="0">
                    <a:solidFill>
                      <a:srgbClr val="C00000"/>
                    </a:solidFill>
                    <a:latin typeface="Arial" panose="020B0604020202020204" pitchFamily="34" charset="0"/>
                    <a:sym typeface="Symbol" panose="05050102010706020507" pitchFamily="18" charset="2"/>
                  </a:rPr>
                  <a:t> = 24,06   ;     y*</a:t>
                </a:r>
                <a:r>
                  <a:rPr lang="it-IT" altLang="en-US" sz="1800" baseline="-25000" dirty="0" err="1">
                    <a:solidFill>
                      <a:srgbClr val="C00000"/>
                    </a:solidFill>
                    <a:sym typeface="Symbol" panose="05050102010706020507" pitchFamily="18" charset="2"/>
                  </a:rPr>
                  <a:t>gold</a:t>
                </a:r>
                <a:r>
                  <a:rPr lang="it-IT" altLang="en-US" sz="1800" dirty="0">
                    <a:solidFill>
                      <a:srgbClr val="C00000"/>
                    </a:solidFill>
                    <a:latin typeface="Arial" panose="020B0604020202020204" pitchFamily="34" charset="0"/>
                    <a:sym typeface="Symbol" panose="05050102010706020507" pitchFamily="18" charset="2"/>
                  </a:rPr>
                  <a:t> = 2,89   ;  </a:t>
                </a:r>
              </a:p>
              <a:p>
                <a:pPr marL="571500" indent="-571500" eaLnBrk="1" hangingPunct="1">
                  <a:lnSpc>
                    <a:spcPct val="125000"/>
                  </a:lnSpc>
                  <a:spcBef>
                    <a:spcPts val="600"/>
                  </a:spcBef>
                  <a:buNone/>
                </a:pPr>
                <a:r>
                  <a:rPr lang="it-IT" altLang="en-US" sz="1800" dirty="0">
                    <a:solidFill>
                      <a:srgbClr val="C00000"/>
                    </a:solidFill>
                    <a:latin typeface="Arial" panose="020B0604020202020204" pitchFamily="34" charset="0"/>
                    <a:sym typeface="Symbol" panose="05050102010706020507" pitchFamily="18" charset="2"/>
                  </a:rPr>
                  <a:t>         i*</a:t>
                </a:r>
                <a:r>
                  <a:rPr lang="it-IT" altLang="en-US" sz="1800" baseline="-25000" dirty="0" err="1">
                    <a:solidFill>
                      <a:srgbClr val="C00000"/>
                    </a:solidFill>
                    <a:sym typeface="Symbol" panose="05050102010706020507" pitchFamily="18" charset="2"/>
                  </a:rPr>
                  <a:t>gold</a:t>
                </a:r>
                <a:r>
                  <a:rPr lang="it-IT" altLang="en-US" sz="1800" dirty="0">
                    <a:solidFill>
                      <a:srgbClr val="C00000"/>
                    </a:solidFill>
                    <a:latin typeface="Arial" panose="020B0604020202020204" pitchFamily="34" charset="0"/>
                    <a:sym typeface="Symbol" panose="05050102010706020507" pitchFamily="18" charset="2"/>
                  </a:rPr>
                  <a:t> =  s*</a:t>
                </a:r>
                <a:r>
                  <a:rPr lang="it-IT" altLang="en-US" sz="1800" baseline="-25000" dirty="0" err="1">
                    <a:solidFill>
                      <a:srgbClr val="C00000"/>
                    </a:solidFill>
                    <a:sym typeface="Symbol" panose="05050102010706020507" pitchFamily="18" charset="2"/>
                  </a:rPr>
                  <a:t>gold</a:t>
                </a:r>
                <a:r>
                  <a:rPr lang="it-IT" altLang="en-US" sz="1800" dirty="0">
                    <a:solidFill>
                      <a:srgbClr val="C00000"/>
                    </a:solidFill>
                    <a:latin typeface="Arial" panose="020B0604020202020204" pitchFamily="34" charset="0"/>
                    <a:sym typeface="Symbol" panose="05050102010706020507" pitchFamily="18" charset="2"/>
                  </a:rPr>
                  <a:t> y*</a:t>
                </a:r>
                <a:r>
                  <a:rPr lang="it-IT" altLang="en-US" sz="1800" baseline="-25000" dirty="0" err="1">
                    <a:solidFill>
                      <a:srgbClr val="C00000"/>
                    </a:solidFill>
                    <a:sym typeface="Symbol" panose="05050102010706020507" pitchFamily="18" charset="2"/>
                  </a:rPr>
                  <a:t>gold</a:t>
                </a:r>
                <a:r>
                  <a:rPr lang="it-IT" altLang="en-US" sz="1800" dirty="0">
                    <a:solidFill>
                      <a:srgbClr val="C00000"/>
                    </a:solidFill>
                    <a:latin typeface="Arial" panose="020B0604020202020204" pitchFamily="34" charset="0"/>
                    <a:sym typeface="Symbol" panose="05050102010706020507" pitchFamily="18" charset="2"/>
                  </a:rPr>
                  <a:t> = 0,96   </a:t>
                </a:r>
                <a:r>
                  <a:rPr lang="it-IT" altLang="en-US" sz="1800" dirty="0">
                    <a:latin typeface="Calibri" panose="020F0502020204030204" pitchFamily="34" charset="0"/>
                    <a:cs typeface="Calibri" panose="020F0502020204030204" pitchFamily="34" charset="0"/>
                    <a:sym typeface="Symbol" panose="05050102010706020507" pitchFamily="18" charset="2"/>
                  </a:rPr>
                  <a:t>↔</a:t>
                </a:r>
                <a:r>
                  <a:rPr lang="it-IT" altLang="en-US" sz="1800" dirty="0">
                    <a:solidFill>
                      <a:srgbClr val="C00000"/>
                    </a:solidFill>
                    <a:latin typeface="Arial" panose="020B0604020202020204" pitchFamily="34" charset="0"/>
                    <a:sym typeface="Symbol" panose="05050102010706020507" pitchFamily="18" charset="2"/>
                  </a:rPr>
                  <a:t>  </a:t>
                </a:r>
                <a14:m>
                  <m:oMath xmlns:m="http://schemas.openxmlformats.org/officeDocument/2006/math">
                    <m:r>
                      <m:rPr>
                        <m:sty m:val="p"/>
                      </m:rPr>
                      <a:rPr lang="el-GR" altLang="en-US" sz="2000" i="1">
                        <a:solidFill>
                          <a:srgbClr val="CC0000"/>
                        </a:solidFill>
                        <a:latin typeface="Cambria Math" panose="02040503050406030204" pitchFamily="18" charset="0"/>
                        <a:ea typeface="Cambria Math" panose="02040503050406030204" pitchFamily="18" charset="0"/>
                        <a:sym typeface="Symbol" panose="05050102010706020507" pitchFamily="18" charset="2"/>
                      </a:rPr>
                      <m:t>δ</m:t>
                    </m:r>
                  </m:oMath>
                </a14:m>
                <a:r>
                  <a:rPr lang="it-IT" altLang="en-US" sz="2000" dirty="0">
                    <a:solidFill>
                      <a:srgbClr val="C00000"/>
                    </a:solidFill>
                    <a:sym typeface="Symbol" panose="05050102010706020507" pitchFamily="18" charset="2"/>
                  </a:rPr>
                  <a:t>k*</a:t>
                </a:r>
                <a:r>
                  <a:rPr lang="it-IT" altLang="en-US" sz="2000" baseline="-25000" dirty="0">
                    <a:solidFill>
                      <a:srgbClr val="C00000"/>
                    </a:solidFill>
                    <a:sym typeface="Symbol" panose="05050102010706020507" pitchFamily="18" charset="2"/>
                  </a:rPr>
                  <a:t>gold</a:t>
                </a:r>
                <a:r>
                  <a:rPr lang="it-IT" altLang="en-US" sz="2000" dirty="0">
                    <a:solidFill>
                      <a:srgbClr val="C00000"/>
                    </a:solidFill>
                    <a:sym typeface="Symbol" panose="05050102010706020507" pitchFamily="18" charset="2"/>
                  </a:rPr>
                  <a:t> </a:t>
                </a:r>
                <a:r>
                  <a:rPr lang="it-IT" altLang="en-US" sz="1800" dirty="0">
                    <a:solidFill>
                      <a:srgbClr val="C00000"/>
                    </a:solidFill>
                    <a:sym typeface="Symbol" panose="05050102010706020507" pitchFamily="18" charset="2"/>
                  </a:rPr>
                  <a:t>= 0,04*24,06 = 0,96</a:t>
                </a:r>
                <a:r>
                  <a:rPr lang="it-IT" altLang="en-US" sz="1800" dirty="0">
                    <a:solidFill>
                      <a:srgbClr val="C00000"/>
                    </a:solidFill>
                    <a:latin typeface="Arial" panose="020B0604020202020204" pitchFamily="34" charset="0"/>
                    <a:sym typeface="Symbol" panose="05050102010706020507" pitchFamily="18" charset="2"/>
                  </a:rPr>
                  <a:t>							</a:t>
                </a:r>
              </a:p>
            </p:txBody>
          </p:sp>
        </mc:Choice>
        <mc:Fallback xmlns="">
          <p:sp>
            <p:nvSpPr>
              <p:cNvPr id="677891" name="Rectangle 3"/>
              <p:cNvSpPr>
                <a:spLocks noGrp="1" noRot="1" noChangeAspect="1" noMove="1" noResize="1" noEditPoints="1" noAdjustHandles="1" noChangeArrowheads="1" noChangeShapeType="1" noTextEdit="1"/>
              </p:cNvSpPr>
              <p:nvPr>
                <p:ph type="body" idx="1"/>
              </p:nvPr>
            </p:nvSpPr>
            <p:spPr>
              <a:xfrm>
                <a:off x="503238" y="908719"/>
                <a:ext cx="8640762" cy="5666705"/>
              </a:xfrm>
              <a:blipFill rotWithShape="0">
                <a:blip r:embed="rId3"/>
                <a:stretch>
                  <a:fillRect l="-56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403604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77891">
                                            <p:bg/>
                                          </p:spTgt>
                                        </p:tgtEl>
                                        <p:attrNameLst>
                                          <p:attrName>style.visibility</p:attrName>
                                        </p:attrNameLst>
                                      </p:cBhvr>
                                      <p:to>
                                        <p:strVal val="visible"/>
                                      </p:to>
                                    </p:set>
                                    <p:animEffect transition="in" filter="strips(downRight)">
                                      <p:cBhvr>
                                        <p:cTn id="7" dur="500"/>
                                        <p:tgtEl>
                                          <p:spTgt spid="67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77891">
                                            <p:txEl>
                                              <p:pRg st="0" end="0"/>
                                            </p:txEl>
                                          </p:spTgt>
                                        </p:tgtEl>
                                        <p:attrNameLst>
                                          <p:attrName>style.visibility</p:attrName>
                                        </p:attrNameLst>
                                      </p:cBhvr>
                                      <p:to>
                                        <p:strVal val="visible"/>
                                      </p:to>
                                    </p:set>
                                    <p:animEffect transition="in" filter="strips(downRight)">
                                      <p:cBhvr>
                                        <p:cTn id="12" dur="500"/>
                                        <p:tgtEl>
                                          <p:spTgt spid="67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77891">
                                            <p:txEl>
                                              <p:pRg st="1" end="1"/>
                                            </p:txEl>
                                          </p:spTgt>
                                        </p:tgtEl>
                                        <p:attrNameLst>
                                          <p:attrName>style.visibility</p:attrName>
                                        </p:attrNameLst>
                                      </p:cBhvr>
                                      <p:to>
                                        <p:strVal val="visible"/>
                                      </p:to>
                                    </p:set>
                                    <p:animEffect transition="in" filter="strips(downRight)">
                                      <p:cBhvr>
                                        <p:cTn id="17" dur="500"/>
                                        <p:tgtEl>
                                          <p:spTgt spid="67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77891">
                                            <p:txEl>
                                              <p:pRg st="2" end="2"/>
                                            </p:txEl>
                                          </p:spTgt>
                                        </p:tgtEl>
                                        <p:attrNameLst>
                                          <p:attrName>style.visibility</p:attrName>
                                        </p:attrNameLst>
                                      </p:cBhvr>
                                      <p:to>
                                        <p:strVal val="visible"/>
                                      </p:to>
                                    </p:set>
                                    <p:animEffect transition="in" filter="strips(downRight)">
                                      <p:cBhvr>
                                        <p:cTn id="22" dur="500"/>
                                        <p:tgtEl>
                                          <p:spTgt spid="67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77891">
                                            <p:txEl>
                                              <p:pRg st="3" end="3"/>
                                            </p:txEl>
                                          </p:spTgt>
                                        </p:tgtEl>
                                        <p:attrNameLst>
                                          <p:attrName>style.visibility</p:attrName>
                                        </p:attrNameLst>
                                      </p:cBhvr>
                                      <p:to>
                                        <p:strVal val="visible"/>
                                      </p:to>
                                    </p:set>
                                    <p:animEffect transition="in" filter="strips(downRight)">
                                      <p:cBhvr>
                                        <p:cTn id="27" dur="500"/>
                                        <p:tgtEl>
                                          <p:spTgt spid="6778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77891">
                                            <p:txEl>
                                              <p:pRg st="4" end="4"/>
                                            </p:txEl>
                                          </p:spTgt>
                                        </p:tgtEl>
                                        <p:attrNameLst>
                                          <p:attrName>style.visibility</p:attrName>
                                        </p:attrNameLst>
                                      </p:cBhvr>
                                      <p:to>
                                        <p:strVal val="visible"/>
                                      </p:to>
                                    </p:set>
                                    <p:animEffect transition="in" filter="strips(downRight)">
                                      <p:cBhvr>
                                        <p:cTn id="32" dur="500"/>
                                        <p:tgtEl>
                                          <p:spTgt spid="6778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77891">
                                            <p:txEl>
                                              <p:pRg st="5" end="5"/>
                                            </p:txEl>
                                          </p:spTgt>
                                        </p:tgtEl>
                                        <p:attrNameLst>
                                          <p:attrName>style.visibility</p:attrName>
                                        </p:attrNameLst>
                                      </p:cBhvr>
                                      <p:to>
                                        <p:strVal val="visible"/>
                                      </p:to>
                                    </p:set>
                                    <p:animEffect transition="in" filter="strips(downRight)">
                                      <p:cBhvr>
                                        <p:cTn id="37" dur="500"/>
                                        <p:tgtEl>
                                          <p:spTgt spid="6778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77891">
                                            <p:txEl>
                                              <p:pRg st="6" end="6"/>
                                            </p:txEl>
                                          </p:spTgt>
                                        </p:tgtEl>
                                        <p:attrNameLst>
                                          <p:attrName>style.visibility</p:attrName>
                                        </p:attrNameLst>
                                      </p:cBhvr>
                                      <p:to>
                                        <p:strVal val="visible"/>
                                      </p:to>
                                    </p:set>
                                    <p:animEffect transition="in" filter="strips(downRight)">
                                      <p:cBhvr>
                                        <p:cTn id="42" dur="500"/>
                                        <p:tgtEl>
                                          <p:spTgt spid="6778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77891">
                                            <p:txEl>
                                              <p:pRg st="7" end="7"/>
                                            </p:txEl>
                                          </p:spTgt>
                                        </p:tgtEl>
                                        <p:attrNameLst>
                                          <p:attrName>style.visibility</p:attrName>
                                        </p:attrNameLst>
                                      </p:cBhvr>
                                      <p:to>
                                        <p:strVal val="visible"/>
                                      </p:to>
                                    </p:set>
                                    <p:animEffect transition="in" filter="strips(downRight)">
                                      <p:cBhvr>
                                        <p:cTn id="47" dur="500"/>
                                        <p:tgtEl>
                                          <p:spTgt spid="6778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677891">
                                            <p:txEl>
                                              <p:pRg st="8" end="8"/>
                                            </p:txEl>
                                          </p:spTgt>
                                        </p:tgtEl>
                                        <p:attrNameLst>
                                          <p:attrName>style.visibility</p:attrName>
                                        </p:attrNameLst>
                                      </p:cBhvr>
                                      <p:to>
                                        <p:strVal val="visible"/>
                                      </p:to>
                                    </p:set>
                                    <p:animEffect transition="in" filter="strips(downRight)">
                                      <p:cBhvr>
                                        <p:cTn id="52" dur="500"/>
                                        <p:tgtEl>
                                          <p:spTgt spid="67789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677891">
                                            <p:txEl>
                                              <p:pRg st="9" end="9"/>
                                            </p:txEl>
                                          </p:spTgt>
                                        </p:tgtEl>
                                        <p:attrNameLst>
                                          <p:attrName>style.visibility</p:attrName>
                                        </p:attrNameLst>
                                      </p:cBhvr>
                                      <p:to>
                                        <p:strVal val="visible"/>
                                      </p:to>
                                    </p:set>
                                    <p:animEffect transition="in" filter="strips(downRight)">
                                      <p:cBhvr>
                                        <p:cTn id="57" dur="500"/>
                                        <p:tgtEl>
                                          <p:spTgt spid="67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539750" y="152400"/>
            <a:ext cx="8223250" cy="838200"/>
          </a:xfrm>
          <a:solidFill>
            <a:schemeClr val="accent5">
              <a:lumMod val="75000"/>
            </a:schemeClr>
          </a:solidFill>
          <a:ln>
            <a:solidFill>
              <a:schemeClr val="tx1"/>
            </a:solidFill>
          </a:ln>
        </p:spPr>
        <p:txBody>
          <a:bodyPr/>
          <a:lstStyle/>
          <a:p>
            <a:r>
              <a:rPr lang="it-IT" altLang="de-DE" sz="2800" i="1" dirty="0"/>
              <a:t>Come continua?</a:t>
            </a:r>
          </a:p>
        </p:txBody>
      </p:sp>
      <p:sp>
        <p:nvSpPr>
          <p:cNvPr id="185347" name="Rectangle 3"/>
          <p:cNvSpPr>
            <a:spLocks noGrp="1" noChangeArrowheads="1"/>
          </p:cNvSpPr>
          <p:nvPr>
            <p:ph idx="1"/>
          </p:nvPr>
        </p:nvSpPr>
        <p:spPr>
          <a:xfrm>
            <a:off x="539751" y="990601"/>
            <a:ext cx="8223250" cy="4158342"/>
          </a:xfrm>
          <a:solidFill>
            <a:srgbClr val="CCECFF"/>
          </a:solidFill>
          <a:ln>
            <a:solidFill>
              <a:schemeClr val="tx1"/>
            </a:solidFill>
          </a:ln>
        </p:spPr>
        <p:txBody>
          <a:bodyPr/>
          <a:lstStyle/>
          <a:p>
            <a:pPr marL="0" indent="0">
              <a:lnSpc>
                <a:spcPct val="90000"/>
              </a:lnSpc>
              <a:spcBef>
                <a:spcPct val="60000"/>
              </a:spcBef>
              <a:buNone/>
            </a:pPr>
            <a:endParaRPr lang="it-IT" altLang="de-DE" sz="1800" i="1" dirty="0">
              <a:latin typeface="Arial" panose="020B0604020202020204" pitchFamily="34" charset="0"/>
            </a:endParaRPr>
          </a:p>
          <a:p>
            <a:pPr marL="0" indent="0">
              <a:lnSpc>
                <a:spcPct val="125000"/>
              </a:lnSpc>
              <a:spcBef>
                <a:spcPct val="60000"/>
              </a:spcBef>
              <a:buNone/>
            </a:pPr>
            <a:r>
              <a:rPr lang="it-IT" altLang="de-DE" sz="1800" i="1" dirty="0">
                <a:latin typeface="Arial" panose="020B0604020202020204" pitchFamily="34" charset="0"/>
              </a:rPr>
              <a:t>Nella lezione 3-B continueremo a studiare i problemi della </a:t>
            </a:r>
            <a:r>
              <a:rPr lang="it-IT" altLang="de-DE" sz="1800" b="1" dirty="0">
                <a:solidFill>
                  <a:srgbClr val="0070C0"/>
                </a:solidFill>
                <a:latin typeface="Arial" panose="020B0604020202020204" pitchFamily="34" charset="0"/>
              </a:rPr>
              <a:t>crescita economica. </a:t>
            </a:r>
          </a:p>
          <a:p>
            <a:pPr>
              <a:lnSpc>
                <a:spcPct val="125000"/>
              </a:lnSpc>
              <a:spcBef>
                <a:spcPct val="60000"/>
              </a:spcBef>
              <a:buFont typeface="Arial" panose="020B0604020202020204" pitchFamily="34" charset="0"/>
              <a:buChar char="•"/>
            </a:pPr>
            <a:r>
              <a:rPr lang="it-IT" altLang="de-DE" sz="1800" i="1" dirty="0">
                <a:latin typeface="Arial" panose="020B0604020202020204" pitchFamily="34" charset="0"/>
              </a:rPr>
              <a:t>Esamineremo le </a:t>
            </a:r>
            <a:r>
              <a:rPr lang="it-IT" altLang="de-DE" sz="1800" b="1" dirty="0">
                <a:solidFill>
                  <a:srgbClr val="0070C0"/>
                </a:solidFill>
                <a:latin typeface="Arial" panose="020B0604020202020204" pitchFamily="34" charset="0"/>
              </a:rPr>
              <a:t>politiche</a:t>
            </a:r>
            <a:r>
              <a:rPr lang="it-IT" altLang="de-DE" sz="1800" i="1" dirty="0">
                <a:latin typeface="Arial" panose="020B0604020202020204" pitchFamily="34" charset="0"/>
              </a:rPr>
              <a:t> con le quali è possibile accelerare la crescita nello stato stazionario, o avvicinarsi alla regola aurea.</a:t>
            </a:r>
          </a:p>
          <a:p>
            <a:pPr>
              <a:lnSpc>
                <a:spcPct val="125000"/>
              </a:lnSpc>
              <a:spcBef>
                <a:spcPct val="60000"/>
              </a:spcBef>
              <a:buFont typeface="Arial" panose="020B0604020202020204" pitchFamily="34" charset="0"/>
              <a:buChar char="•"/>
            </a:pPr>
            <a:r>
              <a:rPr lang="it-IT" altLang="de-DE" sz="1800" i="1" dirty="0">
                <a:latin typeface="Arial" panose="020B0604020202020204" pitchFamily="34" charset="0"/>
              </a:rPr>
              <a:t>Ci chiederemo perché </a:t>
            </a:r>
            <a:r>
              <a:rPr lang="it-IT" altLang="de-DE" sz="1800" b="1" dirty="0">
                <a:solidFill>
                  <a:srgbClr val="0070C0"/>
                </a:solidFill>
                <a:latin typeface="Arial" panose="020B0604020202020204" pitchFamily="34" charset="0"/>
              </a:rPr>
              <a:t>non osserviamo la convergenza </a:t>
            </a:r>
            <a:r>
              <a:rPr lang="it-IT" altLang="de-DE" sz="1800" i="1" dirty="0">
                <a:latin typeface="Arial" panose="020B0604020202020204" pitchFamily="34" charset="0"/>
              </a:rPr>
              <a:t>di tutti i paesi del mondo, verso lo stesso stato stazionario (o perché la convergenza è così lenta e condizionata).</a:t>
            </a:r>
          </a:p>
          <a:p>
            <a:pPr>
              <a:lnSpc>
                <a:spcPct val="125000"/>
              </a:lnSpc>
              <a:spcBef>
                <a:spcPct val="60000"/>
              </a:spcBef>
              <a:buFont typeface="Arial" panose="020B0604020202020204" pitchFamily="34" charset="0"/>
              <a:buChar char="•"/>
            </a:pPr>
            <a:r>
              <a:rPr lang="it-IT" altLang="de-DE" sz="1800" i="1" dirty="0">
                <a:latin typeface="Arial" panose="020B0604020202020204" pitchFamily="34" charset="0"/>
              </a:rPr>
              <a:t>Discuteremo la «contabilità della crescita» e le politiche economiche e gli </a:t>
            </a:r>
            <a:r>
              <a:rPr lang="it-IT" altLang="de-DE" sz="1800" b="1" dirty="0">
                <a:solidFill>
                  <a:srgbClr val="0070C0"/>
                </a:solidFill>
                <a:latin typeface="Arial" panose="020B0604020202020204" pitchFamily="34" charset="0"/>
              </a:rPr>
              <a:t>assetti istituzionali </a:t>
            </a:r>
            <a:r>
              <a:rPr lang="it-IT" altLang="de-DE" sz="1800" i="1" dirty="0">
                <a:latin typeface="Arial" panose="020B0604020202020204" pitchFamily="34" charset="0"/>
              </a:rPr>
              <a:t>che possono favorire (o, al contrario, rallentare) i processi di crescita e di convergenza.</a:t>
            </a: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p:txBody>
      </p:sp>
      <p:sp>
        <p:nvSpPr>
          <p:cNvPr id="153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buNone/>
              <a:defRPr/>
            </a:pPr>
            <a:r>
              <a:rPr lang="it-IT" sz="1200"/>
              <a:t>Lez. 3-A: La crescita economica</a:t>
            </a:r>
            <a:endParaRPr lang="it-IT" sz="1200" dirty="0"/>
          </a:p>
        </p:txBody>
      </p:sp>
    </p:spTree>
    <p:extLst>
      <p:ext uri="{BB962C8B-B14F-4D97-AF65-F5344CB8AC3E}">
        <p14:creationId xmlns:p14="http://schemas.microsoft.com/office/powerpoint/2010/main" val="42425553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3055" y="260648"/>
            <a:ext cx="8137525" cy="632966"/>
          </a:xfrm>
        </p:spPr>
        <p:txBody>
          <a:bodyPr/>
          <a:lstStyle/>
          <a:p>
            <a:pPr eaLnBrk="1" hangingPunct="1"/>
            <a:r>
              <a:rPr lang="it-IT" altLang="en-US" sz="2400" dirty="0">
                <a:latin typeface="American Typewriter" panose="02090604020004020304" pitchFamily="18" charset="77"/>
              </a:rPr>
              <a:t>La funzione di produzione </a:t>
            </a:r>
            <a:r>
              <a:rPr lang="it-IT" altLang="en-US" sz="2400" dirty="0" err="1">
                <a:latin typeface="American Typewriter" panose="02090604020004020304" pitchFamily="18" charset="77"/>
              </a:rPr>
              <a:t>Cobb</a:t>
            </a:r>
            <a:r>
              <a:rPr lang="it-IT" altLang="en-US" sz="2400" dirty="0">
                <a:latin typeface="American Typewriter" panose="02090604020004020304" pitchFamily="18" charset="77"/>
              </a:rPr>
              <a:t>-Douglas</a:t>
            </a:r>
            <a:br>
              <a:rPr lang="it-IT" altLang="en-US" sz="2400" dirty="0">
                <a:latin typeface="American Typewriter" panose="02090604020004020304" pitchFamily="18" charset="77"/>
              </a:rPr>
            </a:br>
            <a:endParaRPr lang="it-IT" altLang="en-US" sz="20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
        <p:nvSpPr>
          <p:cNvPr id="5" name="Rectangle 3"/>
          <p:cNvSpPr>
            <a:spLocks noGrp="1" noChangeArrowheads="1"/>
          </p:cNvSpPr>
          <p:nvPr>
            <p:ph idx="1"/>
          </p:nvPr>
        </p:nvSpPr>
        <p:spPr>
          <a:xfrm>
            <a:off x="539552" y="1196752"/>
            <a:ext cx="8424738" cy="4104456"/>
          </a:xfrm>
        </p:spPr>
        <p:txBody>
          <a:bodyPr/>
          <a:lstStyle/>
          <a:p>
            <a:pPr marL="0" indent="-287338" eaLnBrk="1" hangingPunct="1">
              <a:lnSpc>
                <a:spcPct val="114000"/>
              </a:lnSpc>
              <a:spcBef>
                <a:spcPts val="600"/>
              </a:spcBef>
              <a:buFont typeface="Wingdings" panose="05000000000000000000" pitchFamily="2" charset="2"/>
              <a:buNone/>
            </a:pPr>
            <a:r>
              <a:rPr lang="it-IT" altLang="en-US" sz="1800" dirty="0">
                <a:latin typeface="American Typewriter" panose="02090604020004020304" pitchFamily="18" charset="77"/>
              </a:rPr>
              <a:t>Una funzione di produzione con rendimenti di scala costanti è la funzione </a:t>
            </a:r>
            <a:r>
              <a:rPr lang="it-IT" altLang="en-US" sz="1800" b="1" dirty="0" err="1">
                <a:solidFill>
                  <a:srgbClr val="003399"/>
                </a:solidFill>
                <a:latin typeface="American Typewriter" panose="02090604020004020304" pitchFamily="18" charset="77"/>
              </a:rPr>
              <a:t>Cobb</a:t>
            </a:r>
            <a:r>
              <a:rPr lang="it-IT" altLang="en-US" sz="1800" b="1" dirty="0">
                <a:solidFill>
                  <a:srgbClr val="003399"/>
                </a:solidFill>
                <a:latin typeface="American Typewriter" panose="02090604020004020304" pitchFamily="18" charset="77"/>
              </a:rPr>
              <a:t>-Douglas:</a:t>
            </a:r>
          </a:p>
          <a:p>
            <a:pPr marL="287338" indent="-287338" eaLnBrk="1" hangingPunct="1">
              <a:lnSpc>
                <a:spcPct val="110000"/>
              </a:lnSpc>
              <a:buFont typeface="Wingdings" panose="05000000000000000000" pitchFamily="2" charset="2"/>
              <a:buNone/>
            </a:pPr>
            <a:endParaRPr lang="it-IT" altLang="en-US" sz="1800" dirty="0">
              <a:latin typeface="American Typewriter" panose="02090604020004020304" pitchFamily="18" charset="77"/>
            </a:endParaRPr>
          </a:p>
          <a:p>
            <a:pPr marL="287338" indent="-287338" eaLnBrk="1" hangingPunct="1">
              <a:lnSpc>
                <a:spcPct val="110000"/>
              </a:lnSpc>
              <a:buFont typeface="Wingdings" panose="05000000000000000000" pitchFamily="2" charset="2"/>
              <a:buNone/>
            </a:pPr>
            <a:r>
              <a:rPr lang="it-IT" altLang="en-US" sz="1800" dirty="0">
                <a:latin typeface="American Typewriter" panose="02090604020004020304" pitchFamily="18" charset="77"/>
              </a:rPr>
              <a:t>… ma solo nel caso che gli esponenti della funzione sommino a 1.</a:t>
            </a:r>
          </a:p>
          <a:p>
            <a:pPr marL="287338" indent="-287338" eaLnBrk="1" hangingPunct="1">
              <a:lnSpc>
                <a:spcPct val="110000"/>
              </a:lnSpc>
              <a:spcBef>
                <a:spcPts val="600"/>
              </a:spcBef>
              <a:buNone/>
            </a:pPr>
            <a:r>
              <a:rPr lang="it-IT" altLang="en-US" sz="1800" dirty="0">
                <a:latin typeface="American Typewriter" panose="02090604020004020304" pitchFamily="18" charset="77"/>
              </a:rPr>
              <a:t>Questo si verifica quando:  </a:t>
            </a:r>
            <a:r>
              <a:rPr lang="el-GR" altLang="en-US" sz="1800" b="1" dirty="0">
                <a:solidFill>
                  <a:srgbClr val="003399"/>
                </a:solidFill>
                <a:latin typeface="Arial" panose="020B0604020202020204" pitchFamily="34" charset="0"/>
                <a:cs typeface="Calibri" panose="020F0502020204030204" pitchFamily="34" charset="0"/>
              </a:rPr>
              <a:t>α</a:t>
            </a:r>
            <a:r>
              <a:rPr lang="it-IT" altLang="en-US" sz="1800" b="1" dirty="0">
                <a:solidFill>
                  <a:srgbClr val="003399"/>
                </a:solidFill>
                <a:latin typeface="American Typewriter" panose="02090604020004020304" pitchFamily="18" charset="77"/>
                <a:cs typeface="Calibri" panose="020F0502020204030204" pitchFamily="34" charset="0"/>
              </a:rPr>
              <a:t> + </a:t>
            </a:r>
            <a:r>
              <a:rPr lang="en-US" altLang="en-US" sz="1800" b="1" dirty="0">
                <a:solidFill>
                  <a:srgbClr val="003399"/>
                </a:solidFill>
                <a:latin typeface="American Typewriter" panose="02090604020004020304" pitchFamily="18" charset="77"/>
                <a:cs typeface="Calibri" panose="020F0502020204030204" pitchFamily="34" charset="0"/>
              </a:rPr>
              <a:t>ß  = 1</a:t>
            </a:r>
            <a:r>
              <a:rPr lang="en-US" altLang="en-US" sz="1800" dirty="0">
                <a:latin typeface="American Typewriter" panose="02090604020004020304" pitchFamily="18" charset="77"/>
                <a:cs typeface="Calibri" panose="020F0502020204030204" pitchFamily="34" charset="0"/>
              </a:rPr>
              <a:t>, </a:t>
            </a:r>
            <a:r>
              <a:rPr lang="en-US" altLang="en-US" sz="1800" dirty="0" err="1">
                <a:latin typeface="American Typewriter" panose="02090604020004020304" pitchFamily="18" charset="77"/>
                <a:cs typeface="Calibri" panose="020F0502020204030204" pitchFamily="34" charset="0"/>
              </a:rPr>
              <a:t>ossia</a:t>
            </a:r>
            <a:r>
              <a:rPr lang="en-US" altLang="en-US" sz="1800" dirty="0">
                <a:latin typeface="American Typewriter" panose="02090604020004020304" pitchFamily="18" charset="77"/>
                <a:cs typeface="Calibri" panose="020F0502020204030204" pitchFamily="34" charset="0"/>
              </a:rPr>
              <a:t>:  </a:t>
            </a:r>
            <a:r>
              <a:rPr lang="en-US" altLang="en-US" sz="1800" b="1" dirty="0">
                <a:solidFill>
                  <a:srgbClr val="003399"/>
                </a:solidFill>
                <a:latin typeface="American Typewriter" panose="02090604020004020304" pitchFamily="18" charset="77"/>
                <a:cs typeface="Calibri" panose="020F0502020204030204" pitchFamily="34" charset="0"/>
              </a:rPr>
              <a:t>ß = 1 </a:t>
            </a:r>
            <a:r>
              <a:rPr lang="it-IT" altLang="en-US" sz="1800" dirty="0">
                <a:latin typeface="American Typewriter" panose="02090604020004020304" pitchFamily="18" charset="77"/>
              </a:rPr>
              <a:t>– </a:t>
            </a:r>
            <a:r>
              <a:rPr lang="el-GR" altLang="en-US" sz="1800" b="1" dirty="0">
                <a:solidFill>
                  <a:srgbClr val="003399"/>
                </a:solidFill>
                <a:latin typeface="Arial" panose="020B0604020202020204" pitchFamily="34" charset="0"/>
                <a:cs typeface="Calibri" panose="020F0502020204030204" pitchFamily="34" charset="0"/>
              </a:rPr>
              <a:t>α</a:t>
            </a:r>
            <a:r>
              <a:rPr lang="it-IT" altLang="en-US" sz="1800" b="1" dirty="0">
                <a:solidFill>
                  <a:srgbClr val="003399"/>
                </a:solidFill>
                <a:latin typeface="American Typewriter" panose="02090604020004020304" pitchFamily="18" charset="77"/>
                <a:cs typeface="Calibri" panose="020F0502020204030204" pitchFamily="34" charset="0"/>
              </a:rPr>
              <a:t> </a:t>
            </a:r>
            <a:r>
              <a:rPr lang="it-IT" altLang="en-US" sz="1800" dirty="0">
                <a:latin typeface="American Typewriter" panose="02090604020004020304" pitchFamily="18" charset="77"/>
                <a:cs typeface="Calibri" panose="020F0502020204030204" pitchFamily="34" charset="0"/>
              </a:rPr>
              <a:t>,</a:t>
            </a:r>
          </a:p>
          <a:p>
            <a:pPr marL="287338" indent="-287338" eaLnBrk="1" hangingPunct="1">
              <a:lnSpc>
                <a:spcPct val="110000"/>
              </a:lnSpc>
              <a:buNone/>
            </a:pPr>
            <a:r>
              <a:rPr lang="it-IT" altLang="en-US" sz="1800" dirty="0">
                <a:latin typeface="American Typewriter" panose="02090604020004020304" pitchFamily="18" charset="77"/>
                <a:cs typeface="Calibri" panose="020F0502020204030204" pitchFamily="34" charset="0"/>
              </a:rPr>
              <a:t>come in questo caso:</a:t>
            </a:r>
          </a:p>
          <a:p>
            <a:pPr marL="287338" indent="-287338" eaLnBrk="1" hangingPunct="1">
              <a:lnSpc>
                <a:spcPct val="110000"/>
              </a:lnSpc>
              <a:buNone/>
            </a:pPr>
            <a:endParaRPr lang="it-IT" altLang="en-US" sz="1800" dirty="0">
              <a:latin typeface="American Typewriter" panose="02090604020004020304" pitchFamily="18" charset="77"/>
            </a:endParaRPr>
          </a:p>
          <a:p>
            <a:pPr marL="360000" indent="-287338" defTabSz="972000" eaLnBrk="1" hangingPunct="1">
              <a:lnSpc>
                <a:spcPct val="110000"/>
              </a:lnSpc>
              <a:buNone/>
            </a:pPr>
            <a:endParaRPr lang="it-IT" altLang="en-US" sz="1600" i="1" dirty="0">
              <a:latin typeface="American Typewriter" panose="02090604020004020304" pitchFamily="18" charset="77"/>
            </a:endParaRPr>
          </a:p>
          <a:p>
            <a:pPr marL="360000" indent="-287338" defTabSz="972000" eaLnBrk="1" hangingPunct="1">
              <a:lnSpc>
                <a:spcPct val="110000"/>
              </a:lnSpc>
              <a:buNone/>
            </a:pPr>
            <a:r>
              <a:rPr lang="it-IT" altLang="en-US" sz="1600" i="1" dirty="0">
                <a:latin typeface="American Typewriter" panose="02090604020004020304" pitchFamily="18" charset="77"/>
              </a:rPr>
              <a:t>Nota</a:t>
            </a:r>
            <a:r>
              <a:rPr lang="it-IT" altLang="en-US" sz="1600" dirty="0">
                <a:latin typeface="American Typewriter" panose="02090604020004020304" pitchFamily="18" charset="77"/>
              </a:rPr>
              <a:t>: </a:t>
            </a:r>
            <a:r>
              <a:rPr lang="it-IT" altLang="en-US" sz="1600" i="1" dirty="0">
                <a:latin typeface="American Typewriter" panose="02090604020004020304" pitchFamily="18" charset="77"/>
              </a:rPr>
              <a:t>Nella funzione Cobb-Douglas</a:t>
            </a:r>
            <a:r>
              <a:rPr lang="it-IT" altLang="en-US" sz="1600" dirty="0">
                <a:latin typeface="American Typewriter" panose="02090604020004020304" pitchFamily="18" charset="77"/>
              </a:rPr>
              <a:t>,  </a:t>
            </a:r>
            <a:r>
              <a:rPr lang="it-IT" altLang="en-US" sz="1600" b="1" dirty="0">
                <a:solidFill>
                  <a:srgbClr val="003399"/>
                </a:solidFill>
                <a:latin typeface="American Typewriter" panose="02090604020004020304" pitchFamily="18" charset="77"/>
              </a:rPr>
              <a:t>A </a:t>
            </a:r>
            <a:r>
              <a:rPr lang="it-IT" altLang="en-US" sz="1600" dirty="0">
                <a:latin typeface="American Typewriter" panose="02090604020004020304" pitchFamily="18" charset="77"/>
              </a:rPr>
              <a:t> </a:t>
            </a:r>
            <a:r>
              <a:rPr lang="it-IT" altLang="en-US" sz="1600" i="1" dirty="0">
                <a:latin typeface="American Typewriter" panose="02090604020004020304" pitchFamily="18" charset="77"/>
              </a:rPr>
              <a:t>è una costante che misura la «produttività totale dei fattori», detta anche «residuo di </a:t>
            </a:r>
            <a:r>
              <a:rPr lang="it-IT" altLang="en-US" sz="1600" i="1" dirty="0" err="1">
                <a:latin typeface="American Typewriter" panose="02090604020004020304" pitchFamily="18" charset="77"/>
              </a:rPr>
              <a:t>Solow</a:t>
            </a:r>
            <a:r>
              <a:rPr lang="it-IT" altLang="en-US" sz="1600" i="1" dirty="0">
                <a:latin typeface="American Typewriter" panose="02090604020004020304" pitchFamily="18" charset="77"/>
              </a:rPr>
              <a:t>».  Ne parleremo più avanti</a:t>
            </a:r>
            <a:r>
              <a:rPr lang="it-IT" altLang="en-US" sz="1800" dirty="0">
                <a:latin typeface="American Typewriter" panose="02090604020004020304" pitchFamily="18" charset="77"/>
              </a:rPr>
              <a:t>.</a:t>
            </a:r>
          </a:p>
        </p:txBody>
      </p:sp>
      <mc:AlternateContent xmlns:mc="http://schemas.openxmlformats.org/markup-compatibility/2006" xmlns:a14="http://schemas.microsoft.com/office/drawing/2010/main">
        <mc:Choice Requires="a14">
          <p:sp>
            <p:nvSpPr>
              <p:cNvPr id="3" name="Oggetto 2"/>
              <p:cNvSpPr txBox="1"/>
              <p:nvPr/>
            </p:nvSpPr>
            <p:spPr>
              <a:xfrm>
                <a:off x="2811463" y="1692275"/>
                <a:ext cx="2860675" cy="4413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it-IT" sz="2000" i="0">
                          <a:solidFill>
                            <a:srgbClr val="000000"/>
                          </a:solidFill>
                          <a:latin typeface="Cambria Math" panose="02040503050406030204" pitchFamily="18" charset="0"/>
                        </a:rPr>
                        <m:t>Y</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F</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N</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K</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A</m:t>
                      </m:r>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N</m:t>
                          </m:r>
                        </m:e>
                        <m:sup>
                          <m:r>
                            <m:rPr>
                              <m:sty m:val="p"/>
                            </m:rPr>
                            <a:rPr lang="it-IT" sz="2000" i="0">
                              <a:solidFill>
                                <a:srgbClr val="000000"/>
                              </a:solidFill>
                              <a:latin typeface="Cambria Math" panose="02040503050406030204" pitchFamily="18" charset="0"/>
                            </a:rPr>
                            <m:t>α</m:t>
                          </m:r>
                        </m:sup>
                      </m:sSup>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K</m:t>
                          </m:r>
                        </m:e>
                        <m:sup>
                          <m:r>
                            <m:rPr>
                              <m:sty m:val="p"/>
                            </m:rPr>
                            <a:rPr lang="it-IT" sz="2000" i="0">
                              <a:solidFill>
                                <a:srgbClr val="000000"/>
                              </a:solidFill>
                              <a:latin typeface="Cambria Math" panose="02040503050406030204" pitchFamily="18" charset="0"/>
                            </a:rPr>
                            <m:t>β</m:t>
                          </m:r>
                        </m:sup>
                      </m:sSup>
                    </m:oMath>
                  </m:oMathPara>
                </a14:m>
                <a:endParaRPr lang="it-IT" sz="2000" dirty="0"/>
              </a:p>
            </p:txBody>
          </p:sp>
        </mc:Choice>
        <mc:Fallback xmlns="">
          <p:sp>
            <p:nvSpPr>
              <p:cNvPr id="3" name="Oggetto 2"/>
              <p:cNvSpPr txBox="1">
                <a:spLocks noRot="1" noChangeAspect="1" noMove="1" noResize="1" noEditPoints="1" noAdjustHandles="1" noChangeArrowheads="1" noChangeShapeType="1" noTextEdit="1"/>
              </p:cNvSpPr>
              <p:nvPr/>
            </p:nvSpPr>
            <p:spPr>
              <a:xfrm>
                <a:off x="2811463" y="1692275"/>
                <a:ext cx="2860675" cy="441325"/>
              </a:xfrm>
              <a:prstGeom prst="rect">
                <a:avLst/>
              </a:prstGeom>
              <a:blipFill>
                <a:blip r:embed="rId3"/>
                <a:stretch>
                  <a:fillRect b="-97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Oggetto 6"/>
              <p:cNvSpPr txBox="1"/>
              <p:nvPr/>
            </p:nvSpPr>
            <p:spPr>
              <a:xfrm>
                <a:off x="3203575" y="3330575"/>
                <a:ext cx="1852613" cy="3857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it-IT" sz="1800" i="0">
                          <a:solidFill>
                            <a:srgbClr val="000000"/>
                          </a:solidFill>
                          <a:latin typeface="Cambria Math" panose="02040503050406030204" pitchFamily="18" charset="0"/>
                        </a:rPr>
                        <m:t>Y</m:t>
                      </m:r>
                      <m:r>
                        <a:rPr lang="it-IT" sz="1800" i="0">
                          <a:solidFill>
                            <a:srgbClr val="000000"/>
                          </a:solidFill>
                          <a:latin typeface="Cambria Math" panose="02040503050406030204" pitchFamily="18" charset="0"/>
                        </a:rPr>
                        <m:t>=</m:t>
                      </m:r>
                      <m:r>
                        <m:rPr>
                          <m:sty m:val="p"/>
                        </m:rPr>
                        <a:rPr lang="it-IT" sz="1800" i="0">
                          <a:solidFill>
                            <a:srgbClr val="000000"/>
                          </a:solidFill>
                          <a:latin typeface="Cambria Math" panose="02040503050406030204" pitchFamily="18" charset="0"/>
                        </a:rPr>
                        <m:t>A</m:t>
                      </m:r>
                      <m:sSup>
                        <m:sSupPr>
                          <m:ctrlPr>
                            <a:rPr lang="it-IT" sz="1800" i="1">
                              <a:solidFill>
                                <a:srgbClr val="000000"/>
                              </a:solidFill>
                              <a:latin typeface="Cambria Math" panose="02040503050406030204" pitchFamily="18" charset="0"/>
                            </a:rPr>
                          </m:ctrlPr>
                        </m:sSupPr>
                        <m:e>
                          <m:r>
                            <m:rPr>
                              <m:sty m:val="p"/>
                            </m:rPr>
                            <a:rPr lang="it-IT" sz="1800" i="0">
                              <a:solidFill>
                                <a:srgbClr val="000000"/>
                              </a:solidFill>
                              <a:latin typeface="Cambria Math" panose="02040503050406030204" pitchFamily="18" charset="0"/>
                            </a:rPr>
                            <m:t>N</m:t>
                          </m:r>
                        </m:e>
                        <m:sup>
                          <m:r>
                            <m:rPr>
                              <m:sty m:val="p"/>
                            </m:rPr>
                            <a:rPr lang="it-IT" sz="1800" i="0">
                              <a:solidFill>
                                <a:srgbClr val="000000"/>
                              </a:solidFill>
                              <a:latin typeface="Cambria Math" panose="02040503050406030204" pitchFamily="18" charset="0"/>
                            </a:rPr>
                            <m:t>α</m:t>
                          </m:r>
                        </m:sup>
                      </m:sSup>
                      <m:sSup>
                        <m:sSupPr>
                          <m:ctrlPr>
                            <a:rPr lang="it-IT" sz="1800" i="1">
                              <a:solidFill>
                                <a:srgbClr val="000000"/>
                              </a:solidFill>
                              <a:latin typeface="Cambria Math" panose="02040503050406030204" pitchFamily="18" charset="0"/>
                            </a:rPr>
                          </m:ctrlPr>
                        </m:sSupPr>
                        <m:e>
                          <m:r>
                            <m:rPr>
                              <m:sty m:val="p"/>
                            </m:rPr>
                            <a:rPr lang="it-IT" sz="1800" i="0">
                              <a:solidFill>
                                <a:srgbClr val="000000"/>
                              </a:solidFill>
                              <a:latin typeface="Cambria Math" panose="02040503050406030204" pitchFamily="18" charset="0"/>
                            </a:rPr>
                            <m:t>K</m:t>
                          </m:r>
                        </m:e>
                        <m:sup>
                          <m:r>
                            <a:rPr lang="it-IT" sz="1800" i="0">
                              <a:solidFill>
                                <a:srgbClr val="000000"/>
                              </a:solidFill>
                              <a:latin typeface="Cambria Math" panose="02040503050406030204" pitchFamily="18" charset="0"/>
                            </a:rPr>
                            <m:t>1−</m:t>
                          </m:r>
                          <m:r>
                            <m:rPr>
                              <m:sty m:val="p"/>
                            </m:rPr>
                            <a:rPr lang="it-IT" sz="1800" i="0">
                              <a:solidFill>
                                <a:srgbClr val="000000"/>
                              </a:solidFill>
                              <a:latin typeface="Cambria Math" panose="02040503050406030204" pitchFamily="18" charset="0"/>
                            </a:rPr>
                            <m:t>α</m:t>
                          </m:r>
                        </m:sup>
                      </m:sSup>
                    </m:oMath>
                  </m:oMathPara>
                </a14:m>
                <a:endParaRPr lang="it-IT" sz="1800" dirty="0"/>
              </a:p>
            </p:txBody>
          </p:sp>
        </mc:Choice>
        <mc:Fallback xmlns="">
          <p:sp>
            <p:nvSpPr>
              <p:cNvPr id="7" name="Oggetto 6"/>
              <p:cNvSpPr txBox="1">
                <a:spLocks noRot="1" noChangeAspect="1" noMove="1" noResize="1" noEditPoints="1" noAdjustHandles="1" noChangeArrowheads="1" noChangeShapeType="1" noTextEdit="1"/>
              </p:cNvSpPr>
              <p:nvPr/>
            </p:nvSpPr>
            <p:spPr>
              <a:xfrm>
                <a:off x="3203575" y="3330575"/>
                <a:ext cx="1852613" cy="385763"/>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6548046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7200" y="241688"/>
            <a:ext cx="8137525" cy="595024"/>
          </a:xfrm>
        </p:spPr>
        <p:txBody>
          <a:bodyPr/>
          <a:lstStyle/>
          <a:p>
            <a:pPr eaLnBrk="1" hangingPunct="1"/>
            <a:r>
              <a:rPr lang="it-IT" altLang="en-US" sz="2400" dirty="0">
                <a:latin typeface="American Typewriter" panose="02090604020004020304" pitchFamily="18" charset="77"/>
              </a:rPr>
              <a:t>Teorema di esaurimento del prodotto: enunciato</a:t>
            </a: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mc:AlternateContent xmlns:mc="http://schemas.openxmlformats.org/markup-compatibility/2006" xmlns:a14="http://schemas.microsoft.com/office/drawing/2010/main">
        <mc:Choice Requires="a14">
          <p:sp>
            <p:nvSpPr>
              <p:cNvPr id="5" name="Rectangle 3"/>
              <p:cNvSpPr>
                <a:spLocks noGrp="1" noChangeArrowheads="1"/>
              </p:cNvSpPr>
              <p:nvPr>
                <p:ph idx="1"/>
              </p:nvPr>
            </p:nvSpPr>
            <p:spPr>
              <a:xfrm>
                <a:off x="539552" y="1376772"/>
                <a:ext cx="8424738" cy="4104456"/>
              </a:xfrm>
            </p:spPr>
            <p:txBody>
              <a:bodyPr/>
              <a:lstStyle/>
              <a:p>
                <a:pPr marL="0" indent="-287338" eaLnBrk="1" hangingPunct="1">
                  <a:lnSpc>
                    <a:spcPct val="114000"/>
                  </a:lnSpc>
                  <a:spcBef>
                    <a:spcPts val="600"/>
                  </a:spcBef>
                  <a:buNone/>
                </a:pPr>
                <a:r>
                  <a:rPr lang="it-IT" altLang="en-US" sz="1600" dirty="0">
                    <a:latin typeface="American Typewriter" panose="02090604020004020304" pitchFamily="18" charset="77"/>
                  </a:rPr>
                  <a:t>Assumiamo una funzione di produzione </a:t>
                </a:r>
                <a:r>
                  <a:rPr lang="it-IT" altLang="en-US" sz="1600" b="1" dirty="0" err="1">
                    <a:solidFill>
                      <a:srgbClr val="003399"/>
                    </a:solidFill>
                    <a:latin typeface="American Typewriter" panose="02090604020004020304" pitchFamily="18" charset="77"/>
                  </a:rPr>
                  <a:t>Cobb</a:t>
                </a:r>
                <a:r>
                  <a:rPr lang="it-IT" altLang="en-US" sz="1600" b="1" dirty="0">
                    <a:solidFill>
                      <a:srgbClr val="003399"/>
                    </a:solidFill>
                    <a:latin typeface="American Typewriter" panose="02090604020004020304" pitchFamily="18" charset="77"/>
                  </a:rPr>
                  <a:t>-Douglas </a:t>
                </a:r>
                <a:r>
                  <a:rPr lang="it-IT" altLang="en-US" sz="1600" dirty="0">
                    <a:latin typeface="American Typewriter" panose="02090604020004020304" pitchFamily="18" charset="77"/>
                  </a:rPr>
                  <a:t>con rendimenti di scala costanti:</a:t>
                </a:r>
              </a:p>
              <a:p>
                <a:pPr marL="287338" indent="-287338" algn="ctr" eaLnBrk="1" hangingPunct="1">
                  <a:lnSpc>
                    <a:spcPct val="110000"/>
                  </a:lnSpc>
                  <a:buNone/>
                </a:pPr>
                <a:r>
                  <a:rPr lang="it-IT" altLang="en-US" sz="1600" dirty="0">
                    <a:latin typeface="American Typewriter" panose="02090604020004020304" pitchFamily="18" charset="77"/>
                  </a:rPr>
                  <a:t>		   	 		      		       </a:t>
                </a:r>
                <a:r>
                  <a:rPr lang="it-IT" altLang="en-US" sz="1800" dirty="0">
                    <a:latin typeface="American Typewriter" panose="02090604020004020304" pitchFamily="18" charset="77"/>
                  </a:rPr>
                  <a:t>(</a:t>
                </a:r>
                <a:r>
                  <a:rPr lang="it-IT" altLang="en-US" sz="1800" dirty="0" err="1">
                    <a:latin typeface="American Typewriter" panose="02090604020004020304" pitchFamily="18" charset="77"/>
                  </a:rPr>
                  <a:t>eq</a:t>
                </a:r>
                <a:r>
                  <a:rPr lang="it-IT" altLang="en-US" sz="1800" dirty="0">
                    <a:latin typeface="American Typewriter" panose="02090604020004020304" pitchFamily="18" charset="77"/>
                  </a:rPr>
                  <a:t>. 2)</a:t>
                </a:r>
              </a:p>
              <a:p>
                <a:pPr marL="360000" indent="-287338" defTabSz="972000" eaLnBrk="1" hangingPunct="1">
                  <a:lnSpc>
                    <a:spcPct val="110000"/>
                  </a:lnSpc>
                  <a:buNone/>
                </a:pPr>
                <a:endParaRPr lang="it-IT" altLang="en-US" sz="1400" i="1" dirty="0">
                  <a:latin typeface="American Typewriter" panose="02090604020004020304" pitchFamily="18" charset="77"/>
                </a:endParaRPr>
              </a:p>
              <a:p>
                <a:pPr marL="360000" indent="-287338" defTabSz="972000" eaLnBrk="1" hangingPunct="1">
                  <a:lnSpc>
                    <a:spcPct val="110000"/>
                  </a:lnSpc>
                  <a:buNone/>
                </a:pPr>
                <a:r>
                  <a:rPr lang="it-IT" altLang="en-US" sz="1600" b="1" dirty="0">
                    <a:solidFill>
                      <a:srgbClr val="003399"/>
                    </a:solidFill>
                    <a:latin typeface="American Typewriter" panose="02090604020004020304" pitchFamily="18" charset="77"/>
                  </a:rPr>
                  <a:t>Teorema di esaurimento del prodotto</a:t>
                </a:r>
                <a:r>
                  <a:rPr lang="it-IT" altLang="en-US" sz="1600" i="1" dirty="0">
                    <a:solidFill>
                      <a:srgbClr val="003399"/>
                    </a:solidFill>
                    <a:latin typeface="American Typewriter" panose="02090604020004020304" pitchFamily="18" charset="77"/>
                  </a:rPr>
                  <a:t>:</a:t>
                </a:r>
              </a:p>
              <a:p>
                <a:pPr marL="360000" indent="-287338" defTabSz="972000" eaLnBrk="1" hangingPunct="1">
                  <a:lnSpc>
                    <a:spcPct val="110000"/>
                  </a:lnSpc>
                  <a:buNone/>
                </a:pPr>
                <a:r>
                  <a:rPr lang="it-IT" altLang="en-US" sz="1600" i="1" dirty="0">
                    <a:solidFill>
                      <a:srgbClr val="003399"/>
                    </a:solidFill>
                    <a:latin typeface="American Typewriter" panose="02090604020004020304" pitchFamily="18" charset="77"/>
                  </a:rPr>
                  <a:t>	</a:t>
                </a:r>
                <a:r>
                  <a:rPr lang="it-IT" altLang="en-US" sz="1600" dirty="0">
                    <a:solidFill>
                      <a:srgbClr val="003399"/>
                    </a:solidFill>
                    <a:latin typeface="American Typewriter" panose="02090604020004020304" pitchFamily="18" charset="77"/>
                  </a:rPr>
                  <a:t>il prodotto è distribuito interamente ai fattori della produzione, </a:t>
                </a:r>
              </a:p>
              <a:p>
                <a:pPr marL="360000" indent="-287338" defTabSz="972000" eaLnBrk="1" hangingPunct="1">
                  <a:lnSpc>
                    <a:spcPct val="110000"/>
                  </a:lnSpc>
                  <a:buNone/>
                </a:pPr>
                <a:r>
                  <a:rPr lang="it-IT" altLang="en-US" sz="1600" dirty="0">
                    <a:solidFill>
                      <a:srgbClr val="003399"/>
                    </a:solidFill>
                    <a:latin typeface="American Typewriter" panose="02090604020004020304" pitchFamily="18" charset="77"/>
                  </a:rPr>
                  <a:t>	se questi  sono remunerati in base alle rispettive produttività marginali, </a:t>
                </a:r>
              </a:p>
              <a:p>
                <a:pPr marL="360000" indent="-287338" defTabSz="972000" eaLnBrk="1" hangingPunct="1">
                  <a:lnSpc>
                    <a:spcPct val="110000"/>
                  </a:lnSpc>
                  <a:buNone/>
                </a:pPr>
                <a:r>
                  <a:rPr lang="it-IT" altLang="en-US" sz="1600" dirty="0">
                    <a:solidFill>
                      <a:srgbClr val="003399"/>
                    </a:solidFill>
                    <a:latin typeface="American Typewriter" panose="02090604020004020304" pitchFamily="18" charset="77"/>
                  </a:rPr>
                  <a:t>	calcolate in base alla funzione (2), ossia:</a:t>
                </a:r>
              </a:p>
              <a:p>
                <a:pPr marL="360000" indent="-287338" defTabSz="972000" eaLnBrk="1" hangingPunct="1">
                  <a:lnSpc>
                    <a:spcPct val="110000"/>
                  </a:lnSpc>
                  <a:spcBef>
                    <a:spcPts val="1200"/>
                  </a:spcBef>
                  <a:spcAft>
                    <a:spcPts val="1200"/>
                  </a:spcAft>
                  <a:buNone/>
                </a:pPr>
                <a:r>
                  <a:rPr lang="it-IT" sz="1800" b="1" dirty="0">
                    <a:solidFill>
                      <a:srgbClr val="003399"/>
                    </a:solidFill>
                    <a:latin typeface="American Typewriter" panose="02090604020004020304" pitchFamily="18" charset="77"/>
                    <a:ea typeface="Cambria Math" panose="02040503050406030204" pitchFamily="18" charset="0"/>
                  </a:rPr>
                  <a:t>		</a:t>
                </a:r>
                <a:r>
                  <a:rPr lang="it-IT" sz="2000" b="1" dirty="0">
                    <a:solidFill>
                      <a:srgbClr val="003399"/>
                    </a:solidFill>
                    <a:latin typeface="American Typewriter" panose="02090604020004020304" pitchFamily="18" charset="77"/>
                    <a:ea typeface="Cambria Math" panose="02040503050406030204" pitchFamily="18" charset="0"/>
                  </a:rPr>
                  <a:t>         </a:t>
                </a:r>
                <a14:m>
                  <m:oMath xmlns:m="http://schemas.openxmlformats.org/officeDocument/2006/math">
                    <m:r>
                      <m:rPr>
                        <m:nor/>
                      </m:rPr>
                      <a:rPr lang="it-IT" sz="2000" b="1" smtClean="0">
                        <a:solidFill>
                          <a:srgbClr val="003399"/>
                        </a:solidFill>
                        <a:latin typeface="American Typewriter" panose="02090604020004020304" pitchFamily="18" charset="77"/>
                        <a:ea typeface="Cambria Math" panose="02040503050406030204" pitchFamily="18" charset="0"/>
                      </a:rPr>
                      <m:t>Y</m:t>
                    </m:r>
                    <m:r>
                      <m:rPr>
                        <m:nor/>
                      </m:rPr>
                      <a:rPr lang="it-IT" sz="2000" b="1" smtClean="0">
                        <a:solidFill>
                          <a:srgbClr val="003399"/>
                        </a:solidFill>
                        <a:latin typeface="American Typewriter" panose="02090604020004020304" pitchFamily="18" charset="77"/>
                        <a:ea typeface="Cambria Math" panose="02040503050406030204" pitchFamily="18" charset="0"/>
                      </a:rPr>
                      <m:t> =  </m:t>
                    </m:r>
                    <m:r>
                      <m:rPr>
                        <m:nor/>
                      </m:rPr>
                      <a:rPr lang="it-IT" sz="2000" b="1" smtClean="0">
                        <a:solidFill>
                          <a:srgbClr val="003399"/>
                        </a:solidFill>
                        <a:latin typeface="American Typewriter" panose="02090604020004020304" pitchFamily="18" charset="77"/>
                        <a:ea typeface="Cambria Math" panose="02040503050406030204" pitchFamily="18" charset="0"/>
                      </a:rPr>
                      <m:t>MPN</m:t>
                    </m:r>
                    <m:r>
                      <a:rPr lang="it-IT" sz="2000" b="1" i="0" smtClean="0">
                        <a:solidFill>
                          <a:srgbClr val="003399"/>
                        </a:solidFill>
                        <a:latin typeface="Cambria Math" panose="02040503050406030204" pitchFamily="18" charset="0"/>
                        <a:ea typeface="Cambria Math" panose="02040503050406030204" pitchFamily="18" charset="0"/>
                      </a:rPr>
                      <m:t>∙</m:t>
                    </m:r>
                    <m:r>
                      <m:rPr>
                        <m:nor/>
                      </m:rPr>
                      <a:rPr lang="it-IT" sz="2000" b="1">
                        <a:solidFill>
                          <a:srgbClr val="003399"/>
                        </a:solidFill>
                        <a:latin typeface="American Typewriter" panose="02090604020004020304" pitchFamily="18" charset="77"/>
                        <a:ea typeface="Cambria Math" panose="02040503050406030204" pitchFamily="18" charset="0"/>
                      </a:rPr>
                      <m:t>N</m:t>
                    </m:r>
                  </m:oMath>
                </a14:m>
                <a:r>
                  <a:rPr lang="en-US" sz="2000" b="1" dirty="0">
                    <a:solidFill>
                      <a:srgbClr val="003399"/>
                    </a:solidFill>
                    <a:latin typeface="American Typewriter" panose="02090604020004020304" pitchFamily="18" charset="77"/>
                    <a:ea typeface="Cambria Math" panose="02040503050406030204" pitchFamily="18" charset="0"/>
                  </a:rPr>
                  <a:t>  +  MPK </a:t>
                </a:r>
                <a14:m>
                  <m:oMath xmlns:m="http://schemas.openxmlformats.org/officeDocument/2006/math">
                    <m:r>
                      <a:rPr lang="it-IT" sz="2000" b="1" i="1">
                        <a:solidFill>
                          <a:srgbClr val="003399"/>
                        </a:solidFill>
                        <a:latin typeface="Cambria Math" panose="02040503050406030204" pitchFamily="18" charset="0"/>
                        <a:ea typeface="Cambria Math" panose="02040503050406030204" pitchFamily="18" charset="0"/>
                      </a:rPr>
                      <m:t>∙</m:t>
                    </m:r>
                    <m:r>
                      <m:rPr>
                        <m:nor/>
                      </m:rPr>
                      <a:rPr lang="en-US" sz="2000" b="1" dirty="0">
                        <a:solidFill>
                          <a:srgbClr val="003399"/>
                        </a:solidFill>
                        <a:latin typeface="American Typewriter" panose="02090604020004020304" pitchFamily="18" charset="77"/>
                        <a:ea typeface="Cambria Math" panose="02040503050406030204" pitchFamily="18" charset="0"/>
                      </a:rPr>
                      <m:t>K</m:t>
                    </m:r>
                  </m:oMath>
                </a14:m>
                <a:r>
                  <a:rPr lang="it-IT" altLang="en-US" sz="1800" b="1" dirty="0">
                    <a:solidFill>
                      <a:srgbClr val="003399"/>
                    </a:solidFill>
                    <a:latin typeface="American Typewriter" panose="02090604020004020304" pitchFamily="18" charset="77"/>
                  </a:rPr>
                  <a:t> 		</a:t>
                </a:r>
                <a:r>
                  <a:rPr lang="it-IT" altLang="en-US" sz="1800" dirty="0">
                    <a:latin typeface="American Typewriter" panose="02090604020004020304" pitchFamily="18" charset="77"/>
                  </a:rPr>
                  <a:t>(</a:t>
                </a:r>
                <a:r>
                  <a:rPr lang="it-IT" altLang="en-US" sz="1800" dirty="0" err="1">
                    <a:latin typeface="American Typewriter" panose="02090604020004020304" pitchFamily="18" charset="77"/>
                  </a:rPr>
                  <a:t>eq</a:t>
                </a:r>
                <a:r>
                  <a:rPr lang="it-IT" altLang="en-US" sz="1800" dirty="0">
                    <a:latin typeface="American Typewriter" panose="02090604020004020304" pitchFamily="18" charset="77"/>
                  </a:rPr>
                  <a:t>. 3)</a:t>
                </a:r>
              </a:p>
              <a:p>
                <a:pPr marL="360000" indent="-287338" defTabSz="972000" eaLnBrk="1" hangingPunct="1">
                  <a:lnSpc>
                    <a:spcPct val="110000"/>
                  </a:lnSpc>
                  <a:buNone/>
                </a:pPr>
                <a:r>
                  <a:rPr lang="it-IT" altLang="en-US" sz="1600" dirty="0">
                    <a:solidFill>
                      <a:srgbClr val="003399"/>
                    </a:solidFill>
                    <a:latin typeface="American Typewriter" panose="02090604020004020304" pitchFamily="18" charset="77"/>
                  </a:rPr>
                  <a:t>	</a:t>
                </a:r>
                <a:r>
                  <a:rPr lang="it-IT" altLang="en-US" sz="1600" i="1" dirty="0">
                    <a:solidFill>
                      <a:srgbClr val="003399"/>
                    </a:solidFill>
                    <a:latin typeface="American Typewriter" panose="02090604020004020304" pitchFamily="18" charset="77"/>
                  </a:rPr>
                  <a:t>Problema</a:t>
                </a:r>
                <a:r>
                  <a:rPr lang="it-IT" altLang="en-US" sz="1600" dirty="0">
                    <a:solidFill>
                      <a:srgbClr val="003399"/>
                    </a:solidFill>
                    <a:latin typeface="American Typewriter" panose="02090604020004020304" pitchFamily="18" charset="77"/>
                  </a:rPr>
                  <a:t>: come calcolare MPN e MPK dalla eq.2?			</a:t>
                </a:r>
              </a:p>
              <a:p>
                <a:pPr marL="360000" indent="-287338" defTabSz="972000" eaLnBrk="1" hangingPunct="1">
                  <a:lnSpc>
                    <a:spcPct val="110000"/>
                  </a:lnSpc>
                  <a:buNone/>
                </a:pPr>
                <a:endParaRPr lang="it-IT" altLang="en-US" sz="1600" dirty="0">
                  <a:latin typeface="American Typewriter" panose="02090604020004020304" pitchFamily="18" charset="77"/>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539552" y="1376772"/>
                <a:ext cx="8424738" cy="4104456"/>
              </a:xfrm>
              <a:blipFill>
                <a:blip r:embed="rId3"/>
                <a:stretch>
                  <a:fillRect l="-451"/>
                </a:stretch>
              </a:blipFill>
            </p:spPr>
            <p:txBody>
              <a:bodyPr/>
              <a:lstStyle/>
              <a:p>
                <a:r>
                  <a:rPr lang="en-US">
                    <a:noFill/>
                  </a:rPr>
                  <a:t> </a:t>
                </a:r>
              </a:p>
            </p:txBody>
          </p:sp>
        </mc:Fallback>
      </mc:AlternateContent>
      <p:graphicFrame>
        <p:nvGraphicFramePr>
          <p:cNvPr id="7" name="Oggetto 6"/>
          <p:cNvGraphicFramePr>
            <a:graphicFrameLocks noChangeAspect="1"/>
          </p:cNvGraphicFramePr>
          <p:nvPr>
            <p:extLst>
              <p:ext uri="{D42A27DB-BD31-4B8C-83A1-F6EECF244321}">
                <p14:modId xmlns:p14="http://schemas.microsoft.com/office/powerpoint/2010/main" val="315024016"/>
              </p:ext>
            </p:extLst>
          </p:nvPr>
        </p:nvGraphicFramePr>
        <p:xfrm>
          <a:off x="2293938" y="1900238"/>
          <a:ext cx="2033587" cy="476250"/>
        </p:xfrm>
        <a:graphic>
          <a:graphicData uri="http://schemas.openxmlformats.org/presentationml/2006/ole">
            <mc:AlternateContent xmlns:mc="http://schemas.openxmlformats.org/markup-compatibility/2006">
              <mc:Choice xmlns:v="urn:schemas-microsoft-com:vml" Requires="v">
                <p:oleObj name="Equazione" r:id="rId4" imgW="1409400" imgH="330120" progId="Equation.3">
                  <p:embed/>
                </p:oleObj>
              </mc:Choice>
              <mc:Fallback>
                <p:oleObj name="Equazione" r:id="rId4" imgW="1409400" imgH="330120" progId="Equation.3">
                  <p:embed/>
                  <p:pic>
                    <p:nvPicPr>
                      <p:cNvPr id="0" name=""/>
                      <p:cNvPicPr/>
                      <p:nvPr/>
                    </p:nvPicPr>
                    <p:blipFill>
                      <a:blip r:embed="rId5"/>
                      <a:stretch>
                        <a:fillRect/>
                      </a:stretch>
                    </p:blipFill>
                    <p:spPr>
                      <a:xfrm>
                        <a:off x="2293938" y="1900238"/>
                        <a:ext cx="2033587" cy="476250"/>
                      </a:xfrm>
                      <a:prstGeom prst="rect">
                        <a:avLst/>
                      </a:prstGeom>
                    </p:spPr>
                  </p:pic>
                </p:oleObj>
              </mc:Fallback>
            </mc:AlternateContent>
          </a:graphicData>
        </a:graphic>
      </p:graphicFrame>
    </p:spTree>
    <p:extLst>
      <p:ext uri="{BB962C8B-B14F-4D97-AF65-F5344CB8AC3E}">
        <p14:creationId xmlns:p14="http://schemas.microsoft.com/office/powerpoint/2010/main" val="25379715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3055" y="260226"/>
            <a:ext cx="8137525" cy="648494"/>
          </a:xfrm>
        </p:spPr>
        <p:txBody>
          <a:bodyPr/>
          <a:lstStyle/>
          <a:p>
            <a:pPr eaLnBrk="1" hangingPunct="1"/>
            <a:r>
              <a:rPr lang="it-IT" altLang="en-US" sz="2000" dirty="0">
                <a:latin typeface="American Typewriter" panose="02090604020004020304" pitchFamily="18" charset="77"/>
              </a:rPr>
              <a:t>Teorema di esaurimento del prodotto: dimostrazione (1)</a:t>
            </a:r>
          </a:p>
        </p:txBody>
      </p:sp>
      <p:sp>
        <p:nvSpPr>
          <p:cNvPr id="2" name="Segnaposto piè di pagina 1"/>
          <p:cNvSpPr>
            <a:spLocks noGrp="1"/>
          </p:cNvSpPr>
          <p:nvPr>
            <p:ph type="ftr" sz="quarter" idx="10"/>
          </p:nvPr>
        </p:nvSpPr>
        <p:spPr/>
        <p:txBody>
          <a:bodyPr/>
          <a:lstStyle/>
          <a:p>
            <a:pPr>
              <a:defRPr/>
            </a:pPr>
            <a:r>
              <a:rPr lang="it-IT"/>
              <a:t>Lez. 3-A: La crescita economica</a:t>
            </a:r>
          </a:p>
        </p:txBody>
      </p:sp>
      <p:sp>
        <p:nvSpPr>
          <p:cNvPr id="5" name="Rectangle 3"/>
          <p:cNvSpPr>
            <a:spLocks noGrp="1" noChangeArrowheads="1"/>
          </p:cNvSpPr>
          <p:nvPr>
            <p:ph idx="1"/>
          </p:nvPr>
        </p:nvSpPr>
        <p:spPr>
          <a:xfrm>
            <a:off x="539552" y="1226492"/>
            <a:ext cx="8424738" cy="5226844"/>
          </a:xfrm>
        </p:spPr>
        <p:txBody>
          <a:bodyPr/>
          <a:lstStyle/>
          <a:p>
            <a:pPr marL="0" indent="-287338" eaLnBrk="1" hangingPunct="1">
              <a:lnSpc>
                <a:spcPct val="114000"/>
              </a:lnSpc>
              <a:spcBef>
                <a:spcPts val="600"/>
              </a:spcBef>
              <a:buNone/>
            </a:pPr>
            <a:r>
              <a:rPr lang="it-IT" altLang="en-US" sz="1600" dirty="0">
                <a:latin typeface="American Typewriter" panose="02090604020004020304" pitchFamily="18" charset="77"/>
              </a:rPr>
              <a:t>Data la funzione di produzione:</a:t>
            </a:r>
          </a:p>
          <a:p>
            <a:pPr marL="287338" indent="-287338" algn="ctr" eaLnBrk="1" hangingPunct="1">
              <a:lnSpc>
                <a:spcPct val="110000"/>
              </a:lnSpc>
              <a:buNone/>
            </a:pPr>
            <a:r>
              <a:rPr lang="it-IT" altLang="en-US" sz="1600" dirty="0">
                <a:latin typeface="American Typewriter" panose="02090604020004020304" pitchFamily="18" charset="77"/>
              </a:rPr>
              <a:t>			   	                       </a:t>
            </a:r>
          </a:p>
          <a:p>
            <a:pPr marL="287338" indent="-287338" algn="ctr" eaLnBrk="1" hangingPunct="1">
              <a:lnSpc>
                <a:spcPct val="110000"/>
              </a:lnSpc>
              <a:spcBef>
                <a:spcPts val="0"/>
              </a:spcBef>
              <a:buNone/>
            </a:pPr>
            <a:r>
              <a:rPr lang="it-IT" altLang="en-US" sz="1600" dirty="0">
                <a:latin typeface="American Typewriter" panose="02090604020004020304" pitchFamily="18" charset="77"/>
              </a:rPr>
              <a:t>                                                                                      </a:t>
            </a:r>
            <a:r>
              <a:rPr lang="it-IT" altLang="en-US" sz="1800" dirty="0">
                <a:latin typeface="American Typewriter" panose="02090604020004020304" pitchFamily="18" charset="77"/>
              </a:rPr>
              <a:t>(</a:t>
            </a:r>
            <a:r>
              <a:rPr lang="it-IT" altLang="en-US" sz="1800" dirty="0" err="1">
                <a:latin typeface="American Typewriter" panose="02090604020004020304" pitchFamily="18" charset="77"/>
              </a:rPr>
              <a:t>eq</a:t>
            </a:r>
            <a:r>
              <a:rPr lang="it-IT" altLang="en-US" sz="1800" dirty="0">
                <a:latin typeface="American Typewriter" panose="02090604020004020304" pitchFamily="18" charset="77"/>
              </a:rPr>
              <a:t>. 2)</a:t>
            </a:r>
          </a:p>
          <a:p>
            <a:pPr marL="360000" indent="-287338" defTabSz="972000" eaLnBrk="1" hangingPunct="1">
              <a:lnSpc>
                <a:spcPct val="110000"/>
              </a:lnSpc>
              <a:spcBef>
                <a:spcPts val="0"/>
              </a:spcBef>
              <a:buNone/>
            </a:pPr>
            <a:r>
              <a:rPr lang="it-IT" altLang="en-US" sz="1600" i="1" dirty="0">
                <a:solidFill>
                  <a:srgbClr val="003399"/>
                </a:solidFill>
                <a:latin typeface="American Typewriter" panose="02090604020004020304" pitchFamily="18" charset="77"/>
              </a:rPr>
              <a:t>la produttività marginale del lavoro misura la variazione del prodotto totale </a:t>
            </a:r>
          </a:p>
          <a:p>
            <a:pPr marL="360000" indent="-287338" defTabSz="972000" eaLnBrk="1" hangingPunct="1">
              <a:lnSpc>
                <a:spcPct val="110000"/>
              </a:lnSpc>
              <a:buNone/>
            </a:pPr>
            <a:r>
              <a:rPr lang="it-IT" altLang="en-US" sz="1600" i="1" dirty="0">
                <a:solidFill>
                  <a:srgbClr val="003399"/>
                </a:solidFill>
                <a:latin typeface="American Typewriter" panose="02090604020004020304" pitchFamily="18" charset="77"/>
              </a:rPr>
              <a:t>conseguente ad una variazione «marginale» della quantità di lavoro impiegata</a:t>
            </a:r>
            <a:r>
              <a:rPr lang="it-IT" altLang="en-US" sz="1600" i="1" dirty="0">
                <a:latin typeface="American Typewriter" panose="02090604020004020304" pitchFamily="18" charset="77"/>
              </a:rPr>
              <a:t>:</a:t>
            </a:r>
            <a:r>
              <a:rPr lang="it-IT" altLang="en-US" sz="1600" dirty="0">
                <a:solidFill>
                  <a:srgbClr val="003399"/>
                </a:solidFill>
                <a:latin typeface="American Typewriter" panose="02090604020004020304" pitchFamily="18" charset="77"/>
              </a:rPr>
              <a:t>		</a:t>
            </a:r>
          </a:p>
          <a:p>
            <a:pPr marL="360000" indent="-287338" defTabSz="972000" eaLnBrk="1" hangingPunct="1">
              <a:lnSpc>
                <a:spcPct val="110000"/>
              </a:lnSpc>
              <a:buNone/>
            </a:pPr>
            <a:endParaRPr lang="it-IT" altLang="en-US" sz="1600" dirty="0">
              <a:latin typeface="American Typewriter" panose="02090604020004020304" pitchFamily="18" charset="77"/>
            </a:endParaRPr>
          </a:p>
          <a:p>
            <a:pPr marL="360000" indent="-287338" defTabSz="972000" eaLnBrk="1" hangingPunct="1">
              <a:lnSpc>
                <a:spcPct val="110000"/>
              </a:lnSpc>
              <a:spcBef>
                <a:spcPts val="600"/>
              </a:spcBef>
              <a:buNone/>
            </a:pPr>
            <a:r>
              <a:rPr lang="it-IT" altLang="en-US" sz="1400" i="1" dirty="0">
                <a:latin typeface="American Typewriter" panose="02090604020004020304" pitchFamily="18" charset="77"/>
              </a:rPr>
              <a:t>     </a:t>
            </a:r>
          </a:p>
          <a:p>
            <a:pPr marL="360000" indent="-287338" defTabSz="972000" eaLnBrk="1" hangingPunct="1">
              <a:lnSpc>
                <a:spcPct val="110000"/>
              </a:lnSpc>
              <a:spcBef>
                <a:spcPts val="0"/>
              </a:spcBef>
              <a:buNone/>
            </a:pPr>
            <a:r>
              <a:rPr lang="it-IT" altLang="en-US" sz="1400" i="1" dirty="0">
                <a:latin typeface="American Typewriter" panose="02090604020004020304" pitchFamily="18" charset="77"/>
              </a:rPr>
              <a:t>Nota</a:t>
            </a:r>
            <a:r>
              <a:rPr lang="it-IT" altLang="en-US" sz="1400" dirty="0">
                <a:latin typeface="American Typewriter" panose="02090604020004020304" pitchFamily="18" charset="77"/>
              </a:rPr>
              <a:t>. In termini matematici, l’espressione a destra dell’uguale è la «derivata della funzione di produzione rispetto alla quantità di lavoro L». Il calcolo della derivata dà:</a:t>
            </a:r>
          </a:p>
          <a:p>
            <a:pPr marL="360000" indent="-287338" defTabSz="972000" eaLnBrk="1" hangingPunct="1">
              <a:lnSpc>
                <a:spcPct val="110000"/>
              </a:lnSpc>
              <a:buNone/>
            </a:pPr>
            <a:endParaRPr lang="it-IT" altLang="en-US" sz="1400" dirty="0">
              <a:latin typeface="American Typewriter" panose="02090604020004020304" pitchFamily="18" charset="77"/>
            </a:endParaRPr>
          </a:p>
          <a:p>
            <a:pPr marL="360000" indent="-287338" algn="ctr" defTabSz="972000" eaLnBrk="1" hangingPunct="1">
              <a:lnSpc>
                <a:spcPct val="110000"/>
              </a:lnSpc>
              <a:buNone/>
            </a:pPr>
            <a:r>
              <a:rPr lang="it-IT" altLang="en-US" sz="1600" dirty="0">
                <a:latin typeface="American Typewriter" panose="02090604020004020304" pitchFamily="18" charset="77"/>
              </a:rPr>
              <a:t>							(</a:t>
            </a:r>
            <a:r>
              <a:rPr lang="it-IT" altLang="en-US" sz="1600" dirty="0" err="1">
                <a:latin typeface="American Typewriter" panose="02090604020004020304" pitchFamily="18" charset="77"/>
              </a:rPr>
              <a:t>eq</a:t>
            </a:r>
            <a:r>
              <a:rPr lang="it-IT" altLang="en-US" sz="1600" dirty="0">
                <a:latin typeface="American Typewriter" panose="02090604020004020304" pitchFamily="18" charset="77"/>
              </a:rPr>
              <a:t>. 4.1)</a:t>
            </a:r>
          </a:p>
          <a:p>
            <a:pPr marL="360000" indent="-287338" defTabSz="972000" eaLnBrk="1" hangingPunct="1">
              <a:lnSpc>
                <a:spcPct val="110000"/>
              </a:lnSpc>
              <a:spcBef>
                <a:spcPts val="1800"/>
              </a:spcBef>
              <a:buNone/>
            </a:pPr>
            <a:r>
              <a:rPr lang="it-IT" altLang="en-US" sz="1400" dirty="0">
                <a:latin typeface="American Typewriter" panose="02090604020004020304" pitchFamily="18" charset="77"/>
              </a:rPr>
              <a:t>In modo analogo, definiamo e calcoliamo la </a:t>
            </a:r>
            <a:r>
              <a:rPr lang="it-IT" altLang="en-US" sz="1600" i="1" dirty="0">
                <a:solidFill>
                  <a:srgbClr val="003399"/>
                </a:solidFill>
                <a:latin typeface="American Typewriter" panose="02090604020004020304" pitchFamily="18" charset="77"/>
              </a:rPr>
              <a:t>produttività marginale del capitale</a:t>
            </a:r>
            <a:r>
              <a:rPr lang="it-IT" altLang="en-US" sz="1600" dirty="0">
                <a:latin typeface="American Typewriter" panose="02090604020004020304" pitchFamily="18" charset="77"/>
              </a:rPr>
              <a:t>:</a:t>
            </a:r>
          </a:p>
          <a:p>
            <a:pPr marL="360000" indent="-287338" defTabSz="972000" eaLnBrk="1" hangingPunct="1">
              <a:lnSpc>
                <a:spcPct val="110000"/>
              </a:lnSpc>
              <a:buNone/>
            </a:pPr>
            <a:endParaRPr lang="it-IT" altLang="en-US" sz="1600" dirty="0">
              <a:latin typeface="American Typewriter" panose="02090604020004020304" pitchFamily="18" charset="77"/>
            </a:endParaRPr>
          </a:p>
          <a:p>
            <a:pPr marL="360000" indent="-287338" algn="ctr" defTabSz="972000" eaLnBrk="1" hangingPunct="1">
              <a:lnSpc>
                <a:spcPct val="110000"/>
              </a:lnSpc>
              <a:buNone/>
            </a:pPr>
            <a:r>
              <a:rPr lang="it-IT" altLang="en-US" sz="1600" dirty="0">
                <a:latin typeface="American Typewriter" panose="02090604020004020304" pitchFamily="18" charset="77"/>
              </a:rPr>
              <a:t>							(</a:t>
            </a:r>
            <a:r>
              <a:rPr lang="it-IT" altLang="en-US" sz="1600" dirty="0" err="1">
                <a:latin typeface="American Typewriter" panose="02090604020004020304" pitchFamily="18" charset="77"/>
              </a:rPr>
              <a:t>eq</a:t>
            </a:r>
            <a:r>
              <a:rPr lang="it-IT" altLang="en-US" sz="1600" dirty="0">
                <a:latin typeface="American Typewriter" panose="02090604020004020304" pitchFamily="18" charset="77"/>
              </a:rPr>
              <a:t>. 4.2)</a:t>
            </a:r>
          </a:p>
          <a:p>
            <a:pPr marL="360000" indent="-287338" algn="ctr" defTabSz="972000" eaLnBrk="1" hangingPunct="1">
              <a:lnSpc>
                <a:spcPct val="110000"/>
              </a:lnSpc>
              <a:buNone/>
            </a:pPr>
            <a:r>
              <a:rPr lang="it-IT" altLang="en-US" sz="1600" dirty="0">
                <a:latin typeface="American Typewriter" panose="02090604020004020304" pitchFamily="18" charset="77"/>
              </a:rPr>
              <a:t>	</a:t>
            </a:r>
          </a:p>
        </p:txBody>
      </p:sp>
      <p:graphicFrame>
        <p:nvGraphicFramePr>
          <p:cNvPr id="7" name="Oggetto 6"/>
          <p:cNvGraphicFramePr>
            <a:graphicFrameLocks noChangeAspect="1"/>
          </p:cNvGraphicFramePr>
          <p:nvPr>
            <p:extLst>
              <p:ext uri="{D42A27DB-BD31-4B8C-83A1-F6EECF244321}">
                <p14:modId xmlns:p14="http://schemas.microsoft.com/office/powerpoint/2010/main" val="2338986554"/>
              </p:ext>
            </p:extLst>
          </p:nvPr>
        </p:nvGraphicFramePr>
        <p:xfrm>
          <a:off x="2879725" y="1655763"/>
          <a:ext cx="2035175" cy="477837"/>
        </p:xfrm>
        <a:graphic>
          <a:graphicData uri="http://schemas.openxmlformats.org/presentationml/2006/ole">
            <mc:AlternateContent xmlns:mc="http://schemas.openxmlformats.org/markup-compatibility/2006">
              <mc:Choice xmlns:v="urn:schemas-microsoft-com:vml" Requires="v">
                <p:oleObj name="Equazione" r:id="rId3" imgW="1409400" imgH="330120" progId="Equation.3">
                  <p:embed/>
                </p:oleObj>
              </mc:Choice>
              <mc:Fallback>
                <p:oleObj name="Equazione" r:id="rId3" imgW="1409400" imgH="330120" progId="Equation.3">
                  <p:embed/>
                  <p:pic>
                    <p:nvPicPr>
                      <p:cNvPr id="0" name=""/>
                      <p:cNvPicPr/>
                      <p:nvPr/>
                    </p:nvPicPr>
                    <p:blipFill>
                      <a:blip r:embed="rId4"/>
                      <a:stretch>
                        <a:fillRect/>
                      </a:stretch>
                    </p:blipFill>
                    <p:spPr>
                      <a:xfrm>
                        <a:off x="2879725" y="1655763"/>
                        <a:ext cx="2035175" cy="477837"/>
                      </a:xfrm>
                      <a:prstGeom prst="rect">
                        <a:avLst/>
                      </a:prstGeom>
                    </p:spPr>
                  </p:pic>
                </p:oleObj>
              </mc:Fallback>
            </mc:AlternateContent>
          </a:graphicData>
        </a:graphic>
      </p:graphicFrame>
      <p:graphicFrame>
        <p:nvGraphicFramePr>
          <p:cNvPr id="6" name="Object 0"/>
          <p:cNvGraphicFramePr>
            <a:graphicFrameLocks noGrp="1" noChangeAspect="1"/>
          </p:cNvGraphicFramePr>
          <p:nvPr>
            <p:ph sz="half" idx="2"/>
            <p:extLst>
              <p:ext uri="{D42A27DB-BD31-4B8C-83A1-F6EECF244321}">
                <p14:modId xmlns:p14="http://schemas.microsoft.com/office/powerpoint/2010/main" val="1721049242"/>
              </p:ext>
            </p:extLst>
          </p:nvPr>
        </p:nvGraphicFramePr>
        <p:xfrm>
          <a:off x="1898650" y="2932113"/>
          <a:ext cx="4308475" cy="704850"/>
        </p:xfrm>
        <a:graphic>
          <a:graphicData uri="http://schemas.openxmlformats.org/presentationml/2006/ole">
            <mc:AlternateContent xmlns:mc="http://schemas.openxmlformats.org/markup-compatibility/2006">
              <mc:Choice xmlns:v="urn:schemas-microsoft-com:vml" Requires="v">
                <p:oleObj name="Equazione" r:id="rId5" imgW="3644640" imgH="596880" progId="Equation.3">
                  <p:embed/>
                </p:oleObj>
              </mc:Choice>
              <mc:Fallback>
                <p:oleObj name="Equazione" r:id="rId5" imgW="3644640" imgH="596880" progId="Equation.3">
                  <p:embed/>
                  <p:pic>
                    <p:nvPicPr>
                      <p:cNvPr id="0" name=""/>
                      <p:cNvPicPr>
                        <a:picLocks noChangeAspect="1" noChangeArrowheads="1"/>
                      </p:cNvPicPr>
                      <p:nvPr/>
                    </p:nvPicPr>
                    <p:blipFill>
                      <a:blip r:embed="rId6"/>
                      <a:srcRect/>
                      <a:stretch>
                        <a:fillRect/>
                      </a:stretch>
                    </p:blipFill>
                    <p:spPr bwMode="auto">
                      <a:xfrm>
                        <a:off x="1898650" y="2932113"/>
                        <a:ext cx="4308475" cy="704850"/>
                      </a:xfrm>
                      <a:prstGeom prst="rect">
                        <a:avLst/>
                      </a:prstGeom>
                      <a:noFill/>
                      <a:ln>
                        <a:noFill/>
                      </a:ln>
                      <a:effectLst/>
                    </p:spPr>
                  </p:pic>
                </p:oleObj>
              </mc:Fallback>
            </mc:AlternateContent>
          </a:graphicData>
        </a:graphic>
      </p:graphicFrame>
      <p:graphicFrame>
        <p:nvGraphicFramePr>
          <p:cNvPr id="8" name="Object 0"/>
          <p:cNvGraphicFramePr>
            <a:graphicFrameLocks noGrp="1" noChangeAspect="1"/>
          </p:cNvGraphicFramePr>
          <p:nvPr>
            <p:ph sz="half" idx="2"/>
            <p:extLst>
              <p:ext uri="{D42A27DB-BD31-4B8C-83A1-F6EECF244321}">
                <p14:modId xmlns:p14="http://schemas.microsoft.com/office/powerpoint/2010/main" val="3227154374"/>
              </p:ext>
            </p:extLst>
          </p:nvPr>
        </p:nvGraphicFramePr>
        <p:xfrm>
          <a:off x="2987675" y="4236318"/>
          <a:ext cx="1460500" cy="704850"/>
        </p:xfrm>
        <a:graphic>
          <a:graphicData uri="http://schemas.openxmlformats.org/presentationml/2006/ole">
            <mc:AlternateContent xmlns:mc="http://schemas.openxmlformats.org/markup-compatibility/2006">
              <mc:Choice xmlns:v="urn:schemas-microsoft-com:vml" Requires="v">
                <p:oleObj name="Equazione" r:id="rId7" imgW="1130040" imgH="545760" progId="Equation.3">
                  <p:embed/>
                </p:oleObj>
              </mc:Choice>
              <mc:Fallback>
                <p:oleObj name="Equazione" r:id="rId7" imgW="1130040" imgH="545760" progId="Equation.3">
                  <p:embed/>
                  <p:pic>
                    <p:nvPicPr>
                      <p:cNvPr id="0" name=""/>
                      <p:cNvPicPr>
                        <a:picLocks noChangeAspect="1" noChangeArrowheads="1"/>
                      </p:cNvPicPr>
                      <p:nvPr/>
                    </p:nvPicPr>
                    <p:blipFill>
                      <a:blip r:embed="rId8"/>
                      <a:srcRect/>
                      <a:stretch>
                        <a:fillRect/>
                      </a:stretch>
                    </p:blipFill>
                    <p:spPr bwMode="auto">
                      <a:xfrm>
                        <a:off x="2987675" y="4236318"/>
                        <a:ext cx="1460500" cy="704850"/>
                      </a:xfrm>
                      <a:prstGeom prst="rect">
                        <a:avLst/>
                      </a:prstGeom>
                      <a:noFill/>
                      <a:ln>
                        <a:noFill/>
                      </a:ln>
                      <a:effectLst/>
                    </p:spPr>
                  </p:pic>
                </p:oleObj>
              </mc:Fallback>
            </mc:AlternateContent>
          </a:graphicData>
        </a:graphic>
      </p:graphicFrame>
      <p:graphicFrame>
        <p:nvGraphicFramePr>
          <p:cNvPr id="9" name="Object 0"/>
          <p:cNvGraphicFramePr>
            <a:graphicFrameLocks noGrp="1" noChangeAspect="1"/>
          </p:cNvGraphicFramePr>
          <p:nvPr>
            <p:ph sz="half" idx="2"/>
            <p:extLst>
              <p:ext uri="{D42A27DB-BD31-4B8C-83A1-F6EECF244321}">
                <p14:modId xmlns:p14="http://schemas.microsoft.com/office/powerpoint/2010/main" val="3082452621"/>
              </p:ext>
            </p:extLst>
          </p:nvPr>
        </p:nvGraphicFramePr>
        <p:xfrm>
          <a:off x="2987824" y="5373216"/>
          <a:ext cx="1777544" cy="611212"/>
        </p:xfrm>
        <a:graphic>
          <a:graphicData uri="http://schemas.openxmlformats.org/presentationml/2006/ole">
            <mc:AlternateContent xmlns:mc="http://schemas.openxmlformats.org/markup-compatibility/2006">
              <mc:Choice xmlns:v="urn:schemas-microsoft-com:vml" Requires="v">
                <p:oleObj name="Equazione" r:id="rId9" imgW="1587240" imgH="545760" progId="Equation.3">
                  <p:embed/>
                </p:oleObj>
              </mc:Choice>
              <mc:Fallback>
                <p:oleObj name="Equazione" r:id="rId9" imgW="1587240" imgH="545760" progId="Equation.3">
                  <p:embed/>
                  <p:pic>
                    <p:nvPicPr>
                      <p:cNvPr id="0" name=""/>
                      <p:cNvPicPr>
                        <a:picLocks noChangeAspect="1" noChangeArrowheads="1"/>
                      </p:cNvPicPr>
                      <p:nvPr/>
                    </p:nvPicPr>
                    <p:blipFill>
                      <a:blip r:embed="rId10"/>
                      <a:srcRect/>
                      <a:stretch>
                        <a:fillRect/>
                      </a:stretch>
                    </p:blipFill>
                    <p:spPr bwMode="auto">
                      <a:xfrm>
                        <a:off x="2987824" y="5373216"/>
                        <a:ext cx="1777544" cy="6112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748403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3055" y="288032"/>
            <a:ext cx="8137525" cy="548680"/>
          </a:xfrm>
        </p:spPr>
        <p:txBody>
          <a:bodyPr/>
          <a:lstStyle/>
          <a:p>
            <a:pPr eaLnBrk="1" hangingPunct="1"/>
            <a:r>
              <a:rPr lang="it-IT" altLang="en-US" sz="2000" dirty="0">
                <a:latin typeface="American Typewriter" panose="02090604020004020304" pitchFamily="18" charset="77"/>
              </a:rPr>
              <a:t>Teorema di esaurimento del prodotto: dimostrazione (2)</a:t>
            </a:r>
          </a:p>
        </p:txBody>
      </p:sp>
      <p:sp>
        <p:nvSpPr>
          <p:cNvPr id="2" name="Segnaposto piè di pagina 1"/>
          <p:cNvSpPr>
            <a:spLocks noGrp="1"/>
          </p:cNvSpPr>
          <p:nvPr>
            <p:ph type="ftr" sz="quarter" idx="10"/>
          </p:nvPr>
        </p:nvSpPr>
        <p:spPr/>
        <p:txBody>
          <a:bodyPr/>
          <a:lstStyle/>
          <a:p>
            <a:pPr>
              <a:defRPr/>
            </a:pPr>
            <a:r>
              <a:rPr lang="it-IT"/>
              <a:t>Lez. 3-A: La crescita economica</a:t>
            </a:r>
          </a:p>
        </p:txBody>
      </p:sp>
      <mc:AlternateContent xmlns:mc="http://schemas.openxmlformats.org/markup-compatibility/2006" xmlns:a14="http://schemas.microsoft.com/office/drawing/2010/main">
        <mc:Choice Requires="a14">
          <p:sp>
            <p:nvSpPr>
              <p:cNvPr id="5" name="Rectangle 3"/>
              <p:cNvSpPr>
                <a:spLocks noGrp="1" noChangeArrowheads="1"/>
              </p:cNvSpPr>
              <p:nvPr>
                <p:ph idx="1"/>
              </p:nvPr>
            </p:nvSpPr>
            <p:spPr>
              <a:xfrm>
                <a:off x="539552" y="1124744"/>
                <a:ext cx="8424738" cy="5226844"/>
              </a:xfrm>
            </p:spPr>
            <p:txBody>
              <a:bodyPr/>
              <a:lstStyle/>
              <a:p>
                <a:pPr marL="0" indent="-287338" eaLnBrk="1" hangingPunct="1">
                  <a:lnSpc>
                    <a:spcPct val="114000"/>
                  </a:lnSpc>
                  <a:spcBef>
                    <a:spcPts val="600"/>
                  </a:spcBef>
                  <a:buNone/>
                </a:pPr>
                <a:r>
                  <a:rPr lang="it-IT" altLang="en-US" sz="1600" dirty="0">
                    <a:latin typeface="American Typewriter" panose="02090604020004020304" pitchFamily="18" charset="77"/>
                  </a:rPr>
                  <a:t>Ora siamo pronti all’ultimo passo:</a:t>
                </a:r>
              </a:p>
              <a:p>
                <a:pPr marL="287338" indent="-287338" eaLnBrk="1" hangingPunct="1">
                  <a:lnSpc>
                    <a:spcPct val="110000"/>
                  </a:lnSpc>
                  <a:spcBef>
                    <a:spcPts val="1200"/>
                  </a:spcBef>
                  <a:buNone/>
                </a:pPr>
                <a:r>
                  <a:rPr lang="it-IT" altLang="en-US" sz="1600" i="1" dirty="0">
                    <a:solidFill>
                      <a:srgbClr val="003399"/>
                    </a:solidFill>
                    <a:latin typeface="American Typewriter" panose="02090604020004020304" pitchFamily="18" charset="77"/>
                  </a:rPr>
                  <a:t>    Vogliamo verificare se, quando i fattori sono remunerati in base alle rispettive produttività marginali, tutto il prodotto viene esattamente distribuito tra di loro.</a:t>
                </a:r>
              </a:p>
              <a:p>
                <a:pPr marL="287338" indent="-287338" eaLnBrk="1" hangingPunct="1">
                  <a:lnSpc>
                    <a:spcPct val="110000"/>
                  </a:lnSpc>
                  <a:buNone/>
                </a:pPr>
                <a:endParaRPr lang="it-IT" altLang="en-US" sz="1600" i="1" dirty="0">
                  <a:solidFill>
                    <a:srgbClr val="003399"/>
                  </a:solidFill>
                  <a:latin typeface="American Typewriter" panose="02090604020004020304" pitchFamily="18" charset="77"/>
                </a:endParaRPr>
              </a:p>
              <a:p>
                <a:pPr marL="287338" indent="-287338" eaLnBrk="1" hangingPunct="1">
                  <a:lnSpc>
                    <a:spcPct val="110000"/>
                  </a:lnSpc>
                  <a:buNone/>
                </a:pPr>
                <a:r>
                  <a:rPr lang="it-IT" altLang="en-US" sz="1600" dirty="0">
                    <a:solidFill>
                      <a:srgbClr val="003399"/>
                    </a:solidFill>
                    <a:latin typeface="American Typewriter" panose="02090604020004020304" pitchFamily="18" charset="77"/>
                  </a:rPr>
                  <a:t>La verifica è semplice: sostituiamo nella espressione (3) le due espressioni della produttività marginale (4.1 e 4.2), ossia:</a:t>
                </a:r>
              </a:p>
              <a:p>
                <a:pPr marL="287338" indent="-287338" eaLnBrk="1" hangingPunct="1">
                  <a:lnSpc>
                    <a:spcPct val="110000"/>
                  </a:lnSpc>
                  <a:buNone/>
                </a:pPr>
                <a:r>
                  <a:rPr lang="it-IT" sz="1600" b="1" dirty="0">
                    <a:solidFill>
                      <a:srgbClr val="003399"/>
                    </a:solidFill>
                    <a:latin typeface="American Typewriter" panose="02090604020004020304" pitchFamily="18" charset="77"/>
                    <a:ea typeface="Cambria Math" panose="02040503050406030204" pitchFamily="18" charset="0"/>
                  </a:rPr>
                  <a:t>				</a:t>
                </a:r>
                <a14:m>
                  <m:oMath xmlns:m="http://schemas.openxmlformats.org/officeDocument/2006/math">
                    <m:r>
                      <m:rPr>
                        <m:nor/>
                      </m:rPr>
                      <a:rPr lang="it-IT" sz="1600" b="1">
                        <a:solidFill>
                          <a:srgbClr val="003399"/>
                        </a:solidFill>
                        <a:latin typeface="American Typewriter" panose="02090604020004020304" pitchFamily="18" charset="77"/>
                        <a:ea typeface="Cambria Math" panose="02040503050406030204" pitchFamily="18" charset="0"/>
                      </a:rPr>
                      <m:t> </m:t>
                    </m:r>
                  </m:oMath>
                </a14:m>
                <a:r>
                  <a:rPr lang="it-IT" altLang="en-US" sz="1400" b="1" dirty="0">
                    <a:solidFill>
                      <a:srgbClr val="003399"/>
                    </a:solidFill>
                    <a:latin typeface="American Typewriter" panose="02090604020004020304" pitchFamily="18" charset="77"/>
                  </a:rPr>
                  <a:t>	</a:t>
                </a:r>
              </a:p>
              <a:p>
                <a:pPr marL="287338" indent="-287338" eaLnBrk="1" hangingPunct="1">
                  <a:lnSpc>
                    <a:spcPct val="110000"/>
                  </a:lnSpc>
                  <a:buNone/>
                </a:pPr>
                <a:endParaRPr lang="it-IT" altLang="en-US" sz="1400" b="1" dirty="0">
                  <a:solidFill>
                    <a:srgbClr val="003399"/>
                  </a:solidFill>
                  <a:latin typeface="American Typewriter" panose="02090604020004020304" pitchFamily="18" charset="77"/>
                </a:endParaRPr>
              </a:p>
              <a:p>
                <a:pPr marL="287338" indent="-287338" eaLnBrk="1" hangingPunct="1">
                  <a:lnSpc>
                    <a:spcPct val="110000"/>
                  </a:lnSpc>
                  <a:buNone/>
                </a:pPr>
                <a:endParaRPr lang="it-IT" altLang="en-US" sz="1400" b="1" dirty="0">
                  <a:solidFill>
                    <a:srgbClr val="003399"/>
                  </a:solidFill>
                  <a:latin typeface="American Typewriter" panose="02090604020004020304" pitchFamily="18" charset="77"/>
                </a:endParaRPr>
              </a:p>
              <a:p>
                <a:pPr marL="287338" indent="-287338" eaLnBrk="1" hangingPunct="1">
                  <a:lnSpc>
                    <a:spcPct val="110000"/>
                  </a:lnSpc>
                  <a:buNone/>
                </a:pPr>
                <a:endParaRPr lang="it-IT" altLang="en-US" sz="1400" b="1" dirty="0">
                  <a:solidFill>
                    <a:srgbClr val="003399"/>
                  </a:solidFill>
                  <a:latin typeface="American Typewriter" panose="02090604020004020304" pitchFamily="18" charset="77"/>
                </a:endParaRPr>
              </a:p>
              <a:p>
                <a:pPr marL="287338" indent="-287338" eaLnBrk="1" hangingPunct="1">
                  <a:lnSpc>
                    <a:spcPct val="110000"/>
                  </a:lnSpc>
                  <a:buNone/>
                </a:pPr>
                <a:r>
                  <a:rPr lang="it-IT" altLang="en-US" sz="1400" dirty="0">
                    <a:solidFill>
                      <a:srgbClr val="003399"/>
                    </a:solidFill>
                    <a:latin typeface="American Typewriter" panose="02090604020004020304" pitchFamily="18" charset="77"/>
                  </a:rPr>
                  <a:t>Sostituendo</a:t>
                </a:r>
                <a:r>
                  <a:rPr lang="it-IT" altLang="en-US" sz="1400" b="1" dirty="0">
                    <a:solidFill>
                      <a:srgbClr val="003399"/>
                    </a:solidFill>
                    <a:latin typeface="American Typewriter" panose="02090604020004020304" pitchFamily="18" charset="77"/>
                  </a:rPr>
                  <a:t>: </a:t>
                </a:r>
              </a:p>
              <a:p>
                <a:pPr marL="287338" indent="-287338" eaLnBrk="1" hangingPunct="1">
                  <a:lnSpc>
                    <a:spcPct val="110000"/>
                  </a:lnSpc>
                  <a:buNone/>
                </a:pPr>
                <a:endParaRPr lang="it-IT" altLang="en-US" sz="1400" b="1" dirty="0">
                  <a:solidFill>
                    <a:srgbClr val="003399"/>
                  </a:solidFill>
                  <a:latin typeface="American Typewriter" panose="02090604020004020304" pitchFamily="18" charset="77"/>
                </a:endParaRPr>
              </a:p>
              <a:p>
                <a:pPr marL="287338" indent="-287338" eaLnBrk="1" hangingPunct="1">
                  <a:lnSpc>
                    <a:spcPct val="110000"/>
                  </a:lnSpc>
                  <a:buNone/>
                </a:pPr>
                <a:endParaRPr lang="it-IT" altLang="en-US" sz="1400" b="1" dirty="0">
                  <a:solidFill>
                    <a:srgbClr val="003399"/>
                  </a:solidFill>
                  <a:latin typeface="American Typewriter" panose="02090604020004020304" pitchFamily="18" charset="77"/>
                </a:endParaRPr>
              </a:p>
              <a:p>
                <a:pPr marL="287338" indent="-287338" eaLnBrk="1" hangingPunct="1">
                  <a:lnSpc>
                    <a:spcPct val="110000"/>
                  </a:lnSpc>
                  <a:buNone/>
                </a:pPr>
                <a:endParaRPr lang="it-IT" altLang="en-US" sz="1400" b="1" dirty="0">
                  <a:solidFill>
                    <a:srgbClr val="003399"/>
                  </a:solidFill>
                  <a:latin typeface="American Typewriter" panose="02090604020004020304" pitchFamily="18" charset="77"/>
                </a:endParaRPr>
              </a:p>
              <a:p>
                <a:pPr marL="287338" indent="-287338" algn="r" eaLnBrk="1" hangingPunct="1">
                  <a:lnSpc>
                    <a:spcPct val="110000"/>
                  </a:lnSpc>
                  <a:buNone/>
                </a:pPr>
                <a:r>
                  <a:rPr lang="it-IT" altLang="en-US" sz="1400" dirty="0">
                    <a:solidFill>
                      <a:srgbClr val="003399"/>
                    </a:solidFill>
                    <a:latin typeface="American Typewriter" panose="02090604020004020304" pitchFamily="18" charset="77"/>
                  </a:rPr>
                  <a:t>…che dimostra il teorema!         .</a:t>
                </a:r>
              </a:p>
              <a:p>
                <a:pPr marL="287338" indent="-287338" eaLnBrk="1" hangingPunct="1">
                  <a:lnSpc>
                    <a:spcPct val="110000"/>
                  </a:lnSpc>
                  <a:buNone/>
                </a:pPr>
                <a:r>
                  <a:rPr lang="it-IT" altLang="en-US" sz="1400" b="1" dirty="0">
                    <a:solidFill>
                      <a:srgbClr val="003399"/>
                    </a:solidFill>
                    <a:latin typeface="American Typewriter" panose="02090604020004020304" pitchFamily="18" charset="77"/>
                  </a:rPr>
                  <a:t>     </a:t>
                </a:r>
                <a:endParaRPr lang="it-IT" altLang="en-US" sz="1600" dirty="0">
                  <a:latin typeface="American Typewriter" panose="02090604020004020304" pitchFamily="18" charset="77"/>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539552" y="1124744"/>
                <a:ext cx="8424738" cy="5226844"/>
              </a:xfrm>
              <a:blipFill>
                <a:blip r:embed="rId3"/>
                <a:stretch>
                  <a:fillRect l="-451" r="-150"/>
                </a:stretch>
              </a:blipFill>
            </p:spPr>
            <p:txBody>
              <a:bodyPr/>
              <a:lstStyle/>
              <a:p>
                <a:r>
                  <a:rPr lang="en-US">
                    <a:noFill/>
                  </a:rPr>
                  <a:t> </a:t>
                </a:r>
              </a:p>
            </p:txBody>
          </p:sp>
        </mc:Fallback>
      </mc:AlternateContent>
      <p:graphicFrame>
        <p:nvGraphicFramePr>
          <p:cNvPr id="12" name="Object 0"/>
          <p:cNvGraphicFramePr>
            <a:graphicFrameLocks noGrp="1" noChangeAspect="1"/>
          </p:cNvGraphicFramePr>
          <p:nvPr>
            <p:ph sz="half" idx="2"/>
            <p:extLst>
              <p:ext uri="{D42A27DB-BD31-4B8C-83A1-F6EECF244321}">
                <p14:modId xmlns:p14="http://schemas.microsoft.com/office/powerpoint/2010/main" val="2179010131"/>
              </p:ext>
            </p:extLst>
          </p:nvPr>
        </p:nvGraphicFramePr>
        <p:xfrm>
          <a:off x="2411413" y="3921125"/>
          <a:ext cx="1201737" cy="581025"/>
        </p:xfrm>
        <a:graphic>
          <a:graphicData uri="http://schemas.openxmlformats.org/presentationml/2006/ole">
            <mc:AlternateContent xmlns:mc="http://schemas.openxmlformats.org/markup-compatibility/2006">
              <mc:Choice xmlns:v="urn:schemas-microsoft-com:vml" Requires="v">
                <p:oleObj name="Equazione" r:id="rId4" imgW="1130040" imgH="545760" progId="Equation.3">
                  <p:embed/>
                </p:oleObj>
              </mc:Choice>
              <mc:Fallback>
                <p:oleObj name="Equazione" r:id="rId4" imgW="1130040" imgH="545760" progId="Equation.3">
                  <p:embed/>
                  <p:pic>
                    <p:nvPicPr>
                      <p:cNvPr id="0" name=""/>
                      <p:cNvPicPr>
                        <a:picLocks noChangeAspect="1" noChangeArrowheads="1"/>
                      </p:cNvPicPr>
                      <p:nvPr/>
                    </p:nvPicPr>
                    <p:blipFill>
                      <a:blip r:embed="rId5"/>
                      <a:srcRect/>
                      <a:stretch>
                        <a:fillRect/>
                      </a:stretch>
                    </p:blipFill>
                    <p:spPr bwMode="auto">
                      <a:xfrm>
                        <a:off x="2411413" y="3921125"/>
                        <a:ext cx="1201737" cy="581025"/>
                      </a:xfrm>
                      <a:prstGeom prst="rect">
                        <a:avLst/>
                      </a:prstGeom>
                      <a:noFill/>
                      <a:ln>
                        <a:noFill/>
                      </a:ln>
                      <a:effectLst/>
                    </p:spPr>
                  </p:pic>
                </p:oleObj>
              </mc:Fallback>
            </mc:AlternateContent>
          </a:graphicData>
        </a:graphic>
      </p:graphicFrame>
      <p:graphicFrame>
        <p:nvGraphicFramePr>
          <p:cNvPr id="13" name="Object 0"/>
          <p:cNvGraphicFramePr>
            <a:graphicFrameLocks noGrp="1" noChangeAspect="1"/>
          </p:cNvGraphicFramePr>
          <p:nvPr>
            <p:ph sz="half" idx="2"/>
            <p:extLst>
              <p:ext uri="{D42A27DB-BD31-4B8C-83A1-F6EECF244321}">
                <p14:modId xmlns:p14="http://schemas.microsoft.com/office/powerpoint/2010/main" val="2897545744"/>
              </p:ext>
            </p:extLst>
          </p:nvPr>
        </p:nvGraphicFramePr>
        <p:xfrm>
          <a:off x="3802112" y="3943573"/>
          <a:ext cx="1879564" cy="565547"/>
        </p:xfrm>
        <a:graphic>
          <a:graphicData uri="http://schemas.openxmlformats.org/presentationml/2006/ole">
            <mc:AlternateContent xmlns:mc="http://schemas.openxmlformats.org/markup-compatibility/2006">
              <mc:Choice xmlns:v="urn:schemas-microsoft-com:vml" Requires="v">
                <p:oleObj name="Equazione" r:id="rId6" imgW="1815840" imgH="545760" progId="Equation.3">
                  <p:embed/>
                </p:oleObj>
              </mc:Choice>
              <mc:Fallback>
                <p:oleObj name="Equazione" r:id="rId6" imgW="1815840" imgH="545760" progId="Equation.3">
                  <p:embed/>
                  <p:pic>
                    <p:nvPicPr>
                      <p:cNvPr id="0" name=""/>
                      <p:cNvPicPr>
                        <a:picLocks noChangeAspect="1" noChangeArrowheads="1"/>
                      </p:cNvPicPr>
                      <p:nvPr/>
                    </p:nvPicPr>
                    <p:blipFill>
                      <a:blip r:embed="rId7"/>
                      <a:srcRect/>
                      <a:stretch>
                        <a:fillRect/>
                      </a:stretch>
                    </p:blipFill>
                    <p:spPr bwMode="auto">
                      <a:xfrm>
                        <a:off x="3802112" y="3943573"/>
                        <a:ext cx="1879564" cy="565547"/>
                      </a:xfrm>
                      <a:prstGeom prst="rect">
                        <a:avLst/>
                      </a:prstGeom>
                      <a:noFill/>
                      <a:ln>
                        <a:noFill/>
                      </a:ln>
                      <a:effectLst/>
                    </p:spPr>
                  </p:pic>
                </p:oleObj>
              </mc:Fallback>
            </mc:AlternateContent>
          </a:graphicData>
        </a:graphic>
      </p:graphicFrame>
      <p:graphicFrame>
        <p:nvGraphicFramePr>
          <p:cNvPr id="14" name="Object 0"/>
          <p:cNvGraphicFramePr>
            <a:graphicFrameLocks noGrp="1" noChangeAspect="1"/>
          </p:cNvGraphicFramePr>
          <p:nvPr>
            <p:ph sz="half" idx="2"/>
            <p:extLst>
              <p:ext uri="{D42A27DB-BD31-4B8C-83A1-F6EECF244321}">
                <p14:modId xmlns:p14="http://schemas.microsoft.com/office/powerpoint/2010/main" val="3733294255"/>
              </p:ext>
            </p:extLst>
          </p:nvPr>
        </p:nvGraphicFramePr>
        <p:xfrm>
          <a:off x="2339975" y="3467100"/>
          <a:ext cx="2528888" cy="317500"/>
        </p:xfrm>
        <a:graphic>
          <a:graphicData uri="http://schemas.openxmlformats.org/presentationml/2006/ole">
            <mc:AlternateContent xmlns:mc="http://schemas.openxmlformats.org/markup-compatibility/2006">
              <mc:Choice xmlns:v="urn:schemas-microsoft-com:vml" Requires="v">
                <p:oleObj name="Equazione" r:id="rId8" imgW="2222280" imgH="279360" progId="Equation.3">
                  <p:embed/>
                </p:oleObj>
              </mc:Choice>
              <mc:Fallback>
                <p:oleObj name="Equazione" r:id="rId8" imgW="2222280" imgH="279360" progId="Equation.3">
                  <p:embed/>
                  <p:pic>
                    <p:nvPicPr>
                      <p:cNvPr id="0" name=""/>
                      <p:cNvPicPr>
                        <a:picLocks noChangeAspect="1" noChangeArrowheads="1"/>
                      </p:cNvPicPr>
                      <p:nvPr/>
                    </p:nvPicPr>
                    <p:blipFill>
                      <a:blip r:embed="rId9"/>
                      <a:srcRect/>
                      <a:stretch>
                        <a:fillRect/>
                      </a:stretch>
                    </p:blipFill>
                    <p:spPr bwMode="auto">
                      <a:xfrm>
                        <a:off x="2339975" y="3467100"/>
                        <a:ext cx="2528888" cy="317500"/>
                      </a:xfrm>
                      <a:prstGeom prst="rect">
                        <a:avLst/>
                      </a:prstGeom>
                      <a:noFill/>
                      <a:ln>
                        <a:noFill/>
                      </a:ln>
                      <a:effectLst/>
                    </p:spPr>
                  </p:pic>
                </p:oleObj>
              </mc:Fallback>
            </mc:AlternateContent>
          </a:graphicData>
        </a:graphic>
      </p:graphicFrame>
      <p:graphicFrame>
        <p:nvGraphicFramePr>
          <p:cNvPr id="17" name="Object 0"/>
          <p:cNvGraphicFramePr>
            <a:graphicFrameLocks noGrp="1" noChangeAspect="1"/>
          </p:cNvGraphicFramePr>
          <p:nvPr>
            <p:ph sz="half" idx="2"/>
            <p:extLst>
              <p:ext uri="{D42A27DB-BD31-4B8C-83A1-F6EECF244321}">
                <p14:modId xmlns:p14="http://schemas.microsoft.com/office/powerpoint/2010/main" val="2875501908"/>
              </p:ext>
            </p:extLst>
          </p:nvPr>
        </p:nvGraphicFramePr>
        <p:xfrm>
          <a:off x="2684463" y="4646613"/>
          <a:ext cx="2997200" cy="1085850"/>
        </p:xfrm>
        <a:graphic>
          <a:graphicData uri="http://schemas.openxmlformats.org/presentationml/2006/ole">
            <mc:AlternateContent xmlns:mc="http://schemas.openxmlformats.org/markup-compatibility/2006">
              <mc:Choice xmlns:v="urn:schemas-microsoft-com:vml" Requires="v">
                <p:oleObj name="Equazione" r:id="rId10" imgW="2489040" imgH="901440" progId="Equation.3">
                  <p:embed/>
                </p:oleObj>
              </mc:Choice>
              <mc:Fallback>
                <p:oleObj name="Equazione" r:id="rId10" imgW="2489040" imgH="901440" progId="Equation.3">
                  <p:embed/>
                  <p:pic>
                    <p:nvPicPr>
                      <p:cNvPr id="0" name=""/>
                      <p:cNvPicPr>
                        <a:picLocks noChangeAspect="1" noChangeArrowheads="1"/>
                      </p:cNvPicPr>
                      <p:nvPr/>
                    </p:nvPicPr>
                    <p:blipFill>
                      <a:blip r:embed="rId11"/>
                      <a:srcRect/>
                      <a:stretch>
                        <a:fillRect/>
                      </a:stretch>
                    </p:blipFill>
                    <p:spPr bwMode="auto">
                      <a:xfrm>
                        <a:off x="2684463" y="4646613"/>
                        <a:ext cx="2997200" cy="10858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908944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34988" y="260648"/>
            <a:ext cx="7313612" cy="895350"/>
          </a:xfrm>
        </p:spPr>
        <p:txBody>
          <a:bodyPr/>
          <a:lstStyle/>
          <a:p>
            <a:pPr eaLnBrk="1" hangingPunct="1"/>
            <a:r>
              <a:rPr lang="it-IT" altLang="en-US" sz="2400" b="1" dirty="0">
                <a:latin typeface="American Typewriter" panose="02090604020004020304" pitchFamily="18" charset="77"/>
              </a:rPr>
              <a:t>I.3 - Equilibrio nel mercato dei fattori </a:t>
            </a:r>
            <a:r>
              <a:rPr lang="it-IT" altLang="en-US" sz="2800" dirty="0">
                <a:latin typeface="American Typewriter" panose="02090604020004020304" pitchFamily="18" charset="77"/>
              </a:rPr>
              <a:t>(1)</a:t>
            </a:r>
            <a:br>
              <a:rPr lang="it-IT" altLang="en-US" sz="2800" dirty="0">
                <a:latin typeface="American Typewriter" panose="02090604020004020304" pitchFamily="18" charset="77"/>
              </a:rPr>
            </a:br>
            <a:endParaRPr lang="it-IT" altLang="en-US" sz="2000" dirty="0">
              <a:latin typeface="American Typewriter" panose="02090604020004020304" pitchFamily="18" charset="77"/>
            </a:endParaRPr>
          </a:p>
        </p:txBody>
      </p:sp>
      <p:sp>
        <p:nvSpPr>
          <p:cNvPr id="25603" name="Rectangle 3"/>
          <p:cNvSpPr>
            <a:spLocks noGrp="1" noChangeArrowheads="1"/>
          </p:cNvSpPr>
          <p:nvPr>
            <p:ph type="body" sz="half" idx="1"/>
          </p:nvPr>
        </p:nvSpPr>
        <p:spPr>
          <a:xfrm>
            <a:off x="611560" y="1082476"/>
            <a:ext cx="7776220" cy="5226844"/>
          </a:xfrm>
        </p:spPr>
        <p:txBody>
          <a:bodyPr/>
          <a:lstStyle/>
          <a:p>
            <a:pPr marL="360000" indent="-287338" defTabSz="972000" eaLnBrk="1" hangingPunct="1">
              <a:lnSpc>
                <a:spcPct val="125000"/>
              </a:lnSpc>
              <a:spcBef>
                <a:spcPts val="600"/>
              </a:spcBef>
              <a:buNone/>
            </a:pPr>
            <a:r>
              <a:rPr lang="it-IT" altLang="en-US" sz="1600" dirty="0">
                <a:latin typeface="American Typewriter" panose="02090604020004020304" pitchFamily="18" charset="77"/>
              </a:rPr>
              <a:t>Nei lucidi precedenti, abbiamo mostrato che:</a:t>
            </a:r>
          </a:p>
          <a:p>
            <a:pPr marL="529862" indent="-457200" defTabSz="972000" eaLnBrk="1" hangingPunct="1">
              <a:lnSpc>
                <a:spcPct val="125000"/>
              </a:lnSpc>
              <a:spcBef>
                <a:spcPts val="600"/>
              </a:spcBef>
              <a:buAutoNum type="alphaLcParenR"/>
            </a:pPr>
            <a:r>
              <a:rPr lang="it-IT" altLang="en-US" sz="1600" dirty="0">
                <a:latin typeface="American Typewriter" panose="02090604020004020304" pitchFamily="18" charset="77"/>
              </a:rPr>
              <a:t>Se la funzione di produzione ha </a:t>
            </a:r>
            <a:r>
              <a:rPr lang="it-IT" altLang="en-US" sz="1600" b="1" dirty="0">
                <a:solidFill>
                  <a:schemeClr val="tx2"/>
                </a:solidFill>
                <a:latin typeface="American Typewriter" panose="02090604020004020304" pitchFamily="18" charset="77"/>
              </a:rPr>
              <a:t>RSC</a:t>
            </a:r>
          </a:p>
          <a:p>
            <a:pPr marL="529862" indent="-457200" defTabSz="972000" eaLnBrk="1" hangingPunct="1">
              <a:lnSpc>
                <a:spcPct val="125000"/>
              </a:lnSpc>
              <a:spcBef>
                <a:spcPts val="600"/>
              </a:spcBef>
              <a:buAutoNum type="alphaLcParenR"/>
            </a:pPr>
            <a:r>
              <a:rPr lang="it-IT" altLang="en-US" sz="1600" dirty="0">
                <a:latin typeface="American Typewriter" panose="02090604020004020304" pitchFamily="18" charset="77"/>
              </a:rPr>
              <a:t>Se i fattori sono remunerati alle rispettive </a:t>
            </a:r>
            <a:r>
              <a:rPr lang="it-IT" altLang="en-US" sz="1600" b="1" dirty="0">
                <a:solidFill>
                  <a:schemeClr val="tx2"/>
                </a:solidFill>
                <a:latin typeface="American Typewriter" panose="02090604020004020304" pitchFamily="18" charset="77"/>
              </a:rPr>
              <a:t>produttività marginali</a:t>
            </a:r>
          </a:p>
          <a:p>
            <a:pPr marL="529862" indent="-457200" defTabSz="972000" eaLnBrk="1" hangingPunct="1">
              <a:lnSpc>
                <a:spcPct val="125000"/>
              </a:lnSpc>
              <a:spcBef>
                <a:spcPts val="600"/>
              </a:spcBef>
              <a:buAutoNum type="alphaLcParenR"/>
            </a:pPr>
            <a:r>
              <a:rPr lang="it-IT" altLang="en-US" sz="1600" dirty="0">
                <a:latin typeface="American Typewriter" panose="02090604020004020304" pitchFamily="18" charset="77"/>
              </a:rPr>
              <a:t>Allora vale il </a:t>
            </a:r>
            <a:r>
              <a:rPr lang="it-IT" altLang="en-US" sz="1600" b="1" dirty="0">
                <a:solidFill>
                  <a:schemeClr val="tx2"/>
                </a:solidFill>
                <a:latin typeface="American Typewriter" panose="02090604020004020304" pitchFamily="18" charset="77"/>
              </a:rPr>
              <a:t>Teorema di esaurimento del prodotto</a:t>
            </a:r>
            <a:r>
              <a:rPr lang="it-IT" altLang="en-US" sz="1600" dirty="0">
                <a:latin typeface="American Typewriter" panose="02090604020004020304" pitchFamily="18" charset="77"/>
              </a:rPr>
              <a:t>, ossia</a:t>
            </a:r>
            <a:r>
              <a:rPr lang="it-IT" altLang="en-US" sz="1600" i="1" dirty="0">
                <a:latin typeface="American Typewriter" panose="02090604020004020304" pitchFamily="18" charset="77"/>
              </a:rPr>
              <a:t>:</a:t>
            </a:r>
          </a:p>
          <a:p>
            <a:pPr marL="360000" indent="-287338" algn="ctr" defTabSz="972000" eaLnBrk="1" hangingPunct="1">
              <a:lnSpc>
                <a:spcPct val="125000"/>
              </a:lnSpc>
              <a:spcBef>
                <a:spcPts val="600"/>
              </a:spcBef>
              <a:buNone/>
            </a:pPr>
            <a:r>
              <a:rPr lang="it-IT" altLang="en-US" sz="1600" i="1" dirty="0">
                <a:latin typeface="American Typewriter" panose="02090604020004020304" pitchFamily="18" charset="77"/>
              </a:rPr>
              <a:t>	</a:t>
            </a:r>
            <a:r>
              <a:rPr lang="it-IT" altLang="en-US" sz="1600" b="1" dirty="0">
                <a:solidFill>
                  <a:srgbClr val="0070C0"/>
                </a:solidFill>
                <a:latin typeface="American Typewriter" panose="02090604020004020304" pitchFamily="18" charset="77"/>
              </a:rPr>
              <a:t>il prodotto è distribuito </a:t>
            </a:r>
            <a:r>
              <a:rPr lang="it-IT" altLang="en-US" sz="1600" b="1" u="sng" dirty="0">
                <a:solidFill>
                  <a:srgbClr val="0070C0"/>
                </a:solidFill>
                <a:latin typeface="American Typewriter" panose="02090604020004020304" pitchFamily="18" charset="77"/>
              </a:rPr>
              <a:t>interamente</a:t>
            </a:r>
            <a:r>
              <a:rPr lang="it-IT" altLang="en-US" sz="1600" b="1" dirty="0">
                <a:solidFill>
                  <a:srgbClr val="0070C0"/>
                </a:solidFill>
                <a:latin typeface="American Typewriter" panose="02090604020004020304" pitchFamily="18" charset="77"/>
              </a:rPr>
              <a:t> ai fattori della produzione</a:t>
            </a:r>
            <a:r>
              <a:rPr lang="it-IT" altLang="en-US" sz="1600" dirty="0">
                <a:latin typeface="American Typewriter" panose="02090604020004020304" pitchFamily="18" charset="77"/>
              </a:rPr>
              <a:t>, </a:t>
            </a:r>
          </a:p>
          <a:p>
            <a:pPr marL="360000" indent="-287338" defTabSz="972000" eaLnBrk="1" hangingPunct="1">
              <a:lnSpc>
                <a:spcPct val="125000"/>
              </a:lnSpc>
              <a:spcBef>
                <a:spcPts val="1200"/>
              </a:spcBef>
              <a:buNone/>
            </a:pPr>
            <a:r>
              <a:rPr lang="it-IT" altLang="en-US" sz="1600" i="1" dirty="0">
                <a:latin typeface="American Typewriter" panose="02090604020004020304" pitchFamily="18" charset="77"/>
              </a:rPr>
              <a:t>Se vi piace la matematica …</a:t>
            </a:r>
          </a:p>
          <a:p>
            <a:pPr marL="360000" indent="-287338" defTabSz="972000" eaLnBrk="1" hangingPunct="1">
              <a:lnSpc>
                <a:spcPct val="125000"/>
              </a:lnSpc>
              <a:spcBef>
                <a:spcPts val="1200"/>
              </a:spcBef>
              <a:buNone/>
            </a:pPr>
            <a:r>
              <a:rPr lang="it-IT" altLang="en-US" sz="1600" i="1" dirty="0">
                <a:latin typeface="American Typewriter" panose="02090604020004020304" pitchFamily="18" charset="77"/>
              </a:rPr>
              <a:t>		questo è un bellissimo risultato matematico, ma</a:t>
            </a:r>
            <a:r>
              <a:rPr lang="it-IT" altLang="en-US" sz="1600" dirty="0">
                <a:latin typeface="American Typewriter" panose="02090604020004020304" pitchFamily="18" charset="77"/>
              </a:rPr>
              <a:t> … </a:t>
            </a:r>
          </a:p>
          <a:p>
            <a:pPr marL="0" indent="0" defTabSz="972000" eaLnBrk="1" hangingPunct="1">
              <a:lnSpc>
                <a:spcPct val="125000"/>
              </a:lnSpc>
              <a:spcBef>
                <a:spcPts val="600"/>
              </a:spcBef>
              <a:buNone/>
            </a:pPr>
            <a:r>
              <a:rPr lang="it-IT" altLang="en-US" sz="1600" dirty="0">
                <a:latin typeface="American Typewriter" panose="02090604020004020304" pitchFamily="18" charset="77"/>
              </a:rPr>
              <a:t>  … siamo sicuri che abbia rilevanza nel mondo reale </a:t>
            </a:r>
          </a:p>
          <a:p>
            <a:pPr marL="0" indent="-287338" defTabSz="972000" eaLnBrk="1" hangingPunct="1">
              <a:lnSpc>
                <a:spcPct val="125000"/>
              </a:lnSpc>
              <a:spcBef>
                <a:spcPts val="600"/>
              </a:spcBef>
              <a:buNone/>
            </a:pPr>
            <a:r>
              <a:rPr lang="it-IT" altLang="en-US" sz="1600" dirty="0">
                <a:latin typeface="American Typewriter" panose="02090604020004020304" pitchFamily="18" charset="77"/>
              </a:rPr>
              <a:t>       (e con i conflitti distributivi ai quali assistiamo)?</a:t>
            </a:r>
          </a:p>
          <a:p>
            <a:pPr marL="180000" indent="-287338" defTabSz="972000" eaLnBrk="1" hangingPunct="1">
              <a:lnSpc>
                <a:spcPct val="125000"/>
              </a:lnSpc>
              <a:spcBef>
                <a:spcPts val="1200"/>
              </a:spcBef>
              <a:buNone/>
            </a:pPr>
            <a:r>
              <a:rPr lang="it-IT" altLang="en-US" sz="1600" dirty="0">
                <a:latin typeface="American Typewriter" panose="02090604020004020304" pitchFamily="18" charset="77"/>
              </a:rPr>
              <a:t>  In realtà, la </a:t>
            </a:r>
            <a:r>
              <a:rPr lang="it-IT" altLang="en-US" sz="1600" b="1" dirty="0">
                <a:solidFill>
                  <a:srgbClr val="FF0000"/>
                </a:solidFill>
                <a:latin typeface="American Typewriter" panose="02090604020004020304" pitchFamily="18" charset="77"/>
              </a:rPr>
              <a:t>teoria neoclassica </a:t>
            </a:r>
            <a:r>
              <a:rPr lang="it-IT" altLang="en-US" sz="1600" dirty="0">
                <a:latin typeface="American Typewriter" panose="02090604020004020304" pitchFamily="18" charset="77"/>
              </a:rPr>
              <a:t>della distribuzione suggerisce che questo non è solo un risultato matematico … è anche il risultato al quale si arriva nell’</a:t>
            </a:r>
            <a:r>
              <a:rPr lang="it-IT" altLang="en-US" sz="1600" b="1" dirty="0">
                <a:solidFill>
                  <a:srgbClr val="FF0000"/>
                </a:solidFill>
                <a:latin typeface="American Typewriter" panose="02090604020004020304" pitchFamily="18" charset="77"/>
              </a:rPr>
              <a:t>equilibrio di un mercato competitivo </a:t>
            </a:r>
            <a:r>
              <a:rPr lang="it-IT" altLang="en-US" sz="1600" dirty="0">
                <a:latin typeface="American Typewriter" panose="02090604020004020304" pitchFamily="18" charset="77"/>
              </a:rPr>
              <a:t>per i servizi dei fattori. </a:t>
            </a:r>
            <a:endParaRPr lang="it-IT" altLang="en-US" sz="20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2046632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strips(downRigh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strips(downRigh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strips(downRigh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strips(downRight)">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strips(downRight)">
                                      <p:cBhvr>
                                        <p:cTn id="37" dur="500"/>
                                        <p:tgtEl>
                                          <p:spTgt spid="256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Effect transition="in" filter="strips(downRight)">
                                      <p:cBhvr>
                                        <p:cTn id="42" dur="500"/>
                                        <p:tgtEl>
                                          <p:spTgt spid="25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603">
                                            <p:txEl>
                                              <p:pRg st="8" end="8"/>
                                            </p:txEl>
                                          </p:spTgt>
                                        </p:tgtEl>
                                        <p:attrNameLst>
                                          <p:attrName>style.visibility</p:attrName>
                                        </p:attrNameLst>
                                      </p:cBhvr>
                                      <p:to>
                                        <p:strVal val="visible"/>
                                      </p:to>
                                    </p:set>
                                    <p:animEffect transition="in" filter="strips(downRight)">
                                      <p:cBhvr>
                                        <p:cTn id="47" dur="500"/>
                                        <p:tgtEl>
                                          <p:spTgt spid="256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603">
                                            <p:txEl>
                                              <p:pRg st="9" end="9"/>
                                            </p:txEl>
                                          </p:spTgt>
                                        </p:tgtEl>
                                        <p:attrNameLst>
                                          <p:attrName>style.visibility</p:attrName>
                                        </p:attrNameLst>
                                      </p:cBhvr>
                                      <p:to>
                                        <p:strVal val="visible"/>
                                      </p:to>
                                    </p:set>
                                    <p:animEffect transition="in" filter="strips(downRight)">
                                      <p:cBhvr>
                                        <p:cTn id="52"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34988" y="260648"/>
            <a:ext cx="7313612" cy="895350"/>
          </a:xfrm>
        </p:spPr>
        <p:txBody>
          <a:bodyPr/>
          <a:lstStyle/>
          <a:p>
            <a:pPr eaLnBrk="1" hangingPunct="1"/>
            <a:r>
              <a:rPr lang="it-IT" altLang="en-US" sz="2800" dirty="0">
                <a:latin typeface="American Typewriter" panose="02090604020004020304" pitchFamily="18" charset="77"/>
              </a:rPr>
              <a:t>Equilibrio nel mercato dei fattori (2)</a:t>
            </a:r>
            <a:br>
              <a:rPr lang="it-IT" altLang="en-US" sz="2800" dirty="0">
                <a:latin typeface="American Typewriter" panose="02090604020004020304" pitchFamily="18" charset="77"/>
              </a:rPr>
            </a:br>
            <a:endParaRPr lang="it-IT" altLang="en-US" sz="2000" dirty="0">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25603" name="Rectangle 3"/>
              <p:cNvSpPr>
                <a:spLocks noGrp="1" noChangeArrowheads="1"/>
              </p:cNvSpPr>
              <p:nvPr>
                <p:ph type="body" sz="half" idx="1"/>
              </p:nvPr>
            </p:nvSpPr>
            <p:spPr>
              <a:xfrm>
                <a:off x="683890" y="1340768"/>
                <a:ext cx="7776220" cy="3600400"/>
              </a:xfrm>
            </p:spPr>
            <p:txBody>
              <a:bodyPr/>
              <a:lstStyle/>
              <a:p>
                <a:pPr marL="288925" indent="-288925" eaLnBrk="1" hangingPunct="1">
                  <a:lnSpc>
                    <a:spcPct val="105000"/>
                  </a:lnSpc>
                  <a:spcBef>
                    <a:spcPct val="50000"/>
                  </a:spcBef>
                  <a:buFont typeface="Wingdings" panose="05000000000000000000" pitchFamily="2" charset="2"/>
                  <a:buNone/>
                </a:pPr>
                <a:r>
                  <a:rPr lang="it-IT" altLang="en-US" sz="1600" dirty="0">
                    <a:solidFill>
                      <a:srgbClr val="C00000"/>
                    </a:solidFill>
                    <a:latin typeface="American Typewriter" panose="02090604020004020304" pitchFamily="18" charset="77"/>
                  </a:rPr>
                  <a:t>Ipotesi: </a:t>
                </a:r>
              </a:p>
              <a:p>
                <a:pPr marL="0" indent="0" eaLnBrk="1" hangingPunct="1">
                  <a:lnSpc>
                    <a:spcPct val="105000"/>
                  </a:lnSpc>
                  <a:spcBef>
                    <a:spcPct val="50000"/>
                  </a:spcBef>
                  <a:buSzPct val="100000"/>
                  <a:buNone/>
                </a:pPr>
                <a:r>
                  <a:rPr lang="it-IT" altLang="en-US" sz="1600" b="1" dirty="0">
                    <a:solidFill>
                      <a:schemeClr val="tx2"/>
                    </a:solidFill>
                    <a:latin typeface="American Typewriter" panose="02090604020004020304" pitchFamily="18" charset="77"/>
                  </a:rPr>
                  <a:t>Hp.1 - </a:t>
                </a:r>
                <a:r>
                  <a:rPr lang="it-IT" altLang="en-US" sz="1600" dirty="0">
                    <a:latin typeface="American Typewriter" panose="02090604020004020304" pitchFamily="18" charset="77"/>
                  </a:rPr>
                  <a:t>I </a:t>
                </a:r>
                <a:r>
                  <a:rPr lang="it-IT" altLang="en-US" sz="1600" b="1" dirty="0">
                    <a:latin typeface="American Typewriter" panose="02090604020004020304" pitchFamily="18" charset="77"/>
                  </a:rPr>
                  <a:t>prezzi</a:t>
                </a:r>
                <a:r>
                  <a:rPr lang="it-IT" altLang="en-US" sz="1600" dirty="0">
                    <a:latin typeface="American Typewriter" panose="02090604020004020304" pitchFamily="18" charset="77"/>
                  </a:rPr>
                  <a:t> dei fattori sono determinati in un mercato </a:t>
                </a:r>
                <a:r>
                  <a:rPr lang="it-IT" altLang="en-US" sz="1600" b="1" dirty="0">
                    <a:latin typeface="American Typewriter" panose="02090604020004020304" pitchFamily="18" charset="77"/>
                  </a:rPr>
                  <a:t>competitivo</a:t>
                </a:r>
              </a:p>
              <a:p>
                <a:pPr marL="0" indent="0" eaLnBrk="1" hangingPunct="1">
                  <a:lnSpc>
                    <a:spcPct val="105000"/>
                  </a:lnSpc>
                  <a:spcBef>
                    <a:spcPct val="50000"/>
                  </a:spcBef>
                  <a:buSzPct val="100000"/>
                  <a:buNone/>
                </a:pPr>
                <a:r>
                  <a:rPr lang="it-IT" altLang="en-US" sz="1600" b="1" dirty="0">
                    <a:solidFill>
                      <a:schemeClr val="tx2"/>
                    </a:solidFill>
                    <a:latin typeface="American Typewriter" panose="02090604020004020304" pitchFamily="18" charset="77"/>
                  </a:rPr>
                  <a:t>Hp.2 - </a:t>
                </a:r>
                <a:r>
                  <a:rPr lang="it-IT" altLang="en-US" sz="1600" dirty="0">
                    <a:latin typeface="American Typewriter" panose="02090604020004020304" pitchFamily="18" charset="77"/>
                  </a:rPr>
                  <a:t>L’ </a:t>
                </a:r>
                <a:r>
                  <a:rPr lang="it-IT" altLang="en-US" sz="1600" b="1" dirty="0">
                    <a:latin typeface="American Typewriter" panose="02090604020004020304" pitchFamily="18" charset="77"/>
                  </a:rPr>
                  <a:t>offerta</a:t>
                </a:r>
                <a:r>
                  <a:rPr lang="it-IT" altLang="en-US" sz="1600" dirty="0">
                    <a:latin typeface="American Typewriter" panose="02090604020004020304" pitchFamily="18" charset="77"/>
                  </a:rPr>
                  <a:t> di fattori è data e costante</a:t>
                </a:r>
                <a:r>
                  <a:rPr lang="it-IT" altLang="en-US" sz="1800" dirty="0">
                    <a:latin typeface="American Typewriter" panose="02090604020004020304" pitchFamily="18" charset="77"/>
                  </a:rPr>
                  <a:t>:  </a:t>
                </a:r>
                <a14:m>
                  <m:oMath xmlns:m="http://schemas.openxmlformats.org/officeDocument/2006/math">
                    <m:bar>
                      <m:barPr>
                        <m:pos m:val="top"/>
                        <m:ctrlPr>
                          <a:rPr lang="it-IT" sz="1800" b="1" i="1">
                            <a:solidFill>
                              <a:srgbClr val="C00000"/>
                            </a:solidFill>
                            <a:latin typeface="Cambria Math" panose="02040503050406030204" pitchFamily="18" charset="0"/>
                          </a:rPr>
                        </m:ctrlPr>
                      </m:barPr>
                      <m:e>
                        <m:r>
                          <a:rPr lang="it-IT" sz="1800" b="1" i="0" smtClean="0">
                            <a:solidFill>
                              <a:srgbClr val="C00000"/>
                            </a:solidFill>
                            <a:latin typeface="Cambria Math" panose="02040503050406030204" pitchFamily="18" charset="0"/>
                          </a:rPr>
                          <m:t>𝐍</m:t>
                        </m:r>
                      </m:e>
                    </m:bar>
                  </m:oMath>
                </a14:m>
                <a:r>
                  <a:rPr lang="it-IT" altLang="en-US" sz="1800" b="1" dirty="0">
                    <a:solidFill>
                      <a:srgbClr val="C00000"/>
                    </a:solidFill>
                    <a:latin typeface="American Typewriter" panose="02090604020004020304" pitchFamily="18" charset="77"/>
                  </a:rPr>
                  <a:t>  </a:t>
                </a:r>
                <a:r>
                  <a:rPr lang="it-IT" altLang="en-US" sz="1800" dirty="0">
                    <a:latin typeface="American Typewriter" panose="02090604020004020304" pitchFamily="18" charset="77"/>
                  </a:rPr>
                  <a:t>,</a:t>
                </a:r>
                <a:r>
                  <a:rPr lang="it-IT" altLang="en-US" sz="1800" b="1" dirty="0">
                    <a:solidFill>
                      <a:srgbClr val="C00000"/>
                    </a:solidFill>
                    <a:latin typeface="American Typewriter" panose="02090604020004020304" pitchFamily="18" charset="77"/>
                  </a:rPr>
                  <a:t> </a:t>
                </a:r>
                <a14:m>
                  <m:oMath xmlns:m="http://schemas.openxmlformats.org/officeDocument/2006/math">
                    <m:bar>
                      <m:barPr>
                        <m:pos m:val="top"/>
                        <m:ctrlPr>
                          <a:rPr lang="it-IT" sz="1800" b="1" i="1">
                            <a:solidFill>
                              <a:srgbClr val="C00000"/>
                            </a:solidFill>
                            <a:latin typeface="Cambria Math" panose="02040503050406030204" pitchFamily="18" charset="0"/>
                          </a:rPr>
                        </m:ctrlPr>
                      </m:barPr>
                      <m:e>
                        <m:r>
                          <a:rPr lang="it-IT" sz="1800" b="1">
                            <a:solidFill>
                              <a:srgbClr val="C00000"/>
                            </a:solidFill>
                            <a:latin typeface="Cambria Math" panose="02040503050406030204" pitchFamily="18" charset="0"/>
                            <a:ea typeface="Cambria Math" panose="02040503050406030204" pitchFamily="18" charset="0"/>
                          </a:rPr>
                          <m:t>𝐊</m:t>
                        </m:r>
                      </m:e>
                    </m:bar>
                  </m:oMath>
                </a14:m>
                <a:r>
                  <a:rPr lang="it-IT" altLang="en-US" sz="1800" dirty="0">
                    <a:latin typeface="American Typewriter" panose="02090604020004020304" pitchFamily="18" charset="77"/>
                  </a:rPr>
                  <a:t> .     </a:t>
                </a:r>
              </a:p>
              <a:p>
                <a:pPr marL="0" indent="0" eaLnBrk="1" hangingPunct="1">
                  <a:lnSpc>
                    <a:spcPct val="105000"/>
                  </a:lnSpc>
                  <a:spcBef>
                    <a:spcPct val="50000"/>
                  </a:spcBef>
                  <a:buSzPct val="100000"/>
                  <a:buNone/>
                </a:pPr>
                <a:r>
                  <a:rPr lang="it-IT" altLang="en-US" sz="1600" b="1" dirty="0">
                    <a:solidFill>
                      <a:schemeClr val="tx2"/>
                    </a:solidFill>
                    <a:latin typeface="American Typewriter" panose="02090604020004020304" pitchFamily="18" charset="77"/>
                  </a:rPr>
                  <a:t>Hp.3 - </a:t>
                </a:r>
                <a:r>
                  <a:rPr lang="it-IT" altLang="en-US" sz="1600" dirty="0">
                    <a:latin typeface="American Typewriter" panose="02090604020004020304" pitchFamily="18" charset="77"/>
                  </a:rPr>
                  <a:t>Le </a:t>
                </a:r>
                <a:r>
                  <a:rPr lang="it-IT" altLang="en-US" sz="1600" b="1" dirty="0">
                    <a:latin typeface="American Typewriter" panose="02090604020004020304" pitchFamily="18" charset="77"/>
                  </a:rPr>
                  <a:t>imprese</a:t>
                </a:r>
                <a:r>
                  <a:rPr lang="it-IT" altLang="en-US" sz="1600" dirty="0">
                    <a:latin typeface="American Typewriter" panose="02090604020004020304" pitchFamily="18" charset="77"/>
                  </a:rPr>
                  <a:t> domandano fattori al fine di massimizzare i profitti</a:t>
                </a:r>
              </a:p>
              <a:p>
                <a:pPr marL="400050" lvl="1" indent="0" eaLnBrk="1" hangingPunct="1">
                  <a:lnSpc>
                    <a:spcPct val="124000"/>
                  </a:lnSpc>
                  <a:spcBef>
                    <a:spcPts val="1200"/>
                  </a:spcBef>
                  <a:buSzPct val="100000"/>
                  <a:buNone/>
                </a:pPr>
                <a:r>
                  <a:rPr lang="it-IT" altLang="en-US" sz="1600" b="1" dirty="0">
                    <a:solidFill>
                      <a:schemeClr val="accent1">
                        <a:lumMod val="75000"/>
                      </a:schemeClr>
                    </a:solidFill>
                    <a:latin typeface="American Typewriter" panose="02090604020004020304" pitchFamily="18" charset="77"/>
                  </a:rPr>
                  <a:t>A  quale prezzo le imprese saranno disposte ad acquistare i servizi di tutti i fattori offerti?</a:t>
                </a:r>
              </a:p>
              <a:p>
                <a:pPr marL="800100" lvl="2" indent="0" eaLnBrk="1" hangingPunct="1">
                  <a:lnSpc>
                    <a:spcPct val="124000"/>
                  </a:lnSpc>
                  <a:spcBef>
                    <a:spcPts val="1200"/>
                  </a:spcBef>
                  <a:buSzPct val="100000"/>
                  <a:buNone/>
                </a:pPr>
                <a:r>
                  <a:rPr lang="it-IT" altLang="en-US" sz="1600" dirty="0">
                    <a:latin typeface="American Typewriter" panose="02090604020004020304" pitchFamily="18" charset="77"/>
                    <a:ea typeface="+mn-ea"/>
                    <a:cs typeface="+mn-cs"/>
                  </a:rPr>
                  <a:t>Le imprese pagheranno ciascun fattore in base alla produttività marginale dell’</a:t>
                </a:r>
                <a:r>
                  <a:rPr lang="it-IT" altLang="en-US" sz="1600" b="1" dirty="0">
                    <a:solidFill>
                      <a:srgbClr val="FF0000"/>
                    </a:solidFill>
                    <a:latin typeface="American Typewriter" panose="02090604020004020304" pitchFamily="18" charset="77"/>
                    <a:ea typeface="+mn-ea"/>
                    <a:cs typeface="+mn-cs"/>
                  </a:rPr>
                  <a:t>ultima</a:t>
                </a:r>
                <a:r>
                  <a:rPr lang="it-IT" altLang="en-US" sz="1600" dirty="0">
                    <a:latin typeface="American Typewriter" panose="02090604020004020304" pitchFamily="18" charset="77"/>
                    <a:ea typeface="+mn-ea"/>
                    <a:cs typeface="+mn-cs"/>
                  </a:rPr>
                  <a:t> unità impiegata.</a:t>
                </a:r>
              </a:p>
            </p:txBody>
          </p:sp>
        </mc:Choice>
        <mc:Fallback xmlns="">
          <p:sp>
            <p:nvSpPr>
              <p:cNvPr id="25603" name="Rectangle 3"/>
              <p:cNvSpPr>
                <a:spLocks noGrp="1" noRot="1" noChangeAspect="1" noMove="1" noResize="1" noEditPoints="1" noAdjustHandles="1" noChangeArrowheads="1" noChangeShapeType="1" noTextEdit="1"/>
              </p:cNvSpPr>
              <p:nvPr>
                <p:ph type="body" sz="half" idx="1"/>
              </p:nvPr>
            </p:nvSpPr>
            <p:spPr>
              <a:xfrm>
                <a:off x="683890" y="1340768"/>
                <a:ext cx="7776220" cy="3600400"/>
              </a:xfrm>
              <a:blipFill>
                <a:blip r:embed="rId3"/>
                <a:stretch>
                  <a:fillRect l="-326" t="-351"/>
                </a:stretch>
              </a:blipFill>
            </p:spPr>
            <p:txBody>
              <a:bodyPr/>
              <a:lstStyle/>
              <a:p>
                <a:r>
                  <a:rPr lang="en-US">
                    <a:noFill/>
                  </a:rPr>
                  <a:t> </a:t>
                </a:r>
              </a:p>
            </p:txBody>
          </p:sp>
        </mc:Fallback>
      </mc:AlternateContent>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13419618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534988" y="381001"/>
            <a:ext cx="8069460" cy="533400"/>
          </a:xfrm>
          <a:noFill/>
        </p:spPr>
        <p:txBody>
          <a:bodyPr/>
          <a:lstStyle/>
          <a:p>
            <a:pPr eaLnBrk="1" hangingPunct="1">
              <a:lnSpc>
                <a:spcPct val="105000"/>
              </a:lnSpc>
            </a:pPr>
            <a:r>
              <a:rPr lang="it-IT" altLang="en-US" sz="2000" dirty="0">
                <a:latin typeface="American Typewriter" panose="02090604020004020304" pitchFamily="18" charset="77"/>
              </a:rPr>
              <a:t>Funzione di produzione e produttività marginale del lavoro</a:t>
            </a:r>
          </a:p>
        </p:txBody>
      </p:sp>
      <p:sp>
        <p:nvSpPr>
          <p:cNvPr id="31746" name="Text Box 2"/>
          <p:cNvSpPr txBox="1">
            <a:spLocks noChangeArrowheads="1"/>
          </p:cNvSpPr>
          <p:nvPr/>
        </p:nvSpPr>
        <p:spPr bwMode="auto">
          <a:xfrm>
            <a:off x="611560" y="2060848"/>
            <a:ext cx="17526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10000"/>
              </a:spcBef>
            </a:pPr>
            <a:r>
              <a:rPr lang="it-IT" altLang="en-US" sz="1800" dirty="0">
                <a:solidFill>
                  <a:srgbClr val="C00000"/>
                </a:solidFill>
                <a:latin typeface="American Typewriter" panose="02090604020004020304" pitchFamily="18" charset="77"/>
              </a:rPr>
              <a:t>Y</a:t>
            </a:r>
          </a:p>
          <a:p>
            <a:pPr algn="r" eaLnBrk="1" hangingPunct="1">
              <a:spcBef>
                <a:spcPct val="10000"/>
              </a:spcBef>
            </a:pPr>
            <a:r>
              <a:rPr lang="it-IT" altLang="en-US" sz="1800" b="0" dirty="0">
                <a:latin typeface="American Typewriter" panose="02090604020004020304" pitchFamily="18" charset="77"/>
              </a:rPr>
              <a:t>Produzione</a:t>
            </a:r>
          </a:p>
        </p:txBody>
      </p:sp>
      <p:grpSp>
        <p:nvGrpSpPr>
          <p:cNvPr id="2" name="Group 4"/>
          <p:cNvGrpSpPr>
            <a:grpSpLocks/>
          </p:cNvGrpSpPr>
          <p:nvPr/>
        </p:nvGrpSpPr>
        <p:grpSpPr bwMode="auto">
          <a:xfrm>
            <a:off x="2411883" y="2060848"/>
            <a:ext cx="4824413" cy="3600023"/>
            <a:chOff x="753" y="643"/>
            <a:chExt cx="3039" cy="2957"/>
          </a:xfrm>
        </p:grpSpPr>
        <p:sp>
          <p:nvSpPr>
            <p:cNvPr id="38932" name="Line 5"/>
            <p:cNvSpPr>
              <a:spLocks noChangeShapeType="1"/>
            </p:cNvSpPr>
            <p:nvPr/>
          </p:nvSpPr>
          <p:spPr bwMode="auto">
            <a:xfrm>
              <a:off x="753" y="643"/>
              <a:ext cx="15" cy="29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38933" name="Line 6"/>
            <p:cNvSpPr>
              <a:spLocks noChangeShapeType="1"/>
            </p:cNvSpPr>
            <p:nvPr/>
          </p:nvSpPr>
          <p:spPr bwMode="auto">
            <a:xfrm>
              <a:off x="768" y="3600"/>
              <a:ext cx="30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grpSp>
      <p:sp>
        <p:nvSpPr>
          <p:cNvPr id="31751" name="Text Box 7"/>
          <p:cNvSpPr txBox="1">
            <a:spLocks noChangeArrowheads="1"/>
          </p:cNvSpPr>
          <p:nvPr/>
        </p:nvSpPr>
        <p:spPr bwMode="auto">
          <a:xfrm>
            <a:off x="6521450" y="5512395"/>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it-IT" altLang="en-US" sz="2000" dirty="0">
                <a:solidFill>
                  <a:srgbClr val="C00000"/>
                </a:solidFill>
              </a:rPr>
              <a:t>N</a:t>
            </a:r>
          </a:p>
          <a:p>
            <a:pPr algn="r" eaLnBrk="1" hangingPunct="1"/>
            <a:r>
              <a:rPr lang="it-IT" altLang="en-US" sz="2000" b="0" dirty="0"/>
              <a:t>Lavoro</a:t>
            </a:r>
          </a:p>
        </p:txBody>
      </p:sp>
      <p:sp>
        <p:nvSpPr>
          <p:cNvPr id="31781" name="Freeform 37"/>
          <p:cNvSpPr>
            <a:spLocks/>
          </p:cNvSpPr>
          <p:nvPr/>
        </p:nvSpPr>
        <p:spPr bwMode="auto">
          <a:xfrm>
            <a:off x="2450307" y="2411274"/>
            <a:ext cx="4752975" cy="3240088"/>
          </a:xfrm>
          <a:custGeom>
            <a:avLst/>
            <a:gdLst>
              <a:gd name="T0" fmla="*/ 0 w 2994"/>
              <a:gd name="T1" fmla="*/ 2147483647 h 2041"/>
              <a:gd name="T2" fmla="*/ 2147483647 w 2994"/>
              <a:gd name="T3" fmla="*/ 1255038103 h 2041"/>
              <a:gd name="T4" fmla="*/ 2147483647 w 2994"/>
              <a:gd name="T5" fmla="*/ 0 h 2041"/>
              <a:gd name="T6" fmla="*/ 0 60000 65536"/>
              <a:gd name="T7" fmla="*/ 0 60000 65536"/>
              <a:gd name="T8" fmla="*/ 0 60000 65536"/>
              <a:gd name="T9" fmla="*/ 0 w 2994"/>
              <a:gd name="T10" fmla="*/ 0 h 2041"/>
              <a:gd name="T11" fmla="*/ 2994 w 2994"/>
              <a:gd name="T12" fmla="*/ 2041 h 2041"/>
            </a:gdLst>
            <a:ahLst/>
            <a:cxnLst>
              <a:cxn ang="T6">
                <a:pos x="T0" y="T1"/>
              </a:cxn>
              <a:cxn ang="T7">
                <a:pos x="T2" y="T3"/>
              </a:cxn>
              <a:cxn ang="T8">
                <a:pos x="T4" y="T5"/>
              </a:cxn>
            </a:cxnLst>
            <a:rect l="T9" t="T10" r="T11" b="T12"/>
            <a:pathLst>
              <a:path w="2994" h="2041">
                <a:moveTo>
                  <a:pt x="0" y="2041"/>
                </a:moveTo>
                <a:cubicBezTo>
                  <a:pt x="385" y="1439"/>
                  <a:pt x="771" y="838"/>
                  <a:pt x="1270" y="498"/>
                </a:cubicBezTo>
                <a:cubicBezTo>
                  <a:pt x="1769" y="158"/>
                  <a:pt x="2381" y="79"/>
                  <a:pt x="299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6" name="Freeform 42"/>
          <p:cNvSpPr>
            <a:spLocks/>
          </p:cNvSpPr>
          <p:nvPr/>
        </p:nvSpPr>
        <p:spPr bwMode="auto">
          <a:xfrm>
            <a:off x="2771775" y="4580930"/>
            <a:ext cx="433388" cy="576262"/>
          </a:xfrm>
          <a:custGeom>
            <a:avLst/>
            <a:gdLst>
              <a:gd name="T0" fmla="*/ 0 w 273"/>
              <a:gd name="T1" fmla="*/ 813916513 h 408"/>
              <a:gd name="T2" fmla="*/ 688004135 w 273"/>
              <a:gd name="T3" fmla="*/ 813916513 h 408"/>
              <a:gd name="T4" fmla="*/ 688004135 w 273"/>
              <a:gd name="T5" fmla="*/ 0 h 408"/>
              <a:gd name="T6" fmla="*/ 0 60000 65536"/>
              <a:gd name="T7" fmla="*/ 0 60000 65536"/>
              <a:gd name="T8" fmla="*/ 0 60000 65536"/>
              <a:gd name="T9" fmla="*/ 0 w 273"/>
              <a:gd name="T10" fmla="*/ 0 h 408"/>
              <a:gd name="T11" fmla="*/ 273 w 273"/>
              <a:gd name="T12" fmla="*/ 408 h 408"/>
            </a:gdLst>
            <a:ahLst/>
            <a:cxnLst>
              <a:cxn ang="T6">
                <a:pos x="T0" y="T1"/>
              </a:cxn>
              <a:cxn ang="T7">
                <a:pos x="T2" y="T3"/>
              </a:cxn>
              <a:cxn ang="T8">
                <a:pos x="T4" y="T5"/>
              </a:cxn>
            </a:cxnLst>
            <a:rect l="T9" t="T10" r="T11" b="T12"/>
            <a:pathLst>
              <a:path w="273" h="408">
                <a:moveTo>
                  <a:pt x="0" y="408"/>
                </a:moveTo>
                <a:lnTo>
                  <a:pt x="273" y="408"/>
                </a:ln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7" name="Freeform 43"/>
          <p:cNvSpPr>
            <a:spLocks/>
          </p:cNvSpPr>
          <p:nvPr/>
        </p:nvSpPr>
        <p:spPr bwMode="auto">
          <a:xfrm>
            <a:off x="3995738" y="3283074"/>
            <a:ext cx="503237" cy="361950"/>
          </a:xfrm>
          <a:custGeom>
            <a:avLst/>
            <a:gdLst>
              <a:gd name="T0" fmla="*/ 0 w 273"/>
              <a:gd name="T1" fmla="*/ 321097570 h 408"/>
              <a:gd name="T2" fmla="*/ 927646256 w 273"/>
              <a:gd name="T3" fmla="*/ 321097570 h 408"/>
              <a:gd name="T4" fmla="*/ 927646256 w 273"/>
              <a:gd name="T5" fmla="*/ 0 h 408"/>
              <a:gd name="T6" fmla="*/ 0 60000 65536"/>
              <a:gd name="T7" fmla="*/ 0 60000 65536"/>
              <a:gd name="T8" fmla="*/ 0 60000 65536"/>
              <a:gd name="T9" fmla="*/ 0 w 273"/>
              <a:gd name="T10" fmla="*/ 0 h 408"/>
              <a:gd name="T11" fmla="*/ 273 w 273"/>
              <a:gd name="T12" fmla="*/ 408 h 408"/>
            </a:gdLst>
            <a:ahLst/>
            <a:cxnLst>
              <a:cxn ang="T6">
                <a:pos x="T0" y="T1"/>
              </a:cxn>
              <a:cxn ang="T7">
                <a:pos x="T2" y="T3"/>
              </a:cxn>
              <a:cxn ang="T8">
                <a:pos x="T4" y="T5"/>
              </a:cxn>
            </a:cxnLst>
            <a:rect l="T9" t="T10" r="T11" b="T12"/>
            <a:pathLst>
              <a:path w="273" h="408">
                <a:moveTo>
                  <a:pt x="0" y="408"/>
                </a:moveTo>
                <a:lnTo>
                  <a:pt x="273" y="408"/>
                </a:ln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8" name="Freeform 44"/>
          <p:cNvSpPr>
            <a:spLocks/>
          </p:cNvSpPr>
          <p:nvPr/>
        </p:nvSpPr>
        <p:spPr bwMode="auto">
          <a:xfrm>
            <a:off x="5221288" y="2708920"/>
            <a:ext cx="503237" cy="144462"/>
          </a:xfrm>
          <a:custGeom>
            <a:avLst/>
            <a:gdLst>
              <a:gd name="T0" fmla="*/ 0 w 273"/>
              <a:gd name="T1" fmla="*/ 51150177 h 408"/>
              <a:gd name="T2" fmla="*/ 927646256 w 273"/>
              <a:gd name="T3" fmla="*/ 51150177 h 408"/>
              <a:gd name="T4" fmla="*/ 927646256 w 273"/>
              <a:gd name="T5" fmla="*/ 0 h 408"/>
              <a:gd name="T6" fmla="*/ 0 60000 65536"/>
              <a:gd name="T7" fmla="*/ 0 60000 65536"/>
              <a:gd name="T8" fmla="*/ 0 60000 65536"/>
              <a:gd name="T9" fmla="*/ 0 w 273"/>
              <a:gd name="T10" fmla="*/ 0 h 408"/>
              <a:gd name="T11" fmla="*/ 273 w 273"/>
              <a:gd name="T12" fmla="*/ 408 h 408"/>
            </a:gdLst>
            <a:ahLst/>
            <a:cxnLst>
              <a:cxn ang="T6">
                <a:pos x="T0" y="T1"/>
              </a:cxn>
              <a:cxn ang="T7">
                <a:pos x="T2" y="T3"/>
              </a:cxn>
              <a:cxn ang="T8">
                <a:pos x="T4" y="T5"/>
              </a:cxn>
            </a:cxnLst>
            <a:rect l="T9" t="T10" r="T11" b="T12"/>
            <a:pathLst>
              <a:path w="273" h="408">
                <a:moveTo>
                  <a:pt x="0" y="408"/>
                </a:moveTo>
                <a:lnTo>
                  <a:pt x="273" y="408"/>
                </a:ln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9" name="Text Box 45"/>
          <p:cNvSpPr txBox="1">
            <a:spLocks noChangeArrowheads="1"/>
          </p:cNvSpPr>
          <p:nvPr/>
        </p:nvSpPr>
        <p:spPr bwMode="auto">
          <a:xfrm>
            <a:off x="2771775" y="5150519"/>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dirty="0">
                <a:latin typeface="American Typewriter" panose="02090604020004020304" pitchFamily="18" charset="77"/>
              </a:rPr>
              <a:t>1</a:t>
            </a:r>
          </a:p>
        </p:txBody>
      </p:sp>
      <p:sp>
        <p:nvSpPr>
          <p:cNvPr id="31790" name="Text Box 46"/>
          <p:cNvSpPr txBox="1">
            <a:spLocks noChangeArrowheads="1"/>
          </p:cNvSpPr>
          <p:nvPr/>
        </p:nvSpPr>
        <p:spPr bwMode="auto">
          <a:xfrm>
            <a:off x="3203848" y="4574455"/>
            <a:ext cx="792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i="1" dirty="0">
                <a:latin typeface="American Typewriter" panose="02090604020004020304" pitchFamily="18" charset="77"/>
              </a:rPr>
              <a:t>MPN</a:t>
            </a:r>
          </a:p>
        </p:txBody>
      </p:sp>
      <p:sp>
        <p:nvSpPr>
          <p:cNvPr id="31791" name="Text Box 47"/>
          <p:cNvSpPr txBox="1">
            <a:spLocks noChangeArrowheads="1"/>
          </p:cNvSpPr>
          <p:nvPr/>
        </p:nvSpPr>
        <p:spPr bwMode="auto">
          <a:xfrm>
            <a:off x="5364163" y="2846264"/>
            <a:ext cx="360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dirty="0">
                <a:latin typeface="American Typewriter" panose="02090604020004020304" pitchFamily="18" charset="77"/>
              </a:rPr>
              <a:t>1</a:t>
            </a:r>
          </a:p>
        </p:txBody>
      </p:sp>
      <p:sp>
        <p:nvSpPr>
          <p:cNvPr id="31792" name="Text Box 48"/>
          <p:cNvSpPr txBox="1">
            <a:spLocks noChangeArrowheads="1"/>
          </p:cNvSpPr>
          <p:nvPr/>
        </p:nvSpPr>
        <p:spPr bwMode="auto">
          <a:xfrm>
            <a:off x="4067175" y="3566344"/>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dirty="0">
                <a:latin typeface="American Typewriter" panose="02090604020004020304" pitchFamily="18" charset="77"/>
              </a:rPr>
              <a:t>1</a:t>
            </a:r>
          </a:p>
        </p:txBody>
      </p:sp>
      <p:sp>
        <p:nvSpPr>
          <p:cNvPr id="31793" name="Text Box 49"/>
          <p:cNvSpPr txBox="1">
            <a:spLocks noChangeArrowheads="1"/>
          </p:cNvSpPr>
          <p:nvPr/>
        </p:nvSpPr>
        <p:spPr bwMode="auto">
          <a:xfrm>
            <a:off x="4499992" y="3206303"/>
            <a:ext cx="792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i="1" dirty="0">
                <a:latin typeface="American Typewriter" panose="02090604020004020304" pitchFamily="18" charset="77"/>
              </a:rPr>
              <a:t>MPN</a:t>
            </a:r>
          </a:p>
        </p:txBody>
      </p:sp>
      <p:sp>
        <p:nvSpPr>
          <p:cNvPr id="31794" name="Text Box 50"/>
          <p:cNvSpPr txBox="1">
            <a:spLocks noChangeArrowheads="1"/>
          </p:cNvSpPr>
          <p:nvPr/>
        </p:nvSpPr>
        <p:spPr bwMode="auto">
          <a:xfrm>
            <a:off x="5724128" y="2630239"/>
            <a:ext cx="792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i="1" dirty="0">
                <a:latin typeface="American Typewriter" panose="02090604020004020304" pitchFamily="18" charset="77"/>
              </a:rPr>
              <a:t>MPN</a:t>
            </a:r>
          </a:p>
        </p:txBody>
      </p:sp>
      <p:sp>
        <p:nvSpPr>
          <p:cNvPr id="31795" name="Text Box 51"/>
          <p:cNvSpPr txBox="1">
            <a:spLocks noChangeArrowheads="1"/>
          </p:cNvSpPr>
          <p:nvPr/>
        </p:nvSpPr>
        <p:spPr bwMode="auto">
          <a:xfrm>
            <a:off x="2699792" y="1844824"/>
            <a:ext cx="3600400" cy="58477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600" b="0" dirty="0">
                <a:solidFill>
                  <a:srgbClr val="000099"/>
                </a:solidFill>
                <a:latin typeface="American Typewriter" panose="02090604020004020304" pitchFamily="18" charset="77"/>
              </a:rPr>
              <a:t>MPN = pendenza della funzione di produzione (rispetto a N)</a:t>
            </a:r>
          </a:p>
        </p:txBody>
      </p:sp>
      <p:sp>
        <p:nvSpPr>
          <p:cNvPr id="31798" name="Text Box 54"/>
          <p:cNvSpPr txBox="1">
            <a:spLocks noChangeArrowheads="1"/>
          </p:cNvSpPr>
          <p:nvPr/>
        </p:nvSpPr>
        <p:spPr bwMode="auto">
          <a:xfrm>
            <a:off x="4932362" y="4112790"/>
            <a:ext cx="3960117" cy="92333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800" b="0" dirty="0">
                <a:solidFill>
                  <a:srgbClr val="000099"/>
                </a:solidFill>
              </a:rPr>
              <a:t>MPN è positiva ma è «</a:t>
            </a:r>
            <a:r>
              <a:rPr lang="it-IT" altLang="en-US" sz="1800" dirty="0">
                <a:solidFill>
                  <a:srgbClr val="000099"/>
                </a:solidFill>
              </a:rPr>
              <a:t>decrescente</a:t>
            </a:r>
            <a:r>
              <a:rPr lang="it-IT" altLang="en-US" sz="1800" b="0" dirty="0">
                <a:solidFill>
                  <a:srgbClr val="000099"/>
                </a:solidFill>
              </a:rPr>
              <a:t>»:  diminuisce all’aumentare del rapporto N/K</a:t>
            </a:r>
          </a:p>
        </p:txBody>
      </p:sp>
      <p:sp>
        <p:nvSpPr>
          <p:cNvPr id="3" name="Rettangolo 2"/>
          <p:cNvSpPr/>
          <p:nvPr/>
        </p:nvSpPr>
        <p:spPr>
          <a:xfrm>
            <a:off x="574674" y="1083622"/>
            <a:ext cx="8101781" cy="737125"/>
          </a:xfrm>
          <a:prstGeom prst="rect">
            <a:avLst/>
          </a:prstGeom>
        </p:spPr>
        <p:txBody>
          <a:bodyPr wrap="square">
            <a:spAutoFit/>
          </a:bodyPr>
          <a:lstStyle/>
          <a:p>
            <a:pPr marL="288925" lvl="0" indent="-288925">
              <a:spcBef>
                <a:spcPts val="600"/>
              </a:spcBef>
              <a:buClr>
                <a:srgbClr val="006666"/>
              </a:buClr>
              <a:buSzPct val="70000"/>
            </a:pPr>
            <a:r>
              <a:rPr kumimoji="0" lang="it-IT" altLang="en-US" sz="1800" b="0" i="0" u="none" strike="noStrike" kern="0" cap="none" spc="0" normalizeH="0" baseline="0" noProof="0" dirty="0">
                <a:ln>
                  <a:noFill/>
                </a:ln>
                <a:solidFill>
                  <a:srgbClr val="C00000"/>
                </a:solidFill>
                <a:effectLst/>
                <a:uLnTx/>
                <a:uFillTx/>
                <a:latin typeface="American Typewriter" panose="02090604020004020304" pitchFamily="18" charset="77"/>
              </a:rPr>
              <a:t>Ipotesi: </a:t>
            </a:r>
          </a:p>
          <a:p>
            <a:pPr lvl="0">
              <a:lnSpc>
                <a:spcPct val="105000"/>
              </a:lnSpc>
              <a:spcBef>
                <a:spcPts val="600"/>
              </a:spcBef>
              <a:buClr>
                <a:srgbClr val="006666"/>
              </a:buClr>
              <a:buSzPct val="100000"/>
            </a:pPr>
            <a:r>
              <a:rPr lang="it-IT" altLang="en-US" sz="1800" b="1" dirty="0">
                <a:solidFill>
                  <a:schemeClr val="tx2"/>
                </a:solidFill>
                <a:latin typeface="American Typewriter" panose="02090604020004020304" pitchFamily="18" charset="77"/>
              </a:rPr>
              <a:t>Hp.4a - </a:t>
            </a:r>
            <a:r>
              <a:rPr lang="it-IT" altLang="en-US" sz="1800" b="1" kern="0" dirty="0">
                <a:solidFill>
                  <a:srgbClr val="003399"/>
                </a:solidFill>
                <a:latin typeface="American Typewriter" panose="02090604020004020304" pitchFamily="18" charset="77"/>
              </a:rPr>
              <a:t>MPN</a:t>
            </a:r>
            <a:r>
              <a:rPr lang="it-IT" altLang="en-US" sz="1800" b="0" kern="0" dirty="0">
                <a:solidFill>
                  <a:srgbClr val="000000"/>
                </a:solidFill>
                <a:latin typeface="American Typewriter" panose="02090604020004020304" pitchFamily="18" charset="77"/>
              </a:rPr>
              <a:t> è  positiva ma decrescente   →   </a:t>
            </a:r>
            <a:r>
              <a:rPr lang="it-IT" altLang="en-US" sz="1800" kern="0" dirty="0">
                <a:solidFill>
                  <a:srgbClr val="000000"/>
                </a:solidFill>
                <a:latin typeface="American Typewriter" panose="02090604020004020304" pitchFamily="18" charset="77"/>
              </a:rPr>
              <a:t>F(…) </a:t>
            </a:r>
            <a:r>
              <a:rPr lang="it-IT" altLang="en-US" sz="1800" b="0" kern="0" dirty="0">
                <a:solidFill>
                  <a:srgbClr val="000000"/>
                </a:solidFill>
                <a:latin typeface="American Typewriter" panose="02090604020004020304" pitchFamily="18" charset="77"/>
              </a:rPr>
              <a:t>è concava</a:t>
            </a:r>
          </a:p>
        </p:txBody>
      </p:sp>
      <mc:AlternateContent xmlns:mc="http://schemas.openxmlformats.org/markup-compatibility/2006" xmlns:a14="http://schemas.microsoft.com/office/drawing/2010/main">
        <mc:Choice Requires="a14">
          <p:sp>
            <p:nvSpPr>
              <p:cNvPr id="4" name="Rettangolo 3"/>
              <p:cNvSpPr/>
              <p:nvPr/>
            </p:nvSpPr>
            <p:spPr>
              <a:xfrm>
                <a:off x="882283" y="4212250"/>
                <a:ext cx="1384867" cy="646331"/>
              </a:xfrm>
              <a:prstGeom prst="rect">
                <a:avLst/>
              </a:prstGeom>
              <a:solidFill>
                <a:schemeClr val="accent1">
                  <a:lumMod val="20000"/>
                  <a:lumOff val="80000"/>
                </a:schemeClr>
              </a:solidFill>
              <a:ln>
                <a:solidFill>
                  <a:srgbClr val="FF0000"/>
                </a:solidFill>
              </a:ln>
            </p:spPr>
            <p:txBody>
              <a:bodyPr wrap="square">
                <a:spAutoFit/>
              </a:bodyPr>
              <a:lstStyle/>
              <a:p>
                <a14:m>
                  <m:oMath xmlns:m="http://schemas.openxmlformats.org/officeDocument/2006/math">
                    <m:r>
                      <a:rPr lang="it-IT" sz="1800" b="1" i="0" kern="0" smtClean="0">
                        <a:solidFill>
                          <a:srgbClr val="C00000"/>
                        </a:solidFill>
                        <a:latin typeface="Cambria Math" panose="02040503050406030204" pitchFamily="18" charset="0"/>
                      </a:rPr>
                      <m:t>𝐊</m:t>
                    </m:r>
                  </m:oMath>
                </a14:m>
                <a:r>
                  <a:rPr lang="it-IT" altLang="en-US" sz="1800" kern="0" dirty="0">
                    <a:solidFill>
                      <a:srgbClr val="000000"/>
                    </a:solidFill>
                    <a:latin typeface="American Typewriter" panose="02090604020004020304" pitchFamily="18" charset="77"/>
                  </a:rPr>
                  <a:t> :  costante </a:t>
                </a:r>
                <a:endParaRPr lang="en-US" sz="1200" dirty="0">
                  <a:latin typeface="American Typewriter" panose="02090604020004020304" pitchFamily="18" charset="77"/>
                </a:endParaRPr>
              </a:p>
            </p:txBody>
          </p:sp>
        </mc:Choice>
        <mc:Fallback xmlns="">
          <p:sp>
            <p:nvSpPr>
              <p:cNvPr id="4" name="Rettangolo 3"/>
              <p:cNvSpPr>
                <a:spLocks noRot="1" noChangeAspect="1" noMove="1" noResize="1" noEditPoints="1" noAdjustHandles="1" noChangeArrowheads="1" noChangeShapeType="1" noTextEdit="1"/>
              </p:cNvSpPr>
              <p:nvPr/>
            </p:nvSpPr>
            <p:spPr>
              <a:xfrm>
                <a:off x="882283" y="4212250"/>
                <a:ext cx="1384867" cy="646331"/>
              </a:xfrm>
              <a:prstGeom prst="rect">
                <a:avLst/>
              </a:prstGeom>
              <a:blipFill>
                <a:blip r:embed="rId3"/>
                <a:stretch>
                  <a:fillRect l="-3604" t="-3774" b="-13208"/>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7291589" y="1988840"/>
                <a:ext cx="1600890" cy="677108"/>
              </a:xfrm>
              <a:prstGeom prst="rect">
                <a:avLst/>
              </a:prstGeom>
            </p:spPr>
            <p:txBody>
              <a:bodyPr wrap="square">
                <a:spAutoFit/>
              </a:bodyPr>
              <a:lstStyle/>
              <a:p>
                <a14:m>
                  <m:oMath xmlns:m="http://schemas.openxmlformats.org/officeDocument/2006/math">
                    <m:r>
                      <a:rPr lang="it-IT" sz="2000" b="1" i="0" kern="0" smtClean="0">
                        <a:solidFill>
                          <a:srgbClr val="C00000"/>
                        </a:solidFill>
                        <a:latin typeface="Cambria Math" panose="02040503050406030204" pitchFamily="18" charset="0"/>
                      </a:rPr>
                      <m:t>𝐅</m:t>
                    </m:r>
                  </m:oMath>
                </a14:m>
                <a:r>
                  <a:rPr lang="it-IT" altLang="en-US" sz="2000" kern="0" dirty="0">
                    <a:solidFill>
                      <a:srgbClr val="000000"/>
                    </a:solidFill>
                  </a:rPr>
                  <a:t> </a:t>
                </a:r>
                <a:r>
                  <a:rPr lang="it-IT" altLang="en-US" sz="1800" kern="0" dirty="0">
                    <a:solidFill>
                      <a:srgbClr val="000000"/>
                    </a:solidFill>
                  </a:rPr>
                  <a:t>:  funzione di produzione </a:t>
                </a:r>
                <a:endParaRPr lang="en-US" sz="1800" dirty="0"/>
              </a:p>
            </p:txBody>
          </p:sp>
        </mc:Choice>
        <mc:Fallback xmlns="">
          <p:sp>
            <p:nvSpPr>
              <p:cNvPr id="23" name="Rettangolo 22"/>
              <p:cNvSpPr>
                <a:spLocks noRot="1" noChangeAspect="1" noMove="1" noResize="1" noEditPoints="1" noAdjustHandles="1" noChangeArrowheads="1" noChangeShapeType="1" noTextEdit="1"/>
              </p:cNvSpPr>
              <p:nvPr/>
            </p:nvSpPr>
            <p:spPr>
              <a:xfrm>
                <a:off x="7291589" y="1988840"/>
                <a:ext cx="1600890" cy="677108"/>
              </a:xfrm>
              <a:prstGeom prst="rect">
                <a:avLst/>
              </a:prstGeom>
              <a:blipFill rotWithShape="0">
                <a:blip r:embed="rId4"/>
                <a:stretch>
                  <a:fillRect l="-3042" r="-4183" b="-13514"/>
                </a:stretch>
              </a:blipFill>
            </p:spPr>
            <p:txBody>
              <a:bodyPr/>
              <a:lstStyle/>
              <a:p>
                <a:r>
                  <a:rPr lang="en-US">
                    <a:noFill/>
                  </a:rPr>
                  <a:t> </a:t>
                </a:r>
              </a:p>
            </p:txBody>
          </p:sp>
        </mc:Fallback>
      </mc:AlternateContent>
      <p:sp>
        <p:nvSpPr>
          <p:cNvPr id="5" name="Segnaposto piè di pagina 4"/>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39351479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4988" y="457200"/>
            <a:ext cx="7313612" cy="990600"/>
          </a:xfrm>
        </p:spPr>
        <p:txBody>
          <a:bodyPr/>
          <a:lstStyle/>
          <a:p>
            <a:pPr eaLnBrk="1" hangingPunct="1"/>
            <a:r>
              <a:rPr lang="it-IT" altLang="en-US" sz="2400" dirty="0">
                <a:latin typeface="American Typewriter" panose="02090604020004020304" pitchFamily="18" charset="77"/>
              </a:rPr>
              <a:t>Domanda di lavoro</a:t>
            </a:r>
          </a:p>
        </p:txBody>
      </p:sp>
      <p:sp>
        <p:nvSpPr>
          <p:cNvPr id="27651" name="Rectangle 3"/>
          <p:cNvSpPr>
            <a:spLocks noGrp="1" noChangeArrowheads="1"/>
          </p:cNvSpPr>
          <p:nvPr>
            <p:ph idx="1"/>
          </p:nvPr>
        </p:nvSpPr>
        <p:spPr>
          <a:xfrm>
            <a:off x="827088" y="1447801"/>
            <a:ext cx="8012112" cy="4343400"/>
          </a:xfrm>
        </p:spPr>
        <p:txBody>
          <a:bodyPr/>
          <a:lstStyle/>
          <a:p>
            <a:pPr marL="223838" indent="-223838" eaLnBrk="1" hangingPunct="1">
              <a:lnSpc>
                <a:spcPct val="105000"/>
              </a:lnSpc>
              <a:spcBef>
                <a:spcPct val="0"/>
              </a:spcBef>
              <a:buFont typeface="Wingdings" panose="05000000000000000000" pitchFamily="2" charset="2"/>
              <a:buNone/>
              <a:tabLst>
                <a:tab pos="1890713" algn="l"/>
              </a:tabLst>
            </a:pPr>
            <a:r>
              <a:rPr lang="it-IT" altLang="en-US" sz="1700" dirty="0">
                <a:latin typeface="American Typewriter" panose="02090604020004020304" pitchFamily="18" charset="77"/>
              </a:rPr>
              <a:t>Un</a:t>
            </a:r>
            <a:r>
              <a:rPr lang="it-IT" altLang="en-US" sz="1700" b="1" dirty="0">
                <a:latin typeface="American Typewriter" panose="02090604020004020304" pitchFamily="18" charset="77"/>
              </a:rPr>
              <a:t>’impresa</a:t>
            </a:r>
            <a:r>
              <a:rPr lang="it-IT" altLang="en-US" sz="1700" dirty="0">
                <a:latin typeface="American Typewriter" panose="02090604020004020304" pitchFamily="18" charset="77"/>
              </a:rPr>
              <a:t> che massimizza i profitti </a:t>
            </a:r>
            <a:r>
              <a:rPr lang="it-IT" altLang="en-US" sz="1700" b="1" dirty="0">
                <a:latin typeface="American Typewriter" panose="02090604020004020304" pitchFamily="18" charset="77"/>
              </a:rPr>
              <a:t>assumerà lavoratori </a:t>
            </a:r>
            <a:r>
              <a:rPr lang="it-IT" altLang="en-US" sz="1700" dirty="0">
                <a:latin typeface="American Typewriter" panose="02090604020004020304" pitchFamily="18" charset="77"/>
              </a:rPr>
              <a:t>fino al punto in cui il costo marginale (dell’ultima ora lavorata dall’ultimo lavoratore assunto) è pari al ricavo marginale per l’impresa (dall’ultimo prodotto venduto).</a:t>
            </a:r>
          </a:p>
          <a:p>
            <a:pPr marL="223838" indent="-223838" eaLnBrk="1" hangingPunct="1">
              <a:lnSpc>
                <a:spcPct val="105000"/>
              </a:lnSpc>
              <a:spcBef>
                <a:spcPts val="1200"/>
              </a:spcBef>
              <a:buFont typeface="Wingdings" panose="05000000000000000000" pitchFamily="2" charset="2"/>
              <a:buNone/>
              <a:tabLst>
                <a:tab pos="1890713" algn="l"/>
              </a:tabLst>
            </a:pPr>
            <a:r>
              <a:rPr lang="it-IT" altLang="en-US" sz="1700" dirty="0">
                <a:latin typeface="American Typewriter" panose="02090604020004020304" pitchFamily="18" charset="77"/>
              </a:rPr>
              <a:t> In questo caso:</a:t>
            </a:r>
          </a:p>
          <a:p>
            <a:pPr marL="223838" indent="-223838" eaLnBrk="1" hangingPunct="1">
              <a:lnSpc>
                <a:spcPct val="105000"/>
              </a:lnSpc>
              <a:spcBef>
                <a:spcPct val="50000"/>
              </a:spcBef>
              <a:tabLst>
                <a:tab pos="1890713" algn="l"/>
              </a:tabLst>
            </a:pPr>
            <a:r>
              <a:rPr lang="it-IT" altLang="en-US" sz="1700" dirty="0">
                <a:latin typeface="American Typewriter" panose="02090604020004020304" pitchFamily="18" charset="77"/>
              </a:rPr>
              <a:t> Costo marginale = </a:t>
            </a:r>
            <a:r>
              <a:rPr lang="it-IT" altLang="en-US" sz="1700" dirty="0">
                <a:solidFill>
                  <a:srgbClr val="000099"/>
                </a:solidFill>
                <a:latin typeface="American Typewriter" panose="02090604020004020304" pitchFamily="18" charset="77"/>
              </a:rPr>
              <a:t>salario nominale = w</a:t>
            </a:r>
          </a:p>
          <a:p>
            <a:pPr marL="223838" indent="-223838" eaLnBrk="1" hangingPunct="1">
              <a:lnSpc>
                <a:spcPct val="105000"/>
              </a:lnSpc>
              <a:spcBef>
                <a:spcPct val="50000"/>
              </a:spcBef>
              <a:tabLst>
                <a:tab pos="1890713" algn="l"/>
              </a:tabLst>
            </a:pPr>
            <a:r>
              <a:rPr lang="it-IT" altLang="en-US" sz="1700" dirty="0">
                <a:latin typeface="American Typewriter" panose="02090604020004020304" pitchFamily="18" charset="77"/>
              </a:rPr>
              <a:t> Ricavo marginale </a:t>
            </a:r>
          </a:p>
          <a:p>
            <a:pPr marL="0" indent="0" eaLnBrk="1" hangingPunct="1">
              <a:lnSpc>
                <a:spcPct val="105000"/>
              </a:lnSpc>
              <a:spcBef>
                <a:spcPts val="600"/>
              </a:spcBef>
              <a:buNone/>
              <a:tabLst>
                <a:tab pos="1890000" algn="l"/>
              </a:tabLst>
            </a:pPr>
            <a:r>
              <a:rPr lang="it-IT" altLang="en-US" sz="1700" dirty="0">
                <a:latin typeface="American Typewriter" panose="02090604020004020304" pitchFamily="18" charset="77"/>
              </a:rPr>
              <a:t>                      </a:t>
            </a:r>
            <a:r>
              <a:rPr lang="it-IT" altLang="en-US" sz="1700" dirty="0">
                <a:solidFill>
                  <a:srgbClr val="003399"/>
                </a:solidFill>
                <a:latin typeface="American Typewriter" panose="02090604020004020304" pitchFamily="18" charset="77"/>
              </a:rPr>
              <a:t>= quantità di prodotti nell’ultima ora lavorata </a:t>
            </a:r>
            <a:r>
              <a:rPr lang="it-IT" altLang="en-US" sz="1700" b="1" dirty="0">
                <a:solidFill>
                  <a:srgbClr val="003399"/>
                </a:solidFill>
                <a:latin typeface="American Typewriter" panose="02090604020004020304" pitchFamily="18" charset="77"/>
              </a:rPr>
              <a:t>∙</a:t>
            </a:r>
            <a:r>
              <a:rPr lang="it-IT" altLang="en-US" sz="1700" dirty="0">
                <a:solidFill>
                  <a:srgbClr val="003399"/>
                </a:solidFill>
                <a:latin typeface="American Typewriter" panose="02090604020004020304" pitchFamily="18" charset="77"/>
              </a:rPr>
              <a:t> prezzo del bene</a:t>
            </a:r>
          </a:p>
          <a:p>
            <a:pPr marL="0" indent="0" eaLnBrk="1" hangingPunct="1">
              <a:lnSpc>
                <a:spcPct val="105000"/>
              </a:lnSpc>
              <a:spcBef>
                <a:spcPts val="600"/>
              </a:spcBef>
              <a:buNone/>
              <a:tabLst>
                <a:tab pos="1890000" algn="l"/>
              </a:tabLst>
            </a:pPr>
            <a:r>
              <a:rPr lang="it-IT" altLang="en-US" sz="1700" dirty="0">
                <a:solidFill>
                  <a:srgbClr val="000099"/>
                </a:solidFill>
                <a:latin typeface="American Typewriter" panose="02090604020004020304" pitchFamily="18" charset="77"/>
              </a:rPr>
              <a:t>                      = MPN </a:t>
            </a:r>
            <a:r>
              <a:rPr lang="it-IT" altLang="en-US" sz="1700" b="1" dirty="0">
                <a:latin typeface="American Typewriter" panose="02090604020004020304" pitchFamily="18" charset="77"/>
              </a:rPr>
              <a:t>∙</a:t>
            </a:r>
            <a:r>
              <a:rPr lang="it-IT" altLang="en-US" sz="1700" dirty="0">
                <a:solidFill>
                  <a:srgbClr val="CC0000"/>
                </a:solidFill>
                <a:latin typeface="American Typewriter" panose="02090604020004020304" pitchFamily="18" charset="77"/>
              </a:rPr>
              <a:t> </a:t>
            </a:r>
            <a:r>
              <a:rPr lang="it-IT" altLang="en-US" sz="1700" dirty="0">
                <a:solidFill>
                  <a:srgbClr val="000099"/>
                </a:solidFill>
                <a:latin typeface="American Typewriter" panose="02090604020004020304" pitchFamily="18" charset="77"/>
              </a:rPr>
              <a:t>P</a:t>
            </a:r>
            <a:r>
              <a:rPr lang="it-IT" altLang="en-US" sz="1700" dirty="0">
                <a:latin typeface="American Typewriter" panose="02090604020004020304" pitchFamily="18" charset="77"/>
              </a:rPr>
              <a:t>	</a:t>
            </a:r>
            <a:endParaRPr lang="it-IT" altLang="en-US" sz="1700" dirty="0">
              <a:solidFill>
                <a:srgbClr val="000099"/>
              </a:solidFill>
              <a:latin typeface="American Typewriter" panose="02090604020004020304" pitchFamily="18" charset="77"/>
            </a:endParaRPr>
          </a:p>
          <a:p>
            <a:pPr marL="0" indent="0" eaLnBrk="1" hangingPunct="1">
              <a:lnSpc>
                <a:spcPct val="105000"/>
              </a:lnSpc>
              <a:spcBef>
                <a:spcPct val="50000"/>
              </a:spcBef>
              <a:buNone/>
              <a:tabLst>
                <a:tab pos="1890713" algn="l"/>
              </a:tabLst>
            </a:pPr>
            <a:r>
              <a:rPr lang="it-IT" altLang="en-US" sz="1700" dirty="0">
                <a:latin typeface="American Typewriter" panose="02090604020004020304" pitchFamily="18" charset="77"/>
              </a:rPr>
              <a:t> E quindi, eguagliando costi e benefici marginali:       </a:t>
            </a:r>
          </a:p>
          <a:p>
            <a:pPr marL="0" indent="0" eaLnBrk="1" hangingPunct="1">
              <a:lnSpc>
                <a:spcPct val="105000"/>
              </a:lnSpc>
              <a:spcBef>
                <a:spcPct val="50000"/>
              </a:spcBef>
              <a:buNone/>
              <a:tabLst>
                <a:tab pos="1890713" algn="l"/>
              </a:tabLst>
            </a:pPr>
            <a:r>
              <a:rPr lang="it-IT" altLang="en-US" sz="1700" dirty="0">
                <a:solidFill>
                  <a:srgbClr val="000099"/>
                </a:solidFill>
                <a:latin typeface="American Typewriter" panose="02090604020004020304" pitchFamily="18" charset="77"/>
              </a:rPr>
              <a:t>                      w = MPN</a:t>
            </a:r>
            <a:r>
              <a:rPr lang="it-IT" altLang="en-US" sz="1700" b="1" dirty="0">
                <a:latin typeface="American Typewriter" panose="02090604020004020304" pitchFamily="18" charset="77"/>
              </a:rPr>
              <a:t> ∙</a:t>
            </a:r>
            <a:r>
              <a:rPr lang="it-IT" altLang="en-US" sz="1700" dirty="0">
                <a:solidFill>
                  <a:srgbClr val="CC0000"/>
                </a:solidFill>
                <a:latin typeface="American Typewriter" panose="02090604020004020304" pitchFamily="18" charset="77"/>
              </a:rPr>
              <a:t> </a:t>
            </a:r>
            <a:r>
              <a:rPr lang="it-IT" altLang="en-US" sz="1700" dirty="0">
                <a:solidFill>
                  <a:srgbClr val="000099"/>
                </a:solidFill>
                <a:latin typeface="American Typewriter" panose="02090604020004020304" pitchFamily="18" charset="77"/>
              </a:rPr>
              <a:t>P      </a:t>
            </a:r>
            <a:r>
              <a:rPr lang="it-IT" altLang="en-US" sz="1700" dirty="0">
                <a:latin typeface="American Typewriter" panose="02090604020004020304" pitchFamily="18" charset="77"/>
              </a:rPr>
              <a:t>  	</a:t>
            </a:r>
            <a:r>
              <a:rPr lang="it-IT" altLang="en-US" sz="1700" dirty="0">
                <a:latin typeface="American Typewriter" panose="02090604020004020304" pitchFamily="18" charset="77"/>
                <a:cs typeface="Calibri" panose="020F0502020204030204" pitchFamily="34" charset="0"/>
              </a:rPr>
              <a:t>↔         </a:t>
            </a:r>
            <a:r>
              <a:rPr lang="it-IT" altLang="en-US" sz="1700" dirty="0">
                <a:solidFill>
                  <a:srgbClr val="000099"/>
                </a:solidFill>
                <a:latin typeface="American Typewriter" panose="02090604020004020304" pitchFamily="18" charset="77"/>
              </a:rPr>
              <a:t>w/P = MPN</a:t>
            </a: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Tree>
    <p:extLst>
      <p:ext uri="{BB962C8B-B14F-4D97-AF65-F5344CB8AC3E}">
        <p14:creationId xmlns:p14="http://schemas.microsoft.com/office/powerpoint/2010/main" val="36882780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strips(downRight)">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strips(downRight)">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strips(downRight)">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strips(downRight)">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strips(downRight)">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strips(downRight)">
                                      <p:cBhvr>
                                        <p:cTn id="42"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27037" y="412749"/>
            <a:ext cx="7313613" cy="539329"/>
          </a:xfrm>
        </p:spPr>
        <p:txBody>
          <a:bodyPr/>
          <a:lstStyle/>
          <a:p>
            <a:pPr eaLnBrk="1" hangingPunct="1"/>
            <a:r>
              <a:rPr lang="it-IT" altLang="en-US" sz="2800" dirty="0">
                <a:latin typeface="American Typewriter" panose="02090604020004020304" pitchFamily="18" charset="77"/>
              </a:rPr>
              <a:t>Il salario di equilibrio</a:t>
            </a:r>
            <a:endParaRPr lang="it-IT" altLang="en-US" sz="2400" dirty="0">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173059" name="Rectangle 3"/>
              <p:cNvSpPr>
                <a:spLocks noGrp="1" noChangeArrowheads="1"/>
              </p:cNvSpPr>
              <p:nvPr>
                <p:ph type="body" sz="half" idx="1"/>
              </p:nvPr>
            </p:nvSpPr>
            <p:spPr>
              <a:xfrm>
                <a:off x="609600" y="1173163"/>
                <a:ext cx="6986736" cy="808037"/>
              </a:xfrm>
            </p:spPr>
            <p:txBody>
              <a:bodyPr/>
              <a:lstStyle/>
              <a:p>
                <a:pPr marL="223838" indent="-223838" eaLnBrk="1" hangingPunct="1">
                  <a:lnSpc>
                    <a:spcPct val="125000"/>
                  </a:lnSpc>
                  <a:spcBef>
                    <a:spcPts val="600"/>
                  </a:spcBef>
                  <a:buNone/>
                  <a:tabLst>
                    <a:tab pos="1890713" algn="l"/>
                  </a:tabLst>
                </a:pPr>
                <a:r>
                  <a:rPr lang="it-IT" altLang="en-US" sz="1600" dirty="0">
                    <a:latin typeface="American Typewriter" panose="02090604020004020304" pitchFamily="18" charset="77"/>
                  </a:rPr>
                  <a:t>Per ipotesi, l’offerta di lavoro è costante e pari a </a:t>
                </a:r>
                <a14:m>
                  <m:oMath xmlns:m="http://schemas.openxmlformats.org/officeDocument/2006/math">
                    <m:bar>
                      <m:barPr>
                        <m:pos m:val="top"/>
                        <m:ctrlPr>
                          <a:rPr lang="it-IT" sz="1800" b="1" i="1">
                            <a:solidFill>
                              <a:srgbClr val="C00000"/>
                            </a:solidFill>
                            <a:latin typeface="Cambria Math" panose="02040503050406030204" pitchFamily="18" charset="0"/>
                          </a:rPr>
                        </m:ctrlPr>
                      </m:barPr>
                      <m:e>
                        <m:r>
                          <a:rPr lang="it-IT" sz="1800" b="1" i="0" smtClean="0">
                            <a:solidFill>
                              <a:srgbClr val="C00000"/>
                            </a:solidFill>
                            <a:latin typeface="Cambria Math" panose="02040503050406030204" pitchFamily="18" charset="0"/>
                          </a:rPr>
                          <m:t>𝐍</m:t>
                        </m:r>
                      </m:e>
                    </m:bar>
                  </m:oMath>
                </a14:m>
                <a:r>
                  <a:rPr lang="it-IT" altLang="en-US" sz="1600" dirty="0">
                    <a:latin typeface="American Typewriter" panose="02090604020004020304" pitchFamily="18" charset="77"/>
                  </a:rPr>
                  <a:t> .</a:t>
                </a:r>
              </a:p>
              <a:p>
                <a:pPr marL="223838" indent="-223838" eaLnBrk="1" hangingPunct="1">
                  <a:lnSpc>
                    <a:spcPct val="125000"/>
                  </a:lnSpc>
                  <a:spcBef>
                    <a:spcPts val="0"/>
                  </a:spcBef>
                  <a:buNone/>
                  <a:tabLst>
                    <a:tab pos="1890713" algn="l"/>
                  </a:tabLst>
                </a:pPr>
                <a:r>
                  <a:rPr lang="it-IT" altLang="en-US" sz="1600" dirty="0">
                    <a:latin typeface="American Typewriter" panose="02090604020004020304" pitchFamily="18" charset="77"/>
                  </a:rPr>
                  <a:t>Il salario di equilibrio è quindi determinato dalla domanda </a:t>
                </a:r>
              </a:p>
              <a:p>
                <a:pPr marL="223838" indent="-223838" eaLnBrk="1" hangingPunct="1">
                  <a:lnSpc>
                    <a:spcPct val="125000"/>
                  </a:lnSpc>
                  <a:spcBef>
                    <a:spcPts val="600"/>
                  </a:spcBef>
                  <a:buNone/>
                  <a:tabLst>
                    <a:tab pos="1890713" algn="l"/>
                  </a:tabLst>
                </a:pPr>
                <a:r>
                  <a:rPr lang="it-IT" altLang="en-US" sz="1600" dirty="0">
                    <a:solidFill>
                      <a:srgbClr val="CC0000"/>
                    </a:solidFill>
                    <a:latin typeface="American Typewriter" panose="02090604020004020304" pitchFamily="18" charset="77"/>
                  </a:rPr>
                  <a:t> </a:t>
                </a:r>
                <a:endParaRPr lang="it-IT" altLang="en-US" sz="1600" dirty="0">
                  <a:latin typeface="American Typewriter" panose="02090604020004020304" pitchFamily="18" charset="77"/>
                </a:endParaRPr>
              </a:p>
            </p:txBody>
          </p:sp>
        </mc:Choice>
        <mc:Fallback xmlns="">
          <p:sp>
            <p:nvSpPr>
              <p:cNvPr id="173059" name="Rectangle 3"/>
              <p:cNvSpPr>
                <a:spLocks noGrp="1" noRot="1" noChangeAspect="1" noMove="1" noResize="1" noEditPoints="1" noAdjustHandles="1" noChangeArrowheads="1" noChangeShapeType="1" noTextEdit="1"/>
              </p:cNvSpPr>
              <p:nvPr>
                <p:ph type="body" sz="half" idx="1"/>
              </p:nvPr>
            </p:nvSpPr>
            <p:spPr>
              <a:xfrm>
                <a:off x="609600" y="1173163"/>
                <a:ext cx="6986736" cy="808037"/>
              </a:xfrm>
              <a:blipFill>
                <a:blip r:embed="rId3"/>
                <a:stretch>
                  <a:fillRect l="-544" b="-3125"/>
                </a:stretch>
              </a:blipFill>
            </p:spPr>
            <p:txBody>
              <a:bodyPr/>
              <a:lstStyle/>
              <a:p>
                <a:r>
                  <a:rPr lang="en-US">
                    <a:noFill/>
                  </a:rPr>
                  <a:t> </a:t>
                </a:r>
              </a:p>
            </p:txBody>
          </p:sp>
        </mc:Fallback>
      </mc:AlternateContent>
      <p:graphicFrame>
        <p:nvGraphicFramePr>
          <p:cNvPr id="173077" name="Object 21"/>
          <p:cNvGraphicFramePr>
            <a:graphicFrameLocks noGrp="1" noChangeAspect="1"/>
          </p:cNvGraphicFramePr>
          <p:nvPr>
            <p:ph sz="quarter" idx="3"/>
            <p:extLst>
              <p:ext uri="{D42A27DB-BD31-4B8C-83A1-F6EECF244321}">
                <p14:modId xmlns:p14="http://schemas.microsoft.com/office/powerpoint/2010/main" val="1540669989"/>
              </p:ext>
            </p:extLst>
          </p:nvPr>
        </p:nvGraphicFramePr>
        <p:xfrm>
          <a:off x="3825875" y="5546725"/>
          <a:ext cx="809625" cy="333375"/>
        </p:xfrm>
        <a:graphic>
          <a:graphicData uri="http://schemas.openxmlformats.org/presentationml/2006/ole">
            <mc:AlternateContent xmlns:mc="http://schemas.openxmlformats.org/markup-compatibility/2006">
              <mc:Choice xmlns:v="urn:schemas-microsoft-com:vml" Requires="v">
                <p:oleObj name="Equazione" r:id="rId4" imgW="647640" imgH="266400" progId="Equation.3">
                  <p:embed/>
                </p:oleObj>
              </mc:Choice>
              <mc:Fallback>
                <p:oleObj name="Equazione" r:id="rId4" imgW="647640" imgH="266400" progId="Equation.3">
                  <p:embed/>
                  <p:pic>
                    <p:nvPicPr>
                      <p:cNvPr id="0" name=""/>
                      <p:cNvPicPr>
                        <a:picLocks noChangeAspect="1" noChangeArrowheads="1"/>
                      </p:cNvPicPr>
                      <p:nvPr/>
                    </p:nvPicPr>
                    <p:blipFill>
                      <a:blip r:embed="rId5"/>
                      <a:srcRect/>
                      <a:stretch>
                        <a:fillRect/>
                      </a:stretch>
                    </p:blipFill>
                    <p:spPr bwMode="auto">
                      <a:xfrm>
                        <a:off x="3825875" y="5546725"/>
                        <a:ext cx="809625" cy="333375"/>
                      </a:xfrm>
                      <a:prstGeom prst="rect">
                        <a:avLst/>
                      </a:prstGeom>
                      <a:noFill/>
                      <a:ln>
                        <a:noFill/>
                      </a:ln>
                      <a:effectLst/>
                    </p:spPr>
                  </p:pic>
                </p:oleObj>
              </mc:Fallback>
            </mc:AlternateContent>
          </a:graphicData>
        </a:graphic>
      </p:graphicFrame>
      <p:grpSp>
        <p:nvGrpSpPr>
          <p:cNvPr id="2" name="Group 7"/>
          <p:cNvGrpSpPr>
            <a:grpSpLocks/>
          </p:cNvGrpSpPr>
          <p:nvPr/>
        </p:nvGrpSpPr>
        <p:grpSpPr bwMode="auto">
          <a:xfrm>
            <a:off x="2601101" y="2779713"/>
            <a:ext cx="4800600" cy="2736850"/>
            <a:chOff x="768" y="1056"/>
            <a:chExt cx="3024" cy="2544"/>
          </a:xfrm>
        </p:grpSpPr>
        <p:sp>
          <p:nvSpPr>
            <p:cNvPr id="4119" name="Line 8"/>
            <p:cNvSpPr>
              <a:spLocks noChangeShapeType="1"/>
            </p:cNvSpPr>
            <p:nvPr/>
          </p:nvSpPr>
          <p:spPr bwMode="auto">
            <a:xfrm>
              <a:off x="768" y="1056"/>
              <a:ext cx="0" cy="2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20" name="Line 9"/>
            <p:cNvSpPr>
              <a:spLocks noChangeShapeType="1"/>
            </p:cNvSpPr>
            <p:nvPr/>
          </p:nvSpPr>
          <p:spPr bwMode="auto">
            <a:xfrm>
              <a:off x="768" y="3600"/>
              <a:ext cx="30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73067" name="Text Box 11"/>
          <p:cNvSpPr txBox="1">
            <a:spLocks noChangeArrowheads="1"/>
          </p:cNvSpPr>
          <p:nvPr/>
        </p:nvSpPr>
        <p:spPr bwMode="auto">
          <a:xfrm>
            <a:off x="7366454" y="5517232"/>
            <a:ext cx="445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2000" b="0" dirty="0"/>
              <a:t>N</a:t>
            </a:r>
          </a:p>
        </p:txBody>
      </p:sp>
      <p:sp>
        <p:nvSpPr>
          <p:cNvPr id="173068" name="Text Box 12"/>
          <p:cNvSpPr txBox="1">
            <a:spLocks noChangeArrowheads="1"/>
          </p:cNvSpPr>
          <p:nvPr/>
        </p:nvSpPr>
        <p:spPr bwMode="auto">
          <a:xfrm>
            <a:off x="2051720" y="2204864"/>
            <a:ext cx="1079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ts val="0"/>
              </a:spcBef>
            </a:pPr>
            <a:r>
              <a:rPr lang="it-IT" altLang="en-US" sz="1800" dirty="0"/>
              <a:t>MPN</a:t>
            </a:r>
            <a:r>
              <a:rPr lang="it-IT" altLang="en-US" sz="1800" i="1" dirty="0"/>
              <a:t>,</a:t>
            </a:r>
          </a:p>
          <a:p>
            <a:pPr eaLnBrk="1" hangingPunct="1">
              <a:spcBef>
                <a:spcPts val="0"/>
              </a:spcBef>
            </a:pPr>
            <a:r>
              <a:rPr lang="it-IT" altLang="en-US" sz="1800" dirty="0"/>
              <a:t>w/P</a:t>
            </a:r>
          </a:p>
        </p:txBody>
      </p:sp>
      <p:sp>
        <p:nvSpPr>
          <p:cNvPr id="173071" name="Freeform 15"/>
          <p:cNvSpPr>
            <a:spLocks/>
          </p:cNvSpPr>
          <p:nvPr/>
        </p:nvSpPr>
        <p:spPr bwMode="auto">
          <a:xfrm>
            <a:off x="2916238" y="2924175"/>
            <a:ext cx="4319587" cy="2305050"/>
          </a:xfrm>
          <a:custGeom>
            <a:avLst/>
            <a:gdLst>
              <a:gd name="T0" fmla="*/ 0 w 2721"/>
              <a:gd name="T1" fmla="*/ 0 h 1588"/>
              <a:gd name="T2" fmla="*/ 2147483647 w 2721"/>
              <a:gd name="T3" fmla="*/ 2147483647 h 1588"/>
              <a:gd name="T4" fmla="*/ 2147483647 w 2721"/>
              <a:gd name="T5" fmla="*/ 2147483647 h 1588"/>
              <a:gd name="T6" fmla="*/ 0 60000 65536"/>
              <a:gd name="T7" fmla="*/ 0 60000 65536"/>
              <a:gd name="T8" fmla="*/ 0 60000 65536"/>
              <a:gd name="T9" fmla="*/ 0 w 2721"/>
              <a:gd name="T10" fmla="*/ 0 h 1588"/>
              <a:gd name="T11" fmla="*/ 2721 w 2721"/>
              <a:gd name="T12" fmla="*/ 1588 h 1588"/>
            </a:gdLst>
            <a:ahLst/>
            <a:cxnLst>
              <a:cxn ang="T6">
                <a:pos x="T0" y="T1"/>
              </a:cxn>
              <a:cxn ang="T7">
                <a:pos x="T2" y="T3"/>
              </a:cxn>
              <a:cxn ang="T8">
                <a:pos x="T4" y="T5"/>
              </a:cxn>
            </a:cxnLst>
            <a:rect l="T9" t="T10" r="T11" b="T12"/>
            <a:pathLst>
              <a:path w="2721" h="1588">
                <a:moveTo>
                  <a:pt x="0" y="0"/>
                </a:moveTo>
                <a:cubicBezTo>
                  <a:pt x="340" y="480"/>
                  <a:pt x="681" y="960"/>
                  <a:pt x="1134" y="1225"/>
                </a:cubicBezTo>
                <a:cubicBezTo>
                  <a:pt x="1587" y="1490"/>
                  <a:pt x="2154" y="1539"/>
                  <a:pt x="2721" y="1588"/>
                </a:cubicBezTo>
              </a:path>
            </a:pathLst>
          </a:custGeom>
          <a:noFill/>
          <a:ln w="28575">
            <a:solidFill>
              <a:srgbClr val="004E4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dirty="0"/>
          </a:p>
        </p:txBody>
      </p:sp>
      <p:sp>
        <p:nvSpPr>
          <p:cNvPr id="173072" name="Line 16"/>
          <p:cNvSpPr>
            <a:spLocks noChangeShapeType="1"/>
          </p:cNvSpPr>
          <p:nvPr/>
        </p:nvSpPr>
        <p:spPr bwMode="auto">
          <a:xfrm>
            <a:off x="4211638" y="2924175"/>
            <a:ext cx="0" cy="25923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74" name="Text Box 18"/>
          <p:cNvSpPr txBox="1">
            <a:spLocks noChangeArrowheads="1"/>
          </p:cNvSpPr>
          <p:nvPr/>
        </p:nvSpPr>
        <p:spPr bwMode="auto">
          <a:xfrm>
            <a:off x="5219700" y="4286250"/>
            <a:ext cx="3024188" cy="590550"/>
          </a:xfrm>
          <a:prstGeom prst="rect">
            <a:avLst/>
          </a:prstGeom>
          <a:noFill/>
          <a:ln w="9525">
            <a:solidFill>
              <a:srgbClr val="004E4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600" dirty="0">
                <a:solidFill>
                  <a:srgbClr val="004E4C"/>
                </a:solidFill>
              </a:rPr>
              <a:t>MPN è la curva di domanda di lavoro: </a:t>
            </a:r>
            <a:endParaRPr lang="it-IT" altLang="en-US" dirty="0">
              <a:solidFill>
                <a:srgbClr val="004E4C"/>
              </a:solidFill>
            </a:endParaRPr>
          </a:p>
        </p:txBody>
      </p:sp>
      <p:sp>
        <p:nvSpPr>
          <p:cNvPr id="4111" name="Text Box 19"/>
          <p:cNvSpPr txBox="1">
            <a:spLocks noChangeArrowheads="1"/>
          </p:cNvSpPr>
          <p:nvPr/>
        </p:nvSpPr>
        <p:spPr bwMode="auto">
          <a:xfrm>
            <a:off x="6372225" y="4868863"/>
            <a:ext cx="1368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b="0" dirty="0"/>
          </a:p>
        </p:txBody>
      </p:sp>
      <p:sp>
        <p:nvSpPr>
          <p:cNvPr id="173076" name="Text Box 20"/>
          <p:cNvSpPr txBox="1">
            <a:spLocks noChangeArrowheads="1"/>
          </p:cNvSpPr>
          <p:nvPr/>
        </p:nvSpPr>
        <p:spPr bwMode="auto">
          <a:xfrm>
            <a:off x="6372200" y="4509120"/>
            <a:ext cx="1439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noProof="1">
                <a:solidFill>
                  <a:srgbClr val="004E4C"/>
                </a:solidFill>
              </a:rPr>
              <a:t>N</a:t>
            </a:r>
            <a:r>
              <a:rPr lang="en-US" altLang="en-US" sz="2000" baseline="30000" noProof="1">
                <a:solidFill>
                  <a:srgbClr val="004E4C"/>
                </a:solidFill>
              </a:rPr>
              <a:t>D </a:t>
            </a:r>
            <a:r>
              <a:rPr lang="en-US" altLang="en-US" sz="2000" noProof="1">
                <a:solidFill>
                  <a:srgbClr val="004E4C"/>
                </a:solidFill>
              </a:rPr>
              <a:t>= MPN</a:t>
            </a:r>
          </a:p>
        </p:txBody>
      </p:sp>
      <p:sp>
        <p:nvSpPr>
          <p:cNvPr id="173079" name="Line 23"/>
          <p:cNvSpPr>
            <a:spLocks noChangeShapeType="1"/>
          </p:cNvSpPr>
          <p:nvPr/>
        </p:nvSpPr>
        <p:spPr bwMode="auto">
          <a:xfrm>
            <a:off x="2411413" y="4365625"/>
            <a:ext cx="18002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80" name="Text Box 24"/>
          <p:cNvSpPr txBox="1">
            <a:spLocks noChangeArrowheads="1"/>
          </p:cNvSpPr>
          <p:nvPr/>
        </p:nvSpPr>
        <p:spPr bwMode="auto">
          <a:xfrm>
            <a:off x="1848623" y="4076700"/>
            <a:ext cx="720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800" dirty="0">
                <a:solidFill>
                  <a:srgbClr val="CC0000"/>
                </a:solidFill>
              </a:rPr>
              <a:t>w/P</a:t>
            </a:r>
          </a:p>
        </p:txBody>
      </p:sp>
      <p:sp>
        <p:nvSpPr>
          <p:cNvPr id="173083" name="Text Box 27"/>
          <p:cNvSpPr txBox="1">
            <a:spLocks noChangeArrowheads="1"/>
          </p:cNvSpPr>
          <p:nvPr/>
        </p:nvSpPr>
        <p:spPr bwMode="auto">
          <a:xfrm>
            <a:off x="4558527" y="3048322"/>
            <a:ext cx="3744913" cy="8350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600" dirty="0">
                <a:solidFill>
                  <a:srgbClr val="CC0000"/>
                </a:solidFill>
              </a:rPr>
              <a:t>L’uguaglianza tra domanda e offerta determina il salario reale di equilibrio</a:t>
            </a:r>
            <a:endParaRPr lang="it-IT" altLang="en-US" sz="2000" dirty="0">
              <a:solidFill>
                <a:srgbClr val="CC0000"/>
              </a:solidFill>
            </a:endParaRPr>
          </a:p>
        </p:txBody>
      </p:sp>
      <p:sp>
        <p:nvSpPr>
          <p:cNvPr id="173084" name="AutoShape 28"/>
          <p:cNvSpPr>
            <a:spLocks noChangeArrowheads="1"/>
          </p:cNvSpPr>
          <p:nvPr/>
        </p:nvSpPr>
        <p:spPr bwMode="auto">
          <a:xfrm>
            <a:off x="4067175" y="4219575"/>
            <a:ext cx="288925" cy="288925"/>
          </a:xfrm>
          <a:prstGeom prst="flowChartConnector">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dirty="0"/>
          </a:p>
        </p:txBody>
      </p:sp>
      <p:sp>
        <p:nvSpPr>
          <p:cNvPr id="173085" name="Line 29"/>
          <p:cNvSpPr>
            <a:spLocks noChangeShapeType="1"/>
          </p:cNvSpPr>
          <p:nvPr/>
        </p:nvSpPr>
        <p:spPr bwMode="auto">
          <a:xfrm flipV="1">
            <a:off x="4284663" y="3124200"/>
            <a:ext cx="211137" cy="1096963"/>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73086" name="Text Box 30"/>
          <p:cNvSpPr txBox="1">
            <a:spLocks noChangeArrowheads="1"/>
          </p:cNvSpPr>
          <p:nvPr/>
        </p:nvSpPr>
        <p:spPr bwMode="auto">
          <a:xfrm>
            <a:off x="4323149" y="1948690"/>
            <a:ext cx="3671888" cy="83502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600" dirty="0">
                <a:solidFill>
                  <a:srgbClr val="003399"/>
                </a:solidFill>
              </a:rPr>
              <a:t>L’offerta di lavoro è costante e pari a tutto il lavoro disponibile nell’economia</a:t>
            </a:r>
            <a:endParaRPr lang="it-IT" altLang="en-US" dirty="0"/>
          </a:p>
        </p:txBody>
      </p:sp>
      <p:sp>
        <p:nvSpPr>
          <p:cNvPr id="3" name="Segnaposto piè di pagina 2"/>
          <p:cNvSpPr>
            <a:spLocks noGrp="1"/>
          </p:cNvSpPr>
          <p:nvPr>
            <p:ph type="ftr" sz="quarter" idx="10"/>
          </p:nvPr>
        </p:nvSpPr>
        <p:spPr/>
        <p:txBody>
          <a:bodyPr/>
          <a:lstStyle/>
          <a:p>
            <a:pPr>
              <a:defRPr/>
            </a:pPr>
            <a:r>
              <a:rPr lang="it-IT"/>
              <a:t>Lez. 3-A: La crescita economica</a:t>
            </a:r>
          </a:p>
        </p:txBody>
      </p:sp>
      <p:cxnSp>
        <p:nvCxnSpPr>
          <p:cNvPr id="6" name="Connettore 2 5"/>
          <p:cNvCxnSpPr/>
          <p:nvPr/>
        </p:nvCxnSpPr>
        <p:spPr>
          <a:xfrm flipH="1">
            <a:off x="4211637" y="2305844"/>
            <a:ext cx="111512" cy="510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9031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400" b="1" u="sng" dirty="0">
                <a:latin typeface="American Typewriter" panose="02090604020004020304" pitchFamily="18" charset="77"/>
              </a:rPr>
              <a:t>LA CRESCITA ECONOMICA</a:t>
            </a:r>
            <a:endParaRPr lang="it-IT" sz="16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dirty="0" err="1"/>
              <a:t>Lez</a:t>
            </a:r>
            <a:r>
              <a:rPr lang="it-IT" dirty="0"/>
              <a:t>. </a:t>
            </a:r>
            <a:r>
              <a:rPr lang="it-IT"/>
              <a:t>3-A: La crescita economica</a:t>
            </a:r>
            <a:endParaRPr lang="it-IT" dirty="0"/>
          </a:p>
        </p:txBody>
      </p:sp>
      <p:sp>
        <p:nvSpPr>
          <p:cNvPr id="3" name="CasellaDiTesto 2"/>
          <p:cNvSpPr txBox="1"/>
          <p:nvPr/>
        </p:nvSpPr>
        <p:spPr>
          <a:xfrm>
            <a:off x="504030" y="1001418"/>
            <a:ext cx="8532466" cy="4936351"/>
          </a:xfrm>
          <a:prstGeom prst="rect">
            <a:avLst/>
          </a:prstGeom>
          <a:noFill/>
        </p:spPr>
        <p:txBody>
          <a:bodyPr wrap="square" rtlCol="0">
            <a:spAutoFit/>
          </a:bodyPr>
          <a:lstStyle/>
          <a:p>
            <a:pPr>
              <a:lnSpc>
                <a:spcPct val="150000"/>
              </a:lnSpc>
            </a:pPr>
            <a:r>
              <a:rPr lang="it-IT" sz="1600" b="1" i="1" dirty="0">
                <a:solidFill>
                  <a:srgbClr val="000000"/>
                </a:solidFill>
                <a:latin typeface="American Typewriter" panose="02090604020004020304" pitchFamily="18" charset="77"/>
              </a:rPr>
              <a:t>Indice</a:t>
            </a:r>
          </a:p>
          <a:p>
            <a:pPr>
              <a:lnSpc>
                <a:spcPct val="114000"/>
              </a:lnSpc>
              <a:spcBef>
                <a:spcPts val="0"/>
              </a:spcBef>
            </a:pPr>
            <a:r>
              <a:rPr lang="it-IT" sz="1600" b="1" i="1" dirty="0">
                <a:solidFill>
                  <a:srgbClr val="000000"/>
                </a:solidFill>
                <a:latin typeface="American Typewriter" panose="02090604020004020304" pitchFamily="18" charset="77"/>
              </a:rPr>
              <a:t>Parte I: Il reddito di equilibrio</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Il lato dell’offerta						p.   3</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La funzione di produzione aggregata				p.   9 </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Equilibrio nel mercato dei fattori				p. 15</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Riepilogo e alcuni dubbi					p. 22</a:t>
            </a:r>
          </a:p>
          <a:p>
            <a:pPr>
              <a:lnSpc>
                <a:spcPct val="114000"/>
              </a:lnSpc>
              <a:spcBef>
                <a:spcPts val="0"/>
              </a:spcBef>
            </a:pPr>
            <a:r>
              <a:rPr lang="it-IT" sz="1600" b="1" i="1" dirty="0">
                <a:solidFill>
                  <a:srgbClr val="000000"/>
                </a:solidFill>
                <a:latin typeface="American Typewriter" panose="02090604020004020304" pitchFamily="18" charset="77"/>
              </a:rPr>
              <a:t>Parte II: La crescita</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Introduzione 							p. 25</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I fatti stilizzati della crescita	 				p. 32</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Il modello di </a:t>
            </a:r>
            <a:r>
              <a:rPr lang="it-IT" sz="1600" dirty="0" err="1">
                <a:solidFill>
                  <a:srgbClr val="000000"/>
                </a:solidFill>
                <a:latin typeface="American Typewriter" panose="02090604020004020304" pitchFamily="18" charset="77"/>
              </a:rPr>
              <a:t>Solow</a:t>
            </a:r>
            <a:r>
              <a:rPr lang="it-IT" sz="1600" dirty="0">
                <a:solidFill>
                  <a:srgbClr val="000000"/>
                </a:solidFill>
                <a:latin typeface="American Typewriter" panose="02090604020004020304" pitchFamily="18" charset="77"/>
              </a:rPr>
              <a:t>						p. 33</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Comprendere e utilizzare il modello di </a:t>
            </a:r>
            <a:r>
              <a:rPr lang="it-IT" sz="1600" dirty="0" err="1">
                <a:solidFill>
                  <a:srgbClr val="000000"/>
                </a:solidFill>
                <a:latin typeface="American Typewriter" panose="02090604020004020304" pitchFamily="18" charset="77"/>
              </a:rPr>
              <a:t>Solow</a:t>
            </a:r>
            <a:r>
              <a:rPr lang="it-IT" sz="1600" dirty="0">
                <a:solidFill>
                  <a:srgbClr val="000000"/>
                </a:solidFill>
                <a:latin typeface="American Typewriter" panose="02090604020004020304" pitchFamily="18" charset="77"/>
              </a:rPr>
              <a:t>			p. 37	</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Lo stato stazionario e la convergenza				p. 52</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La massimizzazione dei consumi: la </a:t>
            </a:r>
            <a:r>
              <a:rPr lang="it-IT" sz="1600" i="1" dirty="0" err="1">
                <a:solidFill>
                  <a:srgbClr val="000000"/>
                </a:solidFill>
                <a:latin typeface="American Typewriter" panose="02090604020004020304" pitchFamily="18" charset="77"/>
              </a:rPr>
              <a:t>golden</a:t>
            </a:r>
            <a:r>
              <a:rPr lang="it-IT" sz="1600" dirty="0">
                <a:solidFill>
                  <a:srgbClr val="000000"/>
                </a:solidFill>
                <a:latin typeface="American Typewriter" panose="02090604020004020304" pitchFamily="18" charset="77"/>
              </a:rPr>
              <a:t> </a:t>
            </a:r>
            <a:r>
              <a:rPr lang="it-IT" sz="1600" i="1" dirty="0" err="1">
                <a:solidFill>
                  <a:srgbClr val="000000"/>
                </a:solidFill>
                <a:latin typeface="American Typewriter" panose="02090604020004020304" pitchFamily="18" charset="77"/>
              </a:rPr>
              <a:t>rule</a:t>
            </a:r>
            <a:r>
              <a:rPr lang="it-IT" sz="1600" i="1" dirty="0">
                <a:solidFill>
                  <a:srgbClr val="000000"/>
                </a:solidFill>
                <a:latin typeface="American Typewriter" panose="02090604020004020304" pitchFamily="18" charset="77"/>
              </a:rPr>
              <a:t>			</a:t>
            </a:r>
            <a:r>
              <a:rPr lang="it-IT" sz="1600" dirty="0">
                <a:solidFill>
                  <a:srgbClr val="000000"/>
                </a:solidFill>
                <a:latin typeface="American Typewriter" panose="02090604020004020304" pitchFamily="18" charset="77"/>
              </a:rPr>
              <a:t>p. 59</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Il modello di </a:t>
            </a:r>
            <a:r>
              <a:rPr lang="it-IT" sz="1600" dirty="0" err="1">
                <a:solidFill>
                  <a:srgbClr val="000000"/>
                </a:solidFill>
                <a:latin typeface="American Typewriter" panose="02090604020004020304" pitchFamily="18" charset="77"/>
              </a:rPr>
              <a:t>Solow</a:t>
            </a:r>
            <a:r>
              <a:rPr lang="it-IT" sz="1600" dirty="0">
                <a:solidFill>
                  <a:srgbClr val="000000"/>
                </a:solidFill>
                <a:latin typeface="American Typewriter" panose="02090604020004020304" pitchFamily="18" charset="77"/>
              </a:rPr>
              <a:t>: gli altri meccanismi di crescita		p. 77</a:t>
            </a:r>
          </a:p>
          <a:p>
            <a:pPr marL="457200" indent="-457200">
              <a:lnSpc>
                <a:spcPct val="114000"/>
              </a:lnSpc>
              <a:spcBef>
                <a:spcPts val="0"/>
              </a:spcBef>
              <a:buFont typeface="+mj-lt"/>
              <a:buAutoNum type="arabicPeriod"/>
            </a:pPr>
            <a:r>
              <a:rPr lang="it-IT" sz="1600" dirty="0">
                <a:solidFill>
                  <a:srgbClr val="000000"/>
                </a:solidFill>
                <a:latin typeface="American Typewriter" panose="02090604020004020304" pitchFamily="18" charset="77"/>
              </a:rPr>
              <a:t>In sintesi							p. 88</a:t>
            </a:r>
          </a:p>
          <a:p>
            <a:pPr>
              <a:lnSpc>
                <a:spcPct val="114000"/>
              </a:lnSpc>
              <a:spcBef>
                <a:spcPts val="0"/>
              </a:spcBef>
            </a:pPr>
            <a:r>
              <a:rPr lang="it-IT" sz="1600" i="1" dirty="0">
                <a:solidFill>
                  <a:srgbClr val="000000"/>
                </a:solidFill>
                <a:latin typeface="American Typewriter" panose="02090604020004020304" pitchFamily="18" charset="77"/>
              </a:rPr>
              <a:t>Appendice 1: Progresso tecnologico e crescita</a:t>
            </a:r>
            <a:r>
              <a:rPr lang="it-IT" sz="1600" dirty="0">
                <a:solidFill>
                  <a:srgbClr val="000000"/>
                </a:solidFill>
                <a:latin typeface="American Typewriter" panose="02090604020004020304" pitchFamily="18" charset="77"/>
              </a:rPr>
              <a:t>			p. 92</a:t>
            </a:r>
            <a:endParaRPr lang="it-IT" sz="1600" i="1" dirty="0">
              <a:solidFill>
                <a:srgbClr val="000000"/>
              </a:solidFill>
              <a:latin typeface="American Typewriter" panose="02090604020004020304" pitchFamily="18" charset="77"/>
            </a:endParaRPr>
          </a:p>
          <a:p>
            <a:pPr>
              <a:lnSpc>
                <a:spcPct val="114000"/>
              </a:lnSpc>
              <a:spcBef>
                <a:spcPts val="0"/>
              </a:spcBef>
            </a:pPr>
            <a:r>
              <a:rPr lang="it-IT" sz="1600" i="1" dirty="0">
                <a:solidFill>
                  <a:srgbClr val="000000"/>
                </a:solidFill>
                <a:latin typeface="American Typewriter" panose="02090604020004020304" pitchFamily="18" charset="77"/>
              </a:rPr>
              <a:t>Appendice 2</a:t>
            </a:r>
            <a:r>
              <a:rPr lang="it-IT" sz="1600" dirty="0">
                <a:solidFill>
                  <a:srgbClr val="000000"/>
                </a:solidFill>
                <a:latin typeface="American Typewriter" panose="02090604020004020304" pitchFamily="18" charset="77"/>
              </a:rPr>
              <a:t>: </a:t>
            </a:r>
            <a:r>
              <a:rPr lang="it-IT" sz="1600" i="1" dirty="0">
                <a:solidFill>
                  <a:srgbClr val="000000"/>
                </a:solidFill>
                <a:latin typeface="American Typewriter" panose="02090604020004020304" pitchFamily="18" charset="77"/>
              </a:rPr>
              <a:t>Dimostrazione matematica della </a:t>
            </a:r>
            <a:r>
              <a:rPr lang="it-IT" sz="1600" i="1" dirty="0" err="1">
                <a:solidFill>
                  <a:srgbClr val="000000"/>
                </a:solidFill>
                <a:latin typeface="American Typewriter" panose="02090604020004020304" pitchFamily="18" charset="77"/>
              </a:rPr>
              <a:t>golden</a:t>
            </a:r>
            <a:r>
              <a:rPr lang="it-IT" sz="1600" i="1" dirty="0">
                <a:solidFill>
                  <a:srgbClr val="000000"/>
                </a:solidFill>
                <a:latin typeface="American Typewriter" panose="02090604020004020304" pitchFamily="18" charset="77"/>
              </a:rPr>
              <a:t> </a:t>
            </a:r>
            <a:r>
              <a:rPr lang="it-IT" sz="1600" i="1" dirty="0" err="1">
                <a:solidFill>
                  <a:srgbClr val="000000"/>
                </a:solidFill>
                <a:latin typeface="American Typewriter" panose="02090604020004020304" pitchFamily="18" charset="77"/>
              </a:rPr>
              <a:t>rule</a:t>
            </a:r>
            <a:r>
              <a:rPr lang="it-IT" sz="1600" dirty="0">
                <a:solidFill>
                  <a:srgbClr val="000000"/>
                </a:solidFill>
                <a:latin typeface="American Typewriter" panose="02090604020004020304" pitchFamily="18" charset="77"/>
              </a:rPr>
              <a:t>		p. 99</a:t>
            </a:r>
          </a:p>
        </p:txBody>
      </p:sp>
    </p:spTree>
    <p:extLst>
      <p:ext uri="{BB962C8B-B14F-4D97-AF65-F5344CB8AC3E}">
        <p14:creationId xmlns:p14="http://schemas.microsoft.com/office/powerpoint/2010/main" val="15359558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534987" y="381001"/>
            <a:ext cx="8357491" cy="533400"/>
          </a:xfrm>
          <a:noFill/>
        </p:spPr>
        <p:txBody>
          <a:bodyPr/>
          <a:lstStyle/>
          <a:p>
            <a:pPr eaLnBrk="1" hangingPunct="1">
              <a:lnSpc>
                <a:spcPct val="105000"/>
              </a:lnSpc>
            </a:pPr>
            <a:r>
              <a:rPr lang="it-IT" altLang="en-US" sz="2000" dirty="0">
                <a:latin typeface="American Typewriter" panose="02090604020004020304" pitchFamily="18" charset="77"/>
              </a:rPr>
              <a:t>Funzione di produzione e produttività marginale del capitale</a:t>
            </a:r>
          </a:p>
        </p:txBody>
      </p:sp>
      <p:sp>
        <p:nvSpPr>
          <p:cNvPr id="31746" name="Text Box 2"/>
          <p:cNvSpPr txBox="1">
            <a:spLocks noChangeArrowheads="1"/>
          </p:cNvSpPr>
          <p:nvPr/>
        </p:nvSpPr>
        <p:spPr bwMode="auto">
          <a:xfrm>
            <a:off x="611560" y="2139434"/>
            <a:ext cx="17526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10000"/>
              </a:spcBef>
            </a:pPr>
            <a:r>
              <a:rPr lang="it-IT" altLang="en-US" sz="1800" dirty="0">
                <a:solidFill>
                  <a:srgbClr val="C00000"/>
                </a:solidFill>
                <a:latin typeface="American Typewriter" panose="02090604020004020304" pitchFamily="18" charset="77"/>
              </a:rPr>
              <a:t>Y</a:t>
            </a:r>
          </a:p>
          <a:p>
            <a:pPr algn="r" eaLnBrk="1" hangingPunct="1">
              <a:spcBef>
                <a:spcPct val="10000"/>
              </a:spcBef>
            </a:pPr>
            <a:r>
              <a:rPr lang="it-IT" altLang="en-US" sz="1800" b="0" dirty="0">
                <a:latin typeface="American Typewriter" panose="02090604020004020304" pitchFamily="18" charset="77"/>
              </a:rPr>
              <a:t>Produzione</a:t>
            </a:r>
          </a:p>
        </p:txBody>
      </p:sp>
      <p:grpSp>
        <p:nvGrpSpPr>
          <p:cNvPr id="2" name="Group 4"/>
          <p:cNvGrpSpPr>
            <a:grpSpLocks/>
          </p:cNvGrpSpPr>
          <p:nvPr/>
        </p:nvGrpSpPr>
        <p:grpSpPr bwMode="auto">
          <a:xfrm>
            <a:off x="2411883" y="2139434"/>
            <a:ext cx="4824413" cy="3600023"/>
            <a:chOff x="753" y="643"/>
            <a:chExt cx="3039" cy="2957"/>
          </a:xfrm>
        </p:grpSpPr>
        <p:sp>
          <p:nvSpPr>
            <p:cNvPr id="38932" name="Line 5"/>
            <p:cNvSpPr>
              <a:spLocks noChangeShapeType="1"/>
            </p:cNvSpPr>
            <p:nvPr/>
          </p:nvSpPr>
          <p:spPr bwMode="auto">
            <a:xfrm>
              <a:off x="753" y="643"/>
              <a:ext cx="15" cy="29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38933" name="Line 6"/>
            <p:cNvSpPr>
              <a:spLocks noChangeShapeType="1"/>
            </p:cNvSpPr>
            <p:nvPr/>
          </p:nvSpPr>
          <p:spPr bwMode="auto">
            <a:xfrm>
              <a:off x="768" y="3600"/>
              <a:ext cx="30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grpSp>
      <p:sp>
        <p:nvSpPr>
          <p:cNvPr id="31751" name="Text Box 7"/>
          <p:cNvSpPr txBox="1">
            <a:spLocks noChangeArrowheads="1"/>
          </p:cNvSpPr>
          <p:nvPr/>
        </p:nvSpPr>
        <p:spPr bwMode="auto">
          <a:xfrm>
            <a:off x="6521450" y="5590981"/>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it-IT" altLang="en-US" sz="1800" dirty="0">
                <a:solidFill>
                  <a:srgbClr val="C00000"/>
                </a:solidFill>
                <a:latin typeface="American Typewriter" panose="02090604020004020304" pitchFamily="18" charset="77"/>
              </a:rPr>
              <a:t>K</a:t>
            </a:r>
          </a:p>
          <a:p>
            <a:pPr algn="r" eaLnBrk="1" hangingPunct="1"/>
            <a:r>
              <a:rPr lang="it-IT" altLang="en-US" sz="1800" b="0" dirty="0">
                <a:latin typeface="American Typewriter" panose="02090604020004020304" pitchFamily="18" charset="77"/>
              </a:rPr>
              <a:t>Capitale</a:t>
            </a:r>
          </a:p>
        </p:txBody>
      </p:sp>
      <p:sp>
        <p:nvSpPr>
          <p:cNvPr id="31781" name="Freeform 37"/>
          <p:cNvSpPr>
            <a:spLocks/>
          </p:cNvSpPr>
          <p:nvPr/>
        </p:nvSpPr>
        <p:spPr bwMode="auto">
          <a:xfrm>
            <a:off x="2450307" y="2489860"/>
            <a:ext cx="4752975" cy="3240088"/>
          </a:xfrm>
          <a:custGeom>
            <a:avLst/>
            <a:gdLst>
              <a:gd name="T0" fmla="*/ 0 w 2994"/>
              <a:gd name="T1" fmla="*/ 2147483647 h 2041"/>
              <a:gd name="T2" fmla="*/ 2147483647 w 2994"/>
              <a:gd name="T3" fmla="*/ 1255038103 h 2041"/>
              <a:gd name="T4" fmla="*/ 2147483647 w 2994"/>
              <a:gd name="T5" fmla="*/ 0 h 2041"/>
              <a:gd name="T6" fmla="*/ 0 60000 65536"/>
              <a:gd name="T7" fmla="*/ 0 60000 65536"/>
              <a:gd name="T8" fmla="*/ 0 60000 65536"/>
              <a:gd name="T9" fmla="*/ 0 w 2994"/>
              <a:gd name="T10" fmla="*/ 0 h 2041"/>
              <a:gd name="T11" fmla="*/ 2994 w 2994"/>
              <a:gd name="T12" fmla="*/ 2041 h 2041"/>
            </a:gdLst>
            <a:ahLst/>
            <a:cxnLst>
              <a:cxn ang="T6">
                <a:pos x="T0" y="T1"/>
              </a:cxn>
              <a:cxn ang="T7">
                <a:pos x="T2" y="T3"/>
              </a:cxn>
              <a:cxn ang="T8">
                <a:pos x="T4" y="T5"/>
              </a:cxn>
            </a:cxnLst>
            <a:rect l="T9" t="T10" r="T11" b="T12"/>
            <a:pathLst>
              <a:path w="2994" h="2041">
                <a:moveTo>
                  <a:pt x="0" y="2041"/>
                </a:moveTo>
                <a:cubicBezTo>
                  <a:pt x="385" y="1439"/>
                  <a:pt x="771" y="838"/>
                  <a:pt x="1270" y="498"/>
                </a:cubicBezTo>
                <a:cubicBezTo>
                  <a:pt x="1769" y="158"/>
                  <a:pt x="2381" y="79"/>
                  <a:pt x="299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6" name="Freeform 42"/>
          <p:cNvSpPr>
            <a:spLocks/>
          </p:cNvSpPr>
          <p:nvPr/>
        </p:nvSpPr>
        <p:spPr bwMode="auto">
          <a:xfrm>
            <a:off x="2771775" y="4659516"/>
            <a:ext cx="433388" cy="576262"/>
          </a:xfrm>
          <a:custGeom>
            <a:avLst/>
            <a:gdLst>
              <a:gd name="T0" fmla="*/ 0 w 273"/>
              <a:gd name="T1" fmla="*/ 813916513 h 408"/>
              <a:gd name="T2" fmla="*/ 688004135 w 273"/>
              <a:gd name="T3" fmla="*/ 813916513 h 408"/>
              <a:gd name="T4" fmla="*/ 688004135 w 273"/>
              <a:gd name="T5" fmla="*/ 0 h 408"/>
              <a:gd name="T6" fmla="*/ 0 60000 65536"/>
              <a:gd name="T7" fmla="*/ 0 60000 65536"/>
              <a:gd name="T8" fmla="*/ 0 60000 65536"/>
              <a:gd name="T9" fmla="*/ 0 w 273"/>
              <a:gd name="T10" fmla="*/ 0 h 408"/>
              <a:gd name="T11" fmla="*/ 273 w 273"/>
              <a:gd name="T12" fmla="*/ 408 h 408"/>
            </a:gdLst>
            <a:ahLst/>
            <a:cxnLst>
              <a:cxn ang="T6">
                <a:pos x="T0" y="T1"/>
              </a:cxn>
              <a:cxn ang="T7">
                <a:pos x="T2" y="T3"/>
              </a:cxn>
              <a:cxn ang="T8">
                <a:pos x="T4" y="T5"/>
              </a:cxn>
            </a:cxnLst>
            <a:rect l="T9" t="T10" r="T11" b="T12"/>
            <a:pathLst>
              <a:path w="273" h="408">
                <a:moveTo>
                  <a:pt x="0" y="408"/>
                </a:moveTo>
                <a:lnTo>
                  <a:pt x="273" y="408"/>
                </a:ln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7" name="Freeform 43"/>
          <p:cNvSpPr>
            <a:spLocks/>
          </p:cNvSpPr>
          <p:nvPr/>
        </p:nvSpPr>
        <p:spPr bwMode="auto">
          <a:xfrm>
            <a:off x="3995738" y="3361660"/>
            <a:ext cx="503237" cy="361950"/>
          </a:xfrm>
          <a:custGeom>
            <a:avLst/>
            <a:gdLst>
              <a:gd name="T0" fmla="*/ 0 w 273"/>
              <a:gd name="T1" fmla="*/ 321097570 h 408"/>
              <a:gd name="T2" fmla="*/ 927646256 w 273"/>
              <a:gd name="T3" fmla="*/ 321097570 h 408"/>
              <a:gd name="T4" fmla="*/ 927646256 w 273"/>
              <a:gd name="T5" fmla="*/ 0 h 408"/>
              <a:gd name="T6" fmla="*/ 0 60000 65536"/>
              <a:gd name="T7" fmla="*/ 0 60000 65536"/>
              <a:gd name="T8" fmla="*/ 0 60000 65536"/>
              <a:gd name="T9" fmla="*/ 0 w 273"/>
              <a:gd name="T10" fmla="*/ 0 h 408"/>
              <a:gd name="T11" fmla="*/ 273 w 273"/>
              <a:gd name="T12" fmla="*/ 408 h 408"/>
            </a:gdLst>
            <a:ahLst/>
            <a:cxnLst>
              <a:cxn ang="T6">
                <a:pos x="T0" y="T1"/>
              </a:cxn>
              <a:cxn ang="T7">
                <a:pos x="T2" y="T3"/>
              </a:cxn>
              <a:cxn ang="T8">
                <a:pos x="T4" y="T5"/>
              </a:cxn>
            </a:cxnLst>
            <a:rect l="T9" t="T10" r="T11" b="T12"/>
            <a:pathLst>
              <a:path w="273" h="408">
                <a:moveTo>
                  <a:pt x="0" y="408"/>
                </a:moveTo>
                <a:lnTo>
                  <a:pt x="273" y="408"/>
                </a:ln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8" name="Freeform 44"/>
          <p:cNvSpPr>
            <a:spLocks/>
          </p:cNvSpPr>
          <p:nvPr/>
        </p:nvSpPr>
        <p:spPr bwMode="auto">
          <a:xfrm>
            <a:off x="5221288" y="2787506"/>
            <a:ext cx="503237" cy="144462"/>
          </a:xfrm>
          <a:custGeom>
            <a:avLst/>
            <a:gdLst>
              <a:gd name="T0" fmla="*/ 0 w 273"/>
              <a:gd name="T1" fmla="*/ 51150177 h 408"/>
              <a:gd name="T2" fmla="*/ 927646256 w 273"/>
              <a:gd name="T3" fmla="*/ 51150177 h 408"/>
              <a:gd name="T4" fmla="*/ 927646256 w 273"/>
              <a:gd name="T5" fmla="*/ 0 h 408"/>
              <a:gd name="T6" fmla="*/ 0 60000 65536"/>
              <a:gd name="T7" fmla="*/ 0 60000 65536"/>
              <a:gd name="T8" fmla="*/ 0 60000 65536"/>
              <a:gd name="T9" fmla="*/ 0 w 273"/>
              <a:gd name="T10" fmla="*/ 0 h 408"/>
              <a:gd name="T11" fmla="*/ 273 w 273"/>
              <a:gd name="T12" fmla="*/ 408 h 408"/>
            </a:gdLst>
            <a:ahLst/>
            <a:cxnLst>
              <a:cxn ang="T6">
                <a:pos x="T0" y="T1"/>
              </a:cxn>
              <a:cxn ang="T7">
                <a:pos x="T2" y="T3"/>
              </a:cxn>
              <a:cxn ang="T8">
                <a:pos x="T4" y="T5"/>
              </a:cxn>
            </a:cxnLst>
            <a:rect l="T9" t="T10" r="T11" b="T12"/>
            <a:pathLst>
              <a:path w="273" h="408">
                <a:moveTo>
                  <a:pt x="0" y="408"/>
                </a:moveTo>
                <a:lnTo>
                  <a:pt x="273" y="408"/>
                </a:ln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31789" name="Text Box 45"/>
          <p:cNvSpPr txBox="1">
            <a:spLocks noChangeArrowheads="1"/>
          </p:cNvSpPr>
          <p:nvPr/>
        </p:nvSpPr>
        <p:spPr bwMode="auto">
          <a:xfrm>
            <a:off x="2771775" y="5229105"/>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dirty="0">
                <a:latin typeface="American Typewriter" panose="02090604020004020304" pitchFamily="18" charset="77"/>
              </a:rPr>
              <a:t>1</a:t>
            </a:r>
          </a:p>
        </p:txBody>
      </p:sp>
      <p:sp>
        <p:nvSpPr>
          <p:cNvPr id="31790" name="Text Box 46"/>
          <p:cNvSpPr txBox="1">
            <a:spLocks noChangeArrowheads="1"/>
          </p:cNvSpPr>
          <p:nvPr/>
        </p:nvSpPr>
        <p:spPr bwMode="auto">
          <a:xfrm>
            <a:off x="3203848" y="4653041"/>
            <a:ext cx="792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i="1" dirty="0">
                <a:latin typeface="American Typewriter" panose="02090604020004020304" pitchFamily="18" charset="77"/>
              </a:rPr>
              <a:t>MPK</a:t>
            </a:r>
          </a:p>
        </p:txBody>
      </p:sp>
      <p:sp>
        <p:nvSpPr>
          <p:cNvPr id="31791" name="Text Box 47"/>
          <p:cNvSpPr txBox="1">
            <a:spLocks noChangeArrowheads="1"/>
          </p:cNvSpPr>
          <p:nvPr/>
        </p:nvSpPr>
        <p:spPr bwMode="auto">
          <a:xfrm>
            <a:off x="5364163" y="2924850"/>
            <a:ext cx="360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dirty="0">
                <a:latin typeface="American Typewriter" panose="02090604020004020304" pitchFamily="18" charset="77"/>
              </a:rPr>
              <a:t>1</a:t>
            </a:r>
          </a:p>
        </p:txBody>
      </p:sp>
      <p:sp>
        <p:nvSpPr>
          <p:cNvPr id="31792" name="Text Box 48"/>
          <p:cNvSpPr txBox="1">
            <a:spLocks noChangeArrowheads="1"/>
          </p:cNvSpPr>
          <p:nvPr/>
        </p:nvSpPr>
        <p:spPr bwMode="auto">
          <a:xfrm>
            <a:off x="4067175" y="3644930"/>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dirty="0">
                <a:latin typeface="American Typewriter" panose="02090604020004020304" pitchFamily="18" charset="77"/>
              </a:rPr>
              <a:t>1</a:t>
            </a:r>
          </a:p>
        </p:txBody>
      </p:sp>
      <p:sp>
        <p:nvSpPr>
          <p:cNvPr id="31793" name="Text Box 49"/>
          <p:cNvSpPr txBox="1">
            <a:spLocks noChangeArrowheads="1"/>
          </p:cNvSpPr>
          <p:nvPr/>
        </p:nvSpPr>
        <p:spPr bwMode="auto">
          <a:xfrm>
            <a:off x="4499992" y="3284889"/>
            <a:ext cx="792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i="1" dirty="0">
                <a:latin typeface="American Typewriter" panose="02090604020004020304" pitchFamily="18" charset="77"/>
              </a:rPr>
              <a:t>MPK</a:t>
            </a:r>
          </a:p>
        </p:txBody>
      </p:sp>
      <p:sp>
        <p:nvSpPr>
          <p:cNvPr id="31794" name="Text Box 50"/>
          <p:cNvSpPr txBox="1">
            <a:spLocks noChangeArrowheads="1"/>
          </p:cNvSpPr>
          <p:nvPr/>
        </p:nvSpPr>
        <p:spPr bwMode="auto">
          <a:xfrm>
            <a:off x="5724128" y="2708825"/>
            <a:ext cx="792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200" i="1" dirty="0">
                <a:latin typeface="American Typewriter" panose="02090604020004020304" pitchFamily="18" charset="77"/>
              </a:rPr>
              <a:t>MPK</a:t>
            </a:r>
          </a:p>
        </p:txBody>
      </p:sp>
      <p:sp>
        <p:nvSpPr>
          <p:cNvPr id="31795" name="Text Box 51"/>
          <p:cNvSpPr txBox="1">
            <a:spLocks noChangeArrowheads="1"/>
          </p:cNvSpPr>
          <p:nvPr/>
        </p:nvSpPr>
        <p:spPr bwMode="auto">
          <a:xfrm>
            <a:off x="2699792" y="1844824"/>
            <a:ext cx="3600400" cy="64633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800" b="0" dirty="0">
                <a:solidFill>
                  <a:srgbClr val="000099"/>
                </a:solidFill>
              </a:rPr>
              <a:t>MPK = pendenza della funzione di produzione (rispetto a K)</a:t>
            </a:r>
          </a:p>
        </p:txBody>
      </p:sp>
      <p:sp>
        <p:nvSpPr>
          <p:cNvPr id="31798" name="Text Box 54"/>
          <p:cNvSpPr txBox="1">
            <a:spLocks noChangeArrowheads="1"/>
          </p:cNvSpPr>
          <p:nvPr/>
        </p:nvSpPr>
        <p:spPr bwMode="auto">
          <a:xfrm>
            <a:off x="4749552" y="4191376"/>
            <a:ext cx="4142927" cy="1077218"/>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it-IT" altLang="en-US" sz="1600" b="0" dirty="0">
                <a:solidFill>
                  <a:srgbClr val="000099"/>
                </a:solidFill>
                <a:latin typeface="American Typewriter" panose="02090604020004020304" pitchFamily="18" charset="77"/>
              </a:rPr>
              <a:t>MPK è positiva ma è «</a:t>
            </a:r>
            <a:r>
              <a:rPr lang="it-IT" altLang="en-US" sz="1600" dirty="0">
                <a:solidFill>
                  <a:srgbClr val="000099"/>
                </a:solidFill>
                <a:latin typeface="American Typewriter" panose="02090604020004020304" pitchFamily="18" charset="77"/>
              </a:rPr>
              <a:t>decrescente</a:t>
            </a:r>
            <a:r>
              <a:rPr lang="it-IT" altLang="en-US" sz="1600" b="0" dirty="0">
                <a:solidFill>
                  <a:srgbClr val="000099"/>
                </a:solidFill>
                <a:latin typeface="American Typewriter" panose="02090604020004020304" pitchFamily="18" charset="77"/>
              </a:rPr>
              <a:t>»:  diminuisce all’aumentare della dotazione di K per lavoratore, ossia all’aumentare di K/N</a:t>
            </a:r>
          </a:p>
        </p:txBody>
      </p:sp>
      <p:sp>
        <p:nvSpPr>
          <p:cNvPr id="3" name="Rettangolo 2"/>
          <p:cNvSpPr/>
          <p:nvPr/>
        </p:nvSpPr>
        <p:spPr>
          <a:xfrm>
            <a:off x="574674" y="1083622"/>
            <a:ext cx="8101781" cy="737125"/>
          </a:xfrm>
          <a:prstGeom prst="rect">
            <a:avLst/>
          </a:prstGeom>
        </p:spPr>
        <p:txBody>
          <a:bodyPr wrap="square">
            <a:spAutoFit/>
          </a:bodyPr>
          <a:lstStyle/>
          <a:p>
            <a:pPr marL="288925" lvl="0" indent="-288925">
              <a:spcBef>
                <a:spcPts val="600"/>
              </a:spcBef>
              <a:buClr>
                <a:srgbClr val="006666"/>
              </a:buClr>
              <a:buSzPct val="70000"/>
            </a:pPr>
            <a:r>
              <a:rPr kumimoji="0" lang="it-IT" altLang="en-US" sz="1800" b="0" i="0" u="none" strike="noStrike" kern="0" cap="none" spc="0" normalizeH="0" baseline="0" noProof="0" dirty="0">
                <a:ln>
                  <a:noFill/>
                </a:ln>
                <a:solidFill>
                  <a:srgbClr val="C00000"/>
                </a:solidFill>
                <a:effectLst/>
                <a:uLnTx/>
                <a:uFillTx/>
                <a:latin typeface="American Typewriter" panose="02090604020004020304" pitchFamily="18" charset="77"/>
              </a:rPr>
              <a:t>Ipotesi: </a:t>
            </a:r>
          </a:p>
          <a:p>
            <a:pPr lvl="0">
              <a:lnSpc>
                <a:spcPct val="105000"/>
              </a:lnSpc>
              <a:spcBef>
                <a:spcPts val="600"/>
              </a:spcBef>
              <a:buClr>
                <a:srgbClr val="006666"/>
              </a:buClr>
              <a:buSzPct val="100000"/>
            </a:pPr>
            <a:r>
              <a:rPr lang="it-IT" altLang="en-US" sz="1800" b="1" dirty="0">
                <a:solidFill>
                  <a:schemeClr val="tx2"/>
                </a:solidFill>
                <a:latin typeface="American Typewriter" panose="02090604020004020304" pitchFamily="18" charset="77"/>
              </a:rPr>
              <a:t>Hp.4b - </a:t>
            </a:r>
            <a:r>
              <a:rPr lang="it-IT" altLang="en-US" sz="1800" b="0" kern="0" dirty="0">
                <a:solidFill>
                  <a:srgbClr val="000000"/>
                </a:solidFill>
                <a:latin typeface="American Typewriter" panose="02090604020004020304" pitchFamily="18" charset="77"/>
              </a:rPr>
              <a:t>MPK è  positiva ma decrescente   →   </a:t>
            </a:r>
            <a:r>
              <a:rPr lang="it-IT" altLang="en-US" sz="1800" kern="0" dirty="0">
                <a:solidFill>
                  <a:srgbClr val="000000"/>
                </a:solidFill>
                <a:latin typeface="American Typewriter" panose="02090604020004020304" pitchFamily="18" charset="77"/>
              </a:rPr>
              <a:t>F(…) </a:t>
            </a:r>
            <a:r>
              <a:rPr lang="it-IT" altLang="en-US" sz="1800" b="0" kern="0" dirty="0">
                <a:solidFill>
                  <a:srgbClr val="000000"/>
                </a:solidFill>
                <a:latin typeface="American Typewriter" panose="02090604020004020304" pitchFamily="18" charset="77"/>
              </a:rPr>
              <a:t>è concava</a:t>
            </a:r>
          </a:p>
        </p:txBody>
      </p:sp>
      <mc:AlternateContent xmlns:mc="http://schemas.openxmlformats.org/markup-compatibility/2006" xmlns:a14="http://schemas.microsoft.com/office/drawing/2010/main">
        <mc:Choice Requires="a14">
          <p:sp>
            <p:nvSpPr>
              <p:cNvPr id="4" name="Rettangolo 3"/>
              <p:cNvSpPr/>
              <p:nvPr/>
            </p:nvSpPr>
            <p:spPr>
              <a:xfrm>
                <a:off x="882283" y="4290836"/>
                <a:ext cx="1384867" cy="646331"/>
              </a:xfrm>
              <a:prstGeom prst="rect">
                <a:avLst/>
              </a:prstGeom>
              <a:solidFill>
                <a:schemeClr val="accent1">
                  <a:lumMod val="20000"/>
                  <a:lumOff val="80000"/>
                </a:schemeClr>
              </a:solidFill>
              <a:ln>
                <a:solidFill>
                  <a:srgbClr val="FF0000"/>
                </a:solidFill>
              </a:ln>
            </p:spPr>
            <p:txBody>
              <a:bodyPr wrap="square">
                <a:spAutoFit/>
              </a:bodyPr>
              <a:lstStyle/>
              <a:p>
                <a14:m>
                  <m:oMath xmlns:m="http://schemas.openxmlformats.org/officeDocument/2006/math">
                    <m:r>
                      <a:rPr lang="it-IT" sz="1800" b="1" i="0" kern="0" smtClean="0">
                        <a:solidFill>
                          <a:srgbClr val="C00000"/>
                        </a:solidFill>
                        <a:latin typeface="Cambria Math" panose="02040503050406030204" pitchFamily="18" charset="0"/>
                      </a:rPr>
                      <m:t>𝐍</m:t>
                    </m:r>
                  </m:oMath>
                </a14:m>
                <a:r>
                  <a:rPr lang="it-IT" altLang="en-US" sz="1800" kern="0" dirty="0">
                    <a:solidFill>
                      <a:srgbClr val="000000"/>
                    </a:solidFill>
                    <a:latin typeface="American Typewriter" panose="02090604020004020304" pitchFamily="18" charset="77"/>
                  </a:rPr>
                  <a:t> :  costante </a:t>
                </a:r>
                <a:endParaRPr lang="en-US" sz="1200" dirty="0">
                  <a:latin typeface="American Typewriter" panose="02090604020004020304" pitchFamily="18" charset="77"/>
                </a:endParaRPr>
              </a:p>
            </p:txBody>
          </p:sp>
        </mc:Choice>
        <mc:Fallback xmlns="">
          <p:sp>
            <p:nvSpPr>
              <p:cNvPr id="4" name="Rettangolo 3"/>
              <p:cNvSpPr>
                <a:spLocks noRot="1" noChangeAspect="1" noMove="1" noResize="1" noEditPoints="1" noAdjustHandles="1" noChangeArrowheads="1" noChangeShapeType="1" noTextEdit="1"/>
              </p:cNvSpPr>
              <p:nvPr/>
            </p:nvSpPr>
            <p:spPr>
              <a:xfrm>
                <a:off x="882283" y="4290836"/>
                <a:ext cx="1384867" cy="646331"/>
              </a:xfrm>
              <a:prstGeom prst="rect">
                <a:avLst/>
              </a:prstGeom>
              <a:blipFill>
                <a:blip r:embed="rId3"/>
                <a:stretch>
                  <a:fillRect l="-3604" t="-3774" b="-13208"/>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7291589" y="2067426"/>
                <a:ext cx="1600890" cy="615553"/>
              </a:xfrm>
              <a:prstGeom prst="rect">
                <a:avLst/>
              </a:prstGeom>
            </p:spPr>
            <p:txBody>
              <a:bodyPr wrap="square">
                <a:spAutoFit/>
              </a:bodyPr>
              <a:lstStyle/>
              <a:p>
                <a14:m>
                  <m:oMath xmlns:m="http://schemas.openxmlformats.org/officeDocument/2006/math">
                    <m:r>
                      <a:rPr lang="it-IT" sz="1800" b="1" i="0" kern="0" smtClean="0">
                        <a:solidFill>
                          <a:srgbClr val="C00000"/>
                        </a:solidFill>
                        <a:latin typeface="Cambria Math" panose="02040503050406030204" pitchFamily="18" charset="0"/>
                      </a:rPr>
                      <m:t>𝐅</m:t>
                    </m:r>
                  </m:oMath>
                </a14:m>
                <a:r>
                  <a:rPr lang="it-IT" altLang="en-US" sz="1800" kern="0" dirty="0">
                    <a:solidFill>
                      <a:srgbClr val="000000"/>
                    </a:solidFill>
                    <a:latin typeface="American Typewriter" panose="02090604020004020304" pitchFamily="18" charset="77"/>
                  </a:rPr>
                  <a:t> </a:t>
                </a:r>
                <a:r>
                  <a:rPr lang="it-IT" altLang="en-US" sz="1600" kern="0" dirty="0">
                    <a:solidFill>
                      <a:srgbClr val="000000"/>
                    </a:solidFill>
                    <a:latin typeface="American Typewriter" panose="02090604020004020304" pitchFamily="18" charset="77"/>
                  </a:rPr>
                  <a:t>:  funzione di produzione </a:t>
                </a:r>
                <a:endParaRPr lang="en-US" sz="1600" dirty="0">
                  <a:latin typeface="American Typewriter" panose="02090604020004020304" pitchFamily="18" charset="77"/>
                </a:endParaRPr>
              </a:p>
            </p:txBody>
          </p:sp>
        </mc:Choice>
        <mc:Fallback xmlns="">
          <p:sp>
            <p:nvSpPr>
              <p:cNvPr id="23" name="Rettangolo 22"/>
              <p:cNvSpPr>
                <a:spLocks noRot="1" noChangeAspect="1" noMove="1" noResize="1" noEditPoints="1" noAdjustHandles="1" noChangeArrowheads="1" noChangeShapeType="1" noTextEdit="1"/>
              </p:cNvSpPr>
              <p:nvPr/>
            </p:nvSpPr>
            <p:spPr>
              <a:xfrm>
                <a:off x="7291589" y="2067426"/>
                <a:ext cx="1600890" cy="615553"/>
              </a:xfrm>
              <a:prstGeom prst="rect">
                <a:avLst/>
              </a:prstGeom>
              <a:blipFill>
                <a:blip r:embed="rId4"/>
                <a:stretch>
                  <a:fillRect l="-2362" b="-10000"/>
                </a:stretch>
              </a:blipFill>
            </p:spPr>
            <p:txBody>
              <a:bodyPr/>
              <a:lstStyle/>
              <a:p>
                <a:r>
                  <a:rPr lang="en-US">
                    <a:noFill/>
                  </a:rPr>
                  <a:t> </a:t>
                </a:r>
              </a:p>
            </p:txBody>
          </p:sp>
        </mc:Fallback>
      </mc:AlternateContent>
      <p:sp>
        <p:nvSpPr>
          <p:cNvPr id="5" name="Segnaposto piè di pagina 4"/>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30508669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1852" y="423193"/>
            <a:ext cx="7046913" cy="804862"/>
          </a:xfrm>
        </p:spPr>
        <p:txBody>
          <a:bodyPr/>
          <a:lstStyle/>
          <a:p>
            <a:pPr eaLnBrk="1" hangingPunct="1"/>
            <a:r>
              <a:rPr lang="it-IT" altLang="en-US" sz="2400" dirty="0">
                <a:latin typeface="American Typewriter" panose="02090604020004020304" pitchFamily="18" charset="77"/>
              </a:rPr>
              <a:t>Domanda di capitale</a:t>
            </a:r>
          </a:p>
        </p:txBody>
      </p:sp>
      <p:sp>
        <p:nvSpPr>
          <p:cNvPr id="35843" name="Rectangle 3"/>
          <p:cNvSpPr>
            <a:spLocks noGrp="1" noChangeArrowheads="1"/>
          </p:cNvSpPr>
          <p:nvPr>
            <p:ph idx="1"/>
          </p:nvPr>
        </p:nvSpPr>
        <p:spPr>
          <a:xfrm>
            <a:off x="683568" y="980728"/>
            <a:ext cx="8155632" cy="5400600"/>
          </a:xfrm>
        </p:spPr>
        <p:txBody>
          <a:bodyPr/>
          <a:lstStyle/>
          <a:p>
            <a:pPr marL="223838" indent="-223838" eaLnBrk="1" hangingPunct="1">
              <a:lnSpc>
                <a:spcPct val="114000"/>
              </a:lnSpc>
              <a:spcBef>
                <a:spcPts val="600"/>
              </a:spcBef>
              <a:buNone/>
              <a:tabLst>
                <a:tab pos="1890713" algn="l"/>
              </a:tabLst>
            </a:pPr>
            <a:endParaRPr lang="it-IT" altLang="en-US" sz="1600" dirty="0">
              <a:latin typeface="American Typewriter" panose="02090604020004020304" pitchFamily="18" charset="77"/>
            </a:endParaRPr>
          </a:p>
          <a:p>
            <a:pPr marL="223838" indent="-223838" eaLnBrk="1" hangingPunct="1">
              <a:lnSpc>
                <a:spcPct val="114000"/>
              </a:lnSpc>
              <a:spcBef>
                <a:spcPts val="600"/>
              </a:spcBef>
              <a:buNone/>
              <a:tabLst>
                <a:tab pos="1890713" algn="l"/>
              </a:tabLst>
            </a:pPr>
            <a:r>
              <a:rPr lang="it-IT" altLang="en-US" sz="1600" dirty="0">
                <a:latin typeface="American Typewriter" panose="02090604020004020304" pitchFamily="18" charset="77"/>
              </a:rPr>
              <a:t>La domanda di capitale di un’impresa si determina in modo analogo alla domanda di lavoro. In questo caso, l’equivalente del salario reale è la rendita pagata al proprietario dei beni capitali: la </a:t>
            </a:r>
            <a:r>
              <a:rPr lang="it-IT" altLang="en-US" sz="1600" b="1" dirty="0">
                <a:solidFill>
                  <a:schemeClr val="tx2"/>
                </a:solidFill>
                <a:latin typeface="American Typewriter" panose="02090604020004020304" pitchFamily="18" charset="77"/>
              </a:rPr>
              <a:t>rendita</a:t>
            </a:r>
            <a:r>
              <a:rPr lang="it-IT" altLang="en-US" sz="1600" dirty="0">
                <a:latin typeface="American Typewriter" panose="02090604020004020304" pitchFamily="18" charset="77"/>
              </a:rPr>
              <a:t> è il prezzo pagato per prendere in affitto (per un’unità di tempo) un bene capitale. Pertanto …</a:t>
            </a:r>
          </a:p>
          <a:p>
            <a:pPr marL="223838" indent="-223838" eaLnBrk="1" hangingPunct="1">
              <a:lnSpc>
                <a:spcPct val="114000"/>
              </a:lnSpc>
              <a:spcBef>
                <a:spcPts val="600"/>
              </a:spcBef>
              <a:buNone/>
              <a:tabLst>
                <a:tab pos="1890713" algn="l"/>
              </a:tabLst>
            </a:pPr>
            <a:r>
              <a:rPr lang="it-IT" altLang="en-US" sz="1600" dirty="0">
                <a:latin typeface="American Typewriter" panose="02090604020004020304" pitchFamily="18" charset="77"/>
              </a:rPr>
              <a:t>Un’</a:t>
            </a:r>
            <a:r>
              <a:rPr lang="it-IT" altLang="en-US" sz="1600" b="1" dirty="0">
                <a:solidFill>
                  <a:schemeClr val="tx2"/>
                </a:solidFill>
                <a:latin typeface="American Typewriter" panose="02090604020004020304" pitchFamily="18" charset="77"/>
              </a:rPr>
              <a:t>impresa</a:t>
            </a:r>
            <a:r>
              <a:rPr lang="it-IT" altLang="en-US" sz="1600" dirty="0">
                <a:latin typeface="American Typewriter" panose="02090604020004020304" pitchFamily="18" charset="77"/>
              </a:rPr>
              <a:t> che massimizza i profitti acquisterà </a:t>
            </a:r>
            <a:r>
              <a:rPr lang="it-IT" altLang="en-US" sz="1600" b="1" dirty="0">
                <a:solidFill>
                  <a:schemeClr val="tx2"/>
                </a:solidFill>
                <a:latin typeface="American Typewriter" panose="02090604020004020304" pitchFamily="18" charset="77"/>
              </a:rPr>
              <a:t>beni capitali </a:t>
            </a:r>
            <a:r>
              <a:rPr lang="it-IT" altLang="en-US" sz="1600" dirty="0">
                <a:latin typeface="American Typewriter" panose="02090604020004020304" pitchFamily="18" charset="77"/>
              </a:rPr>
              <a:t>fino al punto in cui la rendita pagata per l’ultimo «periodo di affitto di un bene capitale» è pari al ricavo marginale per l’impresa, ottenuto dalla vendita dei beni prodotti grazie all’impiego aggiuntivo di tali beni capitali.</a:t>
            </a:r>
          </a:p>
          <a:p>
            <a:pPr marL="223838" indent="-223838" eaLnBrk="1" hangingPunct="1">
              <a:lnSpc>
                <a:spcPct val="114000"/>
              </a:lnSpc>
              <a:spcBef>
                <a:spcPts val="600"/>
              </a:spcBef>
              <a:tabLst>
                <a:tab pos="1890713" algn="l"/>
              </a:tabLst>
            </a:pPr>
            <a:r>
              <a:rPr lang="it-IT" altLang="en-US" sz="1600" dirty="0">
                <a:latin typeface="American Typewriter" panose="02090604020004020304" pitchFamily="18" charset="77"/>
              </a:rPr>
              <a:t> Costo marginale = </a:t>
            </a:r>
            <a:r>
              <a:rPr lang="it-IT" altLang="en-US" sz="1600" dirty="0">
                <a:solidFill>
                  <a:srgbClr val="000099"/>
                </a:solidFill>
                <a:latin typeface="American Typewriter" panose="02090604020004020304" pitchFamily="18" charset="77"/>
              </a:rPr>
              <a:t>rendita = r</a:t>
            </a:r>
          </a:p>
          <a:p>
            <a:pPr marL="223838" indent="-223838" eaLnBrk="1" hangingPunct="1">
              <a:lnSpc>
                <a:spcPct val="114000"/>
              </a:lnSpc>
              <a:spcBef>
                <a:spcPts val="600"/>
              </a:spcBef>
              <a:tabLst>
                <a:tab pos="1890713" algn="l"/>
              </a:tabLst>
            </a:pPr>
            <a:r>
              <a:rPr lang="it-IT" altLang="en-US" sz="1600" dirty="0">
                <a:latin typeface="American Typewriter" panose="02090604020004020304" pitchFamily="18" charset="77"/>
              </a:rPr>
              <a:t> Ricavo marginale </a:t>
            </a:r>
          </a:p>
          <a:p>
            <a:pPr marL="0" indent="0" eaLnBrk="1" hangingPunct="1">
              <a:lnSpc>
                <a:spcPct val="114000"/>
              </a:lnSpc>
              <a:spcBef>
                <a:spcPts val="600"/>
              </a:spcBef>
              <a:buNone/>
              <a:tabLst>
                <a:tab pos="1890000" algn="l"/>
              </a:tabLst>
            </a:pPr>
            <a:r>
              <a:rPr lang="it-IT" altLang="en-US" sz="1600" dirty="0">
                <a:latin typeface="American Typewriter" panose="02090604020004020304" pitchFamily="18" charset="77"/>
              </a:rPr>
              <a:t>                   </a:t>
            </a:r>
            <a:r>
              <a:rPr lang="it-IT" altLang="en-US" sz="1600" dirty="0">
                <a:solidFill>
                  <a:srgbClr val="003399"/>
                </a:solidFill>
                <a:latin typeface="American Typewriter" panose="02090604020004020304" pitchFamily="18" charset="77"/>
              </a:rPr>
              <a:t>= quantità di prodotti nell’ultimo periodo di affitto </a:t>
            </a:r>
            <a:r>
              <a:rPr lang="it-IT" altLang="en-US" sz="1600" b="1" dirty="0">
                <a:solidFill>
                  <a:srgbClr val="003399"/>
                </a:solidFill>
                <a:latin typeface="American Typewriter" panose="02090604020004020304" pitchFamily="18" charset="77"/>
              </a:rPr>
              <a:t>∙</a:t>
            </a:r>
            <a:r>
              <a:rPr lang="it-IT" altLang="en-US" sz="1600" dirty="0">
                <a:solidFill>
                  <a:srgbClr val="003399"/>
                </a:solidFill>
                <a:latin typeface="American Typewriter" panose="02090604020004020304" pitchFamily="18" charset="77"/>
              </a:rPr>
              <a:t> prezzo del bene</a:t>
            </a:r>
          </a:p>
          <a:p>
            <a:pPr marL="0" indent="0" eaLnBrk="1" hangingPunct="1">
              <a:lnSpc>
                <a:spcPct val="114000"/>
              </a:lnSpc>
              <a:spcBef>
                <a:spcPts val="600"/>
              </a:spcBef>
              <a:buNone/>
              <a:tabLst>
                <a:tab pos="1890000" algn="l"/>
              </a:tabLst>
            </a:pPr>
            <a:r>
              <a:rPr lang="it-IT" altLang="en-US" sz="1600" dirty="0">
                <a:solidFill>
                  <a:srgbClr val="000099"/>
                </a:solidFill>
                <a:latin typeface="American Typewriter" panose="02090604020004020304" pitchFamily="18" charset="77"/>
              </a:rPr>
              <a:t>                   = MPK </a:t>
            </a:r>
            <a:r>
              <a:rPr lang="it-IT" altLang="en-US" sz="1600" b="1" dirty="0">
                <a:latin typeface="American Typewriter" panose="02090604020004020304" pitchFamily="18" charset="77"/>
              </a:rPr>
              <a:t>∙</a:t>
            </a:r>
            <a:r>
              <a:rPr lang="it-IT" altLang="en-US" sz="1600" dirty="0">
                <a:solidFill>
                  <a:srgbClr val="CC0000"/>
                </a:solidFill>
                <a:latin typeface="American Typewriter" panose="02090604020004020304" pitchFamily="18" charset="77"/>
              </a:rPr>
              <a:t> </a:t>
            </a:r>
            <a:r>
              <a:rPr lang="it-IT" altLang="en-US" sz="1600" dirty="0">
                <a:solidFill>
                  <a:srgbClr val="000099"/>
                </a:solidFill>
                <a:latin typeface="American Typewriter" panose="02090604020004020304" pitchFamily="18" charset="77"/>
              </a:rPr>
              <a:t>P</a:t>
            </a:r>
            <a:r>
              <a:rPr lang="it-IT" altLang="en-US" sz="1600" dirty="0">
                <a:latin typeface="American Typewriter" panose="02090604020004020304" pitchFamily="18" charset="77"/>
              </a:rPr>
              <a:t>	</a:t>
            </a:r>
            <a:endParaRPr lang="it-IT" altLang="en-US" sz="1600" dirty="0">
              <a:solidFill>
                <a:srgbClr val="000099"/>
              </a:solidFill>
              <a:latin typeface="American Typewriter" panose="02090604020004020304" pitchFamily="18" charset="77"/>
            </a:endParaRPr>
          </a:p>
          <a:p>
            <a:pPr marL="0" indent="0" eaLnBrk="1" hangingPunct="1">
              <a:lnSpc>
                <a:spcPct val="114000"/>
              </a:lnSpc>
              <a:spcBef>
                <a:spcPts val="600"/>
              </a:spcBef>
              <a:buNone/>
              <a:tabLst>
                <a:tab pos="1890713" algn="l"/>
              </a:tabLst>
            </a:pPr>
            <a:r>
              <a:rPr lang="it-IT" altLang="en-US" sz="1600" dirty="0">
                <a:latin typeface="American Typewriter" panose="02090604020004020304" pitchFamily="18" charset="77"/>
              </a:rPr>
              <a:t> Quindi, eguagliando costi e ricavi marginali:       </a:t>
            </a:r>
          </a:p>
          <a:p>
            <a:pPr marL="0" indent="0" eaLnBrk="1" hangingPunct="1">
              <a:lnSpc>
                <a:spcPct val="114000"/>
              </a:lnSpc>
              <a:spcBef>
                <a:spcPts val="600"/>
              </a:spcBef>
              <a:buNone/>
              <a:tabLst>
                <a:tab pos="1890713" algn="l"/>
              </a:tabLst>
            </a:pPr>
            <a:r>
              <a:rPr lang="it-IT" altLang="en-US" sz="1600" dirty="0">
                <a:solidFill>
                  <a:srgbClr val="000099"/>
                </a:solidFill>
                <a:latin typeface="American Typewriter" panose="02090604020004020304" pitchFamily="18" charset="77"/>
              </a:rPr>
              <a:t>                      r = MPK</a:t>
            </a:r>
            <a:r>
              <a:rPr lang="it-IT" altLang="en-US" sz="1600" b="1" dirty="0">
                <a:latin typeface="American Typewriter" panose="02090604020004020304" pitchFamily="18" charset="77"/>
              </a:rPr>
              <a:t> ∙</a:t>
            </a:r>
            <a:r>
              <a:rPr lang="it-IT" altLang="en-US" sz="1600" dirty="0">
                <a:solidFill>
                  <a:srgbClr val="CC0000"/>
                </a:solidFill>
                <a:latin typeface="American Typewriter" panose="02090604020004020304" pitchFamily="18" charset="77"/>
              </a:rPr>
              <a:t> </a:t>
            </a:r>
            <a:r>
              <a:rPr lang="it-IT" altLang="en-US" sz="1600" dirty="0">
                <a:solidFill>
                  <a:srgbClr val="000099"/>
                </a:solidFill>
                <a:latin typeface="American Typewriter" panose="02090604020004020304" pitchFamily="18" charset="77"/>
              </a:rPr>
              <a:t>P      </a:t>
            </a:r>
            <a:r>
              <a:rPr lang="it-IT" altLang="en-US" sz="1600" dirty="0">
                <a:latin typeface="American Typewriter" panose="02090604020004020304" pitchFamily="18" charset="77"/>
              </a:rPr>
              <a:t>  	</a:t>
            </a:r>
            <a:r>
              <a:rPr lang="it-IT" altLang="en-US" sz="1600" dirty="0">
                <a:latin typeface="American Typewriter" panose="02090604020004020304" pitchFamily="18" charset="77"/>
                <a:cs typeface="Calibri" panose="020F0502020204030204" pitchFamily="34" charset="0"/>
              </a:rPr>
              <a:t>↔         r</a:t>
            </a:r>
            <a:r>
              <a:rPr lang="it-IT" altLang="en-US" sz="1600" dirty="0">
                <a:solidFill>
                  <a:srgbClr val="000099"/>
                </a:solidFill>
                <a:latin typeface="American Typewriter" panose="02090604020004020304" pitchFamily="18" charset="77"/>
              </a:rPr>
              <a:t>/P = MPK</a:t>
            </a:r>
            <a:endParaRPr lang="it-IT" altLang="en-US" sz="1800" dirty="0">
              <a:solidFill>
                <a:srgbClr val="000099"/>
              </a:solidFill>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1790187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strips(downRight)">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strips(downRight)">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strips(downRight)">
                                      <p:cBhvr>
                                        <p:cTn id="17" dur="500"/>
                                        <p:tgtEl>
                                          <p:spTgt spid="35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strips(downRight)">
                                      <p:cBhvr>
                                        <p:cTn id="22" dur="500"/>
                                        <p:tgtEl>
                                          <p:spTgt spid="35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strips(downRight)">
                                      <p:cBhvr>
                                        <p:cTn id="27" dur="500"/>
                                        <p:tgtEl>
                                          <p:spTgt spid="358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5843">
                                            <p:txEl>
                                              <p:pRg st="6" end="6"/>
                                            </p:txEl>
                                          </p:spTgt>
                                        </p:tgtEl>
                                        <p:attrNameLst>
                                          <p:attrName>style.visibility</p:attrName>
                                        </p:attrNameLst>
                                      </p:cBhvr>
                                      <p:to>
                                        <p:strVal val="visible"/>
                                      </p:to>
                                    </p:set>
                                    <p:animEffect transition="in" filter="strips(downRight)">
                                      <p:cBhvr>
                                        <p:cTn id="32" dur="500"/>
                                        <p:tgtEl>
                                          <p:spTgt spid="3584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5843">
                                            <p:txEl>
                                              <p:pRg st="7" end="7"/>
                                            </p:txEl>
                                          </p:spTgt>
                                        </p:tgtEl>
                                        <p:attrNameLst>
                                          <p:attrName>style.visibility</p:attrName>
                                        </p:attrNameLst>
                                      </p:cBhvr>
                                      <p:to>
                                        <p:strVal val="visible"/>
                                      </p:to>
                                    </p:set>
                                    <p:animEffect transition="in" filter="strips(downRight)">
                                      <p:cBhvr>
                                        <p:cTn id="37" dur="500"/>
                                        <p:tgtEl>
                                          <p:spTgt spid="3584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5843">
                                            <p:txEl>
                                              <p:pRg st="8" end="8"/>
                                            </p:txEl>
                                          </p:spTgt>
                                        </p:tgtEl>
                                        <p:attrNameLst>
                                          <p:attrName>style.visibility</p:attrName>
                                        </p:attrNameLst>
                                      </p:cBhvr>
                                      <p:to>
                                        <p:strVal val="visible"/>
                                      </p:to>
                                    </p:set>
                                    <p:animEffect transition="in" filter="strips(downRight)">
                                      <p:cBhvr>
                                        <p:cTn id="42"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552" y="196503"/>
            <a:ext cx="8137525" cy="928241"/>
          </a:xfrm>
        </p:spPr>
        <p:txBody>
          <a:bodyPr/>
          <a:lstStyle/>
          <a:p>
            <a:pPr eaLnBrk="1" hangingPunct="1"/>
            <a:r>
              <a:rPr lang="it-IT" altLang="en-US" sz="2400" b="1" dirty="0">
                <a:latin typeface="American Typewriter" panose="02090604020004020304" pitchFamily="18" charset="77"/>
              </a:rPr>
              <a:t>I.4 – Riepilogo e alcuni dubbi</a:t>
            </a:r>
          </a:p>
        </p:txBody>
      </p:sp>
      <mc:AlternateContent xmlns:mc="http://schemas.openxmlformats.org/markup-compatibility/2006" xmlns:a14="http://schemas.microsoft.com/office/drawing/2010/main">
        <mc:Choice Requires="a14">
          <p:sp>
            <p:nvSpPr>
              <p:cNvPr id="37904" name="Object 16"/>
              <p:cNvSpPr txBox="1">
                <a:spLocks noGrp="1"/>
              </p:cNvSpPr>
              <p:nvPr>
                <p:ph sz="half" idx="1"/>
              </p:nvPr>
            </p:nvSpPr>
            <p:spPr bwMode="auto">
              <a:xfrm>
                <a:off x="4741862" y="1241425"/>
                <a:ext cx="2206401" cy="692150"/>
              </a:xfrm>
              <a:prstGeom prst="rect">
                <a:avLst/>
              </a:prstGeom>
              <a:noFill/>
              <a:ln w="9525">
                <a:solidFill>
                  <a:srgbClr val="CC0000"/>
                </a:solidFill>
                <a:miter lim="800000"/>
                <a:headEnd/>
                <a:tailEnd/>
              </a:ln>
              <a:effectLst/>
            </p:spPr>
            <p:txBody>
              <a:bodyPr>
                <a:noAutofit/>
              </a:bodyPr>
              <a:lstStyle/>
              <a:p>
                <a:pPr>
                  <a:buNone/>
                </a:pPr>
                <a14:m>
                  <m:oMathPara xmlns:m="http://schemas.openxmlformats.org/officeDocument/2006/math">
                    <m:oMathParaPr>
                      <m:jc m:val="left"/>
                    </m:oMathParaPr>
                    <m:oMath xmlns:m="http://schemas.openxmlformats.org/officeDocument/2006/math">
                      <m:f>
                        <m:fPr>
                          <m:ctrlPr>
                            <a:rPr lang="it-IT" sz="1800" i="1">
                              <a:solidFill>
                                <a:srgbClr val="000000"/>
                              </a:solidFill>
                              <a:latin typeface="Cambria Math" panose="02040503050406030204" pitchFamily="18" charset="0"/>
                            </a:rPr>
                          </m:ctrlPr>
                        </m:fPr>
                        <m:num>
                          <m:r>
                            <m:rPr>
                              <m:sty m:val="p"/>
                            </m:rPr>
                            <a:rPr lang="it-IT" sz="1800" i="0">
                              <a:solidFill>
                                <a:srgbClr val="000000"/>
                              </a:solidFill>
                              <a:latin typeface="Cambria Math" panose="02040503050406030204" pitchFamily="18" charset="0"/>
                            </a:rPr>
                            <m:t>w</m:t>
                          </m:r>
                        </m:num>
                        <m:den>
                          <m:r>
                            <m:rPr>
                              <m:sty m:val="p"/>
                            </m:rPr>
                            <a:rPr lang="it-IT" sz="1800" i="0">
                              <a:solidFill>
                                <a:srgbClr val="000000"/>
                              </a:solidFill>
                              <a:latin typeface="Cambria Math" panose="02040503050406030204" pitchFamily="18" charset="0"/>
                            </a:rPr>
                            <m:t>P</m:t>
                          </m:r>
                        </m:den>
                      </m:f>
                      <m:bar>
                        <m:barPr>
                          <m:pos m:val="top"/>
                          <m:ctrlPr>
                            <a:rPr lang="it-IT" sz="1800" i="1">
                              <a:solidFill>
                                <a:srgbClr val="000000"/>
                              </a:solidFill>
                              <a:latin typeface="Cambria Math" panose="02040503050406030204" pitchFamily="18" charset="0"/>
                            </a:rPr>
                          </m:ctrlPr>
                        </m:barPr>
                        <m:e>
                          <m:r>
                            <m:rPr>
                              <m:sty m:val="p"/>
                            </m:rPr>
                            <a:rPr lang="it-IT" sz="1800" i="0">
                              <a:solidFill>
                                <a:srgbClr val="000000"/>
                              </a:solidFill>
                              <a:latin typeface="Cambria Math" panose="02040503050406030204" pitchFamily="18" charset="0"/>
                            </a:rPr>
                            <m:t>N</m:t>
                          </m:r>
                        </m:e>
                      </m:bar>
                      <m:r>
                        <a:rPr lang="it-IT" sz="1800" i="0">
                          <a:solidFill>
                            <a:srgbClr val="000000"/>
                          </a:solidFill>
                          <a:latin typeface="Cambria Math" panose="02040503050406030204" pitchFamily="18" charset="0"/>
                        </a:rPr>
                        <m:t>=</m:t>
                      </m:r>
                      <m:r>
                        <m:rPr>
                          <m:sty m:val="p"/>
                        </m:rPr>
                        <a:rPr lang="it-IT" sz="1800" i="0">
                          <a:solidFill>
                            <a:srgbClr val="000000"/>
                          </a:solidFill>
                          <a:latin typeface="Cambria Math" panose="02040503050406030204" pitchFamily="18" charset="0"/>
                        </a:rPr>
                        <m:t>MPN</m:t>
                      </m:r>
                      <m:r>
                        <a:rPr lang="it-IT" sz="1800" i="0">
                          <a:solidFill>
                            <a:srgbClr val="000000"/>
                          </a:solidFill>
                          <a:latin typeface="Cambria Math" panose="02040503050406030204" pitchFamily="18" charset="0"/>
                        </a:rPr>
                        <m:t> ⋅ </m:t>
                      </m:r>
                      <m:bar>
                        <m:barPr>
                          <m:pos m:val="top"/>
                          <m:ctrlPr>
                            <a:rPr lang="it-IT" sz="1800" i="1">
                              <a:solidFill>
                                <a:srgbClr val="000000"/>
                              </a:solidFill>
                              <a:latin typeface="Cambria Math" panose="02040503050406030204" pitchFamily="18" charset="0"/>
                            </a:rPr>
                          </m:ctrlPr>
                        </m:barPr>
                        <m:e>
                          <m:r>
                            <m:rPr>
                              <m:sty m:val="p"/>
                            </m:rPr>
                            <a:rPr lang="it-IT" sz="1800" i="0">
                              <a:solidFill>
                                <a:srgbClr val="000000"/>
                              </a:solidFill>
                              <a:latin typeface="Cambria Math" panose="02040503050406030204" pitchFamily="18" charset="0"/>
                            </a:rPr>
                            <m:t>N</m:t>
                          </m:r>
                        </m:e>
                      </m:bar>
                    </m:oMath>
                  </m:oMathPara>
                </a14:m>
                <a:endParaRPr lang="it-IT" sz="1800" dirty="0">
                  <a:latin typeface="American Typewriter" panose="02090604020004020304" pitchFamily="18" charset="77"/>
                </a:endParaRPr>
              </a:p>
            </p:txBody>
          </p:sp>
        </mc:Choice>
        <mc:Fallback xmlns="">
          <p:sp>
            <p:nvSpPr>
              <p:cNvPr id="37904" name="Object 16"/>
              <p:cNvSpPr txBox="1">
                <a:spLocks noGrp="1" noRot="1" noChangeAspect="1" noMove="1" noResize="1" noEditPoints="1" noAdjustHandles="1" noChangeArrowheads="1" noChangeShapeType="1" noTextEdit="1"/>
              </p:cNvSpPr>
              <p:nvPr>
                <p:ph sz="half" idx="1"/>
              </p:nvPr>
            </p:nvSpPr>
            <p:spPr bwMode="auto">
              <a:xfrm>
                <a:off x="4741862" y="1241425"/>
                <a:ext cx="2206401" cy="692150"/>
              </a:xfrm>
              <a:prstGeom prst="rect">
                <a:avLst/>
              </a:prstGeom>
              <a:blipFill>
                <a:blip r:embed="rId3"/>
                <a:stretch>
                  <a:fillRect/>
                </a:stretch>
              </a:blipFill>
              <a:ln w="9525">
                <a:solidFill>
                  <a:srgbClr val="CC0000"/>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906" name="Object 18"/>
              <p:cNvSpPr txBox="1">
                <a:spLocks noGrp="1"/>
              </p:cNvSpPr>
              <p:nvPr>
                <p:ph sz="quarter" idx="2"/>
              </p:nvPr>
            </p:nvSpPr>
            <p:spPr bwMode="auto">
              <a:xfrm>
                <a:off x="4725988" y="2212975"/>
                <a:ext cx="2206401" cy="746125"/>
              </a:xfrm>
              <a:prstGeom prst="rect">
                <a:avLst/>
              </a:prstGeom>
              <a:noFill/>
              <a:ln w="9525">
                <a:solidFill>
                  <a:srgbClr val="000099"/>
                </a:solidFill>
                <a:miter lim="800000"/>
                <a:headEnd/>
                <a:tailEnd/>
              </a:ln>
              <a:effectLst/>
            </p:spPr>
            <p:txBody>
              <a:bodyPr>
                <a:normAutofit/>
              </a:bodyPr>
              <a:lstStyle/>
              <a:p>
                <a:pPr>
                  <a:buNone/>
                </a:pPr>
                <a14:m>
                  <m:oMathPara xmlns:m="http://schemas.openxmlformats.org/officeDocument/2006/math">
                    <m:oMathParaPr>
                      <m:jc m:val="left"/>
                    </m:oMathParaPr>
                    <m:oMath xmlns:m="http://schemas.openxmlformats.org/officeDocument/2006/math">
                      <m:f>
                        <m:fPr>
                          <m:ctrlPr>
                            <a:rPr lang="it-IT" sz="1800" i="1" smtClean="0">
                              <a:solidFill>
                                <a:srgbClr val="000000"/>
                              </a:solidFill>
                              <a:latin typeface="Cambria Math" panose="02040503050406030204" pitchFamily="18" charset="0"/>
                            </a:rPr>
                          </m:ctrlPr>
                        </m:fPr>
                        <m:num>
                          <m:r>
                            <m:rPr>
                              <m:sty m:val="p"/>
                            </m:rPr>
                            <a:rPr lang="it-IT" sz="1800" i="0">
                              <a:solidFill>
                                <a:srgbClr val="000000"/>
                              </a:solidFill>
                              <a:latin typeface="Cambria Math" panose="02040503050406030204" pitchFamily="18" charset="0"/>
                            </a:rPr>
                            <m:t>r</m:t>
                          </m:r>
                        </m:num>
                        <m:den>
                          <m:r>
                            <m:rPr>
                              <m:sty m:val="p"/>
                            </m:rPr>
                            <a:rPr lang="it-IT" sz="1800" i="0">
                              <a:solidFill>
                                <a:srgbClr val="000000"/>
                              </a:solidFill>
                              <a:latin typeface="Cambria Math" panose="02040503050406030204" pitchFamily="18" charset="0"/>
                            </a:rPr>
                            <m:t>P</m:t>
                          </m:r>
                        </m:den>
                      </m:f>
                      <m:bar>
                        <m:barPr>
                          <m:pos m:val="top"/>
                          <m:ctrlPr>
                            <a:rPr lang="it-IT" sz="1800" i="1">
                              <a:solidFill>
                                <a:srgbClr val="000000"/>
                              </a:solidFill>
                              <a:latin typeface="Cambria Math" panose="02040503050406030204" pitchFamily="18" charset="0"/>
                            </a:rPr>
                          </m:ctrlPr>
                        </m:barPr>
                        <m:e>
                          <m:r>
                            <m:rPr>
                              <m:sty m:val="p"/>
                            </m:rPr>
                            <a:rPr lang="it-IT" sz="1800" i="0">
                              <a:solidFill>
                                <a:srgbClr val="000000"/>
                              </a:solidFill>
                              <a:latin typeface="Cambria Math" panose="02040503050406030204" pitchFamily="18" charset="0"/>
                            </a:rPr>
                            <m:t>K</m:t>
                          </m:r>
                        </m:e>
                      </m:bar>
                      <m:r>
                        <a:rPr lang="it-IT" sz="1800" i="0">
                          <a:solidFill>
                            <a:srgbClr val="000000"/>
                          </a:solidFill>
                          <a:latin typeface="Cambria Math" panose="02040503050406030204" pitchFamily="18" charset="0"/>
                        </a:rPr>
                        <m:t>=</m:t>
                      </m:r>
                      <m:r>
                        <m:rPr>
                          <m:sty m:val="p"/>
                        </m:rPr>
                        <a:rPr lang="it-IT" sz="1800" b="0" i="0" smtClean="0">
                          <a:solidFill>
                            <a:srgbClr val="000000"/>
                          </a:solidFill>
                          <a:latin typeface="Cambria Math" panose="02040503050406030204" pitchFamily="18" charset="0"/>
                        </a:rPr>
                        <m:t>MP</m:t>
                      </m:r>
                      <m:r>
                        <m:rPr>
                          <m:sty m:val="p"/>
                        </m:rPr>
                        <a:rPr lang="it-IT" sz="1800" i="0">
                          <a:solidFill>
                            <a:srgbClr val="000000"/>
                          </a:solidFill>
                          <a:latin typeface="Cambria Math" panose="02040503050406030204" pitchFamily="18" charset="0"/>
                        </a:rPr>
                        <m:t>K</m:t>
                      </m:r>
                      <m:r>
                        <a:rPr lang="it-IT" sz="1800" i="0">
                          <a:solidFill>
                            <a:srgbClr val="000000"/>
                          </a:solidFill>
                          <a:latin typeface="Cambria Math" panose="02040503050406030204" pitchFamily="18" charset="0"/>
                        </a:rPr>
                        <m:t> ⋅ </m:t>
                      </m:r>
                      <m:bar>
                        <m:barPr>
                          <m:pos m:val="top"/>
                          <m:ctrlPr>
                            <a:rPr lang="it-IT" sz="1800" i="1">
                              <a:solidFill>
                                <a:srgbClr val="000000"/>
                              </a:solidFill>
                              <a:latin typeface="Cambria Math" panose="02040503050406030204" pitchFamily="18" charset="0"/>
                            </a:rPr>
                          </m:ctrlPr>
                        </m:barPr>
                        <m:e>
                          <m:r>
                            <m:rPr>
                              <m:sty m:val="p"/>
                            </m:rPr>
                            <a:rPr lang="it-IT" sz="1800" i="0">
                              <a:solidFill>
                                <a:srgbClr val="000000"/>
                              </a:solidFill>
                              <a:latin typeface="Cambria Math" panose="02040503050406030204" pitchFamily="18" charset="0"/>
                            </a:rPr>
                            <m:t>K</m:t>
                          </m:r>
                        </m:e>
                      </m:bar>
                    </m:oMath>
                  </m:oMathPara>
                </a14:m>
                <a:endParaRPr lang="it-IT" sz="1800" dirty="0">
                  <a:latin typeface="American Typewriter" panose="02090604020004020304" pitchFamily="18" charset="77"/>
                </a:endParaRPr>
              </a:p>
            </p:txBody>
          </p:sp>
        </mc:Choice>
        <mc:Fallback xmlns="">
          <p:sp>
            <p:nvSpPr>
              <p:cNvPr id="37906" name="Object 18"/>
              <p:cNvSpPr txBox="1">
                <a:spLocks noGrp="1" noRot="1" noChangeAspect="1" noMove="1" noResize="1" noEditPoints="1" noAdjustHandles="1" noChangeArrowheads="1" noChangeShapeType="1" noTextEdit="1"/>
              </p:cNvSpPr>
              <p:nvPr>
                <p:ph sz="quarter" idx="2"/>
              </p:nvPr>
            </p:nvSpPr>
            <p:spPr bwMode="auto">
              <a:xfrm>
                <a:off x="4725988" y="2212975"/>
                <a:ext cx="2206401" cy="746125"/>
              </a:xfrm>
              <a:prstGeom prst="rect">
                <a:avLst/>
              </a:prstGeom>
              <a:blipFill>
                <a:blip r:embed="rId4"/>
                <a:stretch>
                  <a:fillRect/>
                </a:stretch>
              </a:blipFill>
              <a:ln w="9525">
                <a:solidFill>
                  <a:srgbClr val="000099"/>
                </a:solidFill>
                <a:miter lim="800000"/>
                <a:headEnd/>
                <a:tailEnd/>
              </a:ln>
              <a:effectLst/>
            </p:spPr>
            <p:txBody>
              <a:bodyPr/>
              <a:lstStyle/>
              <a:p>
                <a:r>
                  <a:rPr lang="en-US">
                    <a:noFill/>
                  </a:rPr>
                  <a:t> </a:t>
                </a:r>
              </a:p>
            </p:txBody>
          </p:sp>
        </mc:Fallback>
      </mc:AlternateContent>
      <p:graphicFrame>
        <p:nvGraphicFramePr>
          <p:cNvPr id="37908" name="Object 20"/>
          <p:cNvGraphicFramePr>
            <a:graphicFrameLocks noGrp="1" noChangeAspect="1"/>
          </p:cNvGraphicFramePr>
          <p:nvPr>
            <p:ph sz="quarter" idx="3"/>
            <p:extLst>
              <p:ext uri="{D42A27DB-BD31-4B8C-83A1-F6EECF244321}">
                <p14:modId xmlns:p14="http://schemas.microsoft.com/office/powerpoint/2010/main" val="128317126"/>
              </p:ext>
            </p:extLst>
          </p:nvPr>
        </p:nvGraphicFramePr>
        <p:xfrm>
          <a:off x="2699791" y="4988252"/>
          <a:ext cx="3553371" cy="410836"/>
        </p:xfrm>
        <a:graphic>
          <a:graphicData uri="http://schemas.openxmlformats.org/presentationml/2006/ole">
            <mc:AlternateContent xmlns:mc="http://schemas.openxmlformats.org/markup-compatibility/2006">
              <mc:Choice xmlns:v="urn:schemas-microsoft-com:vml" Requires="v">
                <p:oleObj name="Equazione" r:id="rId5" imgW="2197080" imgH="253800" progId="Equation.3">
                  <p:embed/>
                </p:oleObj>
              </mc:Choice>
              <mc:Fallback>
                <p:oleObj name="Equazione" r:id="rId5" imgW="2197080" imgH="253800" progId="Equation.3">
                  <p:embed/>
                  <p:pic>
                    <p:nvPicPr>
                      <p:cNvPr id="0" name=""/>
                      <p:cNvPicPr>
                        <a:picLocks noChangeAspect="1" noChangeArrowheads="1"/>
                      </p:cNvPicPr>
                      <p:nvPr/>
                    </p:nvPicPr>
                    <p:blipFill>
                      <a:blip r:embed="rId6"/>
                      <a:srcRect/>
                      <a:stretch>
                        <a:fillRect/>
                      </a:stretch>
                    </p:blipFill>
                    <p:spPr bwMode="auto">
                      <a:xfrm>
                        <a:off x="2699791" y="4988252"/>
                        <a:ext cx="3553371" cy="410836"/>
                      </a:xfrm>
                      <a:prstGeom prst="rect">
                        <a:avLst/>
                      </a:prstGeom>
                      <a:noFill/>
                      <a:ln>
                        <a:noFill/>
                      </a:ln>
                      <a:effectLst/>
                    </p:spPr>
                  </p:pic>
                </p:oleObj>
              </mc:Fallback>
            </mc:AlternateContent>
          </a:graphicData>
        </a:graphic>
      </p:graphicFrame>
      <p:sp>
        <p:nvSpPr>
          <p:cNvPr id="37893" name="Rectangle 5"/>
          <p:cNvSpPr>
            <a:spLocks noChangeArrowheads="1"/>
          </p:cNvSpPr>
          <p:nvPr/>
        </p:nvSpPr>
        <p:spPr bwMode="auto">
          <a:xfrm>
            <a:off x="623888" y="3102571"/>
            <a:ext cx="820896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chemeClr val="tx2"/>
              </a:buClr>
              <a:buSzPct val="70000"/>
              <a:buFont typeface="Wingdings" panose="05000000000000000000" pitchFamily="2" charset="2"/>
              <a:buNone/>
            </a:pPr>
            <a:r>
              <a:rPr lang="it-IT" altLang="en-US" sz="1800" i="1" dirty="0">
                <a:solidFill>
                  <a:schemeClr val="accent1">
                    <a:lumMod val="75000"/>
                  </a:schemeClr>
                </a:solidFill>
              </a:rPr>
              <a:t>Teorema di Eulero (di esaurimento del prodotto)</a:t>
            </a:r>
            <a:r>
              <a:rPr lang="it-IT" altLang="en-US" sz="1800" b="0" i="1" dirty="0"/>
              <a:t>.</a:t>
            </a:r>
            <a:r>
              <a:rPr lang="it-IT" altLang="en-US" sz="1800" b="0" dirty="0"/>
              <a:t> </a:t>
            </a:r>
            <a:r>
              <a:rPr lang="it-IT" altLang="en-US" sz="1800" b="0" i="1" dirty="0"/>
              <a:t>Se</a:t>
            </a:r>
            <a:r>
              <a:rPr lang="it-IT" altLang="en-US" sz="1800" b="0" dirty="0"/>
              <a:t>:</a:t>
            </a:r>
          </a:p>
          <a:p>
            <a:pPr marL="342900" indent="-342900" eaLnBrk="1" hangingPunct="1">
              <a:spcBef>
                <a:spcPct val="50000"/>
              </a:spcBef>
              <a:buClr>
                <a:schemeClr val="tx2"/>
              </a:buClr>
              <a:buSzPct val="70000"/>
              <a:buFont typeface="Arial" panose="020B0604020202020204" pitchFamily="34" charset="0"/>
              <a:buChar char="•"/>
            </a:pPr>
            <a:r>
              <a:rPr lang="it-IT" altLang="en-US" sz="1800" dirty="0">
                <a:solidFill>
                  <a:srgbClr val="000099"/>
                </a:solidFill>
              </a:rPr>
              <a:t>K, N  </a:t>
            </a:r>
            <a:r>
              <a:rPr lang="it-IT" altLang="en-US" sz="1800" b="0" dirty="0"/>
              <a:t>sono remunerati in base alla produttività marginale</a:t>
            </a:r>
          </a:p>
          <a:p>
            <a:pPr marL="342900" indent="-342900" eaLnBrk="1" hangingPunct="1">
              <a:spcBef>
                <a:spcPct val="50000"/>
              </a:spcBef>
              <a:buClr>
                <a:schemeClr val="tx2"/>
              </a:buClr>
              <a:buSzPct val="70000"/>
              <a:buFont typeface="Arial" panose="020B0604020202020204" pitchFamily="34" charset="0"/>
              <a:buChar char="•"/>
            </a:pPr>
            <a:r>
              <a:rPr lang="it-IT" altLang="en-US" sz="1800" dirty="0">
                <a:solidFill>
                  <a:srgbClr val="000099"/>
                </a:solidFill>
              </a:rPr>
              <a:t>F(K, N) </a:t>
            </a:r>
            <a:r>
              <a:rPr lang="it-IT" altLang="en-US" sz="1800" b="0" dirty="0"/>
              <a:t>ha rendimenti di scala costanti </a:t>
            </a:r>
          </a:p>
          <a:p>
            <a:pPr eaLnBrk="1" hangingPunct="1">
              <a:spcBef>
                <a:spcPct val="50000"/>
              </a:spcBef>
              <a:buClr>
                <a:schemeClr val="tx2"/>
              </a:buClr>
              <a:buSzPct val="70000"/>
            </a:pPr>
            <a:r>
              <a:rPr lang="it-IT" altLang="en-US" sz="1800" b="0" dirty="0"/>
              <a:t>allora  il reddito prodotto viene interamente ripartito tra capitale e lavoro:</a:t>
            </a:r>
          </a:p>
        </p:txBody>
      </p:sp>
      <p:sp>
        <p:nvSpPr>
          <p:cNvPr id="37896" name="Rectangle 8"/>
          <p:cNvSpPr>
            <a:spLocks noChangeArrowheads="1"/>
          </p:cNvSpPr>
          <p:nvPr/>
        </p:nvSpPr>
        <p:spPr bwMode="auto">
          <a:xfrm>
            <a:off x="611188" y="1340768"/>
            <a:ext cx="475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chemeClr val="tx2"/>
              </a:buClr>
              <a:buSzPct val="70000"/>
              <a:buFont typeface="Wingdings" panose="05000000000000000000" pitchFamily="2" charset="2"/>
              <a:buNone/>
            </a:pPr>
            <a:r>
              <a:rPr lang="it-IT" altLang="en-US" sz="1800" b="0" dirty="0">
                <a:latin typeface="American Typewriter" panose="02090604020004020304" pitchFamily="18" charset="77"/>
              </a:rPr>
              <a:t> </a:t>
            </a:r>
            <a:r>
              <a:rPr lang="it-IT" altLang="en-US" sz="1600" b="0" dirty="0">
                <a:latin typeface="American Typewriter" panose="02090604020004020304" pitchFamily="18" charset="77"/>
              </a:rPr>
              <a:t>Il </a:t>
            </a:r>
            <a:r>
              <a:rPr lang="it-IT" altLang="en-US" sz="1600" b="0" dirty="0">
                <a:solidFill>
                  <a:srgbClr val="CC0000"/>
                </a:solidFill>
                <a:latin typeface="American Typewriter" panose="02090604020004020304" pitchFamily="18" charset="77"/>
              </a:rPr>
              <a:t>reddito totale</a:t>
            </a:r>
            <a:r>
              <a:rPr lang="it-IT" altLang="en-US" sz="1600" b="0" dirty="0">
                <a:latin typeface="American Typewriter" panose="02090604020004020304" pitchFamily="18" charset="77"/>
              </a:rPr>
              <a:t> distribuito a</a:t>
            </a:r>
            <a:r>
              <a:rPr lang="it-IT" altLang="en-US" sz="1600" dirty="0">
                <a:solidFill>
                  <a:srgbClr val="003399"/>
                </a:solidFill>
                <a:latin typeface="American Typewriter" panose="02090604020004020304" pitchFamily="18" charset="77"/>
              </a:rPr>
              <a:t> </a:t>
            </a:r>
            <a:r>
              <a:rPr lang="it-IT" altLang="en-US" sz="1600" dirty="0">
                <a:solidFill>
                  <a:srgbClr val="CC0000"/>
                </a:solidFill>
                <a:latin typeface="American Typewriter" panose="02090604020004020304" pitchFamily="18" charset="77"/>
              </a:rPr>
              <a:t>N</a:t>
            </a:r>
            <a:r>
              <a:rPr lang="it-IT" altLang="en-US" sz="1600" b="0" dirty="0">
                <a:latin typeface="American Typewriter" panose="02090604020004020304" pitchFamily="18" charset="77"/>
              </a:rPr>
              <a:t> è:</a:t>
            </a:r>
          </a:p>
        </p:txBody>
      </p:sp>
      <p:sp>
        <p:nvSpPr>
          <p:cNvPr id="37899" name="Rectangle 11"/>
          <p:cNvSpPr>
            <a:spLocks noChangeArrowheads="1"/>
          </p:cNvSpPr>
          <p:nvPr/>
        </p:nvSpPr>
        <p:spPr bwMode="auto">
          <a:xfrm>
            <a:off x="611188" y="2348880"/>
            <a:ext cx="4897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chemeClr val="tx2"/>
              </a:buClr>
              <a:buSzPct val="70000"/>
              <a:buFont typeface="Wingdings" panose="05000000000000000000" pitchFamily="2" charset="2"/>
              <a:buNone/>
            </a:pPr>
            <a:r>
              <a:rPr lang="en-US" altLang="en-US" sz="1800" b="0" dirty="0">
                <a:latin typeface="American Typewriter" panose="02090604020004020304" pitchFamily="18" charset="77"/>
              </a:rPr>
              <a:t> </a:t>
            </a:r>
            <a:r>
              <a:rPr lang="it-IT" altLang="en-US" sz="1600" b="0" dirty="0">
                <a:latin typeface="American Typewriter" panose="02090604020004020304" pitchFamily="18" charset="77"/>
              </a:rPr>
              <a:t>Il </a:t>
            </a:r>
            <a:r>
              <a:rPr lang="it-IT" altLang="en-US" sz="1600" b="0" dirty="0">
                <a:solidFill>
                  <a:srgbClr val="000099"/>
                </a:solidFill>
                <a:latin typeface="American Typewriter" panose="02090604020004020304" pitchFamily="18" charset="77"/>
              </a:rPr>
              <a:t>reddito totale</a:t>
            </a:r>
            <a:r>
              <a:rPr lang="it-IT" altLang="en-US" sz="1600" b="0" dirty="0">
                <a:latin typeface="American Typewriter" panose="02090604020004020304" pitchFamily="18" charset="77"/>
              </a:rPr>
              <a:t> distribuito a </a:t>
            </a:r>
            <a:r>
              <a:rPr lang="it-IT" altLang="en-US" sz="1600" dirty="0">
                <a:solidFill>
                  <a:srgbClr val="000099"/>
                </a:solidFill>
                <a:latin typeface="American Typewriter" panose="02090604020004020304" pitchFamily="18" charset="77"/>
              </a:rPr>
              <a:t>K</a:t>
            </a:r>
            <a:r>
              <a:rPr lang="it-IT" altLang="en-US" sz="1600" b="0" dirty="0">
                <a:latin typeface="American Typewriter" panose="02090604020004020304" pitchFamily="18" charset="77"/>
              </a:rPr>
              <a:t> è</a:t>
            </a:r>
            <a:r>
              <a:rPr lang="it-IT" altLang="en-US" sz="1800" b="0" dirty="0">
                <a:latin typeface="American Typewriter" panose="02090604020004020304" pitchFamily="18" charset="77"/>
              </a:rPr>
              <a:t>:</a:t>
            </a:r>
          </a:p>
        </p:txBody>
      </p:sp>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17648556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strips(downRight)">
                                      <p:cBhvr>
                                        <p:cTn id="7" dur="500"/>
                                        <p:tgtEl>
                                          <p:spTgt spid="37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9"/>
                                        </p:tgtEl>
                                        <p:attrNameLst>
                                          <p:attrName>style.visibility</p:attrName>
                                        </p:attrNameLst>
                                      </p:cBhvr>
                                      <p:to>
                                        <p:strVal val="visible"/>
                                      </p:to>
                                    </p:set>
                                    <p:animEffect transition="in" filter="strips(downRight)">
                                      <p:cBhvr>
                                        <p:cTn id="12" dur="500"/>
                                        <p:tgtEl>
                                          <p:spTgt spid="378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strips(downRight)">
                                      <p:cBhvr>
                                        <p:cTn id="17" dur="500"/>
                                        <p:tgtEl>
                                          <p:spTgt spid="378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37908"/>
                                        </p:tgtEl>
                                        <p:attrNameLst>
                                          <p:attrName>style.visibility</p:attrName>
                                        </p:attrNameLst>
                                      </p:cBhvr>
                                      <p:to>
                                        <p:strVal val="visible"/>
                                      </p:to>
                                    </p:set>
                                    <p:animEffect transition="in" filter="strips(downRight)">
                                      <p:cBhvr>
                                        <p:cTn id="22" dur="500"/>
                                        <p:tgtEl>
                                          <p:spTgt spid="37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6" grpId="0"/>
      <p:bldP spid="378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552" y="332656"/>
            <a:ext cx="8137525" cy="544686"/>
          </a:xfrm>
          <a:solidFill>
            <a:schemeClr val="tx2">
              <a:lumMod val="40000"/>
              <a:lumOff val="60000"/>
            </a:schemeClr>
          </a:solidFill>
        </p:spPr>
        <p:txBody>
          <a:bodyPr/>
          <a:lstStyle/>
          <a:p>
            <a:pPr eaLnBrk="1" hangingPunct="1"/>
            <a:r>
              <a:rPr lang="it-IT" altLang="en-US" sz="2000" i="1" dirty="0">
                <a:latin typeface="American Typewriter" panose="02090604020004020304" pitchFamily="18" charset="77"/>
              </a:rPr>
              <a:t>Ma è proprio così? Alcune domande critiche:</a:t>
            </a:r>
            <a:endParaRPr lang="it-IT" altLang="en-US" sz="2000" i="1" dirty="0">
              <a:solidFill>
                <a:srgbClr val="FF0000"/>
              </a:solidFill>
              <a:latin typeface="American Typewriter" panose="02090604020004020304" pitchFamily="18" charset="77"/>
            </a:endParaRPr>
          </a:p>
        </p:txBody>
      </p:sp>
      <p:sp>
        <p:nvSpPr>
          <p:cNvPr id="4" name="Rettangolo 3"/>
          <p:cNvSpPr/>
          <p:nvPr/>
        </p:nvSpPr>
        <p:spPr>
          <a:xfrm>
            <a:off x="457200" y="1134422"/>
            <a:ext cx="8686800" cy="3548151"/>
          </a:xfrm>
          <a:prstGeom prst="rect">
            <a:avLst/>
          </a:prstGeom>
        </p:spPr>
        <p:txBody>
          <a:bodyPr wrap="square">
            <a:spAutoFit/>
          </a:bodyPr>
          <a:lstStyle/>
          <a:p>
            <a:pPr marL="457200" indent="-457200" eaLnBrk="1" hangingPunct="1">
              <a:lnSpc>
                <a:spcPct val="114000"/>
              </a:lnSpc>
              <a:spcBef>
                <a:spcPts val="600"/>
              </a:spcBef>
              <a:buSzPct val="100000"/>
              <a:buFont typeface="+mj-lt"/>
              <a:buAutoNum type="arabicPeriod"/>
            </a:pPr>
            <a:r>
              <a:rPr lang="it-IT" altLang="en-US" sz="1600" b="1" dirty="0">
                <a:latin typeface="American Typewriter" panose="02090604020004020304" pitchFamily="18" charset="77"/>
              </a:rPr>
              <a:t>I fattori sono sempre remunerati in base alla loro produttività marginale</a:t>
            </a:r>
            <a:r>
              <a:rPr lang="it-IT" altLang="en-US" sz="1600" b="0" dirty="0">
                <a:latin typeface="American Typewriter" panose="02090604020004020304" pitchFamily="18" charset="77"/>
              </a:rPr>
              <a:t>?</a:t>
            </a:r>
          </a:p>
          <a:p>
            <a:pPr marL="914400" lvl="1" indent="-457200">
              <a:lnSpc>
                <a:spcPct val="114000"/>
              </a:lnSpc>
              <a:spcBef>
                <a:spcPts val="600"/>
              </a:spcBef>
              <a:buSzPct val="100000"/>
              <a:buFont typeface="Arial" panose="020B0604020202020204" pitchFamily="34" charset="0"/>
              <a:buChar char="•"/>
            </a:pPr>
            <a:r>
              <a:rPr lang="it-IT" altLang="en-US" sz="1600" b="0" dirty="0">
                <a:latin typeface="American Typewriter" panose="02090604020004020304" pitchFamily="18" charset="77"/>
              </a:rPr>
              <a:t>Molti lavoratori sono impiegati nella PA: nell’istruzione, sanità, assistenza sociale o altri servizi pubblici dal settore pubblico: in Italia, almeno 5 milioni su 23  milioni di occupati totali: è difficile misurarne la produttività!</a:t>
            </a:r>
          </a:p>
          <a:p>
            <a:pPr marL="457200" indent="-457200">
              <a:lnSpc>
                <a:spcPct val="114000"/>
              </a:lnSpc>
              <a:spcBef>
                <a:spcPts val="600"/>
              </a:spcBef>
              <a:buSzPct val="100000"/>
              <a:buFont typeface="+mj-lt"/>
              <a:buAutoNum type="arabicPeriod"/>
            </a:pPr>
            <a:r>
              <a:rPr lang="it-IT" altLang="en-US" sz="1600" b="1" dirty="0">
                <a:latin typeface="American Typewriter" panose="02090604020004020304" pitchFamily="18" charset="77"/>
              </a:rPr>
              <a:t>Anche nel settore privato, è sempre possibile misurare la produttività?</a:t>
            </a:r>
          </a:p>
          <a:p>
            <a:pPr marL="914400" lvl="1" indent="-457200">
              <a:lnSpc>
                <a:spcPct val="114000"/>
              </a:lnSpc>
              <a:spcBef>
                <a:spcPts val="600"/>
              </a:spcBef>
              <a:buSzPct val="100000"/>
              <a:buFont typeface="Arial" panose="020B0604020202020204" pitchFamily="34" charset="0"/>
              <a:buChar char="•"/>
            </a:pPr>
            <a:r>
              <a:rPr lang="it-IT" altLang="en-US" sz="1600" b="0" dirty="0">
                <a:latin typeface="American Typewriter" panose="02090604020004020304" pitchFamily="18" charset="77"/>
              </a:rPr>
              <a:t>Qual è la produttività marginale di un banchiere? Di uno steward d’aereo? Di un medico privato?</a:t>
            </a:r>
          </a:p>
          <a:p>
            <a:pPr marL="457200" indent="-457200" eaLnBrk="1" hangingPunct="1">
              <a:lnSpc>
                <a:spcPct val="114000"/>
              </a:lnSpc>
              <a:spcBef>
                <a:spcPts val="600"/>
              </a:spcBef>
              <a:buSzPct val="100000"/>
              <a:buFont typeface="+mj-lt"/>
              <a:buAutoNum type="arabicPeriod"/>
            </a:pPr>
            <a:r>
              <a:rPr lang="it-IT" altLang="en-US" sz="1600" b="1" dirty="0">
                <a:latin typeface="American Typewriter" panose="02090604020004020304" pitchFamily="18" charset="77"/>
              </a:rPr>
              <a:t>Se vi sono rendimenti di scala crescenti, </a:t>
            </a:r>
            <a:r>
              <a:rPr lang="it-IT" altLang="en-US" sz="1600" i="1" dirty="0">
                <a:latin typeface="American Typewriter" panose="02090604020004020304" pitchFamily="18" charset="77"/>
              </a:rPr>
              <a:t>oppure</a:t>
            </a:r>
            <a:r>
              <a:rPr lang="it-IT" altLang="en-US" sz="1600" b="1" dirty="0">
                <a:latin typeface="American Typewriter" panose="02090604020004020304" pitchFamily="18" charset="77"/>
              </a:rPr>
              <a:t> se il mercato dei prodotti non è competitivo (</a:t>
            </a:r>
            <a:r>
              <a:rPr lang="it-IT" altLang="en-US" sz="1600" i="1" dirty="0">
                <a:latin typeface="American Typewriter" panose="02090604020004020304" pitchFamily="18" charset="77"/>
              </a:rPr>
              <a:t>ossia</a:t>
            </a:r>
            <a:r>
              <a:rPr lang="it-IT" altLang="en-US" sz="1600" dirty="0">
                <a:latin typeface="American Typewriter" panose="02090604020004020304" pitchFamily="18" charset="77"/>
              </a:rPr>
              <a:t>: le imprese hanno un potere di mercato nella fissazione dei prezzi), allora </a:t>
            </a:r>
            <a:r>
              <a:rPr lang="it-IT" altLang="en-US" sz="1600" b="1" dirty="0">
                <a:solidFill>
                  <a:srgbClr val="FF0000"/>
                </a:solidFill>
                <a:latin typeface="American Typewriter" panose="02090604020004020304" pitchFamily="18" charset="77"/>
              </a:rPr>
              <a:t>chi si appropria del maggior ricavo</a:t>
            </a:r>
            <a:r>
              <a:rPr lang="it-IT" altLang="en-US" sz="1600" b="1" dirty="0">
                <a:latin typeface="American Typewriter" panose="02090604020004020304" pitchFamily="18" charset="77"/>
              </a:rPr>
              <a:t>?</a:t>
            </a:r>
          </a:p>
          <a:p>
            <a:pPr marL="914400" lvl="1" indent="-457200">
              <a:lnSpc>
                <a:spcPct val="114000"/>
              </a:lnSpc>
              <a:spcBef>
                <a:spcPts val="600"/>
              </a:spcBef>
              <a:buSzPct val="100000"/>
              <a:buFont typeface="Arial" panose="020B0604020202020204" pitchFamily="34" charset="0"/>
              <a:buChar char="•"/>
            </a:pPr>
            <a:r>
              <a:rPr lang="it-IT" altLang="en-US" sz="1600" b="0" dirty="0">
                <a:latin typeface="American Typewriter" panose="02090604020004020304" pitchFamily="18" charset="77"/>
              </a:rPr>
              <a:t>I dirigenti oppure gli azionisti (che sono i proprietari dei beni capitali)!</a:t>
            </a:r>
            <a:endParaRPr lang="it-IT" altLang="en-US" sz="16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101234818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552" y="332656"/>
            <a:ext cx="8137525" cy="544686"/>
          </a:xfrm>
          <a:solidFill>
            <a:schemeClr val="tx2">
              <a:lumMod val="40000"/>
              <a:lumOff val="60000"/>
            </a:schemeClr>
          </a:solidFill>
        </p:spPr>
        <p:txBody>
          <a:bodyPr/>
          <a:lstStyle/>
          <a:p>
            <a:pPr eaLnBrk="1" hangingPunct="1"/>
            <a:r>
              <a:rPr lang="it-IT" altLang="en-US" sz="2000" i="1" dirty="0">
                <a:latin typeface="American Typewriter" panose="02090604020004020304" pitchFamily="18" charset="77"/>
              </a:rPr>
              <a:t>Domande critiche </a:t>
            </a:r>
            <a:r>
              <a:rPr lang="it-IT" altLang="en-US" sz="1600" i="1" dirty="0">
                <a:latin typeface="American Typewriter" panose="02090604020004020304" pitchFamily="18" charset="77"/>
              </a:rPr>
              <a:t>(continua):</a:t>
            </a:r>
            <a:endParaRPr lang="it-IT" altLang="en-US" sz="1600" i="1" dirty="0">
              <a:solidFill>
                <a:srgbClr val="FF0000"/>
              </a:solidFill>
              <a:latin typeface="American Typewriter" panose="02090604020004020304" pitchFamily="18" charset="77"/>
            </a:endParaRPr>
          </a:p>
        </p:txBody>
      </p:sp>
      <p:sp>
        <p:nvSpPr>
          <p:cNvPr id="4" name="Rettangolo 3"/>
          <p:cNvSpPr/>
          <p:nvPr/>
        </p:nvSpPr>
        <p:spPr>
          <a:xfrm>
            <a:off x="457200" y="1196752"/>
            <a:ext cx="8363272" cy="3166636"/>
          </a:xfrm>
          <a:prstGeom prst="rect">
            <a:avLst/>
          </a:prstGeom>
        </p:spPr>
        <p:txBody>
          <a:bodyPr wrap="square">
            <a:spAutoFit/>
          </a:bodyPr>
          <a:lstStyle/>
          <a:p>
            <a:pPr marL="342900" indent="-342900">
              <a:spcBef>
                <a:spcPts val="1200"/>
              </a:spcBef>
              <a:buFont typeface="Wingdings" panose="05000000000000000000" pitchFamily="2" charset="2"/>
              <a:buChar char="§"/>
            </a:pPr>
            <a:r>
              <a:rPr lang="it-IT" altLang="en-US" sz="1800" dirty="0">
                <a:latin typeface="American Typewriter" panose="02090604020004020304" pitchFamily="18" charset="77"/>
              </a:rPr>
              <a:t>Il modello di </a:t>
            </a:r>
            <a:r>
              <a:rPr lang="it-IT" altLang="en-US" sz="1800" dirty="0" err="1">
                <a:latin typeface="American Typewriter" panose="02090604020004020304" pitchFamily="18" charset="77"/>
              </a:rPr>
              <a:t>Solow</a:t>
            </a:r>
            <a:r>
              <a:rPr lang="it-IT" altLang="en-US" sz="1800" dirty="0">
                <a:latin typeface="American Typewriter" panose="02090604020004020304" pitchFamily="18" charset="77"/>
              </a:rPr>
              <a:t> che studieremo nella seconda parte di questa lezione</a:t>
            </a:r>
          </a:p>
          <a:p>
            <a:pPr lvl="2">
              <a:spcBef>
                <a:spcPts val="1200"/>
              </a:spcBef>
            </a:pPr>
            <a:r>
              <a:rPr lang="it-IT" altLang="en-US" sz="1800" dirty="0">
                <a:latin typeface="American Typewriter" panose="02090604020004020304" pitchFamily="18" charset="77"/>
              </a:rPr>
              <a:t>(basato su una funzione di produzione </a:t>
            </a:r>
            <a:r>
              <a:rPr lang="it-IT" altLang="en-US" sz="1800" dirty="0" err="1">
                <a:latin typeface="American Typewriter" panose="02090604020004020304" pitchFamily="18" charset="77"/>
              </a:rPr>
              <a:t>Cobb</a:t>
            </a:r>
            <a:r>
              <a:rPr lang="it-IT" altLang="en-US" sz="1800" dirty="0">
                <a:latin typeface="American Typewriter" panose="02090604020004020304" pitchFamily="18" charset="77"/>
              </a:rPr>
              <a:t>-Douglas, </a:t>
            </a:r>
          </a:p>
          <a:p>
            <a:pPr lvl="2">
              <a:spcBef>
                <a:spcPts val="0"/>
              </a:spcBef>
            </a:pPr>
            <a:r>
              <a:rPr lang="it-IT" altLang="en-US" sz="1800" dirty="0">
                <a:latin typeface="American Typewriter" panose="02090604020004020304" pitchFamily="18" charset="77"/>
              </a:rPr>
              <a:t> con rendimenti di scala costanti)</a:t>
            </a:r>
          </a:p>
          <a:p>
            <a:pPr lvl="1">
              <a:spcBef>
                <a:spcPts val="1200"/>
              </a:spcBef>
            </a:pPr>
            <a:r>
              <a:rPr lang="it-IT" altLang="en-US" sz="1800" dirty="0">
                <a:latin typeface="American Typewriter" panose="02090604020004020304" pitchFamily="18" charset="77"/>
              </a:rPr>
              <a:t>predice che la distribuzione del reddito tra i fattori è costante nel tempo.</a:t>
            </a:r>
          </a:p>
          <a:p>
            <a:pPr marL="342900" indent="-342900">
              <a:spcBef>
                <a:spcPts val="1200"/>
              </a:spcBef>
              <a:buFont typeface="Wingdings" panose="05000000000000000000" pitchFamily="2" charset="2"/>
              <a:buChar char="§"/>
            </a:pPr>
            <a:r>
              <a:rPr lang="it-IT" altLang="en-US" sz="1800" dirty="0">
                <a:latin typeface="American Typewriter" panose="02090604020004020304" pitchFamily="18" charset="77"/>
              </a:rPr>
              <a:t>Nella </a:t>
            </a:r>
            <a:r>
              <a:rPr lang="it-IT" altLang="en-US" sz="1800" b="1" dirty="0">
                <a:solidFill>
                  <a:schemeClr val="accent5">
                    <a:lumMod val="50000"/>
                  </a:schemeClr>
                </a:solidFill>
                <a:latin typeface="American Typewriter" panose="02090604020004020304" pitchFamily="18" charset="77"/>
              </a:rPr>
              <a:t>prossima lezione </a:t>
            </a:r>
            <a:r>
              <a:rPr lang="it-IT" altLang="en-US" sz="1800" dirty="0">
                <a:latin typeface="American Typewriter" panose="02090604020004020304" pitchFamily="18" charset="77"/>
              </a:rPr>
              <a:t>(</a:t>
            </a:r>
            <a:r>
              <a:rPr lang="it-IT" altLang="en-US" sz="1800" dirty="0">
                <a:solidFill>
                  <a:schemeClr val="accent5">
                    <a:lumMod val="50000"/>
                  </a:schemeClr>
                </a:solidFill>
                <a:latin typeface="American Typewriter" panose="02090604020004020304" pitchFamily="18" charset="77"/>
              </a:rPr>
              <a:t>sez. 6</a:t>
            </a:r>
            <a:r>
              <a:rPr lang="it-IT" altLang="en-US" sz="1800" dirty="0">
                <a:latin typeface="American Typewriter" panose="02090604020004020304" pitchFamily="18" charset="77"/>
              </a:rPr>
              <a:t>) vedremo il risultato di alcune ricerche recenti su questo punto.</a:t>
            </a:r>
          </a:p>
          <a:p>
            <a:pPr lvl="1">
              <a:lnSpc>
                <a:spcPct val="125000"/>
              </a:lnSpc>
              <a:spcBef>
                <a:spcPts val="600"/>
              </a:spcBef>
            </a:pPr>
            <a:r>
              <a:rPr lang="it-IT" altLang="en-US" sz="1800" dirty="0">
                <a:latin typeface="American Typewriter" panose="02090604020004020304" pitchFamily="18" charset="77"/>
              </a:rPr>
              <a:t>      </a:t>
            </a:r>
            <a:endParaRPr lang="it-IT" altLang="en-US" sz="12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321911967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4638"/>
            <a:ext cx="8153400" cy="634082"/>
          </a:xfrm>
        </p:spPr>
        <p:txBody>
          <a:bodyPr/>
          <a:lstStyle/>
          <a:p>
            <a:r>
              <a:rPr lang="it-IT" sz="2400" b="1" dirty="0">
                <a:latin typeface="American Typewriter" panose="02090604020004020304" pitchFamily="18" charset="77"/>
              </a:rPr>
              <a:t>II.1 – La crescita: introduzione</a:t>
            </a:r>
            <a:endParaRPr lang="en-US" sz="2400" b="1" dirty="0">
              <a:latin typeface="American Typewriter" panose="02090604020004020304" pitchFamily="18" charset="77"/>
            </a:endParaRPr>
          </a:p>
        </p:txBody>
      </p:sp>
      <p:sp>
        <p:nvSpPr>
          <p:cNvPr id="3" name="Segnaposto contenuto 2"/>
          <p:cNvSpPr>
            <a:spLocks noGrp="1"/>
          </p:cNvSpPr>
          <p:nvPr>
            <p:ph idx="1"/>
          </p:nvPr>
        </p:nvSpPr>
        <p:spPr>
          <a:xfrm>
            <a:off x="680244" y="1196752"/>
            <a:ext cx="7783512" cy="4114800"/>
          </a:xfrm>
        </p:spPr>
        <p:txBody>
          <a:bodyPr/>
          <a:lstStyle/>
          <a:p>
            <a:pPr marL="0" indent="0">
              <a:lnSpc>
                <a:spcPct val="125000"/>
              </a:lnSpc>
              <a:spcBef>
                <a:spcPts val="600"/>
              </a:spcBef>
              <a:buNone/>
            </a:pPr>
            <a:r>
              <a:rPr lang="it-IT" sz="1600" dirty="0">
                <a:latin typeface="American Typewriter" panose="02090604020004020304" pitchFamily="18" charset="77"/>
              </a:rPr>
              <a:t>La macroeconomia studia il funzionamento aggregato di un sistema economico capitalista. </a:t>
            </a:r>
          </a:p>
          <a:p>
            <a:pPr>
              <a:lnSpc>
                <a:spcPct val="125000"/>
              </a:lnSpc>
              <a:spcBef>
                <a:spcPts val="600"/>
              </a:spcBef>
            </a:pPr>
            <a:r>
              <a:rPr lang="it-IT" sz="1600" dirty="0">
                <a:latin typeface="American Typewriter" panose="02090604020004020304" pitchFamily="18" charset="77"/>
              </a:rPr>
              <a:t>La </a:t>
            </a:r>
            <a:r>
              <a:rPr lang="it-IT" sz="1600" b="1" dirty="0">
                <a:solidFill>
                  <a:srgbClr val="FF0000"/>
                </a:solidFill>
                <a:latin typeface="American Typewriter" panose="02090604020004020304" pitchFamily="18" charset="77"/>
              </a:rPr>
              <a:t>crescita</a:t>
            </a:r>
            <a:r>
              <a:rPr lang="it-IT" sz="1600" dirty="0">
                <a:latin typeface="American Typewriter" panose="02090604020004020304" pitchFamily="18" charset="77"/>
              </a:rPr>
              <a:t> è una dimensione centrale di queste economie. </a:t>
            </a:r>
          </a:p>
          <a:p>
            <a:pPr marL="0" indent="0">
              <a:lnSpc>
                <a:spcPct val="125000"/>
              </a:lnSpc>
              <a:spcBef>
                <a:spcPts val="600"/>
              </a:spcBef>
              <a:buNone/>
            </a:pPr>
            <a:r>
              <a:rPr lang="it-IT" sz="1600" dirty="0">
                <a:latin typeface="American Typewriter" panose="02090604020004020304" pitchFamily="18" charset="77"/>
              </a:rPr>
              <a:t>E’ un fenomeno relativamente recente, e molto diverso tra paesi:</a:t>
            </a:r>
          </a:p>
          <a:p>
            <a:pPr>
              <a:lnSpc>
                <a:spcPct val="125000"/>
              </a:lnSpc>
              <a:spcBef>
                <a:spcPts val="600"/>
              </a:spcBef>
            </a:pPr>
            <a:r>
              <a:rPr lang="it-IT" sz="1600" dirty="0">
                <a:latin typeface="American Typewriter" panose="02090604020004020304" pitchFamily="18" charset="77"/>
              </a:rPr>
              <a:t>Fino alla metà del 1700, non c’era «crescita» economica: </a:t>
            </a:r>
          </a:p>
          <a:p>
            <a:pPr>
              <a:lnSpc>
                <a:spcPct val="125000"/>
              </a:lnSpc>
              <a:spcBef>
                <a:spcPts val="600"/>
              </a:spcBef>
            </a:pPr>
            <a:r>
              <a:rPr lang="it-IT" sz="1600" dirty="0">
                <a:latin typeface="American Typewriter" panose="02090604020004020304" pitchFamily="18" charset="77"/>
              </a:rPr>
              <a:t>La crescita accelerata coincide con le origini del capitalismo.</a:t>
            </a:r>
          </a:p>
          <a:p>
            <a:pPr marL="0" indent="0">
              <a:lnSpc>
                <a:spcPct val="125000"/>
              </a:lnSpc>
              <a:spcBef>
                <a:spcPts val="600"/>
              </a:spcBef>
              <a:buNone/>
            </a:pPr>
            <a:r>
              <a:rPr lang="it-IT" sz="1600" i="1" dirty="0">
                <a:latin typeface="American Typewriter" panose="02090604020004020304" pitchFamily="18" charset="77"/>
              </a:rPr>
              <a:t>Tre domande:</a:t>
            </a:r>
          </a:p>
          <a:p>
            <a:pPr>
              <a:lnSpc>
                <a:spcPct val="125000"/>
              </a:lnSpc>
              <a:spcBef>
                <a:spcPts val="600"/>
              </a:spcBef>
            </a:pPr>
            <a:r>
              <a:rPr lang="it-IT" sz="1600" dirty="0">
                <a:latin typeface="American Typewriter" panose="02090604020004020304" pitchFamily="18" charset="77"/>
              </a:rPr>
              <a:t>Quali condizioni attivano l’inizio di un processo di crescita?</a:t>
            </a:r>
          </a:p>
          <a:p>
            <a:pPr>
              <a:lnSpc>
                <a:spcPct val="125000"/>
              </a:lnSpc>
              <a:spcBef>
                <a:spcPts val="600"/>
              </a:spcBef>
            </a:pPr>
            <a:r>
              <a:rPr lang="it-IT" sz="1600" dirty="0">
                <a:latin typeface="American Typewriter" panose="02090604020004020304" pitchFamily="18" charset="77"/>
              </a:rPr>
              <a:t>Perché è così diseguale nel tempo, per uno stesso paese?</a:t>
            </a:r>
          </a:p>
          <a:p>
            <a:pPr>
              <a:lnSpc>
                <a:spcPct val="125000"/>
              </a:lnSpc>
              <a:spcBef>
                <a:spcPts val="600"/>
              </a:spcBef>
            </a:pPr>
            <a:r>
              <a:rPr lang="it-IT" sz="1600" dirty="0">
                <a:latin typeface="American Typewriter" panose="02090604020004020304" pitchFamily="18" charset="77"/>
              </a:rPr>
              <a:t>E perché è così diseguale tra paesi?</a:t>
            </a:r>
          </a:p>
          <a:p>
            <a:endParaRPr lang="it-IT" sz="1600" dirty="0">
              <a:latin typeface="American Typewriter" panose="02090604020004020304" pitchFamily="18" charset="77"/>
            </a:endParaRPr>
          </a:p>
          <a:p>
            <a:endParaRPr lang="it-IT" sz="1600" dirty="0">
              <a:latin typeface="American Typewriter" panose="02090604020004020304" pitchFamily="18" charset="77"/>
            </a:endParaRPr>
          </a:p>
          <a:p>
            <a:endParaRPr lang="en-US" sz="1600"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20600337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4638"/>
            <a:ext cx="8153400" cy="634082"/>
          </a:xfrm>
        </p:spPr>
        <p:txBody>
          <a:bodyPr/>
          <a:lstStyle/>
          <a:p>
            <a:r>
              <a:rPr lang="it-IT" sz="2400" dirty="0">
                <a:latin typeface="American Typewriter" panose="02090604020004020304" pitchFamily="18" charset="77"/>
              </a:rPr>
              <a:t>Crescita: Introduzione (2)</a:t>
            </a:r>
            <a:endParaRPr lang="en-US" sz="2400" dirty="0">
              <a:latin typeface="American Typewriter" panose="02090604020004020304" pitchFamily="18" charset="77"/>
            </a:endParaRPr>
          </a:p>
        </p:txBody>
      </p:sp>
      <p:sp>
        <p:nvSpPr>
          <p:cNvPr id="3" name="Segnaposto contenuto 2"/>
          <p:cNvSpPr>
            <a:spLocks noGrp="1"/>
          </p:cNvSpPr>
          <p:nvPr>
            <p:ph idx="1"/>
          </p:nvPr>
        </p:nvSpPr>
        <p:spPr>
          <a:xfrm>
            <a:off x="680244" y="1196752"/>
            <a:ext cx="7783512" cy="4896544"/>
          </a:xfrm>
        </p:spPr>
        <p:txBody>
          <a:bodyPr/>
          <a:lstStyle/>
          <a:p>
            <a:pPr marL="0" indent="0">
              <a:lnSpc>
                <a:spcPct val="125000"/>
              </a:lnSpc>
              <a:spcBef>
                <a:spcPts val="600"/>
              </a:spcBef>
              <a:buNone/>
            </a:pPr>
            <a:r>
              <a:rPr lang="it-IT" sz="1600" dirty="0">
                <a:latin typeface="American Typewriter" panose="02090604020004020304" pitchFamily="18" charset="77"/>
              </a:rPr>
              <a:t>In queste lezioni, non possiamo rispondere a queste domande.</a:t>
            </a:r>
          </a:p>
          <a:p>
            <a:pPr marL="0" indent="0">
              <a:lnSpc>
                <a:spcPct val="125000"/>
              </a:lnSpc>
              <a:spcBef>
                <a:spcPts val="600"/>
              </a:spcBef>
              <a:buNone/>
            </a:pPr>
            <a:r>
              <a:rPr lang="it-IT" sz="1600" dirty="0">
                <a:latin typeface="American Typewriter" panose="02090604020004020304" pitchFamily="18" charset="77"/>
              </a:rPr>
              <a:t>Tuttavia, sono questioni centrali dal punto di vista della storia economica (e della storia di ogni civiltà) </a:t>
            </a:r>
          </a:p>
          <a:p>
            <a:pPr marL="0" indent="0">
              <a:lnSpc>
                <a:spcPct val="125000"/>
              </a:lnSpc>
              <a:spcBef>
                <a:spcPts val="600"/>
              </a:spcBef>
              <a:buNone/>
            </a:pPr>
            <a:r>
              <a:rPr lang="it-IT" sz="1600" dirty="0">
                <a:latin typeface="American Typewriter" panose="02090604020004020304" pitchFamily="18" charset="77"/>
              </a:rPr>
              <a:t>Sono anche questioni drammatiche, perché sottintendono la drastica </a:t>
            </a:r>
            <a:r>
              <a:rPr lang="it-IT" sz="1600" b="1" dirty="0">
                <a:solidFill>
                  <a:srgbClr val="C00000"/>
                </a:solidFill>
                <a:latin typeface="American Typewriter" panose="02090604020004020304" pitchFamily="18" charset="77"/>
              </a:rPr>
              <a:t>diversità delle condizioni di vita </a:t>
            </a:r>
            <a:r>
              <a:rPr lang="it-IT" sz="1600" dirty="0">
                <a:latin typeface="American Typewriter" panose="02090604020004020304" pitchFamily="18" charset="77"/>
              </a:rPr>
              <a:t>oggi, tra i diversi paesi del mondo, e soprattutto la diversità delle prospettive di crescita e di sviluppo tra questi paesi.</a:t>
            </a:r>
          </a:p>
          <a:p>
            <a:pPr marL="0" indent="0">
              <a:lnSpc>
                <a:spcPct val="125000"/>
              </a:lnSpc>
              <a:spcBef>
                <a:spcPts val="600"/>
              </a:spcBef>
              <a:buNone/>
            </a:pPr>
            <a:r>
              <a:rPr lang="it-IT" sz="1600" dirty="0">
                <a:latin typeface="American Typewriter" panose="02090604020004020304" pitchFamily="18" charset="77"/>
              </a:rPr>
              <a:t>Come vedremo, la teoria della crescita suggerisce una consolatoria «</a:t>
            </a:r>
            <a:r>
              <a:rPr lang="it-IT" sz="1600" b="1" dirty="0">
                <a:solidFill>
                  <a:srgbClr val="C00000"/>
                </a:solidFill>
                <a:latin typeface="American Typewriter" panose="02090604020004020304" pitchFamily="18" charset="77"/>
              </a:rPr>
              <a:t>teoria della convergenza</a:t>
            </a:r>
            <a:r>
              <a:rPr lang="it-IT" sz="1600" dirty="0">
                <a:latin typeface="American Typewriter" panose="02090604020004020304" pitchFamily="18" charset="77"/>
              </a:rPr>
              <a:t>» nel reddito pro capite di tutti i paesi:</a:t>
            </a:r>
          </a:p>
          <a:p>
            <a:pPr marL="0" indent="0">
              <a:lnSpc>
                <a:spcPct val="125000"/>
              </a:lnSpc>
              <a:spcBef>
                <a:spcPts val="0"/>
              </a:spcBef>
              <a:buNone/>
            </a:pPr>
            <a:r>
              <a:rPr lang="it-IT" sz="1600" dirty="0">
                <a:latin typeface="American Typewriter" panose="02090604020004020304" pitchFamily="18" charset="77"/>
              </a:rPr>
              <a:t>ma in realtà per molti paesi e regioni la convergenza è ancora una prospettiva remota!</a:t>
            </a:r>
          </a:p>
          <a:p>
            <a:pPr marL="0" indent="0">
              <a:lnSpc>
                <a:spcPct val="125000"/>
              </a:lnSpc>
              <a:spcBef>
                <a:spcPts val="600"/>
              </a:spcBef>
              <a:buNone/>
            </a:pPr>
            <a:r>
              <a:rPr lang="it-IT" sz="1600" dirty="0">
                <a:latin typeface="American Typewriter" panose="02090604020004020304" pitchFamily="18" charset="77"/>
              </a:rPr>
              <a:t>Di seguito, ci limitiamo a osservare (con molta attenzione) due tabelle che illustrano la diversità dei redditi pro capite, nel tempo e tra paesi. </a:t>
            </a:r>
            <a:endParaRPr lang="en-US" sz="1600"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20204564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634082"/>
          </a:xfrm>
        </p:spPr>
        <p:txBody>
          <a:bodyPr/>
          <a:lstStyle/>
          <a:p>
            <a:r>
              <a:rPr lang="it-IT" sz="2000" dirty="0">
                <a:latin typeface="American Typewriter" panose="02090604020004020304" pitchFamily="18" charset="77"/>
              </a:rPr>
              <a:t>Evoluzione del reddito p.c. nel lunghissimo periodo</a:t>
            </a:r>
            <a:endParaRPr lang="en-US" sz="2000" dirty="0">
              <a:latin typeface="American Typewriter" panose="02090604020004020304" pitchFamily="18" charset="77"/>
            </a:endParaRPr>
          </a:p>
        </p:txBody>
      </p:sp>
      <p:sp>
        <p:nvSpPr>
          <p:cNvPr id="3" name="Segnaposto contenuto 2"/>
          <p:cNvSpPr>
            <a:spLocks noGrp="1"/>
          </p:cNvSpPr>
          <p:nvPr>
            <p:ph idx="1"/>
          </p:nvPr>
        </p:nvSpPr>
        <p:spPr>
          <a:xfrm>
            <a:off x="608807" y="903962"/>
            <a:ext cx="7783512" cy="4685278"/>
          </a:xfrm>
        </p:spPr>
        <p:txBody>
          <a:bodyPr/>
          <a:lstStyle/>
          <a:p>
            <a:pPr marL="0" indent="0" algn="ctr">
              <a:buNone/>
            </a:pPr>
            <a:r>
              <a:rPr lang="it-IT" sz="1600" b="1" dirty="0">
                <a:latin typeface="American Typewriter" panose="02090604020004020304" pitchFamily="18" charset="77"/>
              </a:rPr>
              <a:t>Dall’anno 1 al 1998: PIL p.c</a:t>
            </a:r>
            <a:r>
              <a:rPr lang="it-IT" sz="1600" dirty="0">
                <a:latin typeface="American Typewriter" panose="02090604020004020304" pitchFamily="18" charset="77"/>
              </a:rPr>
              <a:t>.  (dollari internazionali, prezzi 1990)</a:t>
            </a:r>
          </a:p>
          <a:p>
            <a:endParaRPr lang="en-US" sz="1600"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3-A: La crescita economica</a:t>
            </a:r>
          </a:p>
        </p:txBody>
      </p:sp>
      <p:graphicFrame>
        <p:nvGraphicFramePr>
          <p:cNvPr id="5" name="Tabella 4"/>
          <p:cNvGraphicFramePr>
            <a:graphicFrameLocks noGrp="1"/>
          </p:cNvGraphicFramePr>
          <p:nvPr>
            <p:extLst>
              <p:ext uri="{D42A27DB-BD31-4B8C-83A1-F6EECF244321}">
                <p14:modId xmlns:p14="http://schemas.microsoft.com/office/powerpoint/2010/main" val="2198042300"/>
              </p:ext>
            </p:extLst>
          </p:nvPr>
        </p:nvGraphicFramePr>
        <p:xfrm>
          <a:off x="395536" y="1244845"/>
          <a:ext cx="7848873" cy="4245647"/>
        </p:xfrm>
        <a:graphic>
          <a:graphicData uri="http://schemas.openxmlformats.org/drawingml/2006/table">
            <a:tbl>
              <a:tblPr firstRow="1" firstCol="1" bandRow="1">
                <a:tableStyleId>{5C22544A-7EE6-4342-B048-85BDC9FD1C3A}</a:tableStyleId>
              </a:tblPr>
              <a:tblGrid>
                <a:gridCol w="521476">
                  <a:extLst>
                    <a:ext uri="{9D8B030D-6E8A-4147-A177-3AD203B41FA5}">
                      <a16:colId xmlns:a16="http://schemas.microsoft.com/office/drawing/2014/main" val="20000"/>
                    </a:ext>
                  </a:extLst>
                </a:gridCol>
                <a:gridCol w="1046771">
                  <a:extLst>
                    <a:ext uri="{9D8B030D-6E8A-4147-A177-3AD203B41FA5}">
                      <a16:colId xmlns:a16="http://schemas.microsoft.com/office/drawing/2014/main" val="20001"/>
                    </a:ext>
                  </a:extLst>
                </a:gridCol>
                <a:gridCol w="1046771">
                  <a:extLst>
                    <a:ext uri="{9D8B030D-6E8A-4147-A177-3AD203B41FA5}">
                      <a16:colId xmlns:a16="http://schemas.microsoft.com/office/drawing/2014/main" val="20002"/>
                    </a:ext>
                  </a:extLst>
                </a:gridCol>
                <a:gridCol w="1046771">
                  <a:extLst>
                    <a:ext uri="{9D8B030D-6E8A-4147-A177-3AD203B41FA5}">
                      <a16:colId xmlns:a16="http://schemas.microsoft.com/office/drawing/2014/main" val="20003"/>
                    </a:ext>
                  </a:extLst>
                </a:gridCol>
                <a:gridCol w="1046771">
                  <a:extLst>
                    <a:ext uri="{9D8B030D-6E8A-4147-A177-3AD203B41FA5}">
                      <a16:colId xmlns:a16="http://schemas.microsoft.com/office/drawing/2014/main" val="20004"/>
                    </a:ext>
                  </a:extLst>
                </a:gridCol>
                <a:gridCol w="1046771">
                  <a:extLst>
                    <a:ext uri="{9D8B030D-6E8A-4147-A177-3AD203B41FA5}">
                      <a16:colId xmlns:a16="http://schemas.microsoft.com/office/drawing/2014/main" val="20005"/>
                    </a:ext>
                  </a:extLst>
                </a:gridCol>
                <a:gridCol w="1046771">
                  <a:extLst>
                    <a:ext uri="{9D8B030D-6E8A-4147-A177-3AD203B41FA5}">
                      <a16:colId xmlns:a16="http://schemas.microsoft.com/office/drawing/2014/main" val="20006"/>
                    </a:ext>
                  </a:extLst>
                </a:gridCol>
                <a:gridCol w="1046771">
                  <a:extLst>
                    <a:ext uri="{9D8B030D-6E8A-4147-A177-3AD203B41FA5}">
                      <a16:colId xmlns:a16="http://schemas.microsoft.com/office/drawing/2014/main" val="20007"/>
                    </a:ext>
                  </a:extLst>
                </a:gridCol>
              </a:tblGrid>
              <a:tr h="398718">
                <a:tc>
                  <a:txBody>
                    <a:bodyPr/>
                    <a:lstStyle/>
                    <a:p>
                      <a:pPr algn="ctr">
                        <a:lnSpc>
                          <a:spcPct val="115000"/>
                        </a:lnSpc>
                        <a:spcBef>
                          <a:spcPts val="600"/>
                        </a:spcBef>
                        <a:spcAft>
                          <a:spcPts val="0"/>
                        </a:spcAft>
                      </a:pPr>
                      <a:r>
                        <a:rPr lang="it-IT" sz="1400" dirty="0" err="1">
                          <a:effectLst/>
                          <a:latin typeface="American Typewriter" panose="02090604020004020304" pitchFamily="18" charset="77"/>
                        </a:rPr>
                        <a:t>Year</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France</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Germany </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err="1">
                          <a:effectLst/>
                          <a:latin typeface="American Typewriter" panose="02090604020004020304" pitchFamily="18" charset="77"/>
                        </a:rPr>
                        <a:t>Italy</a:t>
                      </a:r>
                      <a:r>
                        <a:rPr lang="it-IT" sz="1400" dirty="0">
                          <a:effectLst/>
                          <a:latin typeface="American Typewriter" panose="02090604020004020304" pitchFamily="18" charset="77"/>
                        </a:rPr>
                        <a:t> </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UK</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USA</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Japan</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China </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473</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408</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809</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450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1000</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425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410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450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466</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1500</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727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688</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1.100</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714</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600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1820</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1.135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1.077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1.117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1.706</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1.257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669</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600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1900</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2.876</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2.985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1.785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4.492</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4.091</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545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1913</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3.485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3.648</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2.564</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4.921</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5.301</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1387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552</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49026">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1920</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3.227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2.796</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2.587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4.548</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5.552</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 </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2041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1939</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4.793</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5.406</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3.521</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6.262</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6.561</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endParaRPr lang="en-US" sz="1400" dirty="0">
                        <a:effectLst/>
                        <a:latin typeface="American Typewriter" panose="02090604020004020304" pitchFamily="18" charset="77"/>
                        <a:cs typeface="Times New Roman" panose="02020603050405020304" pitchFamily="18" charset="0"/>
                      </a:endParaRPr>
                    </a:p>
                  </a:txBody>
                  <a:tcPr marL="44450" marR="44450" marT="0" marB="0" anchor="ctr"/>
                </a:tc>
                <a:tc>
                  <a:txBody>
                    <a:bodyPr/>
                    <a:lstStyle/>
                    <a:p>
                      <a:pPr algn="ctr">
                        <a:lnSpc>
                          <a:spcPct val="115000"/>
                        </a:lnSpc>
                      </a:pPr>
                      <a:endParaRPr lang="en-US" sz="1400" dirty="0">
                        <a:effectLst/>
                        <a:latin typeface="American Typewriter" panose="02090604020004020304" pitchFamily="18" charset="77"/>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32041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1946</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3.855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2.217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2.502</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6.745</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9.197</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endParaRPr lang="en-US" sz="1400" dirty="0">
                        <a:effectLst/>
                        <a:latin typeface="American Typewriter" panose="02090604020004020304" pitchFamily="18" charset="77"/>
                        <a:cs typeface="Times New Roman" panose="02020603050405020304" pitchFamily="18" charset="0"/>
                      </a:endParaRPr>
                    </a:p>
                  </a:txBody>
                  <a:tcPr marL="44450" marR="44450" marT="0" marB="0" anchor="ctr"/>
                </a:tc>
                <a:tc>
                  <a:txBody>
                    <a:bodyPr/>
                    <a:lstStyle/>
                    <a:p>
                      <a:pPr algn="ctr">
                        <a:lnSpc>
                          <a:spcPct val="115000"/>
                        </a:lnSpc>
                      </a:pPr>
                      <a:endParaRPr lang="en-US" sz="1400" dirty="0">
                        <a:effectLst/>
                        <a:latin typeface="American Typewriter" panose="02090604020004020304" pitchFamily="18" charset="77"/>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rPr>
                        <a:t>1950</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5.270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3.881</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3.502</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6.907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rPr>
                        <a:t>9.561</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1.926</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rPr>
                        <a:t>439</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ea typeface="Calibri" panose="020F0502020204030204" pitchFamily="34" charset="0"/>
                          <a:cs typeface="Times New Roman" panose="02020603050405020304" pitchFamily="18" charset="0"/>
                        </a:rPr>
                        <a:t>1973</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13.123</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11.966</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10.643</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12.022</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rPr>
                        <a:t>16.689</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11.439</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839</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317453">
                <a:tc>
                  <a:txBody>
                    <a:bodyPr/>
                    <a:lstStyle/>
                    <a:p>
                      <a:pPr algn="ctr">
                        <a:lnSpc>
                          <a:spcPct val="115000"/>
                        </a:lnSpc>
                        <a:spcBef>
                          <a:spcPts val="600"/>
                        </a:spcBef>
                        <a:spcAft>
                          <a:spcPts val="0"/>
                        </a:spcAft>
                      </a:pPr>
                      <a:r>
                        <a:rPr lang="it-IT" sz="1200" dirty="0">
                          <a:effectLst/>
                          <a:latin typeface="American Typewriter" panose="02090604020004020304" pitchFamily="18" charset="77"/>
                          <a:ea typeface="Calibri" panose="020F0502020204030204" pitchFamily="34" charset="0"/>
                          <a:cs typeface="Times New Roman" panose="02020603050405020304" pitchFamily="18" charset="0"/>
                        </a:rPr>
                        <a:t>1998</a:t>
                      </a:r>
                      <a:endParaRPr lang="en-US" sz="12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19.558</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17.799</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17.759</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18.714</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rPr>
                        <a:t>27.331</a:t>
                      </a:r>
                      <a:endParaRPr lang="en-US" sz="1400" dirty="0">
                        <a:solidFill>
                          <a:srgbClr val="C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20.410</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it-IT" sz="1400" dirty="0">
                          <a:effectLst/>
                          <a:latin typeface="American Typewriter" panose="02090604020004020304" pitchFamily="18" charset="77"/>
                          <a:ea typeface="Calibri" panose="020F0502020204030204" pitchFamily="34" charset="0"/>
                          <a:cs typeface="Times New Roman" panose="02020603050405020304" pitchFamily="18" charset="0"/>
                        </a:rPr>
                        <a:t>3.117</a:t>
                      </a:r>
                      <a:endParaRPr lang="en-US" sz="14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bl>
          </a:graphicData>
        </a:graphic>
      </p:graphicFrame>
      <p:sp>
        <p:nvSpPr>
          <p:cNvPr id="6" name="Rettangolo 5"/>
          <p:cNvSpPr/>
          <p:nvPr/>
        </p:nvSpPr>
        <p:spPr>
          <a:xfrm>
            <a:off x="680243" y="5589240"/>
            <a:ext cx="7712076" cy="461665"/>
          </a:xfrm>
          <a:prstGeom prst="rect">
            <a:avLst/>
          </a:prstGeom>
        </p:spPr>
        <p:txBody>
          <a:bodyPr wrap="square">
            <a:spAutoFit/>
          </a:bodyPr>
          <a:lstStyle/>
          <a:p>
            <a:pPr algn="ctr"/>
            <a:r>
              <a:rPr lang="en-US" sz="1200" i="1" dirty="0"/>
              <a:t>Source</a:t>
            </a:r>
            <a:r>
              <a:rPr lang="en-US" sz="1200" dirty="0"/>
              <a:t>: Computed from data available at: Angus Maddison, Historical Statistics of the World Economy:  1-2008 AD.,  </a:t>
            </a:r>
            <a:r>
              <a:rPr lang="en-US" sz="1200" dirty="0">
                <a:hlinkClick r:id="rId2"/>
              </a:rPr>
              <a:t>http://www.ggdc.net/maddison/Maddison.htm</a:t>
            </a:r>
            <a:r>
              <a:rPr lang="en-US" sz="1200" dirty="0"/>
              <a:t>.   </a:t>
            </a:r>
            <a:r>
              <a:rPr lang="it-IT" sz="1200" i="1" dirty="0"/>
              <a:t>And</a:t>
            </a:r>
            <a:r>
              <a:rPr lang="it-IT" sz="1200" dirty="0"/>
              <a:t>:  Angus </a:t>
            </a:r>
            <a:r>
              <a:rPr lang="it-IT" sz="1200" dirty="0" err="1"/>
              <a:t>Maddison</a:t>
            </a:r>
            <a:r>
              <a:rPr lang="it-IT" sz="1200" dirty="0"/>
              <a:t>, The World Economy, OECD 2006.</a:t>
            </a:r>
            <a:endParaRPr lang="en-US" sz="1200" dirty="0"/>
          </a:p>
        </p:txBody>
      </p:sp>
    </p:spTree>
    <p:extLst>
      <p:ext uri="{BB962C8B-B14F-4D97-AF65-F5344CB8AC3E}">
        <p14:creationId xmlns:p14="http://schemas.microsoft.com/office/powerpoint/2010/main" val="104192985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4638"/>
            <a:ext cx="8153400" cy="634082"/>
          </a:xfrm>
        </p:spPr>
        <p:txBody>
          <a:bodyPr/>
          <a:lstStyle/>
          <a:p>
            <a:r>
              <a:rPr lang="it-IT" sz="2000" dirty="0">
                <a:latin typeface="American Typewriter" panose="02090604020004020304" pitchFamily="18" charset="77"/>
              </a:rPr>
              <a:t>Evoluzione del reddito p.c. fuori da Europa </a:t>
            </a:r>
            <a:r>
              <a:rPr lang="it-IT" sz="2000" dirty="0" err="1">
                <a:latin typeface="American Typewriter" panose="02090604020004020304" pitchFamily="18" charset="77"/>
              </a:rPr>
              <a:t>Occid</a:t>
            </a:r>
            <a:r>
              <a:rPr lang="it-IT" sz="2000" dirty="0">
                <a:latin typeface="American Typewriter" panose="02090604020004020304" pitchFamily="18" charset="77"/>
              </a:rPr>
              <a:t>. e Nord America</a:t>
            </a:r>
            <a:endParaRPr lang="en-US" sz="2800"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3-A: La crescita economica</a:t>
            </a:r>
          </a:p>
        </p:txBody>
      </p:sp>
      <p:pic>
        <p:nvPicPr>
          <p:cNvPr id="7" name="Immagine 6"/>
          <p:cNvPicPr>
            <a:picLocks noChangeAspect="1"/>
          </p:cNvPicPr>
          <p:nvPr/>
        </p:nvPicPr>
        <p:blipFill>
          <a:blip r:embed="rId2"/>
          <a:stretch>
            <a:fillRect/>
          </a:stretch>
        </p:blipFill>
        <p:spPr>
          <a:xfrm>
            <a:off x="499501" y="764704"/>
            <a:ext cx="8075240" cy="4972050"/>
          </a:xfrm>
          <a:prstGeom prst="rect">
            <a:avLst/>
          </a:prstGeom>
        </p:spPr>
      </p:pic>
      <p:sp>
        <p:nvSpPr>
          <p:cNvPr id="9" name="Rettangolo 8"/>
          <p:cNvSpPr/>
          <p:nvPr/>
        </p:nvSpPr>
        <p:spPr>
          <a:xfrm>
            <a:off x="467543" y="5816297"/>
            <a:ext cx="8107197" cy="276999"/>
          </a:xfrm>
          <a:prstGeom prst="rect">
            <a:avLst/>
          </a:prstGeom>
        </p:spPr>
        <p:txBody>
          <a:bodyPr wrap="square">
            <a:spAutoFit/>
          </a:bodyPr>
          <a:lstStyle/>
          <a:p>
            <a:pPr algn="ctr"/>
            <a:r>
              <a:rPr lang="en-US" sz="1200" i="1" dirty="0"/>
              <a:t>Source</a:t>
            </a:r>
            <a:r>
              <a:rPr lang="en-US" sz="1200" dirty="0"/>
              <a:t>: Commission on Growth and Development, The Growth Report, IBRD / WB, 2008 (Statistical Appendix)</a:t>
            </a:r>
          </a:p>
        </p:txBody>
      </p:sp>
    </p:spTree>
    <p:extLst>
      <p:ext uri="{BB962C8B-B14F-4D97-AF65-F5344CB8AC3E}">
        <p14:creationId xmlns:p14="http://schemas.microsoft.com/office/powerpoint/2010/main" val="1344356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4638"/>
            <a:ext cx="8153400" cy="634082"/>
          </a:xfrm>
        </p:spPr>
        <p:txBody>
          <a:bodyPr/>
          <a:lstStyle/>
          <a:p>
            <a:pPr>
              <a:lnSpc>
                <a:spcPct val="114000"/>
              </a:lnSpc>
              <a:spcBef>
                <a:spcPts val="600"/>
              </a:spcBef>
            </a:pPr>
            <a:r>
              <a:rPr lang="en-US" sz="2400" i="1" dirty="0">
                <a:latin typeface="American Typewriter" panose="02090604020004020304" pitchFamily="18" charset="77"/>
              </a:rPr>
              <a:t>Da dove </a:t>
            </a:r>
            <a:r>
              <a:rPr lang="en-US" sz="2400" i="1" dirty="0" err="1">
                <a:latin typeface="American Typewriter" panose="02090604020004020304" pitchFamily="18" charset="77"/>
              </a:rPr>
              <a:t>viene</a:t>
            </a:r>
            <a:r>
              <a:rPr lang="en-US" sz="2400" i="1" dirty="0">
                <a:latin typeface="American Typewriter" panose="02090604020004020304" pitchFamily="18" charset="77"/>
              </a:rPr>
              <a:t> la </a:t>
            </a:r>
            <a:r>
              <a:rPr lang="en-US" sz="2400" i="1" dirty="0" err="1">
                <a:latin typeface="American Typewriter" panose="02090604020004020304" pitchFamily="18" charset="77"/>
              </a:rPr>
              <a:t>crescita</a:t>
            </a:r>
            <a:r>
              <a:rPr lang="en-US" sz="2400" i="1" dirty="0">
                <a:latin typeface="American Typewriter" panose="02090604020004020304" pitchFamily="18" charset="77"/>
              </a:rPr>
              <a:t> </a:t>
            </a:r>
            <a:r>
              <a:rPr lang="en-US" sz="2400" i="1" dirty="0" err="1">
                <a:latin typeface="American Typewriter" panose="02090604020004020304" pitchFamily="18" charset="77"/>
              </a:rPr>
              <a:t>economica</a:t>
            </a:r>
            <a:r>
              <a:rPr lang="en-US" sz="2400" i="1" dirty="0">
                <a:latin typeface="American Typewriter" panose="02090604020004020304" pitchFamily="18" charset="77"/>
              </a:rPr>
              <a:t>?</a:t>
            </a:r>
          </a:p>
        </p:txBody>
      </p:sp>
      <p:sp>
        <p:nvSpPr>
          <p:cNvPr id="4" name="Segnaposto piè di pagina 3"/>
          <p:cNvSpPr>
            <a:spLocks noGrp="1"/>
          </p:cNvSpPr>
          <p:nvPr>
            <p:ph type="ftr" sz="quarter" idx="10"/>
          </p:nvPr>
        </p:nvSpPr>
        <p:spPr>
          <a:xfrm>
            <a:off x="533400" y="6270327"/>
            <a:ext cx="3967163" cy="327025"/>
          </a:xfrm>
        </p:spPr>
        <p:txBody>
          <a:bodyPr/>
          <a:lstStyle/>
          <a:p>
            <a:pPr>
              <a:defRPr/>
            </a:pPr>
            <a:r>
              <a:rPr lang="it-IT"/>
              <a:t>Lez. 3-A: La crescita economica</a:t>
            </a:r>
          </a:p>
        </p:txBody>
      </p:sp>
      <p:sp>
        <p:nvSpPr>
          <p:cNvPr id="3" name="Rettangolo 2"/>
          <p:cNvSpPr/>
          <p:nvPr/>
        </p:nvSpPr>
        <p:spPr>
          <a:xfrm>
            <a:off x="615096" y="1030030"/>
            <a:ext cx="7917344" cy="3695114"/>
          </a:xfrm>
          <a:prstGeom prst="rect">
            <a:avLst/>
          </a:prstGeom>
        </p:spPr>
        <p:txBody>
          <a:bodyPr wrap="square">
            <a:spAutoFit/>
          </a:bodyPr>
          <a:lstStyle/>
          <a:p>
            <a:pPr>
              <a:lnSpc>
                <a:spcPct val="114000"/>
              </a:lnSpc>
              <a:spcBef>
                <a:spcPts val="600"/>
              </a:spcBef>
            </a:pPr>
            <a:r>
              <a:rPr lang="it-IT" sz="1800" dirty="0">
                <a:latin typeface="American Typewriter" panose="02090604020004020304" pitchFamily="18" charset="77"/>
              </a:rPr>
              <a:t>In una comunità o sistema economico, il </a:t>
            </a:r>
            <a:r>
              <a:rPr lang="it-IT" sz="1800" b="1" dirty="0">
                <a:solidFill>
                  <a:srgbClr val="C00000"/>
                </a:solidFill>
                <a:latin typeface="American Typewriter" panose="02090604020004020304" pitchFamily="18" charset="77"/>
              </a:rPr>
              <a:t>prodotto pro capite </a:t>
            </a:r>
            <a:r>
              <a:rPr lang="it-IT" sz="1800" dirty="0">
                <a:latin typeface="American Typewriter" panose="02090604020004020304" pitchFamily="18" charset="77"/>
              </a:rPr>
              <a:t>può aumentare, se:</a:t>
            </a:r>
          </a:p>
          <a:p>
            <a:pPr marL="342900" indent="-342900">
              <a:lnSpc>
                <a:spcPct val="114000"/>
              </a:lnSpc>
              <a:spcBef>
                <a:spcPts val="600"/>
              </a:spcBef>
              <a:buFont typeface="+mj-lt"/>
              <a:buAutoNum type="alphaLcPeriod"/>
            </a:pPr>
            <a:r>
              <a:rPr lang="it-IT" sz="1800" dirty="0">
                <a:latin typeface="American Typewriter" panose="02090604020004020304" pitchFamily="18" charset="77"/>
              </a:rPr>
              <a:t>Aumenta il tasso di </a:t>
            </a:r>
            <a:r>
              <a:rPr lang="it-IT" sz="1800" b="1" dirty="0">
                <a:solidFill>
                  <a:srgbClr val="C00000"/>
                </a:solidFill>
                <a:latin typeface="American Typewriter" panose="02090604020004020304" pitchFamily="18" charset="77"/>
              </a:rPr>
              <a:t>partecipazione</a:t>
            </a:r>
          </a:p>
          <a:p>
            <a:pPr marL="342900" indent="-342900">
              <a:lnSpc>
                <a:spcPct val="114000"/>
              </a:lnSpc>
              <a:spcBef>
                <a:spcPts val="600"/>
              </a:spcBef>
              <a:buFont typeface="+mj-lt"/>
              <a:buAutoNum type="alphaLcPeriod"/>
            </a:pPr>
            <a:r>
              <a:rPr lang="it-IT" sz="1800" dirty="0">
                <a:latin typeface="American Typewriter" panose="02090604020004020304" pitchFamily="18" charset="77"/>
              </a:rPr>
              <a:t>Aumentano le </a:t>
            </a:r>
            <a:r>
              <a:rPr lang="it-IT" sz="1800" b="1" dirty="0">
                <a:solidFill>
                  <a:srgbClr val="C00000"/>
                </a:solidFill>
                <a:latin typeface="American Typewriter" panose="02090604020004020304" pitchFamily="18" charset="77"/>
              </a:rPr>
              <a:t>ore lavorate </a:t>
            </a:r>
            <a:r>
              <a:rPr lang="it-IT" sz="1800" dirty="0">
                <a:latin typeface="American Typewriter" panose="02090604020004020304" pitchFamily="18" charset="77"/>
              </a:rPr>
              <a:t>da ciascun lavoratore</a:t>
            </a:r>
          </a:p>
          <a:p>
            <a:pPr marL="342900" indent="-342900">
              <a:lnSpc>
                <a:spcPct val="114000"/>
              </a:lnSpc>
              <a:spcBef>
                <a:spcPts val="600"/>
              </a:spcBef>
              <a:buFont typeface="+mj-lt"/>
              <a:buAutoNum type="alphaLcPeriod"/>
            </a:pPr>
            <a:r>
              <a:rPr lang="it-IT" sz="1800" dirty="0">
                <a:latin typeface="American Typewriter" panose="02090604020004020304" pitchFamily="18" charset="77"/>
              </a:rPr>
              <a:t>Aumenta la </a:t>
            </a:r>
            <a:r>
              <a:rPr lang="it-IT" sz="1800" b="1" dirty="0">
                <a:solidFill>
                  <a:srgbClr val="C00000"/>
                </a:solidFill>
                <a:latin typeface="American Typewriter" panose="02090604020004020304" pitchFamily="18" charset="77"/>
              </a:rPr>
              <a:t>produttività</a:t>
            </a:r>
            <a:r>
              <a:rPr lang="it-IT" sz="1800" dirty="0">
                <a:latin typeface="American Typewriter" panose="02090604020004020304" pitchFamily="18" charset="77"/>
              </a:rPr>
              <a:t> oraria</a:t>
            </a:r>
          </a:p>
          <a:p>
            <a:pPr>
              <a:lnSpc>
                <a:spcPct val="114000"/>
              </a:lnSpc>
              <a:spcBef>
                <a:spcPts val="600"/>
              </a:spcBef>
            </a:pPr>
            <a:r>
              <a:rPr lang="it-IT" sz="1800" dirty="0">
                <a:latin typeface="American Typewriter" panose="02090604020004020304" pitchFamily="18" charset="77"/>
              </a:rPr>
              <a:t>Nei paesi più ricchi, il prodotto p.c. è aumentato, nel corso di due millenni, fra 50 e 70 volte:</a:t>
            </a:r>
          </a:p>
          <a:p>
            <a:pPr marL="285750" indent="-285750">
              <a:lnSpc>
                <a:spcPct val="114000"/>
              </a:lnSpc>
              <a:spcBef>
                <a:spcPts val="600"/>
              </a:spcBef>
              <a:buFont typeface="Arial" panose="020B0604020202020204" pitchFamily="34" charset="0"/>
              <a:buChar char="•"/>
            </a:pPr>
            <a:r>
              <a:rPr lang="it-IT" sz="1800" dirty="0">
                <a:latin typeface="American Typewriter" panose="02090604020004020304" pitchFamily="18" charset="77"/>
              </a:rPr>
              <a:t>solo l’</a:t>
            </a:r>
            <a:r>
              <a:rPr lang="it-IT" sz="1800" b="1" dirty="0">
                <a:solidFill>
                  <a:srgbClr val="C00000"/>
                </a:solidFill>
                <a:latin typeface="American Typewriter" panose="02090604020004020304" pitchFamily="18" charset="77"/>
              </a:rPr>
              <a:t>aumento della produttività </a:t>
            </a:r>
            <a:r>
              <a:rPr lang="it-IT" sz="1800" dirty="0">
                <a:latin typeface="American Typewriter" panose="02090604020004020304" pitchFamily="18" charset="77"/>
              </a:rPr>
              <a:t>può determinare un tale incremento!</a:t>
            </a:r>
          </a:p>
          <a:p>
            <a:pPr>
              <a:lnSpc>
                <a:spcPct val="114000"/>
              </a:lnSpc>
              <a:spcBef>
                <a:spcPts val="600"/>
              </a:spcBef>
            </a:pPr>
            <a:r>
              <a:rPr lang="it-IT" sz="1800" b="1" dirty="0">
                <a:solidFill>
                  <a:srgbClr val="C00000"/>
                </a:solidFill>
                <a:latin typeface="American Typewriter" panose="02090604020004020304" pitchFamily="18" charset="77"/>
              </a:rPr>
              <a:t>Perché</a:t>
            </a:r>
            <a:r>
              <a:rPr lang="it-IT" sz="1800" dirty="0">
                <a:latin typeface="American Typewriter" panose="02090604020004020304" pitchFamily="18" charset="77"/>
              </a:rPr>
              <a:t>  aumenta la produttività di ciascuna ora lavorata?</a:t>
            </a:r>
            <a:endParaRPr lang="en-US" sz="1800" dirty="0">
              <a:latin typeface="American Typewriter" panose="02090604020004020304" pitchFamily="18" charset="77"/>
            </a:endParaRPr>
          </a:p>
        </p:txBody>
      </p:sp>
    </p:spTree>
    <p:extLst>
      <p:ext uri="{BB962C8B-B14F-4D97-AF65-F5344CB8AC3E}">
        <p14:creationId xmlns:p14="http://schemas.microsoft.com/office/powerpoint/2010/main" val="26656003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241" y="375146"/>
            <a:ext cx="8137525" cy="965622"/>
          </a:xfrm>
        </p:spPr>
        <p:txBody>
          <a:bodyPr/>
          <a:lstStyle/>
          <a:p>
            <a:pPr eaLnBrk="1" hangingPunct="1">
              <a:lnSpc>
                <a:spcPct val="125000"/>
              </a:lnSpc>
              <a:spcBef>
                <a:spcPts val="600"/>
              </a:spcBef>
            </a:pPr>
            <a:r>
              <a:rPr lang="it-IT" altLang="en-US" sz="2400" b="1" dirty="0">
                <a:latin typeface="American Typewriter" panose="02090604020004020304" pitchFamily="18" charset="77"/>
              </a:rPr>
              <a:t>I.1 - Il lato dell’offerta: </a:t>
            </a:r>
            <a:endParaRPr lang="it-IT" altLang="en-US" sz="2000" dirty="0">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4" name="Rettangolo 3"/>
              <p:cNvSpPr/>
              <p:nvPr/>
            </p:nvSpPr>
            <p:spPr>
              <a:xfrm>
                <a:off x="611560" y="1340768"/>
                <a:ext cx="8353239" cy="4718086"/>
              </a:xfrm>
              <a:prstGeom prst="rect">
                <a:avLst/>
              </a:prstGeom>
            </p:spPr>
            <p:txBody>
              <a:bodyPr wrap="square">
                <a:spAutoFit/>
              </a:bodyPr>
              <a:lstStyle/>
              <a:p>
                <a:pPr eaLnBrk="1" hangingPunct="1">
                  <a:lnSpc>
                    <a:spcPct val="105000"/>
                  </a:lnSpc>
                  <a:spcBef>
                    <a:spcPct val="50000"/>
                  </a:spcBef>
                  <a:buSzPct val="100000"/>
                </a:pPr>
                <a:r>
                  <a:rPr lang="it-IT" altLang="en-US" sz="1600" i="1" dirty="0">
                    <a:latin typeface="American Typewriter" panose="02090604020004020304" pitchFamily="18" charset="77"/>
                  </a:rPr>
                  <a:t>Ipotesi e definizioni:</a:t>
                </a:r>
                <a:r>
                  <a:rPr lang="it-IT" altLang="en-US" sz="1600" dirty="0">
                    <a:latin typeface="American Typewriter" panose="02090604020004020304" pitchFamily="18" charset="77"/>
                  </a:rPr>
                  <a:t> </a:t>
                </a:r>
              </a:p>
              <a:p>
                <a:pPr defTabSz="648000" eaLnBrk="1" hangingPunct="1">
                  <a:lnSpc>
                    <a:spcPct val="105000"/>
                  </a:lnSpc>
                  <a:spcBef>
                    <a:spcPts val="1200"/>
                  </a:spcBef>
                  <a:buSzPct val="100000"/>
                </a:pPr>
                <a:r>
                  <a:rPr lang="it-IT" altLang="en-US" sz="1600" b="1" dirty="0">
                    <a:solidFill>
                      <a:schemeClr val="tx2"/>
                    </a:solidFill>
                    <a:latin typeface="American Typewriter" panose="02090604020004020304" pitchFamily="18" charset="77"/>
                  </a:rPr>
                  <a:t>Hp.1</a:t>
                </a:r>
                <a:r>
                  <a:rPr lang="it-IT" altLang="en-US" sz="1600" b="1" dirty="0">
                    <a:solidFill>
                      <a:srgbClr val="003399"/>
                    </a:solidFill>
                    <a:latin typeface="American Typewriter" panose="02090604020004020304" pitchFamily="18" charset="77"/>
                  </a:rPr>
                  <a:t> -</a:t>
                </a:r>
                <a:r>
                  <a:rPr lang="it-IT" altLang="en-US" sz="1600" dirty="0">
                    <a:latin typeface="American Typewriter" panose="02090604020004020304" pitchFamily="18" charset="77"/>
                  </a:rPr>
                  <a:t> </a:t>
                </a:r>
                <a:r>
                  <a:rPr lang="it-IT" altLang="en-US" sz="1600" dirty="0">
                    <a:solidFill>
                      <a:srgbClr val="003399"/>
                    </a:solidFill>
                    <a:latin typeface="American Typewriter" panose="02090604020004020304" pitchFamily="18" charset="77"/>
                  </a:rPr>
                  <a:t>Una semplice economia, chiusa, con dotazioni fisse (predeterminate) di 	 due fattori, lavoro e capitale</a:t>
                </a:r>
                <a:r>
                  <a:rPr lang="it-IT" altLang="en-US" sz="1600" dirty="0">
                    <a:latin typeface="American Typewriter" panose="02090604020004020304" pitchFamily="18" charset="77"/>
                  </a:rPr>
                  <a:t>.</a:t>
                </a:r>
              </a:p>
              <a:p>
                <a:pPr marL="285750" indent="-285750" eaLnBrk="1" hangingPunct="1">
                  <a:lnSpc>
                    <a:spcPct val="105000"/>
                  </a:lnSpc>
                  <a:spcBef>
                    <a:spcPts val="600"/>
                  </a:spcBef>
                  <a:buSzPct val="100000"/>
                  <a:buFont typeface="Arial" panose="020B0604020202020204" pitchFamily="34" charset="0"/>
                  <a:buChar char="•"/>
                </a:pPr>
                <a:r>
                  <a:rPr lang="it-IT" altLang="en-US" sz="1600" dirty="0">
                    <a:latin typeface="American Typewriter" panose="02090604020004020304" pitchFamily="18" charset="77"/>
                  </a:rPr>
                  <a:t>Le quantità di fattori impiegate nel processo produttivo sono: </a:t>
                </a:r>
                <a:r>
                  <a:rPr lang="it-IT" altLang="en-US" sz="1600" b="1" dirty="0">
                    <a:solidFill>
                      <a:srgbClr val="003399"/>
                    </a:solidFill>
                    <a:latin typeface="American Typewriter" panose="02090604020004020304" pitchFamily="18" charset="77"/>
                  </a:rPr>
                  <a:t>N ,  K</a:t>
                </a:r>
                <a:r>
                  <a:rPr lang="it-IT" altLang="en-US" sz="1600" dirty="0">
                    <a:latin typeface="American Typewriter" panose="02090604020004020304" pitchFamily="18" charset="77"/>
                  </a:rPr>
                  <a:t>.</a:t>
                </a:r>
              </a:p>
              <a:p>
                <a:pPr lvl="1">
                  <a:lnSpc>
                    <a:spcPct val="105000"/>
                  </a:lnSpc>
                  <a:spcBef>
                    <a:spcPts val="600"/>
                  </a:spcBef>
                  <a:buSzPct val="100000"/>
                </a:pPr>
                <a:r>
                  <a:rPr lang="it-IT" altLang="en-US" b="0" dirty="0">
                    <a:latin typeface="American Typewriter" panose="02090604020004020304" pitchFamily="18" charset="77"/>
                  </a:rPr>
                  <a:t>(per esempio, misuriamo sia N che K in termini di ore dei rispettivi servizi produttivi erogati in un anno)</a:t>
                </a:r>
              </a:p>
              <a:p>
                <a:pPr marL="285750" indent="-285750" eaLnBrk="1" hangingPunct="1">
                  <a:lnSpc>
                    <a:spcPct val="105000"/>
                  </a:lnSpc>
                  <a:spcBef>
                    <a:spcPts val="600"/>
                  </a:spcBef>
                  <a:buSzPct val="100000"/>
                  <a:buFont typeface="Arial" panose="020B0604020202020204" pitchFamily="34" charset="0"/>
                  <a:buChar char="•"/>
                </a:pPr>
                <a:r>
                  <a:rPr lang="it-IT" altLang="en-US" sz="1600" b="0" dirty="0">
                    <a:latin typeface="American Typewriter" panose="02090604020004020304" pitchFamily="18" charset="77"/>
                  </a:rPr>
                  <a:t>La piena occupazione dei fattori è:   </a:t>
                </a:r>
                <a:r>
                  <a:rPr lang="it-IT" altLang="en-US" sz="1600" b="1" dirty="0">
                    <a:solidFill>
                      <a:srgbClr val="003399"/>
                    </a:solidFill>
                    <a:latin typeface="American Typewriter" panose="02090604020004020304" pitchFamily="18" charset="77"/>
                  </a:rPr>
                  <a:t>N = </a:t>
                </a:r>
                <a14:m>
                  <m:oMath xmlns:m="http://schemas.openxmlformats.org/officeDocument/2006/math">
                    <m:bar>
                      <m:barPr>
                        <m:pos m:val="top"/>
                        <m:ctrlPr>
                          <a:rPr lang="it-IT" sz="1600" b="1" i="1">
                            <a:solidFill>
                              <a:srgbClr val="003399"/>
                            </a:solidFill>
                            <a:latin typeface="Cambria Math" panose="02040503050406030204" pitchFamily="18" charset="0"/>
                          </a:rPr>
                        </m:ctrlPr>
                      </m:barPr>
                      <m:e>
                        <m:r>
                          <m:rPr>
                            <m:nor/>
                          </m:rPr>
                          <a:rPr lang="it-IT" sz="1600" b="1" i="0" smtClean="0">
                            <a:solidFill>
                              <a:srgbClr val="003399"/>
                            </a:solidFill>
                            <a:latin typeface="American Typewriter" panose="02090604020004020304" pitchFamily="18" charset="77"/>
                          </a:rPr>
                          <m:t>N</m:t>
                        </m:r>
                      </m:e>
                    </m:bar>
                  </m:oMath>
                </a14:m>
                <a:r>
                  <a:rPr lang="it-IT" altLang="en-US" sz="1600" b="1" dirty="0">
                    <a:solidFill>
                      <a:srgbClr val="003399"/>
                    </a:solidFill>
                    <a:latin typeface="American Typewriter" panose="02090604020004020304" pitchFamily="18" charset="77"/>
                  </a:rPr>
                  <a:t>; K = </a:t>
                </a:r>
                <a14:m>
                  <m:oMath xmlns:m="http://schemas.openxmlformats.org/officeDocument/2006/math">
                    <m:bar>
                      <m:barPr>
                        <m:pos m:val="top"/>
                        <m:ctrlPr>
                          <a:rPr lang="it-IT" sz="1600" b="1" i="1" smtClean="0">
                            <a:solidFill>
                              <a:srgbClr val="003399"/>
                            </a:solidFill>
                            <a:latin typeface="Cambria Math" panose="02040503050406030204" pitchFamily="18" charset="0"/>
                          </a:rPr>
                        </m:ctrlPr>
                      </m:barPr>
                      <m:e>
                        <m:r>
                          <a:rPr lang="it-IT" sz="1600" b="1" i="0" smtClean="0">
                            <a:solidFill>
                              <a:srgbClr val="003399"/>
                            </a:solidFill>
                            <a:latin typeface="Cambria Math" panose="02040503050406030204" pitchFamily="18" charset="0"/>
                            <a:ea typeface="Cambria Math" panose="02040503050406030204" pitchFamily="18" charset="0"/>
                          </a:rPr>
                          <m:t>𝐊</m:t>
                        </m:r>
                      </m:e>
                    </m:bar>
                  </m:oMath>
                </a14:m>
                <a:r>
                  <a:rPr lang="it-IT" altLang="en-US" sz="1600" b="0" dirty="0">
                    <a:latin typeface="American Typewriter" panose="02090604020004020304" pitchFamily="18" charset="77"/>
                  </a:rPr>
                  <a:t>.</a:t>
                </a:r>
              </a:p>
              <a:p>
                <a:pPr marL="285750" indent="-285750" eaLnBrk="1" hangingPunct="1">
                  <a:lnSpc>
                    <a:spcPct val="105000"/>
                  </a:lnSpc>
                  <a:spcBef>
                    <a:spcPts val="600"/>
                  </a:spcBef>
                  <a:buSzPct val="100000"/>
                  <a:buFont typeface="Arial" panose="020B0604020202020204" pitchFamily="34" charset="0"/>
                  <a:buChar char="•"/>
                </a:pPr>
                <a:r>
                  <a:rPr lang="it-IT" altLang="en-US" sz="1600" dirty="0">
                    <a:latin typeface="American Typewriter" panose="02090604020004020304" pitchFamily="18" charset="77"/>
                  </a:rPr>
                  <a:t>Il prodotto totale è  </a:t>
                </a:r>
                <a:r>
                  <a:rPr lang="it-IT" altLang="en-US" sz="1600" b="1" dirty="0">
                    <a:solidFill>
                      <a:srgbClr val="003399"/>
                    </a:solidFill>
                    <a:latin typeface="American Typewriter" panose="02090604020004020304" pitchFamily="18" charset="77"/>
                  </a:rPr>
                  <a:t>Y = F(N, K)</a:t>
                </a:r>
                <a:r>
                  <a:rPr lang="it-IT" altLang="en-US" sz="1600" dirty="0">
                    <a:latin typeface="American Typewriter" panose="02090604020004020304" pitchFamily="18" charset="77"/>
                  </a:rPr>
                  <a:t>.   </a:t>
                </a:r>
              </a:p>
              <a:p>
                <a:pPr marL="285750" indent="-285750" eaLnBrk="1" hangingPunct="1">
                  <a:lnSpc>
                    <a:spcPct val="105000"/>
                  </a:lnSpc>
                  <a:spcBef>
                    <a:spcPts val="600"/>
                  </a:spcBef>
                  <a:buSzPct val="100000"/>
                  <a:buFont typeface="Arial" panose="020B0604020202020204" pitchFamily="34" charset="0"/>
                  <a:buChar char="•"/>
                </a:pPr>
                <a:r>
                  <a:rPr lang="it-IT" altLang="en-US" sz="1600" b="1" dirty="0">
                    <a:solidFill>
                      <a:srgbClr val="003399"/>
                    </a:solidFill>
                    <a:latin typeface="American Typewriter" panose="02090604020004020304" pitchFamily="18" charset="77"/>
                  </a:rPr>
                  <a:t>F(..) </a:t>
                </a:r>
                <a:r>
                  <a:rPr lang="it-IT" altLang="en-US" sz="1600" dirty="0">
                    <a:latin typeface="American Typewriter" panose="02090604020004020304" pitchFamily="18" charset="77"/>
                  </a:rPr>
                  <a:t>è la funzione aggregata di produzione: descrive lo stato della tecnologia.</a:t>
                </a:r>
              </a:p>
              <a:p>
                <a:pPr marL="285750" indent="-285750" eaLnBrk="1" hangingPunct="1">
                  <a:lnSpc>
                    <a:spcPct val="105000"/>
                  </a:lnSpc>
                  <a:spcBef>
                    <a:spcPts val="600"/>
                  </a:spcBef>
                  <a:buSzPct val="100000"/>
                  <a:buFont typeface="Arial" panose="020B0604020202020204" pitchFamily="34" charset="0"/>
                  <a:buChar char="•"/>
                </a:pPr>
                <a:r>
                  <a:rPr lang="it-IT" altLang="en-US" sz="1600" b="0" dirty="0">
                    <a:latin typeface="American Typewriter" panose="02090604020004020304" pitchFamily="18" charset="77"/>
                  </a:rPr>
                  <a:t>In pieno impiego:   </a:t>
                </a:r>
                <a:r>
                  <a:rPr lang="it-IT" altLang="en-US" sz="1600" b="1" dirty="0">
                    <a:solidFill>
                      <a:srgbClr val="003399"/>
                    </a:solidFill>
                    <a:latin typeface="American Typewriter" panose="02090604020004020304" pitchFamily="18" charset="77"/>
                  </a:rPr>
                  <a:t>Y* = F(</a:t>
                </a:r>
                <a14:m>
                  <m:oMath xmlns:m="http://schemas.openxmlformats.org/officeDocument/2006/math">
                    <m:bar>
                      <m:barPr>
                        <m:pos m:val="top"/>
                        <m:ctrlPr>
                          <a:rPr lang="it-IT" sz="1600" b="1" i="1">
                            <a:solidFill>
                              <a:srgbClr val="003399"/>
                            </a:solidFill>
                            <a:latin typeface="Cambria Math" panose="02040503050406030204" pitchFamily="18" charset="0"/>
                          </a:rPr>
                        </m:ctrlPr>
                      </m:barPr>
                      <m:e>
                        <m:r>
                          <a:rPr lang="it-IT" sz="1600" b="1" i="0" smtClean="0">
                            <a:solidFill>
                              <a:srgbClr val="003399"/>
                            </a:solidFill>
                            <a:latin typeface="Cambria Math" panose="02040503050406030204" pitchFamily="18" charset="0"/>
                            <a:ea typeface="Cambria Math" panose="02040503050406030204" pitchFamily="18" charset="0"/>
                          </a:rPr>
                          <m:t>𝐍</m:t>
                        </m:r>
                      </m:e>
                    </m:bar>
                  </m:oMath>
                </a14:m>
                <a:r>
                  <a:rPr lang="it-IT" altLang="en-US" sz="1600" b="1" dirty="0">
                    <a:solidFill>
                      <a:srgbClr val="003399"/>
                    </a:solidFill>
                    <a:latin typeface="American Typewriter" panose="02090604020004020304" pitchFamily="18" charset="77"/>
                  </a:rPr>
                  <a:t>, </a:t>
                </a:r>
                <a14:m>
                  <m:oMath xmlns:m="http://schemas.openxmlformats.org/officeDocument/2006/math">
                    <m:bar>
                      <m:barPr>
                        <m:pos m:val="top"/>
                        <m:ctrlPr>
                          <a:rPr lang="it-IT" sz="1600" b="1" i="1">
                            <a:solidFill>
                              <a:srgbClr val="003399"/>
                            </a:solidFill>
                            <a:latin typeface="Cambria Math" panose="02040503050406030204" pitchFamily="18" charset="0"/>
                          </a:rPr>
                        </m:ctrlPr>
                      </m:barPr>
                      <m:e>
                        <m:r>
                          <a:rPr lang="it-IT" sz="1600" b="1" i="0">
                            <a:solidFill>
                              <a:srgbClr val="003399"/>
                            </a:solidFill>
                            <a:latin typeface="Cambria Math" panose="02040503050406030204" pitchFamily="18" charset="0"/>
                            <a:ea typeface="Cambria Math" panose="02040503050406030204" pitchFamily="18" charset="0"/>
                          </a:rPr>
                          <m:t>𝐊</m:t>
                        </m:r>
                      </m:e>
                    </m:bar>
                  </m:oMath>
                </a14:m>
                <a:r>
                  <a:rPr lang="it-IT" altLang="en-US" sz="1600" b="1" dirty="0">
                    <a:solidFill>
                      <a:srgbClr val="003399"/>
                    </a:solidFill>
                    <a:latin typeface="American Typewriter" panose="02090604020004020304" pitchFamily="18" charset="77"/>
                  </a:rPr>
                  <a:t>)</a:t>
                </a:r>
                <a:r>
                  <a:rPr lang="it-IT" altLang="en-US" sz="1600" dirty="0">
                    <a:latin typeface="American Typewriter" panose="02090604020004020304" pitchFamily="18" charset="77"/>
                  </a:rPr>
                  <a:t>.</a:t>
                </a:r>
              </a:p>
              <a:p>
                <a:pPr eaLnBrk="1" hangingPunct="1">
                  <a:lnSpc>
                    <a:spcPct val="105000"/>
                  </a:lnSpc>
                  <a:spcBef>
                    <a:spcPts val="1800"/>
                  </a:spcBef>
                  <a:buSzPct val="100000"/>
                </a:pPr>
                <a:r>
                  <a:rPr lang="it-IT" altLang="en-US" sz="1600" b="1" dirty="0">
                    <a:solidFill>
                      <a:schemeClr val="tx2"/>
                    </a:solidFill>
                    <a:latin typeface="American Typewriter" panose="02090604020004020304" pitchFamily="18" charset="77"/>
                  </a:rPr>
                  <a:t>Hp.2 </a:t>
                </a:r>
                <a:r>
                  <a:rPr lang="it-IT" altLang="en-US" sz="1600" b="1" dirty="0">
                    <a:solidFill>
                      <a:srgbClr val="003399"/>
                    </a:solidFill>
                    <a:latin typeface="American Typewriter" panose="02090604020004020304" pitchFamily="18" charset="77"/>
                  </a:rPr>
                  <a:t>- </a:t>
                </a:r>
                <a:r>
                  <a:rPr lang="it-IT" altLang="en-US" sz="1600" dirty="0">
                    <a:solidFill>
                      <a:srgbClr val="003399"/>
                    </a:solidFill>
                    <a:latin typeface="American Typewriter" panose="02090604020004020304" pitchFamily="18" charset="77"/>
                  </a:rPr>
                  <a:t>Tutto il prodotto viene distribuito ai fattori della produzione. </a:t>
                </a:r>
              </a:p>
              <a:p>
                <a:pPr marL="285750" indent="-285750" eaLnBrk="1" hangingPunct="1">
                  <a:lnSpc>
                    <a:spcPct val="105000"/>
                  </a:lnSpc>
                  <a:spcBef>
                    <a:spcPts val="600"/>
                  </a:spcBef>
                  <a:buSzPct val="100000"/>
                  <a:buFont typeface="Arial" panose="020B0604020202020204" pitchFamily="34" charset="0"/>
                  <a:buChar char="•"/>
                </a:pPr>
                <a:r>
                  <a:rPr lang="it-IT" altLang="en-US" sz="1600" dirty="0">
                    <a:latin typeface="American Typewriter" panose="02090604020004020304" pitchFamily="18" charset="77"/>
                  </a:rPr>
                  <a:t>La remunerazione unitaria (nel nostro caso, oraria) dei fattori in termini nominali è rispettivamente:  </a:t>
                </a:r>
                <a:r>
                  <a:rPr lang="it-IT" altLang="en-US" sz="1600" b="1" dirty="0">
                    <a:solidFill>
                      <a:srgbClr val="003399"/>
                    </a:solidFill>
                    <a:latin typeface="American Typewriter" panose="02090604020004020304" pitchFamily="18" charset="77"/>
                  </a:rPr>
                  <a:t>w,  r</a:t>
                </a:r>
                <a:r>
                  <a:rPr lang="it-IT" altLang="en-US" sz="1600" dirty="0">
                    <a:latin typeface="American Typewriter" panose="02090604020004020304" pitchFamily="18" charset="77"/>
                  </a:rPr>
                  <a:t>. Il prezzo unitario del prodotto è </a:t>
                </a:r>
                <a:r>
                  <a:rPr lang="it-IT" altLang="en-US" sz="1600" b="1" dirty="0">
                    <a:solidFill>
                      <a:srgbClr val="003399"/>
                    </a:solidFill>
                    <a:latin typeface="American Typewriter" panose="02090604020004020304" pitchFamily="18" charset="77"/>
                  </a:rPr>
                  <a:t>P.</a:t>
                </a:r>
              </a:p>
              <a:p>
                <a:pPr eaLnBrk="1" hangingPunct="1">
                  <a:lnSpc>
                    <a:spcPct val="105000"/>
                  </a:lnSpc>
                  <a:spcBef>
                    <a:spcPts val="600"/>
                  </a:spcBef>
                  <a:buSzPct val="100000"/>
                </a:pPr>
                <a:endParaRPr lang="it-IT" altLang="en-US" sz="1800" b="0" dirty="0"/>
              </a:p>
            </p:txBody>
          </p:sp>
        </mc:Choice>
        <mc:Fallback xmlns="">
          <p:sp>
            <p:nvSpPr>
              <p:cNvPr id="4" name="Rettangolo 3"/>
              <p:cNvSpPr>
                <a:spLocks noRot="1" noChangeAspect="1" noMove="1" noResize="1" noEditPoints="1" noAdjustHandles="1" noChangeArrowheads="1" noChangeShapeType="1" noTextEdit="1"/>
              </p:cNvSpPr>
              <p:nvPr/>
            </p:nvSpPr>
            <p:spPr>
              <a:xfrm>
                <a:off x="611560" y="1340768"/>
                <a:ext cx="8353239" cy="4718086"/>
              </a:xfrm>
              <a:prstGeom prst="rect">
                <a:avLst/>
              </a:prstGeom>
              <a:blipFill>
                <a:blip r:embed="rId3"/>
                <a:stretch>
                  <a:fillRect l="-455" t="-268"/>
                </a:stretch>
              </a:blipFill>
            </p:spPr>
            <p:txBody>
              <a:bodyPr/>
              <a:lstStyle/>
              <a:p>
                <a:r>
                  <a:rPr lang="en-US">
                    <a:noFill/>
                  </a:rPr>
                  <a:t> </a:t>
                </a:r>
              </a:p>
            </p:txBody>
          </p:sp>
        </mc:Fallback>
      </mc:AlternateContent>
      <p:sp>
        <p:nvSpPr>
          <p:cNvPr id="2" name="Segnaposto piè di pagina 1"/>
          <p:cNvSpPr>
            <a:spLocks noGrp="1"/>
          </p:cNvSpPr>
          <p:nvPr>
            <p:ph type="ftr" sz="quarter" idx="10"/>
          </p:nvPr>
        </p:nvSpPr>
        <p:spPr/>
        <p:txBody>
          <a:bodyPr/>
          <a:lstStyle/>
          <a:p>
            <a:pPr>
              <a:defRPr/>
            </a:pPr>
            <a:r>
              <a:rPr lang="it-IT"/>
              <a:t>Lez. 3-A: La crescita economica</a:t>
            </a:r>
          </a:p>
        </p:txBody>
      </p:sp>
    </p:spTree>
    <p:extLst>
      <p:ext uri="{BB962C8B-B14F-4D97-AF65-F5344CB8AC3E}">
        <p14:creationId xmlns:p14="http://schemas.microsoft.com/office/powerpoint/2010/main" val="42991091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4638"/>
            <a:ext cx="8153400" cy="634082"/>
          </a:xfrm>
        </p:spPr>
        <p:txBody>
          <a:bodyPr/>
          <a:lstStyle/>
          <a:p>
            <a:pPr>
              <a:lnSpc>
                <a:spcPct val="114000"/>
              </a:lnSpc>
              <a:spcBef>
                <a:spcPts val="600"/>
              </a:spcBef>
            </a:pPr>
            <a:r>
              <a:rPr lang="it-IT" sz="2400" b="1" dirty="0">
                <a:solidFill>
                  <a:srgbClr val="C00000"/>
                </a:solidFill>
                <a:latin typeface="American Typewriter" panose="02090604020004020304" pitchFamily="18" charset="77"/>
              </a:rPr>
              <a:t>Perché</a:t>
            </a:r>
            <a:r>
              <a:rPr lang="it-IT" sz="2400" dirty="0">
                <a:latin typeface="American Typewriter" panose="02090604020004020304" pitchFamily="18" charset="77"/>
              </a:rPr>
              <a:t> aumenta la produttività delle ore lavorate?</a:t>
            </a:r>
            <a:endParaRPr lang="en-US" sz="2400" i="1" dirty="0">
              <a:latin typeface="American Typewriter" panose="02090604020004020304" pitchFamily="18" charset="77"/>
            </a:endParaRPr>
          </a:p>
        </p:txBody>
      </p:sp>
      <p:sp>
        <p:nvSpPr>
          <p:cNvPr id="4" name="Segnaposto piè di pagina 3"/>
          <p:cNvSpPr>
            <a:spLocks noGrp="1"/>
          </p:cNvSpPr>
          <p:nvPr>
            <p:ph type="ftr" sz="quarter" idx="10"/>
          </p:nvPr>
        </p:nvSpPr>
        <p:spPr>
          <a:xfrm>
            <a:off x="533400" y="6270327"/>
            <a:ext cx="3967163" cy="327025"/>
          </a:xfrm>
        </p:spPr>
        <p:txBody>
          <a:bodyPr/>
          <a:lstStyle/>
          <a:p>
            <a:pPr>
              <a:defRPr/>
            </a:pPr>
            <a:r>
              <a:rPr lang="it-IT"/>
              <a:t>Lez. 3-A: La crescita economica</a:t>
            </a:r>
          </a:p>
        </p:txBody>
      </p:sp>
      <p:sp>
        <p:nvSpPr>
          <p:cNvPr id="3" name="Rettangolo 2"/>
          <p:cNvSpPr/>
          <p:nvPr/>
        </p:nvSpPr>
        <p:spPr>
          <a:xfrm>
            <a:off x="533400" y="908720"/>
            <a:ext cx="8503096" cy="5209631"/>
          </a:xfrm>
          <a:prstGeom prst="rect">
            <a:avLst/>
          </a:prstGeom>
        </p:spPr>
        <p:txBody>
          <a:bodyPr wrap="square">
            <a:spAutoFit/>
          </a:bodyPr>
          <a:lstStyle/>
          <a:p>
            <a:pPr marL="400050" indent="-400050">
              <a:lnSpc>
                <a:spcPct val="114000"/>
              </a:lnSpc>
              <a:spcBef>
                <a:spcPts val="600"/>
              </a:spcBef>
              <a:buFont typeface="+mj-lt"/>
              <a:buAutoNum type="romanLcPeriod"/>
            </a:pPr>
            <a:r>
              <a:rPr lang="it-IT" sz="1600" b="1" dirty="0">
                <a:solidFill>
                  <a:srgbClr val="003399"/>
                </a:solidFill>
                <a:latin typeface="American Typewriter" panose="02090604020004020304" pitchFamily="18" charset="77"/>
              </a:rPr>
              <a:t>Divisione</a:t>
            </a:r>
            <a:r>
              <a:rPr lang="it-IT" sz="1600" dirty="0">
                <a:latin typeface="American Typewriter" panose="02090604020004020304" pitchFamily="18" charset="77"/>
              </a:rPr>
              <a:t> del lavoro: lavoratori più produttivi perché più specializzati</a:t>
            </a:r>
          </a:p>
          <a:p>
            <a:pPr marL="742950" lvl="1" indent="-2857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Ciascuno consuma una minima parte di ciò che produce,</a:t>
            </a:r>
          </a:p>
          <a:p>
            <a:pPr marL="742950" lvl="1" indent="-2857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il resto lo ottiene negli scambi di mercato</a:t>
            </a:r>
          </a:p>
          <a:p>
            <a:pPr marL="400050" indent="-400050">
              <a:lnSpc>
                <a:spcPct val="114000"/>
              </a:lnSpc>
              <a:spcBef>
                <a:spcPts val="600"/>
              </a:spcBef>
              <a:buFont typeface="+mj-lt"/>
              <a:buAutoNum type="romanLcPeriod"/>
            </a:pPr>
            <a:r>
              <a:rPr lang="it-IT" sz="1600" b="1" dirty="0">
                <a:solidFill>
                  <a:srgbClr val="003399"/>
                </a:solidFill>
                <a:latin typeface="American Typewriter" panose="02090604020004020304" pitchFamily="18" charset="77"/>
              </a:rPr>
              <a:t>Capitale fisico</a:t>
            </a:r>
            <a:r>
              <a:rPr lang="it-IT" sz="1600" dirty="0">
                <a:latin typeface="American Typewriter" panose="02090604020004020304" pitchFamily="18" charset="77"/>
              </a:rPr>
              <a:t>: </a:t>
            </a:r>
          </a:p>
          <a:p>
            <a:pPr marL="857250" lvl="1" indent="-4000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Il lavoratore dispone di beni strumentali e poi di «macchinari» in sempre maggior numero e sempre più efficaci</a:t>
            </a:r>
          </a:p>
          <a:p>
            <a:pPr marL="400050" indent="-400050">
              <a:lnSpc>
                <a:spcPct val="114000"/>
              </a:lnSpc>
              <a:spcBef>
                <a:spcPts val="600"/>
              </a:spcBef>
              <a:buFont typeface="+mj-lt"/>
              <a:buAutoNum type="romanLcPeriod"/>
            </a:pPr>
            <a:r>
              <a:rPr lang="it-IT" sz="1600" b="1" dirty="0">
                <a:solidFill>
                  <a:srgbClr val="003399"/>
                </a:solidFill>
                <a:latin typeface="American Typewriter" panose="02090604020004020304" pitchFamily="18" charset="77"/>
              </a:rPr>
              <a:t>Fonti di energia</a:t>
            </a:r>
          </a:p>
          <a:p>
            <a:pPr marL="857250" lvl="1" indent="-4000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Per «muovere» le macchine </a:t>
            </a:r>
            <a:r>
              <a:rPr lang="it-IT" b="1" dirty="0">
                <a:latin typeface="American Typewriter" panose="02090604020004020304" pitchFamily="18" charset="77"/>
              </a:rPr>
              <a:t>(acqua, vapore, petrolio, atomo, sole, vento …)</a:t>
            </a:r>
          </a:p>
          <a:p>
            <a:pPr marL="400050" indent="-400050">
              <a:lnSpc>
                <a:spcPct val="114000"/>
              </a:lnSpc>
              <a:spcBef>
                <a:spcPts val="600"/>
              </a:spcBef>
              <a:buFont typeface="+mj-lt"/>
              <a:buAutoNum type="romanLcPeriod"/>
            </a:pPr>
            <a:r>
              <a:rPr lang="it-IT" sz="1600" b="1" dirty="0">
                <a:solidFill>
                  <a:srgbClr val="003399"/>
                </a:solidFill>
                <a:latin typeface="American Typewriter" panose="02090604020004020304" pitchFamily="18" charset="77"/>
              </a:rPr>
              <a:t>Capitale umano</a:t>
            </a:r>
            <a:r>
              <a:rPr lang="it-IT" sz="1600" dirty="0">
                <a:latin typeface="American Typewriter" panose="02090604020004020304" pitchFamily="18" charset="77"/>
              </a:rPr>
              <a:t>: </a:t>
            </a:r>
          </a:p>
          <a:p>
            <a:pPr marL="857250" lvl="1" indent="-4000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La formazione fa acquisire ai lavoratori maggiori capacità / abilità.</a:t>
            </a:r>
          </a:p>
          <a:p>
            <a:pPr marL="400050" indent="-400050">
              <a:lnSpc>
                <a:spcPct val="114000"/>
              </a:lnSpc>
              <a:spcBef>
                <a:spcPts val="600"/>
              </a:spcBef>
              <a:buFont typeface="+mj-lt"/>
              <a:buAutoNum type="romanLcPeriod"/>
            </a:pPr>
            <a:r>
              <a:rPr lang="it-IT" sz="1600" b="1" dirty="0">
                <a:solidFill>
                  <a:srgbClr val="003399"/>
                </a:solidFill>
                <a:latin typeface="American Typewriter" panose="02090604020004020304" pitchFamily="18" charset="77"/>
              </a:rPr>
              <a:t>Capitale immateriale </a:t>
            </a:r>
            <a:r>
              <a:rPr lang="it-IT" sz="1600" dirty="0">
                <a:solidFill>
                  <a:srgbClr val="003399"/>
                </a:solidFill>
                <a:latin typeface="American Typewriter" panose="02090604020004020304" pitchFamily="18" charset="77"/>
              </a:rPr>
              <a:t>:</a:t>
            </a:r>
          </a:p>
          <a:p>
            <a:pPr marL="857250" lvl="1" indent="-4000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Brevetti, Diritti d’autore, Marchi, </a:t>
            </a:r>
          </a:p>
          <a:p>
            <a:pPr marL="857250" lvl="1" indent="-400050">
              <a:lnSpc>
                <a:spcPct val="114000"/>
              </a:lnSpc>
              <a:spcBef>
                <a:spcPts val="600"/>
              </a:spcBef>
              <a:buFont typeface="Arial" panose="020B0604020202020204" pitchFamily="34" charset="0"/>
              <a:buChar char="•"/>
            </a:pPr>
            <a:r>
              <a:rPr lang="it-IT" sz="1600" dirty="0">
                <a:solidFill>
                  <a:srgbClr val="003399"/>
                </a:solidFill>
                <a:latin typeface="American Typewriter" panose="02090604020004020304" pitchFamily="18" charset="77"/>
              </a:rPr>
              <a:t>(soprattutto dalla fine del XX secolo):</a:t>
            </a:r>
            <a:r>
              <a:rPr lang="it-IT" sz="1600" dirty="0">
                <a:latin typeface="American Typewriter" panose="02090604020004020304" pitchFamily="18" charset="77"/>
              </a:rPr>
              <a:t>Software, Algoritmi, Capacità di ottenere / trasferire / elaborare informazioni. </a:t>
            </a:r>
          </a:p>
          <a:p>
            <a:pPr marL="400050" indent="-400050">
              <a:lnSpc>
                <a:spcPct val="114000"/>
              </a:lnSpc>
              <a:spcBef>
                <a:spcPts val="600"/>
              </a:spcBef>
              <a:buFont typeface="+mj-lt"/>
              <a:buAutoNum type="romanLcPeriod"/>
            </a:pP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258775325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4638"/>
            <a:ext cx="8153400" cy="634082"/>
          </a:xfrm>
        </p:spPr>
        <p:txBody>
          <a:bodyPr/>
          <a:lstStyle/>
          <a:p>
            <a:r>
              <a:rPr lang="it-IT" sz="2400" dirty="0">
                <a:latin typeface="American Typewriter" panose="02090604020004020304" pitchFamily="18" charset="77"/>
              </a:rPr>
              <a:t>Dalla sussistenza all’accumulazione</a:t>
            </a:r>
            <a:endParaRPr lang="en-US" sz="2400" dirty="0">
              <a:latin typeface="American Typewriter" panose="02090604020004020304" pitchFamily="18" charset="77"/>
            </a:endParaRPr>
          </a:p>
        </p:txBody>
      </p:sp>
      <p:sp>
        <p:nvSpPr>
          <p:cNvPr id="4" name="Segnaposto piè di pagina 3"/>
          <p:cNvSpPr>
            <a:spLocks noGrp="1"/>
          </p:cNvSpPr>
          <p:nvPr>
            <p:ph type="ftr" sz="quarter" idx="10"/>
          </p:nvPr>
        </p:nvSpPr>
        <p:spPr>
          <a:xfrm>
            <a:off x="533400" y="6270327"/>
            <a:ext cx="3967163" cy="327025"/>
          </a:xfrm>
        </p:spPr>
        <p:txBody>
          <a:bodyPr/>
          <a:lstStyle/>
          <a:p>
            <a:pPr>
              <a:defRPr/>
            </a:pPr>
            <a:r>
              <a:rPr lang="it-IT"/>
              <a:t>Lez. 3-A: La crescita economica</a:t>
            </a:r>
          </a:p>
        </p:txBody>
      </p:sp>
      <p:sp>
        <p:nvSpPr>
          <p:cNvPr id="3" name="Rettangolo 2"/>
          <p:cNvSpPr/>
          <p:nvPr/>
        </p:nvSpPr>
        <p:spPr>
          <a:xfrm>
            <a:off x="615096" y="980728"/>
            <a:ext cx="8071704" cy="6409447"/>
          </a:xfrm>
          <a:prstGeom prst="rect">
            <a:avLst/>
          </a:prstGeom>
        </p:spPr>
        <p:txBody>
          <a:bodyPr wrap="square">
            <a:spAutoFit/>
          </a:bodyPr>
          <a:lstStyle/>
          <a:p>
            <a:pPr>
              <a:lnSpc>
                <a:spcPct val="114000"/>
              </a:lnSpc>
              <a:spcBef>
                <a:spcPts val="600"/>
              </a:spcBef>
            </a:pPr>
            <a:endParaRPr lang="it-IT" sz="1600" dirty="0">
              <a:latin typeface="American Typewriter" panose="02090604020004020304" pitchFamily="18" charset="77"/>
            </a:endParaRPr>
          </a:p>
          <a:p>
            <a:pPr>
              <a:lnSpc>
                <a:spcPct val="114000"/>
              </a:lnSpc>
              <a:spcBef>
                <a:spcPts val="600"/>
              </a:spcBef>
            </a:pPr>
            <a:r>
              <a:rPr lang="it-IT" sz="1600" dirty="0">
                <a:latin typeface="American Typewriter" panose="02090604020004020304" pitchFamily="18" charset="77"/>
              </a:rPr>
              <a:t>In un’economia di </a:t>
            </a:r>
            <a:r>
              <a:rPr lang="it-IT" sz="1600" b="1" dirty="0">
                <a:solidFill>
                  <a:srgbClr val="003399"/>
                </a:solidFill>
                <a:latin typeface="American Typewriter" panose="02090604020004020304" pitchFamily="18" charset="77"/>
              </a:rPr>
              <a:t>pura sussistenza</a:t>
            </a:r>
            <a:r>
              <a:rPr lang="it-IT" sz="1600" dirty="0">
                <a:latin typeface="American Typewriter" panose="02090604020004020304" pitchFamily="18" charset="77"/>
              </a:rPr>
              <a:t>, tutta la produzione è concentrata sui beni di consumo, e tutto il prodotto è consumato: </a:t>
            </a:r>
          </a:p>
          <a:p>
            <a:pPr marL="285750" indent="-2857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Non c’è tempo per produrre utensili e macchine …</a:t>
            </a:r>
          </a:p>
          <a:p>
            <a:pPr marL="285750" indent="-2857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 non c’è modo per crescere, non c’è accumulazione!</a:t>
            </a:r>
            <a:endParaRPr lang="it-IT" sz="1600" i="1" dirty="0">
              <a:latin typeface="American Typewriter" panose="02090604020004020304" pitchFamily="18" charset="77"/>
            </a:endParaRPr>
          </a:p>
          <a:p>
            <a:pPr>
              <a:lnSpc>
                <a:spcPct val="114000"/>
              </a:lnSpc>
              <a:spcBef>
                <a:spcPts val="600"/>
              </a:spcBef>
            </a:pPr>
            <a:r>
              <a:rPr lang="it-IT" sz="1600" dirty="0">
                <a:latin typeface="American Typewriter" panose="02090604020004020304" pitchFamily="18" charset="77"/>
              </a:rPr>
              <a:t>Quando l’economia può iniziare a crescere?</a:t>
            </a:r>
          </a:p>
          <a:p>
            <a:pPr marL="285750" indent="-2857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Quando un gruppo di persone produce di più (o si appropria di più) di quanto serve al consumo di sussistenza … ed </a:t>
            </a:r>
            <a:r>
              <a:rPr lang="it-IT" sz="1600" b="1" dirty="0">
                <a:solidFill>
                  <a:srgbClr val="003399"/>
                </a:solidFill>
                <a:latin typeface="American Typewriter" panose="02090604020004020304" pitchFamily="18" charset="77"/>
              </a:rPr>
              <a:t>inizia ad accumulare.</a:t>
            </a:r>
            <a:endParaRPr lang="it-IT" sz="1600" dirty="0">
              <a:latin typeface="American Typewriter" panose="02090604020004020304" pitchFamily="18" charset="77"/>
            </a:endParaRPr>
          </a:p>
          <a:p>
            <a:pPr>
              <a:lnSpc>
                <a:spcPct val="114000"/>
              </a:lnSpc>
              <a:spcBef>
                <a:spcPts val="600"/>
              </a:spcBef>
            </a:pPr>
            <a:r>
              <a:rPr lang="it-IT" sz="1600" i="1" dirty="0">
                <a:latin typeface="American Typewriter" panose="02090604020004020304" pitchFamily="18" charset="77"/>
              </a:rPr>
              <a:t>Perciò</a:t>
            </a:r>
            <a:r>
              <a:rPr lang="it-IT" sz="1600" dirty="0">
                <a:latin typeface="American Typewriter" panose="02090604020004020304" pitchFamily="18" charset="77"/>
              </a:rPr>
              <a:t>:</a:t>
            </a:r>
          </a:p>
          <a:p>
            <a:pPr>
              <a:lnSpc>
                <a:spcPct val="114000"/>
              </a:lnSpc>
              <a:spcBef>
                <a:spcPts val="600"/>
              </a:spcBef>
            </a:pPr>
            <a:r>
              <a:rPr lang="it-IT" sz="1600" dirty="0">
                <a:latin typeface="American Typewriter" panose="02090604020004020304" pitchFamily="18" charset="77"/>
              </a:rPr>
              <a:t>Una sufficiente </a:t>
            </a:r>
            <a:r>
              <a:rPr lang="it-IT" sz="1600" b="1" dirty="0">
                <a:solidFill>
                  <a:srgbClr val="C00000"/>
                </a:solidFill>
                <a:latin typeface="American Typewriter" panose="02090604020004020304" pitchFamily="18" charset="77"/>
              </a:rPr>
              <a:t>divisione del lavoro </a:t>
            </a:r>
            <a:r>
              <a:rPr lang="it-IT" sz="1600" dirty="0">
                <a:latin typeface="American Typewriter" panose="02090604020004020304" pitchFamily="18" charset="77"/>
              </a:rPr>
              <a:t>ed un’alta </a:t>
            </a:r>
            <a:r>
              <a:rPr lang="it-IT" sz="1600" b="1" dirty="0">
                <a:solidFill>
                  <a:srgbClr val="C00000"/>
                </a:solidFill>
                <a:latin typeface="American Typewriter" panose="02090604020004020304" pitchFamily="18" charset="77"/>
              </a:rPr>
              <a:t>produttività nei beni di consumo</a:t>
            </a:r>
            <a:r>
              <a:rPr lang="it-IT" sz="1600" dirty="0">
                <a:latin typeface="American Typewriter" panose="02090604020004020304" pitchFamily="18" charset="77"/>
              </a:rPr>
              <a:t> sono il prerequisito perché l’economia possa dedicare risorse anche alla </a:t>
            </a:r>
            <a:r>
              <a:rPr lang="it-IT" sz="1600" b="1" dirty="0">
                <a:solidFill>
                  <a:srgbClr val="C00000"/>
                </a:solidFill>
                <a:latin typeface="American Typewriter" panose="02090604020004020304" pitchFamily="18" charset="77"/>
              </a:rPr>
              <a:t>produzione di beni capitali</a:t>
            </a:r>
            <a:r>
              <a:rPr lang="it-IT" sz="1600" dirty="0">
                <a:latin typeface="American Typewriter" panose="02090604020004020304" pitchFamily="18" charset="77"/>
              </a:rPr>
              <a:t>: </a:t>
            </a:r>
          </a:p>
          <a:p>
            <a:pPr marL="285750" indent="-285750">
              <a:lnSpc>
                <a:spcPct val="114000"/>
              </a:lnSpc>
              <a:spcBef>
                <a:spcPts val="600"/>
              </a:spcBef>
              <a:buFont typeface="Arial" panose="020B0604020202020204" pitchFamily="34" charset="0"/>
              <a:buChar char="•"/>
            </a:pPr>
            <a:r>
              <a:rPr lang="it-IT" sz="1600" dirty="0">
                <a:latin typeface="American Typewriter" panose="02090604020004020304" pitchFamily="18" charset="77"/>
              </a:rPr>
              <a:t>la crescita della produttività del lavoro può continuare nel tempo.</a:t>
            </a:r>
          </a:p>
          <a:p>
            <a:pPr>
              <a:lnSpc>
                <a:spcPct val="114000"/>
              </a:lnSpc>
              <a:spcBef>
                <a:spcPts val="600"/>
              </a:spcBef>
            </a:pPr>
            <a:r>
              <a:rPr lang="it-IT" sz="1600" dirty="0">
                <a:latin typeface="American Typewriter" panose="02090604020004020304" pitchFamily="18" charset="77"/>
              </a:rPr>
              <a:t>Nelle </a:t>
            </a:r>
            <a:r>
              <a:rPr lang="it-IT" sz="1600" b="1" dirty="0">
                <a:solidFill>
                  <a:srgbClr val="C00000"/>
                </a:solidFill>
                <a:latin typeface="American Typewriter" panose="02090604020004020304" pitchFamily="18" charset="77"/>
              </a:rPr>
              <a:t>società capitalistiche</a:t>
            </a:r>
            <a:r>
              <a:rPr lang="it-IT" sz="1600" dirty="0">
                <a:latin typeface="American Typewriter" panose="02090604020004020304" pitchFamily="18" charset="77"/>
              </a:rPr>
              <a:t>, il sistema economico è organizzato per sfruttare le possibilità di crescita dovute a questa sistematica divisione del lavoro!</a:t>
            </a:r>
          </a:p>
          <a:p>
            <a:pPr>
              <a:lnSpc>
                <a:spcPct val="114000"/>
              </a:lnSpc>
              <a:spcBef>
                <a:spcPts val="600"/>
              </a:spcBef>
            </a:pPr>
            <a:endParaRPr lang="it-IT" sz="1600" dirty="0">
              <a:latin typeface="American Typewriter" panose="02090604020004020304" pitchFamily="18" charset="77"/>
            </a:endParaRPr>
          </a:p>
          <a:p>
            <a:pPr>
              <a:lnSpc>
                <a:spcPct val="114000"/>
              </a:lnSpc>
              <a:spcBef>
                <a:spcPts val="600"/>
              </a:spcBef>
            </a:pPr>
            <a:endParaRPr lang="en-US" sz="1600" dirty="0">
              <a:latin typeface="American Typewriter" panose="02090604020004020304" pitchFamily="18" charset="77"/>
            </a:endParaRPr>
          </a:p>
          <a:p>
            <a:pPr>
              <a:lnSpc>
                <a:spcPct val="114000"/>
              </a:lnSpc>
              <a:spcBef>
                <a:spcPts val="600"/>
              </a:spcBef>
            </a:pPr>
            <a:endParaRPr lang="it-IT" sz="1600" dirty="0">
              <a:latin typeface="American Typewriter" panose="02090604020004020304" pitchFamily="18" charset="77"/>
            </a:endParaRPr>
          </a:p>
          <a:p>
            <a:pPr>
              <a:lnSpc>
                <a:spcPct val="114000"/>
              </a:lnSpc>
              <a:spcBef>
                <a:spcPts val="600"/>
              </a:spcBef>
            </a:pP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191317277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10243" name="Rectangle 2"/>
          <p:cNvSpPr>
            <a:spLocks noGrp="1" noChangeArrowheads="1"/>
          </p:cNvSpPr>
          <p:nvPr>
            <p:ph type="title"/>
          </p:nvPr>
        </p:nvSpPr>
        <p:spPr bwMode="auto">
          <a:xfrm>
            <a:off x="533400" y="350838"/>
            <a:ext cx="82296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II.2 – I fatti stilizzati della crescita</a:t>
            </a:r>
          </a:p>
        </p:txBody>
      </p:sp>
      <p:sp>
        <p:nvSpPr>
          <p:cNvPr id="10244" name="Rectangle 4"/>
          <p:cNvSpPr>
            <a:spLocks noGrp="1" noChangeArrowheads="1"/>
          </p:cNvSpPr>
          <p:nvPr>
            <p:ph type="body" idx="1"/>
          </p:nvPr>
        </p:nvSpPr>
        <p:spPr>
          <a:xfrm>
            <a:off x="533400" y="1023764"/>
            <a:ext cx="8610600" cy="5267672"/>
          </a:xfrm>
          <a:noFill/>
        </p:spPr>
        <p:txBody>
          <a:bodyPr/>
          <a:lstStyle/>
          <a:p>
            <a:pPr marL="0" eaLnBrk="1" hangingPunct="1">
              <a:lnSpc>
                <a:spcPct val="114000"/>
              </a:lnSpc>
              <a:spcBef>
                <a:spcPts val="600"/>
              </a:spcBef>
              <a:buNone/>
            </a:pPr>
            <a:endParaRPr lang="it-IT" altLang="en-US" sz="1600" dirty="0">
              <a:latin typeface="American Typewriter" panose="02090604020004020304" pitchFamily="18" charset="77"/>
            </a:endParaRPr>
          </a:p>
          <a:p>
            <a:pPr marL="0" eaLnBrk="1" hangingPunct="1">
              <a:lnSpc>
                <a:spcPct val="114000"/>
              </a:lnSpc>
              <a:spcBef>
                <a:spcPts val="600"/>
              </a:spcBef>
              <a:buNone/>
            </a:pPr>
            <a:r>
              <a:rPr lang="it-IT" altLang="en-US" sz="1600" dirty="0">
                <a:latin typeface="American Typewriter" panose="02090604020004020304" pitchFamily="18" charset="77"/>
              </a:rPr>
              <a:t>Caratteristiche comuni ai processi di crescita delle economie contemporanee</a:t>
            </a:r>
          </a:p>
          <a:p>
            <a:pPr marL="0" eaLnBrk="1" hangingPunct="1">
              <a:lnSpc>
                <a:spcPct val="114000"/>
              </a:lnSpc>
              <a:spcBef>
                <a:spcPts val="600"/>
              </a:spcBef>
              <a:buNone/>
            </a:pPr>
            <a:r>
              <a:rPr lang="it-IT" altLang="en-US" sz="1600" b="1" dirty="0">
                <a:latin typeface="American Typewriter" panose="02090604020004020304" pitchFamily="18" charset="77"/>
              </a:rPr>
              <a:t>Nicholas </a:t>
            </a:r>
            <a:r>
              <a:rPr lang="it-IT" altLang="en-US" sz="1600" b="1" dirty="0" err="1">
                <a:latin typeface="American Typewriter" panose="02090604020004020304" pitchFamily="18" charset="77"/>
              </a:rPr>
              <a:t>Kaldor</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(1957) le ha sintetizzate in </a:t>
            </a:r>
            <a:r>
              <a:rPr lang="it-IT" altLang="en-US" sz="1600" b="1" dirty="0">
                <a:latin typeface="American Typewriter" panose="02090604020004020304" pitchFamily="18" charset="77"/>
              </a:rPr>
              <a:t>5 fatti stilizzati</a:t>
            </a:r>
            <a:r>
              <a:rPr lang="it-IT" altLang="en-US" sz="1600" dirty="0">
                <a:latin typeface="American Typewriter" panose="02090604020004020304" pitchFamily="18" charset="77"/>
              </a:rPr>
              <a:t>:</a:t>
            </a:r>
          </a:p>
          <a:p>
            <a:pPr marL="0" eaLnBrk="1" hangingPunct="1">
              <a:lnSpc>
                <a:spcPct val="124000"/>
              </a:lnSpc>
              <a:spcBef>
                <a:spcPts val="1200"/>
              </a:spcBef>
              <a:buFont typeface="+mj-lt"/>
              <a:buAutoNum type="arabicParenR"/>
            </a:pPr>
            <a:r>
              <a:rPr lang="it-IT" altLang="en-US" sz="1600" b="1" dirty="0">
                <a:solidFill>
                  <a:srgbClr val="FF0000"/>
                </a:solidFill>
                <a:latin typeface="American Typewriter" panose="02090604020004020304" pitchFamily="18" charset="77"/>
              </a:rPr>
              <a:t>Y/N</a:t>
            </a:r>
            <a:r>
              <a:rPr lang="it-IT" altLang="en-US" sz="1600" dirty="0">
                <a:latin typeface="American Typewriter" panose="02090604020004020304" pitchFamily="18" charset="77"/>
              </a:rPr>
              <a:t> e </a:t>
            </a:r>
            <a:r>
              <a:rPr lang="it-IT" altLang="en-US" sz="1600" b="1" dirty="0">
                <a:solidFill>
                  <a:srgbClr val="FF0000"/>
                </a:solidFill>
                <a:latin typeface="American Typewriter" panose="02090604020004020304" pitchFamily="18" charset="77"/>
              </a:rPr>
              <a:t>K/N</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aumentano</a:t>
            </a:r>
            <a:r>
              <a:rPr lang="it-IT" altLang="en-US" sz="1600" dirty="0">
                <a:latin typeface="American Typewriter" panose="02090604020004020304" pitchFamily="18" charset="77"/>
              </a:rPr>
              <a:t> nel corso del tempo</a:t>
            </a:r>
          </a:p>
          <a:p>
            <a:pPr marL="0" indent="0" eaLnBrk="1" hangingPunct="1">
              <a:lnSpc>
                <a:spcPct val="124000"/>
              </a:lnSpc>
              <a:spcBef>
                <a:spcPts val="1200"/>
              </a:spcBef>
              <a:buNone/>
            </a:pPr>
            <a:r>
              <a:rPr lang="it-IT" altLang="en-US" sz="1600" dirty="0">
                <a:latin typeface="American Typewriter" panose="02090604020004020304" pitchFamily="18" charset="77"/>
              </a:rPr>
              <a:t>Sia la produttività media, sia l'intensità di capitale continuano a crescere. Dato che il reddito </a:t>
            </a:r>
            <a:r>
              <a:rPr lang="it-IT" altLang="en-US" sz="1600" i="1" dirty="0">
                <a:latin typeface="American Typewriter" panose="02090604020004020304" pitchFamily="18" charset="77"/>
              </a:rPr>
              <a:t>pro capite</a:t>
            </a:r>
            <a:r>
              <a:rPr lang="it-IT" altLang="en-US" sz="1600" dirty="0">
                <a:latin typeface="American Typewriter" panose="02090604020004020304" pitchFamily="18" charset="77"/>
              </a:rPr>
              <a:t> </a:t>
            </a:r>
            <a:r>
              <a:rPr lang="it-IT" altLang="en-US" sz="1600" dirty="0" err="1">
                <a:latin typeface="American Typewriter" panose="02090604020004020304" pitchFamily="18" charset="77"/>
              </a:rPr>
              <a:t>e’</a:t>
            </a:r>
            <a:r>
              <a:rPr lang="it-IT" altLang="en-US" sz="1600" dirty="0">
                <a:latin typeface="American Typewriter" panose="02090604020004020304" pitchFamily="18" charset="77"/>
              </a:rPr>
              <a:t> strettamente legato al prodotto per ora di lavoro, Y/</a:t>
            </a:r>
            <a:r>
              <a:rPr lang="it-IT" altLang="en-US" sz="1600" dirty="0" err="1">
                <a:latin typeface="American Typewriter" panose="02090604020004020304" pitchFamily="18" charset="77"/>
              </a:rPr>
              <a:t>N</a:t>
            </a:r>
            <a:r>
              <a:rPr lang="it-IT" altLang="en-US" sz="1600" dirty="0">
                <a:latin typeface="American Typewriter" panose="02090604020004020304" pitchFamily="18" charset="77"/>
              </a:rPr>
              <a:t>, la crescita economica implica u innalzamento continuo del tenore di vita. </a:t>
            </a:r>
          </a:p>
          <a:p>
            <a:pPr marL="0" indent="0" eaLnBrk="1" hangingPunct="1">
              <a:lnSpc>
                <a:spcPct val="124000"/>
              </a:lnSpc>
              <a:spcBef>
                <a:spcPts val="1200"/>
              </a:spcBef>
              <a:buNone/>
            </a:pPr>
            <a:endParaRPr lang="it-IT" altLang="en-US" sz="1600" dirty="0">
              <a:latin typeface="American Typewriter" panose="02090604020004020304" pitchFamily="18" charset="77"/>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10243" name="Rectangle 2"/>
          <p:cNvSpPr>
            <a:spLocks noGrp="1" noChangeArrowheads="1"/>
          </p:cNvSpPr>
          <p:nvPr>
            <p:ph type="title"/>
          </p:nvPr>
        </p:nvSpPr>
        <p:spPr bwMode="auto">
          <a:xfrm>
            <a:off x="533400" y="350838"/>
            <a:ext cx="82296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II.2 – I fatti stilizzati della crescita</a:t>
            </a:r>
          </a:p>
        </p:txBody>
      </p:sp>
      <p:sp>
        <p:nvSpPr>
          <p:cNvPr id="10244" name="Rectangle 4"/>
          <p:cNvSpPr>
            <a:spLocks noGrp="1" noChangeArrowheads="1"/>
          </p:cNvSpPr>
          <p:nvPr>
            <p:ph type="body" idx="1"/>
          </p:nvPr>
        </p:nvSpPr>
        <p:spPr>
          <a:xfrm>
            <a:off x="533400" y="1023764"/>
            <a:ext cx="8610600" cy="5267672"/>
          </a:xfrm>
          <a:noFill/>
        </p:spPr>
        <p:txBody>
          <a:bodyPr/>
          <a:lstStyle/>
          <a:p>
            <a:pPr marL="0" eaLnBrk="1" hangingPunct="1">
              <a:lnSpc>
                <a:spcPct val="114000"/>
              </a:lnSpc>
              <a:spcBef>
                <a:spcPts val="600"/>
              </a:spcBef>
              <a:buNone/>
            </a:pPr>
            <a:endParaRPr lang="it-IT" altLang="en-US" sz="1600" dirty="0">
              <a:latin typeface="American Typewriter" panose="02090604020004020304" pitchFamily="18" charset="77"/>
            </a:endParaRPr>
          </a:p>
          <a:p>
            <a:pPr marL="0" eaLnBrk="1" hangingPunct="1">
              <a:lnSpc>
                <a:spcPct val="114000"/>
              </a:lnSpc>
              <a:spcBef>
                <a:spcPts val="600"/>
              </a:spcBef>
              <a:buNone/>
            </a:pPr>
            <a:r>
              <a:rPr lang="it-IT" altLang="en-US" sz="1600" dirty="0">
                <a:latin typeface="American Typewriter" panose="02090604020004020304" pitchFamily="18" charset="77"/>
              </a:rPr>
              <a:t>Caratteristiche comuni ai processi di crescita delle economie contemporanee</a:t>
            </a:r>
          </a:p>
          <a:p>
            <a:pPr marL="0" eaLnBrk="1" hangingPunct="1">
              <a:lnSpc>
                <a:spcPct val="114000"/>
              </a:lnSpc>
              <a:spcBef>
                <a:spcPts val="600"/>
              </a:spcBef>
              <a:buNone/>
            </a:pPr>
            <a:r>
              <a:rPr lang="it-IT" altLang="en-US" sz="1600" b="1" dirty="0">
                <a:latin typeface="American Typewriter" panose="02090604020004020304" pitchFamily="18" charset="77"/>
              </a:rPr>
              <a:t>Nicholas </a:t>
            </a:r>
            <a:r>
              <a:rPr lang="it-IT" altLang="en-US" sz="1600" b="1" dirty="0" err="1">
                <a:latin typeface="American Typewriter" panose="02090604020004020304" pitchFamily="18" charset="77"/>
              </a:rPr>
              <a:t>Kaldor</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(1957) le ha sintetizzate in </a:t>
            </a:r>
            <a:r>
              <a:rPr lang="it-IT" altLang="en-US" sz="1600" b="1" dirty="0">
                <a:latin typeface="American Typewriter" panose="02090604020004020304" pitchFamily="18" charset="77"/>
              </a:rPr>
              <a:t>5 fatti stilizzati</a:t>
            </a:r>
            <a:r>
              <a:rPr lang="it-IT" altLang="en-US" sz="1600" dirty="0">
                <a:latin typeface="American Typewriter" panose="02090604020004020304" pitchFamily="18" charset="77"/>
              </a:rPr>
              <a:t>:</a:t>
            </a:r>
          </a:p>
          <a:p>
            <a:pPr marL="0" eaLnBrk="1" hangingPunct="1">
              <a:lnSpc>
                <a:spcPct val="124000"/>
              </a:lnSpc>
              <a:spcBef>
                <a:spcPts val="1200"/>
              </a:spcBef>
              <a:buFont typeface="+mj-lt"/>
              <a:buAutoNum type="arabicParenR"/>
            </a:pPr>
            <a:r>
              <a:rPr lang="it-IT" altLang="en-US" sz="1600" b="1" dirty="0">
                <a:solidFill>
                  <a:srgbClr val="FF0000"/>
                </a:solidFill>
                <a:latin typeface="American Typewriter" panose="02090604020004020304" pitchFamily="18" charset="77"/>
              </a:rPr>
              <a:t>Y/N</a:t>
            </a:r>
            <a:r>
              <a:rPr lang="it-IT" altLang="en-US" sz="1600" dirty="0">
                <a:latin typeface="American Typewriter" panose="02090604020004020304" pitchFamily="18" charset="77"/>
              </a:rPr>
              <a:t> e </a:t>
            </a:r>
            <a:r>
              <a:rPr lang="it-IT" altLang="en-US" sz="1600" b="1" dirty="0">
                <a:solidFill>
                  <a:srgbClr val="FF0000"/>
                </a:solidFill>
                <a:latin typeface="American Typewriter" panose="02090604020004020304" pitchFamily="18" charset="77"/>
              </a:rPr>
              <a:t>K/N</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aumentano</a:t>
            </a:r>
            <a:r>
              <a:rPr lang="it-IT" altLang="en-US" sz="1600" dirty="0">
                <a:latin typeface="American Typewriter" panose="02090604020004020304" pitchFamily="18" charset="77"/>
              </a:rPr>
              <a:t> nel corso del tempo</a:t>
            </a:r>
          </a:p>
          <a:p>
            <a:pPr marL="0" eaLnBrk="1" hangingPunct="1">
              <a:lnSpc>
                <a:spcPct val="124000"/>
              </a:lnSpc>
              <a:spcBef>
                <a:spcPts val="600"/>
              </a:spcBef>
              <a:buFont typeface="+mj-lt"/>
              <a:buAutoNum type="arabicParenR"/>
            </a:pPr>
            <a:r>
              <a:rPr lang="it-IT" altLang="en-US" sz="1600" b="1" dirty="0">
                <a:solidFill>
                  <a:srgbClr val="FF0000"/>
                </a:solidFill>
                <a:latin typeface="American Typewriter" panose="02090604020004020304" pitchFamily="18" charset="77"/>
              </a:rPr>
              <a:t>K/Y</a:t>
            </a:r>
            <a:r>
              <a:rPr lang="it-IT" altLang="en-US" sz="1600" dirty="0">
                <a:latin typeface="American Typewriter" panose="02090604020004020304" pitchFamily="18" charset="77"/>
              </a:rPr>
              <a:t> è approssimativamente </a:t>
            </a:r>
            <a:r>
              <a:rPr lang="it-IT" altLang="en-US" sz="1600" b="1" dirty="0">
                <a:latin typeface="American Typewriter" panose="02090604020004020304" pitchFamily="18" charset="77"/>
              </a:rPr>
              <a:t>costante</a:t>
            </a:r>
          </a:p>
          <a:p>
            <a:pPr marL="0" indent="0" eaLnBrk="1" hangingPunct="1">
              <a:lnSpc>
                <a:spcPct val="124000"/>
              </a:lnSpc>
              <a:spcBef>
                <a:spcPts val="600"/>
              </a:spcBef>
              <a:buNone/>
            </a:pPr>
            <a:r>
              <a:rPr lang="it-IT" altLang="en-US" sz="1600" dirty="0">
                <a:latin typeface="American Typewriter" panose="02090604020004020304" pitchFamily="18" charset="77"/>
              </a:rPr>
              <a:t>Essendo caratterizzati da una crescita apparentemente illimitata, lo </a:t>
            </a:r>
            <a:r>
              <a:rPr lang="it-IT" altLang="en-US" sz="1600" i="1" dirty="0">
                <a:latin typeface="American Typewriter" panose="02090604020004020304" pitchFamily="18" charset="77"/>
              </a:rPr>
              <a:t>stock</a:t>
            </a:r>
            <a:r>
              <a:rPr lang="it-IT" altLang="en-US" sz="1600" dirty="0">
                <a:latin typeface="American Typewriter" panose="02090604020004020304" pitchFamily="18" charset="77"/>
              </a:rPr>
              <a:t> di capitale e la </a:t>
            </a:r>
            <a:r>
              <a:rPr lang="it-IT" altLang="en-US" sz="1600" dirty="0" err="1">
                <a:latin typeface="American Typewriter" panose="02090604020004020304" pitchFamily="18" charset="77"/>
              </a:rPr>
              <a:t>quantita’</a:t>
            </a:r>
            <a:r>
              <a:rPr lang="it-IT" altLang="en-US" sz="1600" dirty="0">
                <a:latin typeface="American Typewriter" panose="02090604020004020304" pitchFamily="18" charset="77"/>
              </a:rPr>
              <a:t> prodotto tendono a inseguirsi. Di conseguenza il loro rapporto mostra solamente una debole tendenza. </a:t>
            </a:r>
          </a:p>
        </p:txBody>
      </p:sp>
    </p:spTree>
    <p:extLst>
      <p:ext uri="{BB962C8B-B14F-4D97-AF65-F5344CB8AC3E}">
        <p14:creationId xmlns:p14="http://schemas.microsoft.com/office/powerpoint/2010/main" val="81856743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10243" name="Rectangle 2"/>
          <p:cNvSpPr>
            <a:spLocks noGrp="1" noChangeArrowheads="1"/>
          </p:cNvSpPr>
          <p:nvPr>
            <p:ph type="title"/>
          </p:nvPr>
        </p:nvSpPr>
        <p:spPr bwMode="auto">
          <a:xfrm>
            <a:off x="533400" y="350838"/>
            <a:ext cx="82296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II.2 – I fatti stilizzati della crescita</a:t>
            </a:r>
          </a:p>
        </p:txBody>
      </p:sp>
      <p:sp>
        <p:nvSpPr>
          <p:cNvPr id="10244" name="Rectangle 4"/>
          <p:cNvSpPr>
            <a:spLocks noGrp="1" noChangeArrowheads="1"/>
          </p:cNvSpPr>
          <p:nvPr>
            <p:ph type="body" idx="1"/>
          </p:nvPr>
        </p:nvSpPr>
        <p:spPr>
          <a:xfrm>
            <a:off x="533400" y="1023764"/>
            <a:ext cx="8610600" cy="5267672"/>
          </a:xfrm>
          <a:noFill/>
        </p:spPr>
        <p:txBody>
          <a:bodyPr/>
          <a:lstStyle/>
          <a:p>
            <a:pPr marL="0" eaLnBrk="1" hangingPunct="1">
              <a:lnSpc>
                <a:spcPct val="114000"/>
              </a:lnSpc>
              <a:spcBef>
                <a:spcPts val="600"/>
              </a:spcBef>
              <a:buNone/>
            </a:pPr>
            <a:endParaRPr lang="it-IT" altLang="en-US" sz="1600" dirty="0">
              <a:latin typeface="American Typewriter" panose="02090604020004020304" pitchFamily="18" charset="77"/>
            </a:endParaRPr>
          </a:p>
          <a:p>
            <a:pPr marL="0" eaLnBrk="1" hangingPunct="1">
              <a:lnSpc>
                <a:spcPct val="114000"/>
              </a:lnSpc>
              <a:spcBef>
                <a:spcPts val="600"/>
              </a:spcBef>
              <a:buNone/>
            </a:pPr>
            <a:r>
              <a:rPr lang="it-IT" altLang="en-US" sz="1600" dirty="0">
                <a:latin typeface="American Typewriter" panose="02090604020004020304" pitchFamily="18" charset="77"/>
              </a:rPr>
              <a:t>Caratteristiche comuni ai processi di crescita delle economie contemporanee</a:t>
            </a:r>
          </a:p>
          <a:p>
            <a:pPr marL="0" eaLnBrk="1" hangingPunct="1">
              <a:lnSpc>
                <a:spcPct val="114000"/>
              </a:lnSpc>
              <a:spcBef>
                <a:spcPts val="600"/>
              </a:spcBef>
              <a:buNone/>
            </a:pPr>
            <a:r>
              <a:rPr lang="it-IT" altLang="en-US" sz="1600" b="1" dirty="0">
                <a:latin typeface="American Typewriter" panose="02090604020004020304" pitchFamily="18" charset="77"/>
              </a:rPr>
              <a:t>Nicholas </a:t>
            </a:r>
            <a:r>
              <a:rPr lang="it-IT" altLang="en-US" sz="1600" b="1" dirty="0" err="1">
                <a:latin typeface="American Typewriter" panose="02090604020004020304" pitchFamily="18" charset="77"/>
              </a:rPr>
              <a:t>Kaldor</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(1957) le ha sintetizzate in </a:t>
            </a:r>
            <a:r>
              <a:rPr lang="it-IT" altLang="en-US" sz="1600" b="1" dirty="0">
                <a:latin typeface="American Typewriter" panose="02090604020004020304" pitchFamily="18" charset="77"/>
              </a:rPr>
              <a:t>5 fatti stilizzati</a:t>
            </a:r>
            <a:r>
              <a:rPr lang="it-IT" altLang="en-US" sz="1600" dirty="0">
                <a:latin typeface="American Typewriter" panose="02090604020004020304" pitchFamily="18" charset="77"/>
              </a:rPr>
              <a:t>:</a:t>
            </a:r>
          </a:p>
          <a:p>
            <a:pPr marL="0" eaLnBrk="1" hangingPunct="1">
              <a:lnSpc>
                <a:spcPct val="124000"/>
              </a:lnSpc>
              <a:spcBef>
                <a:spcPts val="1200"/>
              </a:spcBef>
              <a:buFont typeface="+mj-lt"/>
              <a:buAutoNum type="arabicParenR"/>
            </a:pPr>
            <a:r>
              <a:rPr lang="it-IT" altLang="en-US" sz="1600" b="1" dirty="0">
                <a:solidFill>
                  <a:srgbClr val="FF0000"/>
                </a:solidFill>
                <a:latin typeface="American Typewriter" panose="02090604020004020304" pitchFamily="18" charset="77"/>
              </a:rPr>
              <a:t>Y/N</a:t>
            </a:r>
            <a:r>
              <a:rPr lang="it-IT" altLang="en-US" sz="1600" dirty="0">
                <a:latin typeface="American Typewriter" panose="02090604020004020304" pitchFamily="18" charset="77"/>
              </a:rPr>
              <a:t> e </a:t>
            </a:r>
            <a:r>
              <a:rPr lang="it-IT" altLang="en-US" sz="1600" b="1" dirty="0">
                <a:solidFill>
                  <a:srgbClr val="FF0000"/>
                </a:solidFill>
                <a:latin typeface="American Typewriter" panose="02090604020004020304" pitchFamily="18" charset="77"/>
              </a:rPr>
              <a:t>K/N</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aumentano</a:t>
            </a:r>
            <a:r>
              <a:rPr lang="it-IT" altLang="en-US" sz="1600" dirty="0">
                <a:latin typeface="American Typewriter" panose="02090604020004020304" pitchFamily="18" charset="77"/>
              </a:rPr>
              <a:t> nel corso del tempo</a:t>
            </a:r>
          </a:p>
          <a:p>
            <a:pPr marL="0" eaLnBrk="1" hangingPunct="1">
              <a:lnSpc>
                <a:spcPct val="124000"/>
              </a:lnSpc>
              <a:spcBef>
                <a:spcPts val="600"/>
              </a:spcBef>
              <a:buFont typeface="+mj-lt"/>
              <a:buAutoNum type="arabicParenR"/>
            </a:pPr>
            <a:r>
              <a:rPr lang="it-IT" altLang="en-US" sz="1600" b="1" dirty="0">
                <a:solidFill>
                  <a:srgbClr val="FF0000"/>
                </a:solidFill>
                <a:latin typeface="American Typewriter" panose="02090604020004020304" pitchFamily="18" charset="77"/>
              </a:rPr>
              <a:t>K/Y</a:t>
            </a:r>
            <a:r>
              <a:rPr lang="it-IT" altLang="en-US" sz="1600" dirty="0">
                <a:latin typeface="American Typewriter" panose="02090604020004020304" pitchFamily="18" charset="77"/>
              </a:rPr>
              <a:t> è approssimativamente </a:t>
            </a:r>
            <a:r>
              <a:rPr lang="it-IT" altLang="en-US" sz="1600" b="1" dirty="0">
                <a:latin typeface="American Typewriter" panose="02090604020004020304" pitchFamily="18" charset="77"/>
              </a:rPr>
              <a:t>costante</a:t>
            </a:r>
          </a:p>
          <a:p>
            <a:pPr marL="0" eaLnBrk="1" hangingPunct="1">
              <a:lnSpc>
                <a:spcPct val="124000"/>
              </a:lnSpc>
              <a:spcBef>
                <a:spcPts val="600"/>
              </a:spcBef>
              <a:buFont typeface="+mj-lt"/>
              <a:buAutoNum type="arabicParenR"/>
            </a:pPr>
            <a:r>
              <a:rPr lang="it-IT" altLang="en-US" sz="1600" dirty="0">
                <a:latin typeface="American Typewriter" panose="02090604020004020304" pitchFamily="18" charset="77"/>
              </a:rPr>
              <a:t>Il </a:t>
            </a:r>
            <a:r>
              <a:rPr lang="it-IT" altLang="en-US" sz="1600" b="1" dirty="0">
                <a:solidFill>
                  <a:srgbClr val="FF0000"/>
                </a:solidFill>
                <a:latin typeface="American Typewriter" panose="02090604020004020304" pitchFamily="18" charset="77"/>
              </a:rPr>
              <a:t>salario reale </a:t>
            </a:r>
            <a:r>
              <a:rPr lang="it-IT" altLang="en-US" sz="1600" b="1" dirty="0">
                <a:latin typeface="American Typewriter" panose="02090604020004020304" pitchFamily="18" charset="77"/>
              </a:rPr>
              <a:t>aumenta</a:t>
            </a:r>
            <a:r>
              <a:rPr lang="it-IT" altLang="en-US" sz="1600" dirty="0">
                <a:latin typeface="American Typewriter" panose="02090604020004020304" pitchFamily="18" charset="77"/>
              </a:rPr>
              <a:t> nel tempo</a:t>
            </a:r>
          </a:p>
          <a:p>
            <a:pPr marL="0" eaLnBrk="1" hangingPunct="1">
              <a:lnSpc>
                <a:spcPct val="124000"/>
              </a:lnSpc>
              <a:spcBef>
                <a:spcPts val="600"/>
              </a:spcBef>
              <a:buFont typeface="+mj-lt"/>
              <a:buAutoNum type="arabicParenR"/>
            </a:pPr>
            <a:r>
              <a:rPr lang="it-IT" altLang="en-US" sz="1600" dirty="0">
                <a:latin typeface="American Typewriter" panose="02090604020004020304" pitchFamily="18" charset="77"/>
              </a:rPr>
              <a:t>La </a:t>
            </a:r>
            <a:r>
              <a:rPr lang="it-IT" altLang="en-US" sz="1600" b="1" dirty="0">
                <a:solidFill>
                  <a:srgbClr val="FF0000"/>
                </a:solidFill>
                <a:latin typeface="American Typewriter" panose="02090604020004020304" pitchFamily="18" charset="77"/>
              </a:rPr>
              <a:t>rendita reale </a:t>
            </a:r>
            <a:r>
              <a:rPr lang="it-IT" altLang="en-US" sz="1600" dirty="0">
                <a:latin typeface="American Typewriter" panose="02090604020004020304" pitchFamily="18" charset="77"/>
              </a:rPr>
              <a:t>del </a:t>
            </a:r>
            <a:r>
              <a:rPr lang="it-IT" altLang="en-US" sz="1600" b="1" dirty="0">
                <a:latin typeface="American Typewriter" panose="02090604020004020304" pitchFamily="18" charset="77"/>
              </a:rPr>
              <a:t>capitale</a:t>
            </a:r>
            <a:r>
              <a:rPr lang="it-IT" altLang="en-US" sz="1600" dirty="0">
                <a:latin typeface="American Typewriter" panose="02090604020004020304" pitchFamily="18" charset="77"/>
              </a:rPr>
              <a:t> è all’incirca costante</a:t>
            </a:r>
          </a:p>
          <a:p>
            <a:pPr marL="0" eaLnBrk="1" hangingPunct="1">
              <a:lnSpc>
                <a:spcPct val="124000"/>
              </a:lnSpc>
              <a:spcBef>
                <a:spcPts val="600"/>
              </a:spcBef>
              <a:buFont typeface="+mj-lt"/>
              <a:buAutoNum type="arabicParenR"/>
            </a:pPr>
            <a:r>
              <a:rPr lang="it-IT" altLang="en-US" sz="1600" dirty="0">
                <a:latin typeface="American Typewriter" panose="02090604020004020304" pitchFamily="18" charset="77"/>
              </a:rPr>
              <a:t>Le </a:t>
            </a:r>
            <a:r>
              <a:rPr lang="it-IT" altLang="en-US" sz="1600" b="1" dirty="0">
                <a:solidFill>
                  <a:srgbClr val="FF0000"/>
                </a:solidFill>
                <a:latin typeface="American Typewriter" panose="02090604020004020304" pitchFamily="18" charset="77"/>
              </a:rPr>
              <a:t>quote</a:t>
            </a:r>
            <a:r>
              <a:rPr lang="it-IT" altLang="en-US" sz="1600" dirty="0">
                <a:latin typeface="American Typewriter" panose="02090604020004020304" pitchFamily="18" charset="77"/>
              </a:rPr>
              <a:t> del K e del N sul reddito netto sono approssimativamente </a:t>
            </a:r>
            <a:r>
              <a:rPr lang="it-IT" altLang="en-US" sz="1600" b="1" dirty="0">
                <a:latin typeface="American Typewriter" panose="02090604020004020304" pitchFamily="18" charset="77"/>
              </a:rPr>
              <a:t>costanti</a:t>
            </a:r>
            <a:r>
              <a:rPr lang="it-IT" altLang="en-US" sz="1600" dirty="0">
                <a:latin typeface="American Typewriter" panose="02090604020004020304" pitchFamily="18" charset="77"/>
              </a:rPr>
              <a:t>.</a:t>
            </a:r>
          </a:p>
          <a:p>
            <a:pPr marL="0" indent="0" eaLnBrk="1" hangingPunct="1">
              <a:lnSpc>
                <a:spcPct val="124000"/>
              </a:lnSpc>
              <a:spcBef>
                <a:spcPts val="1200"/>
              </a:spcBef>
              <a:buNone/>
            </a:pPr>
            <a:r>
              <a:rPr lang="it-IT" altLang="en-US" sz="1600" dirty="0">
                <a:latin typeface="American Typewriter" panose="02090604020004020304" pitchFamily="18" charset="77"/>
              </a:rPr>
              <a:t>Come vedremo, questi fatti sono riprodotti dal modello di crescita di Robert </a:t>
            </a:r>
            <a:r>
              <a:rPr lang="it-IT" altLang="en-US" sz="1600" dirty="0" err="1">
                <a:latin typeface="American Typewriter" panose="02090604020004020304" pitchFamily="18" charset="77"/>
              </a:rPr>
              <a:t>Solow</a:t>
            </a:r>
            <a:r>
              <a:rPr lang="it-IT" altLang="en-US" sz="1600" dirty="0">
                <a:latin typeface="American Typewriter" panose="02090604020004020304" pitchFamily="18" charset="77"/>
              </a:rPr>
              <a:t> (1956). </a:t>
            </a:r>
          </a:p>
          <a:p>
            <a:pPr marL="0" indent="0" eaLnBrk="1" hangingPunct="1">
              <a:lnSpc>
                <a:spcPct val="124000"/>
              </a:lnSpc>
              <a:spcBef>
                <a:spcPts val="1200"/>
              </a:spcBef>
              <a:buNone/>
            </a:pPr>
            <a:r>
              <a:rPr lang="it-IT" altLang="en-US" sz="1600" b="1" dirty="0">
                <a:solidFill>
                  <a:srgbClr val="006600"/>
                </a:solidFill>
                <a:latin typeface="American Typewriter" panose="02090604020004020304" pitchFamily="18" charset="77"/>
              </a:rPr>
              <a:t>Di recente, un acceso dibattito si è aperto in merito all’ultimo «fatto»:    </a:t>
            </a:r>
          </a:p>
          <a:p>
            <a:pPr marL="0" indent="0" eaLnBrk="1" hangingPunct="1">
              <a:lnSpc>
                <a:spcPct val="124000"/>
              </a:lnSpc>
              <a:spcBef>
                <a:spcPts val="0"/>
              </a:spcBef>
              <a:buNone/>
            </a:pPr>
            <a:r>
              <a:rPr lang="it-IT" altLang="en-US" sz="1600" b="1" dirty="0">
                <a:solidFill>
                  <a:srgbClr val="006600"/>
                </a:solidFill>
                <a:latin typeface="American Typewriter" panose="02090604020004020304" pitchFamily="18" charset="77"/>
              </a:rPr>
              <a:t>la costanza delle quote distributive. </a:t>
            </a:r>
          </a:p>
          <a:p>
            <a:pPr marL="0" indent="0" eaLnBrk="1" hangingPunct="1">
              <a:lnSpc>
                <a:spcPct val="124000"/>
              </a:lnSpc>
              <a:spcBef>
                <a:spcPts val="600"/>
              </a:spcBef>
              <a:buNone/>
            </a:pPr>
            <a:r>
              <a:rPr lang="it-IT" altLang="en-US" sz="1600" b="1" dirty="0">
                <a:solidFill>
                  <a:srgbClr val="006600"/>
                </a:solidFill>
                <a:latin typeface="American Typewriter" panose="02090604020004020304" pitchFamily="18" charset="77"/>
              </a:rPr>
              <a:t>Infatti, negli ultimi decenni la quota del lavoro ha iniziato a diminuire!</a:t>
            </a:r>
          </a:p>
        </p:txBody>
      </p:sp>
    </p:spTree>
    <p:extLst>
      <p:ext uri="{BB962C8B-B14F-4D97-AF65-F5344CB8AC3E}">
        <p14:creationId xmlns:p14="http://schemas.microsoft.com/office/powerpoint/2010/main" val="409132067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10243" name="Rectangle 2"/>
          <p:cNvSpPr>
            <a:spLocks noGrp="1" noChangeArrowheads="1"/>
          </p:cNvSpPr>
          <p:nvPr>
            <p:ph type="title"/>
          </p:nvPr>
        </p:nvSpPr>
        <p:spPr bwMode="auto">
          <a:xfrm>
            <a:off x="533400" y="350838"/>
            <a:ext cx="82296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latin typeface="American Typewriter" panose="02090604020004020304" pitchFamily="18" charset="77"/>
              </a:rPr>
              <a:t>II.3 –  </a:t>
            </a:r>
            <a:r>
              <a:rPr lang="it-IT" altLang="en-US" sz="2400" dirty="0">
                <a:latin typeface="American Typewriter" panose="02090604020004020304" pitchFamily="18" charset="77"/>
              </a:rPr>
              <a:t>Il modello di </a:t>
            </a:r>
            <a:r>
              <a:rPr lang="it-IT" altLang="en-US" sz="2400" dirty="0" err="1">
                <a:latin typeface="American Typewriter" panose="02090604020004020304" pitchFamily="18" charset="77"/>
              </a:rPr>
              <a:t>Solow</a:t>
            </a:r>
            <a:endParaRPr lang="it-IT" altLang="en-US" sz="2400" dirty="0">
              <a:latin typeface="American Typewriter" panose="02090604020004020304" pitchFamily="18" charset="77"/>
            </a:endParaRPr>
          </a:p>
        </p:txBody>
      </p:sp>
      <p:sp>
        <p:nvSpPr>
          <p:cNvPr id="10244" name="Rectangle 4"/>
          <p:cNvSpPr>
            <a:spLocks noGrp="1" noChangeArrowheads="1"/>
          </p:cNvSpPr>
          <p:nvPr>
            <p:ph type="body" idx="1"/>
          </p:nvPr>
        </p:nvSpPr>
        <p:spPr>
          <a:xfrm>
            <a:off x="533400" y="1127125"/>
            <a:ext cx="8791128" cy="4966171"/>
          </a:xfrm>
          <a:noFill/>
        </p:spPr>
        <p:txBody>
          <a:bodyPr/>
          <a:lstStyle/>
          <a:p>
            <a:pPr marL="0" eaLnBrk="1" hangingPunct="1">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Il modello di </a:t>
            </a:r>
            <a:r>
              <a:rPr lang="it-IT" altLang="en-US" sz="1600" dirty="0" err="1">
                <a:latin typeface="American Typewriter" panose="02090604020004020304" pitchFamily="18" charset="77"/>
              </a:rPr>
              <a:t>Solow</a:t>
            </a:r>
            <a:r>
              <a:rPr lang="it-IT" altLang="en-US" sz="1600" dirty="0">
                <a:latin typeface="American Typewriter" panose="02090604020004020304" pitchFamily="18" charset="77"/>
              </a:rPr>
              <a:t> (1956) descrive il processo di crescita in un sistema economico con due caratteristiche essenziali:</a:t>
            </a:r>
          </a:p>
          <a:p>
            <a:pPr eaLnBrk="1" hangingPunct="1">
              <a:lnSpc>
                <a:spcPct val="114000"/>
              </a:lnSpc>
              <a:spcBef>
                <a:spcPts val="600"/>
              </a:spcBef>
            </a:pPr>
            <a:r>
              <a:rPr lang="it-IT" altLang="en-US" sz="1600" dirty="0">
                <a:latin typeface="American Typewriter" panose="02090604020004020304" pitchFamily="18" charset="77"/>
              </a:rPr>
              <a:t>Per ciascun livello di reddito e di produzione, solo parte del reddito è consumata. </a:t>
            </a:r>
          </a:p>
          <a:p>
            <a:pPr eaLnBrk="1" hangingPunct="1">
              <a:lnSpc>
                <a:spcPct val="114000"/>
              </a:lnSpc>
              <a:spcBef>
                <a:spcPts val="600"/>
              </a:spcBef>
            </a:pPr>
            <a:r>
              <a:rPr lang="it-IT" altLang="en-US" sz="1600" dirty="0">
                <a:latin typeface="American Typewriter" panose="02090604020004020304" pitchFamily="18" charset="77"/>
              </a:rPr>
              <a:t>Il resto è risparmiato e può essere destinato ad aumentare lo stock di capitale</a:t>
            </a:r>
          </a:p>
          <a:p>
            <a:pPr marL="0" eaLnBrk="1" hangingPunct="1">
              <a:lnSpc>
                <a:spcPct val="114000"/>
              </a:lnSpc>
              <a:spcBef>
                <a:spcPts val="600"/>
              </a:spcBef>
            </a:pPr>
            <a:r>
              <a:rPr lang="it-IT" altLang="en-US" sz="1600" dirty="0">
                <a:latin typeface="American Typewriter" panose="02090604020004020304" pitchFamily="18" charset="77"/>
              </a:rPr>
              <a:t>Le capacità produttive sono descritte da una funzione di produzione con RSC.</a:t>
            </a:r>
          </a:p>
          <a:p>
            <a:pPr marL="0" eaLnBrk="1" hangingPunct="1">
              <a:lnSpc>
                <a:spcPct val="114000"/>
              </a:lnSpc>
              <a:spcBef>
                <a:spcPts val="600"/>
              </a:spcBef>
            </a:pPr>
            <a:endParaRPr lang="it-IT" altLang="en-US" sz="1600" dirty="0">
              <a:latin typeface="American Typewriter" panose="02090604020004020304" pitchFamily="18" charset="77"/>
            </a:endParaRPr>
          </a:p>
          <a:p>
            <a:pPr marL="0" indent="0" eaLnBrk="1" hangingPunct="1">
              <a:lnSpc>
                <a:spcPct val="114000"/>
              </a:lnSpc>
              <a:spcBef>
                <a:spcPts val="600"/>
              </a:spcBef>
              <a:buNone/>
            </a:pPr>
            <a:r>
              <a:rPr lang="it-IT" altLang="en-US" sz="1600" i="1" dirty="0">
                <a:latin typeface="American Typewriter" panose="02090604020004020304" pitchFamily="18" charset="77"/>
              </a:rPr>
              <a:t>Ricordiamo</a:t>
            </a:r>
            <a:r>
              <a:rPr lang="it-IT" altLang="en-US" sz="1600" dirty="0">
                <a:latin typeface="American Typewriter" panose="02090604020004020304" pitchFamily="18" charset="77"/>
              </a:rPr>
              <a:t>:</a:t>
            </a:r>
          </a:p>
          <a:p>
            <a:pPr eaLnBrk="1" hangingPunct="1">
              <a:lnSpc>
                <a:spcPct val="114000"/>
              </a:lnSpc>
              <a:spcBef>
                <a:spcPts val="600"/>
              </a:spcBef>
            </a:pPr>
            <a:r>
              <a:rPr lang="it-IT" altLang="en-US" sz="1600" dirty="0">
                <a:latin typeface="American Typewriter" panose="02090604020004020304" pitchFamily="18" charset="77"/>
              </a:rPr>
              <a:t>RSC vuol dire che, se moltiplico o divido i fattori per un qualsiasi </a:t>
            </a:r>
            <a:r>
              <a:rPr lang="it-IT" altLang="en-US" sz="1600" b="1" dirty="0">
                <a:solidFill>
                  <a:srgbClr val="FF0000"/>
                </a:solidFill>
                <a:latin typeface="American Typewriter" panose="02090604020004020304" pitchFamily="18" charset="77"/>
              </a:rPr>
              <a:t>x </a:t>
            </a:r>
            <a:r>
              <a:rPr lang="it-IT" altLang="en-US" sz="1600" b="1" dirty="0">
                <a:solidFill>
                  <a:srgbClr val="FF0000"/>
                </a:solidFill>
                <a:latin typeface="American Typewriter" panose="02090604020004020304" pitchFamily="18" charset="77"/>
                <a:cs typeface="Calibri" panose="020F0502020204030204" pitchFamily="34" charset="0"/>
              </a:rPr>
              <a:t>&gt; 0</a:t>
            </a:r>
            <a:r>
              <a:rPr lang="it-IT" altLang="en-US" sz="1600" dirty="0">
                <a:latin typeface="American Typewriter" panose="02090604020004020304" pitchFamily="18" charset="77"/>
                <a:cs typeface="Calibri" panose="020F0502020204030204" pitchFamily="34" charset="0"/>
              </a:rPr>
              <a:t>, anche il prodotto viene moltiplicato o diviso per </a:t>
            </a:r>
            <a:r>
              <a:rPr lang="it-IT" altLang="en-US" sz="1600" b="1" dirty="0">
                <a:solidFill>
                  <a:srgbClr val="FF0000"/>
                </a:solidFill>
                <a:latin typeface="American Typewriter" panose="02090604020004020304" pitchFamily="18" charset="77"/>
                <a:cs typeface="Calibri" panose="020F0502020204030204" pitchFamily="34" charset="0"/>
              </a:rPr>
              <a:t>x</a:t>
            </a:r>
            <a:r>
              <a:rPr lang="it-IT" altLang="en-US" sz="1600" dirty="0">
                <a:latin typeface="American Typewriter" panose="02090604020004020304" pitchFamily="18" charset="77"/>
                <a:cs typeface="Calibri" panose="020F0502020204030204" pitchFamily="34" charset="0"/>
              </a:rPr>
              <a:t>.</a:t>
            </a:r>
          </a:p>
          <a:p>
            <a:pPr eaLnBrk="1" hangingPunct="1">
              <a:lnSpc>
                <a:spcPct val="114000"/>
              </a:lnSpc>
              <a:spcBef>
                <a:spcPts val="600"/>
              </a:spcBef>
            </a:pPr>
            <a:r>
              <a:rPr lang="it-IT" altLang="en-US" sz="1600" dirty="0">
                <a:latin typeface="American Typewriter" panose="02090604020004020304" pitchFamily="18" charset="77"/>
                <a:cs typeface="Calibri" panose="020F0502020204030204" pitchFamily="34" charset="0"/>
              </a:rPr>
              <a:t>Se scelgo </a:t>
            </a:r>
            <a:r>
              <a:rPr lang="it-IT" altLang="en-US" sz="1600" b="1" dirty="0">
                <a:latin typeface="American Typewriter" panose="02090604020004020304" pitchFamily="18" charset="77"/>
                <a:cs typeface="Calibri" panose="020F0502020204030204" pitchFamily="34" charset="0"/>
              </a:rPr>
              <a:t>x = N </a:t>
            </a:r>
            <a:r>
              <a:rPr lang="it-IT" altLang="en-US" sz="1600" dirty="0">
                <a:latin typeface="American Typewriter" panose="02090604020004020304" pitchFamily="18" charset="77"/>
                <a:cs typeface="Calibri" panose="020F0502020204030204" pitchFamily="34" charset="0"/>
              </a:rPr>
              <a:t>e divido i fattori per N, anche il </a:t>
            </a:r>
            <a:r>
              <a:rPr lang="it-IT" altLang="en-US" sz="1600" i="1" dirty="0">
                <a:latin typeface="American Typewriter" panose="02090604020004020304" pitchFamily="18" charset="77"/>
                <a:cs typeface="Calibri" panose="020F0502020204030204" pitchFamily="34" charset="0"/>
              </a:rPr>
              <a:t>prodotto è diviso per N.</a:t>
            </a:r>
          </a:p>
          <a:p>
            <a:pPr eaLnBrk="1" hangingPunct="1">
              <a:lnSpc>
                <a:spcPct val="114000"/>
              </a:lnSpc>
              <a:spcBef>
                <a:spcPts val="600"/>
              </a:spcBef>
            </a:pPr>
            <a:r>
              <a:rPr lang="it-IT" altLang="en-US" sz="1600" dirty="0">
                <a:latin typeface="American Typewriter" panose="02090604020004020304" pitchFamily="18" charset="77"/>
                <a:cs typeface="Calibri" panose="020F0502020204030204" pitchFamily="34" charset="0"/>
              </a:rPr>
              <a:t>Questo vuol dire che le proprietà della funzione di produzione </a:t>
            </a:r>
            <a:r>
              <a:rPr lang="it-IT" altLang="en-US" sz="1600" b="1" dirty="0">
                <a:latin typeface="American Typewriter" panose="02090604020004020304" pitchFamily="18" charset="77"/>
                <a:cs typeface="Calibri" panose="020F0502020204030204" pitchFamily="34" charset="0"/>
              </a:rPr>
              <a:t>Y= F(N,K)</a:t>
            </a:r>
          </a:p>
          <a:p>
            <a:pPr marL="0" indent="0" eaLnBrk="1" hangingPunct="1">
              <a:lnSpc>
                <a:spcPct val="114000"/>
              </a:lnSpc>
              <a:spcBef>
                <a:spcPts val="600"/>
              </a:spcBef>
              <a:buNone/>
            </a:pPr>
            <a:r>
              <a:rPr lang="it-IT" altLang="en-US" sz="1600" b="1" dirty="0">
                <a:latin typeface="American Typewriter" panose="02090604020004020304" pitchFamily="18" charset="77"/>
                <a:cs typeface="Calibri" panose="020F0502020204030204" pitchFamily="34" charset="0"/>
              </a:rPr>
              <a:t>      </a:t>
            </a:r>
            <a:r>
              <a:rPr lang="it-IT" altLang="en-US" sz="1600" dirty="0">
                <a:latin typeface="American Typewriter" panose="02090604020004020304" pitchFamily="18" charset="77"/>
                <a:cs typeface="Calibri" panose="020F0502020204030204" pitchFamily="34" charset="0"/>
              </a:rPr>
              <a:t>sono mantenute dalla funzione pro capite                                               </a:t>
            </a:r>
            <a:r>
              <a:rPr lang="it-IT" altLang="en-US" sz="1600" b="1" dirty="0">
                <a:solidFill>
                  <a:srgbClr val="00B0F0"/>
                </a:solidFill>
                <a:latin typeface="American Typewriter" panose="02090604020004020304" pitchFamily="18" charset="77"/>
                <a:cs typeface="Calibri" panose="020F0502020204030204" pitchFamily="34" charset="0"/>
              </a:rPr>
              <a:t>…→</a:t>
            </a:r>
            <a:endParaRPr lang="it-IT" altLang="en-US" sz="1600" b="1" dirty="0">
              <a:solidFill>
                <a:srgbClr val="00B0F0"/>
              </a:solidFill>
              <a:latin typeface="American Typewriter" panose="02090604020004020304" pitchFamily="18" charset="77"/>
            </a:endParaRPr>
          </a:p>
          <a:p>
            <a:pPr marL="0" eaLnBrk="1" hangingPunct="1">
              <a:lnSpc>
                <a:spcPct val="114000"/>
              </a:lnSpc>
              <a:spcBef>
                <a:spcPts val="600"/>
              </a:spcBef>
            </a:pPr>
            <a:endParaRPr lang="it-IT" altLang="en-US" sz="1600" dirty="0">
              <a:latin typeface="American Typewriter" panose="02090604020004020304" pitchFamily="18" charset="77"/>
            </a:endParaRPr>
          </a:p>
        </p:txBody>
      </p:sp>
    </p:spTree>
    <p:extLst>
      <p:ext uri="{BB962C8B-B14F-4D97-AF65-F5344CB8AC3E}">
        <p14:creationId xmlns:p14="http://schemas.microsoft.com/office/powerpoint/2010/main" val="19621795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13315" name="Rectangle 2"/>
          <p:cNvSpPr>
            <a:spLocks noGrp="1" noChangeArrowheads="1"/>
          </p:cNvSpPr>
          <p:nvPr>
            <p:ph type="title"/>
          </p:nvPr>
        </p:nvSpPr>
        <p:spPr bwMode="auto">
          <a:xfrm>
            <a:off x="533400" y="549275"/>
            <a:ext cx="8229600" cy="515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  La struttura del modello:  </a:t>
            </a:r>
            <a:r>
              <a:rPr lang="it-IT" altLang="en-US" sz="2000" b="1" dirty="0">
                <a:latin typeface="American Typewriter" panose="02090604020004020304" pitchFamily="18" charset="77"/>
              </a:rPr>
              <a:t>RSC</a:t>
            </a:r>
            <a:br>
              <a:rPr lang="it-IT" altLang="en-US" sz="2000" dirty="0">
                <a:latin typeface="American Typewriter" panose="02090604020004020304" pitchFamily="18" charset="77"/>
              </a:rPr>
            </a:br>
            <a:br>
              <a:rPr lang="it-IT" altLang="en-US" sz="2400" b="1" dirty="0">
                <a:latin typeface="American Typewriter" panose="02090604020004020304" pitchFamily="18" charset="77"/>
              </a:rPr>
            </a:br>
            <a:endParaRPr lang="it-IT" altLang="en-US" sz="2400" dirty="0">
              <a:latin typeface="American Typewriter" panose="02090604020004020304" pitchFamily="18" charset="77"/>
            </a:endParaRPr>
          </a:p>
        </p:txBody>
      </p:sp>
      <p:sp>
        <p:nvSpPr>
          <p:cNvPr id="13316" name="Rectangle 3"/>
          <p:cNvSpPr>
            <a:spLocks noGrp="1" noChangeArrowheads="1"/>
          </p:cNvSpPr>
          <p:nvPr>
            <p:ph type="body" idx="1"/>
          </p:nvPr>
        </p:nvSpPr>
        <p:spPr>
          <a:xfrm>
            <a:off x="611560" y="1557338"/>
            <a:ext cx="7999040"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a:p>
            <a:pPr eaLnBrk="1" hangingPunct="1">
              <a:buFont typeface="Wingdings" panose="05000000000000000000" pitchFamily="2" charset="2"/>
              <a:buNone/>
            </a:pPr>
            <a:endParaRPr lang="it-IT" altLang="en-US" sz="1700" dirty="0"/>
          </a:p>
          <a:p>
            <a:pPr eaLnBrk="1" hangingPunct="1">
              <a:buFont typeface="Wingdings" panose="05000000000000000000" pitchFamily="2" charset="2"/>
              <a:buNone/>
            </a:pPr>
            <a:endParaRPr lang="it-IT" altLang="en-US" sz="1700" dirty="0"/>
          </a:p>
        </p:txBody>
      </p:sp>
      <p:sp>
        <p:nvSpPr>
          <p:cNvPr id="13317" name="Rectangle 4"/>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441349" name="Rectangle 5"/>
          <p:cNvSpPr>
            <a:spLocks noChangeArrowheads="1"/>
          </p:cNvSpPr>
          <p:nvPr/>
        </p:nvSpPr>
        <p:spPr bwMode="auto">
          <a:xfrm>
            <a:off x="626418" y="1218214"/>
            <a:ext cx="8136582" cy="50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42862" indent="0" eaLnBrk="1" hangingPunct="1">
              <a:spcBef>
                <a:spcPct val="10000"/>
              </a:spcBef>
              <a:buClr>
                <a:schemeClr val="tx2"/>
              </a:buClr>
              <a:buSzPct val="70000"/>
            </a:pPr>
            <a:r>
              <a:rPr lang="it-IT" altLang="en-US" sz="1600" i="1" dirty="0">
                <a:solidFill>
                  <a:srgbClr val="00B0F0"/>
                </a:solidFill>
                <a:latin typeface="American Typewriter" panose="02090604020004020304" pitchFamily="18" charset="77"/>
              </a:rPr>
              <a:t>L’ipotesi di RSC è un’ipotesi forte!   È plausibile?</a:t>
            </a:r>
          </a:p>
          <a:p>
            <a:pPr marL="385762" indent="-342900" algn="just" eaLnBrk="1" hangingPunct="1">
              <a:lnSpc>
                <a:spcPct val="114000"/>
              </a:lnSpc>
              <a:spcBef>
                <a:spcPts val="600"/>
              </a:spcBef>
              <a:buClr>
                <a:schemeClr val="tx2"/>
              </a:buClr>
              <a:buSzPct val="70000"/>
              <a:buFont typeface="Wingdings" panose="05000000000000000000" pitchFamily="2" charset="2"/>
              <a:buChar char="ü"/>
            </a:pPr>
            <a:r>
              <a:rPr lang="it-IT" altLang="en-US" sz="1600" dirty="0">
                <a:latin typeface="American Typewriter" panose="02090604020004020304" pitchFamily="18" charset="77"/>
              </a:rPr>
              <a:t>E’ sempre possibile replicare un impianto esistente, ottenendo la stessa produttività</a:t>
            </a:r>
          </a:p>
          <a:p>
            <a:pPr marL="455612" lvl="1" indent="0" algn="just" eaLnBrk="1" hangingPunct="1">
              <a:lnSpc>
                <a:spcPct val="114000"/>
              </a:lnSpc>
              <a:spcBef>
                <a:spcPts val="600"/>
              </a:spcBef>
              <a:buClr>
                <a:schemeClr val="tx2"/>
              </a:buClr>
              <a:buSzPct val="70000"/>
            </a:pPr>
            <a:r>
              <a:rPr lang="it-IT" altLang="en-US" sz="1600" dirty="0">
                <a:latin typeface="American Typewriter" panose="02090604020004020304" pitchFamily="18" charset="77"/>
              </a:rPr>
              <a:t>→ questo suggerisce di scartare l’ipotesi di rendimenti </a:t>
            </a:r>
            <a:r>
              <a:rPr lang="it-IT" altLang="en-US" sz="1600" b="1" dirty="0">
                <a:solidFill>
                  <a:srgbClr val="003399"/>
                </a:solidFill>
                <a:latin typeface="American Typewriter" panose="02090604020004020304" pitchFamily="18" charset="77"/>
              </a:rPr>
              <a:t>decrescenti</a:t>
            </a:r>
          </a:p>
          <a:p>
            <a:pPr marL="385762" indent="-342900" algn="just" eaLnBrk="1" hangingPunct="1">
              <a:lnSpc>
                <a:spcPct val="114000"/>
              </a:lnSpc>
              <a:spcBef>
                <a:spcPts val="600"/>
              </a:spcBef>
              <a:buClr>
                <a:schemeClr val="tx2"/>
              </a:buClr>
              <a:buSzPct val="70000"/>
              <a:buFont typeface="Wingdings" panose="05000000000000000000" pitchFamily="2" charset="2"/>
              <a:buChar char="ü"/>
            </a:pPr>
            <a:r>
              <a:rPr lang="it-IT" altLang="en-US" sz="1600" dirty="0">
                <a:latin typeface="American Typewriter" panose="02090604020004020304" pitchFamily="18" charset="77"/>
              </a:rPr>
              <a:t>Se però, a livello aggregato, vi è un altro fattore di produzione (oltre K, L) disponibile in quantità limitata e non riproducibile né sostituibile – come ad es. alcune risorse ambientali:</a:t>
            </a:r>
          </a:p>
          <a:p>
            <a:pPr marL="455612" lvl="1" indent="0" algn="just" eaLnBrk="1" hangingPunct="1">
              <a:lnSpc>
                <a:spcPct val="114000"/>
              </a:lnSpc>
              <a:spcBef>
                <a:spcPts val="600"/>
              </a:spcBef>
              <a:buClr>
                <a:schemeClr val="tx2"/>
              </a:buClr>
              <a:buSzPct val="70000"/>
            </a:pPr>
            <a:r>
              <a:rPr lang="it-IT" altLang="en-US" sz="1600" dirty="0">
                <a:latin typeface="American Typewriter" panose="02090604020004020304" pitchFamily="18" charset="77"/>
              </a:rPr>
              <a:t>→ i rendimenti di scala per il sistema economico aggregato potranno diventare </a:t>
            </a:r>
            <a:r>
              <a:rPr lang="it-IT" altLang="en-US" sz="1600" b="1" dirty="0">
                <a:latin typeface="American Typewriter" panose="02090604020004020304" pitchFamily="18" charset="77"/>
              </a:rPr>
              <a:t>decrescenti</a:t>
            </a:r>
            <a:r>
              <a:rPr lang="it-IT" altLang="en-US" sz="1600" dirty="0">
                <a:latin typeface="American Typewriter" panose="02090604020004020304" pitchFamily="18" charset="77"/>
              </a:rPr>
              <a:t> in futuro?</a:t>
            </a:r>
          </a:p>
          <a:p>
            <a:pPr marL="385762" indent="-342900" algn="just" eaLnBrk="1" hangingPunct="1">
              <a:lnSpc>
                <a:spcPct val="114000"/>
              </a:lnSpc>
              <a:spcBef>
                <a:spcPts val="600"/>
              </a:spcBef>
              <a:buClr>
                <a:schemeClr val="tx2"/>
              </a:buClr>
              <a:buSzPct val="70000"/>
              <a:buFont typeface="Wingdings" panose="05000000000000000000" pitchFamily="2" charset="2"/>
              <a:buChar char="ü"/>
            </a:pPr>
            <a:r>
              <a:rPr lang="it-IT" altLang="en-US" sz="1600" dirty="0">
                <a:latin typeface="American Typewriter" panose="02090604020004020304" pitchFamily="18" charset="77"/>
              </a:rPr>
              <a:t>E’ possibile che i rendimenti di scala siano invece </a:t>
            </a:r>
            <a:r>
              <a:rPr lang="it-IT" altLang="en-US" sz="1600" b="1" dirty="0">
                <a:solidFill>
                  <a:srgbClr val="003399"/>
                </a:solidFill>
                <a:latin typeface="American Typewriter" panose="02090604020004020304" pitchFamily="18" charset="77"/>
              </a:rPr>
              <a:t>crescenti</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Sì, se impianti troppo piccoli sono meno efficienti. Questo è il caso in alcuni settori industriali e dei servizi</a:t>
            </a:r>
          </a:p>
          <a:p>
            <a:pPr marL="42862" indent="0" algn="just" eaLnBrk="1" hangingPunct="1">
              <a:spcBef>
                <a:spcPts val="600"/>
              </a:spcBef>
              <a:buClr>
                <a:schemeClr val="tx2"/>
              </a:buClr>
              <a:buSzPct val="70000"/>
            </a:pPr>
            <a:r>
              <a:rPr lang="it-IT" altLang="en-US" sz="1600" i="1" dirty="0">
                <a:solidFill>
                  <a:srgbClr val="00B0F0"/>
                </a:solidFill>
                <a:latin typeface="American Typewriter" panose="02090604020004020304" pitchFamily="18" charset="77"/>
              </a:rPr>
              <a:t>Per ora, </a:t>
            </a:r>
            <a:r>
              <a:rPr lang="it-IT" altLang="en-US" sz="1600" b="1" i="1" dirty="0">
                <a:solidFill>
                  <a:srgbClr val="00B0F0"/>
                </a:solidFill>
                <a:latin typeface="American Typewriter" panose="02090604020004020304" pitchFamily="18" charset="77"/>
              </a:rPr>
              <a:t>manteniamo </a:t>
            </a:r>
            <a:r>
              <a:rPr lang="it-IT" altLang="en-US" sz="1600" i="1" dirty="0">
                <a:solidFill>
                  <a:srgbClr val="00B0F0"/>
                </a:solidFill>
                <a:latin typeface="American Typewriter" panose="02090604020004020304" pitchFamily="18" charset="77"/>
              </a:rPr>
              <a:t>(per facilitare l’uso del nostro modello) l’ </a:t>
            </a:r>
            <a:r>
              <a:rPr lang="it-IT" altLang="en-US" sz="1600" b="1" dirty="0">
                <a:solidFill>
                  <a:srgbClr val="003399"/>
                </a:solidFill>
                <a:latin typeface="American Typewriter" panose="02090604020004020304" pitchFamily="18" charset="77"/>
              </a:rPr>
              <a:t>ipotesi RSC</a:t>
            </a:r>
            <a:r>
              <a:rPr lang="it-IT" altLang="en-US" sz="1600" b="1" i="1" dirty="0">
                <a:solidFill>
                  <a:srgbClr val="00B0F0"/>
                </a:solidFill>
                <a:latin typeface="American Typewriter" panose="02090604020004020304" pitchFamily="18" charset="77"/>
              </a:rPr>
              <a:t>.</a:t>
            </a:r>
          </a:p>
          <a:p>
            <a:pPr marL="42862" indent="0" algn="just" eaLnBrk="1" hangingPunct="1">
              <a:spcBef>
                <a:spcPts val="600"/>
              </a:spcBef>
              <a:buClr>
                <a:schemeClr val="tx2"/>
              </a:buClr>
              <a:buSzPct val="70000"/>
            </a:pPr>
            <a:r>
              <a:rPr lang="it-IT" altLang="en-US" sz="1600" b="1" dirty="0">
                <a:solidFill>
                  <a:srgbClr val="003399"/>
                </a:solidFill>
                <a:latin typeface="American Typewriter" panose="02090604020004020304" pitchFamily="18" charset="77"/>
              </a:rPr>
              <a:t>Questa ci consente di ragionare in termini di variabili pro-capite …</a:t>
            </a:r>
          </a:p>
          <a:p>
            <a:pPr marL="455612" lvl="1" indent="0" algn="just" eaLnBrk="1" hangingPunct="1">
              <a:spcBef>
                <a:spcPct val="10000"/>
              </a:spcBef>
              <a:buClr>
                <a:schemeClr val="tx2"/>
              </a:buClr>
              <a:buSzPct val="70000"/>
            </a:pPr>
            <a:endParaRPr lang="it-IT" altLang="en-US" sz="2000" b="1" i="1" dirty="0">
              <a:latin typeface="American Typewriter" panose="02090604020004020304" pitchFamily="18" charset="77"/>
            </a:endParaRPr>
          </a:p>
          <a:p>
            <a:pPr algn="ctr" eaLnBrk="1" hangingPunct="1">
              <a:spcBef>
                <a:spcPct val="10000"/>
              </a:spcBef>
              <a:buClr>
                <a:schemeClr val="tx2"/>
              </a:buClr>
              <a:buSzPct val="70000"/>
              <a:buFont typeface="Wingdings" panose="05000000000000000000" pitchFamily="2" charset="2"/>
              <a:buNone/>
            </a:pPr>
            <a:endParaRPr lang="it-IT" altLang="en-US" sz="2000" i="1" dirty="0">
              <a:latin typeface="American Typewriter" panose="02090604020004020304" pitchFamily="18" charset="77"/>
            </a:endParaRPr>
          </a:p>
          <a:p>
            <a:pPr algn="ctr" eaLnBrk="1" hangingPunct="1">
              <a:spcBef>
                <a:spcPct val="10000"/>
              </a:spcBef>
              <a:buClr>
                <a:schemeClr val="tx2"/>
              </a:buClr>
              <a:buSzPct val="70000"/>
              <a:buFont typeface="Wingdings" panose="05000000000000000000" pitchFamily="2" charset="2"/>
              <a:buNone/>
            </a:pPr>
            <a:endParaRPr lang="it-IT" altLang="en-US" sz="2200" dirty="0">
              <a:latin typeface="American Typewriter" panose="02090604020004020304" pitchFamily="18" charset="77"/>
            </a:endParaRPr>
          </a:p>
        </p:txBody>
      </p:sp>
    </p:spTree>
    <p:extLst>
      <p:ext uri="{BB962C8B-B14F-4D97-AF65-F5344CB8AC3E}">
        <p14:creationId xmlns:p14="http://schemas.microsoft.com/office/powerpoint/2010/main" val="199660823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14339" name="Rectangle 3"/>
          <p:cNvSpPr>
            <a:spLocks noGrp="1" noChangeArrowheads="1"/>
          </p:cNvSpPr>
          <p:nvPr>
            <p:ph type="body" idx="1"/>
          </p:nvPr>
        </p:nvSpPr>
        <p:spPr>
          <a:xfrm>
            <a:off x="692150" y="1196752"/>
            <a:ext cx="8070850"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p:txBody>
      </p:sp>
      <p:sp>
        <p:nvSpPr>
          <p:cNvPr id="14340" name="Rectangle 4"/>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443397" name="Rectangle 5"/>
          <p:cNvSpPr>
            <a:spLocks noChangeArrowheads="1"/>
          </p:cNvSpPr>
          <p:nvPr/>
        </p:nvSpPr>
        <p:spPr bwMode="auto">
          <a:xfrm>
            <a:off x="539750" y="1260854"/>
            <a:ext cx="8604250" cy="454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Data l’ipotesi di RSC, </a:t>
            </a:r>
          </a:p>
          <a:p>
            <a:pPr eaLnBrk="1" hangingPunct="1">
              <a:lnSpc>
                <a:spcPct val="125000"/>
              </a:lnSpc>
              <a:spcBef>
                <a:spcPts val="600"/>
              </a:spcBef>
              <a:buClr>
                <a:schemeClr val="tx2"/>
              </a:buClr>
              <a:buSzPct val="70000"/>
              <a:buFont typeface="Wingdings" panose="05000000000000000000" pitchFamily="2" charset="2"/>
              <a:buNone/>
            </a:pPr>
            <a:r>
              <a:rPr lang="it-IT" altLang="en-US" sz="1800" b="1" dirty="0">
                <a:solidFill>
                  <a:schemeClr val="tx2"/>
                </a:solidFill>
                <a:latin typeface="American Typewriter" panose="02090604020004020304" pitchFamily="18" charset="77"/>
              </a:rPr>
              <a:t>tutte le variabili possono essere espresse in termini pro capite.</a:t>
            </a:r>
          </a:p>
          <a:p>
            <a:pPr eaLnBrk="1" hangingPunct="1">
              <a:lnSpc>
                <a:spcPct val="125000"/>
              </a:lnSpc>
              <a:spcBef>
                <a:spcPts val="12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Indichiamo le variabili p.c. con lettere minuscole:</a:t>
            </a:r>
          </a:p>
          <a:p>
            <a:pPr marL="2700000" lvl="2" indent="0" eaLnBrk="1" hangingPunct="1">
              <a:lnSpc>
                <a:spcPct val="125000"/>
              </a:lnSpc>
              <a:spcBef>
                <a:spcPts val="1200"/>
              </a:spcBef>
              <a:buClr>
                <a:schemeClr val="tx2"/>
              </a:buClr>
              <a:buSzPct val="70000"/>
              <a:buFont typeface="Wingdings" panose="05000000000000000000" pitchFamily="2" charset="2"/>
              <a:buNone/>
            </a:pPr>
            <a:r>
              <a:rPr lang="it-IT" altLang="en-US" sz="2000" dirty="0">
                <a:solidFill>
                  <a:srgbClr val="000099"/>
                </a:solidFill>
                <a:latin typeface="American Typewriter" panose="02090604020004020304" pitchFamily="18" charset="77"/>
              </a:rPr>
              <a:t>k = K/N</a:t>
            </a:r>
          </a:p>
          <a:p>
            <a:pPr marL="2700000" lvl="6" indent="0" eaLnBrk="1" hangingPunct="1">
              <a:lnSpc>
                <a:spcPct val="125000"/>
              </a:lnSpc>
              <a:spcBef>
                <a:spcPts val="600"/>
              </a:spcBef>
              <a:buClr>
                <a:schemeClr val="tx2"/>
              </a:buClr>
              <a:buSzPct val="70000"/>
              <a:buFont typeface="Wingdings" panose="05000000000000000000" pitchFamily="2" charset="2"/>
              <a:buNone/>
            </a:pPr>
            <a:r>
              <a:rPr lang="it-IT" altLang="en-US" sz="2000" dirty="0">
                <a:solidFill>
                  <a:srgbClr val="000099"/>
                </a:solidFill>
                <a:latin typeface="American Typewriter" panose="02090604020004020304" pitchFamily="18" charset="77"/>
              </a:rPr>
              <a:t>y = Y/N</a:t>
            </a:r>
          </a:p>
          <a:p>
            <a:pPr marL="2700000" lvl="6" indent="0" eaLnBrk="1" hangingPunct="1">
              <a:lnSpc>
                <a:spcPct val="125000"/>
              </a:lnSpc>
              <a:spcBef>
                <a:spcPts val="600"/>
              </a:spcBef>
              <a:buClr>
                <a:schemeClr val="tx2"/>
              </a:buClr>
              <a:buSzPct val="70000"/>
              <a:buFont typeface="Wingdings" panose="05000000000000000000" pitchFamily="2" charset="2"/>
              <a:buNone/>
            </a:pPr>
            <a:r>
              <a:rPr lang="it-IT" altLang="en-US" sz="2000" dirty="0">
                <a:solidFill>
                  <a:srgbClr val="000099"/>
                </a:solidFill>
                <a:latin typeface="American Typewriter" panose="02090604020004020304" pitchFamily="18" charset="77"/>
              </a:rPr>
              <a:t>y = f(k) </a:t>
            </a:r>
          </a:p>
          <a:p>
            <a:pPr marL="2700000" lvl="6" indent="0" eaLnBrk="1" hangingPunct="1">
              <a:lnSpc>
                <a:spcPct val="125000"/>
              </a:lnSpc>
              <a:spcBef>
                <a:spcPts val="600"/>
              </a:spcBef>
              <a:buClr>
                <a:schemeClr val="tx2"/>
              </a:buClr>
              <a:buSzPct val="70000"/>
              <a:buFont typeface="Wingdings" panose="05000000000000000000" pitchFamily="2" charset="2"/>
              <a:buNone/>
            </a:pPr>
            <a:r>
              <a:rPr lang="it-IT" altLang="en-US" sz="2000" dirty="0">
                <a:solidFill>
                  <a:srgbClr val="000099"/>
                </a:solidFill>
                <a:latin typeface="American Typewriter" panose="02090604020004020304" pitchFamily="18" charset="77"/>
              </a:rPr>
              <a:t>c = C/N</a:t>
            </a:r>
          </a:p>
          <a:p>
            <a:pPr marL="2700000" lvl="6" indent="0" eaLnBrk="1" hangingPunct="1">
              <a:lnSpc>
                <a:spcPct val="125000"/>
              </a:lnSpc>
              <a:spcBef>
                <a:spcPts val="600"/>
              </a:spcBef>
              <a:buClr>
                <a:schemeClr val="tx2"/>
              </a:buClr>
              <a:buSzPct val="70000"/>
              <a:buFont typeface="Wingdings" panose="05000000000000000000" pitchFamily="2" charset="2"/>
              <a:buNone/>
            </a:pPr>
            <a:r>
              <a:rPr lang="it-IT" altLang="en-US" sz="2000" dirty="0">
                <a:solidFill>
                  <a:srgbClr val="000099"/>
                </a:solidFill>
                <a:latin typeface="American Typewriter" panose="02090604020004020304" pitchFamily="18" charset="77"/>
              </a:rPr>
              <a:t>i  = I/N</a:t>
            </a:r>
          </a:p>
          <a:p>
            <a:pPr marL="58400" indent="0" eaLnBrk="1" hangingPunct="1">
              <a:lnSpc>
                <a:spcPct val="125000"/>
              </a:lnSpc>
              <a:spcBef>
                <a:spcPts val="600"/>
              </a:spcBef>
              <a:buClr>
                <a:schemeClr val="tx2"/>
              </a:buClr>
              <a:buSzPct val="70000"/>
              <a:buFont typeface="Wingdings" panose="05000000000000000000" pitchFamily="2" charset="2"/>
              <a:buNone/>
            </a:pPr>
            <a:r>
              <a:rPr lang="it-IT" altLang="en-US" sz="1800" dirty="0">
                <a:solidFill>
                  <a:schemeClr val="accent1">
                    <a:lumMod val="50000"/>
                  </a:schemeClr>
                </a:solidFill>
                <a:latin typeface="American Typewriter" panose="02090604020004020304" pitchFamily="18" charset="77"/>
              </a:rPr>
              <a:t>Se usiamo variabili p.c., possiamo confrontare agevolmente economie che hanno dimensioni diverse</a:t>
            </a:r>
          </a:p>
        </p:txBody>
      </p:sp>
      <p:sp>
        <p:nvSpPr>
          <p:cNvPr id="14342" name="Rectangle 8"/>
          <p:cNvSpPr>
            <a:spLocks noGrp="1" noChangeArrowheads="1"/>
          </p:cNvSpPr>
          <p:nvPr>
            <p:ph type="title"/>
          </p:nvPr>
        </p:nvSpPr>
        <p:spPr bwMode="auto">
          <a:xfrm>
            <a:off x="533400" y="549275"/>
            <a:ext cx="8229600" cy="935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  La struttura del modello:  Variabili pro capite</a:t>
            </a:r>
            <a:endParaRPr lang="it-IT" altLang="en-US" sz="2400" i="1" dirty="0">
              <a:latin typeface="American Typewriter" panose="02090604020004020304" pitchFamily="18" charset="77"/>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egnaposto piè di pagina 3"/>
          <p:cNvSpPr>
            <a:spLocks noGrp="1"/>
          </p:cNvSpPr>
          <p:nvPr>
            <p:ph type="ftr" sz="quarter" idx="10"/>
          </p:nvPr>
        </p:nvSpPr>
        <p:spPr/>
        <p:txBody>
          <a:bodyPr/>
          <a:lstStyle/>
          <a:p>
            <a:pPr>
              <a:defRPr/>
            </a:pPr>
            <a:r>
              <a:rPr lang="it-IT"/>
              <a:t>Lez. 3-A: La crescita economica</a:t>
            </a:r>
            <a:endParaRPr lang="it-IT" dirty="0"/>
          </a:p>
        </p:txBody>
      </p:sp>
      <p:sp>
        <p:nvSpPr>
          <p:cNvPr id="563203" name="Rectangle 3"/>
          <p:cNvSpPr>
            <a:spLocks noGrp="1" noChangeArrowheads="1"/>
          </p:cNvSpPr>
          <p:nvPr>
            <p:ph type="body" idx="1"/>
          </p:nvPr>
        </p:nvSpPr>
        <p:spPr>
          <a:xfrm>
            <a:off x="609600" y="1268760"/>
            <a:ext cx="7543800" cy="609600"/>
          </a:xfrm>
        </p:spPr>
        <p:txBody>
          <a:bodyPr/>
          <a:lstStyle/>
          <a:p>
            <a:pPr marL="287338" indent="-287338" eaLnBrk="1" hangingPunct="1">
              <a:buFont typeface="Wingdings" panose="05000000000000000000" pitchFamily="2" charset="2"/>
              <a:buNone/>
            </a:pPr>
            <a:r>
              <a:rPr lang="it-IT" altLang="en-US" sz="1800" dirty="0">
                <a:latin typeface="American Typewriter" panose="02090604020004020304" pitchFamily="18" charset="77"/>
              </a:rPr>
              <a:t>Consideriamo la funzione di produzione </a:t>
            </a:r>
            <a:r>
              <a:rPr lang="it-IT" altLang="en-US" sz="1800" dirty="0" err="1">
                <a:latin typeface="American Typewriter" panose="02090604020004020304" pitchFamily="18" charset="77"/>
              </a:rPr>
              <a:t>Cobb</a:t>
            </a:r>
            <a:r>
              <a:rPr lang="it-IT" altLang="en-US" sz="1800" dirty="0">
                <a:latin typeface="American Typewriter" panose="02090604020004020304" pitchFamily="18" charset="77"/>
              </a:rPr>
              <a:t> Douglas con RSC:</a:t>
            </a:r>
          </a:p>
          <a:p>
            <a:pPr marL="287338" indent="-287338" eaLnBrk="1" hangingPunct="1">
              <a:buFont typeface="Wingdings" panose="05000000000000000000" pitchFamily="2" charset="2"/>
              <a:buNone/>
            </a:pPr>
            <a:endParaRPr lang="it-IT" altLang="en-US" sz="1800" dirty="0">
              <a:latin typeface="American Typewriter" panose="02090604020004020304" pitchFamily="18" charset="77"/>
            </a:endParaRPr>
          </a:p>
        </p:txBody>
      </p:sp>
      <p:sp>
        <p:nvSpPr>
          <p:cNvPr id="563207" name="Rectangle 7"/>
          <p:cNvSpPr>
            <a:spLocks noChangeArrowheads="1"/>
          </p:cNvSpPr>
          <p:nvPr/>
        </p:nvSpPr>
        <p:spPr bwMode="auto">
          <a:xfrm>
            <a:off x="609600" y="2551922"/>
            <a:ext cx="8101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1800" dirty="0">
                <a:latin typeface="American Typewriter" panose="02090604020004020304" pitchFamily="18" charset="77"/>
              </a:rPr>
              <a:t>La funzione di produzione </a:t>
            </a:r>
            <a:r>
              <a:rPr lang="it-IT" altLang="en-US" sz="1800" dirty="0">
                <a:solidFill>
                  <a:srgbClr val="C00000"/>
                </a:solidFill>
                <a:latin typeface="American Typewriter" panose="02090604020004020304" pitchFamily="18" charset="77"/>
              </a:rPr>
              <a:t>pro capite </a:t>
            </a:r>
            <a:r>
              <a:rPr lang="it-IT" altLang="en-US" sz="1800" dirty="0">
                <a:latin typeface="American Typewriter" panose="02090604020004020304" pitchFamily="18" charset="77"/>
              </a:rPr>
              <a:t>(p.c.) si ottiene dividendo la produzione totale </a:t>
            </a:r>
            <a:r>
              <a:rPr lang="it-IT" altLang="en-US" sz="2000" b="1" dirty="0">
                <a:solidFill>
                  <a:srgbClr val="003399"/>
                </a:solidFill>
                <a:latin typeface="American Typewriter" panose="02090604020004020304" pitchFamily="18" charset="77"/>
              </a:rPr>
              <a:t>Y</a:t>
            </a:r>
            <a:r>
              <a:rPr lang="it-IT" altLang="en-US" sz="1800" dirty="0">
                <a:latin typeface="American Typewriter" panose="02090604020004020304" pitchFamily="18" charset="77"/>
              </a:rPr>
              <a:t> per il lavoro totale </a:t>
            </a:r>
            <a:r>
              <a:rPr lang="it-IT" altLang="en-US" sz="2000" b="1" dirty="0">
                <a:solidFill>
                  <a:srgbClr val="003399"/>
                </a:solidFill>
                <a:latin typeface="American Typewriter" panose="02090604020004020304" pitchFamily="18" charset="77"/>
              </a:rPr>
              <a:t>N</a:t>
            </a:r>
            <a:r>
              <a:rPr lang="it-IT" altLang="en-US" sz="1800" dirty="0">
                <a:latin typeface="American Typewriter" panose="02090604020004020304" pitchFamily="18" charset="77"/>
              </a:rPr>
              <a:t>:</a:t>
            </a:r>
          </a:p>
        </p:txBody>
      </p:sp>
      <mc:AlternateContent xmlns:mc="http://schemas.openxmlformats.org/markup-compatibility/2006" xmlns:a14="http://schemas.microsoft.com/office/drawing/2010/main">
        <mc:Choice Requires="a14">
          <p:sp>
            <p:nvSpPr>
              <p:cNvPr id="563210" name="Object 10"/>
              <p:cNvSpPr txBox="1"/>
              <p:nvPr/>
            </p:nvSpPr>
            <p:spPr bwMode="auto">
              <a:xfrm>
                <a:off x="2586038" y="3429000"/>
                <a:ext cx="4772025" cy="936625"/>
              </a:xfrm>
              <a:prstGeom prst="rect">
                <a:avLst/>
              </a:prstGeom>
              <a:noFill/>
              <a:ln w="9525">
                <a:solidFill>
                  <a:schemeClr val="accent1"/>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f>
                        <m:fPr>
                          <m:ctrlPr>
                            <a:rPr lang="it-IT" sz="2000" i="1">
                              <a:solidFill>
                                <a:srgbClr val="000000"/>
                              </a:solidFill>
                              <a:latin typeface="Cambria Math" panose="02040503050406030204" pitchFamily="18" charset="0"/>
                            </a:rPr>
                          </m:ctrlPr>
                        </m:fPr>
                        <m:num>
                          <m:r>
                            <m:rPr>
                              <m:sty m:val="p"/>
                            </m:rPr>
                            <a:rPr lang="it-IT" sz="2000" i="0">
                              <a:solidFill>
                                <a:srgbClr val="000000"/>
                              </a:solidFill>
                              <a:latin typeface="Cambria Math" panose="02040503050406030204" pitchFamily="18" charset="0"/>
                            </a:rPr>
                            <m:t>Y</m:t>
                          </m:r>
                        </m:num>
                        <m:den>
                          <m:r>
                            <m:rPr>
                              <m:sty m:val="p"/>
                            </m:rPr>
                            <a:rPr lang="it-IT" sz="2000" i="0">
                              <a:solidFill>
                                <a:srgbClr val="000000"/>
                              </a:solidFill>
                              <a:latin typeface="Cambria Math" panose="02040503050406030204" pitchFamily="18" charset="0"/>
                            </a:rPr>
                            <m:t>N</m:t>
                          </m:r>
                        </m:den>
                      </m:f>
                      <m:r>
                        <a:rPr lang="it-IT" sz="2000" i="0">
                          <a:solidFill>
                            <a:srgbClr val="000000"/>
                          </a:solidFill>
                          <a:latin typeface="Cambria Math" panose="02040503050406030204" pitchFamily="18" charset="0"/>
                        </a:rPr>
                        <m:t> = </m:t>
                      </m:r>
                      <m:f>
                        <m:fPr>
                          <m:ctrlPr>
                            <a:rPr lang="it-IT" sz="2000" i="1">
                              <a:solidFill>
                                <a:srgbClr val="000000"/>
                              </a:solidFill>
                              <a:latin typeface="Cambria Math" panose="02040503050406030204" pitchFamily="18" charset="0"/>
                            </a:rPr>
                          </m:ctrlPr>
                        </m:fPr>
                        <m:num>
                          <m:r>
                            <m:rPr>
                              <m:sty m:val="p"/>
                            </m:rPr>
                            <a:rPr lang="it-IT" sz="2000" i="0">
                              <a:solidFill>
                                <a:srgbClr val="000000"/>
                              </a:solidFill>
                              <a:latin typeface="Cambria Math" panose="02040503050406030204" pitchFamily="18" charset="0"/>
                            </a:rPr>
                            <m:t>A</m:t>
                          </m:r>
                          <m:r>
                            <a:rPr lang="it-IT" sz="2000" i="0">
                              <a:solidFill>
                                <a:srgbClr val="000000"/>
                              </a:solidFill>
                              <a:latin typeface="Cambria Math" panose="02040503050406030204" pitchFamily="18" charset="0"/>
                            </a:rPr>
                            <m:t> </m:t>
                          </m:r>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N</m:t>
                              </m:r>
                            </m:e>
                            <m:sup>
                              <m:r>
                                <m:rPr>
                                  <m:sty m:val="p"/>
                                </m:rPr>
                                <a:rPr lang="it-IT" sz="2000" i="0">
                                  <a:solidFill>
                                    <a:srgbClr val="000000"/>
                                  </a:solidFill>
                                  <a:latin typeface="Cambria Math" panose="02040503050406030204" pitchFamily="18" charset="0"/>
                                </a:rPr>
                                <m:t>α</m:t>
                              </m:r>
                            </m:sup>
                          </m:sSup>
                          <m:r>
                            <a:rPr lang="it-IT" sz="2000" i="0">
                              <a:solidFill>
                                <a:srgbClr val="000000"/>
                              </a:solidFill>
                              <a:latin typeface="Cambria Math" panose="02040503050406030204" pitchFamily="18" charset="0"/>
                            </a:rPr>
                            <m:t> </m:t>
                          </m:r>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K</m:t>
                              </m:r>
                            </m:e>
                            <m:sup>
                              <m:r>
                                <a:rPr lang="it-IT" sz="2000" i="0">
                                  <a:solidFill>
                                    <a:srgbClr val="000000"/>
                                  </a:solidFill>
                                  <a:latin typeface="Cambria Math" panose="02040503050406030204" pitchFamily="18" charset="0"/>
                                </a:rPr>
                                <m:t>1−</m:t>
                              </m:r>
                              <m:r>
                                <m:rPr>
                                  <m:sty m:val="p"/>
                                </m:rPr>
                                <a:rPr lang="it-IT" sz="2000" i="0">
                                  <a:solidFill>
                                    <a:srgbClr val="000000"/>
                                  </a:solidFill>
                                  <a:latin typeface="Cambria Math" panose="02040503050406030204" pitchFamily="18" charset="0"/>
                                </a:rPr>
                                <m:t>α</m:t>
                              </m:r>
                            </m:sup>
                          </m:sSup>
                        </m:num>
                        <m:den>
                          <m:r>
                            <m:rPr>
                              <m:sty m:val="p"/>
                            </m:rPr>
                            <a:rPr lang="it-IT" sz="2000" i="0">
                              <a:solidFill>
                                <a:srgbClr val="000000"/>
                              </a:solidFill>
                              <a:latin typeface="Cambria Math" panose="02040503050406030204" pitchFamily="18" charset="0"/>
                            </a:rPr>
                            <m:t>N</m:t>
                          </m:r>
                        </m:den>
                      </m:f>
                      <m:r>
                        <a:rPr lang="it-IT" sz="2000" i="0">
                          <a:solidFill>
                            <a:srgbClr val="000000"/>
                          </a:solidFill>
                          <a:latin typeface="Cambria Math" panose="02040503050406030204" pitchFamily="18" charset="0"/>
                        </a:rPr>
                        <m:t> = </m:t>
                      </m:r>
                      <m:r>
                        <m:rPr>
                          <m:sty m:val="p"/>
                        </m:rPr>
                        <a:rPr lang="it-IT" sz="2000" i="0">
                          <a:solidFill>
                            <a:srgbClr val="000000"/>
                          </a:solidFill>
                          <a:latin typeface="Cambria Math" panose="02040503050406030204" pitchFamily="18" charset="0"/>
                        </a:rPr>
                        <m:t>A</m:t>
                      </m:r>
                      <m:f>
                        <m:fPr>
                          <m:ctrlPr>
                            <a:rPr lang="it-IT" sz="2000" i="1">
                              <a:solidFill>
                                <a:srgbClr val="000000"/>
                              </a:solidFill>
                              <a:latin typeface="Cambria Math" panose="02040503050406030204" pitchFamily="18" charset="0"/>
                            </a:rPr>
                          </m:ctrlPr>
                        </m:fPr>
                        <m:num>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K</m:t>
                              </m:r>
                            </m:e>
                            <m:sup>
                              <m:r>
                                <a:rPr lang="it-IT" sz="2000" i="0">
                                  <a:solidFill>
                                    <a:srgbClr val="000000"/>
                                  </a:solidFill>
                                  <a:latin typeface="Cambria Math" panose="02040503050406030204" pitchFamily="18" charset="0"/>
                                </a:rPr>
                                <m:t>1−</m:t>
                              </m:r>
                              <m:r>
                                <m:rPr>
                                  <m:sty m:val="p"/>
                                </m:rPr>
                                <a:rPr lang="it-IT" sz="2000" i="0">
                                  <a:solidFill>
                                    <a:srgbClr val="000000"/>
                                  </a:solidFill>
                                  <a:latin typeface="Cambria Math" panose="02040503050406030204" pitchFamily="18" charset="0"/>
                                </a:rPr>
                                <m:t>α</m:t>
                              </m:r>
                            </m:sup>
                          </m:sSup>
                        </m:num>
                        <m:den>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N</m:t>
                              </m:r>
                            </m:e>
                            <m:sup>
                              <m:r>
                                <a:rPr lang="it-IT" sz="2000" i="0">
                                  <a:solidFill>
                                    <a:srgbClr val="000000"/>
                                  </a:solidFill>
                                  <a:latin typeface="Cambria Math" panose="02040503050406030204" pitchFamily="18" charset="0"/>
                                </a:rPr>
                                <m:t>1−</m:t>
                              </m:r>
                              <m:r>
                                <m:rPr>
                                  <m:sty m:val="p"/>
                                </m:rPr>
                                <a:rPr lang="it-IT" sz="2000" i="0">
                                  <a:solidFill>
                                    <a:srgbClr val="000000"/>
                                  </a:solidFill>
                                  <a:latin typeface="Cambria Math" panose="02040503050406030204" pitchFamily="18" charset="0"/>
                                </a:rPr>
                                <m:t>α</m:t>
                              </m:r>
                            </m:sup>
                          </m:sSup>
                        </m:den>
                      </m:f>
                      <m:r>
                        <a:rPr lang="it-IT" sz="2000" i="0">
                          <a:solidFill>
                            <a:srgbClr val="000000"/>
                          </a:solidFill>
                          <a:latin typeface="Cambria Math" panose="02040503050406030204" pitchFamily="18" charset="0"/>
                        </a:rPr>
                        <m:t> = </m:t>
                      </m:r>
                      <m:r>
                        <m:rPr>
                          <m:sty m:val="p"/>
                        </m:rPr>
                        <a:rPr lang="it-IT" sz="2000" i="0">
                          <a:solidFill>
                            <a:srgbClr val="000000"/>
                          </a:solidFill>
                          <a:latin typeface="Cambria Math" panose="02040503050406030204" pitchFamily="18" charset="0"/>
                        </a:rPr>
                        <m:t>A</m:t>
                      </m:r>
                      <m:r>
                        <a:rPr lang="it-IT" sz="2000" i="0">
                          <a:solidFill>
                            <a:srgbClr val="000000"/>
                          </a:solidFill>
                          <a:latin typeface="Cambria Math" panose="02040503050406030204" pitchFamily="18" charset="0"/>
                        </a:rPr>
                        <m:t> </m:t>
                      </m:r>
                      <m:sSup>
                        <m:sSupPr>
                          <m:ctrlPr>
                            <a:rPr lang="it-IT" sz="2000" i="1">
                              <a:solidFill>
                                <a:srgbClr val="000000"/>
                              </a:solidFill>
                              <a:latin typeface="Cambria Math" panose="02040503050406030204" pitchFamily="18" charset="0"/>
                            </a:rPr>
                          </m:ctrlPr>
                        </m:sSupPr>
                        <m:e>
                          <m:d>
                            <m:dPr>
                              <m:ctrlPr>
                                <a:rPr lang="it-IT" sz="2000" i="1">
                                  <a:solidFill>
                                    <a:srgbClr val="000000"/>
                                  </a:solidFill>
                                  <a:latin typeface="Cambria Math" panose="02040503050406030204" pitchFamily="18" charset="0"/>
                                </a:rPr>
                              </m:ctrlPr>
                            </m:dPr>
                            <m:e>
                              <m:f>
                                <m:fPr>
                                  <m:ctrlPr>
                                    <a:rPr lang="it-IT" sz="2000" i="1">
                                      <a:solidFill>
                                        <a:srgbClr val="000000"/>
                                      </a:solidFill>
                                      <a:latin typeface="Cambria Math" panose="02040503050406030204" pitchFamily="18" charset="0"/>
                                    </a:rPr>
                                  </m:ctrlPr>
                                </m:fPr>
                                <m:num>
                                  <m:r>
                                    <m:rPr>
                                      <m:sty m:val="p"/>
                                    </m:rPr>
                                    <a:rPr lang="it-IT" sz="2000" i="0">
                                      <a:solidFill>
                                        <a:srgbClr val="000000"/>
                                      </a:solidFill>
                                      <a:latin typeface="Cambria Math" panose="02040503050406030204" pitchFamily="18" charset="0"/>
                                    </a:rPr>
                                    <m:t>K</m:t>
                                  </m:r>
                                </m:num>
                                <m:den>
                                  <m:r>
                                    <m:rPr>
                                      <m:sty m:val="p"/>
                                    </m:rPr>
                                    <a:rPr lang="it-IT" sz="2000" i="0">
                                      <a:solidFill>
                                        <a:srgbClr val="000000"/>
                                      </a:solidFill>
                                      <a:latin typeface="Cambria Math" panose="02040503050406030204" pitchFamily="18" charset="0"/>
                                    </a:rPr>
                                    <m:t>N</m:t>
                                  </m:r>
                                </m:den>
                              </m:f>
                            </m:e>
                          </m:d>
                        </m:e>
                        <m:sup>
                          <m:r>
                            <a:rPr lang="it-IT" sz="2000" i="0">
                              <a:solidFill>
                                <a:srgbClr val="000000"/>
                              </a:solidFill>
                              <a:latin typeface="Cambria Math" panose="02040503050406030204" pitchFamily="18" charset="0"/>
                            </a:rPr>
                            <m:t>1−</m:t>
                          </m:r>
                          <m:r>
                            <m:rPr>
                              <m:sty m:val="p"/>
                            </m:rPr>
                            <a:rPr lang="it-IT" sz="2000" i="0">
                              <a:solidFill>
                                <a:srgbClr val="000000"/>
                              </a:solidFill>
                              <a:latin typeface="Cambria Math" panose="02040503050406030204" pitchFamily="18" charset="0"/>
                            </a:rPr>
                            <m:t>α</m:t>
                          </m:r>
                        </m:sup>
                      </m:sSup>
                    </m:oMath>
                  </m:oMathPara>
                </a14:m>
                <a:endParaRPr lang="it-IT" sz="2000" dirty="0">
                  <a:latin typeface="American Typewriter" panose="02090604020004020304" pitchFamily="18" charset="77"/>
                </a:endParaRPr>
              </a:p>
            </p:txBody>
          </p:sp>
        </mc:Choice>
        <mc:Fallback xmlns="">
          <p:sp>
            <p:nvSpPr>
              <p:cNvPr id="563210" name="Object 10"/>
              <p:cNvSpPr txBox="1">
                <a:spLocks noRot="1" noChangeAspect="1" noMove="1" noResize="1" noEditPoints="1" noAdjustHandles="1" noChangeArrowheads="1" noChangeShapeType="1" noTextEdit="1"/>
              </p:cNvSpPr>
              <p:nvPr/>
            </p:nvSpPr>
            <p:spPr bwMode="auto">
              <a:xfrm>
                <a:off x="2586038" y="3429000"/>
                <a:ext cx="4772025" cy="936625"/>
              </a:xfrm>
              <a:prstGeom prst="rect">
                <a:avLst/>
              </a:prstGeom>
              <a:blipFill>
                <a:blip r:embed="rId3"/>
                <a:stretch>
                  <a:fillRect/>
                </a:stretch>
              </a:blipFill>
              <a:ln w="9525">
                <a:solidFill>
                  <a:schemeClr val="accent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3214" name="Object 14"/>
              <p:cNvSpPr txBox="1"/>
              <p:nvPr/>
            </p:nvSpPr>
            <p:spPr bwMode="auto">
              <a:xfrm>
                <a:off x="4687888" y="4797425"/>
                <a:ext cx="3249612" cy="561975"/>
              </a:xfrm>
              <a:prstGeom prst="rect">
                <a:avLst/>
              </a:prstGeom>
              <a:noFill/>
              <a:ln w="9525">
                <a:solidFill>
                  <a:srgbClr val="C000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it-IT" sz="2000" i="1">
                          <a:solidFill>
                            <a:srgbClr val="000000"/>
                          </a:solidFill>
                          <a:latin typeface="Cambria Math" panose="02040503050406030204" pitchFamily="18" charset="0"/>
                        </a:rPr>
                        <m:t>𝑦</m:t>
                      </m:r>
                      <m:r>
                        <a:rPr lang="it-IT" sz="2000" i="0">
                          <a:solidFill>
                            <a:srgbClr val="000000"/>
                          </a:solidFill>
                          <a:latin typeface="Cambria Math" panose="02040503050406030204" pitchFamily="18" charset="0"/>
                        </a:rPr>
                        <m:t>= </m:t>
                      </m:r>
                      <m:r>
                        <m:rPr>
                          <m:sty m:val="p"/>
                        </m:rPr>
                        <a:rPr lang="it-IT" sz="2000" i="0">
                          <a:solidFill>
                            <a:srgbClr val="000000"/>
                          </a:solidFill>
                          <a:latin typeface="Cambria Math" panose="02040503050406030204" pitchFamily="18" charset="0"/>
                        </a:rPr>
                        <m:t>f</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k</m:t>
                      </m:r>
                      <m:r>
                        <a:rPr lang="it-IT" sz="2000" i="0">
                          <a:solidFill>
                            <a:srgbClr val="000000"/>
                          </a:solidFill>
                          <a:latin typeface="Cambria Math" panose="02040503050406030204" pitchFamily="18" charset="0"/>
                        </a:rPr>
                        <m:t>) = </m:t>
                      </m:r>
                      <m:r>
                        <m:rPr>
                          <m:sty m:val="p"/>
                        </m:rPr>
                        <a:rPr lang="it-IT" sz="2000" i="0">
                          <a:solidFill>
                            <a:srgbClr val="000000"/>
                          </a:solidFill>
                          <a:latin typeface="Cambria Math" panose="02040503050406030204" pitchFamily="18" charset="0"/>
                        </a:rPr>
                        <m:t>A</m:t>
                      </m:r>
                      <m:r>
                        <a:rPr lang="it-IT" sz="2000" i="0">
                          <a:solidFill>
                            <a:srgbClr val="000000"/>
                          </a:solidFill>
                          <a:latin typeface="Cambria Math" panose="02040503050406030204" pitchFamily="18" charset="0"/>
                        </a:rPr>
                        <m:t> </m:t>
                      </m:r>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k</m:t>
                          </m:r>
                        </m:e>
                        <m:sup>
                          <m:r>
                            <a:rPr lang="it-IT" sz="2000" i="0">
                              <a:solidFill>
                                <a:srgbClr val="000000"/>
                              </a:solidFill>
                              <a:latin typeface="Cambria Math" panose="02040503050406030204" pitchFamily="18" charset="0"/>
                            </a:rPr>
                            <m:t>1−</m:t>
                          </m:r>
                          <m:r>
                            <m:rPr>
                              <m:sty m:val="p"/>
                            </m:rPr>
                            <a:rPr lang="it-IT" sz="2000" i="0">
                              <a:solidFill>
                                <a:srgbClr val="000000"/>
                              </a:solidFill>
                              <a:latin typeface="Cambria Math" panose="02040503050406030204" pitchFamily="18" charset="0"/>
                            </a:rPr>
                            <m:t>α</m:t>
                          </m:r>
                        </m:sup>
                      </m:sSup>
                    </m:oMath>
                  </m:oMathPara>
                </a14:m>
                <a:endParaRPr lang="it-IT" sz="2000" dirty="0">
                  <a:latin typeface="American Typewriter" panose="02090604020004020304" pitchFamily="18" charset="77"/>
                </a:endParaRPr>
              </a:p>
            </p:txBody>
          </p:sp>
        </mc:Choice>
        <mc:Fallback xmlns="">
          <p:sp>
            <p:nvSpPr>
              <p:cNvPr id="563214" name="Object 14"/>
              <p:cNvSpPr txBox="1">
                <a:spLocks noRot="1" noChangeAspect="1" noMove="1" noResize="1" noEditPoints="1" noAdjustHandles="1" noChangeArrowheads="1" noChangeShapeType="1" noTextEdit="1"/>
              </p:cNvSpPr>
              <p:nvPr/>
            </p:nvSpPr>
            <p:spPr bwMode="auto">
              <a:xfrm>
                <a:off x="4687888" y="4797425"/>
                <a:ext cx="3249612" cy="561975"/>
              </a:xfrm>
              <a:prstGeom prst="rect">
                <a:avLst/>
              </a:prstGeom>
              <a:blipFill>
                <a:blip r:embed="rId4"/>
                <a:stretch>
                  <a:fillRect/>
                </a:stretch>
              </a:blipFill>
              <a:ln w="9525">
                <a:solidFill>
                  <a:srgbClr val="C00000"/>
                </a:solidFill>
                <a:miter lim="800000"/>
                <a:headEnd/>
                <a:tailEnd/>
              </a:ln>
              <a:effectLst/>
            </p:spPr>
            <p:txBody>
              <a:bodyPr/>
              <a:lstStyle/>
              <a:p>
                <a:r>
                  <a:rPr lang="en-US">
                    <a:noFill/>
                  </a:rPr>
                  <a:t> </a:t>
                </a:r>
              </a:p>
            </p:txBody>
          </p:sp>
        </mc:Fallback>
      </mc:AlternateContent>
      <p:sp>
        <p:nvSpPr>
          <p:cNvPr id="563215" name="Rectangle 15"/>
          <p:cNvSpPr>
            <a:spLocks noChangeArrowheads="1"/>
          </p:cNvSpPr>
          <p:nvPr/>
        </p:nvSpPr>
        <p:spPr bwMode="auto">
          <a:xfrm>
            <a:off x="533400" y="4509120"/>
            <a:ext cx="4509263" cy="94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1800" dirty="0">
                <a:latin typeface="American Typewriter" panose="02090604020004020304" pitchFamily="18" charset="77"/>
              </a:rPr>
              <a:t>In termini p.c.:</a:t>
            </a:r>
          </a:p>
          <a:p>
            <a:pPr eaLnBrk="1" hangingPunct="1">
              <a:spcBef>
                <a:spcPts val="600"/>
              </a:spcBef>
            </a:pPr>
            <a:r>
              <a:rPr lang="it-IT" altLang="en-US" sz="1800" dirty="0">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y</a:t>
            </a:r>
            <a:r>
              <a:rPr lang="it-IT" altLang="en-US" sz="1800" dirty="0">
                <a:solidFill>
                  <a:srgbClr val="003399"/>
                </a:solidFill>
                <a:latin typeface="American Typewriter" panose="02090604020004020304" pitchFamily="18" charset="77"/>
              </a:rPr>
              <a:t> = </a:t>
            </a:r>
            <a:r>
              <a:rPr lang="it-IT" altLang="en-US" sz="1800" b="1" dirty="0">
                <a:solidFill>
                  <a:srgbClr val="003399"/>
                </a:solidFill>
                <a:latin typeface="American Typewriter" panose="02090604020004020304" pitchFamily="18" charset="77"/>
              </a:rPr>
              <a:t>Y/N</a:t>
            </a:r>
            <a:r>
              <a:rPr lang="it-IT" altLang="en-US" sz="1800" b="1" dirty="0">
                <a:latin typeface="American Typewriter" panose="02090604020004020304" pitchFamily="18" charset="77"/>
              </a:rPr>
              <a:t>  </a:t>
            </a:r>
            <a:r>
              <a:rPr lang="it-IT" altLang="en-US" sz="1800" dirty="0">
                <a:latin typeface="American Typewriter" panose="02090604020004020304" pitchFamily="18" charset="77"/>
              </a:rPr>
              <a:t>e</a:t>
            </a:r>
            <a:r>
              <a:rPr lang="it-IT" altLang="en-US" sz="1800" b="1" dirty="0">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k = K/N</a:t>
            </a:r>
            <a:r>
              <a:rPr lang="it-IT" altLang="en-US" sz="1800" b="1" dirty="0">
                <a:latin typeface="American Typewriter" panose="02090604020004020304" pitchFamily="18" charset="77"/>
              </a:rPr>
              <a:t>    </a:t>
            </a:r>
            <a:r>
              <a:rPr lang="it-IT" altLang="en-US" sz="1800" b="1" dirty="0">
                <a:solidFill>
                  <a:srgbClr val="FF0000"/>
                </a:solidFill>
                <a:latin typeface="American Typewriter" panose="02090604020004020304" pitchFamily="18" charset="77"/>
                <a:cs typeface="Calibri" panose="020F0502020204030204" pitchFamily="34" charset="0"/>
              </a:rPr>
              <a:t>→</a:t>
            </a:r>
            <a:endParaRPr lang="it-IT" altLang="en-US" sz="1800" dirty="0">
              <a:solidFill>
                <a:srgbClr val="FF0000"/>
              </a:solidFill>
              <a:latin typeface="American Typewriter" panose="02090604020004020304" pitchFamily="18" charset="77"/>
            </a:endParaRPr>
          </a:p>
        </p:txBody>
      </p:sp>
      <p:sp>
        <p:nvSpPr>
          <p:cNvPr id="1034" name="Rectangle 16"/>
          <p:cNvSpPr>
            <a:spLocks noChangeArrowheads="1"/>
          </p:cNvSpPr>
          <p:nvPr/>
        </p:nvSpPr>
        <p:spPr bwMode="auto">
          <a:xfrm>
            <a:off x="609600" y="457200"/>
            <a:ext cx="7237413" cy="860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2000" kern="0" dirty="0">
                <a:solidFill>
                  <a:srgbClr val="005A58"/>
                </a:solidFill>
                <a:latin typeface="American Typewriter" panose="02090604020004020304" pitchFamily="18" charset="77"/>
                <a:ea typeface="+mj-ea"/>
                <a:cs typeface="+mj-cs"/>
              </a:rPr>
              <a:t>Il reddito pro capite</a:t>
            </a:r>
          </a:p>
        </p:txBody>
      </p:sp>
      <mc:AlternateContent xmlns:mc="http://schemas.openxmlformats.org/markup-compatibility/2006" xmlns:a14="http://schemas.microsoft.com/office/drawing/2010/main">
        <mc:Choice Requires="a14">
          <p:sp>
            <p:nvSpPr>
              <p:cNvPr id="11" name="Oggetto 10"/>
              <p:cNvSpPr txBox="1"/>
              <p:nvPr/>
            </p:nvSpPr>
            <p:spPr>
              <a:xfrm>
                <a:off x="2411413" y="1844675"/>
                <a:ext cx="4032250" cy="4778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it-IT" sz="2000" i="0">
                          <a:solidFill>
                            <a:srgbClr val="000000"/>
                          </a:solidFill>
                          <a:latin typeface="Cambria Math" panose="02040503050406030204" pitchFamily="18" charset="0"/>
                        </a:rPr>
                        <m:t>Y</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F</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N</m:t>
                      </m:r>
                      <m:r>
                        <a:rPr lang="it-IT" sz="2000" i="0">
                          <a:solidFill>
                            <a:srgbClr val="000000"/>
                          </a:solidFill>
                          <a:latin typeface="Cambria Math" panose="02040503050406030204" pitchFamily="18" charset="0"/>
                        </a:rPr>
                        <m:t>,</m:t>
                      </m:r>
                      <m:r>
                        <m:rPr>
                          <m:sty m:val="p"/>
                        </m:rPr>
                        <a:rPr lang="it-IT" sz="2000" i="0">
                          <a:solidFill>
                            <a:srgbClr val="000000"/>
                          </a:solidFill>
                          <a:latin typeface="Cambria Math" panose="02040503050406030204" pitchFamily="18" charset="0"/>
                        </a:rPr>
                        <m:t>K</m:t>
                      </m:r>
                      <m:r>
                        <a:rPr lang="it-IT" sz="2000" i="0">
                          <a:solidFill>
                            <a:srgbClr val="000000"/>
                          </a:solidFill>
                          <a:latin typeface="Cambria Math" panose="02040503050406030204" pitchFamily="18" charset="0"/>
                        </a:rPr>
                        <m:t>) = </m:t>
                      </m:r>
                      <m:r>
                        <m:rPr>
                          <m:sty m:val="p"/>
                        </m:rPr>
                        <a:rPr lang="it-IT" sz="2000" i="0">
                          <a:solidFill>
                            <a:srgbClr val="000000"/>
                          </a:solidFill>
                          <a:latin typeface="Cambria Math" panose="02040503050406030204" pitchFamily="18" charset="0"/>
                        </a:rPr>
                        <m:t>A</m:t>
                      </m:r>
                      <m:r>
                        <a:rPr lang="it-IT" sz="2000" i="0">
                          <a:solidFill>
                            <a:srgbClr val="000000"/>
                          </a:solidFill>
                          <a:latin typeface="Cambria Math" panose="02040503050406030204" pitchFamily="18" charset="0"/>
                        </a:rPr>
                        <m:t> </m:t>
                      </m:r>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N</m:t>
                          </m:r>
                        </m:e>
                        <m:sup>
                          <m:r>
                            <m:rPr>
                              <m:sty m:val="p"/>
                            </m:rPr>
                            <a:rPr lang="it-IT" sz="2000" i="0">
                              <a:solidFill>
                                <a:srgbClr val="000000"/>
                              </a:solidFill>
                              <a:latin typeface="Cambria Math" panose="02040503050406030204" pitchFamily="18" charset="0"/>
                            </a:rPr>
                            <m:t>α</m:t>
                          </m:r>
                        </m:sup>
                      </m:sSup>
                      <m:r>
                        <a:rPr lang="it-IT" sz="2000" i="0">
                          <a:solidFill>
                            <a:srgbClr val="000000"/>
                          </a:solidFill>
                          <a:latin typeface="Cambria Math" panose="02040503050406030204" pitchFamily="18" charset="0"/>
                        </a:rPr>
                        <m:t> </m:t>
                      </m:r>
                      <m:sSup>
                        <m:sSupPr>
                          <m:ctrlPr>
                            <a:rPr lang="it-IT" sz="2000" i="1">
                              <a:solidFill>
                                <a:srgbClr val="000000"/>
                              </a:solidFill>
                              <a:latin typeface="Cambria Math" panose="02040503050406030204" pitchFamily="18" charset="0"/>
                            </a:rPr>
                          </m:ctrlPr>
                        </m:sSupPr>
                        <m:e>
                          <m:r>
                            <m:rPr>
                              <m:sty m:val="p"/>
                            </m:rPr>
                            <a:rPr lang="it-IT" sz="2000" i="0">
                              <a:solidFill>
                                <a:srgbClr val="000000"/>
                              </a:solidFill>
                              <a:latin typeface="Cambria Math" panose="02040503050406030204" pitchFamily="18" charset="0"/>
                            </a:rPr>
                            <m:t>K</m:t>
                          </m:r>
                        </m:e>
                        <m:sup>
                          <m:r>
                            <a:rPr lang="it-IT" sz="2000" i="0">
                              <a:solidFill>
                                <a:srgbClr val="000000"/>
                              </a:solidFill>
                              <a:latin typeface="Cambria Math" panose="02040503050406030204" pitchFamily="18" charset="0"/>
                            </a:rPr>
                            <m:t>1−</m:t>
                          </m:r>
                          <m:r>
                            <m:rPr>
                              <m:sty m:val="p"/>
                            </m:rPr>
                            <a:rPr lang="it-IT" sz="2000" i="0">
                              <a:solidFill>
                                <a:srgbClr val="000000"/>
                              </a:solidFill>
                              <a:latin typeface="Cambria Math" panose="02040503050406030204" pitchFamily="18" charset="0"/>
                            </a:rPr>
                            <m:t>α</m:t>
                          </m:r>
                        </m:sup>
                      </m:sSup>
                    </m:oMath>
                  </m:oMathPara>
                </a14:m>
                <a:endParaRPr lang="it-IT" sz="2000" dirty="0">
                  <a:latin typeface="American Typewriter" panose="02090604020004020304" pitchFamily="18" charset="77"/>
                </a:endParaRPr>
              </a:p>
            </p:txBody>
          </p:sp>
        </mc:Choice>
        <mc:Fallback xmlns="">
          <p:sp>
            <p:nvSpPr>
              <p:cNvPr id="11" name="Oggetto 10"/>
              <p:cNvSpPr txBox="1">
                <a:spLocks noRot="1" noChangeAspect="1" noMove="1" noResize="1" noEditPoints="1" noAdjustHandles="1" noChangeArrowheads="1" noChangeShapeType="1" noTextEdit="1"/>
              </p:cNvSpPr>
              <p:nvPr/>
            </p:nvSpPr>
            <p:spPr>
              <a:xfrm>
                <a:off x="2411413" y="1844675"/>
                <a:ext cx="4032250" cy="47783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789690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egnaposto piè di pagina 3"/>
          <p:cNvSpPr>
            <a:spLocks noGrp="1"/>
          </p:cNvSpPr>
          <p:nvPr>
            <p:ph type="ftr" sz="quarter" idx="10"/>
          </p:nvPr>
        </p:nvSpPr>
        <p:spPr/>
        <p:txBody>
          <a:bodyPr/>
          <a:lstStyle/>
          <a:p>
            <a:pPr>
              <a:defRPr/>
            </a:pPr>
            <a:r>
              <a:rPr lang="it-IT"/>
              <a:t>Lez. 3-A: La crescita economica</a:t>
            </a:r>
            <a:endParaRPr lang="it-IT" dirty="0"/>
          </a:p>
        </p:txBody>
      </p:sp>
      <p:sp>
        <p:nvSpPr>
          <p:cNvPr id="563203" name="Rectangle 3"/>
          <p:cNvSpPr>
            <a:spLocks noGrp="1" noChangeArrowheads="1"/>
          </p:cNvSpPr>
          <p:nvPr>
            <p:ph type="body" idx="1"/>
          </p:nvPr>
        </p:nvSpPr>
        <p:spPr>
          <a:xfrm>
            <a:off x="609600" y="1196752"/>
            <a:ext cx="7543800" cy="4536504"/>
          </a:xfrm>
        </p:spPr>
        <p:txBody>
          <a:bodyPr/>
          <a:lstStyle/>
          <a:p>
            <a:pPr marL="287338" indent="-287338" eaLnBrk="1" hangingPunct="1">
              <a:buFont typeface="Wingdings" panose="05000000000000000000" pitchFamily="2" charset="2"/>
              <a:buNone/>
            </a:pPr>
            <a:r>
              <a:rPr lang="it-IT" altLang="en-US" sz="1800" dirty="0">
                <a:latin typeface="American Typewriter" panose="02090604020004020304" pitchFamily="18" charset="77"/>
              </a:rPr>
              <a:t>Ricordiamoci il diagramma di flusso circolare:</a:t>
            </a:r>
          </a:p>
          <a:p>
            <a:pPr eaLnBrk="1" hangingPunct="1">
              <a:buFont typeface="+mj-lt"/>
              <a:buAutoNum type="arabicPeriod"/>
            </a:pPr>
            <a:r>
              <a:rPr lang="it-IT" altLang="en-US" sz="1600" dirty="0">
                <a:latin typeface="American Typewriter" panose="02090604020004020304" pitchFamily="18" charset="77"/>
              </a:rPr>
              <a:t>Pil Rappresentare il reddito delle famiglie, sotto forma di salari e stipendi erogati oppure di profitti delle imprese</a:t>
            </a:r>
          </a:p>
          <a:p>
            <a:pPr eaLnBrk="1" hangingPunct="1">
              <a:buFont typeface="+mj-lt"/>
              <a:buAutoNum type="arabicPeriod"/>
            </a:pPr>
            <a:r>
              <a:rPr lang="it-IT" altLang="en-US" sz="1600" dirty="0">
                <a:latin typeface="American Typewriter" panose="02090604020004020304" pitchFamily="18" charset="77"/>
              </a:rPr>
              <a:t>Famiglie e imprese risparmiano parte del loro reddito</a:t>
            </a:r>
          </a:p>
          <a:p>
            <a:pPr eaLnBrk="1" hangingPunct="1">
              <a:buFont typeface="+mj-lt"/>
              <a:buAutoNum type="arabicPeriod"/>
            </a:pPr>
            <a:r>
              <a:rPr lang="it-IT" altLang="en-US" sz="1600" dirty="0">
                <a:latin typeface="American Typewriter" panose="02090604020004020304" pitchFamily="18" charset="77"/>
              </a:rPr>
              <a:t>I risparmi affluiscono al sistema finanziario che li canalizza verso famiglie, imprese, e PA. </a:t>
            </a:r>
          </a:p>
          <a:p>
            <a:pPr eaLnBrk="1" hangingPunct="1">
              <a:buFont typeface="+mj-lt"/>
              <a:buAutoNum type="arabicPeriod"/>
            </a:pPr>
            <a:r>
              <a:rPr lang="it-IT" altLang="en-US" sz="1600" dirty="0">
                <a:latin typeface="American Typewriter" panose="02090604020004020304" pitchFamily="18" charset="77"/>
              </a:rPr>
              <a:t>In particolare, le imprese prendono a prestito per acquistare beni capitali</a:t>
            </a:r>
          </a:p>
          <a:p>
            <a:pPr eaLnBrk="1" hangingPunct="1">
              <a:buFont typeface="+mj-lt"/>
              <a:buAutoNum type="arabicPeriod"/>
            </a:pPr>
            <a:r>
              <a:rPr lang="it-IT" altLang="en-US" sz="1600" dirty="0">
                <a:latin typeface="American Typewriter" panose="02090604020004020304" pitchFamily="18" charset="77"/>
              </a:rPr>
              <a:t>Questa espansione delle capacità produttive, a sua volta, aumenta il prodotto che fa poi aumentare i risparmi e gli investimenti futuri</a:t>
            </a:r>
          </a:p>
          <a:p>
            <a:pPr eaLnBrk="1" hangingPunct="1">
              <a:buFont typeface="+mj-lt"/>
              <a:buAutoNum type="arabicPeriod"/>
            </a:pPr>
            <a:r>
              <a:rPr lang="it-IT" altLang="en-US" sz="1600" b="1" i="1" dirty="0">
                <a:latin typeface="American Typewriter" panose="02090604020004020304" pitchFamily="18" charset="77"/>
              </a:rPr>
              <a:t>Meccanismo della crescita</a:t>
            </a:r>
          </a:p>
          <a:p>
            <a:pPr marL="0" indent="0" eaLnBrk="1" hangingPunct="1">
              <a:buNone/>
            </a:pPr>
            <a:endParaRPr lang="it-IT" altLang="en-US" sz="1800" b="1" i="1" dirty="0">
              <a:latin typeface="American Typewriter" panose="02090604020004020304" pitchFamily="18" charset="77"/>
            </a:endParaRPr>
          </a:p>
          <a:p>
            <a:pPr marL="0" indent="0" eaLnBrk="1" hangingPunct="1">
              <a:buNone/>
            </a:pPr>
            <a:r>
              <a:rPr lang="it-IT" altLang="en-US" sz="1800" i="1" dirty="0">
                <a:latin typeface="American Typewriter" panose="02090604020004020304" pitchFamily="18" charset="77"/>
              </a:rPr>
              <a:t>U</a:t>
            </a:r>
            <a:r>
              <a:rPr lang="it-IT" altLang="en-US" sz="1800" i="1" dirty="0">
                <a:solidFill>
                  <a:srgbClr val="002060"/>
                </a:solidFill>
                <a:latin typeface="American Typewriter" panose="02090604020004020304" pitchFamily="18" charset="77"/>
              </a:rPr>
              <a:t>na domanda. Tenendo costanti popolazione, forza lavoro e numero di ore lavorate come funziona questo processo di accumulazione di capitale? Ha mai fine?</a:t>
            </a:r>
            <a:endParaRPr lang="it-IT" altLang="en-US" sz="1600" i="1" dirty="0">
              <a:solidFill>
                <a:srgbClr val="002060"/>
              </a:solidFill>
              <a:latin typeface="American Typewriter" panose="02090604020004020304" pitchFamily="18" charset="77"/>
            </a:endParaRPr>
          </a:p>
          <a:p>
            <a:pPr marL="287338" indent="-287338" eaLnBrk="1" hangingPunct="1">
              <a:buFont typeface="Wingdings" panose="05000000000000000000" pitchFamily="2" charset="2"/>
              <a:buNone/>
            </a:pPr>
            <a:endParaRPr lang="it-IT" altLang="en-US" sz="1800" dirty="0">
              <a:latin typeface="American Typewriter" panose="02090604020004020304" pitchFamily="18" charset="77"/>
            </a:endParaRPr>
          </a:p>
          <a:p>
            <a:pPr marL="287338" indent="-287338" eaLnBrk="1" hangingPunct="1">
              <a:buFont typeface="Wingdings" panose="05000000000000000000" pitchFamily="2" charset="2"/>
              <a:buNone/>
            </a:pPr>
            <a:endParaRPr lang="it-IT" altLang="en-US" sz="1800" dirty="0">
              <a:latin typeface="American Typewriter" panose="02090604020004020304" pitchFamily="18" charset="77"/>
            </a:endParaRPr>
          </a:p>
        </p:txBody>
      </p:sp>
      <p:sp>
        <p:nvSpPr>
          <p:cNvPr id="1034" name="Rectangle 16"/>
          <p:cNvSpPr>
            <a:spLocks noChangeArrowheads="1"/>
          </p:cNvSpPr>
          <p:nvPr/>
        </p:nvSpPr>
        <p:spPr bwMode="auto">
          <a:xfrm>
            <a:off x="609600" y="457201"/>
            <a:ext cx="7237413" cy="5955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2400" kern="0" dirty="0">
                <a:solidFill>
                  <a:srgbClr val="005A58"/>
                </a:solidFill>
                <a:latin typeface="American Typewriter" panose="02090604020004020304" pitchFamily="18" charset="77"/>
                <a:ea typeface="+mj-ea"/>
                <a:cs typeface="+mj-cs"/>
              </a:rPr>
              <a:t>Intuizione</a:t>
            </a:r>
          </a:p>
        </p:txBody>
      </p:sp>
    </p:spTree>
    <p:extLst>
      <p:ext uri="{BB962C8B-B14F-4D97-AF65-F5344CB8AC3E}">
        <p14:creationId xmlns:p14="http://schemas.microsoft.com/office/powerpoint/2010/main" val="4872955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241" y="460725"/>
            <a:ext cx="8137525" cy="893614"/>
          </a:xfrm>
        </p:spPr>
        <p:txBody>
          <a:bodyPr/>
          <a:lstStyle/>
          <a:p>
            <a:pPr eaLnBrk="1" hangingPunct="1"/>
            <a:r>
              <a:rPr lang="it-IT" altLang="en-US" sz="2400" dirty="0">
                <a:latin typeface="American Typewriter" panose="02090604020004020304" pitchFamily="18" charset="77"/>
              </a:rPr>
              <a:t>Prodotto totale e distribuzione del reddito</a:t>
            </a:r>
            <a:br>
              <a:rPr lang="it-IT" altLang="en-US" sz="2800" dirty="0">
                <a:latin typeface="American Typewriter" panose="02090604020004020304" pitchFamily="18" charset="77"/>
              </a:rPr>
            </a:br>
            <a:endParaRPr lang="it-IT" altLang="en-US" sz="2400" dirty="0">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4" name="Rettangolo 3"/>
              <p:cNvSpPr/>
              <p:nvPr/>
            </p:nvSpPr>
            <p:spPr>
              <a:xfrm>
                <a:off x="539241" y="1700808"/>
                <a:ext cx="8281231" cy="3933064"/>
              </a:xfrm>
              <a:prstGeom prst="rect">
                <a:avLst/>
              </a:prstGeom>
            </p:spPr>
            <p:txBody>
              <a:bodyPr wrap="square">
                <a:spAutoFit/>
              </a:bodyPr>
              <a:lstStyle/>
              <a:p>
                <a:pPr>
                  <a:lnSpc>
                    <a:spcPct val="124000"/>
                  </a:lnSpc>
                  <a:spcBef>
                    <a:spcPts val="600"/>
                  </a:spcBef>
                  <a:buSzPct val="100000"/>
                </a:pPr>
                <a:r>
                  <a:rPr lang="it-IT" altLang="en-US" i="1" dirty="0">
                    <a:latin typeface="American Typewriter" panose="02090604020004020304" pitchFamily="18" charset="77"/>
                  </a:rPr>
                  <a:t>Cosa vuol dire l’ipotesi: </a:t>
                </a:r>
              </a:p>
              <a:p>
                <a:pPr algn="ctr">
                  <a:lnSpc>
                    <a:spcPct val="124000"/>
                  </a:lnSpc>
                  <a:spcBef>
                    <a:spcPts val="600"/>
                  </a:spcBef>
                  <a:buSzPct val="100000"/>
                </a:pPr>
                <a:r>
                  <a:rPr lang="it-IT" altLang="en-US" sz="1600" dirty="0">
                    <a:latin typeface="American Typewriter" panose="02090604020004020304" pitchFamily="18" charset="77"/>
                  </a:rPr>
                  <a:t>«</a:t>
                </a:r>
                <a:r>
                  <a:rPr lang="it-IT" altLang="en-US" sz="1600" b="1" dirty="0">
                    <a:latin typeface="American Typewriter" panose="02090604020004020304" pitchFamily="18" charset="77"/>
                  </a:rPr>
                  <a:t>Tutto il prodotto viene distribuito ai fattori della produzione</a:t>
                </a:r>
                <a:r>
                  <a:rPr lang="it-IT" altLang="en-US" sz="1600" dirty="0">
                    <a:latin typeface="American Typewriter" panose="02090604020004020304" pitchFamily="18" charset="77"/>
                  </a:rPr>
                  <a:t>» ?</a:t>
                </a:r>
              </a:p>
              <a:p>
                <a:pPr eaLnBrk="1" hangingPunct="1">
                  <a:lnSpc>
                    <a:spcPct val="124000"/>
                  </a:lnSpc>
                  <a:spcBef>
                    <a:spcPts val="600"/>
                  </a:spcBef>
                  <a:buSzPct val="100000"/>
                </a:pPr>
                <a:r>
                  <a:rPr lang="it-IT" altLang="en-US" sz="1600" dirty="0">
                    <a:latin typeface="American Typewriter" panose="02090604020004020304" pitchFamily="18" charset="77"/>
                  </a:rPr>
                  <a:t>   </a:t>
                </a:r>
                <a:r>
                  <a:rPr lang="it-IT" altLang="en-US" i="1" dirty="0">
                    <a:latin typeface="American Typewriter" panose="02090604020004020304" pitchFamily="18" charset="77"/>
                  </a:rPr>
                  <a:t>Questo</a:t>
                </a:r>
                <a:r>
                  <a:rPr lang="it-IT" altLang="en-US" sz="1600" dirty="0">
                    <a:latin typeface="American Typewriter" panose="02090604020004020304" pitchFamily="18" charset="77"/>
                  </a:rPr>
                  <a:t>: </a:t>
                </a:r>
                <a:r>
                  <a:rPr lang="it-IT" altLang="en-US" sz="1600" b="0" dirty="0">
                    <a:latin typeface="American Typewriter" panose="02090604020004020304" pitchFamily="18" charset="77"/>
                  </a:rPr>
                  <a:t>	                </a:t>
                </a:r>
                <a:r>
                  <a:rPr lang="it-IT" altLang="en-US" sz="1800" b="1" dirty="0">
                    <a:solidFill>
                      <a:srgbClr val="C00000"/>
                    </a:solidFill>
                    <a:latin typeface="American Typewriter" panose="02090604020004020304" pitchFamily="18" charset="77"/>
                  </a:rPr>
                  <a:t>P</a:t>
                </a:r>
                <a:r>
                  <a:rPr lang="it-IT" altLang="en-US" sz="1800" b="1" dirty="0">
                    <a:solidFill>
                      <a:srgbClr val="C00000"/>
                    </a:solidFill>
                    <a:latin typeface="American Typewriter" panose="02090604020004020304" pitchFamily="18" charset="77"/>
                    <a:cs typeface="Calibri" panose="020F0502020204030204" pitchFamily="34" charset="0"/>
                  </a:rPr>
                  <a:t>∙</a:t>
                </a:r>
                <a:r>
                  <a:rPr lang="it-IT" altLang="en-US" sz="1800" b="1" dirty="0">
                    <a:solidFill>
                      <a:srgbClr val="C00000"/>
                    </a:solidFill>
                    <a:latin typeface="American Typewriter" panose="02090604020004020304" pitchFamily="18" charset="77"/>
                  </a:rPr>
                  <a:t>Y  =  </a:t>
                </a:r>
                <a:r>
                  <a:rPr lang="it-IT" altLang="en-US" sz="1800" b="1" dirty="0" err="1">
                    <a:solidFill>
                      <a:srgbClr val="C00000"/>
                    </a:solidFill>
                    <a:latin typeface="American Typewriter" panose="02090604020004020304" pitchFamily="18" charset="77"/>
                  </a:rPr>
                  <a:t>w</a:t>
                </a:r>
                <a:r>
                  <a:rPr lang="it-IT" altLang="en-US" sz="1800" b="1" dirty="0" err="1">
                    <a:solidFill>
                      <a:srgbClr val="C00000"/>
                    </a:solidFill>
                    <a:latin typeface="American Typewriter" panose="02090604020004020304" pitchFamily="18" charset="77"/>
                    <a:cs typeface="Calibri" panose="020F0502020204030204" pitchFamily="34" charset="0"/>
                  </a:rPr>
                  <a:t>∙</a:t>
                </a:r>
                <a:r>
                  <a:rPr lang="it-IT" altLang="en-US" sz="1800" b="1" dirty="0" err="1">
                    <a:solidFill>
                      <a:srgbClr val="C00000"/>
                    </a:solidFill>
                    <a:latin typeface="American Typewriter" panose="02090604020004020304" pitchFamily="18" charset="77"/>
                  </a:rPr>
                  <a:t>N</a:t>
                </a:r>
                <a:r>
                  <a:rPr lang="it-IT" altLang="en-US" sz="1800" b="1" dirty="0">
                    <a:solidFill>
                      <a:srgbClr val="C00000"/>
                    </a:solidFill>
                    <a:latin typeface="American Typewriter" panose="02090604020004020304" pitchFamily="18" charset="77"/>
                  </a:rPr>
                  <a:t> + </a:t>
                </a:r>
                <a:r>
                  <a:rPr lang="it-IT" altLang="en-US" sz="1800" b="1" dirty="0" err="1">
                    <a:solidFill>
                      <a:srgbClr val="C00000"/>
                    </a:solidFill>
                    <a:latin typeface="American Typewriter" panose="02090604020004020304" pitchFamily="18" charset="77"/>
                  </a:rPr>
                  <a:t>r</a:t>
                </a:r>
                <a:r>
                  <a:rPr lang="it-IT" altLang="en-US" sz="1800" b="1" dirty="0" err="1">
                    <a:solidFill>
                      <a:srgbClr val="C00000"/>
                    </a:solidFill>
                    <a:latin typeface="American Typewriter" panose="02090604020004020304" pitchFamily="18" charset="77"/>
                    <a:cs typeface="Calibri" panose="020F0502020204030204" pitchFamily="34" charset="0"/>
                  </a:rPr>
                  <a:t>∙</a:t>
                </a:r>
                <a:r>
                  <a:rPr lang="it-IT" altLang="en-US" sz="1800" b="1" dirty="0" err="1">
                    <a:solidFill>
                      <a:srgbClr val="C00000"/>
                    </a:solidFill>
                    <a:latin typeface="American Typewriter" panose="02090604020004020304" pitchFamily="18" charset="77"/>
                  </a:rPr>
                  <a:t>K</a:t>
                </a:r>
                <a:r>
                  <a:rPr lang="it-IT" altLang="en-US" sz="1800" b="1" dirty="0">
                    <a:solidFill>
                      <a:srgbClr val="C00000"/>
                    </a:solidFill>
                    <a:latin typeface="American Typewriter" panose="02090604020004020304" pitchFamily="18" charset="77"/>
                  </a:rPr>
                  <a:t>		(eq.1)</a:t>
                </a:r>
              </a:p>
              <a:p>
                <a:pPr>
                  <a:lnSpc>
                    <a:spcPct val="124000"/>
                  </a:lnSpc>
                  <a:spcBef>
                    <a:spcPts val="600"/>
                  </a:spcBef>
                  <a:buSzPct val="100000"/>
                </a:pPr>
                <a:r>
                  <a:rPr lang="it-IT" altLang="en-US" b="0" i="1" dirty="0">
                    <a:latin typeface="American Typewriter" panose="02090604020004020304" pitchFamily="18" charset="77"/>
                  </a:rPr>
                  <a:t>   Nota</a:t>
                </a:r>
                <a:r>
                  <a:rPr lang="it-IT" altLang="en-US" b="0" dirty="0">
                    <a:latin typeface="American Typewriter" panose="02090604020004020304" pitchFamily="18" charset="77"/>
                  </a:rPr>
                  <a:t>. D’ora innanzi eliminerò, dove possibile, il segno di prodotto. Quindi scriverò: </a:t>
                </a:r>
              </a:p>
              <a:p>
                <a:pPr>
                  <a:lnSpc>
                    <a:spcPct val="124000"/>
                  </a:lnSpc>
                  <a:spcBef>
                    <a:spcPts val="600"/>
                  </a:spcBef>
                  <a:buSzPct val="100000"/>
                </a:pPr>
                <a:r>
                  <a:rPr lang="it-IT" altLang="en-US" dirty="0">
                    <a:solidFill>
                      <a:srgbClr val="C00000"/>
                    </a:solidFill>
                    <a:latin typeface="American Typewriter" panose="02090604020004020304" pitchFamily="18" charset="77"/>
                  </a:rPr>
                  <a:t>		                 </a:t>
                </a:r>
                <a:r>
                  <a:rPr lang="it-IT" altLang="en-US" sz="1800" b="1" dirty="0">
                    <a:solidFill>
                      <a:srgbClr val="C00000"/>
                    </a:solidFill>
                    <a:latin typeface="American Typewriter" panose="02090604020004020304" pitchFamily="18" charset="77"/>
                  </a:rPr>
                  <a:t>P Y  =  w N + r K</a:t>
                </a:r>
              </a:p>
              <a:p>
                <a:pPr>
                  <a:lnSpc>
                    <a:spcPct val="124000"/>
                  </a:lnSpc>
                  <a:spcBef>
                    <a:spcPts val="600"/>
                  </a:spcBef>
                  <a:buSzPct val="100000"/>
                </a:pPr>
                <a:r>
                  <a:rPr lang="it-IT" altLang="en-US" sz="1600" b="0" dirty="0">
                    <a:latin typeface="American Typewriter" panose="02090604020004020304" pitchFamily="18" charset="77"/>
                  </a:rPr>
                  <a:t>    </a:t>
                </a:r>
                <a:r>
                  <a:rPr lang="it-IT" altLang="en-US" b="0" dirty="0">
                    <a:latin typeface="American Typewriter" panose="02090604020004020304" pitchFamily="18" charset="77"/>
                  </a:rPr>
                  <a:t>E, in piena occupazione: </a:t>
                </a:r>
                <a:r>
                  <a:rPr lang="it-IT" altLang="en-US" sz="1800" b="1" dirty="0">
                    <a:solidFill>
                      <a:srgbClr val="C00000"/>
                    </a:solidFill>
                    <a:latin typeface="American Typewriter" panose="02090604020004020304" pitchFamily="18" charset="77"/>
                  </a:rPr>
                  <a:t>P Y  =  w</a:t>
                </a:r>
                <a14:m>
                  <m:oMath xmlns:m="http://schemas.openxmlformats.org/officeDocument/2006/math">
                    <m:bar>
                      <m:barPr>
                        <m:pos m:val="top"/>
                        <m:ctrlPr>
                          <a:rPr lang="it-IT" sz="1800" b="1" i="1">
                            <a:solidFill>
                              <a:srgbClr val="C00000"/>
                            </a:solidFill>
                            <a:latin typeface="Cambria Math" panose="02040503050406030204" pitchFamily="18" charset="0"/>
                          </a:rPr>
                        </m:ctrlPr>
                      </m:barPr>
                      <m:e>
                        <m:r>
                          <m:rPr>
                            <m:nor/>
                          </m:rPr>
                          <a:rPr lang="it-IT" sz="1800" b="1" i="0" smtClean="0">
                            <a:solidFill>
                              <a:srgbClr val="C00000"/>
                            </a:solidFill>
                            <a:latin typeface="American Typewriter" panose="02090604020004020304" pitchFamily="18" charset="77"/>
                          </a:rPr>
                          <m:t> </m:t>
                        </m:r>
                        <m:r>
                          <a:rPr lang="it-IT" sz="1800" b="1" i="0" smtClean="0">
                            <a:solidFill>
                              <a:srgbClr val="C00000"/>
                            </a:solidFill>
                            <a:latin typeface="Cambria Math" panose="02040503050406030204" pitchFamily="18" charset="0"/>
                            <a:ea typeface="Cambria Math" panose="02040503050406030204" pitchFamily="18" charset="0"/>
                          </a:rPr>
                          <m:t>𝐍</m:t>
                        </m:r>
                      </m:e>
                    </m:bar>
                  </m:oMath>
                </a14:m>
                <a:r>
                  <a:rPr lang="it-IT" altLang="en-US" sz="1800" b="1" dirty="0">
                    <a:solidFill>
                      <a:srgbClr val="C00000"/>
                    </a:solidFill>
                    <a:latin typeface="American Typewriter" panose="02090604020004020304" pitchFamily="18" charset="77"/>
                  </a:rPr>
                  <a:t> + r </a:t>
                </a:r>
                <a14:m>
                  <m:oMath xmlns:m="http://schemas.openxmlformats.org/officeDocument/2006/math">
                    <m:bar>
                      <m:barPr>
                        <m:pos m:val="top"/>
                        <m:ctrlPr>
                          <a:rPr lang="it-IT" sz="1800" b="1" i="1">
                            <a:solidFill>
                              <a:srgbClr val="C00000"/>
                            </a:solidFill>
                            <a:latin typeface="Cambria Math" panose="02040503050406030204" pitchFamily="18" charset="0"/>
                          </a:rPr>
                        </m:ctrlPr>
                      </m:barPr>
                      <m:e>
                        <m:r>
                          <a:rPr lang="it-IT" sz="1800" b="1">
                            <a:solidFill>
                              <a:srgbClr val="C00000"/>
                            </a:solidFill>
                            <a:latin typeface="Cambria Math" panose="02040503050406030204" pitchFamily="18" charset="0"/>
                            <a:ea typeface="Cambria Math" panose="02040503050406030204" pitchFamily="18" charset="0"/>
                          </a:rPr>
                          <m:t>𝐊</m:t>
                        </m:r>
                      </m:e>
                    </m:bar>
                  </m:oMath>
                </a14:m>
                <a:endParaRPr lang="it-IT" altLang="en-US" sz="1800" b="1" dirty="0">
                  <a:solidFill>
                    <a:srgbClr val="C00000"/>
                  </a:solidFill>
                  <a:latin typeface="American Typewriter" panose="02090604020004020304" pitchFamily="18" charset="77"/>
                </a:endParaRPr>
              </a:p>
              <a:p>
                <a:pPr eaLnBrk="1" hangingPunct="1">
                  <a:lnSpc>
                    <a:spcPct val="124000"/>
                  </a:lnSpc>
                  <a:spcBef>
                    <a:spcPts val="1200"/>
                  </a:spcBef>
                  <a:buSzPct val="100000"/>
                </a:pPr>
                <a:r>
                  <a:rPr lang="it-IT" altLang="en-US" sz="1600" b="0" i="1" u="sng" dirty="0">
                    <a:solidFill>
                      <a:srgbClr val="003399"/>
                    </a:solidFill>
                    <a:latin typeface="American Typewriter" panose="02090604020004020304" pitchFamily="18" charset="77"/>
                  </a:rPr>
                  <a:t>Il nostro problema:</a:t>
                </a:r>
                <a:r>
                  <a:rPr lang="it-IT" altLang="en-US" sz="1600" b="0" i="1" dirty="0">
                    <a:solidFill>
                      <a:srgbClr val="003399"/>
                    </a:solidFill>
                    <a:latin typeface="American Typewriter" panose="02090604020004020304" pitchFamily="18" charset="77"/>
                  </a:rPr>
                  <a:t>  </a:t>
                </a:r>
              </a:p>
              <a:p>
                <a:pPr algn="ctr" eaLnBrk="1" hangingPunct="1">
                  <a:lnSpc>
                    <a:spcPct val="124000"/>
                  </a:lnSpc>
                  <a:spcBef>
                    <a:spcPts val="1200"/>
                  </a:spcBef>
                  <a:buSzPct val="100000"/>
                </a:pPr>
                <a:r>
                  <a:rPr lang="it-IT" altLang="en-US" sz="1600" dirty="0">
                    <a:solidFill>
                      <a:srgbClr val="003399"/>
                    </a:solidFill>
                    <a:latin typeface="American Typewriter" panose="02090604020004020304" pitchFamily="18" charset="77"/>
                  </a:rPr>
                  <a:t>C</a:t>
                </a:r>
                <a:r>
                  <a:rPr lang="it-IT" altLang="en-US" sz="1600" b="0" dirty="0">
                    <a:solidFill>
                      <a:srgbClr val="003399"/>
                    </a:solidFill>
                    <a:latin typeface="American Typewriter" panose="02090604020004020304" pitchFamily="18" charset="77"/>
                  </a:rPr>
                  <a:t>he valori devono assumere  </a:t>
                </a:r>
                <a:r>
                  <a:rPr lang="it-IT" altLang="en-US" sz="1600" b="1" dirty="0">
                    <a:solidFill>
                      <a:srgbClr val="C00000"/>
                    </a:solidFill>
                    <a:latin typeface="American Typewriter" panose="02090604020004020304" pitchFamily="18" charset="77"/>
                  </a:rPr>
                  <a:t>w</a:t>
                </a:r>
                <a:r>
                  <a:rPr lang="it-IT" altLang="en-US" sz="1600" b="0" dirty="0">
                    <a:solidFill>
                      <a:srgbClr val="003399"/>
                    </a:solidFill>
                    <a:latin typeface="American Typewriter" panose="02090604020004020304" pitchFamily="18" charset="77"/>
                  </a:rPr>
                  <a:t> e </a:t>
                </a:r>
                <a:r>
                  <a:rPr lang="it-IT" altLang="en-US" sz="1600" b="1" dirty="0">
                    <a:solidFill>
                      <a:srgbClr val="C00000"/>
                    </a:solidFill>
                    <a:latin typeface="American Typewriter" panose="02090604020004020304" pitchFamily="18" charset="77"/>
                  </a:rPr>
                  <a:t>r</a:t>
                </a:r>
                <a:r>
                  <a:rPr lang="it-IT" altLang="en-US" sz="1600" b="0" dirty="0">
                    <a:solidFill>
                      <a:srgbClr val="003399"/>
                    </a:solidFill>
                    <a:latin typeface="American Typewriter" panose="02090604020004020304" pitchFamily="18" charset="77"/>
                  </a:rPr>
                  <a:t> perché il valore della produzione sia distribuito interamente ed esattamente ai due fattori?</a:t>
                </a:r>
              </a:p>
              <a:p>
                <a:pPr eaLnBrk="1" hangingPunct="1">
                  <a:lnSpc>
                    <a:spcPct val="124000"/>
                  </a:lnSpc>
                  <a:spcBef>
                    <a:spcPts val="600"/>
                  </a:spcBef>
                  <a:buSzPct val="100000"/>
                </a:pPr>
                <a:endParaRPr lang="it-IT" altLang="en-US" sz="1200" dirty="0">
                  <a:latin typeface="American Typewriter" panose="02090604020004020304" pitchFamily="18" charset="77"/>
                </a:endParaRPr>
              </a:p>
            </p:txBody>
          </p:sp>
        </mc:Choice>
        <mc:Fallback xmlns="">
          <p:sp>
            <p:nvSpPr>
              <p:cNvPr id="4" name="Rettangolo 3"/>
              <p:cNvSpPr>
                <a:spLocks noRot="1" noChangeAspect="1" noMove="1" noResize="1" noEditPoints="1" noAdjustHandles="1" noChangeArrowheads="1" noChangeShapeType="1" noTextEdit="1"/>
              </p:cNvSpPr>
              <p:nvPr/>
            </p:nvSpPr>
            <p:spPr>
              <a:xfrm>
                <a:off x="539241" y="1700808"/>
                <a:ext cx="8281231" cy="3933064"/>
              </a:xfrm>
              <a:prstGeom prst="rect">
                <a:avLst/>
              </a:prstGeom>
              <a:blipFill>
                <a:blip r:embed="rId3"/>
                <a:stretch>
                  <a:fillRect l="-459" r="-306"/>
                </a:stretch>
              </a:blipFill>
            </p:spPr>
            <p:txBody>
              <a:bodyPr/>
              <a:lstStyle/>
              <a:p>
                <a:r>
                  <a:rPr lang="en-US">
                    <a:noFill/>
                  </a:rPr>
                  <a:t> </a:t>
                </a:r>
              </a:p>
            </p:txBody>
          </p:sp>
        </mc:Fallback>
      </mc:AlternateContent>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Tree>
    <p:extLst>
      <p:ext uri="{BB962C8B-B14F-4D97-AF65-F5344CB8AC3E}">
        <p14:creationId xmlns:p14="http://schemas.microsoft.com/office/powerpoint/2010/main" val="53288802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3"/>
          <p:cNvSpPr>
            <a:spLocks noGrp="1"/>
          </p:cNvSpPr>
          <p:nvPr>
            <p:ph type="ftr" sz="quarter" idx="10"/>
          </p:nvPr>
        </p:nvSpPr>
        <p:spPr/>
        <p:txBody>
          <a:bodyPr/>
          <a:lstStyle/>
          <a:p>
            <a:pPr>
              <a:defRPr/>
            </a:pPr>
            <a:r>
              <a:rPr lang="it-IT"/>
              <a:t>Lez. 3-A: La crescita economica</a:t>
            </a:r>
          </a:p>
        </p:txBody>
      </p:sp>
      <p:sp>
        <p:nvSpPr>
          <p:cNvPr id="11267" name="Rectangle 2"/>
          <p:cNvSpPr>
            <a:spLocks noGrp="1" noChangeArrowheads="1"/>
          </p:cNvSpPr>
          <p:nvPr>
            <p:ph type="title"/>
          </p:nvPr>
        </p:nvSpPr>
        <p:spPr bwMode="auto">
          <a:xfrm>
            <a:off x="533400" y="402643"/>
            <a:ext cx="8229600" cy="5472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b="1" dirty="0">
                <a:latin typeface="American Typewriter" panose="02090604020004020304" pitchFamily="18" charset="77"/>
              </a:rPr>
              <a:t>II.4 – Comprendere e utilizzare il modello di </a:t>
            </a:r>
            <a:r>
              <a:rPr lang="it-IT" altLang="en-US" sz="2000" b="1" dirty="0" err="1">
                <a:latin typeface="American Typewriter" panose="02090604020004020304" pitchFamily="18" charset="77"/>
              </a:rPr>
              <a:t>Solow</a:t>
            </a:r>
            <a:endParaRPr lang="it-IT" altLang="en-US" sz="2000" b="1" dirty="0">
              <a:latin typeface="American Typewriter" panose="02090604020004020304" pitchFamily="18" charset="77"/>
            </a:endParaRPr>
          </a:p>
        </p:txBody>
      </p:sp>
      <p:sp>
        <p:nvSpPr>
          <p:cNvPr id="11268" name="Rectangle 3"/>
          <p:cNvSpPr>
            <a:spLocks noGrp="1" noChangeArrowheads="1"/>
          </p:cNvSpPr>
          <p:nvPr>
            <p:ph type="body" idx="1"/>
          </p:nvPr>
        </p:nvSpPr>
        <p:spPr>
          <a:xfrm>
            <a:off x="827088" y="1557338"/>
            <a:ext cx="7783512"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p:txBody>
      </p:sp>
      <mc:AlternateContent xmlns:mc="http://schemas.openxmlformats.org/markup-compatibility/2006" xmlns:a14="http://schemas.microsoft.com/office/drawing/2010/main">
        <mc:Choice Requires="a14">
          <p:sp>
            <p:nvSpPr>
              <p:cNvPr id="435204" name="Rectangle 4"/>
              <p:cNvSpPr>
                <a:spLocks noChangeArrowheads="1"/>
              </p:cNvSpPr>
              <p:nvPr/>
            </p:nvSpPr>
            <p:spPr bwMode="auto">
              <a:xfrm>
                <a:off x="360363" y="949696"/>
                <a:ext cx="8280400" cy="5298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76288" indent="-331788"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14000"/>
                  </a:lnSpc>
                  <a:spcBef>
                    <a:spcPts val="600"/>
                  </a:spcBef>
                  <a:buClr>
                    <a:schemeClr val="tx2"/>
                  </a:buClr>
                  <a:buSzPct val="70000"/>
                  <a:buFont typeface="Wingdings" panose="05000000000000000000" pitchFamily="2" charset="2"/>
                  <a:buNone/>
                </a:pPr>
                <a:r>
                  <a:rPr lang="it-IT" altLang="en-US" sz="2400" dirty="0">
                    <a:latin typeface="American Typewriter" panose="02090604020004020304" pitchFamily="18" charset="77"/>
                  </a:rPr>
                  <a:t> </a:t>
                </a:r>
                <a:r>
                  <a:rPr lang="it-IT" altLang="en-US" sz="1600" dirty="0">
                    <a:solidFill>
                      <a:srgbClr val="000099"/>
                    </a:solidFill>
                    <a:latin typeface="American Typewriter" panose="02090604020004020304" pitchFamily="18" charset="77"/>
                  </a:rPr>
                  <a:t>Domande</a:t>
                </a:r>
                <a:r>
                  <a:rPr lang="it-IT" altLang="en-US" sz="1600" dirty="0">
                    <a:latin typeface="American Typewriter" panose="02090604020004020304" pitchFamily="18" charset="77"/>
                  </a:rPr>
                  <a:t>: </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Cosa determina il tasso di crescita del prodotto? E quello del prodotto pro capite?</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Come massimizzare il consumo pro capite lungo il sentiero di crescita?</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Che ruolo hanno la crescita della popolazione e lo sviluppo tecnologico?</a:t>
                </a:r>
              </a:p>
              <a:p>
                <a:pPr eaLnBrk="1" hangingPunct="1">
                  <a:lnSpc>
                    <a:spcPct val="114000"/>
                  </a:lnSpc>
                  <a:spcBef>
                    <a:spcPts val="600"/>
                  </a:spcBef>
                  <a:buClr>
                    <a:schemeClr val="tx2"/>
                  </a:buClr>
                  <a:buSzPct val="70000"/>
                  <a:buFont typeface="Wingdings" panose="05000000000000000000" pitchFamily="2" charset="2"/>
                  <a:buNone/>
                </a:pPr>
                <a:r>
                  <a:rPr lang="it-IT" altLang="en-US" sz="1600" dirty="0">
                    <a:solidFill>
                      <a:srgbClr val="000099"/>
                    </a:solidFill>
                    <a:latin typeface="American Typewriter" panose="02090604020004020304" pitchFamily="18" charset="77"/>
                  </a:rPr>
                  <a:t>Altre ipotesi (oltre a RSC)</a:t>
                </a:r>
                <a:r>
                  <a:rPr lang="it-IT" altLang="en-US" sz="1600" dirty="0">
                    <a:latin typeface="American Typewriter" panose="02090604020004020304" pitchFamily="18" charset="77"/>
                  </a:rPr>
                  <a:t>: </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Mercati del lavoro e dei beni sempre in equilibrio </a:t>
                </a:r>
                <a:r>
                  <a:rPr lang="it-IT" altLang="en-US" sz="1600" i="1" dirty="0">
                    <a:latin typeface="American Typewriter" panose="02090604020004020304" pitchFamily="18" charset="77"/>
                    <a:cs typeface="Calibri" panose="020F0502020204030204" pitchFamily="34" charset="0"/>
                  </a:rPr>
                  <a:t> </a:t>
                </a:r>
                <a:r>
                  <a:rPr lang="it-IT" altLang="en-US" sz="1600" b="1" dirty="0">
                    <a:latin typeface="American Typewriter" panose="02090604020004020304" pitchFamily="18" charset="77"/>
                    <a:cs typeface="Calibri" panose="020F0502020204030204" pitchFamily="34" charset="0"/>
                  </a:rPr>
                  <a:t>→  N =  </a:t>
                </a:r>
                <a14:m>
                  <m:oMath xmlns:m="http://schemas.openxmlformats.org/officeDocument/2006/math">
                    <m:acc>
                      <m:accPr>
                        <m:chr m:val="̅"/>
                        <m:ctrlPr>
                          <a:rPr lang="it-IT" altLang="en-US" sz="1800" b="1" i="1" smtClean="0">
                            <a:latin typeface="Cambria Math" panose="02040503050406030204" pitchFamily="18" charset="0"/>
                            <a:cs typeface="Calibri" panose="020F0502020204030204" pitchFamily="34" charset="0"/>
                          </a:rPr>
                        </m:ctrlPr>
                      </m:accPr>
                      <m:e>
                        <m:r>
                          <a:rPr lang="it-IT" altLang="en-US" sz="1800" b="1" i="0" smtClean="0">
                            <a:latin typeface="Cambria Math" panose="02040503050406030204" pitchFamily="18" charset="0"/>
                            <a:cs typeface="Calibri" panose="020F0502020204030204" pitchFamily="34" charset="0"/>
                          </a:rPr>
                          <m:t>𝐍</m:t>
                        </m:r>
                      </m:e>
                    </m:acc>
                  </m:oMath>
                </a14:m>
                <a:r>
                  <a:rPr lang="it-IT" altLang="en-US" sz="1600" b="1" dirty="0">
                    <a:latin typeface="American Typewriter" panose="02090604020004020304" pitchFamily="18" charset="77"/>
                    <a:cs typeface="Calibri" panose="020F0502020204030204" pitchFamily="34" charset="0"/>
                  </a:rPr>
                  <a:t>  ;  S =  I</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Tutta la popolazione lavora:   </a:t>
                </a:r>
                <a14:m>
                  <m:oMath xmlns:m="http://schemas.openxmlformats.org/officeDocument/2006/math">
                    <m:acc>
                      <m:accPr>
                        <m:chr m:val="̅"/>
                        <m:ctrlPr>
                          <a:rPr lang="it-IT" altLang="en-US" sz="1800" b="1" i="1" smtClean="0">
                            <a:latin typeface="Cambria Math" panose="02040503050406030204" pitchFamily="18" charset="0"/>
                            <a:cs typeface="Calibri" panose="020F0502020204030204" pitchFamily="34" charset="0"/>
                          </a:rPr>
                        </m:ctrlPr>
                      </m:accPr>
                      <m:e>
                        <m:r>
                          <a:rPr lang="it-IT" altLang="en-US" sz="1800" b="1" i="0" smtClean="0">
                            <a:latin typeface="Cambria Math" panose="02040503050406030204" pitchFamily="18" charset="0"/>
                            <a:cs typeface="Calibri" panose="020F0502020204030204" pitchFamily="34" charset="0"/>
                          </a:rPr>
                          <m:t>𝐍</m:t>
                        </m:r>
                      </m:e>
                    </m:acc>
                  </m:oMath>
                </a14:m>
                <a:r>
                  <a:rPr lang="it-IT" altLang="en-US" sz="1600" b="1" dirty="0">
                    <a:latin typeface="American Typewriter" panose="02090604020004020304" pitchFamily="18" charset="77"/>
                  </a:rPr>
                  <a:t> = L = POP</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Economia chiusa (o almeno bilancia commerciale in pareggio)  e assenza dello stato:  </a:t>
                </a:r>
                <a:r>
                  <a:rPr lang="it-IT" altLang="en-US" sz="1600" b="1" dirty="0">
                    <a:latin typeface="American Typewriter" panose="02090604020004020304" pitchFamily="18" charset="77"/>
                  </a:rPr>
                  <a:t>EX - IM = G = T = 0  </a:t>
                </a:r>
                <a:r>
                  <a:rPr lang="it-IT" altLang="en-US" sz="1600" i="1" dirty="0">
                    <a:latin typeface="American Typewriter" panose="02090604020004020304" pitchFamily="18" charset="77"/>
                    <a:cs typeface="Calibri" panose="020F0502020204030204" pitchFamily="34" charset="0"/>
                  </a:rPr>
                  <a:t> </a:t>
                </a:r>
                <a:r>
                  <a:rPr lang="it-IT" altLang="en-US" sz="1800" b="1" dirty="0">
                    <a:solidFill>
                      <a:srgbClr val="003399"/>
                    </a:solidFill>
                    <a:latin typeface="American Typewriter" panose="02090604020004020304" pitchFamily="18" charset="77"/>
                    <a:cs typeface="Calibri" panose="020F0502020204030204" pitchFamily="34" charset="0"/>
                  </a:rPr>
                  <a:t>→  Y = C + I</a:t>
                </a:r>
                <a:endParaRPr lang="it-IT" altLang="en-US" sz="1800" b="1" dirty="0">
                  <a:solidFill>
                    <a:srgbClr val="003399"/>
                  </a:solidFill>
                  <a:latin typeface="American Typewriter" panose="02090604020004020304" pitchFamily="18" charset="77"/>
                </a:endParaRPr>
              </a:p>
              <a:p>
                <a:pPr eaLnBrk="1" hangingPunct="1">
                  <a:lnSpc>
                    <a:spcPct val="114000"/>
                  </a:lnSpc>
                  <a:spcBef>
                    <a:spcPts val="600"/>
                  </a:spcBef>
                  <a:buClr>
                    <a:schemeClr val="tx2"/>
                  </a:buClr>
                  <a:buSzPct val="70000"/>
                  <a:buFont typeface="Wingdings" panose="05000000000000000000" pitchFamily="2" charset="2"/>
                  <a:buNone/>
                </a:pPr>
                <a:r>
                  <a:rPr lang="it-IT" altLang="en-US" sz="1600" dirty="0">
                    <a:solidFill>
                      <a:srgbClr val="003399"/>
                    </a:solidFill>
                    <a:latin typeface="American Typewriter" panose="02090604020004020304" pitchFamily="18" charset="77"/>
                  </a:rPr>
                  <a:t>Variabili</a:t>
                </a:r>
                <a:r>
                  <a:rPr lang="it-IT" altLang="en-US" sz="1600" dirty="0">
                    <a:latin typeface="American Typewriter" panose="02090604020004020304" pitchFamily="18" charset="77"/>
                  </a:rPr>
                  <a:t> </a:t>
                </a:r>
                <a:r>
                  <a:rPr lang="it-IT" altLang="en-US" sz="1600" u="sng" dirty="0">
                    <a:solidFill>
                      <a:srgbClr val="003399"/>
                    </a:solidFill>
                    <a:latin typeface="American Typewriter" panose="02090604020004020304" pitchFamily="18" charset="77"/>
                  </a:rPr>
                  <a:t>esogene</a:t>
                </a:r>
                <a:r>
                  <a:rPr lang="it-IT" altLang="en-US" sz="1600" dirty="0">
                    <a:latin typeface="American Typewriter" panose="02090604020004020304" pitchFamily="18" charset="77"/>
                  </a:rPr>
                  <a:t>: </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Tasso di risparmio e tasso di ammortamento del capitale</a:t>
                </a:r>
              </a:p>
              <a:p>
                <a:pPr lvl="1" eaLnBrk="1" hangingPunct="1">
                  <a:lnSpc>
                    <a:spcPct val="114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Tassi di crescita del progresso tecnologico e della popolazione  </a:t>
                </a:r>
                <a:r>
                  <a:rPr lang="it-IT" altLang="en-US" dirty="0">
                    <a:latin typeface="American Typewriter" panose="02090604020004020304" pitchFamily="18" charset="77"/>
                  </a:rPr>
                  <a:t>(inizialmente = 0, per semplicità)</a:t>
                </a:r>
              </a:p>
            </p:txBody>
          </p:sp>
        </mc:Choice>
        <mc:Fallback xmlns="">
          <p:sp>
            <p:nvSpPr>
              <p:cNvPr id="435204" name="Rectangle 4"/>
              <p:cNvSpPr>
                <a:spLocks noRot="1" noChangeAspect="1" noMove="1" noResize="1" noEditPoints="1" noAdjustHandles="1" noChangeArrowheads="1" noChangeShapeType="1" noTextEdit="1"/>
              </p:cNvSpPr>
              <p:nvPr/>
            </p:nvSpPr>
            <p:spPr bwMode="auto">
              <a:xfrm>
                <a:off x="360363" y="949696"/>
                <a:ext cx="8280400" cy="529870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3"/>
          <p:cNvSpPr>
            <a:spLocks noGrp="1"/>
          </p:cNvSpPr>
          <p:nvPr>
            <p:ph type="ftr" sz="quarter" idx="10"/>
          </p:nvPr>
        </p:nvSpPr>
        <p:spPr/>
        <p:txBody>
          <a:bodyPr/>
          <a:lstStyle/>
          <a:p>
            <a:pPr>
              <a:defRPr/>
            </a:pPr>
            <a:r>
              <a:rPr lang="it-IT"/>
              <a:t>Lez. 3-A: La crescita economica</a:t>
            </a:r>
          </a:p>
        </p:txBody>
      </p:sp>
      <p:sp>
        <p:nvSpPr>
          <p:cNvPr id="12291" name="Rectangle 3"/>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437252" name="Rectangle 4"/>
          <p:cNvSpPr>
            <a:spLocks noChangeArrowheads="1"/>
          </p:cNvSpPr>
          <p:nvPr/>
        </p:nvSpPr>
        <p:spPr bwMode="auto">
          <a:xfrm>
            <a:off x="525016" y="1412777"/>
            <a:ext cx="829545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76288" indent="-331788"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500062" indent="-457200" eaLnBrk="1" hangingPunct="1">
              <a:lnSpc>
                <a:spcPct val="125000"/>
              </a:lnSpc>
              <a:spcBef>
                <a:spcPts val="600"/>
              </a:spcBef>
              <a:buClr>
                <a:schemeClr val="tx2"/>
              </a:buClr>
              <a:buSzPct val="70000"/>
              <a:buFont typeface="+mj-lt"/>
              <a:buAutoNum type="arabicPeriod"/>
            </a:pPr>
            <a:r>
              <a:rPr lang="it-IT" altLang="en-US" sz="1800" dirty="0">
                <a:solidFill>
                  <a:schemeClr val="tx2"/>
                </a:solidFill>
                <a:latin typeface="American Typewriter" panose="02090604020004020304" pitchFamily="18" charset="77"/>
              </a:rPr>
              <a:t>Gli </a:t>
            </a:r>
            <a:r>
              <a:rPr lang="it-IT" altLang="en-US" sz="1800" b="1" dirty="0">
                <a:solidFill>
                  <a:srgbClr val="C00000"/>
                </a:solidFill>
                <a:latin typeface="American Typewriter" panose="02090604020004020304" pitchFamily="18" charset="77"/>
              </a:rPr>
              <a:t>investimenti</a:t>
            </a:r>
            <a:r>
              <a:rPr lang="it-IT" altLang="en-US" sz="1800" dirty="0">
                <a:solidFill>
                  <a:schemeClr val="tx2"/>
                </a:solidFill>
                <a:latin typeface="American Typewriter" panose="02090604020004020304" pitchFamily="18" charset="77"/>
              </a:rPr>
              <a:t> </a:t>
            </a:r>
          </a:p>
          <a:p>
            <a:pPr marL="946150" lvl="1" indent="-457200" eaLnBrk="1" hangingPunct="1">
              <a:lnSpc>
                <a:spcPct val="125000"/>
              </a:lnSpc>
              <a:spcBef>
                <a:spcPts val="600"/>
              </a:spcBef>
              <a:buClr>
                <a:schemeClr val="tx2"/>
              </a:buClr>
              <a:buSzPct val="70000"/>
              <a:buFont typeface="Arial" panose="020B0604020202020204" pitchFamily="34" charset="0"/>
              <a:buChar char="•"/>
            </a:pPr>
            <a:r>
              <a:rPr lang="it-IT" altLang="en-US" sz="1800" dirty="0">
                <a:solidFill>
                  <a:schemeClr val="tx2"/>
                </a:solidFill>
                <a:latin typeface="American Typewriter" panose="02090604020004020304" pitchFamily="18" charset="77"/>
              </a:rPr>
              <a:t>sono una componente della domanda aggregata, ma contribuiscono anche ad aumentare lo </a:t>
            </a:r>
            <a:r>
              <a:rPr lang="it-IT" altLang="en-US" sz="1800" dirty="0">
                <a:solidFill>
                  <a:srgbClr val="C00000"/>
                </a:solidFill>
                <a:latin typeface="American Typewriter" panose="02090604020004020304" pitchFamily="18" charset="77"/>
              </a:rPr>
              <a:t>stock di </a:t>
            </a:r>
            <a:r>
              <a:rPr lang="it-IT" altLang="en-US" sz="1800" b="1" dirty="0">
                <a:solidFill>
                  <a:srgbClr val="C00000"/>
                </a:solidFill>
                <a:latin typeface="American Typewriter" panose="02090604020004020304" pitchFamily="18" charset="77"/>
              </a:rPr>
              <a:t>K</a:t>
            </a:r>
            <a:r>
              <a:rPr lang="it-IT" altLang="en-US" sz="1800" dirty="0">
                <a:solidFill>
                  <a:srgbClr val="C00000"/>
                </a:solidFill>
                <a:latin typeface="American Typewriter" panose="02090604020004020304" pitchFamily="18" charset="77"/>
              </a:rPr>
              <a:t> </a:t>
            </a:r>
          </a:p>
          <a:p>
            <a:pPr marL="855662" lvl="2" indent="0" eaLnBrk="1" hangingPunct="1">
              <a:lnSpc>
                <a:spcPct val="125000"/>
              </a:lnSpc>
              <a:spcBef>
                <a:spcPts val="600"/>
              </a:spcBef>
              <a:buClr>
                <a:schemeClr val="tx2"/>
              </a:buClr>
              <a:buSzPct val="70000"/>
            </a:pPr>
            <a:r>
              <a:rPr lang="it-IT" altLang="en-US" sz="1800" dirty="0">
                <a:solidFill>
                  <a:schemeClr val="tx2"/>
                </a:solidFill>
                <a:latin typeface="American Typewriter" panose="02090604020004020304" pitchFamily="18" charset="77"/>
              </a:rPr>
              <a:t>→  aumentano la </a:t>
            </a:r>
            <a:r>
              <a:rPr lang="it-IT" altLang="en-US" sz="1800" dirty="0">
                <a:solidFill>
                  <a:srgbClr val="C00000"/>
                </a:solidFill>
                <a:latin typeface="American Typewriter" panose="02090604020004020304" pitchFamily="18" charset="77"/>
              </a:rPr>
              <a:t>capacità produttiva </a:t>
            </a:r>
            <a:r>
              <a:rPr lang="it-IT" altLang="en-US" sz="1800" dirty="0">
                <a:solidFill>
                  <a:schemeClr val="tx2"/>
                </a:solidFill>
                <a:latin typeface="American Typewriter" panose="02090604020004020304" pitchFamily="18" charset="77"/>
              </a:rPr>
              <a:t>nei periodi successivi</a:t>
            </a:r>
          </a:p>
          <a:p>
            <a:pPr marL="42862" indent="0" eaLnBrk="1" hangingPunct="1">
              <a:lnSpc>
                <a:spcPct val="125000"/>
              </a:lnSpc>
              <a:spcBef>
                <a:spcPts val="1200"/>
              </a:spcBef>
              <a:buClr>
                <a:schemeClr val="tx2"/>
              </a:buClr>
              <a:buSzPct val="70000"/>
            </a:pPr>
            <a:r>
              <a:rPr lang="it-IT" altLang="en-US" sz="1800" i="1" dirty="0">
                <a:solidFill>
                  <a:schemeClr val="accent1">
                    <a:lumMod val="75000"/>
                  </a:schemeClr>
                </a:solidFill>
                <a:latin typeface="American Typewriter" panose="02090604020004020304" pitchFamily="18" charset="77"/>
              </a:rPr>
              <a:t>In seguito introdurremo:</a:t>
            </a:r>
          </a:p>
          <a:p>
            <a:pPr marL="500062" indent="-457200" eaLnBrk="1" hangingPunct="1">
              <a:lnSpc>
                <a:spcPct val="125000"/>
              </a:lnSpc>
              <a:spcBef>
                <a:spcPts val="600"/>
              </a:spcBef>
              <a:buClr>
                <a:schemeClr val="tx2"/>
              </a:buClr>
              <a:buSzPct val="70000"/>
              <a:buFont typeface="+mj-lt"/>
              <a:buAutoNum type="arabicPeriod" startAt="2"/>
            </a:pPr>
            <a:r>
              <a:rPr lang="it-IT" altLang="en-US" sz="1800" dirty="0">
                <a:solidFill>
                  <a:srgbClr val="C00000"/>
                </a:solidFill>
                <a:latin typeface="American Typewriter" panose="02090604020004020304" pitchFamily="18" charset="77"/>
              </a:rPr>
              <a:t>Crescita</a:t>
            </a:r>
            <a:r>
              <a:rPr lang="it-IT" altLang="en-US" sz="1800" dirty="0">
                <a:solidFill>
                  <a:schemeClr val="accent1">
                    <a:lumMod val="75000"/>
                  </a:schemeClr>
                </a:solidFill>
                <a:latin typeface="American Typewriter" panose="02090604020004020304" pitchFamily="18" charset="77"/>
              </a:rPr>
              <a:t> della popolazione</a:t>
            </a:r>
          </a:p>
          <a:p>
            <a:pPr marL="42862" indent="0" eaLnBrk="1" hangingPunct="1">
              <a:lnSpc>
                <a:spcPct val="125000"/>
              </a:lnSpc>
              <a:spcBef>
                <a:spcPts val="600"/>
              </a:spcBef>
              <a:buClr>
                <a:schemeClr val="tx2"/>
              </a:buClr>
              <a:buSzPct val="70000"/>
            </a:pPr>
            <a:r>
              <a:rPr lang="it-IT" altLang="en-US" sz="1800" dirty="0">
                <a:solidFill>
                  <a:schemeClr val="accent1">
                    <a:lumMod val="75000"/>
                  </a:schemeClr>
                </a:solidFill>
                <a:latin typeface="American Typewriter" panose="02090604020004020304" pitchFamily="18" charset="77"/>
              </a:rPr>
              <a:t>    → aumenta il numero di lavoratori occupati </a:t>
            </a:r>
            <a:r>
              <a:rPr lang="it-IT" altLang="en-US" sz="1800" b="1" dirty="0">
                <a:solidFill>
                  <a:schemeClr val="accent1">
                    <a:lumMod val="75000"/>
                  </a:schemeClr>
                </a:solidFill>
                <a:latin typeface="American Typewriter" panose="02090604020004020304" pitchFamily="18" charset="77"/>
              </a:rPr>
              <a:t>N</a:t>
            </a:r>
          </a:p>
          <a:p>
            <a:pPr marL="500062" indent="-457200" eaLnBrk="1" hangingPunct="1">
              <a:lnSpc>
                <a:spcPct val="125000"/>
              </a:lnSpc>
              <a:spcBef>
                <a:spcPts val="600"/>
              </a:spcBef>
              <a:buClr>
                <a:schemeClr val="tx2"/>
              </a:buClr>
              <a:buSzPct val="70000"/>
              <a:buFont typeface="+mj-lt"/>
              <a:buAutoNum type="arabicPeriod" startAt="3"/>
            </a:pPr>
            <a:r>
              <a:rPr lang="it-IT" altLang="en-US" sz="1800" dirty="0">
                <a:solidFill>
                  <a:schemeClr val="accent1">
                    <a:lumMod val="75000"/>
                  </a:schemeClr>
                </a:solidFill>
                <a:latin typeface="American Typewriter" panose="02090604020004020304" pitchFamily="18" charset="77"/>
              </a:rPr>
              <a:t>Il </a:t>
            </a:r>
            <a:r>
              <a:rPr lang="it-IT" altLang="en-US" sz="1800" dirty="0">
                <a:solidFill>
                  <a:srgbClr val="C00000"/>
                </a:solidFill>
                <a:latin typeface="American Typewriter" panose="02090604020004020304" pitchFamily="18" charset="77"/>
              </a:rPr>
              <a:t>progresso</a:t>
            </a:r>
            <a:r>
              <a:rPr lang="it-IT" altLang="en-US" sz="1800" dirty="0">
                <a:solidFill>
                  <a:schemeClr val="accent1">
                    <a:lumMod val="75000"/>
                  </a:schemeClr>
                </a:solidFill>
                <a:latin typeface="American Typewriter" panose="02090604020004020304" pitchFamily="18" charset="77"/>
              </a:rPr>
              <a:t> </a:t>
            </a:r>
            <a:r>
              <a:rPr lang="it-IT" altLang="en-US" sz="1800" dirty="0">
                <a:solidFill>
                  <a:srgbClr val="C00000"/>
                </a:solidFill>
                <a:latin typeface="American Typewriter" panose="02090604020004020304" pitchFamily="18" charset="77"/>
              </a:rPr>
              <a:t>tecnologico</a:t>
            </a:r>
            <a:r>
              <a:rPr lang="it-IT" altLang="en-US" sz="1800" dirty="0">
                <a:solidFill>
                  <a:schemeClr val="accent1">
                    <a:lumMod val="75000"/>
                  </a:schemeClr>
                </a:solidFill>
                <a:latin typeface="American Typewriter" panose="02090604020004020304" pitchFamily="18" charset="77"/>
              </a:rPr>
              <a:t>:</a:t>
            </a:r>
          </a:p>
          <a:p>
            <a:pPr marL="444500" lvl="1" indent="0" eaLnBrk="1" hangingPunct="1">
              <a:lnSpc>
                <a:spcPct val="125000"/>
              </a:lnSpc>
              <a:spcBef>
                <a:spcPts val="600"/>
              </a:spcBef>
              <a:buClr>
                <a:schemeClr val="tx2"/>
              </a:buClr>
              <a:buSzPct val="70000"/>
            </a:pPr>
            <a:r>
              <a:rPr lang="it-IT" altLang="en-US" sz="1800" dirty="0">
                <a:solidFill>
                  <a:schemeClr val="accent1">
                    <a:lumMod val="75000"/>
                  </a:schemeClr>
                </a:solidFill>
                <a:latin typeface="American Typewriter" panose="02090604020004020304" pitchFamily="18" charset="77"/>
              </a:rPr>
              <a:t>→ Aumenta il prodotto pro-capite, per ogni livello di capitale pro-capite</a:t>
            </a:r>
            <a:endParaRPr lang="it-IT" altLang="en-US" sz="1800" dirty="0">
              <a:latin typeface="American Typewriter" panose="02090604020004020304" pitchFamily="18" charset="77"/>
            </a:endParaRPr>
          </a:p>
          <a:p>
            <a:pPr eaLnBrk="1" hangingPunct="1">
              <a:lnSpc>
                <a:spcPct val="125000"/>
              </a:lnSpc>
              <a:spcBef>
                <a:spcPts val="600"/>
              </a:spcBef>
              <a:buClr>
                <a:schemeClr val="tx2"/>
              </a:buClr>
              <a:buSzPct val="70000"/>
              <a:buFont typeface="Wingdings" panose="05000000000000000000" pitchFamily="2" charset="2"/>
              <a:buNone/>
            </a:pPr>
            <a:endParaRPr lang="it-IT" altLang="en-US" sz="1800" dirty="0">
              <a:solidFill>
                <a:srgbClr val="000099"/>
              </a:solidFill>
              <a:latin typeface="American Typewriter" panose="02090604020004020304" pitchFamily="18" charset="77"/>
            </a:endParaRPr>
          </a:p>
        </p:txBody>
      </p:sp>
      <p:sp>
        <p:nvSpPr>
          <p:cNvPr id="12293" name="Rectangle 7"/>
          <p:cNvSpPr>
            <a:spLocks noGrp="1" noChangeArrowheads="1"/>
          </p:cNvSpPr>
          <p:nvPr>
            <p:ph type="title"/>
          </p:nvPr>
        </p:nvSpPr>
        <p:spPr bwMode="auto">
          <a:xfrm>
            <a:off x="467544" y="332656"/>
            <a:ext cx="8229600" cy="102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25000"/>
              </a:lnSpc>
              <a:spcBef>
                <a:spcPts val="600"/>
              </a:spcBef>
              <a:buClr>
                <a:schemeClr val="tx2"/>
              </a:buClr>
              <a:buSzPct val="70000"/>
              <a:buFont typeface="Wingdings" panose="05000000000000000000" pitchFamily="2" charset="2"/>
              <a:buNone/>
            </a:pPr>
            <a:r>
              <a:rPr lang="it-IT" altLang="en-US" sz="2400" dirty="0">
                <a:latin typeface="American Typewriter" panose="02090604020004020304" pitchFamily="18" charset="77"/>
              </a:rPr>
              <a:t>Tre </a:t>
            </a:r>
            <a:r>
              <a:rPr lang="it-IT" altLang="en-US" sz="2400" dirty="0">
                <a:solidFill>
                  <a:srgbClr val="FF0000"/>
                </a:solidFill>
                <a:latin typeface="American Typewriter" panose="02090604020004020304" pitchFamily="18" charset="77"/>
              </a:rPr>
              <a:t>meccanismi di crescita:</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piè di pagina 3"/>
          <p:cNvSpPr>
            <a:spLocks noGrp="1"/>
          </p:cNvSpPr>
          <p:nvPr>
            <p:ph type="ftr" sz="quarter" idx="10"/>
          </p:nvPr>
        </p:nvSpPr>
        <p:spPr/>
        <p:txBody>
          <a:bodyPr/>
          <a:lstStyle/>
          <a:p>
            <a:pPr>
              <a:defRPr/>
            </a:pPr>
            <a:r>
              <a:rPr lang="it-IT"/>
              <a:t>Lez. 3-A: La crescita economica</a:t>
            </a:r>
          </a:p>
        </p:txBody>
      </p:sp>
      <p:sp>
        <p:nvSpPr>
          <p:cNvPr id="17411" name="Rectangle 4"/>
          <p:cNvSpPr>
            <a:spLocks noChangeArrowheads="1"/>
          </p:cNvSpPr>
          <p:nvPr/>
        </p:nvSpPr>
        <p:spPr bwMode="auto">
          <a:xfrm>
            <a:off x="323850" y="1485900"/>
            <a:ext cx="302418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dirty="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dirty="0">
              <a:latin typeface="Verdana" panose="020B0604030504040204" pitchFamily="34" charset="0"/>
            </a:endParaRPr>
          </a:p>
        </p:txBody>
      </p:sp>
      <p:sp>
        <p:nvSpPr>
          <p:cNvPr id="17412" name="Line 6"/>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merican Typewriter" panose="02090604020004020304" pitchFamily="18" charset="77"/>
            </a:endParaRPr>
          </a:p>
        </p:txBody>
      </p:sp>
      <p:sp>
        <p:nvSpPr>
          <p:cNvPr id="17413" name="Line 7"/>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merican Typewriter" panose="02090604020004020304" pitchFamily="18" charset="77"/>
            </a:endParaRPr>
          </a:p>
        </p:txBody>
      </p:sp>
      <p:sp>
        <p:nvSpPr>
          <p:cNvPr id="17414" name="Text Box 8"/>
          <p:cNvSpPr txBox="1">
            <a:spLocks noChangeArrowheads="1"/>
          </p:cNvSpPr>
          <p:nvPr/>
        </p:nvSpPr>
        <p:spPr bwMode="auto">
          <a:xfrm>
            <a:off x="2195737" y="1457365"/>
            <a:ext cx="1584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ts val="0"/>
              </a:spcBef>
            </a:pPr>
            <a:r>
              <a:rPr lang="it-IT" altLang="en-US" sz="1800" dirty="0">
                <a:latin typeface="American Typewriter" panose="02090604020004020304" pitchFamily="18" charset="77"/>
              </a:rPr>
              <a:t>Prodotto p.c.</a:t>
            </a:r>
          </a:p>
          <a:p>
            <a:pPr algn="r" eaLnBrk="1" hangingPunct="1">
              <a:spcBef>
                <a:spcPts val="0"/>
              </a:spcBef>
            </a:pPr>
            <a:r>
              <a:rPr lang="it-IT" altLang="en-US" sz="1800" b="1" dirty="0">
                <a:solidFill>
                  <a:schemeClr val="tx2"/>
                </a:solidFill>
                <a:latin typeface="American Typewriter" panose="02090604020004020304" pitchFamily="18" charset="77"/>
              </a:rPr>
              <a:t>     y</a:t>
            </a:r>
          </a:p>
        </p:txBody>
      </p:sp>
      <p:sp>
        <p:nvSpPr>
          <p:cNvPr id="17415" name="Text Box 9"/>
          <p:cNvSpPr txBox="1">
            <a:spLocks noChangeArrowheads="1"/>
          </p:cNvSpPr>
          <p:nvPr/>
        </p:nvSpPr>
        <p:spPr bwMode="auto">
          <a:xfrm>
            <a:off x="6731347" y="5508050"/>
            <a:ext cx="18729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ts val="0"/>
              </a:spcBef>
            </a:pPr>
            <a:r>
              <a:rPr lang="it-IT" altLang="en-US" sz="1800" dirty="0">
                <a:latin typeface="American Typewriter" panose="02090604020004020304" pitchFamily="18" charset="77"/>
              </a:rPr>
              <a:t>Capitale p.c. </a:t>
            </a:r>
          </a:p>
          <a:p>
            <a:pPr algn="r" eaLnBrk="1" hangingPunct="1">
              <a:spcBef>
                <a:spcPts val="0"/>
              </a:spcBef>
            </a:pPr>
            <a:r>
              <a:rPr lang="it-IT" altLang="en-US" sz="1800" b="1" dirty="0">
                <a:solidFill>
                  <a:schemeClr val="tx2"/>
                </a:solidFill>
                <a:latin typeface="American Typewriter" panose="02090604020004020304" pitchFamily="18" charset="77"/>
              </a:rPr>
              <a:t>                 k</a:t>
            </a:r>
          </a:p>
        </p:txBody>
      </p:sp>
      <p:sp>
        <p:nvSpPr>
          <p:cNvPr id="17416" name="Freeform 11"/>
          <p:cNvSpPr>
            <a:spLocks/>
          </p:cNvSpPr>
          <p:nvPr/>
        </p:nvSpPr>
        <p:spPr bwMode="auto">
          <a:xfrm>
            <a:off x="3779838" y="2133600"/>
            <a:ext cx="4679950" cy="3382963"/>
          </a:xfrm>
          <a:custGeom>
            <a:avLst/>
            <a:gdLst>
              <a:gd name="T0" fmla="*/ 0 w 2948"/>
              <a:gd name="T1" fmla="*/ 3382963 h 2131"/>
              <a:gd name="T2" fmla="*/ 1655763 w 2948"/>
              <a:gd name="T3" fmla="*/ 719137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latin typeface="American Typewriter" panose="02090604020004020304" pitchFamily="18" charset="77"/>
            </a:endParaRPr>
          </a:p>
        </p:txBody>
      </p:sp>
      <p:sp>
        <p:nvSpPr>
          <p:cNvPr id="17417" name="Rectangle 12"/>
          <p:cNvSpPr>
            <a:spLocks noGrp="1" noChangeArrowheads="1"/>
          </p:cNvSpPr>
          <p:nvPr>
            <p:ph type="body" idx="1"/>
          </p:nvPr>
        </p:nvSpPr>
        <p:spPr>
          <a:xfrm>
            <a:off x="466724" y="2349501"/>
            <a:ext cx="2808289" cy="1151507"/>
          </a:xfrm>
        </p:spPr>
        <p:txBody>
          <a:bodyPr/>
          <a:lstStyle/>
          <a:p>
            <a:pPr marL="36000" eaLnBrk="1" hangingPunct="1">
              <a:lnSpc>
                <a:spcPct val="125000"/>
              </a:lnSpc>
              <a:buFont typeface="Wingdings" panose="05000000000000000000" pitchFamily="2" charset="2"/>
              <a:buNone/>
            </a:pPr>
            <a:r>
              <a:rPr lang="it-IT" altLang="en-US" sz="1800" i="1" dirty="0">
                <a:latin typeface="American Typewriter" panose="02090604020004020304" pitchFamily="18" charset="77"/>
              </a:rPr>
              <a:t>  Ricorda</a:t>
            </a:r>
            <a:r>
              <a:rPr lang="it-IT" altLang="en-US" sz="1800" dirty="0">
                <a:latin typeface="American Typewriter" panose="02090604020004020304" pitchFamily="18" charset="77"/>
              </a:rPr>
              <a:t>:</a:t>
            </a:r>
          </a:p>
          <a:p>
            <a:pPr marL="108000" eaLnBrk="1" hangingPunct="1">
              <a:lnSpc>
                <a:spcPct val="125000"/>
              </a:lnSpc>
              <a:buFont typeface="Wingdings" panose="05000000000000000000" pitchFamily="2" charset="2"/>
              <a:buNone/>
            </a:pPr>
            <a:r>
              <a:rPr lang="it-IT" altLang="en-US" sz="1800" b="1" dirty="0">
                <a:solidFill>
                  <a:schemeClr val="tx2"/>
                </a:solidFill>
                <a:latin typeface="American Typewriter" panose="02090604020004020304" pitchFamily="18" charset="77"/>
              </a:rPr>
              <a:t>  MPK</a:t>
            </a:r>
            <a:r>
              <a:rPr lang="it-IT" altLang="en-US" sz="1800" dirty="0">
                <a:latin typeface="American Typewriter" panose="02090604020004020304" pitchFamily="18" charset="77"/>
              </a:rPr>
              <a:t> è positiva ma    </a:t>
            </a:r>
            <a:r>
              <a:rPr lang="it-IT" altLang="en-US" sz="1800" dirty="0">
                <a:solidFill>
                  <a:schemeClr val="tx2"/>
                </a:solidFill>
                <a:latin typeface="American Typewriter" panose="02090604020004020304" pitchFamily="18" charset="77"/>
              </a:rPr>
              <a:t>decrescente</a:t>
            </a:r>
            <a:r>
              <a:rPr lang="it-IT" altLang="en-US" sz="1800" dirty="0">
                <a:latin typeface="American Typewriter" panose="02090604020004020304" pitchFamily="18" charset="77"/>
              </a:rPr>
              <a:t>:</a:t>
            </a:r>
          </a:p>
          <a:p>
            <a:pPr marL="216000" eaLnBrk="1" hangingPunct="1">
              <a:lnSpc>
                <a:spcPct val="90000"/>
              </a:lnSpc>
              <a:buFont typeface="Wingdings" panose="05000000000000000000" pitchFamily="2" charset="2"/>
              <a:buNone/>
            </a:pPr>
            <a:r>
              <a:rPr lang="it-IT" altLang="en-US" sz="2200" dirty="0">
                <a:latin typeface="American Typewriter" panose="02090604020004020304" pitchFamily="18" charset="77"/>
              </a:rPr>
              <a:t>  </a:t>
            </a:r>
          </a:p>
        </p:txBody>
      </p:sp>
      <p:sp>
        <p:nvSpPr>
          <p:cNvPr id="17418" name="Freeform 14"/>
          <p:cNvSpPr>
            <a:spLocks/>
          </p:cNvSpPr>
          <p:nvPr/>
        </p:nvSpPr>
        <p:spPr bwMode="auto">
          <a:xfrm>
            <a:off x="4211638" y="3860800"/>
            <a:ext cx="360362" cy="647700"/>
          </a:xfrm>
          <a:custGeom>
            <a:avLst/>
            <a:gdLst>
              <a:gd name="T0" fmla="*/ 0 w 181"/>
              <a:gd name="T1" fmla="*/ 647700 h 408"/>
              <a:gd name="T2" fmla="*/ 360362 w 181"/>
              <a:gd name="T3" fmla="*/ 647700 h 408"/>
              <a:gd name="T4" fmla="*/ 360362 w 181"/>
              <a:gd name="T5" fmla="*/ 0 h 408"/>
              <a:gd name="T6" fmla="*/ 0 60000 65536"/>
              <a:gd name="T7" fmla="*/ 0 60000 65536"/>
              <a:gd name="T8" fmla="*/ 0 60000 65536"/>
              <a:gd name="T9" fmla="*/ 0 w 181"/>
              <a:gd name="T10" fmla="*/ 0 h 408"/>
              <a:gd name="T11" fmla="*/ 181 w 181"/>
              <a:gd name="T12" fmla="*/ 408 h 408"/>
            </a:gdLst>
            <a:ahLst/>
            <a:cxnLst>
              <a:cxn ang="T6">
                <a:pos x="T0" y="T1"/>
              </a:cxn>
              <a:cxn ang="T7">
                <a:pos x="T2" y="T3"/>
              </a:cxn>
              <a:cxn ang="T8">
                <a:pos x="T4" y="T5"/>
              </a:cxn>
            </a:cxnLst>
            <a:rect l="T9" t="T10" r="T11" b="T12"/>
            <a:pathLst>
              <a:path w="181" h="408">
                <a:moveTo>
                  <a:pt x="0" y="408"/>
                </a:moveTo>
                <a:lnTo>
                  <a:pt x="181" y="408"/>
                </a:lnTo>
                <a:lnTo>
                  <a:pt x="181"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latin typeface="American Typewriter" panose="02090604020004020304" pitchFamily="18" charset="77"/>
            </a:endParaRPr>
          </a:p>
        </p:txBody>
      </p:sp>
      <p:sp>
        <p:nvSpPr>
          <p:cNvPr id="17419" name="Freeform 15"/>
          <p:cNvSpPr>
            <a:spLocks/>
          </p:cNvSpPr>
          <p:nvPr/>
        </p:nvSpPr>
        <p:spPr bwMode="auto">
          <a:xfrm>
            <a:off x="5580063" y="2565400"/>
            <a:ext cx="360362" cy="215900"/>
          </a:xfrm>
          <a:custGeom>
            <a:avLst/>
            <a:gdLst>
              <a:gd name="T0" fmla="*/ 0 w 272"/>
              <a:gd name="T1" fmla="*/ 215900 h 136"/>
              <a:gd name="T2" fmla="*/ 360362 w 272"/>
              <a:gd name="T3" fmla="*/ 215900 h 136"/>
              <a:gd name="T4" fmla="*/ 360362 w 272"/>
              <a:gd name="T5" fmla="*/ 0 h 136"/>
              <a:gd name="T6" fmla="*/ 0 60000 65536"/>
              <a:gd name="T7" fmla="*/ 0 60000 65536"/>
              <a:gd name="T8" fmla="*/ 0 60000 65536"/>
              <a:gd name="T9" fmla="*/ 0 w 272"/>
              <a:gd name="T10" fmla="*/ 0 h 136"/>
              <a:gd name="T11" fmla="*/ 272 w 272"/>
              <a:gd name="T12" fmla="*/ 136 h 136"/>
            </a:gdLst>
            <a:ahLst/>
            <a:cxnLst>
              <a:cxn ang="T6">
                <a:pos x="T0" y="T1"/>
              </a:cxn>
              <a:cxn ang="T7">
                <a:pos x="T2" y="T3"/>
              </a:cxn>
              <a:cxn ang="T8">
                <a:pos x="T4" y="T5"/>
              </a:cxn>
            </a:cxnLst>
            <a:rect l="T9" t="T10" r="T11" b="T12"/>
            <a:pathLst>
              <a:path w="272" h="136">
                <a:moveTo>
                  <a:pt x="0" y="136"/>
                </a:moveTo>
                <a:lnTo>
                  <a:pt x="272" y="136"/>
                </a:lnTo>
                <a:lnTo>
                  <a:pt x="27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latin typeface="American Typewriter" panose="02090604020004020304" pitchFamily="18" charset="77"/>
            </a:endParaRPr>
          </a:p>
        </p:txBody>
      </p:sp>
      <p:sp>
        <p:nvSpPr>
          <p:cNvPr id="17420" name="Text Box 16"/>
          <p:cNvSpPr txBox="1">
            <a:spLocks noChangeArrowheads="1"/>
          </p:cNvSpPr>
          <p:nvPr/>
        </p:nvSpPr>
        <p:spPr bwMode="auto">
          <a:xfrm>
            <a:off x="4284663" y="4581525"/>
            <a:ext cx="287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1</a:t>
            </a:r>
          </a:p>
        </p:txBody>
      </p:sp>
      <p:sp>
        <p:nvSpPr>
          <p:cNvPr id="17421" name="Text Box 17"/>
          <p:cNvSpPr txBox="1">
            <a:spLocks noChangeArrowheads="1"/>
          </p:cNvSpPr>
          <p:nvPr/>
        </p:nvSpPr>
        <p:spPr bwMode="auto">
          <a:xfrm>
            <a:off x="5580063" y="2852738"/>
            <a:ext cx="287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1</a:t>
            </a:r>
          </a:p>
        </p:txBody>
      </p:sp>
      <p:sp>
        <p:nvSpPr>
          <p:cNvPr id="17422" name="Text Box 18"/>
          <p:cNvSpPr txBox="1">
            <a:spLocks noChangeArrowheads="1"/>
          </p:cNvSpPr>
          <p:nvPr/>
        </p:nvSpPr>
        <p:spPr bwMode="auto">
          <a:xfrm>
            <a:off x="4572000" y="4005263"/>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solidFill>
                  <a:schemeClr val="tx2"/>
                </a:solidFill>
                <a:latin typeface="American Typewriter" panose="02090604020004020304" pitchFamily="18" charset="77"/>
              </a:rPr>
              <a:t>MPK</a:t>
            </a:r>
          </a:p>
        </p:txBody>
      </p:sp>
      <p:sp>
        <p:nvSpPr>
          <p:cNvPr id="17423" name="Text Box 19"/>
          <p:cNvSpPr txBox="1">
            <a:spLocks noChangeArrowheads="1"/>
          </p:cNvSpPr>
          <p:nvPr/>
        </p:nvSpPr>
        <p:spPr bwMode="auto">
          <a:xfrm>
            <a:off x="5940425" y="2492375"/>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solidFill>
                  <a:schemeClr val="tx2"/>
                </a:solidFill>
                <a:latin typeface="American Typewriter" panose="02090604020004020304" pitchFamily="18" charset="77"/>
              </a:rPr>
              <a:t>MPK</a:t>
            </a:r>
          </a:p>
        </p:txBody>
      </p:sp>
      <p:sp>
        <p:nvSpPr>
          <p:cNvPr id="17424" name="Rectangle 22"/>
          <p:cNvSpPr>
            <a:spLocks noGrp="1" noChangeArrowheads="1"/>
          </p:cNvSpPr>
          <p:nvPr>
            <p:ph type="title"/>
          </p:nvPr>
        </p:nvSpPr>
        <p:spPr bwMode="auto">
          <a:xfrm>
            <a:off x="533400" y="476250"/>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 funzione di produzione p.c.</a:t>
            </a:r>
            <a:endParaRPr lang="it-IT" altLang="en-US" sz="2400" i="1" dirty="0">
              <a:latin typeface="American Typewriter" panose="02090604020004020304" pitchFamily="18" charset="77"/>
            </a:endParaRPr>
          </a:p>
        </p:txBody>
      </p:sp>
      <p:sp>
        <p:nvSpPr>
          <p:cNvPr id="2" name="Rettangolo 1"/>
          <p:cNvSpPr/>
          <p:nvPr/>
        </p:nvSpPr>
        <p:spPr>
          <a:xfrm>
            <a:off x="8136154" y="1667678"/>
            <a:ext cx="728084" cy="369332"/>
          </a:xfrm>
          <a:prstGeom prst="rect">
            <a:avLst/>
          </a:prstGeom>
        </p:spPr>
        <p:txBody>
          <a:bodyPr wrap="none">
            <a:spAutoFit/>
          </a:bodyPr>
          <a:lstStyle/>
          <a:p>
            <a:r>
              <a:rPr lang="en-US" sz="1800" b="1" dirty="0">
                <a:solidFill>
                  <a:schemeClr val="tx2"/>
                </a:solidFill>
                <a:latin typeface="American Typewriter" panose="02090604020004020304" pitchFamily="18" charset="77"/>
              </a:rPr>
              <a:t>f(k)</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3"/>
          <p:cNvSpPr>
            <a:spLocks noGrp="1"/>
          </p:cNvSpPr>
          <p:nvPr>
            <p:ph type="ftr" sz="quarter" idx="10"/>
          </p:nvPr>
        </p:nvSpPr>
        <p:spPr/>
        <p:txBody>
          <a:bodyPr/>
          <a:lstStyle/>
          <a:p>
            <a:pPr>
              <a:defRPr/>
            </a:pPr>
            <a:r>
              <a:rPr lang="it-IT"/>
              <a:t>Lez. 3-A: La crescita economica</a:t>
            </a:r>
          </a:p>
        </p:txBody>
      </p:sp>
      <p:sp>
        <p:nvSpPr>
          <p:cNvPr id="18435" name="Rectangle 3"/>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449541" name="Rectangle 5"/>
          <p:cNvSpPr>
            <a:spLocks noChangeArrowheads="1"/>
          </p:cNvSpPr>
          <p:nvPr/>
        </p:nvSpPr>
        <p:spPr bwMode="auto">
          <a:xfrm>
            <a:off x="547255" y="1197422"/>
            <a:ext cx="8229600" cy="46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None/>
            </a:pPr>
            <a:endParaRPr lang="it-IT" altLang="en-US" sz="1000" i="1" dirty="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r>
              <a:rPr lang="it-IT" altLang="en-US" sz="1700" dirty="0">
                <a:latin typeface="American Typewriter" panose="02090604020004020304" pitchFamily="18" charset="77"/>
              </a:rPr>
              <a:t>Ripartiamo dai conti nazionali. Supponiamo che (T=G) and (Ex=Im). Situazione di pareggio di bilancio pubblico e partite correnti. </a:t>
            </a:r>
          </a:p>
          <a:p>
            <a:pPr eaLnBrk="1" hangingPunct="1">
              <a:spcBef>
                <a:spcPct val="10000"/>
              </a:spcBef>
              <a:buClr>
                <a:schemeClr val="tx2"/>
              </a:buClr>
              <a:buSzPct val="70000"/>
              <a:buFont typeface="Wingdings" panose="05000000000000000000" pitchFamily="2" charset="2"/>
              <a:buNone/>
            </a:pPr>
            <a:endParaRPr lang="it-IT" altLang="en-US" sz="1700" dirty="0">
              <a:latin typeface="American Typewriter" panose="02090604020004020304" pitchFamily="18" charset="77"/>
            </a:endParaRPr>
          </a:p>
          <a:p>
            <a:pPr eaLnBrk="1" hangingPunct="1">
              <a:lnSpc>
                <a:spcPct val="125000"/>
              </a:lnSpc>
              <a:spcBef>
                <a:spcPts val="600"/>
              </a:spcBef>
              <a:buClr>
                <a:schemeClr val="tx2"/>
              </a:buClr>
              <a:buSzPct val="70000"/>
              <a:buFont typeface="Arial" panose="020B0604020202020204" pitchFamily="34" charset="0"/>
              <a:buChar char="•"/>
            </a:pPr>
            <a:r>
              <a:rPr lang="it-IT" altLang="en-US" sz="1700" dirty="0">
                <a:latin typeface="American Typewriter" panose="02090604020004020304" pitchFamily="18" charset="77"/>
              </a:rPr>
              <a:t>La domanda aggregata di beni è:   </a:t>
            </a:r>
            <a:r>
              <a:rPr lang="it-IT" altLang="en-US" sz="1700" b="1" dirty="0">
                <a:solidFill>
                  <a:srgbClr val="003399"/>
                </a:solidFill>
                <a:latin typeface="American Typewriter" panose="02090604020004020304" pitchFamily="18" charset="77"/>
              </a:rPr>
              <a:t>Y = C + I   </a:t>
            </a:r>
            <a:r>
              <a:rPr lang="it-IT" altLang="en-US" sz="1700" dirty="0">
                <a:latin typeface="American Typewriter" panose="02090604020004020304" pitchFamily="18" charset="77"/>
              </a:rPr>
              <a:t>-&gt;</a:t>
            </a:r>
            <a:r>
              <a:rPr lang="it-IT" altLang="en-US" sz="1700" b="1" dirty="0">
                <a:solidFill>
                  <a:srgbClr val="003399"/>
                </a:solidFill>
                <a:latin typeface="American Typewriter" panose="02090604020004020304" pitchFamily="18" charset="77"/>
              </a:rPr>
              <a:t>  y = c + i</a:t>
            </a:r>
          </a:p>
          <a:p>
            <a:pPr eaLnBrk="1" hangingPunct="1">
              <a:lnSpc>
                <a:spcPct val="125000"/>
              </a:lnSpc>
              <a:spcBef>
                <a:spcPts val="600"/>
              </a:spcBef>
              <a:buClr>
                <a:schemeClr val="tx2"/>
              </a:buClr>
              <a:buSzPct val="70000"/>
              <a:buFont typeface="Arial" panose="020B0604020202020204" pitchFamily="34" charset="0"/>
              <a:buChar char="•"/>
            </a:pPr>
            <a:r>
              <a:rPr lang="it-IT" altLang="en-US" sz="1700" dirty="0">
                <a:latin typeface="American Typewriter" panose="02090604020004020304" pitchFamily="18" charset="77"/>
              </a:rPr>
              <a:t>Il prodotto è omogeneo, e può essere destinato al consumo  </a:t>
            </a:r>
            <a:r>
              <a:rPr lang="it-IT" altLang="en-US" sz="1700" b="1" dirty="0">
                <a:solidFill>
                  <a:srgbClr val="003399"/>
                </a:solidFill>
                <a:latin typeface="American Typewriter" panose="02090604020004020304" pitchFamily="18" charset="77"/>
              </a:rPr>
              <a:t>C</a:t>
            </a:r>
            <a:r>
              <a:rPr lang="it-IT" altLang="en-US" sz="1700" dirty="0">
                <a:latin typeface="American Typewriter" panose="02090604020004020304" pitchFamily="18" charset="77"/>
              </a:rPr>
              <a:t> oppure all’investimento</a:t>
            </a:r>
            <a:r>
              <a:rPr lang="it-IT" altLang="en-US" sz="1700" b="1" dirty="0">
                <a:solidFill>
                  <a:srgbClr val="003399"/>
                </a:solidFill>
                <a:latin typeface="American Typewriter" panose="02090604020004020304" pitchFamily="18" charset="77"/>
              </a:rPr>
              <a:t>  I</a:t>
            </a:r>
          </a:p>
          <a:p>
            <a:pPr eaLnBrk="1" hangingPunct="1">
              <a:lnSpc>
                <a:spcPct val="125000"/>
              </a:lnSpc>
              <a:spcBef>
                <a:spcPts val="600"/>
              </a:spcBef>
              <a:buClr>
                <a:schemeClr val="tx2"/>
              </a:buClr>
              <a:buSzPct val="70000"/>
              <a:buFont typeface="Arial" panose="020B0604020202020204" pitchFamily="34" charset="0"/>
              <a:buChar char="•"/>
            </a:pPr>
            <a:r>
              <a:rPr lang="it-IT" altLang="en-US" sz="1700" dirty="0">
                <a:latin typeface="American Typewriter" panose="02090604020004020304" pitchFamily="18" charset="77"/>
              </a:rPr>
              <a:t>Una quota fissa del reddito è consumata, il resto è risparmiato, e può essere investito: 	</a:t>
            </a:r>
            <a:r>
              <a:rPr lang="it-IT" altLang="en-US" sz="1700" b="1" dirty="0">
                <a:solidFill>
                  <a:srgbClr val="003399"/>
                </a:solidFill>
                <a:latin typeface="American Typewriter" panose="02090604020004020304" pitchFamily="18" charset="77"/>
              </a:rPr>
              <a:t>s = tasso di risparmio </a:t>
            </a:r>
          </a:p>
          <a:p>
            <a:pPr marL="1828800" lvl="4" indent="0" eaLnBrk="1" hangingPunct="1">
              <a:lnSpc>
                <a:spcPct val="125000"/>
              </a:lnSpc>
              <a:spcBef>
                <a:spcPts val="600"/>
              </a:spcBef>
              <a:buClr>
                <a:schemeClr val="tx2"/>
              </a:buClr>
              <a:buSzPct val="70000"/>
            </a:pPr>
            <a:r>
              <a:rPr lang="it-IT" altLang="en-US" sz="1700" b="1" dirty="0">
                <a:solidFill>
                  <a:srgbClr val="003399"/>
                </a:solidFill>
                <a:latin typeface="American Typewriter" panose="02090604020004020304" pitchFamily="18" charset="77"/>
              </a:rPr>
              <a:t>C = (1-s) Y   </a:t>
            </a:r>
            <a:r>
              <a:rPr lang="it-IT" altLang="en-US" sz="1700" dirty="0">
                <a:latin typeface="American Typewriter" panose="02090604020004020304" pitchFamily="18" charset="77"/>
              </a:rPr>
              <a:t>-&gt;</a:t>
            </a:r>
            <a:r>
              <a:rPr lang="it-IT" altLang="en-US" sz="1700" b="1" dirty="0">
                <a:solidFill>
                  <a:srgbClr val="003399"/>
                </a:solidFill>
                <a:latin typeface="American Typewriter" panose="02090604020004020304" pitchFamily="18" charset="77"/>
              </a:rPr>
              <a:t>  c = (1-s) y</a:t>
            </a:r>
          </a:p>
          <a:p>
            <a:pPr marL="387350" indent="-285750" eaLnBrk="1" hangingPunct="1">
              <a:lnSpc>
                <a:spcPct val="125000"/>
              </a:lnSpc>
              <a:spcBef>
                <a:spcPts val="600"/>
              </a:spcBef>
              <a:buClr>
                <a:schemeClr val="tx2"/>
              </a:buClr>
              <a:buSzPct val="70000"/>
              <a:buFont typeface="Arial" panose="020B0604020202020204" pitchFamily="34" charset="0"/>
              <a:buChar char="•"/>
            </a:pPr>
            <a:r>
              <a:rPr lang="it-IT" altLang="en-US" sz="1700" dirty="0">
                <a:latin typeface="American Typewriter" panose="02090604020004020304" pitchFamily="18" charset="77"/>
              </a:rPr>
              <a:t>Il mercato dei capitali è «perfetto»: tutto il reddito risparmiato  viene investito: </a:t>
            </a:r>
            <a:r>
              <a:rPr lang="it-IT" altLang="en-US" sz="1700" b="1" dirty="0">
                <a:solidFill>
                  <a:srgbClr val="003399"/>
                </a:solidFill>
                <a:latin typeface="American Typewriter" panose="02090604020004020304" pitchFamily="18" charset="77"/>
              </a:rPr>
              <a:t>        I = s Y         </a:t>
            </a:r>
            <a:r>
              <a:rPr lang="it-IT" altLang="en-US" sz="1700" dirty="0">
                <a:latin typeface="American Typewriter" panose="02090604020004020304" pitchFamily="18" charset="77"/>
              </a:rPr>
              <a:t>-&gt;</a:t>
            </a:r>
            <a:r>
              <a:rPr lang="it-IT" altLang="en-US" sz="1700" b="1" dirty="0">
                <a:solidFill>
                  <a:srgbClr val="003399"/>
                </a:solidFill>
                <a:latin typeface="American Typewriter" panose="02090604020004020304" pitchFamily="18" charset="77"/>
              </a:rPr>
              <a:t>   i = </a:t>
            </a:r>
            <a:r>
              <a:rPr lang="it-IT" altLang="en-US" sz="1700" b="1" dirty="0" err="1">
                <a:solidFill>
                  <a:srgbClr val="003399"/>
                </a:solidFill>
                <a:latin typeface="American Typewriter" panose="02090604020004020304" pitchFamily="18" charset="77"/>
              </a:rPr>
              <a:t>s</a:t>
            </a:r>
            <a:r>
              <a:rPr lang="it-IT" altLang="en-US" sz="1700" b="1" dirty="0">
                <a:solidFill>
                  <a:srgbClr val="003399"/>
                </a:solidFill>
                <a:latin typeface="American Typewriter" panose="02090604020004020304" pitchFamily="18" charset="77"/>
              </a:rPr>
              <a:t> y</a:t>
            </a:r>
          </a:p>
          <a:p>
            <a:pPr marL="101600" indent="0" eaLnBrk="1" hangingPunct="1">
              <a:lnSpc>
                <a:spcPct val="125000"/>
              </a:lnSpc>
              <a:spcBef>
                <a:spcPts val="600"/>
              </a:spcBef>
              <a:buClr>
                <a:schemeClr val="tx2"/>
              </a:buClr>
              <a:buSzPct val="70000"/>
            </a:pPr>
            <a:endParaRPr lang="it-IT" altLang="en-US" sz="1000" b="1" dirty="0">
              <a:solidFill>
                <a:srgbClr val="003399"/>
              </a:solidFill>
              <a:latin typeface="American Typewriter" panose="02090604020004020304" pitchFamily="18" charset="77"/>
            </a:endParaRPr>
          </a:p>
          <a:p>
            <a:pPr marL="387350" indent="-285750" eaLnBrk="1" hangingPunct="1">
              <a:lnSpc>
                <a:spcPct val="125000"/>
              </a:lnSpc>
              <a:spcBef>
                <a:spcPts val="600"/>
              </a:spcBef>
              <a:buClr>
                <a:schemeClr val="tx2"/>
              </a:buClr>
              <a:buSzPct val="70000"/>
              <a:buFont typeface="Arial" panose="020B0604020202020204" pitchFamily="34" charset="0"/>
              <a:buChar char="•"/>
            </a:pPr>
            <a:r>
              <a:rPr lang="it-IT" altLang="en-US" sz="1700" b="1" dirty="0" err="1">
                <a:solidFill>
                  <a:srgbClr val="003399"/>
                </a:solidFill>
                <a:latin typeface="American Typewriter" panose="02090604020004020304" pitchFamily="18" charset="77"/>
              </a:rPr>
              <a:t>Intuition</a:t>
            </a:r>
            <a:r>
              <a:rPr lang="it-IT" altLang="en-US" sz="1700" b="1" dirty="0">
                <a:solidFill>
                  <a:srgbClr val="003399"/>
                </a:solidFill>
                <a:latin typeface="American Typewriter" panose="02090604020004020304" pitchFamily="18" charset="77"/>
              </a:rPr>
              <a:t>: risparmiamo, investiamo e quindi cresciamo</a:t>
            </a:r>
          </a:p>
          <a:p>
            <a:pPr marL="1828800" lvl="4" indent="0" eaLnBrk="1" hangingPunct="1">
              <a:lnSpc>
                <a:spcPct val="125000"/>
              </a:lnSpc>
              <a:spcBef>
                <a:spcPts val="600"/>
              </a:spcBef>
              <a:buClr>
                <a:schemeClr val="tx2"/>
              </a:buClr>
              <a:buSzPct val="70000"/>
            </a:pPr>
            <a:r>
              <a:rPr lang="it-IT" altLang="en-US" sz="1800" dirty="0"/>
              <a:t>  </a:t>
            </a:r>
          </a:p>
          <a:p>
            <a:pPr eaLnBrk="1" hangingPunct="1">
              <a:lnSpc>
                <a:spcPct val="125000"/>
              </a:lnSpc>
              <a:spcBef>
                <a:spcPts val="600"/>
              </a:spcBef>
              <a:buClr>
                <a:schemeClr val="tx2"/>
              </a:buClr>
              <a:buSzPct val="70000"/>
              <a:buFont typeface="Wingdings" panose="05000000000000000000" pitchFamily="2" charset="2"/>
              <a:buNone/>
            </a:pPr>
            <a:endParaRPr lang="it-IT" altLang="en-US" sz="1800" dirty="0"/>
          </a:p>
        </p:txBody>
      </p:sp>
      <p:sp>
        <p:nvSpPr>
          <p:cNvPr id="18437" name="Rectangle 8"/>
          <p:cNvSpPr>
            <a:spLocks noGrp="1" noChangeArrowheads="1"/>
          </p:cNvSpPr>
          <p:nvPr>
            <p:ph type="title"/>
          </p:nvPr>
        </p:nvSpPr>
        <p:spPr bwMode="auto">
          <a:xfrm>
            <a:off x="533400" y="549275"/>
            <a:ext cx="8229600" cy="935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Consumo e investimento</a:t>
            </a:r>
            <a:endParaRPr lang="it-IT" altLang="en-US" sz="2000" i="1" dirty="0">
              <a:latin typeface="American Typewriter" panose="02090604020004020304" pitchFamily="18" charset="77"/>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endParaRPr lang="it-IT" dirty="0"/>
          </a:p>
        </p:txBody>
      </p:sp>
      <p:sp>
        <p:nvSpPr>
          <p:cNvPr id="19459" name="Rectangle 3"/>
          <p:cNvSpPr>
            <a:spLocks noGrp="1" noChangeArrowheads="1"/>
          </p:cNvSpPr>
          <p:nvPr>
            <p:ph type="body" idx="1"/>
          </p:nvPr>
        </p:nvSpPr>
        <p:spPr>
          <a:xfrm>
            <a:off x="827088" y="1557338"/>
            <a:ext cx="7783512"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p:txBody>
      </p:sp>
      <p:sp>
        <p:nvSpPr>
          <p:cNvPr id="19460" name="Rectangle 4"/>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19461" name="Rectangle 5"/>
          <p:cNvSpPr>
            <a:spLocks noChangeArrowheads="1"/>
          </p:cNvSpPr>
          <p:nvPr/>
        </p:nvSpPr>
        <p:spPr bwMode="auto">
          <a:xfrm>
            <a:off x="683568" y="1358007"/>
            <a:ext cx="8208020" cy="473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L’offerta aggregata p.c. è data da:</a:t>
            </a:r>
          </a:p>
          <a:p>
            <a:pPr algn="ctr" eaLnBrk="1" hangingPunct="1">
              <a:lnSpc>
                <a:spcPct val="125000"/>
              </a:lnSpc>
              <a:spcBef>
                <a:spcPts val="600"/>
              </a:spcBef>
              <a:buClr>
                <a:schemeClr val="tx2"/>
              </a:buClr>
              <a:buSzPct val="70000"/>
              <a:buFont typeface="Wingdings" panose="05000000000000000000" pitchFamily="2" charset="2"/>
              <a:buNone/>
            </a:pPr>
            <a:r>
              <a:rPr lang="it-IT" altLang="en-US" sz="1800" b="1" dirty="0">
                <a:solidFill>
                  <a:srgbClr val="003399"/>
                </a:solidFill>
                <a:latin typeface="American Typewriter" panose="02090604020004020304" pitchFamily="18" charset="77"/>
              </a:rPr>
              <a:t>y = f(k)</a:t>
            </a:r>
          </a:p>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La domanda aggregata p.c.:</a:t>
            </a:r>
          </a:p>
          <a:p>
            <a:pPr algn="ctr" eaLnBrk="1" hangingPunct="1">
              <a:lnSpc>
                <a:spcPct val="125000"/>
              </a:lnSpc>
              <a:spcBef>
                <a:spcPts val="600"/>
              </a:spcBef>
              <a:buClr>
                <a:schemeClr val="tx2"/>
              </a:buClr>
              <a:buSzPct val="70000"/>
              <a:buFont typeface="Wingdings" panose="05000000000000000000" pitchFamily="2" charset="2"/>
              <a:buNone/>
            </a:pPr>
            <a:r>
              <a:rPr lang="it-IT" altLang="en-US" sz="1800" b="1" dirty="0">
                <a:solidFill>
                  <a:srgbClr val="003399"/>
                </a:solidFill>
                <a:latin typeface="American Typewriter" panose="02090604020004020304" pitchFamily="18" charset="77"/>
              </a:rPr>
              <a:t>y = c + i</a:t>
            </a:r>
          </a:p>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L’equilibrio del mercato dei beni:</a:t>
            </a:r>
          </a:p>
          <a:p>
            <a:pPr algn="ctr" eaLnBrk="1" hangingPunct="1">
              <a:lnSpc>
                <a:spcPct val="125000"/>
              </a:lnSpc>
              <a:spcBef>
                <a:spcPts val="600"/>
              </a:spcBef>
              <a:buClr>
                <a:schemeClr val="tx2"/>
              </a:buClr>
              <a:buSzPct val="70000"/>
              <a:buFont typeface="Wingdings" panose="05000000000000000000" pitchFamily="2" charset="2"/>
              <a:buNone/>
            </a:pPr>
            <a:r>
              <a:rPr lang="it-IT" altLang="en-US" sz="1800" b="1" dirty="0">
                <a:solidFill>
                  <a:srgbClr val="003399"/>
                </a:solidFill>
                <a:latin typeface="American Typewriter" panose="02090604020004020304" pitchFamily="18" charset="77"/>
              </a:rPr>
              <a:t>f(k) = c + i</a:t>
            </a:r>
          </a:p>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In particolare, gli investimenti:       </a:t>
            </a:r>
            <a:r>
              <a:rPr lang="it-IT" altLang="en-US" sz="1800" b="1" i="1" dirty="0">
                <a:solidFill>
                  <a:srgbClr val="CC0000"/>
                </a:solidFill>
                <a:latin typeface="American Typewriter" panose="02090604020004020304" pitchFamily="18" charset="77"/>
              </a:rPr>
              <a:t>i = s f(k)</a:t>
            </a:r>
          </a:p>
          <a:p>
            <a:pPr eaLnBrk="1" hangingPunct="1">
              <a:lnSpc>
                <a:spcPct val="125000"/>
              </a:lnSpc>
              <a:spcBef>
                <a:spcPts val="12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Il grafico della funzione degli investimenti p.c. è uguale a quello della funzione di produzione </a:t>
            </a:r>
            <a:r>
              <a:rPr lang="it-IT" altLang="en-US" sz="1800" b="1" dirty="0">
                <a:solidFill>
                  <a:srgbClr val="003399"/>
                </a:solidFill>
                <a:latin typeface="American Typewriter" panose="02090604020004020304" pitchFamily="18" charset="77"/>
              </a:rPr>
              <a:t>f(k)</a:t>
            </a:r>
            <a:r>
              <a:rPr lang="it-IT" altLang="en-US" sz="1800" dirty="0">
                <a:latin typeface="American Typewriter" panose="02090604020004020304" pitchFamily="18" charset="77"/>
              </a:rPr>
              <a:t>,  “</a:t>
            </a:r>
            <a:r>
              <a:rPr lang="it-IT" altLang="en-US" sz="1800" dirty="0" err="1">
                <a:latin typeface="American Typewriter" panose="02090604020004020304" pitchFamily="18" charset="77"/>
              </a:rPr>
              <a:t>riscalato</a:t>
            </a:r>
            <a:r>
              <a:rPr lang="it-IT" altLang="en-US" sz="1800" dirty="0">
                <a:latin typeface="American Typewriter" panose="02090604020004020304" pitchFamily="18" charset="77"/>
              </a:rPr>
              <a:t>” per il coefficiente  </a:t>
            </a:r>
            <a:r>
              <a:rPr lang="it-IT" altLang="en-US" sz="1800" b="1" dirty="0">
                <a:solidFill>
                  <a:srgbClr val="003399"/>
                </a:solidFill>
                <a:latin typeface="American Typewriter" panose="02090604020004020304" pitchFamily="18" charset="77"/>
              </a:rPr>
              <a:t>s</a:t>
            </a:r>
            <a:r>
              <a:rPr lang="it-IT" altLang="en-US" sz="1800" dirty="0">
                <a:latin typeface="American Typewriter" panose="02090604020004020304" pitchFamily="18" charset="77"/>
              </a:rPr>
              <a:t> (il tasso di risparmio). La curva di risparmio giace al di sotto in quanto il risparmio è una frazione del Pil. </a:t>
            </a:r>
            <a:endParaRPr lang="it-IT" altLang="en-US" sz="2500" dirty="0">
              <a:latin typeface="American Typewriter" panose="02090604020004020304" pitchFamily="18" charset="77"/>
            </a:endParaRPr>
          </a:p>
        </p:txBody>
      </p:sp>
      <p:sp>
        <p:nvSpPr>
          <p:cNvPr id="19462" name="Rectangle 8"/>
          <p:cNvSpPr>
            <a:spLocks noGrp="1" noChangeArrowheads="1"/>
          </p:cNvSpPr>
          <p:nvPr>
            <p:ph type="title"/>
          </p:nvPr>
        </p:nvSpPr>
        <p:spPr bwMode="auto">
          <a:xfrm>
            <a:off x="533400" y="549275"/>
            <a:ext cx="8229600" cy="503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Equilibrio tra domanda e offerta</a:t>
            </a:r>
            <a:br>
              <a:rPr lang="it-IT" altLang="en-US" sz="2400" dirty="0">
                <a:latin typeface="American Typewriter" panose="02090604020004020304" pitchFamily="18" charset="77"/>
              </a:rPr>
            </a:br>
            <a:endParaRPr lang="it-IT" altLang="en-US" sz="2800" dirty="0">
              <a:latin typeface="American Typewriter" panose="02090604020004020304" pitchFamily="18" charset="77"/>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3"/>
          <p:cNvSpPr>
            <a:spLocks noGrp="1"/>
          </p:cNvSpPr>
          <p:nvPr>
            <p:ph type="ftr" sz="quarter" idx="10"/>
          </p:nvPr>
        </p:nvSpPr>
        <p:spPr/>
        <p:txBody>
          <a:bodyPr/>
          <a:lstStyle/>
          <a:p>
            <a:pPr>
              <a:defRPr/>
            </a:pPr>
            <a:r>
              <a:rPr lang="it-IT"/>
              <a:t>Lez. 3-A: La crescita economica</a:t>
            </a:r>
            <a:endParaRPr lang="it-IT" dirty="0"/>
          </a:p>
        </p:txBody>
      </p:sp>
      <p:sp>
        <p:nvSpPr>
          <p:cNvPr id="20483" name="Line 4"/>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0484" name="Line 5"/>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0485" name="Text Box 6"/>
          <p:cNvSpPr txBox="1">
            <a:spLocks noChangeArrowheads="1"/>
          </p:cNvSpPr>
          <p:nvPr/>
        </p:nvSpPr>
        <p:spPr bwMode="auto">
          <a:xfrm>
            <a:off x="2195737" y="1467856"/>
            <a:ext cx="1728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ts val="0"/>
              </a:spcBef>
            </a:pPr>
            <a:r>
              <a:rPr lang="it-IT" altLang="en-US" dirty="0">
                <a:latin typeface="American Typewriter" panose="02090604020004020304" pitchFamily="18" charset="77"/>
              </a:rPr>
              <a:t>Prodotto p.c.</a:t>
            </a:r>
          </a:p>
          <a:p>
            <a:pPr algn="r" eaLnBrk="1" hangingPunct="1">
              <a:spcBef>
                <a:spcPts val="0"/>
              </a:spcBef>
            </a:pPr>
            <a:r>
              <a:rPr lang="it-IT" altLang="en-US" dirty="0">
                <a:latin typeface="American Typewriter" panose="02090604020004020304" pitchFamily="18" charset="77"/>
              </a:rPr>
              <a:t> </a:t>
            </a:r>
            <a:r>
              <a:rPr lang="it-IT" altLang="en-US" i="1" dirty="0">
                <a:latin typeface="American Typewriter" panose="02090604020004020304" pitchFamily="18" charset="77"/>
              </a:rPr>
              <a:t>y</a:t>
            </a:r>
          </a:p>
        </p:txBody>
      </p:sp>
      <p:sp>
        <p:nvSpPr>
          <p:cNvPr id="20486" name="Text Box 7"/>
          <p:cNvSpPr txBox="1">
            <a:spLocks noChangeArrowheads="1"/>
          </p:cNvSpPr>
          <p:nvPr/>
        </p:nvSpPr>
        <p:spPr bwMode="auto">
          <a:xfrm>
            <a:off x="6876256" y="5516563"/>
            <a:ext cx="180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ts val="0"/>
              </a:spcBef>
            </a:pPr>
            <a:r>
              <a:rPr lang="it-IT" altLang="en-US" dirty="0">
                <a:latin typeface="American Typewriter" panose="02090604020004020304" pitchFamily="18" charset="77"/>
              </a:rPr>
              <a:t>Capitale p.c.</a:t>
            </a:r>
          </a:p>
          <a:p>
            <a:pPr algn="r" eaLnBrk="1" hangingPunct="1">
              <a:spcBef>
                <a:spcPts val="0"/>
              </a:spcBef>
            </a:pPr>
            <a:r>
              <a:rPr lang="it-IT" altLang="en-US" dirty="0">
                <a:latin typeface="American Typewriter" panose="02090604020004020304" pitchFamily="18" charset="77"/>
              </a:rPr>
              <a:t> </a:t>
            </a:r>
            <a:r>
              <a:rPr lang="it-IT" altLang="en-US" i="1" dirty="0">
                <a:latin typeface="American Typewriter" panose="02090604020004020304" pitchFamily="18" charset="77"/>
              </a:rPr>
              <a:t>k</a:t>
            </a:r>
          </a:p>
        </p:txBody>
      </p:sp>
      <p:sp>
        <p:nvSpPr>
          <p:cNvPr id="20487" name="Freeform 8"/>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20489" name="Text Box 16"/>
          <p:cNvSpPr txBox="1">
            <a:spLocks noChangeArrowheads="1"/>
          </p:cNvSpPr>
          <p:nvPr/>
        </p:nvSpPr>
        <p:spPr bwMode="auto">
          <a:xfrm>
            <a:off x="7524750" y="1412875"/>
            <a:ext cx="1439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dirty="0">
                <a:latin typeface="American Typewriter" panose="02090604020004020304" pitchFamily="18" charset="77"/>
              </a:rPr>
              <a:t>Prodotto, </a:t>
            </a:r>
            <a:r>
              <a:rPr lang="it-IT" altLang="en-US" i="1" dirty="0">
                <a:latin typeface="American Typewriter" panose="02090604020004020304" pitchFamily="18" charset="77"/>
              </a:rPr>
              <a:t>f</a:t>
            </a:r>
            <a:r>
              <a:rPr lang="it-IT" altLang="en-US" dirty="0">
                <a:latin typeface="American Typewriter" panose="02090604020004020304" pitchFamily="18" charset="77"/>
              </a:rPr>
              <a:t>(</a:t>
            </a:r>
            <a:r>
              <a:rPr lang="it-IT" altLang="en-US" i="1" dirty="0">
                <a:latin typeface="American Typewriter" panose="02090604020004020304" pitchFamily="18" charset="77"/>
              </a:rPr>
              <a:t>k</a:t>
            </a:r>
            <a:r>
              <a:rPr lang="it-IT" altLang="en-US" dirty="0">
                <a:latin typeface="American Typewriter" panose="02090604020004020304" pitchFamily="18" charset="77"/>
              </a:rPr>
              <a:t>)</a:t>
            </a:r>
            <a:endParaRPr lang="it-IT" altLang="en-US" i="1" dirty="0">
              <a:latin typeface="American Typewriter" panose="02090604020004020304" pitchFamily="18" charset="77"/>
            </a:endParaRPr>
          </a:p>
        </p:txBody>
      </p:sp>
      <p:sp>
        <p:nvSpPr>
          <p:cNvPr id="451601" name="Freeform 17"/>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451602" name="Text Box 18"/>
          <p:cNvSpPr txBox="1">
            <a:spLocks noChangeArrowheads="1"/>
          </p:cNvSpPr>
          <p:nvPr/>
        </p:nvSpPr>
        <p:spPr bwMode="auto">
          <a:xfrm>
            <a:off x="7453313" y="3424238"/>
            <a:ext cx="16557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dirty="0">
                <a:latin typeface="American Typewriter" panose="02090604020004020304" pitchFamily="18" charset="77"/>
              </a:rPr>
              <a:t>Investimenti,</a:t>
            </a:r>
          </a:p>
          <a:p>
            <a:pPr eaLnBrk="1" hangingPunct="1">
              <a:spcBef>
                <a:spcPct val="50000"/>
              </a:spcBef>
            </a:pPr>
            <a:r>
              <a:rPr lang="it-IT" altLang="en-US" dirty="0">
                <a:latin typeface="American Typewriter" panose="02090604020004020304" pitchFamily="18" charset="77"/>
              </a:rPr>
              <a:t> i = </a:t>
            </a:r>
            <a:r>
              <a:rPr lang="it-IT" altLang="en-US" i="1" dirty="0" err="1">
                <a:latin typeface="American Typewriter" panose="02090604020004020304" pitchFamily="18" charset="77"/>
              </a:rPr>
              <a:t>sf</a:t>
            </a:r>
            <a:r>
              <a:rPr lang="it-IT" altLang="en-US" dirty="0">
                <a:latin typeface="American Typewriter" panose="02090604020004020304" pitchFamily="18" charset="77"/>
              </a:rPr>
              <a:t>(</a:t>
            </a:r>
            <a:r>
              <a:rPr lang="it-IT" altLang="en-US" i="1" dirty="0">
                <a:latin typeface="American Typewriter" panose="02090604020004020304" pitchFamily="18" charset="77"/>
              </a:rPr>
              <a:t>k</a:t>
            </a:r>
            <a:r>
              <a:rPr lang="it-IT" altLang="en-US" dirty="0">
                <a:latin typeface="American Typewriter" panose="02090604020004020304" pitchFamily="18" charset="77"/>
              </a:rPr>
              <a:t>)</a:t>
            </a:r>
          </a:p>
        </p:txBody>
      </p:sp>
      <p:sp>
        <p:nvSpPr>
          <p:cNvPr id="451606" name="AutoShape 22"/>
          <p:cNvSpPr>
            <a:spLocks/>
          </p:cNvSpPr>
          <p:nvPr/>
        </p:nvSpPr>
        <p:spPr bwMode="auto">
          <a:xfrm>
            <a:off x="5435600" y="2492375"/>
            <a:ext cx="215900" cy="3024188"/>
          </a:xfrm>
          <a:prstGeom prst="leftBrace">
            <a:avLst>
              <a:gd name="adj1" fmla="val 116728"/>
              <a:gd name="adj2" fmla="val 50000"/>
            </a:avLst>
          </a:prstGeom>
          <a:noFill/>
          <a:ln w="3810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en-US" altLang="en-US" sz="1600" dirty="0">
              <a:solidFill>
                <a:srgbClr val="003399"/>
              </a:solidFill>
              <a:latin typeface="American Typewriter" panose="02090604020004020304" pitchFamily="18" charset="77"/>
            </a:endParaRPr>
          </a:p>
        </p:txBody>
      </p:sp>
      <p:sp>
        <p:nvSpPr>
          <p:cNvPr id="451607" name="Text Box 23"/>
          <p:cNvSpPr txBox="1">
            <a:spLocks noChangeArrowheads="1"/>
          </p:cNvSpPr>
          <p:nvPr/>
        </p:nvSpPr>
        <p:spPr bwMode="auto">
          <a:xfrm>
            <a:off x="5148263" y="3865563"/>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solidFill>
                  <a:srgbClr val="003399"/>
                </a:solidFill>
                <a:latin typeface="American Typewriter" panose="02090604020004020304" pitchFamily="18" charset="77"/>
              </a:rPr>
              <a:t>y</a:t>
            </a:r>
            <a:endParaRPr lang="it-IT" altLang="en-US" sz="2000" b="1" dirty="0">
              <a:solidFill>
                <a:srgbClr val="003399"/>
              </a:solidFill>
              <a:latin typeface="American Typewriter" panose="02090604020004020304" pitchFamily="18" charset="77"/>
            </a:endParaRPr>
          </a:p>
        </p:txBody>
      </p:sp>
      <p:sp>
        <p:nvSpPr>
          <p:cNvPr id="451608" name="AutoShape 24"/>
          <p:cNvSpPr>
            <a:spLocks/>
          </p:cNvSpPr>
          <p:nvPr/>
        </p:nvSpPr>
        <p:spPr bwMode="auto">
          <a:xfrm>
            <a:off x="5651500" y="3716338"/>
            <a:ext cx="360363" cy="1800225"/>
          </a:xfrm>
          <a:prstGeom prst="rightBrace">
            <a:avLst>
              <a:gd name="adj1" fmla="val 41630"/>
              <a:gd name="adj2" fmla="val 50000"/>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451609" name="AutoShape 25"/>
          <p:cNvSpPr>
            <a:spLocks/>
          </p:cNvSpPr>
          <p:nvPr/>
        </p:nvSpPr>
        <p:spPr bwMode="auto">
          <a:xfrm>
            <a:off x="5580063" y="2492375"/>
            <a:ext cx="360362" cy="1223963"/>
          </a:xfrm>
          <a:prstGeom prst="rightBrace">
            <a:avLst>
              <a:gd name="adj1" fmla="val 28304"/>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451610" name="Line 26"/>
          <p:cNvSpPr>
            <a:spLocks noChangeShapeType="1"/>
          </p:cNvSpPr>
          <p:nvPr/>
        </p:nvSpPr>
        <p:spPr bwMode="auto">
          <a:xfrm>
            <a:off x="5651500" y="2565400"/>
            <a:ext cx="0" cy="2951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451611" name="Text Box 27"/>
          <p:cNvSpPr txBox="1">
            <a:spLocks noChangeArrowheads="1"/>
          </p:cNvSpPr>
          <p:nvPr/>
        </p:nvSpPr>
        <p:spPr bwMode="auto">
          <a:xfrm>
            <a:off x="5940425" y="2852738"/>
            <a:ext cx="576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solidFill>
                  <a:schemeClr val="hlink"/>
                </a:solidFill>
                <a:latin typeface="American Typewriter" panose="02090604020004020304" pitchFamily="18" charset="77"/>
              </a:rPr>
              <a:t>c</a:t>
            </a:r>
            <a:endParaRPr lang="it-IT" altLang="en-US" sz="2000" b="1" dirty="0">
              <a:solidFill>
                <a:schemeClr val="hlink"/>
              </a:solidFill>
              <a:latin typeface="American Typewriter" panose="02090604020004020304" pitchFamily="18" charset="77"/>
            </a:endParaRPr>
          </a:p>
        </p:txBody>
      </p:sp>
      <p:sp>
        <p:nvSpPr>
          <p:cNvPr id="451612" name="Text Box 28"/>
          <p:cNvSpPr txBox="1">
            <a:spLocks noChangeArrowheads="1"/>
          </p:cNvSpPr>
          <p:nvPr/>
        </p:nvSpPr>
        <p:spPr bwMode="auto">
          <a:xfrm>
            <a:off x="6011863" y="4441825"/>
            <a:ext cx="865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solidFill>
                  <a:srgbClr val="CC0000"/>
                </a:solidFill>
                <a:latin typeface="American Typewriter" panose="02090604020004020304" pitchFamily="18" charset="77"/>
              </a:rPr>
              <a:t>i=</a:t>
            </a:r>
            <a:r>
              <a:rPr lang="it-IT" altLang="en-US" sz="2000" b="1" i="1" dirty="0" err="1">
                <a:solidFill>
                  <a:srgbClr val="CC0000"/>
                </a:solidFill>
                <a:latin typeface="American Typewriter" panose="02090604020004020304" pitchFamily="18" charset="77"/>
              </a:rPr>
              <a:t>sy</a:t>
            </a:r>
            <a:endParaRPr lang="it-IT" altLang="en-US" sz="2000" b="1" i="1" dirty="0">
              <a:solidFill>
                <a:srgbClr val="CC0000"/>
              </a:solidFill>
              <a:latin typeface="American Typewriter" panose="02090604020004020304" pitchFamily="18" charset="77"/>
            </a:endParaRPr>
          </a:p>
        </p:txBody>
      </p:sp>
      <p:sp>
        <p:nvSpPr>
          <p:cNvPr id="451613" name="Rectangle 29"/>
          <p:cNvSpPr>
            <a:spLocks noChangeArrowheads="1"/>
          </p:cNvSpPr>
          <p:nvPr/>
        </p:nvSpPr>
        <p:spPr bwMode="auto">
          <a:xfrm>
            <a:off x="533400" y="2565400"/>
            <a:ext cx="2833020" cy="1815882"/>
          </a:xfrm>
          <a:prstGeom prst="rect">
            <a:avLst/>
          </a:prstGeom>
          <a:solidFill>
            <a:schemeClr val="accent2"/>
          </a:solidFill>
          <a:ln w="9525">
            <a:solidFill>
              <a:srgbClr val="000000"/>
            </a:solidFill>
            <a:miter lim="800000"/>
            <a:headEnd/>
            <a:tailEnd/>
          </a:ln>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1600" dirty="0">
                <a:latin typeface="American Typewriter" panose="02090604020004020304" pitchFamily="18" charset="77"/>
              </a:rPr>
              <a:t>Variazioni di </a:t>
            </a:r>
            <a:r>
              <a:rPr lang="it-IT" altLang="en-US" sz="1600" b="1" dirty="0">
                <a:solidFill>
                  <a:srgbClr val="003399"/>
                </a:solidFill>
                <a:latin typeface="American Typewriter" panose="02090604020004020304" pitchFamily="18" charset="77"/>
              </a:rPr>
              <a:t>s </a:t>
            </a:r>
            <a:r>
              <a:rPr lang="it-IT" altLang="en-US" sz="1600" dirty="0">
                <a:latin typeface="American Typewriter" panose="02090604020004020304" pitchFamily="18" charset="77"/>
              </a:rPr>
              <a:t>spostano la funzione </a:t>
            </a:r>
            <a:r>
              <a:rPr lang="it-IT" altLang="en-US" sz="1600" b="1" dirty="0" err="1">
                <a:solidFill>
                  <a:srgbClr val="003399"/>
                </a:solidFill>
                <a:latin typeface="American Typewriter" panose="02090604020004020304" pitchFamily="18" charset="77"/>
              </a:rPr>
              <a:t>sf</a:t>
            </a:r>
            <a:r>
              <a:rPr lang="it-IT" altLang="en-US" sz="1600" b="1" dirty="0">
                <a:solidFill>
                  <a:srgbClr val="003399"/>
                </a:solidFill>
                <a:latin typeface="American Typewriter" panose="02090604020004020304" pitchFamily="18" charset="77"/>
              </a:rPr>
              <a:t>(k)</a:t>
            </a:r>
            <a:r>
              <a:rPr lang="it-IT" altLang="en-US" sz="1600" dirty="0">
                <a:latin typeface="American Typewriter" panose="02090604020004020304" pitchFamily="18" charset="77"/>
              </a:rPr>
              <a:t> verso l’alto o il basso.</a:t>
            </a:r>
          </a:p>
          <a:p>
            <a:pPr eaLnBrk="1" hangingPunct="1"/>
            <a:endParaRPr lang="it-IT" altLang="en-US" sz="1600" dirty="0">
              <a:latin typeface="American Typewriter" panose="02090604020004020304" pitchFamily="18" charset="77"/>
            </a:endParaRPr>
          </a:p>
          <a:p>
            <a:pPr eaLnBrk="1" hangingPunct="1"/>
            <a:r>
              <a:rPr lang="it-IT" altLang="en-US" sz="1600" dirty="0">
                <a:latin typeface="American Typewriter" panose="02090604020004020304" pitchFamily="18" charset="77"/>
              </a:rPr>
              <a:t>Se </a:t>
            </a:r>
            <a:r>
              <a:rPr lang="it-IT" altLang="en-US" sz="1600" b="1" dirty="0">
                <a:solidFill>
                  <a:srgbClr val="003399"/>
                </a:solidFill>
                <a:latin typeface="American Typewriter" panose="02090604020004020304" pitchFamily="18" charset="77"/>
              </a:rPr>
              <a:t>s = 0, </a:t>
            </a:r>
            <a:r>
              <a:rPr lang="it-IT" altLang="en-US" sz="1600" dirty="0">
                <a:latin typeface="American Typewriter" panose="02090604020004020304" pitchFamily="18" charset="77"/>
              </a:rPr>
              <a:t>tutta la produzione è consumata, </a:t>
            </a:r>
            <a:r>
              <a:rPr lang="it-IT" altLang="en-US" sz="1600" b="1" dirty="0">
                <a:solidFill>
                  <a:srgbClr val="003399"/>
                </a:solidFill>
                <a:latin typeface="American Typewriter" panose="02090604020004020304" pitchFamily="18" charset="77"/>
              </a:rPr>
              <a:t>c = y.</a:t>
            </a:r>
          </a:p>
        </p:txBody>
      </p:sp>
      <p:sp>
        <p:nvSpPr>
          <p:cNvPr id="20500" name="Rectangle 32"/>
          <p:cNvSpPr>
            <a:spLocks noGrp="1" noChangeArrowheads="1"/>
          </p:cNvSpPr>
          <p:nvPr>
            <p:ph type="title"/>
          </p:nvPr>
        </p:nvSpPr>
        <p:spPr bwMode="auto">
          <a:xfrm>
            <a:off x="533400" y="457200"/>
            <a:ext cx="8229600" cy="935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 funzione di produzione pro capite</a:t>
            </a:r>
            <a:br>
              <a:rPr lang="it-IT" altLang="en-US" sz="2400" i="1" dirty="0">
                <a:latin typeface="American Typewriter" panose="02090604020004020304" pitchFamily="18" charset="77"/>
              </a:rPr>
            </a:br>
            <a:r>
              <a:rPr lang="it-IT" altLang="en-US" sz="2400" dirty="0">
                <a:latin typeface="American Typewriter" panose="02090604020004020304" pitchFamily="18" charset="77"/>
              </a:rPr>
              <a:t>Consumi e investimenti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51601"/>
                                        </p:tgtEl>
                                        <p:attrNameLst>
                                          <p:attrName>style.visibility</p:attrName>
                                        </p:attrNameLst>
                                      </p:cBhvr>
                                      <p:to>
                                        <p:strVal val="visible"/>
                                      </p:to>
                                    </p:set>
                                    <p:animEffect transition="in" filter="strips(upRight)">
                                      <p:cBhvr>
                                        <p:cTn id="7" dur="500"/>
                                        <p:tgtEl>
                                          <p:spTgt spid="451601"/>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51602"/>
                                        </p:tgtEl>
                                        <p:attrNameLst>
                                          <p:attrName>style.visibility</p:attrName>
                                        </p:attrNameLst>
                                      </p:cBhvr>
                                      <p:to>
                                        <p:strVal val="visible"/>
                                      </p:to>
                                    </p:set>
                                    <p:animEffect transition="in" filter="strips(upRight)">
                                      <p:cBhvr>
                                        <p:cTn id="11" dur="500"/>
                                        <p:tgtEl>
                                          <p:spTgt spid="4516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451610"/>
                                        </p:tgtEl>
                                        <p:attrNameLst>
                                          <p:attrName>style.visibility</p:attrName>
                                        </p:attrNameLst>
                                      </p:cBhvr>
                                      <p:to>
                                        <p:strVal val="visible"/>
                                      </p:to>
                                    </p:set>
                                    <p:animEffect transition="in" filter="strips(upRight)">
                                      <p:cBhvr>
                                        <p:cTn id="16" dur="500"/>
                                        <p:tgtEl>
                                          <p:spTgt spid="4516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451606"/>
                                        </p:tgtEl>
                                        <p:attrNameLst>
                                          <p:attrName>style.visibility</p:attrName>
                                        </p:attrNameLst>
                                      </p:cBhvr>
                                      <p:to>
                                        <p:strVal val="visible"/>
                                      </p:to>
                                    </p:set>
                                    <p:animEffect transition="in" filter="strips(upRight)">
                                      <p:cBhvr>
                                        <p:cTn id="21" dur="500"/>
                                        <p:tgtEl>
                                          <p:spTgt spid="451606"/>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451607"/>
                                        </p:tgtEl>
                                        <p:attrNameLst>
                                          <p:attrName>style.visibility</p:attrName>
                                        </p:attrNameLst>
                                      </p:cBhvr>
                                      <p:to>
                                        <p:strVal val="visible"/>
                                      </p:to>
                                    </p:set>
                                    <p:animEffect transition="in" filter="strips(upRight)">
                                      <p:cBhvr>
                                        <p:cTn id="24" dur="500"/>
                                        <p:tgtEl>
                                          <p:spTgt spid="45160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451608"/>
                                        </p:tgtEl>
                                        <p:attrNameLst>
                                          <p:attrName>style.visibility</p:attrName>
                                        </p:attrNameLst>
                                      </p:cBhvr>
                                      <p:to>
                                        <p:strVal val="visible"/>
                                      </p:to>
                                    </p:set>
                                    <p:animEffect transition="in" filter="strips(upRight)">
                                      <p:cBhvr>
                                        <p:cTn id="29" dur="500"/>
                                        <p:tgtEl>
                                          <p:spTgt spid="451608"/>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451612"/>
                                        </p:tgtEl>
                                        <p:attrNameLst>
                                          <p:attrName>style.visibility</p:attrName>
                                        </p:attrNameLst>
                                      </p:cBhvr>
                                      <p:to>
                                        <p:strVal val="visible"/>
                                      </p:to>
                                    </p:set>
                                    <p:animEffect transition="in" filter="strips(upRight)">
                                      <p:cBhvr>
                                        <p:cTn id="32" dur="500"/>
                                        <p:tgtEl>
                                          <p:spTgt spid="4516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451609"/>
                                        </p:tgtEl>
                                        <p:attrNameLst>
                                          <p:attrName>style.visibility</p:attrName>
                                        </p:attrNameLst>
                                      </p:cBhvr>
                                      <p:to>
                                        <p:strVal val="visible"/>
                                      </p:to>
                                    </p:set>
                                    <p:animEffect transition="in" filter="strips(upRight)">
                                      <p:cBhvr>
                                        <p:cTn id="37" dur="500"/>
                                        <p:tgtEl>
                                          <p:spTgt spid="451609"/>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51611"/>
                                        </p:tgtEl>
                                        <p:attrNameLst>
                                          <p:attrName>style.visibility</p:attrName>
                                        </p:attrNameLst>
                                      </p:cBhvr>
                                      <p:to>
                                        <p:strVal val="visible"/>
                                      </p:to>
                                    </p:set>
                                    <p:animEffect transition="in" filter="strips(upRight)">
                                      <p:cBhvr>
                                        <p:cTn id="40" dur="500"/>
                                        <p:tgtEl>
                                          <p:spTgt spid="4516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451613"/>
                                        </p:tgtEl>
                                        <p:attrNameLst>
                                          <p:attrName>style.visibility</p:attrName>
                                        </p:attrNameLst>
                                      </p:cBhvr>
                                      <p:to>
                                        <p:strVal val="visible"/>
                                      </p:to>
                                    </p:set>
                                    <p:animEffect transition="in" filter="strips(upRight)">
                                      <p:cBhvr>
                                        <p:cTn id="45" dur="500"/>
                                        <p:tgtEl>
                                          <p:spTgt spid="451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01" grpId="0" animBg="1"/>
      <p:bldP spid="451602" grpId="0"/>
      <p:bldP spid="451606" grpId="0" animBg="1"/>
      <p:bldP spid="451607" grpId="0"/>
      <p:bldP spid="451608" grpId="0" animBg="1"/>
      <p:bldP spid="451609" grpId="0" animBg="1"/>
      <p:bldP spid="451610" grpId="0" animBg="1"/>
      <p:bldP spid="451611" grpId="0"/>
      <p:bldP spid="451612" grpId="0"/>
      <p:bldP spid="4516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21507" name="Rectangle 3"/>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21508" name="Rectangle 4"/>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21509" name="Rectangle 5"/>
          <p:cNvSpPr>
            <a:spLocks noChangeArrowheads="1"/>
          </p:cNvSpPr>
          <p:nvPr/>
        </p:nvSpPr>
        <p:spPr bwMode="auto">
          <a:xfrm>
            <a:off x="539750" y="1403350"/>
            <a:ext cx="8280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Ogni periodo, una frazione di capitale si logora e non è più utile ai fini produttivi:</a:t>
            </a:r>
          </a:p>
          <a:p>
            <a:pPr eaLnBrk="1" hangingPunct="1">
              <a:spcBef>
                <a:spcPct val="1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Se non viene sostituita con nuovi beni capitali, lo stock di capitale si riduce in proporzione .</a:t>
            </a:r>
          </a:p>
          <a:p>
            <a:pPr eaLnBrk="1" hangingPunct="1">
              <a:spcBef>
                <a:spcPct val="1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Tasso annuo di ammortamento: </a:t>
            </a:r>
            <a:r>
              <a:rPr lang="el-GR" altLang="en-US" sz="2000" b="1" dirty="0">
                <a:solidFill>
                  <a:srgbClr val="000099"/>
                </a:solidFill>
                <a:latin typeface="Symbol" panose="05050102010706020507" pitchFamily="18" charset="2"/>
              </a:rPr>
              <a:t>d</a:t>
            </a:r>
            <a:endParaRPr lang="it-IT" altLang="en-US" sz="2000" b="1" dirty="0">
              <a:solidFill>
                <a:srgbClr val="003399"/>
              </a:solidFill>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r>
              <a:rPr lang="it-IT" altLang="en-US" sz="1800" i="1" dirty="0">
                <a:latin typeface="American Typewriter" panose="02090604020004020304" pitchFamily="18" charset="77"/>
              </a:rPr>
              <a:t>Capitale p.c. residuo dopo un anno (in assenza di investimenti): </a:t>
            </a:r>
          </a:p>
          <a:p>
            <a:pPr algn="ctr" eaLnBrk="1" hangingPunct="1">
              <a:spcBef>
                <a:spcPct val="10000"/>
              </a:spcBef>
              <a:buClr>
                <a:schemeClr val="tx2"/>
              </a:buClr>
              <a:buSzPct val="70000"/>
              <a:buFont typeface="Wingdings" panose="05000000000000000000" pitchFamily="2" charset="2"/>
              <a:buNone/>
            </a:pPr>
            <a:r>
              <a:rPr lang="it-IT" altLang="en-US" sz="1800" b="1" dirty="0">
                <a:solidFill>
                  <a:srgbClr val="003399"/>
                </a:solidFill>
                <a:latin typeface="American Typewriter" panose="02090604020004020304" pitchFamily="18" charset="77"/>
              </a:rPr>
              <a:t>k</a:t>
            </a:r>
            <a:r>
              <a:rPr lang="it-IT" altLang="en-US" sz="1800" b="1" baseline="-25000" dirty="0">
                <a:solidFill>
                  <a:srgbClr val="003399"/>
                </a:solidFill>
                <a:latin typeface="American Typewriter" panose="02090604020004020304" pitchFamily="18" charset="77"/>
              </a:rPr>
              <a:t>1</a:t>
            </a:r>
            <a:r>
              <a:rPr lang="it-IT" altLang="en-US" sz="1800" b="1" dirty="0">
                <a:solidFill>
                  <a:srgbClr val="003399"/>
                </a:solidFill>
                <a:latin typeface="American Typewriter" panose="02090604020004020304" pitchFamily="18" charset="77"/>
              </a:rPr>
              <a:t> = (1-</a:t>
            </a:r>
            <a:r>
              <a:rPr lang="el-GR" altLang="en-US" sz="1800" b="1" dirty="0">
                <a:solidFill>
                  <a:srgbClr val="000099"/>
                </a:solidFill>
                <a:latin typeface="Symbol" panose="05050102010706020507" pitchFamily="18" charset="2"/>
              </a:rPr>
              <a:t> d</a:t>
            </a:r>
            <a:r>
              <a:rPr lang="it-IT" altLang="en-US" sz="1800" b="1" dirty="0">
                <a:solidFill>
                  <a:srgbClr val="003399"/>
                </a:solidFill>
                <a:latin typeface="American Typewriter" panose="02090604020004020304" pitchFamily="18" charset="77"/>
              </a:rPr>
              <a:t>) k</a:t>
            </a:r>
            <a:r>
              <a:rPr lang="it-IT" altLang="en-US" sz="1800" b="1" baseline="-25000" dirty="0">
                <a:solidFill>
                  <a:srgbClr val="003399"/>
                </a:solidFill>
                <a:latin typeface="American Typewriter" panose="02090604020004020304" pitchFamily="18" charset="77"/>
              </a:rPr>
              <a:t>0</a:t>
            </a:r>
            <a:endParaRPr lang="it-IT" altLang="en-US" sz="1800" b="1" dirty="0">
              <a:solidFill>
                <a:srgbClr val="003399"/>
              </a:solidFill>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endParaRPr lang="it-IT" altLang="en-US" sz="1800" i="1" dirty="0">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r>
              <a:rPr lang="it-IT" altLang="en-US" sz="1800" i="1" dirty="0">
                <a:latin typeface="American Typewriter" panose="02090604020004020304" pitchFamily="18" charset="77"/>
              </a:rPr>
              <a:t>Esempio</a:t>
            </a:r>
            <a:r>
              <a:rPr lang="it-IT" altLang="en-US" sz="1800" dirty="0">
                <a:latin typeface="American Typewriter" panose="02090604020004020304" pitchFamily="18" charset="77"/>
              </a:rPr>
              <a:t>: </a:t>
            </a:r>
          </a:p>
          <a:p>
            <a:pPr marL="900000" eaLnBrk="1" hangingPunct="1">
              <a:spcBef>
                <a:spcPct val="10000"/>
              </a:spcBef>
              <a:buClr>
                <a:schemeClr val="tx2"/>
              </a:buClr>
              <a:buSzPct val="70000"/>
            </a:pPr>
            <a:r>
              <a:rPr lang="it-IT" altLang="en-US" sz="1800" dirty="0">
                <a:latin typeface="American Typewriter" panose="02090604020004020304" pitchFamily="18" charset="77"/>
              </a:rPr>
              <a:t>Se: </a:t>
            </a:r>
            <a:r>
              <a:rPr lang="el-GR" altLang="en-US" sz="1800" b="1" dirty="0">
                <a:solidFill>
                  <a:srgbClr val="000099"/>
                </a:solidFill>
                <a:latin typeface="Symbol" panose="05050102010706020507" pitchFamily="18" charset="2"/>
              </a:rPr>
              <a:t>d</a:t>
            </a:r>
            <a:r>
              <a:rPr lang="el-GR" altLang="en-US" sz="1800" b="1" dirty="0">
                <a:solidFill>
                  <a:srgbClr val="003399"/>
                </a:solidFill>
              </a:rPr>
              <a:t> </a:t>
            </a:r>
            <a:r>
              <a:rPr lang="it-IT" altLang="en-US" sz="1800" b="1" dirty="0">
                <a:solidFill>
                  <a:srgbClr val="003399"/>
                </a:solidFill>
                <a:latin typeface="American Typewriter" panose="02090604020004020304" pitchFamily="18" charset="77"/>
              </a:rPr>
              <a:t>= 1/25 = 0,04:</a:t>
            </a:r>
          </a:p>
          <a:p>
            <a:pPr marL="900000" eaLnBrk="1" hangingPunct="1">
              <a:spcBef>
                <a:spcPct val="10000"/>
              </a:spcBef>
              <a:buClr>
                <a:schemeClr val="tx2"/>
              </a:buClr>
              <a:buSzPct val="70000"/>
              <a:buFont typeface="Arial" panose="020B0604020202020204" pitchFamily="34" charset="0"/>
              <a:buChar char="•"/>
            </a:pPr>
            <a:r>
              <a:rPr lang="it-IT" altLang="en-US" sz="1800" dirty="0">
                <a:solidFill>
                  <a:schemeClr val="accent4"/>
                </a:solidFill>
                <a:latin typeface="American Typewriter" panose="02090604020004020304" pitchFamily="18" charset="77"/>
              </a:rPr>
              <a:t>Il capitale si deprezza </a:t>
            </a:r>
            <a:r>
              <a:rPr lang="it-IT" altLang="en-US" sz="1800" dirty="0">
                <a:latin typeface="American Typewriter" panose="02090604020004020304" pitchFamily="18" charset="77"/>
              </a:rPr>
              <a:t>del 4% ogni anno</a:t>
            </a:r>
          </a:p>
          <a:p>
            <a:pPr marL="900000" eaLnBrk="1" hangingPunct="1">
              <a:spcBef>
                <a:spcPct val="10000"/>
              </a:spcBef>
              <a:buClr>
                <a:schemeClr val="tx2"/>
              </a:buClr>
              <a:buSzPct val="70000"/>
              <a:buFont typeface="Arial" panose="020B0604020202020204" pitchFamily="34" charset="0"/>
              <a:buChar char="•"/>
            </a:pPr>
            <a:r>
              <a:rPr lang="it-IT" altLang="en-US" sz="1800" dirty="0">
                <a:latin typeface="American Typewriter" panose="02090604020004020304" pitchFamily="18" charset="77"/>
              </a:rPr>
              <a:t>Dopo 10 anni:   </a:t>
            </a:r>
            <a:r>
              <a:rPr lang="it-IT" altLang="en-US" sz="1800" b="1" dirty="0">
                <a:solidFill>
                  <a:srgbClr val="003399"/>
                </a:solidFill>
                <a:latin typeface="American Typewriter" panose="02090604020004020304" pitchFamily="18" charset="77"/>
              </a:rPr>
              <a:t>k</a:t>
            </a:r>
            <a:r>
              <a:rPr lang="it-IT" altLang="en-US" sz="1800" b="1" baseline="-25000" dirty="0">
                <a:solidFill>
                  <a:srgbClr val="003399"/>
                </a:solidFill>
                <a:latin typeface="American Typewriter" panose="02090604020004020304" pitchFamily="18" charset="77"/>
              </a:rPr>
              <a:t>10</a:t>
            </a:r>
            <a:r>
              <a:rPr lang="it-IT" altLang="en-US" sz="1800" b="1" dirty="0">
                <a:solidFill>
                  <a:srgbClr val="003399"/>
                </a:solidFill>
                <a:latin typeface="American Typewriter" panose="02090604020004020304" pitchFamily="18" charset="77"/>
              </a:rPr>
              <a:t> = (1-</a:t>
            </a:r>
            <a:r>
              <a:rPr lang="el-GR" altLang="en-US" sz="1800" b="1" dirty="0">
                <a:solidFill>
                  <a:srgbClr val="000099"/>
                </a:solidFill>
                <a:latin typeface="Symbol" panose="05050102010706020507" pitchFamily="18" charset="2"/>
              </a:rPr>
              <a:t> d</a:t>
            </a:r>
            <a:r>
              <a:rPr lang="it-IT" altLang="en-US" sz="1800" b="1" dirty="0">
                <a:solidFill>
                  <a:srgbClr val="003399"/>
                </a:solidFill>
                <a:latin typeface="American Typewriter" panose="02090604020004020304" pitchFamily="18" charset="77"/>
              </a:rPr>
              <a:t>)</a:t>
            </a:r>
            <a:r>
              <a:rPr lang="it-IT" altLang="en-US" sz="1800" b="1" baseline="30000" dirty="0">
                <a:solidFill>
                  <a:srgbClr val="003399"/>
                </a:solidFill>
                <a:latin typeface="American Typewriter" panose="02090604020004020304" pitchFamily="18" charset="77"/>
              </a:rPr>
              <a:t>10</a:t>
            </a:r>
            <a:r>
              <a:rPr lang="it-IT" altLang="en-US" sz="1800" b="1" dirty="0">
                <a:solidFill>
                  <a:srgbClr val="003399"/>
                </a:solidFill>
                <a:latin typeface="American Typewriter" panose="02090604020004020304" pitchFamily="18" charset="77"/>
              </a:rPr>
              <a:t> k</a:t>
            </a:r>
            <a:r>
              <a:rPr lang="it-IT" altLang="en-US" sz="1800" b="1" baseline="-25000" dirty="0">
                <a:solidFill>
                  <a:srgbClr val="003399"/>
                </a:solidFill>
                <a:latin typeface="American Typewriter" panose="02090604020004020304" pitchFamily="18" charset="77"/>
              </a:rPr>
              <a:t>0        </a:t>
            </a:r>
            <a:r>
              <a:rPr lang="it-IT" altLang="en-US" sz="1800" b="1" dirty="0">
                <a:solidFill>
                  <a:srgbClr val="003399"/>
                </a:solidFill>
                <a:latin typeface="American Typewriter" panose="02090604020004020304" pitchFamily="18" charset="77"/>
              </a:rPr>
              <a:t>= 0,665 k</a:t>
            </a:r>
            <a:r>
              <a:rPr lang="it-IT" altLang="en-US" sz="1800" b="1" baseline="-25000" dirty="0">
                <a:solidFill>
                  <a:srgbClr val="003399"/>
                </a:solidFill>
                <a:latin typeface="American Typewriter" panose="02090604020004020304" pitchFamily="18" charset="77"/>
              </a:rPr>
              <a:t>0</a:t>
            </a:r>
            <a:endParaRPr lang="it-IT" altLang="en-US" sz="1800" dirty="0">
              <a:latin typeface="American Typewriter" panose="02090604020004020304" pitchFamily="18" charset="77"/>
            </a:endParaRPr>
          </a:p>
          <a:p>
            <a:pPr marL="900000" eaLnBrk="1" hangingPunct="1">
              <a:spcBef>
                <a:spcPct val="10000"/>
              </a:spcBef>
              <a:buClr>
                <a:schemeClr val="tx2"/>
              </a:buClr>
              <a:buSzPct val="70000"/>
              <a:buFont typeface="Arial" panose="020B0604020202020204" pitchFamily="34" charset="0"/>
              <a:buChar char="•"/>
            </a:pPr>
            <a:r>
              <a:rPr lang="it-IT" altLang="en-US" sz="1800" dirty="0">
                <a:latin typeface="American Typewriter" panose="02090604020004020304" pitchFamily="18" charset="77"/>
              </a:rPr>
              <a:t>Dopo 25 anni:   </a:t>
            </a:r>
            <a:r>
              <a:rPr lang="it-IT" altLang="en-US" sz="1800" b="1" dirty="0">
                <a:solidFill>
                  <a:srgbClr val="003399"/>
                </a:solidFill>
                <a:latin typeface="American Typewriter" panose="02090604020004020304" pitchFamily="18" charset="77"/>
              </a:rPr>
              <a:t>k</a:t>
            </a:r>
            <a:r>
              <a:rPr lang="it-IT" altLang="en-US" sz="1800" b="1" baseline="-25000" dirty="0">
                <a:solidFill>
                  <a:srgbClr val="003399"/>
                </a:solidFill>
                <a:latin typeface="American Typewriter" panose="02090604020004020304" pitchFamily="18" charset="77"/>
              </a:rPr>
              <a:t>25</a:t>
            </a:r>
            <a:r>
              <a:rPr lang="it-IT" altLang="en-US" sz="1800" b="1" dirty="0">
                <a:solidFill>
                  <a:srgbClr val="003399"/>
                </a:solidFill>
                <a:latin typeface="American Typewriter" panose="02090604020004020304" pitchFamily="18" charset="77"/>
              </a:rPr>
              <a:t> = (1-</a:t>
            </a:r>
            <a:r>
              <a:rPr lang="el-GR" altLang="en-US" sz="1800" b="1" dirty="0">
                <a:solidFill>
                  <a:srgbClr val="000099"/>
                </a:solidFill>
                <a:latin typeface="Symbol" panose="05050102010706020507" pitchFamily="18" charset="2"/>
              </a:rPr>
              <a:t> d</a:t>
            </a:r>
            <a:r>
              <a:rPr lang="it-IT" altLang="en-US" sz="1800" b="1" dirty="0">
                <a:solidFill>
                  <a:srgbClr val="003399"/>
                </a:solidFill>
                <a:latin typeface="American Typewriter" panose="02090604020004020304" pitchFamily="18" charset="77"/>
              </a:rPr>
              <a:t>)</a:t>
            </a:r>
            <a:r>
              <a:rPr lang="it-IT" altLang="en-US" sz="1800" b="1" baseline="30000" dirty="0">
                <a:solidFill>
                  <a:srgbClr val="003399"/>
                </a:solidFill>
                <a:latin typeface="American Typewriter" panose="02090604020004020304" pitchFamily="18" charset="77"/>
              </a:rPr>
              <a:t>25</a:t>
            </a:r>
            <a:r>
              <a:rPr lang="it-IT" altLang="en-US" sz="1800" b="1" dirty="0">
                <a:solidFill>
                  <a:srgbClr val="003399"/>
                </a:solidFill>
                <a:latin typeface="American Typewriter" panose="02090604020004020304" pitchFamily="18" charset="77"/>
              </a:rPr>
              <a:t> k</a:t>
            </a:r>
            <a:r>
              <a:rPr lang="it-IT" altLang="en-US" sz="1800" b="1" baseline="-25000" dirty="0">
                <a:solidFill>
                  <a:srgbClr val="003399"/>
                </a:solidFill>
                <a:latin typeface="American Typewriter" panose="02090604020004020304" pitchFamily="18" charset="77"/>
              </a:rPr>
              <a:t>0        </a:t>
            </a:r>
            <a:r>
              <a:rPr lang="it-IT" altLang="en-US" sz="1800" b="1" dirty="0">
                <a:solidFill>
                  <a:srgbClr val="003399"/>
                </a:solidFill>
                <a:latin typeface="American Typewriter" panose="02090604020004020304" pitchFamily="18" charset="77"/>
              </a:rPr>
              <a:t>= 0,360 k</a:t>
            </a:r>
            <a:r>
              <a:rPr lang="it-IT" altLang="en-US" sz="1800" b="1" baseline="-25000" dirty="0">
                <a:solidFill>
                  <a:srgbClr val="003399"/>
                </a:solidFill>
                <a:latin typeface="American Typewriter" panose="02090604020004020304" pitchFamily="18" charset="77"/>
              </a:rPr>
              <a:t>0</a:t>
            </a:r>
          </a:p>
          <a:p>
            <a:pPr marL="900000" eaLnBrk="1" hangingPunct="1">
              <a:spcBef>
                <a:spcPct val="10000"/>
              </a:spcBef>
              <a:buClr>
                <a:schemeClr val="tx2"/>
              </a:buClr>
              <a:buSzPct val="70000"/>
              <a:buFont typeface="Arial" panose="020B0604020202020204" pitchFamily="34" charset="0"/>
              <a:buChar char="•"/>
            </a:pPr>
            <a:r>
              <a:rPr lang="it-IT" altLang="en-US" sz="1800" dirty="0">
                <a:solidFill>
                  <a:schemeClr val="accent4"/>
                </a:solidFill>
                <a:latin typeface="American Typewriter" panose="02090604020004020304" pitchFamily="18" charset="77"/>
              </a:rPr>
              <a:t>Dopo 100 anni:</a:t>
            </a:r>
            <a:r>
              <a:rPr lang="it-IT" altLang="en-US" sz="1800" b="1" dirty="0">
                <a:solidFill>
                  <a:srgbClr val="003399"/>
                </a:solidFill>
                <a:latin typeface="American Typewriter" panose="02090604020004020304" pitchFamily="18" charset="77"/>
              </a:rPr>
              <a:t> k</a:t>
            </a:r>
            <a:r>
              <a:rPr lang="it-IT" altLang="en-US" sz="1800" b="1" baseline="-25000" dirty="0">
                <a:solidFill>
                  <a:srgbClr val="003399"/>
                </a:solidFill>
                <a:latin typeface="American Typewriter" panose="02090604020004020304" pitchFamily="18" charset="77"/>
              </a:rPr>
              <a:t>100</a:t>
            </a:r>
            <a:r>
              <a:rPr lang="it-IT" altLang="en-US" sz="1800" b="1" dirty="0">
                <a:solidFill>
                  <a:srgbClr val="003399"/>
                </a:solidFill>
                <a:latin typeface="American Typewriter" panose="02090604020004020304" pitchFamily="18" charset="77"/>
              </a:rPr>
              <a:t> = (1-</a:t>
            </a:r>
            <a:r>
              <a:rPr lang="el-GR" altLang="en-US" sz="1800" b="1" dirty="0">
                <a:solidFill>
                  <a:srgbClr val="000099"/>
                </a:solidFill>
                <a:latin typeface="Symbol" panose="05050102010706020507" pitchFamily="18" charset="2"/>
              </a:rPr>
              <a:t> d</a:t>
            </a:r>
            <a:r>
              <a:rPr lang="it-IT" altLang="en-US" sz="1800" b="1" dirty="0">
                <a:solidFill>
                  <a:srgbClr val="003399"/>
                </a:solidFill>
                <a:latin typeface="American Typewriter" panose="02090604020004020304" pitchFamily="18" charset="77"/>
              </a:rPr>
              <a:t>)</a:t>
            </a:r>
            <a:r>
              <a:rPr lang="it-IT" altLang="en-US" sz="1800" b="1" baseline="30000" dirty="0">
                <a:solidFill>
                  <a:srgbClr val="003399"/>
                </a:solidFill>
                <a:latin typeface="American Typewriter" panose="02090604020004020304" pitchFamily="18" charset="77"/>
              </a:rPr>
              <a:t>100</a:t>
            </a:r>
            <a:r>
              <a:rPr lang="it-IT" altLang="en-US" sz="1800" b="1" dirty="0">
                <a:solidFill>
                  <a:srgbClr val="003399"/>
                </a:solidFill>
                <a:latin typeface="American Typewriter" panose="02090604020004020304" pitchFamily="18" charset="77"/>
              </a:rPr>
              <a:t> k</a:t>
            </a:r>
            <a:r>
              <a:rPr lang="it-IT" altLang="en-US" sz="1800" b="1" baseline="-25000" dirty="0">
                <a:solidFill>
                  <a:srgbClr val="003399"/>
                </a:solidFill>
                <a:latin typeface="American Typewriter" panose="02090604020004020304" pitchFamily="18" charset="77"/>
              </a:rPr>
              <a:t>0    </a:t>
            </a:r>
            <a:r>
              <a:rPr lang="it-IT" altLang="en-US" sz="1800" b="1" dirty="0">
                <a:solidFill>
                  <a:srgbClr val="003399"/>
                </a:solidFill>
                <a:latin typeface="American Typewriter" panose="02090604020004020304" pitchFamily="18" charset="77"/>
              </a:rPr>
              <a:t>= 0,0169 k</a:t>
            </a:r>
            <a:r>
              <a:rPr lang="it-IT" altLang="en-US" sz="1800" b="1" baseline="-25000" dirty="0">
                <a:solidFill>
                  <a:srgbClr val="003399"/>
                </a:solidFill>
                <a:latin typeface="American Typewriter" panose="02090604020004020304" pitchFamily="18" charset="77"/>
              </a:rPr>
              <a:t>0</a:t>
            </a:r>
          </a:p>
          <a:p>
            <a:pPr eaLnBrk="1" hangingPunct="1">
              <a:spcBef>
                <a:spcPct val="10000"/>
              </a:spcBef>
              <a:buClr>
                <a:schemeClr val="tx2"/>
              </a:buClr>
              <a:buSzPct val="70000"/>
              <a:buFont typeface="Arial" panose="020B0604020202020204" pitchFamily="34" charset="0"/>
              <a:buChar char="•"/>
            </a:pPr>
            <a:endParaRPr lang="it-IT" altLang="en-US" sz="1800" b="1" dirty="0">
              <a:solidFill>
                <a:srgbClr val="003399"/>
              </a:solidFill>
              <a:latin typeface="American Typewriter" panose="02090604020004020304" pitchFamily="18" charset="77"/>
            </a:endParaRPr>
          </a:p>
          <a:p>
            <a:pPr eaLnBrk="1" hangingPunct="1">
              <a:spcBef>
                <a:spcPct val="10000"/>
              </a:spcBef>
              <a:buClr>
                <a:schemeClr val="tx2"/>
              </a:buClr>
              <a:buSzPct val="70000"/>
              <a:buFont typeface="Arial" panose="020B0604020202020204" pitchFamily="34" charset="0"/>
              <a:buChar char="•"/>
            </a:pPr>
            <a:endParaRPr lang="it-IT" altLang="en-US" sz="1800" b="1" baseline="-25000" dirty="0">
              <a:solidFill>
                <a:srgbClr val="003399"/>
              </a:solidFill>
              <a:latin typeface="American Typewriter" panose="02090604020004020304" pitchFamily="18" charset="77"/>
            </a:endParaRPr>
          </a:p>
          <a:p>
            <a:pPr eaLnBrk="1" hangingPunct="1">
              <a:spcBef>
                <a:spcPct val="10000"/>
              </a:spcBef>
              <a:buClr>
                <a:schemeClr val="tx2"/>
              </a:buClr>
              <a:buSzPct val="70000"/>
              <a:buFont typeface="Arial" panose="020B0604020202020204" pitchFamily="34" charset="0"/>
              <a:buChar char="•"/>
            </a:pPr>
            <a:endParaRPr lang="it-IT" altLang="en-US" sz="1800" b="1" dirty="0">
              <a:solidFill>
                <a:srgbClr val="003399"/>
              </a:solidFill>
              <a:latin typeface="American Typewriter" panose="02090604020004020304" pitchFamily="18" charset="77"/>
            </a:endParaRPr>
          </a:p>
          <a:p>
            <a:pPr eaLnBrk="1" hangingPunct="1">
              <a:spcBef>
                <a:spcPct val="10000"/>
              </a:spcBef>
              <a:buClr>
                <a:schemeClr val="tx2"/>
              </a:buClr>
              <a:buSzPct val="70000"/>
              <a:buFont typeface="Arial" panose="020B0604020202020204" pitchFamily="34" charset="0"/>
              <a:buChar char="•"/>
            </a:pPr>
            <a:endParaRPr lang="it-IT" altLang="en-US" sz="1800" dirty="0">
              <a:latin typeface="American Typewriter" panose="02090604020004020304" pitchFamily="18" charset="77"/>
            </a:endParaRPr>
          </a:p>
          <a:p>
            <a:pPr eaLnBrk="1" hangingPunct="1">
              <a:spcBef>
                <a:spcPct val="10000"/>
              </a:spcBef>
              <a:buClr>
                <a:schemeClr val="tx2"/>
              </a:buClr>
              <a:buSzPct val="70000"/>
              <a:buFont typeface="Arial" panose="020B0604020202020204" pitchFamily="34" charset="0"/>
              <a:buChar char="•"/>
            </a:pPr>
            <a:endParaRPr lang="it-IT" altLang="en-US" sz="1800" i="1" dirty="0">
              <a:solidFill>
                <a:srgbClr val="003399"/>
              </a:solidFill>
              <a:latin typeface="American Typewriter" panose="02090604020004020304" pitchFamily="18" charset="77"/>
            </a:endParaRPr>
          </a:p>
        </p:txBody>
      </p:sp>
      <p:sp>
        <p:nvSpPr>
          <p:cNvPr id="21510" name="Rectangle 8"/>
          <p:cNvSpPr>
            <a:spLocks noGrp="1" noChangeArrowheads="1"/>
          </p:cNvSpPr>
          <p:nvPr>
            <p:ph type="title"/>
          </p:nvPr>
        </p:nvSpPr>
        <p:spPr bwMode="auto">
          <a:xfrm>
            <a:off x="533400" y="477838"/>
            <a:ext cx="8229600" cy="893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Investimenti, capitale e ammortamenti</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piè di pagina 3"/>
          <p:cNvSpPr>
            <a:spLocks noGrp="1"/>
          </p:cNvSpPr>
          <p:nvPr>
            <p:ph type="ftr" sz="quarter" idx="10"/>
          </p:nvPr>
        </p:nvSpPr>
        <p:spPr/>
        <p:txBody>
          <a:bodyPr/>
          <a:lstStyle/>
          <a:p>
            <a:pPr>
              <a:defRPr/>
            </a:pPr>
            <a:r>
              <a:rPr lang="it-IT"/>
              <a:t>Lez. 3-A: La crescita economica</a:t>
            </a:r>
          </a:p>
        </p:txBody>
      </p:sp>
      <p:sp>
        <p:nvSpPr>
          <p:cNvPr id="22531" name="Rectangle 2"/>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Investimenti, capitale e ammortamenti (2)</a:t>
            </a:r>
            <a:endParaRPr lang="it-IT" altLang="en-US" sz="2800" dirty="0">
              <a:latin typeface="American Typewriter" panose="02090604020004020304" pitchFamily="18" charset="77"/>
            </a:endParaRPr>
          </a:p>
        </p:txBody>
      </p:sp>
      <p:sp>
        <p:nvSpPr>
          <p:cNvPr id="22532" name="Rectangle 3"/>
          <p:cNvSpPr>
            <a:spLocks noChangeArrowheads="1"/>
          </p:cNvSpPr>
          <p:nvPr/>
        </p:nvSpPr>
        <p:spPr bwMode="auto">
          <a:xfrm>
            <a:off x="323850" y="1485900"/>
            <a:ext cx="302418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400">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endParaRPr lang="it-IT" altLang="en-US" sz="2400">
              <a:latin typeface="American Typewriter" panose="02090604020004020304" pitchFamily="18" charset="77"/>
            </a:endParaRPr>
          </a:p>
        </p:txBody>
      </p:sp>
      <p:sp>
        <p:nvSpPr>
          <p:cNvPr id="22533" name="Line 4"/>
          <p:cNvSpPr>
            <a:spLocks noChangeShapeType="1"/>
          </p:cNvSpPr>
          <p:nvPr/>
        </p:nvSpPr>
        <p:spPr bwMode="auto">
          <a:xfrm>
            <a:off x="3779838" y="1568450"/>
            <a:ext cx="0" cy="3948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2534" name="Line 5"/>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2535" name="Text Box 6"/>
          <p:cNvSpPr txBox="1">
            <a:spLocks noChangeArrowheads="1"/>
          </p:cNvSpPr>
          <p:nvPr/>
        </p:nvSpPr>
        <p:spPr bwMode="auto">
          <a:xfrm>
            <a:off x="3203575" y="1484313"/>
            <a:ext cx="1944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i="1" dirty="0">
                <a:latin typeface="American Typewriter" panose="02090604020004020304" pitchFamily="18" charset="77"/>
              </a:rPr>
              <a:t>      y</a:t>
            </a:r>
          </a:p>
        </p:txBody>
      </p:sp>
      <p:sp>
        <p:nvSpPr>
          <p:cNvPr id="22536" name="Text Box 7"/>
          <p:cNvSpPr txBox="1">
            <a:spLocks noChangeArrowheads="1"/>
          </p:cNvSpPr>
          <p:nvPr/>
        </p:nvSpPr>
        <p:spPr bwMode="auto">
          <a:xfrm>
            <a:off x="8316416" y="5516563"/>
            <a:ext cx="5767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i="1" dirty="0">
                <a:latin typeface="American Typewriter" panose="02090604020004020304" pitchFamily="18" charset="77"/>
              </a:rPr>
              <a:t>k</a:t>
            </a:r>
          </a:p>
        </p:txBody>
      </p:sp>
      <p:sp>
        <p:nvSpPr>
          <p:cNvPr id="457740" name="Text Box 12"/>
          <p:cNvSpPr txBox="1">
            <a:spLocks noChangeArrowheads="1"/>
          </p:cNvSpPr>
          <p:nvPr/>
        </p:nvSpPr>
        <p:spPr bwMode="auto">
          <a:xfrm>
            <a:off x="5867400" y="1557338"/>
            <a:ext cx="2376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dirty="0">
                <a:latin typeface="American Typewriter" panose="02090604020004020304" pitchFamily="18" charset="77"/>
              </a:rPr>
              <a:t>Ammortamento del capitale, </a:t>
            </a:r>
            <a:r>
              <a:rPr lang="el-GR" altLang="en-US" sz="2400" dirty="0">
                <a:solidFill>
                  <a:srgbClr val="000099"/>
                </a:solidFill>
                <a:latin typeface="Symbol" panose="05050102010706020507" pitchFamily="18" charset="2"/>
              </a:rPr>
              <a:t>d</a:t>
            </a:r>
            <a:r>
              <a:rPr lang="it-IT" altLang="en-US" sz="2000" dirty="0">
                <a:solidFill>
                  <a:srgbClr val="000099"/>
                </a:solidFill>
                <a:latin typeface="American Typewriter" panose="02090604020004020304" pitchFamily="18" charset="77"/>
              </a:rPr>
              <a:t>k</a:t>
            </a:r>
          </a:p>
        </p:txBody>
      </p:sp>
      <p:sp>
        <p:nvSpPr>
          <p:cNvPr id="22538" name="Rectangle 21"/>
          <p:cNvSpPr>
            <a:spLocks noGrp="1" noChangeArrowheads="1"/>
          </p:cNvSpPr>
          <p:nvPr>
            <p:ph type="body" idx="1"/>
          </p:nvPr>
        </p:nvSpPr>
        <p:spPr>
          <a:xfrm>
            <a:off x="251520" y="1556792"/>
            <a:ext cx="3167062" cy="4103687"/>
          </a:xfrm>
          <a:noFill/>
        </p:spPr>
        <p:txBody>
          <a:bodyPr/>
          <a:lstStyle/>
          <a:p>
            <a:pPr eaLnBrk="1" hangingPunct="1">
              <a:buNone/>
            </a:pPr>
            <a:r>
              <a:rPr lang="it-IT" altLang="en-US" sz="1600" dirty="0">
                <a:solidFill>
                  <a:srgbClr val="000099"/>
                </a:solidFill>
                <a:latin typeface="American Typewriter" panose="02090604020004020304" pitchFamily="18" charset="77"/>
              </a:rPr>
              <a:t>     Il capitale si deprezza al tasso costante </a:t>
            </a:r>
            <a:r>
              <a:rPr lang="el-GR" altLang="en-US" sz="1600" b="1" dirty="0">
                <a:solidFill>
                  <a:srgbClr val="000099"/>
                </a:solidFill>
                <a:latin typeface="Symbol" panose="05050102010706020507" pitchFamily="18" charset="2"/>
              </a:rPr>
              <a:t>d</a:t>
            </a:r>
            <a:endParaRPr lang="it-IT" altLang="en-US" sz="1600" b="1" dirty="0">
              <a:solidFill>
                <a:srgbClr val="000099"/>
              </a:solidFill>
              <a:latin typeface="American Typewriter" panose="02090604020004020304" pitchFamily="18" charset="77"/>
            </a:endParaRPr>
          </a:p>
          <a:p>
            <a:pPr eaLnBrk="1" hangingPunct="1">
              <a:spcBef>
                <a:spcPts val="1200"/>
              </a:spcBef>
              <a:buNone/>
            </a:pPr>
            <a:r>
              <a:rPr lang="el-GR" altLang="en-US" sz="1600" b="1" dirty="0">
                <a:solidFill>
                  <a:srgbClr val="000099"/>
                </a:solidFill>
                <a:latin typeface="Symbol" panose="05050102010706020507" pitchFamily="18" charset="2"/>
              </a:rPr>
              <a:t>d</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  è la frazione di capitale installato che viene perso in ogni periodo perché non più produttivo</a:t>
            </a:r>
          </a:p>
          <a:p>
            <a:pPr eaLnBrk="1" hangingPunct="1">
              <a:spcBef>
                <a:spcPts val="1200"/>
              </a:spcBef>
              <a:buFont typeface="Wingdings" panose="05000000000000000000" pitchFamily="2" charset="2"/>
              <a:buChar char="Ø"/>
            </a:pPr>
            <a:r>
              <a:rPr lang="it-IT" altLang="en-US" sz="1600" dirty="0">
                <a:latin typeface="American Typewriter" panose="02090604020004020304" pitchFamily="18" charset="77"/>
              </a:rPr>
              <a:t>Ogni periodo, per mantenere </a:t>
            </a:r>
            <a:r>
              <a:rPr lang="it-IT" altLang="en-US" sz="1600" b="1" dirty="0">
                <a:solidFill>
                  <a:srgbClr val="003399"/>
                </a:solidFill>
                <a:latin typeface="American Typewriter" panose="02090604020004020304" pitchFamily="18" charset="77"/>
              </a:rPr>
              <a:t>costante</a:t>
            </a:r>
            <a:r>
              <a:rPr lang="it-IT" altLang="en-US" sz="1600" dirty="0">
                <a:latin typeface="American Typewriter" panose="02090604020004020304" pitchFamily="18" charset="77"/>
              </a:rPr>
              <a:t>  </a:t>
            </a:r>
            <a:r>
              <a:rPr lang="it-IT" altLang="en-US" sz="1600" b="1" dirty="0">
                <a:solidFill>
                  <a:srgbClr val="003399"/>
                </a:solidFill>
                <a:latin typeface="American Typewriter" panose="02090604020004020304" pitchFamily="18" charset="77"/>
              </a:rPr>
              <a:t>k</a:t>
            </a:r>
            <a:r>
              <a:rPr lang="it-IT" altLang="en-US" sz="1600" dirty="0">
                <a:latin typeface="American Typewriter" panose="02090604020004020304" pitchFamily="18" charset="77"/>
              </a:rPr>
              <a:t>,  sono necessari investimenti:  </a:t>
            </a:r>
            <a:r>
              <a:rPr lang="it-IT" altLang="en-US" sz="1800" b="1" dirty="0">
                <a:solidFill>
                  <a:srgbClr val="003399"/>
                </a:solidFill>
                <a:latin typeface="American Typewriter" panose="02090604020004020304" pitchFamily="18" charset="77"/>
              </a:rPr>
              <a:t>i</a:t>
            </a:r>
            <a:r>
              <a:rPr lang="it-IT" altLang="en-US" sz="1800" b="1" dirty="0">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a:t>
            </a:r>
            <a:r>
              <a:rPr lang="it-IT" altLang="en-US" sz="1800" b="1" dirty="0">
                <a:latin typeface="American Typewriter" panose="02090604020004020304" pitchFamily="18" charset="77"/>
              </a:rPr>
              <a:t> </a:t>
            </a:r>
            <a:r>
              <a:rPr lang="el-GR" altLang="en-US" sz="1800" b="1" dirty="0">
                <a:solidFill>
                  <a:srgbClr val="000099"/>
                </a:solidFill>
                <a:latin typeface="Symbol" panose="05050102010706020507" pitchFamily="18" charset="2"/>
              </a:rPr>
              <a:t>d</a:t>
            </a:r>
            <a:r>
              <a:rPr lang="el-GR" altLang="en-US" sz="1800" b="1" dirty="0">
                <a:solidFill>
                  <a:srgbClr val="000099"/>
                </a:solidFill>
                <a:latin typeface="Arial" panose="020B0604020202020204" pitchFamily="34" charset="0"/>
              </a:rPr>
              <a:t> </a:t>
            </a:r>
            <a:r>
              <a:rPr lang="it-IT" altLang="en-US" sz="1800" b="1" dirty="0">
                <a:solidFill>
                  <a:srgbClr val="000099"/>
                </a:solidFill>
                <a:latin typeface="American Typewriter" panose="02090604020004020304" pitchFamily="18" charset="77"/>
              </a:rPr>
              <a:t>k</a:t>
            </a:r>
            <a:r>
              <a:rPr lang="it-IT" altLang="en-US" sz="1800" b="1" dirty="0">
                <a:latin typeface="American Typewriter" panose="02090604020004020304" pitchFamily="18" charset="77"/>
              </a:rPr>
              <a:t> . </a:t>
            </a:r>
          </a:p>
          <a:p>
            <a:pPr eaLnBrk="1" hangingPunct="1">
              <a:spcBef>
                <a:spcPts val="1200"/>
              </a:spcBef>
              <a:buFont typeface="Wingdings" panose="05000000000000000000" pitchFamily="2" charset="2"/>
              <a:buChar char="Ø"/>
            </a:pPr>
            <a:r>
              <a:rPr lang="it-IT" altLang="en-US" sz="1600" dirty="0">
                <a:latin typeface="American Typewriter" panose="02090604020004020304" pitchFamily="18" charset="77"/>
              </a:rPr>
              <a:t>Questa parte di investimenti si chiama «</a:t>
            </a:r>
            <a:r>
              <a:rPr lang="it-IT" altLang="en-US" sz="1600" b="1" dirty="0">
                <a:solidFill>
                  <a:srgbClr val="003399"/>
                </a:solidFill>
                <a:latin typeface="American Typewriter" panose="02090604020004020304" pitchFamily="18" charset="77"/>
              </a:rPr>
              <a:t>ammortamenti</a:t>
            </a:r>
            <a:r>
              <a:rPr lang="it-IT" altLang="en-US" sz="1600" dirty="0">
                <a:latin typeface="American Typewriter" panose="02090604020004020304" pitchFamily="18" charset="77"/>
              </a:rPr>
              <a:t>».</a:t>
            </a:r>
            <a:endParaRPr lang="el-GR" altLang="en-US" sz="1600" dirty="0">
              <a:latin typeface="Arial" panose="020B0604020202020204" pitchFamily="34" charset="0"/>
            </a:endParaRPr>
          </a:p>
        </p:txBody>
      </p:sp>
      <p:sp>
        <p:nvSpPr>
          <p:cNvPr id="457750" name="Line 22"/>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 name="Arco 1"/>
          <p:cNvSpPr/>
          <p:nvPr/>
        </p:nvSpPr>
        <p:spPr>
          <a:xfrm>
            <a:off x="4860032" y="4797152"/>
            <a:ext cx="432048" cy="719411"/>
          </a:xfrm>
          <a:prstGeom prst="arc">
            <a:avLst>
              <a:gd name="adj1" fmla="val 15598791"/>
              <a:gd name="adj2" fmla="val 36790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atin typeface="American Typewriter" panose="02090604020004020304" pitchFamily="18" charset="77"/>
            </a:endParaRPr>
          </a:p>
        </p:txBody>
      </p:sp>
      <p:sp>
        <p:nvSpPr>
          <p:cNvPr id="3" name="Rettangolo 2"/>
          <p:cNvSpPr/>
          <p:nvPr/>
        </p:nvSpPr>
        <p:spPr>
          <a:xfrm>
            <a:off x="5302344" y="4808765"/>
            <a:ext cx="336952" cy="461665"/>
          </a:xfrm>
          <a:prstGeom prst="rect">
            <a:avLst/>
          </a:prstGeom>
        </p:spPr>
        <p:txBody>
          <a:bodyPr wrap="none">
            <a:spAutoFit/>
          </a:bodyPr>
          <a:lstStyle/>
          <a:p>
            <a:r>
              <a:rPr lang="el-GR" altLang="en-US" sz="2400" dirty="0">
                <a:solidFill>
                  <a:srgbClr val="000099"/>
                </a:solidFill>
                <a:latin typeface="Symbol" panose="05050102010706020507" pitchFamily="18" charset="2"/>
              </a:rPr>
              <a:t>d</a:t>
            </a:r>
            <a:endParaRPr lang="en-US" sz="1200" dirty="0">
              <a:latin typeface="American Typewriter" panose="02090604020004020304" pitchFamily="18" charset="77"/>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23555" name="Rectangle 2"/>
          <p:cNvSpPr>
            <a:spLocks noGrp="1" noChangeArrowheads="1"/>
          </p:cNvSpPr>
          <p:nvPr>
            <p:ph type="body" idx="1"/>
          </p:nvPr>
        </p:nvSpPr>
        <p:spPr>
          <a:xfrm>
            <a:off x="539750" y="1557338"/>
            <a:ext cx="8070850"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p:txBody>
      </p:sp>
      <p:sp>
        <p:nvSpPr>
          <p:cNvPr id="23556"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23557" name="Rectangle 4"/>
          <p:cNvSpPr>
            <a:spLocks noChangeArrowheads="1"/>
          </p:cNvSpPr>
          <p:nvPr/>
        </p:nvSpPr>
        <p:spPr bwMode="auto">
          <a:xfrm>
            <a:off x="539750" y="1700213"/>
            <a:ext cx="82804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Variazione netta dello stock di capitale = Investimenti lordi – Ammortamenti:</a:t>
            </a:r>
          </a:p>
          <a:p>
            <a:pPr eaLnBrk="1" hangingPunct="1">
              <a:spcBef>
                <a:spcPct val="1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 </a:t>
            </a:r>
          </a:p>
          <a:p>
            <a:pPr algn="ctr" eaLnBrk="1" hangingPunct="1">
              <a:spcBef>
                <a:spcPct val="10000"/>
              </a:spcBef>
              <a:buClr>
                <a:schemeClr val="tx2"/>
              </a:buClr>
              <a:buSzPct val="70000"/>
              <a:buFont typeface="Wingdings" panose="05000000000000000000" pitchFamily="2" charset="2"/>
              <a:buNone/>
            </a:pPr>
            <a:r>
              <a:rPr lang="el-GR" altLang="en-US" sz="2000" b="1" dirty="0">
                <a:solidFill>
                  <a:srgbClr val="CC0000"/>
                </a:solidFill>
                <a:latin typeface="Symbol" panose="05050102010706020507" pitchFamily="18" charset="2"/>
              </a:rPr>
              <a:t>D</a:t>
            </a:r>
            <a:r>
              <a:rPr lang="it-IT" altLang="en-US" sz="2000" b="1" dirty="0">
                <a:solidFill>
                  <a:srgbClr val="CC0000"/>
                </a:solidFill>
                <a:latin typeface="American Typewriter" panose="02090604020004020304" pitchFamily="18" charset="77"/>
              </a:rPr>
              <a:t>k</a:t>
            </a:r>
            <a:r>
              <a:rPr lang="it-IT" altLang="en-US" sz="2000" b="1" dirty="0">
                <a:solidFill>
                  <a:srgbClr val="003399"/>
                </a:solidFill>
                <a:latin typeface="American Typewriter" panose="02090604020004020304" pitchFamily="18" charset="77"/>
              </a:rPr>
              <a:t> </a:t>
            </a:r>
            <a:r>
              <a:rPr lang="it-IT" altLang="en-US" sz="2000" b="1" dirty="0">
                <a:latin typeface="American Typewriter" panose="02090604020004020304" pitchFamily="18" charset="77"/>
              </a:rPr>
              <a:t>=</a:t>
            </a:r>
            <a:r>
              <a:rPr lang="it-IT" altLang="en-US" sz="2000" b="1" dirty="0">
                <a:solidFill>
                  <a:srgbClr val="003399"/>
                </a:solidFill>
                <a:latin typeface="American Typewriter" panose="02090604020004020304" pitchFamily="18" charset="77"/>
              </a:rPr>
              <a:t> i – </a:t>
            </a:r>
            <a:r>
              <a:rPr lang="el-GR" altLang="en-US" sz="2000" b="1" dirty="0">
                <a:solidFill>
                  <a:srgbClr val="003399"/>
                </a:solidFill>
                <a:latin typeface="Symbol" panose="05050102010706020507" pitchFamily="18" charset="2"/>
              </a:rPr>
              <a:t>d</a:t>
            </a:r>
            <a:r>
              <a:rPr lang="it-IT" altLang="en-US" sz="2000" b="1" dirty="0">
                <a:solidFill>
                  <a:srgbClr val="003399"/>
                </a:solidFill>
                <a:latin typeface="American Typewriter" panose="02090604020004020304" pitchFamily="18" charset="77"/>
              </a:rPr>
              <a:t>k</a:t>
            </a:r>
          </a:p>
          <a:p>
            <a:pPr algn="ctr" eaLnBrk="1" hangingPunct="1">
              <a:spcBef>
                <a:spcPct val="10000"/>
              </a:spcBef>
              <a:buClr>
                <a:schemeClr val="tx2"/>
              </a:buClr>
              <a:buSzPct val="70000"/>
              <a:buFont typeface="Wingdings" panose="05000000000000000000" pitchFamily="2" charset="2"/>
              <a:buNone/>
            </a:pPr>
            <a:endParaRPr lang="it-IT" altLang="en-US" sz="1800" b="1" i="1" dirty="0">
              <a:solidFill>
                <a:srgbClr val="003399"/>
              </a:solidFill>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E poiché gli investimenti sono uguali ai risparmi:</a:t>
            </a:r>
          </a:p>
          <a:p>
            <a:pPr eaLnBrk="1" hangingPunct="1">
              <a:spcBef>
                <a:spcPct val="10000"/>
              </a:spcBef>
              <a:buClr>
                <a:schemeClr val="tx2"/>
              </a:buClr>
              <a:buSzPct val="70000"/>
              <a:buFont typeface="Wingdings" panose="05000000000000000000" pitchFamily="2" charset="2"/>
              <a:buNone/>
            </a:pPr>
            <a:endParaRPr lang="it-IT" altLang="en-US" sz="1800" dirty="0">
              <a:latin typeface="American Typewriter" panose="02090604020004020304" pitchFamily="18" charset="77"/>
            </a:endParaRPr>
          </a:p>
          <a:p>
            <a:pPr algn="ctr" eaLnBrk="1" hangingPunct="1">
              <a:spcBef>
                <a:spcPct val="10000"/>
              </a:spcBef>
              <a:buClr>
                <a:schemeClr val="tx2"/>
              </a:buClr>
              <a:buSzPct val="70000"/>
              <a:buFont typeface="Wingdings" panose="05000000000000000000" pitchFamily="2" charset="2"/>
              <a:buNone/>
            </a:pPr>
            <a:r>
              <a:rPr lang="el-GR" altLang="en-US" sz="2000" b="1" dirty="0">
                <a:solidFill>
                  <a:srgbClr val="CC0000"/>
                </a:solidFill>
                <a:latin typeface="Symbol" panose="05050102010706020507" pitchFamily="18" charset="2"/>
              </a:rPr>
              <a:t>D</a:t>
            </a:r>
            <a:r>
              <a:rPr lang="it-IT" altLang="en-US" sz="2000" b="1" dirty="0">
                <a:solidFill>
                  <a:srgbClr val="CC0000"/>
                </a:solidFill>
                <a:latin typeface="American Typewriter" panose="02090604020004020304" pitchFamily="18" charset="77"/>
              </a:rPr>
              <a:t>k</a:t>
            </a:r>
            <a:r>
              <a:rPr lang="it-IT" altLang="en-US" sz="2000" b="1" dirty="0">
                <a:solidFill>
                  <a:srgbClr val="003399"/>
                </a:solidFill>
                <a:latin typeface="American Typewriter" panose="02090604020004020304" pitchFamily="18" charset="77"/>
              </a:rPr>
              <a:t> </a:t>
            </a:r>
            <a:r>
              <a:rPr lang="it-IT" altLang="en-US" sz="2000" b="1" dirty="0">
                <a:latin typeface="American Typewriter" panose="02090604020004020304" pitchFamily="18" charset="77"/>
              </a:rPr>
              <a:t>=</a:t>
            </a:r>
            <a:r>
              <a:rPr lang="it-IT" altLang="en-US" sz="2000" b="1" dirty="0">
                <a:solidFill>
                  <a:srgbClr val="003399"/>
                </a:solidFill>
                <a:latin typeface="American Typewriter" panose="02090604020004020304" pitchFamily="18" charset="77"/>
              </a:rPr>
              <a:t> s f(k) – </a:t>
            </a:r>
            <a:r>
              <a:rPr lang="el-GR" altLang="en-US" sz="2000" b="1" dirty="0">
                <a:solidFill>
                  <a:srgbClr val="003399"/>
                </a:solidFill>
                <a:latin typeface="Symbol" panose="05050102010706020507" pitchFamily="18" charset="2"/>
              </a:rPr>
              <a:t>d</a:t>
            </a:r>
            <a:r>
              <a:rPr lang="it-IT" altLang="en-US" sz="2000" b="1" dirty="0">
                <a:solidFill>
                  <a:srgbClr val="003399"/>
                </a:solidFill>
                <a:latin typeface="American Typewriter" panose="02090604020004020304" pitchFamily="18" charset="77"/>
              </a:rPr>
              <a:t>k</a:t>
            </a:r>
          </a:p>
          <a:p>
            <a:pPr algn="ctr" eaLnBrk="1" hangingPunct="1">
              <a:spcBef>
                <a:spcPct val="10000"/>
              </a:spcBef>
              <a:buClr>
                <a:schemeClr val="tx2"/>
              </a:buClr>
              <a:buSzPct val="70000"/>
              <a:buFont typeface="Wingdings" panose="05000000000000000000" pitchFamily="2" charset="2"/>
              <a:buNone/>
            </a:pPr>
            <a:endParaRPr lang="el-GR" altLang="en-US" sz="1800" dirty="0">
              <a:latin typeface="Verdana" panose="020B0604030504040204" pitchFamily="34" charset="0"/>
            </a:endParaRPr>
          </a:p>
        </p:txBody>
      </p:sp>
      <p:sp>
        <p:nvSpPr>
          <p:cNvPr id="23558" name="Rectangle 5"/>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Investimenti, capitale e ammortamenti (3)</a:t>
            </a:r>
            <a:endParaRPr lang="it-IT" altLang="en-US" sz="2800" dirty="0">
              <a:latin typeface="American Typewriter" panose="02090604020004020304" pitchFamily="18" charset="77"/>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piè di pagina 3"/>
          <p:cNvSpPr>
            <a:spLocks noGrp="1"/>
          </p:cNvSpPr>
          <p:nvPr>
            <p:ph type="ftr" sz="quarter" idx="10"/>
          </p:nvPr>
        </p:nvSpPr>
        <p:spPr/>
        <p:txBody>
          <a:bodyPr/>
          <a:lstStyle/>
          <a:p>
            <a:pPr>
              <a:defRPr/>
            </a:pPr>
            <a:r>
              <a:rPr lang="it-IT"/>
              <a:t>Lez. 3-A: La crescita economica</a:t>
            </a:r>
          </a:p>
        </p:txBody>
      </p:sp>
      <p:sp>
        <p:nvSpPr>
          <p:cNvPr id="24579" name="Rectangle 2"/>
          <p:cNvSpPr>
            <a:spLocks noGrp="1" noChangeArrowheads="1"/>
          </p:cNvSpPr>
          <p:nvPr>
            <p:ph type="title"/>
          </p:nvPr>
        </p:nvSpPr>
        <p:spPr bwMode="auto">
          <a:xfrm>
            <a:off x="533400" y="477838"/>
            <a:ext cx="8229600" cy="552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Investimenti e accumulazione di capitale</a:t>
            </a:r>
            <a:br>
              <a:rPr lang="it-IT" altLang="en-US" sz="2800" dirty="0">
                <a:latin typeface="American Typewriter" panose="02090604020004020304" pitchFamily="18" charset="77"/>
              </a:rPr>
            </a:br>
            <a:endParaRPr lang="it-IT" altLang="en-US" sz="2800" dirty="0">
              <a:latin typeface="American Typewriter" panose="02090604020004020304" pitchFamily="18" charset="77"/>
            </a:endParaRPr>
          </a:p>
        </p:txBody>
      </p:sp>
      <p:sp>
        <p:nvSpPr>
          <p:cNvPr id="24580"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4581"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4582" name="Text Box 5"/>
          <p:cNvSpPr txBox="1">
            <a:spLocks noChangeArrowheads="1"/>
          </p:cNvSpPr>
          <p:nvPr/>
        </p:nvSpPr>
        <p:spPr bwMode="auto">
          <a:xfrm>
            <a:off x="3563888" y="1484313"/>
            <a:ext cx="1566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i="1" dirty="0">
                <a:latin typeface="American Typewriter" panose="02090604020004020304" pitchFamily="18" charset="77"/>
              </a:rPr>
              <a:t>y</a:t>
            </a:r>
          </a:p>
        </p:txBody>
      </p:sp>
      <p:sp>
        <p:nvSpPr>
          <p:cNvPr id="24583" name="Text Box 6"/>
          <p:cNvSpPr txBox="1">
            <a:spLocks noChangeArrowheads="1"/>
          </p:cNvSpPr>
          <p:nvPr/>
        </p:nvSpPr>
        <p:spPr bwMode="auto">
          <a:xfrm>
            <a:off x="8171705" y="5516563"/>
            <a:ext cx="79278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i="1" dirty="0"/>
              <a:t> k</a:t>
            </a:r>
          </a:p>
        </p:txBody>
      </p:sp>
      <p:sp>
        <p:nvSpPr>
          <p:cNvPr id="24584"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24585" name="Text Box 9"/>
          <p:cNvSpPr txBox="1">
            <a:spLocks noChangeArrowheads="1"/>
          </p:cNvSpPr>
          <p:nvPr/>
        </p:nvSpPr>
        <p:spPr bwMode="auto">
          <a:xfrm>
            <a:off x="7092950" y="1436688"/>
            <a:ext cx="1439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dirty="0">
                <a:latin typeface="American Typewriter" panose="02090604020004020304" pitchFamily="18" charset="77"/>
              </a:rPr>
              <a:t>Prodotto, </a:t>
            </a:r>
            <a:r>
              <a:rPr lang="it-IT" altLang="en-US" i="1" dirty="0">
                <a:latin typeface="American Typewriter" panose="02090604020004020304" pitchFamily="18" charset="77"/>
              </a:rPr>
              <a:t>f</a:t>
            </a:r>
            <a:r>
              <a:rPr lang="it-IT" altLang="en-US" dirty="0">
                <a:latin typeface="American Typewriter" panose="02090604020004020304" pitchFamily="18" charset="77"/>
              </a:rPr>
              <a:t>(</a:t>
            </a:r>
            <a:r>
              <a:rPr lang="it-IT" altLang="en-US" i="1" dirty="0">
                <a:latin typeface="American Typewriter" panose="02090604020004020304" pitchFamily="18" charset="77"/>
              </a:rPr>
              <a:t>k</a:t>
            </a:r>
            <a:r>
              <a:rPr lang="it-IT" altLang="en-US" dirty="0">
                <a:latin typeface="American Typewriter" panose="02090604020004020304" pitchFamily="18" charset="77"/>
              </a:rPr>
              <a:t>)</a:t>
            </a:r>
            <a:endParaRPr lang="it-IT" altLang="en-US" i="1" dirty="0">
              <a:latin typeface="American Typewriter" panose="02090604020004020304" pitchFamily="18" charset="77"/>
            </a:endParaRPr>
          </a:p>
        </p:txBody>
      </p:sp>
      <p:sp>
        <p:nvSpPr>
          <p:cNvPr id="24586" name="Freeform 10"/>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24587" name="Text Box 11"/>
          <p:cNvSpPr txBox="1">
            <a:spLocks noChangeArrowheads="1"/>
          </p:cNvSpPr>
          <p:nvPr/>
        </p:nvSpPr>
        <p:spPr bwMode="auto">
          <a:xfrm>
            <a:off x="7453313" y="3424238"/>
            <a:ext cx="1655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dirty="0"/>
              <a:t>Risparmio, </a:t>
            </a:r>
            <a:r>
              <a:rPr lang="it-IT" altLang="en-US" sz="1600" i="1" dirty="0" err="1"/>
              <a:t>sf</a:t>
            </a:r>
            <a:r>
              <a:rPr lang="it-IT" altLang="en-US" sz="1600" dirty="0"/>
              <a:t>(</a:t>
            </a:r>
            <a:r>
              <a:rPr lang="it-IT" altLang="en-US" sz="1600" i="1" dirty="0"/>
              <a:t>k</a:t>
            </a:r>
            <a:r>
              <a:rPr lang="it-IT" altLang="en-US" sz="1600" dirty="0"/>
              <a:t>)</a:t>
            </a:r>
            <a:r>
              <a:rPr lang="it-IT" altLang="en-US" sz="1600" i="1" dirty="0"/>
              <a:t> </a:t>
            </a:r>
            <a:r>
              <a:rPr lang="it-IT" altLang="en-US" sz="1600" dirty="0"/>
              <a:t>= Investimenti</a:t>
            </a:r>
          </a:p>
        </p:txBody>
      </p:sp>
      <p:sp>
        <p:nvSpPr>
          <p:cNvPr id="24588" name="Text Box 20"/>
          <p:cNvSpPr txBox="1">
            <a:spLocks noChangeArrowheads="1"/>
          </p:cNvSpPr>
          <p:nvPr/>
        </p:nvSpPr>
        <p:spPr bwMode="auto">
          <a:xfrm>
            <a:off x="6443663" y="2060575"/>
            <a:ext cx="2376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dirty="0">
                <a:latin typeface="American Typewriter" panose="02090604020004020304" pitchFamily="18" charset="77"/>
              </a:rPr>
              <a:t>Ammortamento del capitale, </a:t>
            </a:r>
            <a:r>
              <a:rPr lang="el-GR" altLang="en-US" sz="1800" b="1" i="1" dirty="0">
                <a:solidFill>
                  <a:srgbClr val="000099"/>
                </a:solidFill>
                <a:latin typeface="Symbol" panose="05050102010706020507" pitchFamily="18" charset="2"/>
              </a:rPr>
              <a:t>d</a:t>
            </a:r>
            <a:r>
              <a:rPr lang="it-IT" altLang="en-US" sz="1600" b="1" i="1" dirty="0">
                <a:solidFill>
                  <a:srgbClr val="000099"/>
                </a:solidFill>
                <a:latin typeface="American Typewriter" panose="02090604020004020304" pitchFamily="18" charset="77"/>
              </a:rPr>
              <a:t>k</a:t>
            </a:r>
          </a:p>
        </p:txBody>
      </p:sp>
      <p:sp>
        <p:nvSpPr>
          <p:cNvPr id="24589" name="Line 21"/>
          <p:cNvSpPr>
            <a:spLocks noChangeShapeType="1"/>
          </p:cNvSpPr>
          <p:nvPr/>
        </p:nvSpPr>
        <p:spPr bwMode="auto">
          <a:xfrm flipV="1">
            <a:off x="3779838" y="2276475"/>
            <a:ext cx="4679950" cy="3240088"/>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4590" name="Line 22"/>
          <p:cNvSpPr>
            <a:spLocks noChangeShapeType="1"/>
          </p:cNvSpPr>
          <p:nvPr/>
        </p:nvSpPr>
        <p:spPr bwMode="auto">
          <a:xfrm flipV="1">
            <a:off x="5076825"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4591" name="Text Box 23"/>
          <p:cNvSpPr txBox="1">
            <a:spLocks noChangeArrowheads="1"/>
          </p:cNvSpPr>
          <p:nvPr/>
        </p:nvSpPr>
        <p:spPr bwMode="auto">
          <a:xfrm>
            <a:off x="4859338" y="5661025"/>
            <a:ext cx="433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i="1" dirty="0">
                <a:latin typeface="American Typewriter" panose="02090604020004020304" pitchFamily="18" charset="77"/>
              </a:rPr>
              <a:t>k</a:t>
            </a:r>
          </a:p>
        </p:txBody>
      </p:sp>
      <p:sp>
        <p:nvSpPr>
          <p:cNvPr id="459800" name="AutoShape 24"/>
          <p:cNvSpPr>
            <a:spLocks/>
          </p:cNvSpPr>
          <p:nvPr/>
        </p:nvSpPr>
        <p:spPr bwMode="auto">
          <a:xfrm>
            <a:off x="4573588" y="4005263"/>
            <a:ext cx="503237" cy="1511300"/>
          </a:xfrm>
          <a:prstGeom prst="leftBrace">
            <a:avLst>
              <a:gd name="adj1" fmla="val 25026"/>
              <a:gd name="adj2" fmla="val 50000"/>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en-US" altLang="en-US" sz="1600" dirty="0">
              <a:solidFill>
                <a:srgbClr val="003399"/>
              </a:solidFill>
              <a:latin typeface="American Typewriter" panose="02090604020004020304" pitchFamily="18" charset="77"/>
            </a:endParaRPr>
          </a:p>
        </p:txBody>
      </p:sp>
      <p:sp>
        <p:nvSpPr>
          <p:cNvPr id="459803" name="AutoShape 27"/>
          <p:cNvSpPr>
            <a:spLocks/>
          </p:cNvSpPr>
          <p:nvPr/>
        </p:nvSpPr>
        <p:spPr bwMode="auto">
          <a:xfrm>
            <a:off x="179512" y="2348880"/>
            <a:ext cx="3330575" cy="1944985"/>
          </a:xfrm>
          <a:prstGeom prst="borderCallout1">
            <a:avLst>
              <a:gd name="adj1" fmla="val 1767"/>
              <a:gd name="adj2" fmla="val 99167"/>
              <a:gd name="adj3" fmla="val 124747"/>
              <a:gd name="adj4" fmla="val 132190"/>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it-IT" altLang="en-US" sz="1800" dirty="0">
                <a:latin typeface="American Typewriter" panose="02090604020004020304" pitchFamily="18" charset="77"/>
              </a:rPr>
              <a:t>Se gli investimenti (lordi) superano gli ammortamenti, allora lo stock di capitale </a:t>
            </a:r>
            <a:r>
              <a:rPr lang="it-IT" altLang="en-US" sz="1800" b="1" dirty="0">
                <a:solidFill>
                  <a:srgbClr val="CC0000"/>
                </a:solidFill>
                <a:latin typeface="American Typewriter" panose="02090604020004020304" pitchFamily="18" charset="77"/>
              </a:rPr>
              <a:t>AUMENTA</a:t>
            </a:r>
            <a:r>
              <a:rPr lang="it-IT" altLang="en-US" sz="1800" b="1" dirty="0">
                <a:latin typeface="American Typewriter" panose="02090604020004020304" pitchFamily="18" charset="77"/>
              </a:rPr>
              <a:t> </a:t>
            </a:r>
            <a:r>
              <a:rPr lang="it-IT" altLang="en-US" sz="1800" dirty="0">
                <a:latin typeface="American Typewriter" panose="02090604020004020304" pitchFamily="18" charset="77"/>
              </a:rPr>
              <a:t>nel tempo</a:t>
            </a:r>
            <a:endParaRPr lang="it-IT" altLang="en-US" sz="1800" i="1" dirty="0">
              <a:latin typeface="American Typewriter" panose="02090604020004020304" pitchFamily="18" charset="77"/>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241" y="460725"/>
            <a:ext cx="8137525" cy="893614"/>
          </a:xfrm>
        </p:spPr>
        <p:txBody>
          <a:bodyPr/>
          <a:lstStyle/>
          <a:p>
            <a:pPr eaLnBrk="1" hangingPunct="1"/>
            <a:r>
              <a:rPr lang="it-IT" altLang="en-US" sz="2400" dirty="0">
                <a:latin typeface="American Typewriter" panose="02090604020004020304" pitchFamily="18" charset="77"/>
              </a:rPr>
              <a:t>Prodotto totale e distribuzione del reddito (2)</a:t>
            </a:r>
            <a:br>
              <a:rPr lang="it-IT" altLang="en-US" sz="2800" dirty="0">
                <a:latin typeface="American Typewriter" panose="02090604020004020304" pitchFamily="18" charset="77"/>
              </a:rPr>
            </a:br>
            <a:endParaRPr lang="it-IT" altLang="en-US" sz="2400" dirty="0">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4" name="Rettangolo 3"/>
              <p:cNvSpPr/>
              <p:nvPr/>
            </p:nvSpPr>
            <p:spPr>
              <a:xfrm>
                <a:off x="611560" y="1628800"/>
                <a:ext cx="8208912" cy="4155881"/>
              </a:xfrm>
              <a:prstGeom prst="rect">
                <a:avLst/>
              </a:prstGeom>
            </p:spPr>
            <p:txBody>
              <a:bodyPr wrap="square">
                <a:spAutoFit/>
              </a:bodyPr>
              <a:lstStyle/>
              <a:p>
                <a:pPr>
                  <a:lnSpc>
                    <a:spcPct val="105000"/>
                  </a:lnSpc>
                  <a:spcBef>
                    <a:spcPct val="50000"/>
                  </a:spcBef>
                  <a:buSzPct val="100000"/>
                </a:pPr>
                <a:r>
                  <a:rPr lang="it-IT" altLang="en-US" sz="1600" b="0" i="1" dirty="0">
                    <a:latin typeface="American Typewriter" panose="02090604020004020304" pitchFamily="18" charset="77"/>
                  </a:rPr>
                  <a:t>Prima di rispondere alla domand</a:t>
                </a:r>
                <a:r>
                  <a:rPr lang="it-IT" altLang="en-US" sz="1600" i="1" dirty="0">
                    <a:latin typeface="American Typewriter" panose="02090604020004020304" pitchFamily="18" charset="77"/>
                  </a:rPr>
                  <a:t>a, osserviamo che la</a:t>
                </a:r>
                <a:r>
                  <a:rPr lang="it-IT" altLang="en-US" sz="1600" b="0" i="1" dirty="0">
                    <a:latin typeface="American Typewriter" panose="02090604020004020304" pitchFamily="18" charset="77"/>
                  </a:rPr>
                  <a:t> (1) è un’equazione </a:t>
                </a:r>
                <a:r>
                  <a:rPr lang="it-IT" altLang="en-US" sz="1600" b="1" i="1" dirty="0">
                    <a:latin typeface="American Typewriter" panose="02090604020004020304" pitchFamily="18" charset="77"/>
                  </a:rPr>
                  <a:t>omogenea di primo grado in P.</a:t>
                </a:r>
                <a:r>
                  <a:rPr lang="it-IT" altLang="en-US" sz="1600" i="1" dirty="0">
                    <a:latin typeface="American Typewriter" panose="02090604020004020304" pitchFamily="18" charset="77"/>
                  </a:rPr>
                  <a:t> </a:t>
                </a:r>
              </a:p>
              <a:p>
                <a:pPr>
                  <a:lnSpc>
                    <a:spcPct val="105000"/>
                  </a:lnSpc>
                  <a:spcBef>
                    <a:spcPct val="50000"/>
                  </a:spcBef>
                  <a:buSzPct val="100000"/>
                </a:pPr>
                <a:r>
                  <a:rPr lang="it-IT" altLang="en-US" sz="1600" i="1" dirty="0">
                    <a:latin typeface="American Typewriter" panose="02090604020004020304" pitchFamily="18" charset="77"/>
                  </a:rPr>
                  <a:t>Quindi, po</a:t>
                </a:r>
                <a:r>
                  <a:rPr lang="it-IT" altLang="en-US" sz="1600" b="0" i="1" dirty="0">
                    <a:latin typeface="American Typewriter" panose="02090604020004020304" pitchFamily="18" charset="77"/>
                  </a:rPr>
                  <a:t>ssiamo riscriverla così: </a:t>
                </a:r>
              </a:p>
              <a:p>
                <a:pPr eaLnBrk="1" hangingPunct="1">
                  <a:lnSpc>
                    <a:spcPct val="105000"/>
                  </a:lnSpc>
                  <a:spcBef>
                    <a:spcPts val="1200"/>
                  </a:spcBef>
                  <a:buSzPct val="100000"/>
                </a:pPr>
                <a:r>
                  <a:rPr lang="it-IT" altLang="en-US" b="0" dirty="0">
                    <a:latin typeface="American Typewriter" panose="02090604020004020304" pitchFamily="18" charset="77"/>
                  </a:rPr>
                  <a:t>  </a:t>
                </a:r>
                <a:r>
                  <a:rPr lang="it-IT" altLang="en-US" b="1" dirty="0">
                    <a:solidFill>
                      <a:srgbClr val="C00000"/>
                    </a:solidFill>
                    <a:latin typeface="American Typewriter" panose="02090604020004020304" pitchFamily="18" charset="77"/>
                  </a:rPr>
                  <a:t> </a:t>
                </a:r>
                <a:r>
                  <a:rPr lang="it-IT" altLang="en-US" sz="1600" b="1" dirty="0">
                    <a:solidFill>
                      <a:srgbClr val="C00000"/>
                    </a:solidFill>
                    <a:latin typeface="American Typewriter" panose="02090604020004020304" pitchFamily="18" charset="77"/>
                  </a:rPr>
                  <a:t>		               </a:t>
                </a:r>
                <a:r>
                  <a:rPr lang="it-IT" altLang="en-US" sz="1800" b="1" dirty="0">
                    <a:solidFill>
                      <a:srgbClr val="C00000"/>
                    </a:solidFill>
                    <a:latin typeface="American Typewriter" panose="02090604020004020304" pitchFamily="18" charset="77"/>
                  </a:rPr>
                  <a:t>Y = (w/P)</a:t>
                </a:r>
                <a14:m>
                  <m:oMath xmlns:m="http://schemas.openxmlformats.org/officeDocument/2006/math">
                    <m:r>
                      <a:rPr lang="it-IT" sz="1800" b="1" i="0" smtClean="0">
                        <a:solidFill>
                          <a:srgbClr val="C00000"/>
                        </a:solidFill>
                        <a:latin typeface="Cambria Math" panose="02040503050406030204" pitchFamily="18" charset="0"/>
                      </a:rPr>
                      <m:t> </m:t>
                    </m:r>
                    <m:bar>
                      <m:barPr>
                        <m:pos m:val="top"/>
                        <m:ctrlPr>
                          <a:rPr lang="it-IT" sz="1800" b="1" i="1">
                            <a:solidFill>
                              <a:srgbClr val="C00000"/>
                            </a:solidFill>
                            <a:latin typeface="Cambria Math" panose="02040503050406030204" pitchFamily="18" charset="0"/>
                          </a:rPr>
                        </m:ctrlPr>
                      </m:barPr>
                      <m:e>
                        <m:r>
                          <a:rPr lang="it-IT" sz="1800" b="1">
                            <a:solidFill>
                              <a:srgbClr val="C00000"/>
                            </a:solidFill>
                            <a:latin typeface="Cambria Math" panose="02040503050406030204" pitchFamily="18" charset="0"/>
                            <a:ea typeface="Cambria Math" panose="02040503050406030204" pitchFamily="18" charset="0"/>
                          </a:rPr>
                          <m:t>𝐍</m:t>
                        </m:r>
                      </m:e>
                    </m:bar>
                  </m:oMath>
                </a14:m>
                <a:r>
                  <a:rPr lang="it-IT" altLang="en-US" sz="1800" b="1" dirty="0">
                    <a:solidFill>
                      <a:srgbClr val="C00000"/>
                    </a:solidFill>
                    <a:latin typeface="American Typewriter" panose="02090604020004020304" pitchFamily="18" charset="77"/>
                  </a:rPr>
                  <a:t> + (r/P) </a:t>
                </a:r>
                <a14:m>
                  <m:oMath xmlns:m="http://schemas.openxmlformats.org/officeDocument/2006/math">
                    <m:bar>
                      <m:barPr>
                        <m:pos m:val="top"/>
                        <m:ctrlPr>
                          <a:rPr lang="it-IT" sz="1800" b="1" i="1">
                            <a:solidFill>
                              <a:srgbClr val="C00000"/>
                            </a:solidFill>
                            <a:latin typeface="Cambria Math" panose="02040503050406030204" pitchFamily="18" charset="0"/>
                          </a:rPr>
                        </m:ctrlPr>
                      </m:barPr>
                      <m:e>
                        <m:r>
                          <a:rPr lang="it-IT" sz="1800" b="1">
                            <a:solidFill>
                              <a:srgbClr val="C00000"/>
                            </a:solidFill>
                            <a:latin typeface="Cambria Math" panose="02040503050406030204" pitchFamily="18" charset="0"/>
                            <a:ea typeface="Cambria Math" panose="02040503050406030204" pitchFamily="18" charset="0"/>
                          </a:rPr>
                          <m:t>𝐊</m:t>
                        </m:r>
                      </m:e>
                    </m:bar>
                  </m:oMath>
                </a14:m>
                <a:r>
                  <a:rPr lang="it-IT" sz="1800" b="1" dirty="0">
                    <a:solidFill>
                      <a:srgbClr val="C00000"/>
                    </a:solidFill>
                    <a:latin typeface="American Typewriter" panose="02090604020004020304" pitchFamily="18" charset="77"/>
                    <a:ea typeface="Cambria Math" panose="02040503050406030204" pitchFamily="18" charset="0"/>
                  </a:rPr>
                  <a:t>	       (</a:t>
                </a:r>
                <a:r>
                  <a:rPr lang="it-IT" sz="1800" b="1" dirty="0" err="1">
                    <a:solidFill>
                      <a:srgbClr val="C00000"/>
                    </a:solidFill>
                    <a:latin typeface="American Typewriter" panose="02090604020004020304" pitchFamily="18" charset="77"/>
                    <a:ea typeface="Cambria Math" panose="02040503050406030204" pitchFamily="18" charset="0"/>
                  </a:rPr>
                  <a:t>eq</a:t>
                </a:r>
                <a:r>
                  <a:rPr lang="it-IT" sz="1800" b="1" dirty="0">
                    <a:solidFill>
                      <a:srgbClr val="C00000"/>
                    </a:solidFill>
                    <a:latin typeface="American Typewriter" panose="02090604020004020304" pitchFamily="18" charset="77"/>
                    <a:ea typeface="Cambria Math" panose="02040503050406030204" pitchFamily="18" charset="0"/>
                  </a:rPr>
                  <a:t>. 1’)</a:t>
                </a:r>
              </a:p>
              <a:p>
                <a:pPr indent="-457200" eaLnBrk="1" hangingPunct="1">
                  <a:lnSpc>
                    <a:spcPct val="105000"/>
                  </a:lnSpc>
                  <a:spcBef>
                    <a:spcPts val="1200"/>
                  </a:spcBef>
                  <a:buSzPct val="100000"/>
                </a:pPr>
                <a:r>
                  <a:rPr lang="it-IT" sz="1600" i="1" dirty="0">
                    <a:latin typeface="American Typewriter" panose="02090604020004020304" pitchFamily="18" charset="77"/>
                    <a:ea typeface="Cambria Math" panose="02040503050406030204" pitchFamily="18" charset="0"/>
                  </a:rPr>
                  <a:t>Osservando la nuova equazione, possiamo riformulare la domanda precedente, in questo modo:</a:t>
                </a:r>
              </a:p>
              <a:p>
                <a:pPr marL="802800" indent="-1008000" algn="just">
                  <a:lnSpc>
                    <a:spcPct val="125000"/>
                  </a:lnSpc>
                  <a:spcBef>
                    <a:spcPts val="1200"/>
                  </a:spcBef>
                  <a:buSzPct val="100000"/>
                </a:pPr>
                <a:r>
                  <a:rPr lang="it-IT" sz="1600" i="1" u="sng" dirty="0">
                    <a:solidFill>
                      <a:srgbClr val="003399"/>
                    </a:solidFill>
                    <a:latin typeface="American Typewriter" panose="02090604020004020304" pitchFamily="18" charset="77"/>
                    <a:ea typeface="Cambria Math" panose="02040503050406030204" pitchFamily="18" charset="0"/>
                  </a:rPr>
                  <a:t>Domanda</a:t>
                </a:r>
                <a:r>
                  <a:rPr lang="it-IT" sz="1600" dirty="0">
                    <a:solidFill>
                      <a:srgbClr val="003399"/>
                    </a:solidFill>
                    <a:latin typeface="American Typewriter" panose="02090604020004020304" pitchFamily="18" charset="77"/>
                    <a:ea typeface="Cambria Math" panose="02040503050406030204" pitchFamily="18" charset="0"/>
                  </a:rPr>
                  <a:t>:   Quale remunerazione </a:t>
                </a:r>
                <a:r>
                  <a:rPr lang="it-IT" sz="1600" b="1" dirty="0">
                    <a:latin typeface="American Typewriter" panose="02090604020004020304" pitchFamily="18" charset="77"/>
                    <a:ea typeface="Cambria Math" panose="02040503050406030204" pitchFamily="18" charset="0"/>
                  </a:rPr>
                  <a:t>reale</a:t>
                </a:r>
                <a:r>
                  <a:rPr lang="it-IT" sz="1600" dirty="0">
                    <a:solidFill>
                      <a:srgbClr val="003399"/>
                    </a:solidFill>
                    <a:latin typeface="American Typewriter" panose="02090604020004020304" pitchFamily="18" charset="77"/>
                    <a:ea typeface="Cambria Math" panose="02040503050406030204" pitchFamily="18" charset="0"/>
                  </a:rPr>
                  <a:t>   (= valutata in unità di   prodotto) </a:t>
                </a:r>
              </a:p>
              <a:p>
                <a:pPr marL="802800" indent="-1008000" algn="just">
                  <a:lnSpc>
                    <a:spcPct val="125000"/>
                  </a:lnSpc>
                  <a:spcBef>
                    <a:spcPts val="0"/>
                  </a:spcBef>
                  <a:buSzPct val="100000"/>
                </a:pPr>
                <a:r>
                  <a:rPr lang="it-IT" sz="1600" dirty="0">
                    <a:solidFill>
                      <a:srgbClr val="003399"/>
                    </a:solidFill>
                    <a:latin typeface="American Typewriter" panose="02090604020004020304" pitchFamily="18" charset="77"/>
                    <a:ea typeface="Cambria Math" panose="02040503050406030204" pitchFamily="18" charset="0"/>
                  </a:rPr>
                  <a:t>		     del lavoro   (</a:t>
                </a:r>
                <a:r>
                  <a:rPr lang="it-IT" sz="1600" b="1" dirty="0">
                    <a:solidFill>
                      <a:schemeClr val="tx2"/>
                    </a:solidFill>
                    <a:latin typeface="American Typewriter" panose="02090604020004020304" pitchFamily="18" charset="77"/>
                    <a:ea typeface="Cambria Math" panose="02040503050406030204" pitchFamily="18" charset="0"/>
                  </a:rPr>
                  <a:t>w/P = salario reale</a:t>
                </a:r>
                <a:r>
                  <a:rPr lang="it-IT" sz="1600" dirty="0">
                    <a:solidFill>
                      <a:srgbClr val="003399"/>
                    </a:solidFill>
                    <a:latin typeface="American Typewriter" panose="02090604020004020304" pitchFamily="18" charset="77"/>
                    <a:ea typeface="Cambria Math" panose="02040503050406030204" pitchFamily="18" charset="0"/>
                  </a:rPr>
                  <a:t>) </a:t>
                </a:r>
              </a:p>
              <a:p>
                <a:pPr marL="1260000" lvl="1" indent="-1080000" algn="just">
                  <a:lnSpc>
                    <a:spcPct val="125000"/>
                  </a:lnSpc>
                  <a:spcBef>
                    <a:spcPts val="0"/>
                  </a:spcBef>
                  <a:buSzPct val="100000"/>
                </a:pPr>
                <a:r>
                  <a:rPr lang="it-IT" sz="1600" dirty="0">
                    <a:solidFill>
                      <a:srgbClr val="003399"/>
                    </a:solidFill>
                    <a:latin typeface="American Typewriter" panose="02090604020004020304" pitchFamily="18" charset="77"/>
                    <a:ea typeface="Cambria Math" panose="02040503050406030204" pitchFamily="18" charset="0"/>
                  </a:rPr>
                  <a:t> 	e del capitale   (</a:t>
                </a:r>
                <a:r>
                  <a:rPr lang="it-IT" sz="1600" b="1" dirty="0">
                    <a:solidFill>
                      <a:schemeClr val="tx2"/>
                    </a:solidFill>
                    <a:latin typeface="American Typewriter" panose="02090604020004020304" pitchFamily="18" charset="77"/>
                    <a:ea typeface="Cambria Math" panose="02040503050406030204" pitchFamily="18" charset="0"/>
                  </a:rPr>
                  <a:t>r/P = rendita reale</a:t>
                </a:r>
                <a:r>
                  <a:rPr lang="it-IT" sz="1600" dirty="0">
                    <a:solidFill>
                      <a:srgbClr val="003399"/>
                    </a:solidFill>
                    <a:latin typeface="American Typewriter" panose="02090604020004020304" pitchFamily="18" charset="77"/>
                    <a:ea typeface="Cambria Math" panose="02040503050406030204" pitchFamily="18" charset="0"/>
                  </a:rPr>
                  <a:t>)</a:t>
                </a:r>
                <a:endParaRPr lang="it-IT" sz="1600" b="1" dirty="0">
                  <a:solidFill>
                    <a:schemeClr val="tx2"/>
                  </a:solidFill>
                  <a:latin typeface="American Typewriter" panose="02090604020004020304" pitchFamily="18" charset="77"/>
                  <a:ea typeface="Cambria Math" panose="02040503050406030204" pitchFamily="18" charset="0"/>
                </a:endParaRPr>
              </a:p>
              <a:p>
                <a:pPr marL="1260000" lvl="1" indent="-1080000">
                  <a:lnSpc>
                    <a:spcPct val="125000"/>
                  </a:lnSpc>
                  <a:spcBef>
                    <a:spcPts val="0"/>
                  </a:spcBef>
                  <a:buSzPct val="100000"/>
                </a:pPr>
                <a:r>
                  <a:rPr lang="it-IT" sz="1600" b="1" dirty="0">
                    <a:solidFill>
                      <a:schemeClr val="tx2"/>
                    </a:solidFill>
                    <a:latin typeface="American Typewriter" panose="02090604020004020304" pitchFamily="18" charset="77"/>
                    <a:ea typeface="Cambria Math" panose="02040503050406030204" pitchFamily="18" charset="0"/>
                  </a:rPr>
                  <a:t>	</a:t>
                </a:r>
                <a:r>
                  <a:rPr lang="it-IT" sz="1600" dirty="0">
                    <a:solidFill>
                      <a:srgbClr val="003399"/>
                    </a:solidFill>
                    <a:latin typeface="American Typewriter" panose="02090604020004020304" pitchFamily="18" charset="77"/>
                    <a:ea typeface="Cambria Math" panose="02040503050406030204" pitchFamily="18" charset="0"/>
                  </a:rPr>
                  <a:t>assicurano che il prodotto sia distribuito </a:t>
                </a:r>
                <a:r>
                  <a:rPr lang="it-IT" sz="1600" b="1" dirty="0">
                    <a:solidFill>
                      <a:srgbClr val="003399"/>
                    </a:solidFill>
                    <a:latin typeface="American Typewriter" panose="02090604020004020304" pitchFamily="18" charset="77"/>
                    <a:ea typeface="Cambria Math" panose="02040503050406030204" pitchFamily="18" charset="0"/>
                  </a:rPr>
                  <a:t>interamente</a:t>
                </a:r>
                <a:r>
                  <a:rPr lang="it-IT" sz="1600" dirty="0">
                    <a:solidFill>
                      <a:srgbClr val="003399"/>
                    </a:solidFill>
                    <a:latin typeface="American Typewriter" panose="02090604020004020304" pitchFamily="18" charset="77"/>
                    <a:ea typeface="Cambria Math" panose="02040503050406030204" pitchFamily="18" charset="0"/>
                  </a:rPr>
                  <a:t> ed </a:t>
                </a:r>
                <a:r>
                  <a:rPr lang="it-IT" sz="1600" b="1" dirty="0">
                    <a:solidFill>
                      <a:srgbClr val="003399"/>
                    </a:solidFill>
                    <a:latin typeface="American Typewriter" panose="02090604020004020304" pitchFamily="18" charset="77"/>
                    <a:ea typeface="Cambria Math" panose="02040503050406030204" pitchFamily="18" charset="0"/>
                  </a:rPr>
                  <a:t>esattamente</a:t>
                </a:r>
                <a:r>
                  <a:rPr lang="it-IT" sz="1600" dirty="0">
                    <a:solidFill>
                      <a:srgbClr val="003399"/>
                    </a:solidFill>
                    <a:latin typeface="American Typewriter" panose="02090604020004020304" pitchFamily="18" charset="77"/>
                    <a:ea typeface="Cambria Math" panose="02040503050406030204" pitchFamily="18" charset="0"/>
                  </a:rPr>
                  <a:t> ai due fattori?</a:t>
                </a:r>
              </a:p>
              <a:p>
                <a:pPr eaLnBrk="1" hangingPunct="1">
                  <a:lnSpc>
                    <a:spcPct val="105000"/>
                  </a:lnSpc>
                  <a:spcBef>
                    <a:spcPct val="50000"/>
                  </a:spcBef>
                  <a:buSzPct val="100000"/>
                </a:pPr>
                <a:endParaRPr lang="it-IT" altLang="en-US" sz="1200" dirty="0">
                  <a:latin typeface="American Typewriter" panose="02090604020004020304" pitchFamily="18" charset="77"/>
                </a:endParaRPr>
              </a:p>
            </p:txBody>
          </p:sp>
        </mc:Choice>
        <mc:Fallback xmlns="">
          <p:sp>
            <p:nvSpPr>
              <p:cNvPr id="4" name="Rettangolo 3"/>
              <p:cNvSpPr>
                <a:spLocks noRot="1" noChangeAspect="1" noMove="1" noResize="1" noEditPoints="1" noAdjustHandles="1" noChangeArrowheads="1" noChangeShapeType="1" noTextEdit="1"/>
              </p:cNvSpPr>
              <p:nvPr/>
            </p:nvSpPr>
            <p:spPr>
              <a:xfrm>
                <a:off x="611560" y="1628800"/>
                <a:ext cx="8208912" cy="4155881"/>
              </a:xfrm>
              <a:prstGeom prst="rect">
                <a:avLst/>
              </a:prstGeom>
              <a:blipFill>
                <a:blip r:embed="rId3"/>
                <a:stretch>
                  <a:fillRect l="-464" t="-610"/>
                </a:stretch>
              </a:blipFill>
            </p:spPr>
            <p:txBody>
              <a:bodyPr/>
              <a:lstStyle/>
              <a:p>
                <a:r>
                  <a:rPr lang="en-US">
                    <a:noFill/>
                  </a:rPr>
                  <a:t> </a:t>
                </a:r>
              </a:p>
            </p:txBody>
          </p:sp>
        </mc:Fallback>
      </mc:AlternateContent>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Tree>
    <p:extLst>
      <p:ext uri="{BB962C8B-B14F-4D97-AF65-F5344CB8AC3E}">
        <p14:creationId xmlns:p14="http://schemas.microsoft.com/office/powerpoint/2010/main" val="1285380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piè di pagina 3"/>
          <p:cNvSpPr>
            <a:spLocks noGrp="1"/>
          </p:cNvSpPr>
          <p:nvPr>
            <p:ph type="ftr" sz="quarter" idx="10"/>
          </p:nvPr>
        </p:nvSpPr>
        <p:spPr/>
        <p:txBody>
          <a:bodyPr/>
          <a:lstStyle/>
          <a:p>
            <a:pPr>
              <a:defRPr/>
            </a:pPr>
            <a:r>
              <a:rPr lang="it-IT" sz="1100">
                <a:latin typeface="American Typewriter" panose="02090604020004020304" pitchFamily="18" charset="77"/>
              </a:rPr>
              <a:t>Lez. 3-A: La crescita economica</a:t>
            </a:r>
          </a:p>
        </p:txBody>
      </p:sp>
      <p:sp>
        <p:nvSpPr>
          <p:cNvPr id="26627" name="Rectangle 2"/>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Investimenti e accumulazione di capitale (2)</a:t>
            </a:r>
            <a:br>
              <a:rPr lang="it-IT" altLang="en-US" sz="2800" dirty="0">
                <a:latin typeface="American Typewriter" panose="02090604020004020304" pitchFamily="18" charset="77"/>
              </a:rPr>
            </a:br>
            <a:endParaRPr lang="it-IT" altLang="en-US" sz="2800" dirty="0">
              <a:latin typeface="American Typewriter" panose="02090604020004020304" pitchFamily="18" charset="77"/>
            </a:endParaRPr>
          </a:p>
        </p:txBody>
      </p:sp>
      <p:sp>
        <p:nvSpPr>
          <p:cNvPr id="26628"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6629"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6630" name="Text Box 5"/>
          <p:cNvSpPr txBox="1">
            <a:spLocks noChangeArrowheads="1"/>
          </p:cNvSpPr>
          <p:nvPr/>
        </p:nvSpPr>
        <p:spPr bwMode="auto">
          <a:xfrm>
            <a:off x="3347864" y="1609055"/>
            <a:ext cx="1152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i="1" dirty="0">
                <a:latin typeface="American Typewriter" panose="02090604020004020304" pitchFamily="18" charset="77"/>
              </a:rPr>
              <a:t>   </a:t>
            </a:r>
            <a:r>
              <a:rPr lang="it-IT" altLang="en-US" b="1" i="1" dirty="0">
                <a:latin typeface="American Typewriter" panose="02090604020004020304" pitchFamily="18" charset="77"/>
              </a:rPr>
              <a:t>y</a:t>
            </a:r>
          </a:p>
        </p:txBody>
      </p:sp>
      <p:sp>
        <p:nvSpPr>
          <p:cNvPr id="26631"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26632" name="Text Box 8"/>
          <p:cNvSpPr txBox="1">
            <a:spLocks noChangeArrowheads="1"/>
          </p:cNvSpPr>
          <p:nvPr/>
        </p:nvSpPr>
        <p:spPr bwMode="auto">
          <a:xfrm>
            <a:off x="7092950" y="1436688"/>
            <a:ext cx="1439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dirty="0">
                <a:latin typeface="American Typewriter" panose="02090604020004020304" pitchFamily="18" charset="77"/>
              </a:rPr>
              <a:t>Prodotto, </a:t>
            </a:r>
            <a:r>
              <a:rPr lang="it-IT" altLang="en-US" i="1" dirty="0">
                <a:latin typeface="American Typewriter" panose="02090604020004020304" pitchFamily="18" charset="77"/>
              </a:rPr>
              <a:t>f</a:t>
            </a:r>
            <a:r>
              <a:rPr lang="it-IT" altLang="en-US" dirty="0">
                <a:latin typeface="American Typewriter" panose="02090604020004020304" pitchFamily="18" charset="77"/>
              </a:rPr>
              <a:t>(</a:t>
            </a:r>
            <a:r>
              <a:rPr lang="it-IT" altLang="en-US" i="1" dirty="0">
                <a:latin typeface="American Typewriter" panose="02090604020004020304" pitchFamily="18" charset="77"/>
              </a:rPr>
              <a:t>k</a:t>
            </a:r>
            <a:r>
              <a:rPr lang="it-IT" altLang="en-US" dirty="0">
                <a:latin typeface="American Typewriter" panose="02090604020004020304" pitchFamily="18" charset="77"/>
              </a:rPr>
              <a:t>)</a:t>
            </a:r>
            <a:endParaRPr lang="it-IT" altLang="en-US" i="1" dirty="0">
              <a:latin typeface="American Typewriter" panose="02090604020004020304" pitchFamily="18" charset="77"/>
            </a:endParaRPr>
          </a:p>
        </p:txBody>
      </p:sp>
      <p:sp>
        <p:nvSpPr>
          <p:cNvPr id="26633" name="Freeform 9"/>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00" dirty="0">
              <a:latin typeface="American Typewriter" panose="02090604020004020304" pitchFamily="18" charset="77"/>
            </a:endParaRPr>
          </a:p>
        </p:txBody>
      </p:sp>
      <p:sp>
        <p:nvSpPr>
          <p:cNvPr id="26634" name="Text Box 10"/>
          <p:cNvSpPr txBox="1">
            <a:spLocks noChangeArrowheads="1"/>
          </p:cNvSpPr>
          <p:nvPr/>
        </p:nvSpPr>
        <p:spPr bwMode="auto">
          <a:xfrm>
            <a:off x="7315200" y="3424238"/>
            <a:ext cx="1655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dirty="0">
                <a:latin typeface="American Typewriter" panose="02090604020004020304" pitchFamily="18" charset="77"/>
              </a:rPr>
              <a:t>Risparmio, </a:t>
            </a:r>
            <a:r>
              <a:rPr lang="it-IT" altLang="en-US" i="1" dirty="0" err="1">
                <a:latin typeface="American Typewriter" panose="02090604020004020304" pitchFamily="18" charset="77"/>
              </a:rPr>
              <a:t>sf</a:t>
            </a:r>
            <a:r>
              <a:rPr lang="it-IT" altLang="en-US" dirty="0">
                <a:latin typeface="American Typewriter" panose="02090604020004020304" pitchFamily="18" charset="77"/>
              </a:rPr>
              <a:t>(</a:t>
            </a:r>
            <a:r>
              <a:rPr lang="it-IT" altLang="en-US" i="1" dirty="0">
                <a:latin typeface="American Typewriter" panose="02090604020004020304" pitchFamily="18" charset="77"/>
              </a:rPr>
              <a:t>k</a:t>
            </a:r>
            <a:r>
              <a:rPr lang="it-IT" altLang="en-US" dirty="0">
                <a:latin typeface="American Typewriter" panose="02090604020004020304" pitchFamily="18" charset="77"/>
              </a:rPr>
              <a:t>)</a:t>
            </a:r>
            <a:r>
              <a:rPr lang="it-IT" altLang="en-US" i="1" dirty="0">
                <a:latin typeface="American Typewriter" panose="02090604020004020304" pitchFamily="18" charset="77"/>
              </a:rPr>
              <a:t> </a:t>
            </a:r>
            <a:r>
              <a:rPr lang="it-IT" altLang="en-US" dirty="0">
                <a:latin typeface="American Typewriter" panose="02090604020004020304" pitchFamily="18" charset="77"/>
              </a:rPr>
              <a:t>= Investimenti</a:t>
            </a:r>
          </a:p>
        </p:txBody>
      </p:sp>
      <p:sp>
        <p:nvSpPr>
          <p:cNvPr id="26635" name="Line 12"/>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6636" name="Line 13"/>
          <p:cNvSpPr>
            <a:spLocks noChangeShapeType="1"/>
          </p:cNvSpPr>
          <p:nvPr/>
        </p:nvSpPr>
        <p:spPr bwMode="auto">
          <a:xfrm flipV="1">
            <a:off x="5076825"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6637" name="Rectangle 18"/>
          <p:cNvSpPr>
            <a:spLocks noChangeArrowheads="1"/>
          </p:cNvSpPr>
          <p:nvPr/>
        </p:nvSpPr>
        <p:spPr bwMode="auto">
          <a:xfrm>
            <a:off x="552450" y="2438400"/>
            <a:ext cx="29400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1800" dirty="0">
                <a:latin typeface="American Typewriter" panose="02090604020004020304" pitchFamily="18" charset="77"/>
              </a:rPr>
              <a:t>La </a:t>
            </a:r>
            <a:r>
              <a:rPr lang="it-IT" altLang="en-US" sz="1800" b="1" dirty="0">
                <a:solidFill>
                  <a:schemeClr val="hlink"/>
                </a:solidFill>
                <a:latin typeface="American Typewriter" panose="02090604020004020304" pitchFamily="18" charset="77"/>
              </a:rPr>
              <a:t>DIFFERENZA</a:t>
            </a:r>
            <a:r>
              <a:rPr lang="it-IT" altLang="en-US" sz="1800" dirty="0">
                <a:latin typeface="American Typewriter" panose="02090604020004020304" pitchFamily="18" charset="77"/>
              </a:rPr>
              <a:t> tra investimenti e ammortamento misura la variazione dello stock di capitale:</a:t>
            </a:r>
            <a:endParaRPr lang="it-IT" altLang="en-US" sz="2000" dirty="0">
              <a:latin typeface="American Typewriter" panose="02090604020004020304" pitchFamily="18" charset="77"/>
            </a:endParaRPr>
          </a:p>
          <a:p>
            <a:pPr eaLnBrk="1" hangingPunct="1"/>
            <a:endParaRPr lang="it-IT" altLang="en-US" sz="2000" dirty="0">
              <a:latin typeface="American Typewriter" panose="02090604020004020304" pitchFamily="18" charset="77"/>
            </a:endParaRPr>
          </a:p>
          <a:p>
            <a:pPr eaLnBrk="1" hangingPunct="1"/>
            <a:r>
              <a:rPr lang="it-IT" altLang="en-US" sz="1800" dirty="0">
                <a:latin typeface="American Typewriter" panose="02090604020004020304" pitchFamily="18" charset="77"/>
              </a:rPr>
              <a:t>Può essere </a:t>
            </a:r>
            <a:r>
              <a:rPr lang="it-IT" altLang="en-US" sz="1800" b="1" dirty="0">
                <a:solidFill>
                  <a:srgbClr val="000099"/>
                </a:solidFill>
                <a:latin typeface="American Typewriter" panose="02090604020004020304" pitchFamily="18" charset="77"/>
              </a:rPr>
              <a:t>positiva</a:t>
            </a:r>
            <a:r>
              <a:rPr lang="it-IT" altLang="en-US" sz="1800" b="1" dirty="0">
                <a:solidFill>
                  <a:srgbClr val="003399"/>
                </a:solidFill>
                <a:latin typeface="American Typewriter" panose="02090604020004020304" pitchFamily="18" charset="77"/>
              </a:rPr>
              <a:t>…</a:t>
            </a:r>
          </a:p>
        </p:txBody>
      </p:sp>
      <p:sp>
        <p:nvSpPr>
          <p:cNvPr id="463892" name="Text Box 20"/>
          <p:cNvSpPr txBox="1">
            <a:spLocks noChangeArrowheads="1"/>
          </p:cNvSpPr>
          <p:nvPr/>
        </p:nvSpPr>
        <p:spPr bwMode="auto">
          <a:xfrm>
            <a:off x="5076825" y="4005263"/>
            <a:ext cx="93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1800" b="1" dirty="0">
                <a:solidFill>
                  <a:schemeClr val="hlink"/>
                </a:solidFill>
                <a:latin typeface="Symbol" panose="05050102010706020507" pitchFamily="18" charset="2"/>
              </a:rPr>
              <a:t>D</a:t>
            </a:r>
            <a:r>
              <a:rPr lang="it-IT" altLang="en-US" sz="1800" b="1" i="1" dirty="0">
                <a:solidFill>
                  <a:schemeClr val="hlink"/>
                </a:solidFill>
                <a:latin typeface="American Typewriter" panose="02090604020004020304" pitchFamily="18" charset="77"/>
                <a:cs typeface="Arial" panose="020B0604020202020204" pitchFamily="34" charset="0"/>
              </a:rPr>
              <a:t>k</a:t>
            </a:r>
            <a:endParaRPr lang="el-GR" altLang="en-US" sz="1800" b="1" i="1" dirty="0">
              <a:solidFill>
                <a:schemeClr val="hlink"/>
              </a:solidFill>
              <a:cs typeface="Arial" panose="020B0604020202020204" pitchFamily="34" charset="0"/>
            </a:endParaRPr>
          </a:p>
        </p:txBody>
      </p:sp>
      <p:sp>
        <p:nvSpPr>
          <p:cNvPr id="463894" name="Line 22"/>
          <p:cNvSpPr>
            <a:spLocks noChangeShapeType="1"/>
          </p:cNvSpPr>
          <p:nvPr/>
        </p:nvSpPr>
        <p:spPr bwMode="auto">
          <a:xfrm>
            <a:off x="5076825" y="4005263"/>
            <a:ext cx="0" cy="647700"/>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463895" name="Line 23"/>
          <p:cNvSpPr>
            <a:spLocks noChangeShapeType="1"/>
          </p:cNvSpPr>
          <p:nvPr/>
        </p:nvSpPr>
        <p:spPr bwMode="auto">
          <a:xfrm flipH="1">
            <a:off x="5076825" y="4652963"/>
            <a:ext cx="574675" cy="0"/>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463897" name="Line 25"/>
          <p:cNvSpPr>
            <a:spLocks noChangeShapeType="1"/>
          </p:cNvSpPr>
          <p:nvPr/>
        </p:nvSpPr>
        <p:spPr bwMode="auto">
          <a:xfrm flipV="1">
            <a:off x="5651500"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26642" name="Text Box 26"/>
          <p:cNvSpPr txBox="1">
            <a:spLocks noChangeArrowheads="1"/>
          </p:cNvSpPr>
          <p:nvPr/>
        </p:nvSpPr>
        <p:spPr bwMode="auto">
          <a:xfrm>
            <a:off x="4787900" y="5516563"/>
            <a:ext cx="433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i="1" dirty="0">
                <a:latin typeface="American Typewriter" panose="02090604020004020304" pitchFamily="18" charset="77"/>
              </a:rPr>
              <a:t>k</a:t>
            </a:r>
            <a:r>
              <a:rPr lang="it-IT" altLang="en-US" sz="1600" i="1" baseline="-25000" dirty="0">
                <a:latin typeface="American Typewriter" panose="02090604020004020304" pitchFamily="18" charset="77"/>
              </a:rPr>
              <a:t>0</a:t>
            </a:r>
            <a:endParaRPr lang="it-IT" altLang="en-US" sz="1600" i="1" dirty="0">
              <a:latin typeface="American Typewriter" panose="02090604020004020304" pitchFamily="18" charset="77"/>
            </a:endParaRPr>
          </a:p>
        </p:txBody>
      </p:sp>
      <p:sp>
        <p:nvSpPr>
          <p:cNvPr id="463899" name="Text Box 27"/>
          <p:cNvSpPr txBox="1">
            <a:spLocks noChangeArrowheads="1"/>
          </p:cNvSpPr>
          <p:nvPr/>
        </p:nvSpPr>
        <p:spPr bwMode="auto">
          <a:xfrm>
            <a:off x="5434013" y="5516563"/>
            <a:ext cx="433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i="1" dirty="0">
                <a:latin typeface="American Typewriter" panose="02090604020004020304" pitchFamily="18" charset="77"/>
              </a:rPr>
              <a:t>k</a:t>
            </a:r>
            <a:r>
              <a:rPr lang="it-IT" altLang="en-US" sz="1600" i="1" baseline="-25000" dirty="0">
                <a:latin typeface="American Typewriter" panose="02090604020004020304" pitchFamily="18" charset="77"/>
              </a:rPr>
              <a:t>1</a:t>
            </a:r>
            <a:endParaRPr lang="it-IT" altLang="en-US" sz="1600" i="1" dirty="0">
              <a:latin typeface="American Typewriter" panose="02090604020004020304" pitchFamily="18" charset="77"/>
            </a:endParaRPr>
          </a:p>
        </p:txBody>
      </p:sp>
      <p:sp>
        <p:nvSpPr>
          <p:cNvPr id="26644" name="Text Box 29"/>
          <p:cNvSpPr txBox="1">
            <a:spLocks noChangeArrowheads="1"/>
          </p:cNvSpPr>
          <p:nvPr/>
        </p:nvSpPr>
        <p:spPr bwMode="auto">
          <a:xfrm>
            <a:off x="8459788" y="5516563"/>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b="1" i="1" dirty="0">
                <a:latin typeface="American Typewriter" panose="02090604020004020304" pitchFamily="18" charset="77"/>
              </a:rPr>
              <a:t>k</a:t>
            </a:r>
          </a:p>
        </p:txBody>
      </p:sp>
      <p:sp>
        <p:nvSpPr>
          <p:cNvPr id="26645" name="Text Box 30"/>
          <p:cNvSpPr txBox="1">
            <a:spLocks noChangeArrowheads="1"/>
          </p:cNvSpPr>
          <p:nvPr/>
        </p:nvSpPr>
        <p:spPr bwMode="auto">
          <a:xfrm>
            <a:off x="7885113" y="1989138"/>
            <a:ext cx="719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1800" b="1" i="1" dirty="0">
                <a:solidFill>
                  <a:srgbClr val="000099"/>
                </a:solidFill>
                <a:latin typeface="Symbol" panose="05050102010706020507" pitchFamily="18" charset="2"/>
              </a:rPr>
              <a:t>d</a:t>
            </a:r>
            <a:r>
              <a:rPr lang="it-IT" altLang="en-US" sz="1600" b="1" i="1" dirty="0">
                <a:solidFill>
                  <a:srgbClr val="000099"/>
                </a:solidFill>
                <a:latin typeface="American Typewriter" panose="02090604020004020304" pitchFamily="18" charset="77"/>
              </a:rPr>
              <a:t>k</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piè di pagina 3"/>
          <p:cNvSpPr>
            <a:spLocks noGrp="1"/>
          </p:cNvSpPr>
          <p:nvPr>
            <p:ph type="ftr" sz="quarter" idx="10"/>
          </p:nvPr>
        </p:nvSpPr>
        <p:spPr/>
        <p:txBody>
          <a:bodyPr/>
          <a:lstStyle/>
          <a:p>
            <a:pPr>
              <a:defRPr/>
            </a:pPr>
            <a:r>
              <a:rPr lang="it-IT"/>
              <a:t>Lez. 3-A: La crescita economica</a:t>
            </a:r>
          </a:p>
        </p:txBody>
      </p:sp>
      <p:sp>
        <p:nvSpPr>
          <p:cNvPr id="27651"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52"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53" name="Text Box 5"/>
          <p:cNvSpPr txBox="1">
            <a:spLocks noChangeArrowheads="1"/>
          </p:cNvSpPr>
          <p:nvPr/>
        </p:nvSpPr>
        <p:spPr bwMode="auto">
          <a:xfrm>
            <a:off x="3492499" y="1484313"/>
            <a:ext cx="16557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b="1" i="1" dirty="0"/>
              <a:t>y</a:t>
            </a:r>
          </a:p>
        </p:txBody>
      </p:sp>
      <p:sp>
        <p:nvSpPr>
          <p:cNvPr id="27654"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27655" name="Text Box 8"/>
          <p:cNvSpPr txBox="1">
            <a:spLocks noChangeArrowheads="1"/>
          </p:cNvSpPr>
          <p:nvPr/>
        </p:nvSpPr>
        <p:spPr bwMode="auto">
          <a:xfrm>
            <a:off x="7092950" y="1436688"/>
            <a:ext cx="1439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dirty="0"/>
              <a:t>Prodotto, </a:t>
            </a:r>
            <a:r>
              <a:rPr lang="it-IT" altLang="en-US" sz="1600" i="1" dirty="0"/>
              <a:t>f</a:t>
            </a:r>
            <a:r>
              <a:rPr lang="it-IT" altLang="en-US" sz="1600" dirty="0"/>
              <a:t>(</a:t>
            </a:r>
            <a:r>
              <a:rPr lang="it-IT" altLang="en-US" sz="1600" i="1" dirty="0"/>
              <a:t>k</a:t>
            </a:r>
            <a:r>
              <a:rPr lang="it-IT" altLang="en-US" sz="1600" dirty="0"/>
              <a:t>)</a:t>
            </a:r>
            <a:endParaRPr lang="it-IT" altLang="en-US" sz="1600" i="1" dirty="0"/>
          </a:p>
        </p:txBody>
      </p:sp>
      <p:sp>
        <p:nvSpPr>
          <p:cNvPr id="27656" name="Freeform 9"/>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27657" name="Text Box 10"/>
          <p:cNvSpPr txBox="1">
            <a:spLocks noChangeArrowheads="1"/>
          </p:cNvSpPr>
          <p:nvPr/>
        </p:nvSpPr>
        <p:spPr bwMode="auto">
          <a:xfrm>
            <a:off x="7453313" y="3424238"/>
            <a:ext cx="1655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dirty="0"/>
              <a:t>Risparmio, </a:t>
            </a:r>
            <a:r>
              <a:rPr lang="it-IT" altLang="en-US" sz="1600" i="1" dirty="0" err="1"/>
              <a:t>sf</a:t>
            </a:r>
            <a:r>
              <a:rPr lang="it-IT" altLang="en-US" sz="1600" dirty="0"/>
              <a:t>(</a:t>
            </a:r>
            <a:r>
              <a:rPr lang="it-IT" altLang="en-US" sz="1600" i="1" dirty="0"/>
              <a:t>k</a:t>
            </a:r>
            <a:r>
              <a:rPr lang="it-IT" altLang="en-US" sz="1600" dirty="0"/>
              <a:t>)</a:t>
            </a:r>
            <a:r>
              <a:rPr lang="it-IT" altLang="en-US" sz="1600" i="1" dirty="0"/>
              <a:t> </a:t>
            </a:r>
            <a:r>
              <a:rPr lang="it-IT" altLang="en-US" sz="1600" dirty="0"/>
              <a:t>= Investimenti</a:t>
            </a:r>
          </a:p>
        </p:txBody>
      </p:sp>
      <p:sp>
        <p:nvSpPr>
          <p:cNvPr id="27658" name="Line 12"/>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59" name="Line 13"/>
          <p:cNvSpPr>
            <a:spLocks noChangeShapeType="1"/>
          </p:cNvSpPr>
          <p:nvPr/>
        </p:nvSpPr>
        <p:spPr bwMode="auto">
          <a:xfrm flipV="1">
            <a:off x="7524750"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0" name="Rectangle 14"/>
          <p:cNvSpPr>
            <a:spLocks noChangeArrowheads="1"/>
          </p:cNvSpPr>
          <p:nvPr/>
        </p:nvSpPr>
        <p:spPr bwMode="auto">
          <a:xfrm>
            <a:off x="552450" y="2913063"/>
            <a:ext cx="29400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2000" b="1" dirty="0"/>
              <a:t>…</a:t>
            </a:r>
            <a:r>
              <a:rPr lang="it-IT" altLang="en-US" sz="2000" dirty="0"/>
              <a:t>o può essere </a:t>
            </a:r>
            <a:r>
              <a:rPr lang="it-IT" altLang="en-US" sz="2000" b="1" dirty="0">
                <a:solidFill>
                  <a:srgbClr val="000099"/>
                </a:solidFill>
              </a:rPr>
              <a:t>negativa,</a:t>
            </a:r>
            <a:r>
              <a:rPr lang="it-IT" altLang="en-US" sz="2000" dirty="0"/>
              <a:t> se l’ammortamento è superiore all’investimento</a:t>
            </a:r>
          </a:p>
        </p:txBody>
      </p:sp>
      <p:sp>
        <p:nvSpPr>
          <p:cNvPr id="519183" name="Text Box 15"/>
          <p:cNvSpPr txBox="1">
            <a:spLocks noChangeArrowheads="1"/>
          </p:cNvSpPr>
          <p:nvPr/>
        </p:nvSpPr>
        <p:spPr bwMode="auto">
          <a:xfrm>
            <a:off x="7524750" y="2924175"/>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dirty="0">
                <a:solidFill>
                  <a:schemeClr val="hlink"/>
                </a:solidFill>
                <a:latin typeface="Symbol" panose="05050102010706020507" pitchFamily="18" charset="2"/>
              </a:rPr>
              <a:t>D</a:t>
            </a:r>
            <a:r>
              <a:rPr lang="it-IT" altLang="en-US" sz="2000" b="1" i="1" dirty="0">
                <a:solidFill>
                  <a:schemeClr val="hlink"/>
                </a:solidFill>
                <a:cs typeface="Arial" panose="020B0604020202020204" pitchFamily="34" charset="0"/>
              </a:rPr>
              <a:t>k</a:t>
            </a:r>
            <a:endParaRPr lang="el-GR" altLang="en-US" sz="2000" b="1" i="1" dirty="0">
              <a:solidFill>
                <a:schemeClr val="hlink"/>
              </a:solidFill>
              <a:cs typeface="Arial" panose="020B0604020202020204" pitchFamily="34" charset="0"/>
            </a:endParaRPr>
          </a:p>
        </p:txBody>
      </p:sp>
      <p:sp>
        <p:nvSpPr>
          <p:cNvPr id="519184" name="Line 16"/>
          <p:cNvSpPr>
            <a:spLocks noChangeShapeType="1"/>
          </p:cNvSpPr>
          <p:nvPr/>
        </p:nvSpPr>
        <p:spPr bwMode="auto">
          <a:xfrm>
            <a:off x="7524750" y="2997200"/>
            <a:ext cx="0" cy="360363"/>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dirty="0"/>
          </a:p>
        </p:txBody>
      </p:sp>
      <p:sp>
        <p:nvSpPr>
          <p:cNvPr id="519185" name="Line 17"/>
          <p:cNvSpPr>
            <a:spLocks noChangeShapeType="1"/>
          </p:cNvSpPr>
          <p:nvPr/>
        </p:nvSpPr>
        <p:spPr bwMode="auto">
          <a:xfrm flipH="1">
            <a:off x="7164388" y="3357563"/>
            <a:ext cx="358775" cy="0"/>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dirty="0"/>
          </a:p>
        </p:txBody>
      </p:sp>
      <p:sp>
        <p:nvSpPr>
          <p:cNvPr id="519186" name="Line 18"/>
          <p:cNvSpPr>
            <a:spLocks noChangeShapeType="1"/>
          </p:cNvSpPr>
          <p:nvPr/>
        </p:nvSpPr>
        <p:spPr bwMode="auto">
          <a:xfrm flipV="1">
            <a:off x="7164388"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5" name="Text Box 19"/>
          <p:cNvSpPr txBox="1">
            <a:spLocks noChangeArrowheads="1"/>
          </p:cNvSpPr>
          <p:nvPr/>
        </p:nvSpPr>
        <p:spPr bwMode="auto">
          <a:xfrm>
            <a:off x="7234238" y="5583238"/>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0</a:t>
            </a:r>
            <a:endParaRPr lang="it-IT" altLang="en-US" sz="1800" i="1" dirty="0"/>
          </a:p>
        </p:txBody>
      </p:sp>
      <p:sp>
        <p:nvSpPr>
          <p:cNvPr id="519188" name="Text Box 20"/>
          <p:cNvSpPr txBox="1">
            <a:spLocks noChangeArrowheads="1"/>
          </p:cNvSpPr>
          <p:nvPr/>
        </p:nvSpPr>
        <p:spPr bwMode="auto">
          <a:xfrm>
            <a:off x="6948488" y="5583238"/>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1</a:t>
            </a:r>
            <a:endParaRPr lang="it-IT" altLang="en-US" sz="1800" i="1" dirty="0"/>
          </a:p>
        </p:txBody>
      </p:sp>
      <p:sp>
        <p:nvSpPr>
          <p:cNvPr id="27667" name="Text Box 21"/>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27668" name="Rectangle 23"/>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Investimenti e accumulazione di capitale (3)</a:t>
            </a:r>
            <a:br>
              <a:rPr lang="it-IT" altLang="en-US" sz="2800" dirty="0"/>
            </a:br>
            <a:endParaRPr lang="it-IT" altLang="en-US" sz="2800" dirty="0"/>
          </a:p>
        </p:txBody>
      </p:sp>
      <p:sp>
        <p:nvSpPr>
          <p:cNvPr id="27669" name="Text Box 24"/>
          <p:cNvSpPr txBox="1">
            <a:spLocks noChangeArrowheads="1"/>
          </p:cNvSpPr>
          <p:nvPr/>
        </p:nvSpPr>
        <p:spPr bwMode="auto">
          <a:xfrm>
            <a:off x="7885113" y="1989138"/>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0099"/>
                </a:solidFill>
                <a:latin typeface="Symbol" panose="05050102010706020507" pitchFamily="18" charset="2"/>
              </a:rPr>
              <a:t>d</a:t>
            </a:r>
            <a:r>
              <a:rPr lang="it-IT" altLang="en-US" sz="1800" b="1" i="1" dirty="0">
                <a:solidFill>
                  <a:srgbClr val="000099"/>
                </a:solidFill>
              </a:rPr>
              <a:t>k</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egnaposto piè di pagina 3"/>
          <p:cNvSpPr>
            <a:spLocks noGrp="1"/>
          </p:cNvSpPr>
          <p:nvPr>
            <p:ph type="ftr" sz="quarter" idx="10"/>
          </p:nvPr>
        </p:nvSpPr>
        <p:spPr/>
        <p:txBody>
          <a:bodyPr/>
          <a:lstStyle/>
          <a:p>
            <a:pPr>
              <a:defRPr/>
            </a:pPr>
            <a:r>
              <a:rPr lang="it-IT"/>
              <a:t>Lez. 3-A: La crescita economica</a:t>
            </a:r>
          </a:p>
        </p:txBody>
      </p:sp>
      <p:sp>
        <p:nvSpPr>
          <p:cNvPr id="28675" name="Rectangle 2"/>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Investimenti e accumulazione di capitale (3)</a:t>
            </a:r>
            <a:br>
              <a:rPr lang="it-IT" altLang="en-US" sz="2800" dirty="0"/>
            </a:br>
            <a:endParaRPr lang="it-IT" altLang="en-US" sz="2800" dirty="0"/>
          </a:p>
        </p:txBody>
      </p:sp>
      <p:sp>
        <p:nvSpPr>
          <p:cNvPr id="28676"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7"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8" name="Text Box 5"/>
          <p:cNvSpPr txBox="1">
            <a:spLocks noChangeArrowheads="1"/>
          </p:cNvSpPr>
          <p:nvPr/>
        </p:nvSpPr>
        <p:spPr bwMode="auto">
          <a:xfrm>
            <a:off x="3380407" y="1553534"/>
            <a:ext cx="79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28679"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28680"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28681"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28682" name="Freeform 9"/>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28683" name="Text Box 10"/>
          <p:cNvSpPr txBox="1">
            <a:spLocks noChangeArrowheads="1"/>
          </p:cNvSpPr>
          <p:nvPr/>
        </p:nvSpPr>
        <p:spPr bwMode="auto">
          <a:xfrm>
            <a:off x="7885113" y="29241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err="1">
                <a:solidFill>
                  <a:srgbClr val="CC0000"/>
                </a:solidFill>
              </a:rPr>
              <a:t>sf</a:t>
            </a:r>
            <a:r>
              <a:rPr lang="it-IT" altLang="en-US" sz="1800" b="1" dirty="0">
                <a:solidFill>
                  <a:srgbClr val="CC0000"/>
                </a:solidFill>
              </a:rPr>
              <a:t>(</a:t>
            </a:r>
            <a:r>
              <a:rPr lang="it-IT" altLang="en-US" sz="1800" b="1" i="1" dirty="0">
                <a:solidFill>
                  <a:srgbClr val="CC0000"/>
                </a:solidFill>
              </a:rPr>
              <a:t>k</a:t>
            </a:r>
            <a:r>
              <a:rPr lang="it-IT" altLang="en-US" sz="1800" b="1" dirty="0">
                <a:solidFill>
                  <a:srgbClr val="CC0000"/>
                </a:solidFill>
              </a:rPr>
              <a:t>)</a:t>
            </a:r>
          </a:p>
        </p:txBody>
      </p:sp>
      <p:sp>
        <p:nvSpPr>
          <p:cNvPr id="28684" name="Line 12"/>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85" name="Line 13"/>
          <p:cNvSpPr>
            <a:spLocks noChangeShapeType="1"/>
          </p:cNvSpPr>
          <p:nvPr/>
        </p:nvSpPr>
        <p:spPr bwMode="auto">
          <a:xfrm flipV="1">
            <a:off x="5076825"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86" name="Rectangle 18"/>
          <p:cNvSpPr>
            <a:spLocks noChangeArrowheads="1"/>
          </p:cNvSpPr>
          <p:nvPr/>
        </p:nvSpPr>
        <p:spPr bwMode="auto">
          <a:xfrm>
            <a:off x="539750" y="2370138"/>
            <a:ext cx="2940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2000" dirty="0"/>
              <a:t>Fino a quando l’investimento è superiore al deprezzamento il capitale installato </a:t>
            </a:r>
            <a:r>
              <a:rPr lang="it-IT" altLang="en-US" sz="2000" b="1" dirty="0">
                <a:solidFill>
                  <a:srgbClr val="003399"/>
                </a:solidFill>
              </a:rPr>
              <a:t>aumenta</a:t>
            </a:r>
            <a:endParaRPr lang="it-IT" altLang="en-US" sz="2400" b="1" dirty="0">
              <a:solidFill>
                <a:srgbClr val="003399"/>
              </a:solidFill>
            </a:endParaRPr>
          </a:p>
        </p:txBody>
      </p:sp>
      <p:sp>
        <p:nvSpPr>
          <p:cNvPr id="470039" name="Line 23"/>
          <p:cNvSpPr>
            <a:spLocks noChangeShapeType="1"/>
          </p:cNvSpPr>
          <p:nvPr/>
        </p:nvSpPr>
        <p:spPr bwMode="auto">
          <a:xfrm flipV="1">
            <a:off x="5651500"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0041" name="Line 25"/>
          <p:cNvSpPr>
            <a:spLocks noChangeShapeType="1"/>
          </p:cNvSpPr>
          <p:nvPr/>
        </p:nvSpPr>
        <p:spPr bwMode="auto">
          <a:xfrm>
            <a:off x="5148263" y="5516563"/>
            <a:ext cx="76200" cy="0"/>
          </a:xfrm>
          <a:prstGeom prst="line">
            <a:avLst/>
          </a:prstGeom>
          <a:noFill/>
          <a:ln w="57150">
            <a:solidFill>
              <a:schemeClr val="hlink"/>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70042" name="Line 26"/>
          <p:cNvSpPr>
            <a:spLocks noChangeShapeType="1"/>
          </p:cNvSpPr>
          <p:nvPr/>
        </p:nvSpPr>
        <p:spPr bwMode="auto">
          <a:xfrm>
            <a:off x="5359400" y="5516563"/>
            <a:ext cx="76200" cy="0"/>
          </a:xfrm>
          <a:prstGeom prst="line">
            <a:avLst/>
          </a:prstGeom>
          <a:noFill/>
          <a:ln w="57150">
            <a:solidFill>
              <a:schemeClr val="hlink"/>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70043" name="Line 27"/>
          <p:cNvSpPr>
            <a:spLocks noChangeShapeType="1"/>
          </p:cNvSpPr>
          <p:nvPr/>
        </p:nvSpPr>
        <p:spPr bwMode="auto">
          <a:xfrm>
            <a:off x="5575300" y="5516563"/>
            <a:ext cx="76200" cy="0"/>
          </a:xfrm>
          <a:prstGeom prst="line">
            <a:avLst/>
          </a:prstGeom>
          <a:noFill/>
          <a:ln w="57150">
            <a:solidFill>
              <a:schemeClr val="hlink"/>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70044" name="Line 28"/>
          <p:cNvSpPr>
            <a:spLocks noChangeShapeType="1"/>
          </p:cNvSpPr>
          <p:nvPr/>
        </p:nvSpPr>
        <p:spPr bwMode="auto">
          <a:xfrm>
            <a:off x="5076825" y="4005263"/>
            <a:ext cx="0" cy="647700"/>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dirty="0"/>
          </a:p>
        </p:txBody>
      </p:sp>
      <p:sp>
        <p:nvSpPr>
          <p:cNvPr id="470045" name="Line 29"/>
          <p:cNvSpPr>
            <a:spLocks noChangeShapeType="1"/>
          </p:cNvSpPr>
          <p:nvPr/>
        </p:nvSpPr>
        <p:spPr bwMode="auto">
          <a:xfrm flipH="1">
            <a:off x="5076825" y="4652963"/>
            <a:ext cx="574675" cy="0"/>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dirty="0"/>
          </a:p>
        </p:txBody>
      </p:sp>
      <p:sp>
        <p:nvSpPr>
          <p:cNvPr id="470047" name="Text Box 31"/>
          <p:cNvSpPr txBox="1">
            <a:spLocks noChangeArrowheads="1"/>
          </p:cNvSpPr>
          <p:nvPr/>
        </p:nvSpPr>
        <p:spPr bwMode="auto">
          <a:xfrm>
            <a:off x="5076825" y="4005263"/>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dirty="0">
                <a:solidFill>
                  <a:schemeClr val="hlink"/>
                </a:solidFill>
                <a:latin typeface="Symbol" panose="05050102010706020507" pitchFamily="18" charset="2"/>
              </a:rPr>
              <a:t>D</a:t>
            </a:r>
            <a:r>
              <a:rPr lang="it-IT" altLang="en-US" sz="2000" b="1" i="1" dirty="0">
                <a:solidFill>
                  <a:schemeClr val="hlink"/>
                </a:solidFill>
                <a:cs typeface="Arial" panose="020B0604020202020204" pitchFamily="34" charset="0"/>
              </a:rPr>
              <a:t>k</a:t>
            </a:r>
            <a:r>
              <a:rPr lang="it-IT" altLang="en-US" sz="2000" b="1" baseline="-25000" dirty="0">
                <a:solidFill>
                  <a:schemeClr val="hlink"/>
                </a:solidFill>
                <a:cs typeface="Arial" panose="020B0604020202020204" pitchFamily="34" charset="0"/>
              </a:rPr>
              <a:t>0</a:t>
            </a:r>
            <a:endParaRPr lang="el-GR" altLang="en-US" sz="2000" b="1" i="1" baseline="-25000" dirty="0">
              <a:solidFill>
                <a:schemeClr val="hlink"/>
              </a:solidFill>
              <a:cs typeface="Arial" panose="020B0604020202020204" pitchFamily="34" charset="0"/>
            </a:endParaRPr>
          </a:p>
        </p:txBody>
      </p:sp>
      <p:sp>
        <p:nvSpPr>
          <p:cNvPr id="28694" name="Text Box 32"/>
          <p:cNvSpPr txBox="1">
            <a:spLocks noChangeArrowheads="1"/>
          </p:cNvSpPr>
          <p:nvPr/>
        </p:nvSpPr>
        <p:spPr bwMode="auto">
          <a:xfrm>
            <a:off x="4787900" y="5516563"/>
            <a:ext cx="43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0</a:t>
            </a:r>
            <a:endParaRPr lang="it-IT" altLang="en-US" sz="1800" i="1" dirty="0"/>
          </a:p>
        </p:txBody>
      </p:sp>
      <p:sp>
        <p:nvSpPr>
          <p:cNvPr id="470049" name="Text Box 33"/>
          <p:cNvSpPr txBox="1">
            <a:spLocks noChangeArrowheads="1"/>
          </p:cNvSpPr>
          <p:nvPr/>
        </p:nvSpPr>
        <p:spPr bwMode="auto">
          <a:xfrm>
            <a:off x="5434013" y="5516563"/>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1</a:t>
            </a:r>
            <a:endParaRPr lang="it-IT" altLang="en-US" sz="1800" i="1" dirty="0"/>
          </a:p>
        </p:txBody>
      </p:sp>
      <p:sp>
        <p:nvSpPr>
          <p:cNvPr id="28696" name="Text Box 34"/>
          <p:cNvSpPr txBox="1">
            <a:spLocks noChangeArrowheads="1"/>
          </p:cNvSpPr>
          <p:nvPr/>
        </p:nvSpPr>
        <p:spPr bwMode="auto">
          <a:xfrm>
            <a:off x="7885113" y="1989138"/>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0099"/>
                </a:solidFill>
                <a:latin typeface="Symbol" panose="05050102010706020507" pitchFamily="18" charset="2"/>
              </a:rPr>
              <a:t>d</a:t>
            </a:r>
            <a:r>
              <a:rPr lang="it-IT" altLang="en-US" sz="1800" b="1" i="1" dirty="0">
                <a:solidFill>
                  <a:srgbClr val="000099"/>
                </a:solidFill>
              </a:rPr>
              <a:t>k</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piè di pagina 3"/>
          <p:cNvSpPr>
            <a:spLocks noGrp="1"/>
          </p:cNvSpPr>
          <p:nvPr>
            <p:ph type="ftr" sz="quarter" idx="10"/>
          </p:nvPr>
        </p:nvSpPr>
        <p:spPr/>
        <p:txBody>
          <a:bodyPr/>
          <a:lstStyle/>
          <a:p>
            <a:pPr>
              <a:defRPr/>
            </a:pPr>
            <a:r>
              <a:rPr lang="it-IT"/>
              <a:t>Lez. 3-A: La crescita economica</a:t>
            </a:r>
          </a:p>
        </p:txBody>
      </p:sp>
      <p:sp>
        <p:nvSpPr>
          <p:cNvPr id="29699"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0"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1" name="Text Box 5"/>
          <p:cNvSpPr txBox="1">
            <a:spLocks noChangeArrowheads="1"/>
          </p:cNvSpPr>
          <p:nvPr/>
        </p:nvSpPr>
        <p:spPr bwMode="auto">
          <a:xfrm>
            <a:off x="3203575" y="148431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b="1" dirty="0"/>
              <a:t> </a:t>
            </a:r>
            <a:r>
              <a:rPr lang="it-IT" altLang="en-US" sz="1800" b="1" i="1" dirty="0"/>
              <a:t>y</a:t>
            </a:r>
          </a:p>
        </p:txBody>
      </p:sp>
      <p:sp>
        <p:nvSpPr>
          <p:cNvPr id="29702"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29703"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29704"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29705" name="Freeform 9"/>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29706" name="Text Box 10"/>
          <p:cNvSpPr txBox="1">
            <a:spLocks noChangeArrowheads="1"/>
          </p:cNvSpPr>
          <p:nvPr/>
        </p:nvSpPr>
        <p:spPr bwMode="auto">
          <a:xfrm>
            <a:off x="7885113" y="29241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err="1">
                <a:solidFill>
                  <a:srgbClr val="CC0000"/>
                </a:solidFill>
              </a:rPr>
              <a:t>sf</a:t>
            </a:r>
            <a:r>
              <a:rPr lang="it-IT" altLang="en-US" sz="1800" b="1" dirty="0">
                <a:solidFill>
                  <a:srgbClr val="CC0000"/>
                </a:solidFill>
              </a:rPr>
              <a:t>(</a:t>
            </a:r>
            <a:r>
              <a:rPr lang="it-IT" altLang="en-US" sz="1800" b="1" i="1" dirty="0">
                <a:solidFill>
                  <a:srgbClr val="CC0000"/>
                </a:solidFill>
              </a:rPr>
              <a:t>k</a:t>
            </a:r>
            <a:r>
              <a:rPr lang="it-IT" altLang="en-US" sz="1800" b="1" dirty="0">
                <a:solidFill>
                  <a:srgbClr val="FF0000"/>
                </a:solidFill>
              </a:rPr>
              <a:t>)</a:t>
            </a:r>
          </a:p>
        </p:txBody>
      </p:sp>
      <p:sp>
        <p:nvSpPr>
          <p:cNvPr id="29707" name="Text Box 11"/>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0099"/>
                </a:solidFill>
                <a:latin typeface="Symbol" panose="05050102010706020507" pitchFamily="18" charset="2"/>
              </a:rPr>
              <a:t>d</a:t>
            </a:r>
            <a:r>
              <a:rPr lang="it-IT" altLang="en-US" sz="1800" b="1" i="1" dirty="0">
                <a:solidFill>
                  <a:srgbClr val="003399"/>
                </a:solidFill>
              </a:rPr>
              <a:t>k</a:t>
            </a:r>
          </a:p>
        </p:txBody>
      </p:sp>
      <p:sp>
        <p:nvSpPr>
          <p:cNvPr id="29708" name="Line 12"/>
          <p:cNvSpPr>
            <a:spLocks noChangeShapeType="1"/>
          </p:cNvSpPr>
          <p:nvPr/>
        </p:nvSpPr>
        <p:spPr bwMode="auto">
          <a:xfrm flipV="1">
            <a:off x="3779838" y="2276475"/>
            <a:ext cx="4679950" cy="3240088"/>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4129" name="Text Box 17"/>
          <p:cNvSpPr txBox="1">
            <a:spLocks noChangeArrowheads="1"/>
          </p:cNvSpPr>
          <p:nvPr/>
        </p:nvSpPr>
        <p:spPr bwMode="auto">
          <a:xfrm>
            <a:off x="5580063" y="4184650"/>
            <a:ext cx="935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dirty="0">
                <a:solidFill>
                  <a:schemeClr val="hlink"/>
                </a:solidFill>
                <a:latin typeface="Symbol" panose="05050102010706020507" pitchFamily="18" charset="2"/>
              </a:rPr>
              <a:t>D</a:t>
            </a:r>
            <a:r>
              <a:rPr lang="it-IT" altLang="en-US" sz="2000" b="1" i="1" dirty="0">
                <a:solidFill>
                  <a:schemeClr val="hlink"/>
                </a:solidFill>
                <a:cs typeface="Arial" panose="020B0604020202020204" pitchFamily="34" charset="0"/>
              </a:rPr>
              <a:t>k</a:t>
            </a:r>
            <a:r>
              <a:rPr lang="it-IT" altLang="en-US" sz="2000" b="1" i="1" baseline="-25000" dirty="0">
                <a:solidFill>
                  <a:schemeClr val="hlink"/>
                </a:solidFill>
                <a:cs typeface="Arial" panose="020B0604020202020204" pitchFamily="34" charset="0"/>
              </a:rPr>
              <a:t>1</a:t>
            </a:r>
            <a:endParaRPr lang="el-GR" altLang="en-US" sz="2000" b="1" i="1" baseline="-25000" dirty="0">
              <a:solidFill>
                <a:schemeClr val="hlink"/>
              </a:solidFill>
              <a:cs typeface="Arial" panose="020B0604020202020204" pitchFamily="34" charset="0"/>
            </a:endParaRPr>
          </a:p>
        </p:txBody>
      </p:sp>
      <p:sp>
        <p:nvSpPr>
          <p:cNvPr id="29710" name="Line 20"/>
          <p:cNvSpPr>
            <a:spLocks noChangeShapeType="1"/>
          </p:cNvSpPr>
          <p:nvPr/>
        </p:nvSpPr>
        <p:spPr bwMode="auto">
          <a:xfrm flipV="1">
            <a:off x="5651500"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4143" name="Line 31"/>
          <p:cNvSpPr>
            <a:spLocks noChangeShapeType="1"/>
          </p:cNvSpPr>
          <p:nvPr/>
        </p:nvSpPr>
        <p:spPr bwMode="auto">
          <a:xfrm flipV="1">
            <a:off x="6156325"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4144" name="Text Box 32"/>
          <p:cNvSpPr txBox="1">
            <a:spLocks noChangeArrowheads="1"/>
          </p:cNvSpPr>
          <p:nvPr/>
        </p:nvSpPr>
        <p:spPr bwMode="auto">
          <a:xfrm>
            <a:off x="5867400" y="5516563"/>
            <a:ext cx="43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2</a:t>
            </a:r>
            <a:endParaRPr lang="it-IT" altLang="en-US" sz="1800" i="1" dirty="0"/>
          </a:p>
        </p:txBody>
      </p:sp>
      <p:sp>
        <p:nvSpPr>
          <p:cNvPr id="474145" name="Line 33"/>
          <p:cNvSpPr>
            <a:spLocks noChangeShapeType="1"/>
          </p:cNvSpPr>
          <p:nvPr/>
        </p:nvSpPr>
        <p:spPr bwMode="auto">
          <a:xfrm>
            <a:off x="5724525" y="5516563"/>
            <a:ext cx="76200" cy="0"/>
          </a:xfrm>
          <a:prstGeom prst="line">
            <a:avLst/>
          </a:prstGeom>
          <a:noFill/>
          <a:ln w="57150">
            <a:solidFill>
              <a:schemeClr val="hlink"/>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74148" name="Line 36"/>
          <p:cNvSpPr>
            <a:spLocks noChangeShapeType="1"/>
          </p:cNvSpPr>
          <p:nvPr/>
        </p:nvSpPr>
        <p:spPr bwMode="auto">
          <a:xfrm>
            <a:off x="5651500" y="3716338"/>
            <a:ext cx="0" cy="504825"/>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dirty="0"/>
          </a:p>
        </p:txBody>
      </p:sp>
      <p:sp>
        <p:nvSpPr>
          <p:cNvPr id="474149" name="Line 37"/>
          <p:cNvSpPr>
            <a:spLocks noChangeShapeType="1"/>
          </p:cNvSpPr>
          <p:nvPr/>
        </p:nvSpPr>
        <p:spPr bwMode="auto">
          <a:xfrm rot="5400000">
            <a:off x="5867401" y="3932237"/>
            <a:ext cx="0" cy="504825"/>
          </a:xfrm>
          <a:prstGeom prst="line">
            <a:avLst/>
          </a:prstGeom>
          <a:noFill/>
          <a:ln w="57150">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dirty="0"/>
          </a:p>
        </p:txBody>
      </p:sp>
      <p:sp>
        <p:nvSpPr>
          <p:cNvPr id="474150" name="Line 38"/>
          <p:cNvSpPr>
            <a:spLocks noChangeShapeType="1"/>
          </p:cNvSpPr>
          <p:nvPr/>
        </p:nvSpPr>
        <p:spPr bwMode="auto">
          <a:xfrm>
            <a:off x="5935663" y="5516563"/>
            <a:ext cx="76200" cy="0"/>
          </a:xfrm>
          <a:prstGeom prst="line">
            <a:avLst/>
          </a:prstGeom>
          <a:noFill/>
          <a:ln w="57150">
            <a:solidFill>
              <a:schemeClr val="hlink"/>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74152" name="Line 40"/>
          <p:cNvSpPr>
            <a:spLocks noChangeShapeType="1"/>
          </p:cNvSpPr>
          <p:nvPr/>
        </p:nvSpPr>
        <p:spPr bwMode="auto">
          <a:xfrm>
            <a:off x="6084888" y="5516563"/>
            <a:ext cx="76200" cy="0"/>
          </a:xfrm>
          <a:prstGeom prst="line">
            <a:avLst/>
          </a:prstGeom>
          <a:noFill/>
          <a:ln w="57150">
            <a:solidFill>
              <a:schemeClr val="hlink"/>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29718" name="Rectangle 41"/>
          <p:cNvSpPr>
            <a:spLocks noChangeArrowheads="1"/>
          </p:cNvSpPr>
          <p:nvPr/>
        </p:nvSpPr>
        <p:spPr bwMode="auto">
          <a:xfrm>
            <a:off x="323850" y="2370138"/>
            <a:ext cx="31559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it-IT" altLang="en-US" sz="2000" dirty="0"/>
              <a:t>Poiché MPK è decrescente, </a:t>
            </a:r>
          </a:p>
          <a:p>
            <a:pPr eaLnBrk="1" hangingPunct="1"/>
            <a:r>
              <a:rPr lang="it-IT" altLang="en-US" sz="2000" dirty="0"/>
              <a:t>gli aumenti di produzione si riducono con l’aumentare di </a:t>
            </a:r>
            <a:r>
              <a:rPr lang="it-IT" altLang="en-US" sz="2000" b="1" dirty="0">
                <a:solidFill>
                  <a:srgbClr val="003399"/>
                </a:solidFill>
              </a:rPr>
              <a:t>k</a:t>
            </a:r>
            <a:endParaRPr lang="it-IT" altLang="en-US" sz="2400" b="1" dirty="0">
              <a:solidFill>
                <a:srgbClr val="003399"/>
              </a:solidFill>
            </a:endParaRPr>
          </a:p>
        </p:txBody>
      </p:sp>
      <p:sp>
        <p:nvSpPr>
          <p:cNvPr id="29719" name="Text Box 42"/>
          <p:cNvSpPr txBox="1">
            <a:spLocks noChangeArrowheads="1"/>
          </p:cNvSpPr>
          <p:nvPr/>
        </p:nvSpPr>
        <p:spPr bwMode="auto">
          <a:xfrm>
            <a:off x="4787900" y="5516563"/>
            <a:ext cx="43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0</a:t>
            </a:r>
            <a:endParaRPr lang="it-IT" altLang="en-US" sz="1800" i="1" dirty="0"/>
          </a:p>
        </p:txBody>
      </p:sp>
      <p:sp>
        <p:nvSpPr>
          <p:cNvPr id="474155" name="Text Box 43"/>
          <p:cNvSpPr txBox="1">
            <a:spLocks noChangeArrowheads="1"/>
          </p:cNvSpPr>
          <p:nvPr/>
        </p:nvSpPr>
        <p:spPr bwMode="auto">
          <a:xfrm>
            <a:off x="5434013" y="5516563"/>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1</a:t>
            </a:r>
            <a:endParaRPr lang="it-IT" altLang="en-US" sz="1800" i="1" dirty="0"/>
          </a:p>
        </p:txBody>
      </p:sp>
      <p:sp>
        <p:nvSpPr>
          <p:cNvPr id="29721" name="Rectangle 45"/>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Investimenti e accumulazione di capitale (4)</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piè di pagina 3"/>
          <p:cNvSpPr>
            <a:spLocks noGrp="1"/>
          </p:cNvSpPr>
          <p:nvPr>
            <p:ph type="ftr" sz="quarter" idx="10"/>
          </p:nvPr>
        </p:nvSpPr>
        <p:spPr/>
        <p:txBody>
          <a:bodyPr/>
          <a:lstStyle/>
          <a:p>
            <a:pPr>
              <a:defRPr/>
            </a:pPr>
            <a:r>
              <a:rPr lang="it-IT"/>
              <a:t>Lez. 3-A: La crescita economica</a:t>
            </a:r>
          </a:p>
        </p:txBody>
      </p:sp>
      <p:sp>
        <p:nvSpPr>
          <p:cNvPr id="34819"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0"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1" name="Text Box 5"/>
          <p:cNvSpPr txBox="1">
            <a:spLocks noChangeArrowheads="1"/>
          </p:cNvSpPr>
          <p:nvPr/>
        </p:nvSpPr>
        <p:spPr bwMode="auto">
          <a:xfrm>
            <a:off x="3490913" y="1484313"/>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34822"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34823"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34824"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34825" name="Freeform 9"/>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34826" name="Text Box 10"/>
          <p:cNvSpPr txBox="1">
            <a:spLocks noChangeArrowheads="1"/>
          </p:cNvSpPr>
          <p:nvPr/>
        </p:nvSpPr>
        <p:spPr bwMode="auto">
          <a:xfrm>
            <a:off x="7885113" y="29241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err="1">
                <a:solidFill>
                  <a:srgbClr val="FF0000"/>
                </a:solidFill>
              </a:rPr>
              <a:t>sf</a:t>
            </a:r>
            <a:r>
              <a:rPr lang="it-IT" altLang="en-US" sz="1800" b="1" dirty="0">
                <a:solidFill>
                  <a:srgbClr val="FF0000"/>
                </a:solidFill>
              </a:rPr>
              <a:t>(</a:t>
            </a:r>
            <a:r>
              <a:rPr lang="it-IT" altLang="en-US" sz="1800" b="1" i="1" dirty="0">
                <a:solidFill>
                  <a:srgbClr val="FF0000"/>
                </a:solidFill>
              </a:rPr>
              <a:t>k</a:t>
            </a:r>
            <a:r>
              <a:rPr lang="it-IT" altLang="en-US" sz="1800" b="1" dirty="0">
                <a:solidFill>
                  <a:srgbClr val="FF0000"/>
                </a:solidFill>
              </a:rPr>
              <a:t>)</a:t>
            </a:r>
          </a:p>
        </p:txBody>
      </p:sp>
      <p:sp>
        <p:nvSpPr>
          <p:cNvPr id="34827" name="Text Box 11"/>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34828" name="Line 12"/>
          <p:cNvSpPr>
            <a:spLocks noChangeShapeType="1"/>
          </p:cNvSpPr>
          <p:nvPr/>
        </p:nvSpPr>
        <p:spPr bwMode="auto">
          <a:xfrm flipV="1">
            <a:off x="3779838" y="2276475"/>
            <a:ext cx="4679950" cy="3240088"/>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6413" name="Text Box 13"/>
          <p:cNvSpPr txBox="1">
            <a:spLocks noChangeArrowheads="1"/>
          </p:cNvSpPr>
          <p:nvPr/>
        </p:nvSpPr>
        <p:spPr bwMode="auto">
          <a:xfrm>
            <a:off x="7162800" y="5516563"/>
            <a:ext cx="43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1</a:t>
            </a:r>
            <a:endParaRPr lang="it-IT" altLang="en-US" sz="1800" i="1" dirty="0"/>
          </a:p>
        </p:txBody>
      </p:sp>
      <p:sp>
        <p:nvSpPr>
          <p:cNvPr id="34830" name="Text Box 14"/>
          <p:cNvSpPr txBox="1">
            <a:spLocks noChangeArrowheads="1"/>
          </p:cNvSpPr>
          <p:nvPr/>
        </p:nvSpPr>
        <p:spPr bwMode="auto">
          <a:xfrm>
            <a:off x="7451725" y="5516563"/>
            <a:ext cx="43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0</a:t>
            </a:r>
            <a:endParaRPr lang="it-IT" altLang="en-US" sz="1800" i="1" dirty="0"/>
          </a:p>
        </p:txBody>
      </p:sp>
      <p:sp>
        <p:nvSpPr>
          <p:cNvPr id="486415" name="Text Box 15"/>
          <p:cNvSpPr txBox="1">
            <a:spLocks noChangeArrowheads="1"/>
          </p:cNvSpPr>
          <p:nvPr/>
        </p:nvSpPr>
        <p:spPr bwMode="auto">
          <a:xfrm>
            <a:off x="6877050" y="5510213"/>
            <a:ext cx="43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i="1" dirty="0"/>
              <a:t>k</a:t>
            </a:r>
            <a:r>
              <a:rPr lang="it-IT" altLang="en-US" sz="1800" baseline="-25000" dirty="0"/>
              <a:t>2</a:t>
            </a:r>
            <a:endParaRPr lang="it-IT" altLang="en-US" sz="1800" i="1" dirty="0"/>
          </a:p>
        </p:txBody>
      </p:sp>
      <p:sp>
        <p:nvSpPr>
          <p:cNvPr id="34832" name="Line 17"/>
          <p:cNvSpPr>
            <a:spLocks noChangeShapeType="1"/>
          </p:cNvSpPr>
          <p:nvPr/>
        </p:nvSpPr>
        <p:spPr bwMode="auto">
          <a:xfrm>
            <a:off x="6732588" y="170021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6421" name="Line 21"/>
          <p:cNvSpPr>
            <a:spLocks noChangeShapeType="1"/>
          </p:cNvSpPr>
          <p:nvPr/>
        </p:nvSpPr>
        <p:spPr bwMode="auto">
          <a:xfrm>
            <a:off x="744855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486422" name="Line 22"/>
          <p:cNvSpPr>
            <a:spLocks noChangeShapeType="1"/>
          </p:cNvSpPr>
          <p:nvPr/>
        </p:nvSpPr>
        <p:spPr bwMode="auto">
          <a:xfrm>
            <a:off x="7596188" y="5516563"/>
            <a:ext cx="73025"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486427" name="Line 27"/>
          <p:cNvSpPr>
            <a:spLocks noChangeShapeType="1"/>
          </p:cNvSpPr>
          <p:nvPr/>
        </p:nvSpPr>
        <p:spPr bwMode="auto">
          <a:xfrm>
            <a:off x="7235825"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486428" name="Line 28"/>
          <p:cNvSpPr>
            <a:spLocks noChangeShapeType="1"/>
          </p:cNvSpPr>
          <p:nvPr/>
        </p:nvSpPr>
        <p:spPr bwMode="auto">
          <a:xfrm>
            <a:off x="709295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486429" name="Line 29"/>
          <p:cNvSpPr>
            <a:spLocks noChangeShapeType="1"/>
          </p:cNvSpPr>
          <p:nvPr/>
        </p:nvSpPr>
        <p:spPr bwMode="auto">
          <a:xfrm>
            <a:off x="687705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486430" name="Line 30"/>
          <p:cNvSpPr>
            <a:spLocks noChangeShapeType="1"/>
          </p:cNvSpPr>
          <p:nvPr/>
        </p:nvSpPr>
        <p:spPr bwMode="auto">
          <a:xfrm>
            <a:off x="6732588"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486431" name="Text Box 31"/>
          <p:cNvSpPr txBox="1">
            <a:spLocks noChangeArrowheads="1"/>
          </p:cNvSpPr>
          <p:nvPr/>
        </p:nvSpPr>
        <p:spPr bwMode="auto">
          <a:xfrm>
            <a:off x="6515100" y="5516563"/>
            <a:ext cx="433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k*</a:t>
            </a:r>
          </a:p>
        </p:txBody>
      </p:sp>
      <p:sp>
        <p:nvSpPr>
          <p:cNvPr id="34840" name="Rectangle 34"/>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t>Convergenza</a:t>
            </a:r>
            <a:r>
              <a:rPr lang="it-IT" altLang="en-US" sz="2400" dirty="0"/>
              <a:t> verso lo stato stazionario</a:t>
            </a:r>
            <a:endParaRPr lang="it-IT" altLang="en-US" sz="2800" dirty="0"/>
          </a:p>
        </p:txBody>
      </p:sp>
      <p:sp>
        <p:nvSpPr>
          <p:cNvPr id="26" name="Text Box 66"/>
          <p:cNvSpPr txBox="1">
            <a:spLocks noChangeArrowheads="1"/>
          </p:cNvSpPr>
          <p:nvPr/>
        </p:nvSpPr>
        <p:spPr bwMode="auto">
          <a:xfrm>
            <a:off x="250825" y="2204864"/>
            <a:ext cx="2520950" cy="2015936"/>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0"/>
              </a:spcBef>
            </a:pPr>
            <a:r>
              <a:rPr lang="it-IT" altLang="en-US" sz="2000" dirty="0"/>
              <a:t>Se inizialmente </a:t>
            </a:r>
            <a:r>
              <a:rPr lang="it-IT" altLang="en-US" sz="2000" b="1" dirty="0">
                <a:solidFill>
                  <a:srgbClr val="003399"/>
                </a:solidFill>
              </a:rPr>
              <a:t>k</a:t>
            </a:r>
            <a:r>
              <a:rPr lang="it-IT" altLang="en-US" sz="2000" b="1" baseline="-25000" dirty="0">
                <a:solidFill>
                  <a:srgbClr val="003399"/>
                </a:solidFill>
              </a:rPr>
              <a:t>0</a:t>
            </a:r>
            <a:r>
              <a:rPr lang="it-IT" altLang="en-US" sz="2000" baseline="-25000" dirty="0"/>
              <a:t>  </a:t>
            </a:r>
          </a:p>
          <a:p>
            <a:pPr eaLnBrk="1" hangingPunct="1">
              <a:lnSpc>
                <a:spcPct val="125000"/>
              </a:lnSpc>
              <a:spcBef>
                <a:spcPts val="0"/>
              </a:spcBef>
            </a:pPr>
            <a:r>
              <a:rPr lang="it-IT" altLang="en-US" sz="2000" dirty="0"/>
              <a:t>è superiore a </a:t>
            </a:r>
            <a:r>
              <a:rPr lang="it-IT" altLang="en-US" sz="2000" b="1" dirty="0">
                <a:solidFill>
                  <a:srgbClr val="003399"/>
                </a:solidFill>
              </a:rPr>
              <a:t>k*</a:t>
            </a:r>
            <a:r>
              <a:rPr lang="it-IT" altLang="en-US" sz="2000" dirty="0"/>
              <a:t>, </a:t>
            </a:r>
          </a:p>
          <a:p>
            <a:pPr eaLnBrk="1" hangingPunct="1">
              <a:lnSpc>
                <a:spcPct val="125000"/>
              </a:lnSpc>
              <a:spcBef>
                <a:spcPts val="0"/>
              </a:spcBef>
            </a:pPr>
            <a:r>
              <a:rPr lang="it-IT" altLang="en-US" sz="2000" dirty="0"/>
              <a:t>lo stock di capitale tende a</a:t>
            </a:r>
            <a:r>
              <a:rPr lang="it-IT" altLang="en-US" sz="2000" dirty="0">
                <a:solidFill>
                  <a:srgbClr val="000099"/>
                </a:solidFill>
              </a:rPr>
              <a:t> diminuire </a:t>
            </a:r>
            <a:r>
              <a:rPr lang="it-IT" altLang="en-US" sz="2000" dirty="0">
                <a:solidFill>
                  <a:srgbClr val="003399"/>
                </a:solidFill>
              </a:rPr>
              <a:t>nel tempo</a:t>
            </a:r>
            <a:endParaRPr lang="it-IT" altLang="en-US" sz="2800" dirty="0">
              <a:solidFill>
                <a:srgbClr val="003399"/>
              </a:solidFill>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piè di pagina 3"/>
          <p:cNvSpPr>
            <a:spLocks noGrp="1"/>
          </p:cNvSpPr>
          <p:nvPr>
            <p:ph type="ftr" sz="quarter" idx="10"/>
          </p:nvPr>
        </p:nvSpPr>
        <p:spPr/>
        <p:txBody>
          <a:bodyPr/>
          <a:lstStyle/>
          <a:p>
            <a:pPr>
              <a:defRPr/>
            </a:pPr>
            <a:r>
              <a:rPr lang="it-IT"/>
              <a:t>Lez. 3-A: La crescita economica</a:t>
            </a:r>
          </a:p>
        </p:txBody>
      </p:sp>
      <p:sp>
        <p:nvSpPr>
          <p:cNvPr id="34840" name="Rectangle 34"/>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latin typeface="American Typewriter" panose="02090604020004020304" pitchFamily="18" charset="77"/>
              </a:rPr>
              <a:t>Convergenza</a:t>
            </a:r>
            <a:r>
              <a:rPr lang="it-IT" altLang="en-US" sz="2400" dirty="0">
                <a:latin typeface="American Typewriter" panose="02090604020004020304" pitchFamily="18" charset="77"/>
              </a:rPr>
              <a:t> verso lo stato stazionario</a:t>
            </a:r>
            <a:endParaRPr lang="it-IT" altLang="en-US" sz="2800" dirty="0">
              <a:latin typeface="American Typewriter" panose="02090604020004020304" pitchFamily="18" charset="77"/>
            </a:endParaRPr>
          </a:p>
        </p:txBody>
      </p:sp>
      <p:sp>
        <p:nvSpPr>
          <p:cNvPr id="26" name="Text Box 66"/>
          <p:cNvSpPr txBox="1">
            <a:spLocks noChangeArrowheads="1"/>
          </p:cNvSpPr>
          <p:nvPr/>
        </p:nvSpPr>
        <p:spPr bwMode="auto">
          <a:xfrm>
            <a:off x="683568" y="1413064"/>
            <a:ext cx="7704856" cy="31406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0"/>
              </a:spcBef>
            </a:pPr>
            <a:r>
              <a:rPr lang="it-IT" altLang="en-US" sz="2000" dirty="0">
                <a:latin typeface="American Typewriter" panose="02090604020004020304" pitchFamily="18" charset="77"/>
              </a:rPr>
              <a:t>All’intersezione tra la curva del risparmio e la retta del deprezzamento, l’investimento lordo e il deprezzamento sono uguali </a:t>
            </a:r>
            <a:r>
              <a:rPr lang="it-IT" altLang="en-US" sz="2000" dirty="0" err="1">
                <a:latin typeface="American Typewriter" panose="02090604020004020304" pitchFamily="18" charset="77"/>
              </a:rPr>
              <a:t>cosi’</a:t>
            </a:r>
            <a:r>
              <a:rPr lang="it-IT" altLang="en-US" sz="2000" dirty="0">
                <a:latin typeface="American Typewriter" panose="02090604020004020304" pitchFamily="18" charset="77"/>
              </a:rPr>
              <a:t> che il rapporto tra capitale lavoro non cambia più</a:t>
            </a:r>
          </a:p>
          <a:p>
            <a:pPr eaLnBrk="1" hangingPunct="1">
              <a:lnSpc>
                <a:spcPct val="125000"/>
              </a:lnSpc>
              <a:spcBef>
                <a:spcPts val="0"/>
              </a:spcBef>
            </a:pPr>
            <a:endParaRPr lang="it-IT" altLang="en-US" sz="2000" dirty="0">
              <a:latin typeface="American Typewriter" panose="02090604020004020304" pitchFamily="18" charset="77"/>
            </a:endParaRPr>
          </a:p>
          <a:p>
            <a:pPr eaLnBrk="1" hangingPunct="1">
              <a:lnSpc>
                <a:spcPct val="125000"/>
              </a:lnSpc>
              <a:spcBef>
                <a:spcPts val="0"/>
              </a:spcBef>
            </a:pPr>
            <a:endParaRPr lang="it-IT" altLang="en-US" sz="2000" dirty="0">
              <a:latin typeface="American Typewriter" panose="02090604020004020304" pitchFamily="18" charset="77"/>
            </a:endParaRPr>
          </a:p>
          <a:p>
            <a:pPr eaLnBrk="1" hangingPunct="1">
              <a:lnSpc>
                <a:spcPct val="125000"/>
              </a:lnSpc>
              <a:spcBef>
                <a:spcPts val="0"/>
              </a:spcBef>
            </a:pPr>
            <a:r>
              <a:rPr lang="it-IT" altLang="en-US" sz="2000" dirty="0">
                <a:latin typeface="American Typewriter" panose="02090604020004020304" pitchFamily="18" charset="77"/>
              </a:rPr>
              <a:t>Abbiamo appena visto come, a prescindere dalla propria posizione iniziale, il sistema economico tenderà spontaneamente al suo stato stazionario. </a:t>
            </a:r>
          </a:p>
        </p:txBody>
      </p:sp>
    </p:spTree>
    <p:extLst>
      <p:ext uri="{BB962C8B-B14F-4D97-AF65-F5344CB8AC3E}">
        <p14:creationId xmlns:p14="http://schemas.microsoft.com/office/powerpoint/2010/main" val="49192510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35843" name="Rectangle 2"/>
          <p:cNvSpPr>
            <a:spLocks noGrp="1" noChangeArrowheads="1"/>
          </p:cNvSpPr>
          <p:nvPr>
            <p:ph type="body" idx="1"/>
          </p:nvPr>
        </p:nvSpPr>
        <p:spPr>
          <a:xfrm>
            <a:off x="827088" y="1557338"/>
            <a:ext cx="7783512"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p:txBody>
      </p:sp>
      <p:sp>
        <p:nvSpPr>
          <p:cNvPr id="35844"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35845" name="Rectangle 4"/>
          <p:cNvSpPr>
            <a:spLocks noChangeArrowheads="1"/>
          </p:cNvSpPr>
          <p:nvPr/>
        </p:nvSpPr>
        <p:spPr bwMode="auto">
          <a:xfrm>
            <a:off x="395288" y="1563688"/>
            <a:ext cx="8280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None/>
            </a:pPr>
            <a:r>
              <a:rPr lang="it-IT" altLang="en-US" sz="1800" dirty="0"/>
              <a:t>Lo stato stazionario è caratterizzato da: </a:t>
            </a:r>
            <a:r>
              <a:rPr lang="it-IT" altLang="en-US" sz="1800" i="1" dirty="0"/>
              <a:t> </a:t>
            </a:r>
            <a:r>
              <a:rPr lang="el-GR" altLang="en-US" sz="2400" b="1" dirty="0">
                <a:solidFill>
                  <a:schemeClr val="hlink"/>
                </a:solidFill>
                <a:latin typeface="Symbol" panose="05050102010706020507" pitchFamily="18" charset="2"/>
              </a:rPr>
              <a:t>D</a:t>
            </a:r>
            <a:r>
              <a:rPr lang="it-IT" altLang="en-US" sz="2400" b="1" dirty="0">
                <a:solidFill>
                  <a:schemeClr val="hlink"/>
                </a:solidFill>
                <a:latin typeface="Verdana" panose="020B0604030504040204" pitchFamily="34" charset="0"/>
              </a:rPr>
              <a:t>k = 0</a:t>
            </a:r>
            <a:endParaRPr lang="it-IT" altLang="en-US" sz="2400" b="1" i="1" dirty="0"/>
          </a:p>
          <a:p>
            <a:pPr eaLnBrk="1" hangingPunct="1">
              <a:spcBef>
                <a:spcPct val="10000"/>
              </a:spcBef>
              <a:buClr>
                <a:schemeClr val="tx2"/>
              </a:buClr>
              <a:buSzPct val="70000"/>
              <a:buFont typeface="Wingdings" panose="05000000000000000000" pitchFamily="2" charset="2"/>
              <a:buNone/>
            </a:pPr>
            <a:r>
              <a:rPr lang="it-IT" altLang="en-US" sz="1800" dirty="0"/>
              <a:t>Poiché la funzione di accumulazione del capitale è data da</a:t>
            </a:r>
            <a:r>
              <a:rPr lang="it-IT" altLang="en-US" sz="2500" dirty="0"/>
              <a:t>:</a:t>
            </a:r>
          </a:p>
          <a:p>
            <a:pPr eaLnBrk="1" hangingPunct="1">
              <a:spcBef>
                <a:spcPct val="10000"/>
              </a:spcBef>
              <a:buClr>
                <a:schemeClr val="tx2"/>
              </a:buClr>
              <a:buSzPct val="70000"/>
              <a:buFont typeface="Wingdings" panose="05000000000000000000" pitchFamily="2" charset="2"/>
              <a:buNone/>
            </a:pPr>
            <a:endParaRPr lang="it-IT" altLang="en-US" sz="900" dirty="0">
              <a:latin typeface="Verdana" panose="020B0604030504040204" pitchFamily="34" charset="0"/>
            </a:endParaRPr>
          </a:p>
          <a:p>
            <a:pPr algn="ctr" eaLnBrk="1" hangingPunct="1">
              <a:spcBef>
                <a:spcPts val="0"/>
              </a:spcBef>
              <a:buClr>
                <a:schemeClr val="tx2"/>
              </a:buClr>
              <a:buSzPct val="70000"/>
              <a:buFont typeface="Wingdings" panose="05000000000000000000" pitchFamily="2" charset="2"/>
              <a:buNone/>
            </a:pPr>
            <a:r>
              <a:rPr lang="el-GR" altLang="en-US" sz="2400" b="1" dirty="0">
                <a:solidFill>
                  <a:schemeClr val="hlink"/>
                </a:solidFill>
                <a:latin typeface="Symbol" panose="05050102010706020507" pitchFamily="18" charset="2"/>
              </a:rPr>
              <a:t>D</a:t>
            </a:r>
            <a:r>
              <a:rPr lang="it-IT" altLang="en-US" sz="2500" b="1" dirty="0">
                <a:solidFill>
                  <a:schemeClr val="hlink"/>
                </a:solidFill>
                <a:latin typeface="Verdana" panose="020B0604030504040204" pitchFamily="34" charset="0"/>
              </a:rPr>
              <a:t>k</a:t>
            </a:r>
            <a:r>
              <a:rPr lang="it-IT" altLang="en-US" sz="2500" b="1" dirty="0">
                <a:solidFill>
                  <a:srgbClr val="000099"/>
                </a:solidFill>
                <a:latin typeface="Verdana" panose="020B0604030504040204" pitchFamily="34" charset="0"/>
              </a:rPr>
              <a:t> </a:t>
            </a:r>
            <a:r>
              <a:rPr lang="it-IT" altLang="en-US" sz="2500" b="1" dirty="0">
                <a:latin typeface="Verdana" panose="020B0604030504040204" pitchFamily="34" charset="0"/>
              </a:rPr>
              <a:t>=</a:t>
            </a:r>
            <a:r>
              <a:rPr lang="it-IT" altLang="en-US" sz="2500" b="1" dirty="0">
                <a:solidFill>
                  <a:srgbClr val="000099"/>
                </a:solidFill>
                <a:latin typeface="Verdana" panose="020B0604030504040204" pitchFamily="34" charset="0"/>
              </a:rPr>
              <a:t> </a:t>
            </a:r>
            <a:r>
              <a:rPr lang="it-IT" altLang="en-US" sz="2500" b="1" dirty="0">
                <a:solidFill>
                  <a:srgbClr val="CC0000"/>
                </a:solidFill>
                <a:latin typeface="Verdana" panose="020B0604030504040204" pitchFamily="34" charset="0"/>
              </a:rPr>
              <a:t>s f(k)</a:t>
            </a:r>
            <a:r>
              <a:rPr lang="it-IT" altLang="en-US" sz="2500" b="1" dirty="0">
                <a:solidFill>
                  <a:srgbClr val="000099"/>
                </a:solidFill>
                <a:latin typeface="Verdana" panose="020B0604030504040204" pitchFamily="34" charset="0"/>
              </a:rPr>
              <a:t> – </a:t>
            </a:r>
            <a:r>
              <a:rPr lang="el-GR" altLang="en-US" sz="2600" b="1" dirty="0">
                <a:solidFill>
                  <a:srgbClr val="000099"/>
                </a:solidFill>
                <a:latin typeface="Symbol" panose="05050102010706020507" pitchFamily="18" charset="2"/>
              </a:rPr>
              <a:t>d</a:t>
            </a:r>
            <a:r>
              <a:rPr lang="it-IT" altLang="en-US" sz="2600" b="1" dirty="0">
                <a:solidFill>
                  <a:srgbClr val="000099"/>
                </a:solidFill>
                <a:latin typeface="Symbol" panose="05050102010706020507" pitchFamily="18" charset="2"/>
              </a:rPr>
              <a:t> </a:t>
            </a:r>
            <a:r>
              <a:rPr lang="it-IT" altLang="en-US" sz="2500" b="1" dirty="0">
                <a:solidFill>
                  <a:srgbClr val="000099"/>
                </a:solidFill>
                <a:latin typeface="Verdana" panose="020B0604030504040204" pitchFamily="34" charset="0"/>
              </a:rPr>
              <a:t>k</a:t>
            </a:r>
          </a:p>
          <a:p>
            <a:pPr eaLnBrk="1" hangingPunct="1">
              <a:spcBef>
                <a:spcPct val="10000"/>
              </a:spcBef>
              <a:buClr>
                <a:schemeClr val="tx2"/>
              </a:buClr>
              <a:buSzPct val="70000"/>
              <a:buFont typeface="Wingdings" panose="05000000000000000000" pitchFamily="2" charset="2"/>
              <a:buNone/>
            </a:pPr>
            <a:r>
              <a:rPr lang="it-IT" altLang="en-US" sz="1800" dirty="0"/>
              <a:t>Avremo:</a:t>
            </a:r>
          </a:p>
          <a:p>
            <a:pPr algn="ctr" eaLnBrk="1" hangingPunct="1">
              <a:spcBef>
                <a:spcPts val="0"/>
              </a:spcBef>
              <a:buClr>
                <a:schemeClr val="tx2"/>
              </a:buClr>
              <a:buSzPct val="70000"/>
              <a:buFont typeface="Wingdings" panose="05000000000000000000" pitchFamily="2" charset="2"/>
              <a:buNone/>
            </a:pPr>
            <a:r>
              <a:rPr lang="it-IT" altLang="en-US" sz="2500" b="1" dirty="0">
                <a:solidFill>
                  <a:schemeClr val="hlink"/>
                </a:solidFill>
                <a:latin typeface="Verdana" panose="020B0604030504040204" pitchFamily="34" charset="0"/>
              </a:rPr>
              <a:t>     0</a:t>
            </a:r>
            <a:r>
              <a:rPr lang="it-IT" altLang="en-US" sz="2500" b="1" dirty="0">
                <a:solidFill>
                  <a:srgbClr val="000099"/>
                </a:solidFill>
                <a:latin typeface="Verdana" panose="020B0604030504040204" pitchFamily="34" charset="0"/>
              </a:rPr>
              <a:t> </a:t>
            </a:r>
            <a:r>
              <a:rPr lang="it-IT" altLang="en-US" sz="2500" b="1" dirty="0">
                <a:latin typeface="Verdana" panose="020B0604030504040204" pitchFamily="34" charset="0"/>
              </a:rPr>
              <a:t>=</a:t>
            </a:r>
            <a:r>
              <a:rPr lang="it-IT" altLang="en-US" sz="2500" b="1" dirty="0">
                <a:solidFill>
                  <a:srgbClr val="000099"/>
                </a:solidFill>
                <a:latin typeface="Verdana" panose="020B0604030504040204" pitchFamily="34" charset="0"/>
              </a:rPr>
              <a:t> </a:t>
            </a:r>
            <a:r>
              <a:rPr lang="it-IT" altLang="en-US" sz="2500" b="1" dirty="0">
                <a:solidFill>
                  <a:srgbClr val="CC0000"/>
                </a:solidFill>
                <a:latin typeface="Verdana" panose="020B0604030504040204" pitchFamily="34" charset="0"/>
              </a:rPr>
              <a:t>s f(k*)</a:t>
            </a:r>
            <a:r>
              <a:rPr lang="it-IT" altLang="en-US" sz="2500" b="1" dirty="0">
                <a:solidFill>
                  <a:srgbClr val="000099"/>
                </a:solidFill>
                <a:latin typeface="Verdana" panose="020B0604030504040204" pitchFamily="34" charset="0"/>
              </a:rPr>
              <a:t> – </a:t>
            </a:r>
            <a:r>
              <a:rPr lang="el-GR" altLang="en-US" sz="2600" b="1" dirty="0">
                <a:solidFill>
                  <a:srgbClr val="000099"/>
                </a:solidFill>
                <a:latin typeface="Symbol" panose="05050102010706020507" pitchFamily="18" charset="2"/>
              </a:rPr>
              <a:t>d</a:t>
            </a:r>
            <a:r>
              <a:rPr lang="it-IT" altLang="en-US" sz="2600" b="1" dirty="0">
                <a:solidFill>
                  <a:srgbClr val="000099"/>
                </a:solidFill>
                <a:latin typeface="Symbol" panose="05050102010706020507" pitchFamily="18" charset="2"/>
              </a:rPr>
              <a:t> </a:t>
            </a:r>
            <a:r>
              <a:rPr lang="it-IT" altLang="en-US" sz="2500" b="1" dirty="0">
                <a:solidFill>
                  <a:srgbClr val="000099"/>
                </a:solidFill>
                <a:latin typeface="Verdana" panose="020B0604030504040204" pitchFamily="34" charset="0"/>
              </a:rPr>
              <a:t>k*</a:t>
            </a:r>
          </a:p>
          <a:p>
            <a:pPr eaLnBrk="1" hangingPunct="1">
              <a:spcBef>
                <a:spcPts val="1200"/>
              </a:spcBef>
              <a:buClr>
                <a:schemeClr val="tx2"/>
              </a:buClr>
              <a:buSzPct val="70000"/>
              <a:buFont typeface="Wingdings" panose="05000000000000000000" pitchFamily="2" charset="2"/>
              <a:buNone/>
            </a:pPr>
            <a:r>
              <a:rPr lang="it-IT" altLang="en-US" sz="1800" dirty="0"/>
              <a:t>Riordinando i termini (in modo da avere le variabili esogene a destra), si ha: </a:t>
            </a:r>
          </a:p>
          <a:p>
            <a:pPr eaLnBrk="1" hangingPunct="1">
              <a:spcBef>
                <a:spcPct val="10000"/>
              </a:spcBef>
              <a:buClr>
                <a:schemeClr val="tx2"/>
              </a:buClr>
              <a:buSzPct val="70000"/>
              <a:buFont typeface="Wingdings" panose="05000000000000000000" pitchFamily="2" charset="2"/>
              <a:buNone/>
            </a:pPr>
            <a:endParaRPr lang="it-IT" altLang="en-US" sz="1000" dirty="0">
              <a:latin typeface="Verdana" panose="020B0604030504040204" pitchFamily="34" charset="0"/>
            </a:endParaRPr>
          </a:p>
          <a:p>
            <a:pPr algn="ctr" eaLnBrk="1" hangingPunct="1">
              <a:spcBef>
                <a:spcPct val="10000"/>
              </a:spcBef>
              <a:buClr>
                <a:schemeClr val="tx2"/>
              </a:buClr>
              <a:buSzPct val="70000"/>
              <a:buFont typeface="Wingdings" panose="05000000000000000000" pitchFamily="2" charset="2"/>
              <a:buNone/>
            </a:pPr>
            <a:r>
              <a:rPr lang="it-IT" altLang="en-US" sz="2500" b="1" dirty="0">
                <a:solidFill>
                  <a:schemeClr val="tx2"/>
                </a:solidFill>
                <a:latin typeface="Verdana" panose="020B0604030504040204" pitchFamily="34" charset="0"/>
              </a:rPr>
              <a:t>k*/f(k*)  = s/</a:t>
            </a:r>
            <a:r>
              <a:rPr lang="el-GR" altLang="en-US" sz="2500" b="1" dirty="0">
                <a:solidFill>
                  <a:schemeClr val="tx2"/>
                </a:solidFill>
                <a:latin typeface="Symbol" panose="05050102010706020507" pitchFamily="18" charset="2"/>
              </a:rPr>
              <a:t>d</a:t>
            </a:r>
            <a:endParaRPr lang="it-IT" altLang="en-US" sz="2500" b="1" dirty="0">
              <a:solidFill>
                <a:schemeClr val="tx2"/>
              </a:solidFill>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el-GR" altLang="en-US" sz="2500" dirty="0">
              <a:latin typeface="Verdana" panose="020B0604030504040204" pitchFamily="34" charset="0"/>
            </a:endParaRPr>
          </a:p>
        </p:txBody>
      </p:sp>
      <p:sp>
        <p:nvSpPr>
          <p:cNvPr id="35846" name="Rectangle 5"/>
          <p:cNvSpPr>
            <a:spLocks noGrp="1" noChangeArrowheads="1"/>
          </p:cNvSpPr>
          <p:nvPr>
            <p:ph type="title"/>
          </p:nvPr>
        </p:nvSpPr>
        <p:spPr bwMode="auto">
          <a:xfrm>
            <a:off x="533400" y="404813"/>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t>II.5 – Lo stato stazionario e la convergenza</a:t>
            </a:r>
            <a:endParaRPr lang="it-IT" altLang="en-US" sz="2400"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egnaposto piè di pagina 3"/>
          <p:cNvSpPr>
            <a:spLocks noGrp="1"/>
          </p:cNvSpPr>
          <p:nvPr>
            <p:ph type="ftr" sz="quarter" idx="10"/>
          </p:nvPr>
        </p:nvSpPr>
        <p:spPr/>
        <p:txBody>
          <a:bodyPr/>
          <a:lstStyle/>
          <a:p>
            <a:pPr>
              <a:defRPr/>
            </a:pPr>
            <a:r>
              <a:rPr lang="it-IT"/>
              <a:t>Lez. 3-A: La crescita economica</a:t>
            </a:r>
          </a:p>
        </p:txBody>
      </p:sp>
      <p:sp>
        <p:nvSpPr>
          <p:cNvPr id="567298" name="Rectangle 2"/>
          <p:cNvSpPr>
            <a:spLocks noGrp="1" noChangeArrowheads="1"/>
          </p:cNvSpPr>
          <p:nvPr>
            <p:ph type="body" idx="1"/>
          </p:nvPr>
        </p:nvSpPr>
        <p:spPr>
          <a:xfrm>
            <a:off x="539750" y="1524000"/>
            <a:ext cx="8375650" cy="681038"/>
          </a:xfrm>
        </p:spPr>
        <p:txBody>
          <a:bodyPr/>
          <a:lstStyle/>
          <a:p>
            <a:pPr marL="287338" indent="-287338" eaLnBrk="1" hangingPunct="1">
              <a:lnSpc>
                <a:spcPct val="80000"/>
              </a:lnSpc>
              <a:buFont typeface="Wingdings" panose="05000000000000000000" pitchFamily="2" charset="2"/>
              <a:buNone/>
            </a:pPr>
            <a:r>
              <a:rPr lang="it-IT" altLang="en-US" sz="2000" dirty="0">
                <a:latin typeface="Arial" panose="020B0604020202020204" pitchFamily="34" charset="0"/>
              </a:rPr>
              <a:t>Lo stato stazionario è identificato dal livello di capitale tale per cui:</a:t>
            </a:r>
          </a:p>
        </p:txBody>
      </p:sp>
      <mc:AlternateContent xmlns:mc="http://schemas.openxmlformats.org/markup-compatibility/2006" xmlns:a14="http://schemas.microsoft.com/office/drawing/2010/main">
        <mc:Choice Requires="a14">
          <p:sp>
            <p:nvSpPr>
              <p:cNvPr id="567299" name="Object 3"/>
              <p:cNvSpPr txBox="1"/>
              <p:nvPr/>
            </p:nvSpPr>
            <p:spPr bwMode="auto">
              <a:xfrm>
                <a:off x="2627313" y="1900238"/>
                <a:ext cx="4340225" cy="665162"/>
              </a:xfrm>
              <a:prstGeom prst="rect">
                <a:avLst/>
              </a:prstGeom>
              <a:noFill/>
              <a:ln w="9525">
                <a:solidFill>
                  <a:srgbClr val="CC00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it-IT" sz="2800" i="0">
                          <a:solidFill>
                            <a:srgbClr val="000000"/>
                          </a:solidFill>
                          <a:latin typeface="Cambria Math" panose="02040503050406030204" pitchFamily="18" charset="0"/>
                        </a:rPr>
                        <m:t>Δ</m:t>
                      </m:r>
                      <m:sSup>
                        <m:sSupPr>
                          <m:ctrlPr>
                            <a:rPr lang="it-IT" sz="2800" i="1">
                              <a:solidFill>
                                <a:srgbClr val="000000"/>
                              </a:solidFill>
                              <a:latin typeface="Cambria Math" panose="02040503050406030204" pitchFamily="18" charset="0"/>
                            </a:rPr>
                          </m:ctrlPr>
                        </m:sSupPr>
                        <m:e>
                          <m:r>
                            <m:rPr>
                              <m:sty m:val="p"/>
                            </m:rPr>
                            <a:rPr lang="it-IT" sz="2800" i="0">
                              <a:solidFill>
                                <a:srgbClr val="000000"/>
                              </a:solidFill>
                              <a:latin typeface="Cambria Math" panose="02040503050406030204" pitchFamily="18" charset="0"/>
                            </a:rPr>
                            <m:t>k</m:t>
                          </m:r>
                        </m:e>
                        <m:sup>
                          <m:r>
                            <a:rPr lang="it-IT" sz="2800" i="0">
                              <a:solidFill>
                                <a:srgbClr val="000000"/>
                              </a:solidFill>
                              <a:latin typeface="Cambria Math" panose="02040503050406030204" pitchFamily="18" charset="0"/>
                            </a:rPr>
                            <m:t>∗</m:t>
                          </m:r>
                        </m:sup>
                      </m:sSup>
                      <m:r>
                        <a:rPr lang="it-IT" sz="2800" i="0">
                          <a:solidFill>
                            <a:srgbClr val="000000"/>
                          </a:solidFill>
                          <a:latin typeface="Cambria Math" panose="02040503050406030204" pitchFamily="18" charset="0"/>
                        </a:rPr>
                        <m:t>=</m:t>
                      </m:r>
                      <m:r>
                        <m:rPr>
                          <m:sty m:val="p"/>
                        </m:rPr>
                        <a:rPr lang="it-IT" sz="2800" i="0">
                          <a:solidFill>
                            <a:srgbClr val="000000"/>
                          </a:solidFill>
                          <a:latin typeface="Cambria Math" panose="02040503050406030204" pitchFamily="18" charset="0"/>
                        </a:rPr>
                        <m:t>sf</m:t>
                      </m:r>
                      <m:r>
                        <a:rPr lang="it-IT" sz="2800" i="0">
                          <a:solidFill>
                            <a:srgbClr val="000000"/>
                          </a:solidFill>
                          <a:latin typeface="Cambria Math" panose="02040503050406030204" pitchFamily="18" charset="0"/>
                        </a:rPr>
                        <m:t>(</m:t>
                      </m:r>
                      <m:sSup>
                        <m:sSupPr>
                          <m:ctrlPr>
                            <a:rPr lang="it-IT" sz="2800" i="1">
                              <a:solidFill>
                                <a:srgbClr val="000000"/>
                              </a:solidFill>
                              <a:latin typeface="Cambria Math" panose="02040503050406030204" pitchFamily="18" charset="0"/>
                            </a:rPr>
                          </m:ctrlPr>
                        </m:sSupPr>
                        <m:e>
                          <m:r>
                            <m:rPr>
                              <m:sty m:val="p"/>
                            </m:rPr>
                            <a:rPr lang="it-IT" sz="2800" i="0">
                              <a:solidFill>
                                <a:srgbClr val="000000"/>
                              </a:solidFill>
                              <a:latin typeface="Cambria Math" panose="02040503050406030204" pitchFamily="18" charset="0"/>
                            </a:rPr>
                            <m:t>k</m:t>
                          </m:r>
                        </m:e>
                        <m:sup>
                          <m:r>
                            <a:rPr lang="it-IT" sz="2800" i="0">
                              <a:solidFill>
                                <a:srgbClr val="000000"/>
                              </a:solidFill>
                              <a:latin typeface="Cambria Math" panose="02040503050406030204" pitchFamily="18" charset="0"/>
                            </a:rPr>
                            <m:t>∗</m:t>
                          </m:r>
                        </m:sup>
                      </m:sSup>
                      <m:r>
                        <a:rPr lang="it-IT" sz="2800" i="0">
                          <a:solidFill>
                            <a:srgbClr val="000000"/>
                          </a:solidFill>
                          <a:latin typeface="Cambria Math" panose="02040503050406030204" pitchFamily="18" charset="0"/>
                        </a:rPr>
                        <m:t>)−</m:t>
                      </m:r>
                      <m:r>
                        <m:rPr>
                          <m:sty m:val="p"/>
                        </m:rPr>
                        <a:rPr lang="it-IT" sz="2800" i="0">
                          <a:solidFill>
                            <a:srgbClr val="000000"/>
                          </a:solidFill>
                          <a:latin typeface="Cambria Math" panose="02040503050406030204" pitchFamily="18" charset="0"/>
                        </a:rPr>
                        <m:t>δ</m:t>
                      </m:r>
                      <m:sSup>
                        <m:sSupPr>
                          <m:ctrlPr>
                            <a:rPr lang="it-IT" sz="2800" i="1">
                              <a:solidFill>
                                <a:srgbClr val="000000"/>
                              </a:solidFill>
                              <a:latin typeface="Cambria Math" panose="02040503050406030204" pitchFamily="18" charset="0"/>
                            </a:rPr>
                          </m:ctrlPr>
                        </m:sSupPr>
                        <m:e>
                          <m:r>
                            <m:rPr>
                              <m:sty m:val="p"/>
                            </m:rPr>
                            <a:rPr lang="it-IT" sz="2800" i="0">
                              <a:solidFill>
                                <a:srgbClr val="000000"/>
                              </a:solidFill>
                              <a:latin typeface="Cambria Math" panose="02040503050406030204" pitchFamily="18" charset="0"/>
                            </a:rPr>
                            <m:t>k</m:t>
                          </m:r>
                        </m:e>
                        <m:sup>
                          <m:r>
                            <a:rPr lang="it-IT" sz="2800" i="0">
                              <a:solidFill>
                                <a:srgbClr val="000000"/>
                              </a:solidFill>
                              <a:latin typeface="Cambria Math" panose="02040503050406030204" pitchFamily="18" charset="0"/>
                            </a:rPr>
                            <m:t>∗</m:t>
                          </m:r>
                        </m:sup>
                      </m:sSup>
                      <m:r>
                        <a:rPr lang="it-IT" sz="2800" i="0">
                          <a:solidFill>
                            <a:srgbClr val="000000"/>
                          </a:solidFill>
                          <a:latin typeface="Cambria Math" panose="02040503050406030204" pitchFamily="18" charset="0"/>
                        </a:rPr>
                        <m:t>=0</m:t>
                      </m:r>
                    </m:oMath>
                  </m:oMathPara>
                </a14:m>
                <a:endParaRPr lang="it-IT" sz="2800" dirty="0">
                  <a:latin typeface="American Typewriter" panose="02090604020004020304" pitchFamily="18" charset="77"/>
                </a:endParaRPr>
              </a:p>
            </p:txBody>
          </p:sp>
        </mc:Choice>
        <mc:Fallback xmlns="">
          <p:sp>
            <p:nvSpPr>
              <p:cNvPr id="567299" name="Object 3"/>
              <p:cNvSpPr txBox="1">
                <a:spLocks noRot="1" noChangeAspect="1" noMove="1" noResize="1" noEditPoints="1" noAdjustHandles="1" noChangeArrowheads="1" noChangeShapeType="1" noTextEdit="1"/>
              </p:cNvSpPr>
              <p:nvPr/>
            </p:nvSpPr>
            <p:spPr bwMode="auto">
              <a:xfrm>
                <a:off x="2627313" y="1900238"/>
                <a:ext cx="4340225" cy="665162"/>
              </a:xfrm>
              <a:prstGeom prst="rect">
                <a:avLst/>
              </a:prstGeom>
              <a:blipFill>
                <a:blip r:embed="rId3"/>
                <a:stretch>
                  <a:fillRect l="-581"/>
                </a:stretch>
              </a:blipFill>
              <a:ln w="9525">
                <a:solidFill>
                  <a:srgbClr val="CC0000"/>
                </a:solidFill>
                <a:miter lim="800000"/>
                <a:headEnd/>
                <a:tailEnd/>
              </a:ln>
              <a:effectLst/>
            </p:spPr>
            <p:txBody>
              <a:bodyPr/>
              <a:lstStyle/>
              <a:p>
                <a:r>
                  <a:rPr lang="en-US">
                    <a:noFill/>
                  </a:rPr>
                  <a:t> </a:t>
                </a:r>
              </a:p>
            </p:txBody>
          </p:sp>
        </mc:Fallback>
      </mc:AlternateContent>
      <p:sp>
        <p:nvSpPr>
          <p:cNvPr id="3079" name="Rectangle 5"/>
          <p:cNvSpPr>
            <a:spLocks noGrp="1" noChangeArrowheads="1"/>
          </p:cNvSpPr>
          <p:nvPr>
            <p:ph type="title"/>
          </p:nvPr>
        </p:nvSpPr>
        <p:spPr bwMode="auto">
          <a:xfrm>
            <a:off x="533400" y="360364"/>
            <a:ext cx="8229600" cy="716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solidFill>
                  <a:schemeClr val="tx2"/>
                </a:solidFill>
                <a:latin typeface="American Typewriter" panose="02090604020004020304" pitchFamily="18" charset="77"/>
              </a:rPr>
              <a:t>Stato stazionario</a:t>
            </a:r>
            <a:endParaRPr lang="it-IT" altLang="en-US" sz="2000" b="1" dirty="0">
              <a:latin typeface="American Typewriter" panose="02090604020004020304" pitchFamily="18" charset="77"/>
            </a:endParaRPr>
          </a:p>
        </p:txBody>
      </p:sp>
      <p:sp>
        <p:nvSpPr>
          <p:cNvPr id="567303" name="Text Box 7"/>
          <p:cNvSpPr txBox="1">
            <a:spLocks noChangeArrowheads="1"/>
          </p:cNvSpPr>
          <p:nvPr/>
        </p:nvSpPr>
        <p:spPr bwMode="auto">
          <a:xfrm>
            <a:off x="683568" y="2738438"/>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dirty="0">
                <a:latin typeface="American Typewriter" panose="02090604020004020304" pitchFamily="18" charset="77"/>
              </a:rPr>
              <a:t>Ovvero:</a:t>
            </a:r>
          </a:p>
        </p:txBody>
      </p:sp>
      <mc:AlternateContent xmlns:mc="http://schemas.openxmlformats.org/markup-compatibility/2006" xmlns:a14="http://schemas.microsoft.com/office/drawing/2010/main">
        <mc:Choice Requires="a14">
          <p:sp>
            <p:nvSpPr>
              <p:cNvPr id="567304" name="Object 8"/>
              <p:cNvSpPr txBox="1"/>
              <p:nvPr/>
            </p:nvSpPr>
            <p:spPr bwMode="auto">
              <a:xfrm>
                <a:off x="2989263" y="2644775"/>
                <a:ext cx="1635125" cy="1190625"/>
              </a:xfrm>
              <a:prstGeom prst="rect">
                <a:avLst/>
              </a:prstGeom>
              <a:noFill/>
              <a:ln w="9525">
                <a:no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f>
                        <m:fPr>
                          <m:ctrlPr>
                            <a:rPr lang="it-IT" sz="2400" i="1">
                              <a:solidFill>
                                <a:srgbClr val="000000"/>
                              </a:solidFill>
                              <a:latin typeface="Cambria Math" panose="02040503050406030204" pitchFamily="18" charset="0"/>
                            </a:rPr>
                          </m:ctrlPr>
                        </m:fPr>
                        <m:num>
                          <m:sSup>
                            <m:sSupPr>
                              <m:ctrlPr>
                                <a:rPr lang="it-IT" sz="2400" i="1">
                                  <a:solidFill>
                                    <a:srgbClr val="000000"/>
                                  </a:solidFill>
                                  <a:latin typeface="Cambria Math" panose="02040503050406030204" pitchFamily="18" charset="0"/>
                                </a:rPr>
                              </m:ctrlPr>
                            </m:sSupPr>
                            <m:e>
                              <m:r>
                                <m:rPr>
                                  <m:sty m:val="p"/>
                                </m:rPr>
                                <a:rPr lang="it-IT" sz="2400" i="0">
                                  <a:solidFill>
                                    <a:srgbClr val="000000"/>
                                  </a:solidFill>
                                  <a:latin typeface="Cambria Math" panose="02040503050406030204" pitchFamily="18" charset="0"/>
                                </a:rPr>
                                <m:t>k</m:t>
                              </m:r>
                            </m:e>
                            <m:sup>
                              <m:r>
                                <a:rPr lang="it-IT" sz="2400" i="0">
                                  <a:solidFill>
                                    <a:srgbClr val="000000"/>
                                  </a:solidFill>
                                  <a:latin typeface="Cambria Math" panose="02040503050406030204" pitchFamily="18" charset="0"/>
                                </a:rPr>
                                <m:t>∗</m:t>
                              </m:r>
                            </m:sup>
                          </m:sSup>
                        </m:num>
                        <m:den>
                          <m:r>
                            <m:rPr>
                              <m:sty m:val="p"/>
                            </m:rPr>
                            <a:rPr lang="it-IT" sz="2400" i="0">
                              <a:solidFill>
                                <a:srgbClr val="000000"/>
                              </a:solidFill>
                              <a:latin typeface="Cambria Math" panose="02040503050406030204" pitchFamily="18" charset="0"/>
                            </a:rPr>
                            <m:t>f</m:t>
                          </m:r>
                          <m:r>
                            <a:rPr lang="it-IT" sz="2400" i="0">
                              <a:solidFill>
                                <a:srgbClr val="000000"/>
                              </a:solidFill>
                              <a:latin typeface="Cambria Math" panose="02040503050406030204" pitchFamily="18" charset="0"/>
                            </a:rPr>
                            <m:t>(</m:t>
                          </m:r>
                          <m:sSup>
                            <m:sSupPr>
                              <m:ctrlPr>
                                <a:rPr lang="it-IT" sz="2400" i="1">
                                  <a:solidFill>
                                    <a:srgbClr val="000000"/>
                                  </a:solidFill>
                                  <a:latin typeface="Cambria Math" panose="02040503050406030204" pitchFamily="18" charset="0"/>
                                </a:rPr>
                              </m:ctrlPr>
                            </m:sSupPr>
                            <m:e>
                              <m:r>
                                <m:rPr>
                                  <m:sty m:val="p"/>
                                </m:rPr>
                                <a:rPr lang="it-IT" sz="2400" i="0">
                                  <a:solidFill>
                                    <a:srgbClr val="000000"/>
                                  </a:solidFill>
                                  <a:latin typeface="Cambria Math" panose="02040503050406030204" pitchFamily="18" charset="0"/>
                                </a:rPr>
                                <m:t>k</m:t>
                              </m:r>
                            </m:e>
                            <m:sup>
                              <m:r>
                                <a:rPr lang="it-IT" sz="2400" i="0">
                                  <a:solidFill>
                                    <a:srgbClr val="000000"/>
                                  </a:solidFill>
                                  <a:latin typeface="Cambria Math" panose="02040503050406030204" pitchFamily="18" charset="0"/>
                                </a:rPr>
                                <m:t>∗</m:t>
                              </m:r>
                            </m:sup>
                          </m:sSup>
                          <m:r>
                            <a:rPr lang="it-IT" sz="2400" i="0">
                              <a:solidFill>
                                <a:srgbClr val="000000"/>
                              </a:solidFill>
                              <a:latin typeface="Cambria Math" panose="02040503050406030204" pitchFamily="18" charset="0"/>
                            </a:rPr>
                            <m:t>)</m:t>
                          </m:r>
                        </m:den>
                      </m:f>
                      <m:r>
                        <a:rPr lang="it-IT" sz="2400" i="0">
                          <a:solidFill>
                            <a:srgbClr val="000000"/>
                          </a:solidFill>
                          <a:latin typeface="Cambria Math" panose="02040503050406030204" pitchFamily="18" charset="0"/>
                        </a:rPr>
                        <m:t>=</m:t>
                      </m:r>
                      <m:f>
                        <m:fPr>
                          <m:ctrlPr>
                            <a:rPr lang="it-IT" sz="2400" i="1">
                              <a:solidFill>
                                <a:srgbClr val="000000"/>
                              </a:solidFill>
                              <a:latin typeface="Cambria Math" panose="02040503050406030204" pitchFamily="18" charset="0"/>
                            </a:rPr>
                          </m:ctrlPr>
                        </m:fPr>
                        <m:num>
                          <m:r>
                            <m:rPr>
                              <m:sty m:val="p"/>
                            </m:rPr>
                            <a:rPr lang="it-IT" sz="2400" i="0">
                              <a:solidFill>
                                <a:srgbClr val="000000"/>
                              </a:solidFill>
                              <a:latin typeface="Cambria Math" panose="02040503050406030204" pitchFamily="18" charset="0"/>
                            </a:rPr>
                            <m:t>s</m:t>
                          </m:r>
                        </m:num>
                        <m:den>
                          <m:r>
                            <m:rPr>
                              <m:sty m:val="p"/>
                            </m:rPr>
                            <a:rPr lang="it-IT" sz="2400" i="0">
                              <a:solidFill>
                                <a:srgbClr val="000000"/>
                              </a:solidFill>
                              <a:latin typeface="Cambria Math" panose="02040503050406030204" pitchFamily="18" charset="0"/>
                            </a:rPr>
                            <m:t>δ</m:t>
                          </m:r>
                        </m:den>
                      </m:f>
                    </m:oMath>
                  </m:oMathPara>
                </a14:m>
                <a:endParaRPr lang="it-IT" sz="2400" dirty="0">
                  <a:latin typeface="American Typewriter" panose="02090604020004020304" pitchFamily="18" charset="77"/>
                </a:endParaRPr>
              </a:p>
            </p:txBody>
          </p:sp>
        </mc:Choice>
        <mc:Fallback xmlns="">
          <p:sp>
            <p:nvSpPr>
              <p:cNvPr id="567304" name="Object 8"/>
              <p:cNvSpPr txBox="1">
                <a:spLocks noRot="1" noChangeAspect="1" noMove="1" noResize="1" noEditPoints="1" noAdjustHandles="1" noChangeArrowheads="1" noChangeShapeType="1" noTextEdit="1"/>
              </p:cNvSpPr>
              <p:nvPr/>
            </p:nvSpPr>
            <p:spPr bwMode="auto">
              <a:xfrm>
                <a:off x="2989263" y="2644775"/>
                <a:ext cx="1635125" cy="1190625"/>
              </a:xfrm>
              <a:prstGeom prst="rect">
                <a:avLst/>
              </a:prstGeom>
              <a:blipFill>
                <a:blip r:embed="rId4"/>
                <a:stretch>
                  <a:fillRect l="-1538"/>
                </a:stretch>
              </a:blipFill>
              <a:ln w="9525">
                <a:noFill/>
                <a:miter lim="800000"/>
                <a:headEnd/>
                <a:tailEnd/>
              </a:ln>
              <a:effectLst/>
            </p:spPr>
            <p:txBody>
              <a:bodyPr/>
              <a:lstStyle/>
              <a:p>
                <a:r>
                  <a:rPr lang="en-US">
                    <a:noFill/>
                  </a:rPr>
                  <a:t> </a:t>
                </a:r>
              </a:p>
            </p:txBody>
          </p:sp>
        </mc:Fallback>
      </mc:AlternateContent>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38915" name="Rectangle 2"/>
          <p:cNvSpPr>
            <a:spLocks noGrp="1" noChangeArrowheads="1"/>
          </p:cNvSpPr>
          <p:nvPr>
            <p:ph type="body" idx="1"/>
          </p:nvPr>
        </p:nvSpPr>
        <p:spPr>
          <a:xfrm>
            <a:off x="533400" y="1557338"/>
            <a:ext cx="8077200" cy="4114800"/>
          </a:xfrm>
          <a:noFill/>
        </p:spPr>
        <p:txBody>
          <a:bodyPr/>
          <a:lstStyle/>
          <a:p>
            <a:pPr eaLnBrk="1" hangingPunct="1"/>
            <a:endParaRPr lang="it-IT" altLang="en-US" sz="2100" b="1" i="1" dirty="0"/>
          </a:p>
          <a:p>
            <a:pPr eaLnBrk="1" hangingPunct="1">
              <a:buFont typeface="Wingdings" panose="05000000000000000000" pitchFamily="2" charset="2"/>
              <a:buNone/>
            </a:pPr>
            <a:endParaRPr lang="it-IT" altLang="en-US" sz="1700" dirty="0"/>
          </a:p>
        </p:txBody>
      </p:sp>
      <p:sp>
        <p:nvSpPr>
          <p:cNvPr id="38916" name="Rectangle 3"/>
          <p:cNvSpPr>
            <a:spLocks noChangeArrowheads="1"/>
          </p:cNvSpPr>
          <p:nvPr/>
        </p:nvSpPr>
        <p:spPr bwMode="auto">
          <a:xfrm>
            <a:off x="533400" y="1587212"/>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dirty="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dirty="0">
              <a:latin typeface="Verdana" panose="020B0604030504040204" pitchFamily="34" charset="0"/>
            </a:endParaRPr>
          </a:p>
        </p:txBody>
      </p:sp>
      <p:sp>
        <p:nvSpPr>
          <p:cNvPr id="643076" name="Rectangle 4"/>
          <p:cNvSpPr>
            <a:spLocks noChangeArrowheads="1"/>
          </p:cNvSpPr>
          <p:nvPr/>
        </p:nvSpPr>
        <p:spPr bwMode="auto">
          <a:xfrm>
            <a:off x="395288" y="1773238"/>
            <a:ext cx="8280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rial "/>
              </a:rPr>
              <a:t>Una variazione del tasso di risparmio porta ad una variazione degli investimenti nella stessa misura</a:t>
            </a:r>
          </a:p>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rial "/>
              </a:rPr>
              <a:t>Se il tasso di risparmio </a:t>
            </a:r>
            <a:r>
              <a:rPr lang="it-IT" altLang="en-US" sz="1800" dirty="0">
                <a:solidFill>
                  <a:srgbClr val="FF0000"/>
                </a:solidFill>
                <a:latin typeface="Arial "/>
              </a:rPr>
              <a:t>aumenta</a:t>
            </a:r>
            <a:r>
              <a:rPr lang="it-IT" altLang="en-US" sz="1800" dirty="0">
                <a:latin typeface="Arial "/>
              </a:rPr>
              <a:t>, la curva  </a:t>
            </a:r>
            <a:r>
              <a:rPr lang="it-IT" altLang="en-US" sz="1800" b="1" dirty="0">
                <a:solidFill>
                  <a:srgbClr val="003399"/>
                </a:solidFill>
                <a:latin typeface="Arial "/>
              </a:rPr>
              <a:t>s f(k)</a:t>
            </a:r>
          </a:p>
          <a:p>
            <a:pPr eaLnBrk="1" hangingPunct="1">
              <a:lnSpc>
                <a:spcPct val="125000"/>
              </a:lnSpc>
              <a:spcBef>
                <a:spcPts val="600"/>
              </a:spcBef>
              <a:buClr>
                <a:schemeClr val="tx2"/>
              </a:buClr>
              <a:buSzPct val="70000"/>
              <a:buFont typeface="Wingdings" panose="05000000000000000000" pitchFamily="2" charset="2"/>
              <a:buNone/>
            </a:pPr>
            <a:r>
              <a:rPr lang="it-IT" altLang="en-US" sz="1800" dirty="0">
                <a:latin typeface="Arial "/>
              </a:rPr>
              <a:t>    si sposta verso l’</a:t>
            </a:r>
            <a:r>
              <a:rPr lang="it-IT" altLang="en-US" sz="1800" dirty="0">
                <a:solidFill>
                  <a:srgbClr val="FF0000"/>
                </a:solidFill>
                <a:latin typeface="Arial "/>
              </a:rPr>
              <a:t>alto</a:t>
            </a:r>
            <a:r>
              <a:rPr lang="it-IT" altLang="en-US" sz="1800" dirty="0">
                <a:latin typeface="Arial "/>
              </a:rPr>
              <a:t>. </a:t>
            </a:r>
          </a:p>
          <a:p>
            <a:pPr marL="42862" indent="0" eaLnBrk="1" hangingPunct="1">
              <a:lnSpc>
                <a:spcPct val="125000"/>
              </a:lnSpc>
              <a:spcBef>
                <a:spcPts val="600"/>
              </a:spcBef>
              <a:buClr>
                <a:schemeClr val="tx2"/>
              </a:buClr>
              <a:buSzPct val="70000"/>
            </a:pPr>
            <a:r>
              <a:rPr lang="it-IT" altLang="en-US" sz="1800" dirty="0">
                <a:latin typeface="Arial "/>
              </a:rPr>
              <a:t>Per ogni livello di capitale, diminuisce il livello dei consumi.</a:t>
            </a:r>
            <a:endParaRPr lang="el-GR" altLang="en-US" sz="1800" dirty="0">
              <a:latin typeface="Arial "/>
            </a:endParaRPr>
          </a:p>
        </p:txBody>
      </p:sp>
      <p:sp>
        <p:nvSpPr>
          <p:cNvPr id="38918" name="Rectangle 5"/>
          <p:cNvSpPr>
            <a:spLocks noGrp="1" noChangeArrowheads="1"/>
          </p:cNvSpPr>
          <p:nvPr>
            <p:ph type="title"/>
          </p:nvPr>
        </p:nvSpPr>
        <p:spPr bwMode="auto">
          <a:xfrm>
            <a:off x="533400" y="404813"/>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Il ruolo del risparmio per la crescita</a:t>
            </a:r>
            <a:endParaRPr lang="it-IT" altLang="en-US" sz="2800"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piè di pagina 3"/>
          <p:cNvSpPr>
            <a:spLocks noGrp="1"/>
          </p:cNvSpPr>
          <p:nvPr>
            <p:ph type="ftr" sz="quarter" idx="10"/>
          </p:nvPr>
        </p:nvSpPr>
        <p:spPr/>
        <p:txBody>
          <a:bodyPr/>
          <a:lstStyle/>
          <a:p>
            <a:pPr>
              <a:defRPr/>
            </a:pPr>
            <a:r>
              <a:rPr lang="it-IT"/>
              <a:t>Lez. 3-A: La crescita economica</a:t>
            </a:r>
          </a:p>
        </p:txBody>
      </p:sp>
      <p:sp>
        <p:nvSpPr>
          <p:cNvPr id="39939" name="Rectangle 2"/>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Variazioni del tasso di risparmio (2)</a:t>
            </a:r>
          </a:p>
        </p:txBody>
      </p:sp>
      <p:sp>
        <p:nvSpPr>
          <p:cNvPr id="39940"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41"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42" name="Text Box 5"/>
          <p:cNvSpPr txBox="1">
            <a:spLocks noChangeArrowheads="1"/>
          </p:cNvSpPr>
          <p:nvPr/>
        </p:nvSpPr>
        <p:spPr bwMode="auto">
          <a:xfrm>
            <a:off x="3203575" y="148431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    y</a:t>
            </a:r>
          </a:p>
        </p:txBody>
      </p:sp>
      <p:sp>
        <p:nvSpPr>
          <p:cNvPr id="39943"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39944"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39945"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39946" name="Freeform 9"/>
          <p:cNvSpPr>
            <a:spLocks/>
          </p:cNvSpPr>
          <p:nvPr/>
        </p:nvSpPr>
        <p:spPr bwMode="auto">
          <a:xfrm>
            <a:off x="3779838" y="3357563"/>
            <a:ext cx="4679950" cy="2159000"/>
          </a:xfrm>
          <a:custGeom>
            <a:avLst/>
            <a:gdLst>
              <a:gd name="T0" fmla="*/ 0 w 2948"/>
              <a:gd name="T1" fmla="*/ 2159000 h 2131"/>
              <a:gd name="T2" fmla="*/ 1655763 w 2948"/>
              <a:gd name="T3" fmla="*/ 458952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39947" name="Text Box 10"/>
          <p:cNvSpPr txBox="1">
            <a:spLocks noChangeArrowheads="1"/>
          </p:cNvSpPr>
          <p:nvPr/>
        </p:nvSpPr>
        <p:spPr bwMode="auto">
          <a:xfrm>
            <a:off x="8172450" y="29241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solidFill>
                  <a:srgbClr val="CC0000"/>
                </a:solidFill>
              </a:rPr>
              <a:t>s</a:t>
            </a:r>
            <a:r>
              <a:rPr lang="it-IT" altLang="en-US" sz="1800" b="1" baseline="-25000" dirty="0">
                <a:solidFill>
                  <a:srgbClr val="CC0000"/>
                </a:solidFill>
              </a:rPr>
              <a:t>1</a:t>
            </a:r>
            <a:r>
              <a:rPr lang="it-IT" altLang="en-US" sz="1800" b="1" i="1" dirty="0">
                <a:solidFill>
                  <a:srgbClr val="CC0000"/>
                </a:solidFill>
              </a:rPr>
              <a:t>f</a:t>
            </a:r>
            <a:r>
              <a:rPr lang="it-IT" altLang="en-US" sz="1800" b="1" dirty="0">
                <a:solidFill>
                  <a:srgbClr val="CC0000"/>
                </a:solidFill>
              </a:rPr>
              <a:t>(</a:t>
            </a:r>
            <a:r>
              <a:rPr lang="it-IT" altLang="en-US" sz="1800" b="1" i="1" dirty="0">
                <a:solidFill>
                  <a:srgbClr val="CC0000"/>
                </a:solidFill>
              </a:rPr>
              <a:t>k</a:t>
            </a:r>
            <a:r>
              <a:rPr lang="it-IT" altLang="en-US" sz="1800" b="1" dirty="0">
                <a:solidFill>
                  <a:srgbClr val="CC0000"/>
                </a:solidFill>
              </a:rPr>
              <a:t>)</a:t>
            </a:r>
          </a:p>
        </p:txBody>
      </p:sp>
      <p:sp>
        <p:nvSpPr>
          <p:cNvPr id="39948" name="Text Box 11"/>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39949" name="Line 12"/>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50" name="Line 13"/>
          <p:cNvSpPr>
            <a:spLocks noChangeShapeType="1"/>
          </p:cNvSpPr>
          <p:nvPr/>
        </p:nvSpPr>
        <p:spPr bwMode="auto">
          <a:xfrm>
            <a:off x="6732588" y="170021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51" name="Text Box 14"/>
          <p:cNvSpPr txBox="1">
            <a:spLocks noChangeArrowheads="1"/>
          </p:cNvSpPr>
          <p:nvPr/>
        </p:nvSpPr>
        <p:spPr bwMode="auto">
          <a:xfrm>
            <a:off x="538162" y="1906588"/>
            <a:ext cx="2735263" cy="144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dirty="0">
                <a:latin typeface="American Typewriter" panose="02090604020004020304" pitchFamily="18" charset="77"/>
              </a:rPr>
              <a:t>Un aumento del tasso di</a:t>
            </a:r>
          </a:p>
          <a:p>
            <a:pPr eaLnBrk="1" hangingPunct="1">
              <a:spcBef>
                <a:spcPct val="50000"/>
              </a:spcBef>
            </a:pPr>
            <a:r>
              <a:rPr lang="it-IT" altLang="en-US" sz="1600" dirty="0">
                <a:latin typeface="American Typewriter" panose="02090604020004020304" pitchFamily="18" charset="77"/>
              </a:rPr>
              <a:t>risparmio da  </a:t>
            </a:r>
            <a:r>
              <a:rPr lang="it-IT" altLang="en-US" sz="1600" b="1" dirty="0">
                <a:solidFill>
                  <a:srgbClr val="CC0000"/>
                </a:solidFill>
                <a:latin typeface="American Typewriter" panose="02090604020004020304" pitchFamily="18" charset="77"/>
              </a:rPr>
              <a:t>s</a:t>
            </a:r>
            <a:r>
              <a:rPr lang="it-IT" altLang="en-US" sz="1600" b="1" baseline="-25000" dirty="0">
                <a:solidFill>
                  <a:srgbClr val="CC0000"/>
                </a:solidFill>
                <a:latin typeface="American Typewriter" panose="02090604020004020304" pitchFamily="18" charset="77"/>
              </a:rPr>
              <a:t>1</a:t>
            </a:r>
            <a:r>
              <a:rPr lang="it-IT" altLang="en-US" sz="1600" baseline="-25000" dirty="0">
                <a:latin typeface="American Typewriter" panose="02090604020004020304" pitchFamily="18" charset="77"/>
              </a:rPr>
              <a:t> </a:t>
            </a:r>
            <a:r>
              <a:rPr lang="it-IT" altLang="en-US" sz="1600" dirty="0">
                <a:latin typeface="American Typewriter" panose="02090604020004020304" pitchFamily="18" charset="77"/>
              </a:rPr>
              <a:t> a </a:t>
            </a:r>
            <a:r>
              <a:rPr lang="it-IT" altLang="en-US" sz="1600" b="1" dirty="0">
                <a:solidFill>
                  <a:srgbClr val="CC0000"/>
                </a:solidFill>
                <a:latin typeface="American Typewriter" panose="02090604020004020304" pitchFamily="18" charset="77"/>
              </a:rPr>
              <a:t>s</a:t>
            </a:r>
            <a:r>
              <a:rPr lang="it-IT" altLang="en-US" sz="1600" b="1" baseline="-25000" dirty="0">
                <a:solidFill>
                  <a:srgbClr val="CC0000"/>
                </a:solidFill>
                <a:latin typeface="American Typewriter" panose="02090604020004020304" pitchFamily="18" charset="77"/>
              </a:rPr>
              <a:t>2</a:t>
            </a:r>
            <a:r>
              <a:rPr lang="it-IT" altLang="en-US" sz="1600" baseline="-25000" dirty="0">
                <a:solidFill>
                  <a:srgbClr val="CC0000"/>
                </a:solidFill>
                <a:latin typeface="American Typewriter" panose="02090604020004020304" pitchFamily="18" charset="77"/>
              </a:rPr>
              <a:t> </a:t>
            </a:r>
            <a:endParaRPr lang="it-IT" altLang="en-US" sz="1600" dirty="0">
              <a:solidFill>
                <a:srgbClr val="CC0000"/>
              </a:solidFill>
              <a:latin typeface="American Typewriter" panose="02090604020004020304" pitchFamily="18" charset="77"/>
            </a:endParaRPr>
          </a:p>
          <a:p>
            <a:pPr eaLnBrk="1" hangingPunct="1">
              <a:spcBef>
                <a:spcPct val="50000"/>
              </a:spcBef>
            </a:pPr>
            <a:r>
              <a:rPr lang="it-IT" altLang="en-US" sz="1600" dirty="0">
                <a:latin typeface="American Typewriter" panose="02090604020004020304" pitchFamily="18" charset="77"/>
              </a:rPr>
              <a:t>sposta la curva  </a:t>
            </a:r>
            <a:r>
              <a:rPr lang="it-IT" altLang="en-US" sz="1600" b="1" dirty="0" err="1">
                <a:solidFill>
                  <a:srgbClr val="000099"/>
                </a:solidFill>
                <a:latin typeface="American Typewriter" panose="02090604020004020304" pitchFamily="18" charset="77"/>
              </a:rPr>
              <a:t>sf</a:t>
            </a:r>
            <a:r>
              <a:rPr lang="it-IT" altLang="en-US" sz="1600" b="1" dirty="0">
                <a:solidFill>
                  <a:srgbClr val="000099"/>
                </a:solidFill>
                <a:latin typeface="American Typewriter" panose="02090604020004020304" pitchFamily="18" charset="77"/>
              </a:rPr>
              <a:t>(k)</a:t>
            </a:r>
            <a:r>
              <a:rPr lang="it-IT" altLang="en-US" sz="1600" dirty="0">
                <a:latin typeface="American Typewriter" panose="02090604020004020304" pitchFamily="18" charset="77"/>
              </a:rPr>
              <a:t> </a:t>
            </a:r>
          </a:p>
          <a:p>
            <a:pPr eaLnBrk="1" hangingPunct="1">
              <a:spcBef>
                <a:spcPct val="50000"/>
              </a:spcBef>
            </a:pPr>
            <a:r>
              <a:rPr lang="it-IT" altLang="en-US" sz="1600" dirty="0">
                <a:latin typeface="American Typewriter" panose="02090604020004020304" pitchFamily="18" charset="77"/>
              </a:rPr>
              <a:t>verso l’alto</a:t>
            </a:r>
          </a:p>
        </p:txBody>
      </p:sp>
      <p:sp>
        <p:nvSpPr>
          <p:cNvPr id="39952" name="Line 15"/>
          <p:cNvSpPr>
            <a:spLocks noChangeShapeType="1"/>
          </p:cNvSpPr>
          <p:nvPr/>
        </p:nvSpPr>
        <p:spPr bwMode="auto">
          <a:xfrm>
            <a:off x="3778250" y="3500438"/>
            <a:ext cx="2881313" cy="0"/>
          </a:xfrm>
          <a:prstGeom prst="line">
            <a:avLst/>
          </a:prstGeom>
          <a:noFill/>
          <a:ln w="9525">
            <a:solidFill>
              <a:schemeClr val="hlink"/>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645136" name="Freeform 16"/>
          <p:cNvSpPr>
            <a:spLocks/>
          </p:cNvSpPr>
          <p:nvPr/>
        </p:nvSpPr>
        <p:spPr bwMode="auto">
          <a:xfrm>
            <a:off x="3779838" y="2852738"/>
            <a:ext cx="4679950" cy="2663825"/>
          </a:xfrm>
          <a:custGeom>
            <a:avLst/>
            <a:gdLst>
              <a:gd name="T0" fmla="*/ 0 w 2948"/>
              <a:gd name="T1" fmla="*/ 2663825 h 2131"/>
              <a:gd name="T2" fmla="*/ 1655763 w 2948"/>
              <a:gd name="T3" fmla="*/ 56626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45137" name="Text Box 17"/>
          <p:cNvSpPr txBox="1">
            <a:spLocks noChangeArrowheads="1"/>
          </p:cNvSpPr>
          <p:nvPr/>
        </p:nvSpPr>
        <p:spPr bwMode="auto">
          <a:xfrm>
            <a:off x="8172450" y="24209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solidFill>
                  <a:srgbClr val="CC0000"/>
                </a:solidFill>
              </a:rPr>
              <a:t>s</a:t>
            </a:r>
            <a:r>
              <a:rPr lang="it-IT" altLang="en-US" sz="1800" b="1" baseline="-25000" dirty="0">
                <a:solidFill>
                  <a:srgbClr val="CC0000"/>
                </a:solidFill>
              </a:rPr>
              <a:t>2</a:t>
            </a:r>
            <a:r>
              <a:rPr lang="it-IT" altLang="en-US" sz="1800" b="1" i="1" dirty="0">
                <a:solidFill>
                  <a:srgbClr val="CC0000"/>
                </a:solidFill>
              </a:rPr>
              <a:t>f</a:t>
            </a:r>
            <a:r>
              <a:rPr lang="it-IT" altLang="en-US" sz="1800" b="1" dirty="0">
                <a:solidFill>
                  <a:srgbClr val="CC0000"/>
                </a:solidFill>
              </a:rPr>
              <a:t>(</a:t>
            </a:r>
            <a:r>
              <a:rPr lang="it-IT" altLang="en-US" sz="1800" b="1" i="1" dirty="0">
                <a:solidFill>
                  <a:srgbClr val="CC0000"/>
                </a:solidFill>
              </a:rPr>
              <a:t>k</a:t>
            </a:r>
            <a:r>
              <a:rPr lang="it-IT" altLang="en-US" sz="1800" b="1" dirty="0">
                <a:solidFill>
                  <a:srgbClr val="CC0000"/>
                </a:solidFill>
              </a:rPr>
              <a:t>)</a:t>
            </a:r>
          </a:p>
        </p:txBody>
      </p:sp>
      <p:sp>
        <p:nvSpPr>
          <p:cNvPr id="645138" name="Line 18"/>
          <p:cNvSpPr>
            <a:spLocks noChangeShapeType="1"/>
          </p:cNvSpPr>
          <p:nvPr/>
        </p:nvSpPr>
        <p:spPr bwMode="auto">
          <a:xfrm>
            <a:off x="6872288" y="5516563"/>
            <a:ext cx="76200" cy="0"/>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645139" name="Line 19"/>
          <p:cNvSpPr>
            <a:spLocks noChangeShapeType="1"/>
          </p:cNvSpPr>
          <p:nvPr/>
        </p:nvSpPr>
        <p:spPr bwMode="auto">
          <a:xfrm>
            <a:off x="7088188" y="5516563"/>
            <a:ext cx="76200" cy="0"/>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645140" name="Line 20"/>
          <p:cNvSpPr>
            <a:spLocks noChangeShapeType="1"/>
          </p:cNvSpPr>
          <p:nvPr/>
        </p:nvSpPr>
        <p:spPr bwMode="auto">
          <a:xfrm>
            <a:off x="7304088" y="5516563"/>
            <a:ext cx="76200" cy="0"/>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645141" name="Line 21"/>
          <p:cNvSpPr>
            <a:spLocks noChangeShapeType="1"/>
          </p:cNvSpPr>
          <p:nvPr/>
        </p:nvSpPr>
        <p:spPr bwMode="auto">
          <a:xfrm>
            <a:off x="7519988" y="5516563"/>
            <a:ext cx="76200" cy="0"/>
          </a:xfrm>
          <a:prstGeom prst="line">
            <a:avLst/>
          </a:prstGeom>
          <a:noFill/>
          <a:ln w="1905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645142" name="Line 22"/>
          <p:cNvSpPr>
            <a:spLocks noChangeShapeType="1"/>
          </p:cNvSpPr>
          <p:nvPr/>
        </p:nvSpPr>
        <p:spPr bwMode="auto">
          <a:xfrm>
            <a:off x="7524750" y="170021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45143" name="AutoShape 23"/>
          <p:cNvSpPr>
            <a:spLocks noChangeArrowheads="1"/>
          </p:cNvSpPr>
          <p:nvPr/>
        </p:nvSpPr>
        <p:spPr bwMode="auto">
          <a:xfrm>
            <a:off x="7378700" y="2781300"/>
            <a:ext cx="288925" cy="288925"/>
          </a:xfrm>
          <a:prstGeom prst="flowChartConnector">
            <a:avLst/>
          </a:prstGeom>
          <a:noFill/>
          <a:ln w="28575"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39961" name="Text Box 24"/>
          <p:cNvSpPr txBox="1">
            <a:spLocks noChangeArrowheads="1"/>
          </p:cNvSpPr>
          <p:nvPr/>
        </p:nvSpPr>
        <p:spPr bwMode="auto">
          <a:xfrm>
            <a:off x="6443663"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r>
              <a:rPr lang="it-IT" altLang="en-US" sz="1800" b="1" baseline="-25000" dirty="0"/>
              <a:t>1</a:t>
            </a:r>
            <a:endParaRPr lang="it-IT" altLang="en-US" sz="1800" b="1" i="1" dirty="0"/>
          </a:p>
        </p:txBody>
      </p:sp>
      <p:sp>
        <p:nvSpPr>
          <p:cNvPr id="645145" name="Text Box 25"/>
          <p:cNvSpPr txBox="1">
            <a:spLocks noChangeArrowheads="1"/>
          </p:cNvSpPr>
          <p:nvPr/>
        </p:nvSpPr>
        <p:spPr bwMode="auto">
          <a:xfrm>
            <a:off x="7235825" y="5516563"/>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r>
              <a:rPr lang="it-IT" altLang="en-US" sz="1800" b="1" baseline="-25000" dirty="0"/>
              <a:t>2</a:t>
            </a:r>
            <a:endParaRPr lang="it-IT" altLang="en-US" sz="1800" b="1" i="1" dirty="0"/>
          </a:p>
        </p:txBody>
      </p:sp>
      <p:sp>
        <p:nvSpPr>
          <p:cNvPr id="645146" name="Line 26"/>
          <p:cNvSpPr>
            <a:spLocks noChangeShapeType="1"/>
          </p:cNvSpPr>
          <p:nvPr/>
        </p:nvSpPr>
        <p:spPr bwMode="auto">
          <a:xfrm flipV="1">
            <a:off x="6300788" y="3141663"/>
            <a:ext cx="0" cy="28892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45146"/>
                                        </p:tgtEl>
                                        <p:attrNameLst>
                                          <p:attrName>style.visibility</p:attrName>
                                        </p:attrNameLst>
                                      </p:cBhvr>
                                      <p:to>
                                        <p:strVal val="visible"/>
                                      </p:to>
                                    </p:set>
                                    <p:animEffect transition="in" filter="strips(upRight)">
                                      <p:cBhvr>
                                        <p:cTn id="7" dur="500"/>
                                        <p:tgtEl>
                                          <p:spTgt spid="645146"/>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645136"/>
                                        </p:tgtEl>
                                        <p:attrNameLst>
                                          <p:attrName>style.visibility</p:attrName>
                                        </p:attrNameLst>
                                      </p:cBhvr>
                                      <p:to>
                                        <p:strVal val="visible"/>
                                      </p:to>
                                    </p:set>
                                    <p:animEffect transition="in" filter="strips(upRight)">
                                      <p:cBhvr>
                                        <p:cTn id="11" dur="500"/>
                                        <p:tgtEl>
                                          <p:spTgt spid="6451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645138"/>
                                        </p:tgtEl>
                                        <p:attrNameLst>
                                          <p:attrName>style.visibility</p:attrName>
                                        </p:attrNameLst>
                                      </p:cBhvr>
                                      <p:to>
                                        <p:strVal val="visible"/>
                                      </p:to>
                                    </p:set>
                                    <p:animEffect transition="in" filter="strips(downRight)">
                                      <p:cBhvr>
                                        <p:cTn id="16" dur="500"/>
                                        <p:tgtEl>
                                          <p:spTgt spid="645138"/>
                                        </p:tgtEl>
                                      </p:cBhvr>
                                    </p:animEffect>
                                  </p:childTnLst>
                                </p:cTn>
                              </p:par>
                            </p:childTnLst>
                          </p:cTn>
                        </p:par>
                        <p:par>
                          <p:cTn id="17" fill="hold" nodeType="afterGroup">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645137"/>
                                        </p:tgtEl>
                                        <p:attrNameLst>
                                          <p:attrName>style.visibility</p:attrName>
                                        </p:attrNameLst>
                                      </p:cBhvr>
                                      <p:to>
                                        <p:strVal val="visible"/>
                                      </p:to>
                                    </p:set>
                                    <p:animEffect transition="in" filter="strips(upRight)">
                                      <p:cBhvr>
                                        <p:cTn id="20" dur="500"/>
                                        <p:tgtEl>
                                          <p:spTgt spid="645137"/>
                                        </p:tgtEl>
                                      </p:cBhvr>
                                    </p:animEffect>
                                  </p:childTnLst>
                                </p:cTn>
                              </p:par>
                            </p:childTnLst>
                          </p:cTn>
                        </p:par>
                        <p:par>
                          <p:cTn id="21" fill="hold" nodeType="afterGroup">
                            <p:stCondLst>
                              <p:cond delay="1000"/>
                            </p:stCondLst>
                            <p:childTnLst>
                              <p:par>
                                <p:cTn id="22" presetID="55" presetClass="entr" presetSubtype="0" fill="hold" grpId="0" nodeType="afterEffect">
                                  <p:stCondLst>
                                    <p:cond delay="0"/>
                                  </p:stCondLst>
                                  <p:childTnLst>
                                    <p:set>
                                      <p:cBhvr>
                                        <p:cTn id="23" dur="1" fill="hold">
                                          <p:stCondLst>
                                            <p:cond delay="0"/>
                                          </p:stCondLst>
                                        </p:cTn>
                                        <p:tgtEl>
                                          <p:spTgt spid="645143"/>
                                        </p:tgtEl>
                                        <p:attrNameLst>
                                          <p:attrName>style.visibility</p:attrName>
                                        </p:attrNameLst>
                                      </p:cBhvr>
                                      <p:to>
                                        <p:strVal val="visible"/>
                                      </p:to>
                                    </p:set>
                                    <p:anim calcmode="lin" valueType="num">
                                      <p:cBhvr>
                                        <p:cTn id="24" dur="1000" fill="hold"/>
                                        <p:tgtEl>
                                          <p:spTgt spid="645143"/>
                                        </p:tgtEl>
                                        <p:attrNameLst>
                                          <p:attrName>ppt_w</p:attrName>
                                        </p:attrNameLst>
                                      </p:cBhvr>
                                      <p:tavLst>
                                        <p:tav tm="0">
                                          <p:val>
                                            <p:strVal val="#ppt_w*0.70"/>
                                          </p:val>
                                        </p:tav>
                                        <p:tav tm="100000">
                                          <p:val>
                                            <p:strVal val="#ppt_w"/>
                                          </p:val>
                                        </p:tav>
                                      </p:tavLst>
                                    </p:anim>
                                    <p:anim calcmode="lin" valueType="num">
                                      <p:cBhvr>
                                        <p:cTn id="25" dur="1000" fill="hold"/>
                                        <p:tgtEl>
                                          <p:spTgt spid="645143"/>
                                        </p:tgtEl>
                                        <p:attrNameLst>
                                          <p:attrName>ppt_h</p:attrName>
                                        </p:attrNameLst>
                                      </p:cBhvr>
                                      <p:tavLst>
                                        <p:tav tm="0">
                                          <p:val>
                                            <p:strVal val="#ppt_h"/>
                                          </p:val>
                                        </p:tav>
                                        <p:tav tm="100000">
                                          <p:val>
                                            <p:strVal val="#ppt_h"/>
                                          </p:val>
                                        </p:tav>
                                      </p:tavLst>
                                    </p:anim>
                                    <p:animEffect transition="in" filter="fade">
                                      <p:cBhvr>
                                        <p:cTn id="26" dur="1000"/>
                                        <p:tgtEl>
                                          <p:spTgt spid="645143"/>
                                        </p:tgtEl>
                                      </p:cBhvr>
                                    </p:animEffect>
                                  </p:childTnLst>
                                </p:cTn>
                              </p:par>
                            </p:childTnLst>
                          </p:cTn>
                        </p:par>
                        <p:par>
                          <p:cTn id="27" fill="hold" nodeType="afterGroup">
                            <p:stCondLst>
                              <p:cond delay="2000"/>
                            </p:stCondLst>
                            <p:childTnLst>
                              <p:par>
                                <p:cTn id="28" presetID="18" presetClass="entr" presetSubtype="6" fill="hold" grpId="0" nodeType="afterEffect">
                                  <p:stCondLst>
                                    <p:cond delay="0"/>
                                  </p:stCondLst>
                                  <p:childTnLst>
                                    <p:set>
                                      <p:cBhvr>
                                        <p:cTn id="29" dur="1" fill="hold">
                                          <p:stCondLst>
                                            <p:cond delay="0"/>
                                          </p:stCondLst>
                                        </p:cTn>
                                        <p:tgtEl>
                                          <p:spTgt spid="645139"/>
                                        </p:tgtEl>
                                        <p:attrNameLst>
                                          <p:attrName>style.visibility</p:attrName>
                                        </p:attrNameLst>
                                      </p:cBhvr>
                                      <p:to>
                                        <p:strVal val="visible"/>
                                      </p:to>
                                    </p:set>
                                    <p:animEffect transition="in" filter="strips(downRight)">
                                      <p:cBhvr>
                                        <p:cTn id="30" dur="500"/>
                                        <p:tgtEl>
                                          <p:spTgt spid="645139"/>
                                        </p:tgtEl>
                                      </p:cBhvr>
                                    </p:animEffect>
                                  </p:childTnLst>
                                </p:cTn>
                              </p:par>
                            </p:childTnLst>
                          </p:cTn>
                        </p:par>
                        <p:par>
                          <p:cTn id="31" fill="hold" nodeType="afterGroup">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645140"/>
                                        </p:tgtEl>
                                        <p:attrNameLst>
                                          <p:attrName>style.visibility</p:attrName>
                                        </p:attrNameLst>
                                      </p:cBhvr>
                                      <p:to>
                                        <p:strVal val="visible"/>
                                      </p:to>
                                    </p:set>
                                    <p:animEffect transition="in" filter="strips(downRight)">
                                      <p:cBhvr>
                                        <p:cTn id="34" dur="500"/>
                                        <p:tgtEl>
                                          <p:spTgt spid="645140"/>
                                        </p:tgtEl>
                                      </p:cBhvr>
                                    </p:animEffect>
                                  </p:childTnLst>
                                </p:cTn>
                              </p:par>
                            </p:childTnLst>
                          </p:cTn>
                        </p:par>
                        <p:par>
                          <p:cTn id="35" fill="hold" nodeType="afterGroup">
                            <p:stCondLst>
                              <p:cond delay="3000"/>
                            </p:stCondLst>
                            <p:childTnLst>
                              <p:par>
                                <p:cTn id="36" presetID="18" presetClass="entr" presetSubtype="6" fill="hold" grpId="0" nodeType="afterEffect">
                                  <p:stCondLst>
                                    <p:cond delay="0"/>
                                  </p:stCondLst>
                                  <p:childTnLst>
                                    <p:set>
                                      <p:cBhvr>
                                        <p:cTn id="37" dur="1" fill="hold">
                                          <p:stCondLst>
                                            <p:cond delay="0"/>
                                          </p:stCondLst>
                                        </p:cTn>
                                        <p:tgtEl>
                                          <p:spTgt spid="645141"/>
                                        </p:tgtEl>
                                        <p:attrNameLst>
                                          <p:attrName>style.visibility</p:attrName>
                                        </p:attrNameLst>
                                      </p:cBhvr>
                                      <p:to>
                                        <p:strVal val="visible"/>
                                      </p:to>
                                    </p:set>
                                    <p:animEffect transition="in" filter="strips(downRight)">
                                      <p:cBhvr>
                                        <p:cTn id="38" dur="500"/>
                                        <p:tgtEl>
                                          <p:spTgt spid="645141"/>
                                        </p:tgtEl>
                                      </p:cBhvr>
                                    </p:animEffect>
                                  </p:childTnLst>
                                </p:cTn>
                              </p:par>
                            </p:childTnLst>
                          </p:cTn>
                        </p:par>
                        <p:par>
                          <p:cTn id="39" fill="hold" nodeType="afterGroup">
                            <p:stCondLst>
                              <p:cond delay="3500"/>
                            </p:stCondLst>
                            <p:childTnLst>
                              <p:par>
                                <p:cTn id="40" presetID="18" presetClass="entr" presetSubtype="12" fill="hold" grpId="0" nodeType="afterEffect">
                                  <p:stCondLst>
                                    <p:cond delay="0"/>
                                  </p:stCondLst>
                                  <p:childTnLst>
                                    <p:set>
                                      <p:cBhvr>
                                        <p:cTn id="41" dur="1" fill="hold">
                                          <p:stCondLst>
                                            <p:cond delay="0"/>
                                          </p:stCondLst>
                                        </p:cTn>
                                        <p:tgtEl>
                                          <p:spTgt spid="645142"/>
                                        </p:tgtEl>
                                        <p:attrNameLst>
                                          <p:attrName>style.visibility</p:attrName>
                                        </p:attrNameLst>
                                      </p:cBhvr>
                                      <p:to>
                                        <p:strVal val="visible"/>
                                      </p:to>
                                    </p:set>
                                    <p:animEffect transition="in" filter="strips(downLeft)">
                                      <p:cBhvr>
                                        <p:cTn id="42" dur="500"/>
                                        <p:tgtEl>
                                          <p:spTgt spid="645142"/>
                                        </p:tgtEl>
                                      </p:cBhvr>
                                    </p:animEffect>
                                  </p:childTnLst>
                                </p:cTn>
                              </p:par>
                            </p:childTnLst>
                          </p:cTn>
                        </p:par>
                        <p:par>
                          <p:cTn id="43" fill="hold" nodeType="afterGroup">
                            <p:stCondLst>
                              <p:cond delay="4000"/>
                            </p:stCondLst>
                            <p:childTnLst>
                              <p:par>
                                <p:cTn id="44" presetID="18" presetClass="entr" presetSubtype="3" fill="hold" grpId="0" nodeType="afterEffect">
                                  <p:stCondLst>
                                    <p:cond delay="0"/>
                                  </p:stCondLst>
                                  <p:childTnLst>
                                    <p:set>
                                      <p:cBhvr>
                                        <p:cTn id="45" dur="1" fill="hold">
                                          <p:stCondLst>
                                            <p:cond delay="0"/>
                                          </p:stCondLst>
                                        </p:cTn>
                                        <p:tgtEl>
                                          <p:spTgt spid="645145"/>
                                        </p:tgtEl>
                                        <p:attrNameLst>
                                          <p:attrName>style.visibility</p:attrName>
                                        </p:attrNameLst>
                                      </p:cBhvr>
                                      <p:to>
                                        <p:strVal val="visible"/>
                                      </p:to>
                                    </p:set>
                                    <p:animEffect transition="in" filter="strips(upRight)">
                                      <p:cBhvr>
                                        <p:cTn id="46" dur="500"/>
                                        <p:tgtEl>
                                          <p:spTgt spid="645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6" grpId="0" animBg="1"/>
      <p:bldP spid="645137" grpId="0"/>
      <p:bldP spid="645138" grpId="0" animBg="1"/>
      <p:bldP spid="645139" grpId="0" animBg="1"/>
      <p:bldP spid="645140" grpId="0" animBg="1"/>
      <p:bldP spid="645141" grpId="0" animBg="1"/>
      <p:bldP spid="645142" grpId="0" animBg="1"/>
      <p:bldP spid="645143" grpId="0" animBg="1"/>
      <p:bldP spid="645145" grpId="0"/>
      <p:bldP spid="6451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241" y="460725"/>
            <a:ext cx="8137525" cy="893614"/>
          </a:xfrm>
        </p:spPr>
        <p:txBody>
          <a:bodyPr/>
          <a:lstStyle/>
          <a:p>
            <a:pPr eaLnBrk="1" hangingPunct="1"/>
            <a:r>
              <a:rPr lang="it-IT" altLang="en-US" sz="2400" dirty="0">
                <a:latin typeface="American Typewriter" panose="02090604020004020304" pitchFamily="18" charset="77"/>
              </a:rPr>
              <a:t>Distribuzione del reddito e lotta di classe</a:t>
            </a:r>
            <a:br>
              <a:rPr lang="it-IT" altLang="en-US" sz="2800" dirty="0">
                <a:latin typeface="American Typewriter" panose="02090604020004020304" pitchFamily="18" charset="77"/>
              </a:rPr>
            </a:br>
            <a:endParaRPr lang="it-IT" altLang="en-US" sz="2400" dirty="0">
              <a:latin typeface="American Typewriter" panose="02090604020004020304" pitchFamily="18" charset="77"/>
            </a:endParaRPr>
          </a:p>
        </p:txBody>
      </p:sp>
      <p:sp>
        <p:nvSpPr>
          <p:cNvPr id="4" name="Rettangolo 3"/>
          <p:cNvSpPr/>
          <p:nvPr/>
        </p:nvSpPr>
        <p:spPr>
          <a:xfrm>
            <a:off x="611560" y="1493864"/>
            <a:ext cx="8208912" cy="3609706"/>
          </a:xfrm>
          <a:prstGeom prst="rect">
            <a:avLst/>
          </a:prstGeom>
        </p:spPr>
        <p:txBody>
          <a:bodyPr wrap="square">
            <a:spAutoFit/>
          </a:bodyPr>
          <a:lstStyle/>
          <a:p>
            <a:pPr>
              <a:lnSpc>
                <a:spcPct val="124000"/>
              </a:lnSpc>
              <a:spcBef>
                <a:spcPts val="600"/>
              </a:spcBef>
              <a:buSzPct val="100000"/>
            </a:pPr>
            <a:r>
              <a:rPr lang="it-IT" altLang="en-US" sz="1800" dirty="0">
                <a:latin typeface="American Typewriter" panose="02090604020004020304" pitchFamily="18" charset="77"/>
              </a:rPr>
              <a:t>Questa domanda introduce una questione complicata: la </a:t>
            </a:r>
            <a:r>
              <a:rPr lang="it-IT" altLang="en-US" sz="1800" b="1" dirty="0">
                <a:solidFill>
                  <a:srgbClr val="C00000"/>
                </a:solidFill>
                <a:latin typeface="American Typewriter" panose="02090604020004020304" pitchFamily="18" charset="77"/>
              </a:rPr>
              <a:t>lotta di classe</a:t>
            </a:r>
            <a:r>
              <a:rPr lang="it-IT" altLang="en-US" sz="1800" dirty="0">
                <a:latin typeface="American Typewriter" panose="02090604020004020304" pitchFamily="18" charset="77"/>
              </a:rPr>
              <a:t>!</a:t>
            </a:r>
          </a:p>
          <a:p>
            <a:pPr>
              <a:lnSpc>
                <a:spcPct val="124000"/>
              </a:lnSpc>
              <a:spcBef>
                <a:spcPts val="600"/>
              </a:spcBef>
              <a:buSzPct val="100000"/>
            </a:pPr>
            <a:r>
              <a:rPr lang="it-IT" altLang="en-US" sz="1800" dirty="0">
                <a:latin typeface="American Typewriter" panose="02090604020004020304" pitchFamily="18" charset="77"/>
              </a:rPr>
              <a:t>Infatti, è evidente che, dato il prodotto,  più spetta al lavoro e meno resta per il capitale, e viceversa.</a:t>
            </a:r>
          </a:p>
          <a:p>
            <a:pPr>
              <a:lnSpc>
                <a:spcPct val="124000"/>
              </a:lnSpc>
              <a:spcBef>
                <a:spcPts val="1800"/>
              </a:spcBef>
              <a:buSzPct val="100000"/>
            </a:pPr>
            <a:r>
              <a:rPr lang="it-IT" altLang="en-US" sz="1800" i="1" dirty="0">
                <a:latin typeface="American Typewriter" panose="02090604020004020304" pitchFamily="18" charset="77"/>
              </a:rPr>
              <a:t>Esempio</a:t>
            </a:r>
            <a:r>
              <a:rPr lang="it-IT" altLang="en-US" sz="1800" dirty="0">
                <a:latin typeface="American Typewriter" panose="02090604020004020304" pitchFamily="18" charset="77"/>
              </a:rPr>
              <a:t>:  		  </a:t>
            </a:r>
            <a:r>
              <a:rPr lang="it-IT" altLang="en-US" sz="1800" b="1" dirty="0">
                <a:latin typeface="American Typewriter" panose="02090604020004020304" pitchFamily="18" charset="77"/>
              </a:rPr>
              <a:t>Y = 1000; N = 100; K = 25</a:t>
            </a:r>
          </a:p>
          <a:p>
            <a:pPr defTabSz="540000">
              <a:lnSpc>
                <a:spcPct val="124000"/>
              </a:lnSpc>
              <a:spcBef>
                <a:spcPts val="1200"/>
              </a:spcBef>
              <a:buSzPct val="100000"/>
            </a:pPr>
            <a:r>
              <a:rPr lang="it-IT" altLang="en-US" sz="1800" dirty="0">
                <a:latin typeface="American Typewriter" panose="02090604020004020304" pitchFamily="18" charset="77"/>
              </a:rPr>
              <a:t>  (a) </a:t>
            </a:r>
            <a:r>
              <a:rPr lang="it-IT" altLang="en-US" sz="1800" b="1" dirty="0">
                <a:solidFill>
                  <a:srgbClr val="003399"/>
                </a:solidFill>
                <a:latin typeface="American Typewriter" panose="02090604020004020304" pitchFamily="18" charset="77"/>
              </a:rPr>
              <a:t>Vincono i lavoratori</a:t>
            </a:r>
            <a:r>
              <a:rPr lang="it-IT" altLang="en-US" sz="1800" dirty="0">
                <a:latin typeface="American Typewriter" panose="02090604020004020304" pitchFamily="18" charset="77"/>
              </a:rPr>
              <a:t>:    w/P = 9,5;  r/P = 2</a:t>
            </a:r>
          </a:p>
          <a:p>
            <a:pPr>
              <a:lnSpc>
                <a:spcPct val="124000"/>
              </a:lnSpc>
              <a:spcBef>
                <a:spcPts val="600"/>
              </a:spcBef>
              <a:buSzPct val="100000"/>
            </a:pPr>
            <a:r>
              <a:rPr lang="it-IT" altLang="en-US" sz="1800" dirty="0">
                <a:latin typeface="American Typewriter" panose="02090604020004020304" pitchFamily="18" charset="77"/>
              </a:rPr>
              <a:t>	</a:t>
            </a:r>
            <a:r>
              <a:rPr lang="it-IT" altLang="en-US" sz="1800" dirty="0">
                <a:latin typeface="American Typewriter" panose="02090604020004020304" pitchFamily="18" charset="77"/>
                <a:cs typeface="Calibri" panose="020F0502020204030204" pitchFamily="34" charset="0"/>
              </a:rPr>
              <a:t>→  </a:t>
            </a:r>
            <a:r>
              <a:rPr lang="it-IT" altLang="en-US" sz="1800" dirty="0">
                <a:latin typeface="American Typewriter" panose="02090604020004020304" pitchFamily="18" charset="77"/>
              </a:rPr>
              <a:t>1000 = 9,5</a:t>
            </a:r>
            <a:r>
              <a:rPr lang="it-IT" altLang="en-US" sz="1800" dirty="0">
                <a:latin typeface="American Typewriter" panose="02090604020004020304" pitchFamily="18" charset="77"/>
                <a:cs typeface="Calibri" panose="020F0502020204030204" pitchFamily="34" charset="0"/>
              </a:rPr>
              <a:t>∙100 + 2∙25 : ai lavoratori va il 95% del prodotto!</a:t>
            </a:r>
          </a:p>
          <a:p>
            <a:pPr defTabSz="540000">
              <a:lnSpc>
                <a:spcPct val="124000"/>
              </a:lnSpc>
              <a:spcBef>
                <a:spcPts val="1200"/>
              </a:spcBef>
              <a:buSzPct val="100000"/>
            </a:pPr>
            <a:r>
              <a:rPr lang="it-IT" altLang="en-US" sz="1800" dirty="0">
                <a:latin typeface="American Typewriter" panose="02090604020004020304" pitchFamily="18" charset="77"/>
              </a:rPr>
              <a:t>  (b) </a:t>
            </a:r>
            <a:r>
              <a:rPr lang="it-IT" altLang="en-US" sz="1800" b="1" dirty="0">
                <a:solidFill>
                  <a:srgbClr val="003399"/>
                </a:solidFill>
                <a:latin typeface="American Typewriter" panose="02090604020004020304" pitchFamily="18" charset="77"/>
              </a:rPr>
              <a:t>Vincono i capitalisti</a:t>
            </a:r>
            <a:r>
              <a:rPr lang="it-IT" altLang="en-US" sz="1800" dirty="0">
                <a:latin typeface="American Typewriter" panose="02090604020004020304" pitchFamily="18" charset="77"/>
              </a:rPr>
              <a:t>:    w/P = 4,8;  r/P = 20,8</a:t>
            </a:r>
          </a:p>
          <a:p>
            <a:pPr>
              <a:lnSpc>
                <a:spcPct val="124000"/>
              </a:lnSpc>
              <a:spcBef>
                <a:spcPts val="600"/>
              </a:spcBef>
              <a:buSzPct val="100000"/>
            </a:pPr>
            <a:r>
              <a:rPr lang="it-IT" altLang="en-US" sz="1800" dirty="0">
                <a:latin typeface="American Typewriter" panose="02090604020004020304" pitchFamily="18" charset="77"/>
              </a:rPr>
              <a:t>	</a:t>
            </a:r>
            <a:r>
              <a:rPr lang="it-IT" altLang="en-US" sz="1800" dirty="0">
                <a:latin typeface="American Typewriter" panose="02090604020004020304" pitchFamily="18" charset="77"/>
                <a:cs typeface="Calibri" panose="020F0502020204030204" pitchFamily="34" charset="0"/>
              </a:rPr>
              <a:t>→  </a:t>
            </a:r>
            <a:r>
              <a:rPr lang="it-IT" altLang="en-US" sz="1800" dirty="0">
                <a:latin typeface="American Typewriter" panose="02090604020004020304" pitchFamily="18" charset="77"/>
              </a:rPr>
              <a:t>1000 = 4,8</a:t>
            </a:r>
            <a:r>
              <a:rPr lang="it-IT" altLang="en-US" sz="1800" dirty="0">
                <a:latin typeface="American Typewriter" panose="02090604020004020304" pitchFamily="18" charset="77"/>
                <a:cs typeface="Calibri" panose="020F0502020204030204" pitchFamily="34" charset="0"/>
              </a:rPr>
              <a:t>∙100 + 20,8∙25 : ai capitalisti va il 52% del prodotto!</a:t>
            </a:r>
            <a:endParaRPr lang="it-IT" altLang="en-US" sz="18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Tree>
    <p:extLst>
      <p:ext uri="{BB962C8B-B14F-4D97-AF65-F5344CB8AC3E}">
        <p14:creationId xmlns:p14="http://schemas.microsoft.com/office/powerpoint/2010/main" val="143293817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40964"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47172" name="Rectangle 4"/>
          <p:cNvSpPr>
            <a:spLocks noChangeArrowheads="1"/>
          </p:cNvSpPr>
          <p:nvPr/>
        </p:nvSpPr>
        <p:spPr bwMode="auto">
          <a:xfrm>
            <a:off x="533400" y="1215512"/>
            <a:ext cx="8142288" cy="483562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None/>
            </a:pPr>
            <a:r>
              <a:rPr lang="it-IT" altLang="en-US" sz="1600" dirty="0">
                <a:latin typeface="American Typewriter" panose="02090604020004020304" pitchFamily="18" charset="77"/>
              </a:rPr>
              <a:t>Il capitale di stato stazionario </a:t>
            </a:r>
            <a:r>
              <a:rPr lang="it-IT" altLang="en-US" sz="1600" b="1" i="1" dirty="0">
                <a:solidFill>
                  <a:srgbClr val="003399"/>
                </a:solidFill>
                <a:latin typeface="American Typewriter" panose="02090604020004020304" pitchFamily="18" charset="77"/>
              </a:rPr>
              <a:t>k*</a:t>
            </a:r>
            <a:r>
              <a:rPr lang="it-IT" altLang="en-US" sz="1600" dirty="0">
                <a:latin typeface="American Typewriter" panose="02090604020004020304" pitchFamily="18" charset="77"/>
              </a:rPr>
              <a:t> cresce con il tasso di risparmio.</a:t>
            </a:r>
          </a:p>
          <a:p>
            <a:pPr eaLnBrk="1" hangingPunct="1">
              <a:spcBef>
                <a:spcPct val="10000"/>
              </a:spcBef>
              <a:buClr>
                <a:schemeClr val="tx2"/>
              </a:buClr>
              <a:buSzPct val="70000"/>
              <a:buFont typeface="Wingdings" panose="05000000000000000000" pitchFamily="2" charset="2"/>
              <a:buNone/>
            </a:pPr>
            <a:endParaRPr lang="it-IT" altLang="en-US" sz="1600" dirty="0">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r>
              <a:rPr lang="it-IT" altLang="en-US" sz="1600" dirty="0">
                <a:latin typeface="American Typewriter" panose="02090604020004020304" pitchFamily="18" charset="77"/>
              </a:rPr>
              <a:t>Anche la produzione pro capite è positivamente correlata con il tasso di risparmio e </a:t>
            </a:r>
            <a:r>
              <a:rPr lang="it-IT" altLang="en-US" sz="1600" b="1" i="1" dirty="0">
                <a:solidFill>
                  <a:srgbClr val="CC0000"/>
                </a:solidFill>
                <a:latin typeface="American Typewriter" panose="02090604020004020304" pitchFamily="18" charset="77"/>
              </a:rPr>
              <a:t>y = f</a:t>
            </a:r>
            <a:r>
              <a:rPr lang="it-IT" altLang="en-US" sz="1600" b="1" dirty="0">
                <a:solidFill>
                  <a:srgbClr val="CC0000"/>
                </a:solidFill>
                <a:latin typeface="American Typewriter" panose="02090604020004020304" pitchFamily="18" charset="77"/>
              </a:rPr>
              <a:t>(</a:t>
            </a:r>
            <a:r>
              <a:rPr lang="it-IT" altLang="en-US" sz="1600" b="1" i="1" dirty="0">
                <a:solidFill>
                  <a:srgbClr val="CC0000"/>
                </a:solidFill>
                <a:latin typeface="American Typewriter" panose="02090604020004020304" pitchFamily="18" charset="77"/>
              </a:rPr>
              <a:t>k*</a:t>
            </a:r>
            <a:r>
              <a:rPr lang="it-IT" altLang="en-US" sz="1600" b="1" dirty="0">
                <a:solidFill>
                  <a:srgbClr val="CC0000"/>
                </a:solidFill>
                <a:latin typeface="American Typewriter" panose="02090604020004020304" pitchFamily="18" charset="77"/>
              </a:rPr>
              <a:t>)</a:t>
            </a:r>
            <a:r>
              <a:rPr lang="it-IT" altLang="en-US" sz="1600" dirty="0">
                <a:latin typeface="American Typewriter" panose="02090604020004020304" pitchFamily="18" charset="77"/>
              </a:rPr>
              <a:t> cresce con </a:t>
            </a:r>
            <a:r>
              <a:rPr lang="it-IT" altLang="en-US" sz="1600" i="1" dirty="0">
                <a:latin typeface="American Typewriter" panose="02090604020004020304" pitchFamily="18" charset="77"/>
              </a:rPr>
              <a:t>s</a:t>
            </a:r>
            <a:r>
              <a:rPr lang="it-IT" altLang="en-US" sz="1600" dirty="0">
                <a:latin typeface="American Typewriter" panose="02090604020004020304" pitchFamily="18" charset="77"/>
              </a:rPr>
              <a:t>.</a:t>
            </a:r>
          </a:p>
          <a:p>
            <a:pPr eaLnBrk="1" hangingPunct="1">
              <a:spcBef>
                <a:spcPct val="10000"/>
              </a:spcBef>
              <a:buClr>
                <a:schemeClr val="tx2"/>
              </a:buClr>
              <a:buSzPct val="70000"/>
              <a:buFont typeface="Wingdings" panose="05000000000000000000" pitchFamily="2" charset="2"/>
              <a:buNone/>
            </a:pPr>
            <a:endParaRPr lang="it-IT" altLang="en-US" sz="1600" dirty="0">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r>
              <a:rPr lang="it-IT" altLang="en-US" sz="1600" dirty="0">
                <a:solidFill>
                  <a:srgbClr val="000099"/>
                </a:solidFill>
                <a:latin typeface="American Typewriter" panose="02090604020004020304" pitchFamily="18" charset="77"/>
              </a:rPr>
              <a:t>Il modello di </a:t>
            </a:r>
            <a:r>
              <a:rPr lang="it-IT" altLang="en-US" sz="1600" dirty="0" err="1">
                <a:solidFill>
                  <a:srgbClr val="000099"/>
                </a:solidFill>
                <a:latin typeface="American Typewriter" panose="02090604020004020304" pitchFamily="18" charset="77"/>
              </a:rPr>
              <a:t>Solow</a:t>
            </a:r>
            <a:r>
              <a:rPr lang="it-IT" altLang="en-US" sz="1600" dirty="0">
                <a:solidFill>
                  <a:srgbClr val="000099"/>
                </a:solidFill>
                <a:latin typeface="American Typewriter" panose="02090604020004020304" pitchFamily="18" charset="77"/>
              </a:rPr>
              <a:t> predice che paesi con tassi di risparmio e investimento superiori abbiano (in stato stazionario) un livello di </a:t>
            </a:r>
            <a:r>
              <a:rPr lang="it-IT" altLang="en-US" sz="1600" b="1" dirty="0">
                <a:solidFill>
                  <a:srgbClr val="C00000"/>
                </a:solidFill>
                <a:latin typeface="American Typewriter" panose="02090604020004020304" pitchFamily="18" charset="77"/>
              </a:rPr>
              <a:t>reddito p.c. superiore </a:t>
            </a:r>
          </a:p>
          <a:p>
            <a:pPr eaLnBrk="1" hangingPunct="1">
              <a:spcBef>
                <a:spcPct val="10000"/>
              </a:spcBef>
              <a:buClr>
                <a:schemeClr val="tx2"/>
              </a:buClr>
              <a:buSzPct val="70000"/>
              <a:buFont typeface="Wingdings" panose="05000000000000000000" pitchFamily="2" charset="2"/>
              <a:buNone/>
            </a:pPr>
            <a:endParaRPr lang="it-IT" altLang="en-US" sz="1600" i="1" dirty="0">
              <a:solidFill>
                <a:srgbClr val="000099"/>
              </a:solidFill>
              <a:latin typeface="American Typewriter" panose="02090604020004020304" pitchFamily="18" charset="77"/>
            </a:endParaRPr>
          </a:p>
          <a:p>
            <a:pPr eaLnBrk="1" hangingPunct="1">
              <a:spcBef>
                <a:spcPct val="10000"/>
              </a:spcBef>
              <a:buClr>
                <a:schemeClr val="tx2"/>
              </a:buClr>
              <a:buSzPct val="70000"/>
              <a:buFont typeface="Wingdings" panose="05000000000000000000" pitchFamily="2" charset="2"/>
              <a:buNone/>
            </a:pPr>
            <a:r>
              <a:rPr lang="it-IT" altLang="en-US" sz="1600" i="1" dirty="0">
                <a:solidFill>
                  <a:srgbClr val="000099"/>
                </a:solidFill>
                <a:latin typeface="American Typewriter" panose="02090604020004020304" pitchFamily="18" charset="77"/>
              </a:rPr>
              <a:t>Possiamo allora concludere che:</a:t>
            </a:r>
          </a:p>
          <a:p>
            <a:pPr eaLnBrk="1" hangingPunct="1">
              <a:spcBef>
                <a:spcPts val="1200"/>
              </a:spcBef>
              <a:buClr>
                <a:schemeClr val="tx2"/>
              </a:buClr>
              <a:buSzPct val="70000"/>
              <a:buFont typeface="Wingdings" panose="05000000000000000000" pitchFamily="2" charset="2"/>
              <a:buNone/>
            </a:pPr>
            <a:r>
              <a:rPr lang="it-IT" altLang="en-US" sz="1600" dirty="0">
                <a:solidFill>
                  <a:srgbClr val="000099"/>
                </a:solidFill>
                <a:latin typeface="American Typewriter" panose="02090604020004020304" pitchFamily="18" charset="77"/>
              </a:rPr>
              <a:t>Il </a:t>
            </a:r>
            <a:r>
              <a:rPr lang="it-IT" altLang="en-US" sz="1600" b="1" dirty="0">
                <a:solidFill>
                  <a:schemeClr val="tx2"/>
                </a:solidFill>
                <a:latin typeface="American Typewriter" panose="02090604020004020304" pitchFamily="18" charset="77"/>
              </a:rPr>
              <a:t>consumo</a:t>
            </a:r>
            <a:r>
              <a:rPr lang="it-IT" altLang="en-US" sz="1600" dirty="0">
                <a:solidFill>
                  <a:srgbClr val="000099"/>
                </a:solidFill>
                <a:latin typeface="American Typewriter" panose="02090604020004020304" pitchFamily="18" charset="77"/>
              </a:rPr>
              <a:t> ed il </a:t>
            </a:r>
            <a:r>
              <a:rPr lang="it-IT" altLang="en-US" sz="1600" b="1" dirty="0">
                <a:solidFill>
                  <a:schemeClr val="tx2"/>
                </a:solidFill>
                <a:latin typeface="American Typewriter" panose="02090604020004020304" pitchFamily="18" charset="77"/>
              </a:rPr>
              <a:t>benessere</a:t>
            </a:r>
            <a:r>
              <a:rPr lang="it-IT" altLang="en-US" sz="1600" dirty="0">
                <a:solidFill>
                  <a:srgbClr val="000099"/>
                </a:solidFill>
                <a:latin typeface="American Typewriter" panose="02090604020004020304" pitchFamily="18" charset="77"/>
              </a:rPr>
              <a:t> della popolazione sono al massimo</a:t>
            </a:r>
          </a:p>
          <a:p>
            <a:pPr eaLnBrk="1" hangingPunct="1">
              <a:spcBef>
                <a:spcPts val="600"/>
              </a:spcBef>
              <a:buClr>
                <a:schemeClr val="tx2"/>
              </a:buClr>
              <a:buSzPct val="70000"/>
              <a:buFont typeface="Wingdings" panose="05000000000000000000" pitchFamily="2" charset="2"/>
              <a:buNone/>
            </a:pPr>
            <a:r>
              <a:rPr lang="it-IT" altLang="en-US" sz="1600" dirty="0">
                <a:solidFill>
                  <a:srgbClr val="000099"/>
                </a:solidFill>
                <a:latin typeface="American Typewriter" panose="02090604020004020304" pitchFamily="18" charset="77"/>
              </a:rPr>
              <a:t>quando il tasso di </a:t>
            </a:r>
            <a:r>
              <a:rPr lang="it-IT" altLang="en-US" sz="1600" b="1" dirty="0">
                <a:solidFill>
                  <a:schemeClr val="tx2"/>
                </a:solidFill>
                <a:latin typeface="American Typewriter" panose="02090604020004020304" pitchFamily="18" charset="77"/>
              </a:rPr>
              <a:t>risparmio</a:t>
            </a:r>
            <a:r>
              <a:rPr lang="it-IT" altLang="en-US" sz="1600" dirty="0">
                <a:solidFill>
                  <a:srgbClr val="000099"/>
                </a:solidFill>
                <a:latin typeface="American Typewriter" panose="02090604020004020304" pitchFamily="18" charset="77"/>
              </a:rPr>
              <a:t> è massimo, cioè </a:t>
            </a:r>
            <a:r>
              <a:rPr lang="it-IT" altLang="en-US" sz="1600" b="1" dirty="0">
                <a:solidFill>
                  <a:srgbClr val="000099"/>
                </a:solidFill>
                <a:latin typeface="American Typewriter" panose="02090604020004020304" pitchFamily="18" charset="77"/>
              </a:rPr>
              <a:t>s = 1</a:t>
            </a:r>
            <a:r>
              <a:rPr lang="it-IT" altLang="en-US" sz="1600" dirty="0">
                <a:solidFill>
                  <a:srgbClr val="000099"/>
                </a:solidFill>
                <a:latin typeface="American Typewriter" panose="02090604020004020304" pitchFamily="18" charset="77"/>
              </a:rPr>
              <a:t>?</a:t>
            </a:r>
          </a:p>
          <a:p>
            <a:pPr algn="ctr" eaLnBrk="1" hangingPunct="1">
              <a:spcBef>
                <a:spcPct val="10000"/>
              </a:spcBef>
              <a:buClr>
                <a:schemeClr val="tx2"/>
              </a:buClr>
              <a:buSzPct val="70000"/>
              <a:buFont typeface="Wingdings" panose="05000000000000000000" pitchFamily="2" charset="2"/>
              <a:buNone/>
            </a:pPr>
            <a:r>
              <a:rPr lang="it-IT" altLang="en-US" sz="1600" dirty="0">
                <a:solidFill>
                  <a:srgbClr val="000099"/>
                </a:solidFill>
                <a:latin typeface="American Typewriter" panose="02090604020004020304" pitchFamily="18" charset="77"/>
              </a:rPr>
              <a:t>                                                           … </a:t>
            </a:r>
            <a:r>
              <a:rPr lang="it-IT" altLang="en-US" sz="1800" b="1" dirty="0">
                <a:solidFill>
                  <a:srgbClr val="C00000"/>
                </a:solidFill>
                <a:latin typeface="American Typewriter" panose="02090604020004020304" pitchFamily="18" charset="77"/>
              </a:rPr>
              <a:t>Falso</a:t>
            </a:r>
            <a:r>
              <a:rPr lang="it-IT" altLang="en-US" sz="1800" dirty="0">
                <a:solidFill>
                  <a:srgbClr val="C00000"/>
                </a:solidFill>
                <a:latin typeface="American Typewriter" panose="02090604020004020304" pitchFamily="18" charset="77"/>
              </a:rPr>
              <a:t>!</a:t>
            </a:r>
          </a:p>
          <a:p>
            <a:pPr algn="ctr" eaLnBrk="1" hangingPunct="1">
              <a:spcBef>
                <a:spcPts val="1200"/>
              </a:spcBef>
              <a:buClr>
                <a:schemeClr val="tx2"/>
              </a:buClr>
              <a:buSzPct val="70000"/>
              <a:buFont typeface="Wingdings" panose="05000000000000000000" pitchFamily="2" charset="2"/>
              <a:buNone/>
            </a:pPr>
            <a:r>
              <a:rPr lang="it-IT" altLang="en-US" sz="1600" dirty="0">
                <a:latin typeface="American Typewriter" panose="02090604020004020304" pitchFamily="18" charset="77"/>
              </a:rPr>
              <a:t>Dimostrazione (immediata!) della falsità: </a:t>
            </a:r>
          </a:p>
          <a:p>
            <a:pPr algn="ctr" eaLnBrk="1" hangingPunct="1">
              <a:spcBef>
                <a:spcPts val="600"/>
              </a:spcBef>
              <a:buClr>
                <a:schemeClr val="tx2"/>
              </a:buClr>
              <a:buSzPct val="70000"/>
              <a:buFont typeface="Wingdings" panose="05000000000000000000" pitchFamily="2" charset="2"/>
              <a:buNone/>
            </a:pPr>
            <a:r>
              <a:rPr lang="it-IT" altLang="en-US" sz="1600" dirty="0">
                <a:latin typeface="American Typewriter" panose="02090604020004020304" pitchFamily="18" charset="77"/>
              </a:rPr>
              <a:t>se  </a:t>
            </a:r>
            <a:r>
              <a:rPr lang="it-IT" altLang="en-US" sz="1600" b="1" dirty="0">
                <a:latin typeface="American Typewriter" panose="02090604020004020304" pitchFamily="18" charset="77"/>
              </a:rPr>
              <a:t>s=1</a:t>
            </a:r>
            <a:r>
              <a:rPr lang="it-IT" altLang="en-US" sz="1600" dirty="0">
                <a:latin typeface="American Typewriter" panose="02090604020004020304" pitchFamily="18" charset="77"/>
              </a:rPr>
              <a:t>,  allora necessariamente </a:t>
            </a:r>
            <a:r>
              <a:rPr lang="it-IT" altLang="en-US" sz="1600" b="1" dirty="0">
                <a:latin typeface="American Typewriter" panose="02090604020004020304" pitchFamily="18" charset="77"/>
              </a:rPr>
              <a:t>c = 0 </a:t>
            </a:r>
            <a:r>
              <a:rPr lang="it-IT" altLang="en-US" sz="1600" dirty="0">
                <a:latin typeface="American Typewriter" panose="02090604020004020304" pitchFamily="18" charset="77"/>
              </a:rPr>
              <a:t>! </a:t>
            </a:r>
            <a:endParaRPr lang="el-GR" altLang="en-US" sz="1600" b="1" dirty="0"/>
          </a:p>
        </p:txBody>
      </p:sp>
      <p:sp>
        <p:nvSpPr>
          <p:cNvPr id="40966" name="Rectangle 5"/>
          <p:cNvSpPr>
            <a:spLocks noGrp="1" noChangeArrowheads="1"/>
          </p:cNvSpPr>
          <p:nvPr>
            <p:ph type="title"/>
          </p:nvPr>
        </p:nvSpPr>
        <p:spPr bwMode="auto">
          <a:xfrm>
            <a:off x="533400" y="404813"/>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solidFill>
                  <a:schemeClr val="tx2"/>
                </a:solidFill>
                <a:latin typeface="American Typewriter" panose="02090604020004020304" pitchFamily="18" charset="77"/>
              </a:rPr>
              <a:t>Variazioni del tasso di risparmio (3)</a:t>
            </a:r>
            <a:endParaRPr lang="it-IT" altLang="en-US" sz="2000" dirty="0">
              <a:latin typeface="American Typewriter" panose="02090604020004020304" pitchFamily="18" charset="77"/>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47172"/>
                                        </p:tgtEl>
                                        <p:attrNameLst>
                                          <p:attrName>style.visibility</p:attrName>
                                        </p:attrNameLst>
                                      </p:cBhvr>
                                      <p:to>
                                        <p:strVal val="visible"/>
                                      </p:to>
                                    </p:set>
                                    <p:animEffect transition="in" filter="strips(downLeft)">
                                      <p:cBhvr>
                                        <p:cTn id="7" dur="500"/>
                                        <p:tgtEl>
                                          <p:spTgt spid="64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piè di pagina 3"/>
          <p:cNvSpPr>
            <a:spLocks noGrp="1"/>
          </p:cNvSpPr>
          <p:nvPr>
            <p:ph type="ftr" sz="quarter" idx="10"/>
          </p:nvPr>
        </p:nvSpPr>
        <p:spPr/>
        <p:txBody>
          <a:bodyPr/>
          <a:lstStyle/>
          <a:p>
            <a:pPr>
              <a:defRPr/>
            </a:pPr>
            <a:r>
              <a:rPr lang="it-IT"/>
              <a:t>Lez. 3-A: La crescita economica</a:t>
            </a:r>
          </a:p>
        </p:txBody>
      </p:sp>
      <p:sp>
        <p:nvSpPr>
          <p:cNvPr id="44036"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37"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38" name="Text Box 5"/>
          <p:cNvSpPr txBox="1">
            <a:spLocks noChangeArrowheads="1"/>
          </p:cNvSpPr>
          <p:nvPr/>
        </p:nvSpPr>
        <p:spPr bwMode="auto">
          <a:xfrm>
            <a:off x="3419400" y="1619508"/>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b="1" dirty="0"/>
              <a:t> </a:t>
            </a:r>
            <a:r>
              <a:rPr lang="it-IT" altLang="en-US" sz="1800" b="1" i="1" dirty="0"/>
              <a:t>y</a:t>
            </a:r>
          </a:p>
        </p:txBody>
      </p:sp>
      <p:sp>
        <p:nvSpPr>
          <p:cNvPr id="44039"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44040"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44041"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44042"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44043"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44" name="Text Box 11"/>
          <p:cNvSpPr txBox="1">
            <a:spLocks noChangeArrowheads="1"/>
          </p:cNvSpPr>
          <p:nvPr/>
        </p:nvSpPr>
        <p:spPr bwMode="auto">
          <a:xfrm>
            <a:off x="533400" y="1298714"/>
            <a:ext cx="2519511" cy="397031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Il benessere individuale dipende dal consumo di beni e servizi. </a:t>
            </a:r>
          </a:p>
          <a:p>
            <a:pPr eaLnBrk="1" hangingPunct="1">
              <a:spcBef>
                <a:spcPct val="50000"/>
              </a:spcBef>
            </a:pPr>
            <a:r>
              <a:rPr lang="it-IT" altLang="en-US" sz="1800" dirty="0">
                <a:latin typeface="American Typewriter" panose="02090604020004020304" pitchFamily="18" charset="77"/>
              </a:rPr>
              <a:t>Come determinare il tasso di risparmio, che massimizza i consumi (e quindi il benessere) pro capite?</a:t>
            </a:r>
          </a:p>
          <a:p>
            <a:pPr eaLnBrk="1" hangingPunct="1">
              <a:spcBef>
                <a:spcPct val="50000"/>
              </a:spcBef>
            </a:pPr>
            <a:r>
              <a:rPr lang="it-IT" altLang="en-US" sz="1800" dirty="0">
                <a:latin typeface="American Typewriter" panose="02090604020004020304" pitchFamily="18" charset="77"/>
              </a:rPr>
              <a:t>Iniziamo, fissando un tasso di risparmio </a:t>
            </a:r>
            <a:r>
              <a:rPr lang="it-IT" altLang="en-US" sz="1800" b="1" i="1" dirty="0">
                <a:latin typeface="American Typewriter" panose="02090604020004020304" pitchFamily="18" charset="77"/>
              </a:rPr>
              <a:t>s</a:t>
            </a:r>
            <a:r>
              <a:rPr lang="it-IT" altLang="en-US" sz="1800" b="1" baseline="-25000" dirty="0">
                <a:latin typeface="American Typewriter" panose="02090604020004020304" pitchFamily="18" charset="77"/>
              </a:rPr>
              <a:t>1  </a:t>
            </a:r>
            <a:r>
              <a:rPr lang="it-IT" altLang="en-US" sz="1800" dirty="0">
                <a:latin typeface="American Typewriter" panose="02090604020004020304" pitchFamily="18" charset="77"/>
              </a:rPr>
              <a:t>…</a:t>
            </a:r>
            <a:endParaRPr lang="it-IT" altLang="en-US" sz="1800" i="1" dirty="0">
              <a:latin typeface="American Typewriter" panose="02090604020004020304" pitchFamily="18" charset="77"/>
            </a:endParaRPr>
          </a:p>
        </p:txBody>
      </p:sp>
      <p:sp>
        <p:nvSpPr>
          <p:cNvPr id="653324" name="Freeform 12"/>
          <p:cNvSpPr>
            <a:spLocks/>
          </p:cNvSpPr>
          <p:nvPr/>
        </p:nvSpPr>
        <p:spPr bwMode="auto">
          <a:xfrm>
            <a:off x="3779838" y="4342110"/>
            <a:ext cx="3636132" cy="1174452"/>
          </a:xfrm>
          <a:custGeom>
            <a:avLst/>
            <a:gdLst>
              <a:gd name="T0" fmla="*/ 0 w 2948"/>
              <a:gd name="T1" fmla="*/ 1079500 h 2131"/>
              <a:gd name="T2" fmla="*/ 1299111 w 2948"/>
              <a:gd name="T3" fmla="*/ 229476 h 2131"/>
              <a:gd name="T4" fmla="*/ 3671887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53325" name="Text Box 13"/>
          <p:cNvSpPr txBox="1">
            <a:spLocks noChangeArrowheads="1"/>
          </p:cNvSpPr>
          <p:nvPr/>
        </p:nvSpPr>
        <p:spPr bwMode="auto">
          <a:xfrm>
            <a:off x="7596188" y="42148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solidFill>
                  <a:srgbClr val="FF0000"/>
                </a:solidFill>
              </a:rPr>
              <a:t>s</a:t>
            </a:r>
            <a:r>
              <a:rPr lang="it-IT" altLang="en-US" sz="1800" b="1" baseline="-25000" dirty="0">
                <a:solidFill>
                  <a:srgbClr val="FF0000"/>
                </a:solidFill>
              </a:rPr>
              <a:t>1</a:t>
            </a:r>
            <a:r>
              <a:rPr lang="it-IT" altLang="en-US" sz="1800" b="1" i="1" dirty="0">
                <a:solidFill>
                  <a:srgbClr val="FF0000"/>
                </a:solidFill>
              </a:rPr>
              <a:t>f</a:t>
            </a:r>
            <a:r>
              <a:rPr lang="it-IT" altLang="en-US" sz="1800" b="1" dirty="0">
                <a:solidFill>
                  <a:srgbClr val="FF0000"/>
                </a:solidFill>
              </a:rPr>
              <a:t>(</a:t>
            </a:r>
            <a:r>
              <a:rPr lang="it-IT" altLang="en-US" sz="1800" b="1" i="1" dirty="0">
                <a:solidFill>
                  <a:srgbClr val="FF0000"/>
                </a:solidFill>
              </a:rPr>
              <a:t>k</a:t>
            </a:r>
            <a:r>
              <a:rPr lang="it-IT" altLang="en-US" sz="1800" b="1" dirty="0">
                <a:solidFill>
                  <a:srgbClr val="FF0000"/>
                </a:solidFill>
              </a:rPr>
              <a:t>)</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piè di pagina 3"/>
          <p:cNvSpPr>
            <a:spLocks noGrp="1"/>
          </p:cNvSpPr>
          <p:nvPr>
            <p:ph type="ftr" sz="quarter" idx="10"/>
          </p:nvPr>
        </p:nvSpPr>
        <p:spPr/>
        <p:txBody>
          <a:bodyPr/>
          <a:lstStyle/>
          <a:p>
            <a:pPr>
              <a:defRPr/>
            </a:pPr>
            <a:r>
              <a:rPr lang="it-IT"/>
              <a:t>Lez. 3-A: La crescita economica</a:t>
            </a:r>
          </a:p>
        </p:txBody>
      </p:sp>
      <p:sp>
        <p:nvSpPr>
          <p:cNvPr id="45060"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1"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2" name="Text Box 5"/>
          <p:cNvSpPr txBox="1">
            <a:spLocks noChangeArrowheads="1"/>
          </p:cNvSpPr>
          <p:nvPr/>
        </p:nvSpPr>
        <p:spPr bwMode="auto">
          <a:xfrm>
            <a:off x="3505199" y="1484313"/>
            <a:ext cx="164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45063"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45064"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45065"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45066"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45067"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5371" name="Freeform 11"/>
          <p:cNvSpPr>
            <a:spLocks/>
          </p:cNvSpPr>
          <p:nvPr/>
        </p:nvSpPr>
        <p:spPr bwMode="auto">
          <a:xfrm>
            <a:off x="3779838" y="4437063"/>
            <a:ext cx="3671887" cy="1079500"/>
          </a:xfrm>
          <a:custGeom>
            <a:avLst/>
            <a:gdLst>
              <a:gd name="T0" fmla="*/ 0 w 2948"/>
              <a:gd name="T1" fmla="*/ 1079500 h 2131"/>
              <a:gd name="T2" fmla="*/ 1299111 w 2948"/>
              <a:gd name="T3" fmla="*/ 229476 h 2131"/>
              <a:gd name="T4" fmla="*/ 3671887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55372" name="Text Box 12"/>
          <p:cNvSpPr txBox="1">
            <a:spLocks noChangeArrowheads="1"/>
          </p:cNvSpPr>
          <p:nvPr/>
        </p:nvSpPr>
        <p:spPr bwMode="auto">
          <a:xfrm>
            <a:off x="7596188" y="42148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solidFill>
                  <a:srgbClr val="FF0000"/>
                </a:solidFill>
              </a:rPr>
              <a:t>s</a:t>
            </a:r>
            <a:r>
              <a:rPr lang="it-IT" altLang="en-US" sz="1800" b="1" baseline="-25000" dirty="0">
                <a:solidFill>
                  <a:srgbClr val="FF0000"/>
                </a:solidFill>
              </a:rPr>
              <a:t>1</a:t>
            </a:r>
            <a:r>
              <a:rPr lang="it-IT" altLang="en-US" sz="1800" b="1" i="1" dirty="0">
                <a:solidFill>
                  <a:srgbClr val="FF0000"/>
                </a:solidFill>
              </a:rPr>
              <a:t>f</a:t>
            </a:r>
            <a:r>
              <a:rPr lang="it-IT" altLang="en-US" sz="1800" b="1" dirty="0">
                <a:solidFill>
                  <a:srgbClr val="FF0000"/>
                </a:solidFill>
              </a:rPr>
              <a:t>(</a:t>
            </a:r>
            <a:r>
              <a:rPr lang="it-IT" altLang="en-US" sz="1800" b="1" i="1" dirty="0">
                <a:solidFill>
                  <a:srgbClr val="FF0000"/>
                </a:solidFill>
              </a:rPr>
              <a:t>k</a:t>
            </a:r>
            <a:r>
              <a:rPr lang="it-IT" altLang="en-US" sz="1800" b="1" dirty="0">
                <a:solidFill>
                  <a:srgbClr val="FF0000"/>
                </a:solidFill>
              </a:rPr>
              <a:t>)</a:t>
            </a:r>
          </a:p>
        </p:txBody>
      </p:sp>
      <p:sp>
        <p:nvSpPr>
          <p:cNvPr id="655373" name="AutoShape 13"/>
          <p:cNvSpPr>
            <a:spLocks noChangeArrowheads="1"/>
          </p:cNvSpPr>
          <p:nvPr/>
        </p:nvSpPr>
        <p:spPr bwMode="auto">
          <a:xfrm>
            <a:off x="4787900" y="4581525"/>
            <a:ext cx="288925" cy="288925"/>
          </a:xfrm>
          <a:prstGeom prst="flowChartConnector">
            <a:avLst/>
          </a:prstGeom>
          <a:noFill/>
          <a:ln w="28575"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55374" name="Text Box 14"/>
          <p:cNvSpPr txBox="1">
            <a:spLocks noChangeArrowheads="1"/>
          </p:cNvSpPr>
          <p:nvPr/>
        </p:nvSpPr>
        <p:spPr bwMode="auto">
          <a:xfrm>
            <a:off x="539576" y="3645024"/>
            <a:ext cx="2808288" cy="123110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Il </a:t>
            </a:r>
            <a:r>
              <a:rPr lang="it-IT" altLang="en-US" sz="1800" b="1" dirty="0">
                <a:latin typeface="American Typewriter" panose="02090604020004020304" pitchFamily="18" charset="77"/>
              </a:rPr>
              <a:t>consumo</a:t>
            </a:r>
            <a:r>
              <a:rPr lang="it-IT" altLang="en-US" sz="1800" dirty="0">
                <a:latin typeface="American Typewriter" panose="02090604020004020304" pitchFamily="18" charset="77"/>
              </a:rPr>
              <a:t> di stato stazionario è dato dalla distanza verticale tra</a:t>
            </a:r>
            <a:r>
              <a:rPr lang="it-IT" altLang="en-US" sz="1800" b="1" dirty="0">
                <a:solidFill>
                  <a:schemeClr val="hlink"/>
                </a:solidFill>
                <a:latin typeface="American Typewriter" panose="02090604020004020304" pitchFamily="18" charset="77"/>
              </a:rPr>
              <a:t> </a:t>
            </a:r>
            <a:r>
              <a:rPr lang="it-IT" altLang="en-US" sz="1800" b="1" i="1" dirty="0">
                <a:solidFill>
                  <a:schemeClr val="hlink"/>
                </a:solidFill>
                <a:latin typeface="American Typewriter" panose="02090604020004020304" pitchFamily="18" charset="77"/>
              </a:rPr>
              <a:t>f</a:t>
            </a:r>
            <a:r>
              <a:rPr lang="it-IT" altLang="en-US" sz="1800" b="1" dirty="0">
                <a:solidFill>
                  <a:schemeClr val="hlink"/>
                </a:solidFill>
                <a:latin typeface="American Typewriter" panose="02090604020004020304" pitchFamily="18" charset="77"/>
              </a:rPr>
              <a:t>(</a:t>
            </a:r>
            <a:r>
              <a:rPr lang="it-IT" altLang="en-US" sz="1800" b="1" i="1" dirty="0">
                <a:solidFill>
                  <a:schemeClr val="hlink"/>
                </a:solidFill>
                <a:latin typeface="American Typewriter" panose="02090604020004020304" pitchFamily="18" charset="77"/>
              </a:rPr>
              <a:t>k</a:t>
            </a:r>
            <a:r>
              <a:rPr lang="it-IT" altLang="en-US" sz="1800" b="1" dirty="0">
                <a:solidFill>
                  <a:schemeClr val="hlink"/>
                </a:solidFill>
                <a:latin typeface="American Typewriter" panose="02090604020004020304" pitchFamily="18" charset="77"/>
              </a:rPr>
              <a:t>) </a:t>
            </a:r>
            <a:r>
              <a:rPr lang="it-IT" altLang="en-US" sz="1800" dirty="0">
                <a:latin typeface="American Typewriter" panose="02090604020004020304" pitchFamily="18" charset="77"/>
              </a:rPr>
              <a:t>e </a:t>
            </a:r>
            <a:r>
              <a:rPr lang="it-IT" altLang="en-US" sz="1800" b="1" dirty="0">
                <a:solidFill>
                  <a:schemeClr val="hlink"/>
                </a:solidFill>
                <a:latin typeface="American Typewriter" panose="02090604020004020304" pitchFamily="18" charset="77"/>
              </a:rPr>
              <a:t> </a:t>
            </a:r>
            <a:r>
              <a:rPr lang="el-GR" altLang="en-US" sz="1800" b="1" i="1" dirty="0">
                <a:solidFill>
                  <a:srgbClr val="000099"/>
                </a:solidFill>
                <a:latin typeface="Symbol" panose="05050102010706020507" pitchFamily="18" charset="2"/>
              </a:rPr>
              <a:t>d</a:t>
            </a:r>
            <a:r>
              <a:rPr lang="it-IT" altLang="en-US" sz="1800" b="1" i="1" dirty="0">
                <a:solidFill>
                  <a:srgbClr val="000099"/>
                </a:solidFill>
                <a:latin typeface="American Typewriter" panose="02090604020004020304" pitchFamily="18" charset="77"/>
              </a:rPr>
              <a:t> k</a:t>
            </a:r>
            <a:r>
              <a:rPr lang="it-IT" altLang="en-US" sz="2000" b="1" dirty="0">
                <a:solidFill>
                  <a:schemeClr val="hlink"/>
                </a:solidFill>
                <a:latin typeface="American Typewriter" panose="02090604020004020304" pitchFamily="18" charset="77"/>
              </a:rPr>
              <a:t> </a:t>
            </a:r>
          </a:p>
        </p:txBody>
      </p:sp>
      <p:sp>
        <p:nvSpPr>
          <p:cNvPr id="655375" name="Line 15"/>
          <p:cNvSpPr>
            <a:spLocks noChangeShapeType="1"/>
          </p:cNvSpPr>
          <p:nvPr/>
        </p:nvSpPr>
        <p:spPr bwMode="auto">
          <a:xfrm flipV="1">
            <a:off x="4932363" y="3212975"/>
            <a:ext cx="0" cy="1511424"/>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73" name="Text Box 16"/>
          <p:cNvSpPr txBox="1">
            <a:spLocks noChangeArrowheads="1"/>
          </p:cNvSpPr>
          <p:nvPr/>
        </p:nvSpPr>
        <p:spPr bwMode="auto">
          <a:xfrm>
            <a:off x="468313" y="2041525"/>
            <a:ext cx="26558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In stato stazionario gli </a:t>
            </a:r>
            <a:r>
              <a:rPr lang="it-IT" altLang="en-US" sz="1800" b="1" dirty="0">
                <a:latin typeface="American Typewriter" panose="02090604020004020304" pitchFamily="18" charset="77"/>
              </a:rPr>
              <a:t>investimenti</a:t>
            </a:r>
            <a:r>
              <a:rPr lang="it-IT" altLang="en-US" sz="1800" dirty="0">
                <a:latin typeface="American Typewriter" panose="02090604020004020304" pitchFamily="18" charset="77"/>
              </a:rPr>
              <a:t> sono pari all’ammortamento</a:t>
            </a:r>
            <a:endParaRPr lang="it-IT" altLang="en-US" sz="2000" dirty="0">
              <a:latin typeface="American Typewriter" panose="02090604020004020304" pitchFamily="18" charset="77"/>
            </a:endParaRPr>
          </a:p>
        </p:txBody>
      </p:sp>
      <p:cxnSp>
        <p:nvCxnSpPr>
          <p:cNvPr id="3" name="Connettore 2 2"/>
          <p:cNvCxnSpPr>
            <a:stCxn id="655374" idx="3"/>
          </p:cNvCxnSpPr>
          <p:nvPr/>
        </p:nvCxnSpPr>
        <p:spPr>
          <a:xfrm flipV="1">
            <a:off x="3347864" y="4077072"/>
            <a:ext cx="1584499" cy="1835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piè di pagina 3"/>
          <p:cNvSpPr>
            <a:spLocks noGrp="1"/>
          </p:cNvSpPr>
          <p:nvPr>
            <p:ph type="ftr" sz="quarter" idx="10"/>
          </p:nvPr>
        </p:nvSpPr>
        <p:spPr/>
        <p:txBody>
          <a:bodyPr/>
          <a:lstStyle/>
          <a:p>
            <a:pPr>
              <a:defRPr/>
            </a:pPr>
            <a:r>
              <a:rPr lang="it-IT"/>
              <a:t>Lez. 3-A: La crescita economica</a:t>
            </a:r>
          </a:p>
        </p:txBody>
      </p:sp>
      <p:sp>
        <p:nvSpPr>
          <p:cNvPr id="47107"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08"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09" name="Text Box 5"/>
          <p:cNvSpPr txBox="1">
            <a:spLocks noChangeArrowheads="1"/>
          </p:cNvSpPr>
          <p:nvPr/>
        </p:nvSpPr>
        <p:spPr bwMode="auto">
          <a:xfrm>
            <a:off x="3490913" y="1484313"/>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47110"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47111"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47112"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47113"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47114"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7115" name="Text Box 11"/>
          <p:cNvSpPr txBox="1">
            <a:spLocks noChangeArrowheads="1"/>
          </p:cNvSpPr>
          <p:nvPr/>
        </p:nvSpPr>
        <p:spPr bwMode="auto">
          <a:xfrm>
            <a:off x="682625" y="2060575"/>
            <a:ext cx="2160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Se il tasso di risparmio </a:t>
            </a:r>
            <a:r>
              <a:rPr lang="it-IT" altLang="en-US" sz="1800" b="1" dirty="0">
                <a:solidFill>
                  <a:srgbClr val="CC0000"/>
                </a:solidFill>
                <a:latin typeface="American Typewriter" panose="02090604020004020304" pitchFamily="18" charset="77"/>
              </a:rPr>
              <a:t>aumenta</a:t>
            </a:r>
            <a:r>
              <a:rPr lang="it-IT" altLang="en-US" sz="1800" b="1" dirty="0">
                <a:latin typeface="American Typewriter" panose="02090604020004020304" pitchFamily="18" charset="77"/>
              </a:rPr>
              <a:t> </a:t>
            </a:r>
            <a:r>
              <a:rPr lang="it-IT" altLang="en-US" sz="1800" dirty="0">
                <a:latin typeface="American Typewriter" panose="02090604020004020304" pitchFamily="18" charset="77"/>
              </a:rPr>
              <a:t>a</a:t>
            </a:r>
            <a:r>
              <a:rPr lang="it-IT" altLang="en-US" sz="1800" b="1" dirty="0">
                <a:latin typeface="American Typewriter" panose="02090604020004020304" pitchFamily="18" charset="77"/>
              </a:rPr>
              <a:t> </a:t>
            </a:r>
            <a:r>
              <a:rPr lang="it-IT" altLang="en-US" sz="1800" b="1" i="1" dirty="0">
                <a:latin typeface="American Typewriter" panose="02090604020004020304" pitchFamily="18" charset="77"/>
              </a:rPr>
              <a:t>s</a:t>
            </a:r>
            <a:r>
              <a:rPr lang="it-IT" altLang="en-US" sz="1800" b="1" baseline="-25000" dirty="0">
                <a:latin typeface="American Typewriter" panose="02090604020004020304" pitchFamily="18" charset="77"/>
              </a:rPr>
              <a:t>2 </a:t>
            </a:r>
            <a:r>
              <a:rPr lang="it-IT" altLang="en-US" sz="1800" b="1" dirty="0">
                <a:latin typeface="American Typewriter" panose="02090604020004020304" pitchFamily="18" charset="77"/>
              </a:rPr>
              <a:t>…</a:t>
            </a:r>
            <a:endParaRPr lang="it-IT" altLang="en-US" sz="2000" b="1" i="1" dirty="0">
              <a:latin typeface="American Typewriter" panose="02090604020004020304" pitchFamily="18" charset="77"/>
            </a:endParaRPr>
          </a:p>
        </p:txBody>
      </p:sp>
      <p:sp>
        <p:nvSpPr>
          <p:cNvPr id="659468" name="Freeform 12"/>
          <p:cNvSpPr>
            <a:spLocks/>
          </p:cNvSpPr>
          <p:nvPr/>
        </p:nvSpPr>
        <p:spPr bwMode="auto">
          <a:xfrm>
            <a:off x="3779838" y="4076700"/>
            <a:ext cx="4537075" cy="1439863"/>
          </a:xfrm>
          <a:custGeom>
            <a:avLst/>
            <a:gdLst>
              <a:gd name="T0" fmla="*/ 0 w 2948"/>
              <a:gd name="T1" fmla="*/ 1439863 h 2131"/>
              <a:gd name="T2" fmla="*/ 1605214 w 2948"/>
              <a:gd name="T3" fmla="*/ 306081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59469" name="Text Box 13"/>
          <p:cNvSpPr txBox="1">
            <a:spLocks noChangeArrowheads="1"/>
          </p:cNvSpPr>
          <p:nvPr/>
        </p:nvSpPr>
        <p:spPr bwMode="auto">
          <a:xfrm>
            <a:off x="7596188" y="364490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solidFill>
                  <a:srgbClr val="FF0000"/>
                </a:solidFill>
              </a:rPr>
              <a:t>s</a:t>
            </a:r>
            <a:r>
              <a:rPr lang="it-IT" altLang="en-US" sz="2000" b="1" baseline="-25000" dirty="0">
                <a:solidFill>
                  <a:srgbClr val="FF0000"/>
                </a:solidFill>
              </a:rPr>
              <a:t>2</a:t>
            </a:r>
            <a:r>
              <a:rPr lang="it-IT" altLang="en-US" sz="2000" b="1" i="1" dirty="0">
                <a:solidFill>
                  <a:srgbClr val="FF0000"/>
                </a:solidFill>
              </a:rPr>
              <a:t>f</a:t>
            </a:r>
            <a:r>
              <a:rPr lang="it-IT" altLang="en-US" sz="2000" b="1" dirty="0">
                <a:solidFill>
                  <a:srgbClr val="FF0000"/>
                </a:solidFill>
              </a:rPr>
              <a:t>(</a:t>
            </a:r>
            <a:r>
              <a:rPr lang="it-IT" altLang="en-US" sz="2000" b="1" i="1" dirty="0">
                <a:solidFill>
                  <a:srgbClr val="FF0000"/>
                </a:solidFill>
              </a:rPr>
              <a:t>k</a:t>
            </a:r>
            <a:r>
              <a:rPr lang="it-IT" altLang="en-US" sz="2000" b="1" dirty="0">
                <a:solidFill>
                  <a:srgbClr val="FF0000"/>
                </a:solidFill>
              </a:rPr>
              <a:t>)</a:t>
            </a:r>
          </a:p>
        </p:txBody>
      </p:sp>
      <p:sp>
        <p:nvSpPr>
          <p:cNvPr id="659470" name="Text Box 14"/>
          <p:cNvSpPr txBox="1">
            <a:spLocks noChangeArrowheads="1"/>
          </p:cNvSpPr>
          <p:nvPr/>
        </p:nvSpPr>
        <p:spPr bwMode="auto">
          <a:xfrm>
            <a:off x="683842" y="3365872"/>
            <a:ext cx="2591172" cy="646331"/>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dirty="0">
                <a:solidFill>
                  <a:schemeClr val="hlink"/>
                </a:solidFill>
                <a:latin typeface="American Typewriter" panose="02090604020004020304" pitchFamily="18" charset="77"/>
              </a:rPr>
              <a:t>Il consumo di stato stazionario </a:t>
            </a:r>
            <a:r>
              <a:rPr lang="it-IT" altLang="en-US" sz="1800" b="1" dirty="0">
                <a:solidFill>
                  <a:srgbClr val="CC0000"/>
                </a:solidFill>
                <a:latin typeface="American Typewriter" panose="02090604020004020304" pitchFamily="18" charset="77"/>
              </a:rPr>
              <a:t>cresce</a:t>
            </a:r>
            <a:r>
              <a:rPr lang="it-IT" altLang="en-US" sz="1800" b="1" dirty="0">
                <a:solidFill>
                  <a:schemeClr val="hlink"/>
                </a:solidFill>
                <a:latin typeface="American Typewriter" panose="02090604020004020304" pitchFamily="18" charset="77"/>
              </a:rPr>
              <a:t> </a:t>
            </a:r>
          </a:p>
        </p:txBody>
      </p:sp>
      <p:sp>
        <p:nvSpPr>
          <p:cNvPr id="659471" name="Line 15"/>
          <p:cNvSpPr>
            <a:spLocks noChangeShapeType="1"/>
          </p:cNvSpPr>
          <p:nvPr/>
        </p:nvSpPr>
        <p:spPr bwMode="auto">
          <a:xfrm flipV="1">
            <a:off x="5435600" y="2636838"/>
            <a:ext cx="0" cy="17287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59468"/>
                                        </p:tgtEl>
                                        <p:attrNameLst>
                                          <p:attrName>style.visibility</p:attrName>
                                        </p:attrNameLst>
                                      </p:cBhvr>
                                      <p:to>
                                        <p:strVal val="visible"/>
                                      </p:to>
                                    </p:set>
                                    <p:animEffect transition="in" filter="strips(upRight)">
                                      <p:cBhvr>
                                        <p:cTn id="7" dur="500"/>
                                        <p:tgtEl>
                                          <p:spTgt spid="659468"/>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659469"/>
                                        </p:tgtEl>
                                        <p:attrNameLst>
                                          <p:attrName>style.visibility</p:attrName>
                                        </p:attrNameLst>
                                      </p:cBhvr>
                                      <p:to>
                                        <p:strVal val="visible"/>
                                      </p:to>
                                    </p:set>
                                    <p:animEffect transition="in" filter="strips(upRight)">
                                      <p:cBhvr>
                                        <p:cTn id="11" dur="500"/>
                                        <p:tgtEl>
                                          <p:spTgt spid="659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659470"/>
                                        </p:tgtEl>
                                        <p:attrNameLst>
                                          <p:attrName>style.visibility</p:attrName>
                                        </p:attrNameLst>
                                      </p:cBhvr>
                                      <p:to>
                                        <p:strVal val="visible"/>
                                      </p:to>
                                    </p:set>
                                    <p:animEffect transition="in" filter="strips(downRight)">
                                      <p:cBhvr>
                                        <p:cTn id="16" dur="500"/>
                                        <p:tgtEl>
                                          <p:spTgt spid="6594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659471"/>
                                        </p:tgtEl>
                                        <p:attrNameLst>
                                          <p:attrName>style.visibility</p:attrName>
                                        </p:attrNameLst>
                                      </p:cBhvr>
                                      <p:to>
                                        <p:strVal val="visible"/>
                                      </p:to>
                                    </p:set>
                                    <p:animEffect transition="in" filter="strips(upRight)">
                                      <p:cBhvr>
                                        <p:cTn id="21" dur="500"/>
                                        <p:tgtEl>
                                          <p:spTgt spid="6594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500"/>
                                        <p:tgtEl>
                                          <p:spTgt spid="659468"/>
                                        </p:tgtEl>
                                      </p:cBhvr>
                                    </p:animEffect>
                                    <p:set>
                                      <p:cBhvr>
                                        <p:cTn id="26" dur="1" fill="hold">
                                          <p:stCondLst>
                                            <p:cond delay="499"/>
                                          </p:stCondLst>
                                        </p:cTn>
                                        <p:tgtEl>
                                          <p:spTgt spid="65946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59469"/>
                                        </p:tgtEl>
                                      </p:cBhvr>
                                    </p:animEffect>
                                    <p:set>
                                      <p:cBhvr>
                                        <p:cTn id="29" dur="1" fill="hold">
                                          <p:stCondLst>
                                            <p:cond delay="499"/>
                                          </p:stCondLst>
                                        </p:cTn>
                                        <p:tgtEl>
                                          <p:spTgt spid="659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8" grpId="0" animBg="1"/>
      <p:bldP spid="659468" grpId="1" animBg="1"/>
      <p:bldP spid="659469" grpId="0"/>
      <p:bldP spid="659469" grpId="1"/>
      <p:bldP spid="659470" grpId="0" animBg="1"/>
      <p:bldP spid="65947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piè di pagina 3"/>
          <p:cNvSpPr>
            <a:spLocks noGrp="1"/>
          </p:cNvSpPr>
          <p:nvPr>
            <p:ph type="ftr" sz="quarter" idx="10"/>
          </p:nvPr>
        </p:nvSpPr>
        <p:spPr/>
        <p:txBody>
          <a:bodyPr/>
          <a:lstStyle/>
          <a:p>
            <a:pPr>
              <a:defRPr/>
            </a:pPr>
            <a:r>
              <a:rPr lang="it-IT"/>
              <a:t>Lez. 3-A: La crescita economica</a:t>
            </a:r>
          </a:p>
        </p:txBody>
      </p:sp>
      <p:sp>
        <p:nvSpPr>
          <p:cNvPr id="48131"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32"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33" name="Text Box 5"/>
          <p:cNvSpPr txBox="1">
            <a:spLocks noChangeArrowheads="1"/>
          </p:cNvSpPr>
          <p:nvPr/>
        </p:nvSpPr>
        <p:spPr bwMode="auto">
          <a:xfrm>
            <a:off x="3491879" y="1484313"/>
            <a:ext cx="1656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48134"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48135"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48136"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48137"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48138"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39" name="Text Box 11"/>
          <p:cNvSpPr txBox="1">
            <a:spLocks noChangeArrowheads="1"/>
          </p:cNvSpPr>
          <p:nvPr/>
        </p:nvSpPr>
        <p:spPr bwMode="auto">
          <a:xfrm>
            <a:off x="683568" y="1804988"/>
            <a:ext cx="26638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Ma se il tasso di risparmio fosse ancora superiore: </a:t>
            </a:r>
            <a:r>
              <a:rPr lang="it-IT" altLang="en-US" sz="1800" b="1" i="1" dirty="0">
                <a:latin typeface="American Typewriter" panose="02090604020004020304" pitchFamily="18" charset="77"/>
              </a:rPr>
              <a:t>s</a:t>
            </a:r>
            <a:r>
              <a:rPr lang="it-IT" altLang="en-US" sz="1800" b="1" baseline="-25000" dirty="0">
                <a:latin typeface="American Typewriter" panose="02090604020004020304" pitchFamily="18" charset="77"/>
              </a:rPr>
              <a:t>3 </a:t>
            </a:r>
            <a:endParaRPr lang="it-IT" altLang="en-US" sz="2000" b="1" i="1" dirty="0">
              <a:latin typeface="American Typewriter" panose="02090604020004020304" pitchFamily="18" charset="77"/>
            </a:endParaRPr>
          </a:p>
        </p:txBody>
      </p:sp>
      <p:sp>
        <p:nvSpPr>
          <p:cNvPr id="661516" name="Freeform 12"/>
          <p:cNvSpPr>
            <a:spLocks/>
          </p:cNvSpPr>
          <p:nvPr/>
        </p:nvSpPr>
        <p:spPr bwMode="auto">
          <a:xfrm>
            <a:off x="3779838" y="2852738"/>
            <a:ext cx="4537075" cy="2663825"/>
          </a:xfrm>
          <a:custGeom>
            <a:avLst/>
            <a:gdLst>
              <a:gd name="T0" fmla="*/ 0 w 2948"/>
              <a:gd name="T1" fmla="*/ 2663825 h 2131"/>
              <a:gd name="T2" fmla="*/ 1605214 w 2948"/>
              <a:gd name="T3" fmla="*/ 566266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61517" name="Text Box 13"/>
          <p:cNvSpPr txBox="1">
            <a:spLocks noChangeArrowheads="1"/>
          </p:cNvSpPr>
          <p:nvPr/>
        </p:nvSpPr>
        <p:spPr bwMode="auto">
          <a:xfrm>
            <a:off x="7596188" y="30622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solidFill>
                  <a:srgbClr val="FF0000"/>
                </a:solidFill>
              </a:rPr>
              <a:t>s</a:t>
            </a:r>
            <a:r>
              <a:rPr lang="it-IT" altLang="en-US" sz="1800" b="1" baseline="-25000" dirty="0">
                <a:solidFill>
                  <a:srgbClr val="FF0000"/>
                </a:solidFill>
              </a:rPr>
              <a:t>3</a:t>
            </a:r>
            <a:r>
              <a:rPr lang="it-IT" altLang="en-US" sz="1800" b="1" i="1" dirty="0">
                <a:solidFill>
                  <a:srgbClr val="FF0000"/>
                </a:solidFill>
              </a:rPr>
              <a:t>f</a:t>
            </a:r>
            <a:r>
              <a:rPr lang="it-IT" altLang="en-US" sz="1800" b="1" dirty="0">
                <a:solidFill>
                  <a:srgbClr val="FF0000"/>
                </a:solidFill>
              </a:rPr>
              <a:t>(</a:t>
            </a:r>
            <a:r>
              <a:rPr lang="it-IT" altLang="en-US" sz="1800" b="1" i="1" dirty="0">
                <a:solidFill>
                  <a:srgbClr val="FF0000"/>
                </a:solidFill>
              </a:rPr>
              <a:t>k</a:t>
            </a:r>
            <a:r>
              <a:rPr lang="it-IT" altLang="en-US" sz="1800" b="1" dirty="0">
                <a:solidFill>
                  <a:srgbClr val="FF0000"/>
                </a:solidFill>
              </a:rPr>
              <a:t>)</a:t>
            </a:r>
          </a:p>
        </p:txBody>
      </p:sp>
      <p:sp>
        <p:nvSpPr>
          <p:cNvPr id="661518" name="Text Box 14"/>
          <p:cNvSpPr txBox="1">
            <a:spLocks noChangeArrowheads="1"/>
          </p:cNvSpPr>
          <p:nvPr/>
        </p:nvSpPr>
        <p:spPr bwMode="auto">
          <a:xfrm>
            <a:off x="683567" y="3212976"/>
            <a:ext cx="2376265" cy="92333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solidFill>
                  <a:schemeClr val="hlink"/>
                </a:solidFill>
                <a:latin typeface="American Typewriter" panose="02090604020004020304" pitchFamily="18" charset="77"/>
              </a:rPr>
              <a:t>…</a:t>
            </a:r>
            <a:r>
              <a:rPr lang="it-IT" altLang="en-US" sz="1800" b="1" dirty="0">
                <a:solidFill>
                  <a:schemeClr val="hlink"/>
                </a:solidFill>
                <a:latin typeface="American Typewriter" panose="02090604020004020304" pitchFamily="18" charset="77"/>
              </a:rPr>
              <a:t> il consumo in stato stazionario </a:t>
            </a:r>
            <a:r>
              <a:rPr lang="it-IT" altLang="en-US" sz="1800" b="1" dirty="0">
                <a:solidFill>
                  <a:srgbClr val="CC0000"/>
                </a:solidFill>
                <a:latin typeface="American Typewriter" panose="02090604020004020304" pitchFamily="18" charset="77"/>
              </a:rPr>
              <a:t>diminuirebbe</a:t>
            </a:r>
            <a:endParaRPr lang="it-IT" altLang="en-US" sz="2400" b="1" dirty="0">
              <a:solidFill>
                <a:srgbClr val="CC0000"/>
              </a:solidFill>
              <a:latin typeface="American Typewriter" panose="02090604020004020304" pitchFamily="18" charset="77"/>
            </a:endParaRPr>
          </a:p>
        </p:txBody>
      </p:sp>
      <p:sp>
        <p:nvSpPr>
          <p:cNvPr id="661519" name="Line 15"/>
          <p:cNvSpPr>
            <a:spLocks noChangeShapeType="1"/>
          </p:cNvSpPr>
          <p:nvPr/>
        </p:nvSpPr>
        <p:spPr bwMode="auto">
          <a:xfrm flipV="1">
            <a:off x="7596188" y="1916113"/>
            <a:ext cx="0" cy="9366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3"/>
          <p:cNvSpPr>
            <a:spLocks noGrp="1"/>
          </p:cNvSpPr>
          <p:nvPr>
            <p:ph type="ftr" sz="quarter" idx="10"/>
          </p:nvPr>
        </p:nvSpPr>
        <p:spPr/>
        <p:txBody>
          <a:bodyPr/>
          <a:lstStyle/>
          <a:p>
            <a:pPr>
              <a:defRPr/>
            </a:pPr>
            <a:r>
              <a:rPr lang="it-IT"/>
              <a:t>Lez. 3-A: La crescita economica</a:t>
            </a:r>
          </a:p>
        </p:txBody>
      </p:sp>
      <p:sp>
        <p:nvSpPr>
          <p:cNvPr id="50179"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80"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81" name="Text Box 5"/>
          <p:cNvSpPr txBox="1">
            <a:spLocks noChangeArrowheads="1"/>
          </p:cNvSpPr>
          <p:nvPr/>
        </p:nvSpPr>
        <p:spPr bwMode="auto">
          <a:xfrm>
            <a:off x="3490913" y="1484313"/>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50182"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50183"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0184"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50185"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50186"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11" name="Text Box 11"/>
          <p:cNvSpPr txBox="1">
            <a:spLocks noChangeArrowheads="1"/>
          </p:cNvSpPr>
          <p:nvPr/>
        </p:nvSpPr>
        <p:spPr bwMode="auto">
          <a:xfrm>
            <a:off x="323800" y="2204864"/>
            <a:ext cx="3240088" cy="228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ct val="50000"/>
              </a:spcBef>
            </a:pPr>
            <a:r>
              <a:rPr lang="it-IT" altLang="en-US" sz="1800" dirty="0">
                <a:latin typeface="American Typewriter" panose="02090604020004020304" pitchFamily="18" charset="77"/>
              </a:rPr>
              <a:t>Partendo da bassi tassi di risparmio e aumentandolo gradualmente, </a:t>
            </a:r>
          </a:p>
          <a:p>
            <a:pPr eaLnBrk="1" hangingPunct="1">
              <a:lnSpc>
                <a:spcPct val="125000"/>
              </a:lnSpc>
              <a:spcBef>
                <a:spcPct val="50000"/>
              </a:spcBef>
            </a:pPr>
            <a:r>
              <a:rPr lang="it-IT" altLang="en-US" sz="1800" dirty="0">
                <a:latin typeface="American Typewriter" panose="02090604020004020304" pitchFamily="18" charset="77"/>
              </a:rPr>
              <a:t>il consumo di stato stazionario prima </a:t>
            </a:r>
            <a:r>
              <a:rPr lang="it-IT" altLang="en-US" sz="1800" dirty="0">
                <a:solidFill>
                  <a:srgbClr val="CC0000"/>
                </a:solidFill>
                <a:latin typeface="American Typewriter" panose="02090604020004020304" pitchFamily="18" charset="77"/>
              </a:rPr>
              <a:t>cresce</a:t>
            </a:r>
            <a:r>
              <a:rPr lang="it-IT" altLang="en-US" sz="1800" dirty="0">
                <a:latin typeface="American Typewriter" panose="02090604020004020304" pitchFamily="18" charset="77"/>
              </a:rPr>
              <a:t> e poi </a:t>
            </a:r>
            <a:r>
              <a:rPr lang="it-IT" altLang="en-US" sz="1800" dirty="0">
                <a:solidFill>
                  <a:srgbClr val="CC0000"/>
                </a:solidFill>
                <a:latin typeface="American Typewriter" panose="02090604020004020304" pitchFamily="18" charset="77"/>
              </a:rPr>
              <a:t>cala</a:t>
            </a:r>
          </a:p>
        </p:txBody>
      </p:sp>
      <p:sp>
        <p:nvSpPr>
          <p:cNvPr id="665612" name="Line 12"/>
          <p:cNvSpPr>
            <a:spLocks noChangeShapeType="1"/>
          </p:cNvSpPr>
          <p:nvPr/>
        </p:nvSpPr>
        <p:spPr bwMode="auto">
          <a:xfrm flipV="1">
            <a:off x="4787900" y="3429000"/>
            <a:ext cx="0" cy="137001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13" name="Freeform 13"/>
          <p:cNvSpPr>
            <a:spLocks/>
          </p:cNvSpPr>
          <p:nvPr/>
        </p:nvSpPr>
        <p:spPr bwMode="auto">
          <a:xfrm>
            <a:off x="3779838" y="4508500"/>
            <a:ext cx="3671887" cy="1008063"/>
          </a:xfrm>
          <a:custGeom>
            <a:avLst/>
            <a:gdLst>
              <a:gd name="T0" fmla="*/ 0 w 2948"/>
              <a:gd name="T1" fmla="*/ 1008063 h 2131"/>
              <a:gd name="T2" fmla="*/ 1299111 w 2948"/>
              <a:gd name="T3" fmla="*/ 214290 h 2131"/>
              <a:gd name="T4" fmla="*/ 3671887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65614" name="Line 14"/>
          <p:cNvSpPr>
            <a:spLocks noChangeShapeType="1"/>
          </p:cNvSpPr>
          <p:nvPr/>
        </p:nvSpPr>
        <p:spPr bwMode="auto">
          <a:xfrm flipV="1">
            <a:off x="5435600" y="2636838"/>
            <a:ext cx="0" cy="17287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15" name="Freeform 15"/>
          <p:cNvSpPr>
            <a:spLocks/>
          </p:cNvSpPr>
          <p:nvPr/>
        </p:nvSpPr>
        <p:spPr bwMode="auto">
          <a:xfrm>
            <a:off x="3779838" y="4076700"/>
            <a:ext cx="4537075" cy="1439863"/>
          </a:xfrm>
          <a:custGeom>
            <a:avLst/>
            <a:gdLst>
              <a:gd name="T0" fmla="*/ 0 w 2948"/>
              <a:gd name="T1" fmla="*/ 1439863 h 2131"/>
              <a:gd name="T2" fmla="*/ 1605214 w 2948"/>
              <a:gd name="T3" fmla="*/ 306081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65616" name="Line 16"/>
          <p:cNvSpPr>
            <a:spLocks noChangeShapeType="1"/>
          </p:cNvSpPr>
          <p:nvPr/>
        </p:nvSpPr>
        <p:spPr bwMode="auto">
          <a:xfrm flipV="1">
            <a:off x="6516688" y="2132013"/>
            <a:ext cx="0" cy="14414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17" name="Line 17"/>
          <p:cNvSpPr>
            <a:spLocks noChangeShapeType="1"/>
          </p:cNvSpPr>
          <p:nvPr/>
        </p:nvSpPr>
        <p:spPr bwMode="auto">
          <a:xfrm flipV="1">
            <a:off x="7596188" y="1916113"/>
            <a:ext cx="0" cy="9366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18" name="Freeform 18"/>
          <p:cNvSpPr>
            <a:spLocks/>
          </p:cNvSpPr>
          <p:nvPr/>
        </p:nvSpPr>
        <p:spPr bwMode="auto">
          <a:xfrm>
            <a:off x="3779838" y="3500438"/>
            <a:ext cx="4537075" cy="2016125"/>
          </a:xfrm>
          <a:custGeom>
            <a:avLst/>
            <a:gdLst>
              <a:gd name="T0" fmla="*/ 0 w 2948"/>
              <a:gd name="T1" fmla="*/ 2016125 h 2131"/>
              <a:gd name="T2" fmla="*/ 1605214 w 2948"/>
              <a:gd name="T3" fmla="*/ 428580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65619" name="Freeform 19"/>
          <p:cNvSpPr>
            <a:spLocks/>
          </p:cNvSpPr>
          <p:nvPr/>
        </p:nvSpPr>
        <p:spPr bwMode="auto">
          <a:xfrm>
            <a:off x="3779838" y="2852738"/>
            <a:ext cx="4537075" cy="2663825"/>
          </a:xfrm>
          <a:custGeom>
            <a:avLst/>
            <a:gdLst>
              <a:gd name="T0" fmla="*/ 0 w 2948"/>
              <a:gd name="T1" fmla="*/ 2663825 h 2131"/>
              <a:gd name="T2" fmla="*/ 1605214 w 2948"/>
              <a:gd name="T3" fmla="*/ 566266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7" name="Rectangle 2"/>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533400" y="1113980"/>
            <a:ext cx="8431088" cy="53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42862" indent="0" eaLnBrk="1" hangingPunct="1">
              <a:lnSpc>
                <a:spcPct val="125000"/>
              </a:lnSpc>
              <a:spcBef>
                <a:spcPts val="600"/>
              </a:spcBef>
              <a:buClr>
                <a:schemeClr val="tx2"/>
              </a:buClr>
              <a:buSzPct val="70000"/>
            </a:pPr>
            <a:r>
              <a:rPr lang="it-IT" altLang="en-US" sz="1700" dirty="0">
                <a:latin typeface="American Typewriter" panose="02090604020004020304" pitchFamily="18" charset="77"/>
              </a:rPr>
              <a:t>Risparmi e investimenti sono più strettamente legati ai </a:t>
            </a:r>
            <a:r>
              <a:rPr lang="it-IT" altLang="en-US" sz="1700" i="1" dirty="0">
                <a:latin typeface="American Typewriter" panose="02090604020004020304" pitchFamily="18" charset="77"/>
              </a:rPr>
              <a:t>livelli</a:t>
            </a:r>
            <a:r>
              <a:rPr lang="it-IT" altLang="en-US" sz="1700" dirty="0">
                <a:latin typeface="American Typewriter" panose="02090604020004020304" pitchFamily="18" charset="77"/>
              </a:rPr>
              <a:t> di stato stazionario dell’output che non ai loro rispettivi </a:t>
            </a:r>
            <a:r>
              <a:rPr lang="it-IT" altLang="en-US" sz="1700" i="1" dirty="0">
                <a:latin typeface="American Typewriter" panose="02090604020004020304" pitchFamily="18" charset="77"/>
              </a:rPr>
              <a:t>tassi di crescita</a:t>
            </a:r>
            <a:r>
              <a:rPr lang="it-IT" altLang="en-US" sz="1700" dirty="0">
                <a:latin typeface="American Typewriter" panose="02090604020004020304" pitchFamily="18" charset="77"/>
              </a:rPr>
              <a:t>. </a:t>
            </a:r>
            <a:r>
              <a:rPr lang="it-IT" altLang="en-US" sz="1700" dirty="0" err="1">
                <a:latin typeface="American Typewriter" panose="02090604020004020304" pitchFamily="18" charset="77"/>
              </a:rPr>
              <a:t>Hence</a:t>
            </a:r>
            <a:r>
              <a:rPr lang="it-IT" altLang="en-US" sz="1700" dirty="0">
                <a:latin typeface="American Typewriter" panose="02090604020004020304" pitchFamily="18" charset="77"/>
              </a:rPr>
              <a:t>, nazioni che risparmiano di più dovrebbero presentare più alti tenori di vita nello stato stazionario ma </a:t>
            </a:r>
            <a:r>
              <a:rPr lang="it-IT" altLang="en-US" sz="1700" u="sng" dirty="0">
                <a:latin typeface="American Typewriter" panose="02090604020004020304" pitchFamily="18" charset="77"/>
              </a:rPr>
              <a:t>non tassi di crescita </a:t>
            </a:r>
            <a:r>
              <a:rPr lang="it-IT" altLang="en-US" sz="1700" u="sng" dirty="0" err="1">
                <a:latin typeface="American Typewriter" panose="02090604020004020304" pitchFamily="18" charset="77"/>
              </a:rPr>
              <a:t>indefinitivamente</a:t>
            </a:r>
            <a:r>
              <a:rPr lang="it-IT" altLang="en-US" sz="1700" u="sng" dirty="0">
                <a:latin typeface="American Typewriter" panose="02090604020004020304" pitchFamily="18" charset="77"/>
              </a:rPr>
              <a:t> più elevati. </a:t>
            </a:r>
          </a:p>
          <a:p>
            <a:pPr marL="42862" indent="0" eaLnBrk="1" hangingPunct="1">
              <a:lnSpc>
                <a:spcPct val="125000"/>
              </a:lnSpc>
              <a:spcBef>
                <a:spcPts val="600"/>
              </a:spcBef>
              <a:buClr>
                <a:schemeClr val="tx2"/>
              </a:buClr>
              <a:buSzPct val="70000"/>
            </a:pPr>
            <a:endParaRPr lang="it-IT" altLang="en-US" sz="1700" dirty="0">
              <a:latin typeface="American Typewriter" panose="02090604020004020304" pitchFamily="18" charset="77"/>
            </a:endParaRPr>
          </a:p>
          <a:p>
            <a:pPr marL="42862" indent="0" eaLnBrk="1" hangingPunct="1">
              <a:lnSpc>
                <a:spcPct val="125000"/>
              </a:lnSpc>
              <a:spcBef>
                <a:spcPts val="600"/>
              </a:spcBef>
              <a:buClr>
                <a:schemeClr val="tx2"/>
              </a:buClr>
              <a:buSzPct val="70000"/>
            </a:pPr>
            <a:r>
              <a:rPr lang="it-IT" altLang="en-US" sz="1700" dirty="0">
                <a:latin typeface="American Typewriter" panose="02090604020004020304" pitchFamily="18" charset="77"/>
              </a:rPr>
              <a:t>Seppur sorprendente il fatto che l’aumento di risparmi non influenzi la </a:t>
            </a:r>
            <a:r>
              <a:rPr lang="it-IT" altLang="en-US" sz="1700" dirty="0" err="1">
                <a:latin typeface="American Typewriter" panose="02090604020004020304" pitchFamily="18" charset="77"/>
              </a:rPr>
              <a:t>crecita</a:t>
            </a:r>
            <a:r>
              <a:rPr lang="it-IT" altLang="en-US" sz="1700" dirty="0">
                <a:latin typeface="American Typewriter" panose="02090604020004020304" pitchFamily="18" charset="77"/>
              </a:rPr>
              <a:t> di lungo periodo è una </a:t>
            </a:r>
            <a:r>
              <a:rPr lang="it-IT" altLang="en-US" sz="1700" u="sng" dirty="0">
                <a:latin typeface="American Typewriter" panose="02090604020004020304" pitchFamily="18" charset="77"/>
              </a:rPr>
              <a:t>diretta conseguenza dei ritorni di scala decrescenti. </a:t>
            </a:r>
          </a:p>
          <a:p>
            <a:pPr marL="42862" indent="0" eaLnBrk="1" hangingPunct="1">
              <a:lnSpc>
                <a:spcPct val="125000"/>
              </a:lnSpc>
              <a:spcBef>
                <a:spcPts val="600"/>
              </a:spcBef>
              <a:buClr>
                <a:schemeClr val="tx2"/>
              </a:buClr>
              <a:buSzPct val="70000"/>
            </a:pPr>
            <a:endParaRPr lang="it-IT" altLang="en-US" sz="1700" dirty="0">
              <a:latin typeface="American Typewriter" panose="02090604020004020304" pitchFamily="18" charset="77"/>
            </a:endParaRPr>
          </a:p>
          <a:p>
            <a:pPr marL="42862" indent="0" eaLnBrk="1" hangingPunct="1">
              <a:lnSpc>
                <a:spcPct val="125000"/>
              </a:lnSpc>
              <a:spcBef>
                <a:spcPts val="600"/>
              </a:spcBef>
              <a:buClr>
                <a:schemeClr val="tx2"/>
              </a:buClr>
              <a:buSzPct val="70000"/>
            </a:pPr>
            <a:endParaRPr lang="it-IT" altLang="en-US" sz="1700" dirty="0">
              <a:latin typeface="American Typewriter" panose="02090604020004020304" pitchFamily="18" charset="77"/>
            </a:endParaRPr>
          </a:p>
          <a:p>
            <a:pPr marL="328612" indent="-285750" eaLnBrk="1" hangingPunct="1">
              <a:lnSpc>
                <a:spcPct val="125000"/>
              </a:lnSpc>
              <a:spcBef>
                <a:spcPts val="600"/>
              </a:spcBef>
              <a:buClr>
                <a:schemeClr val="tx2"/>
              </a:buClr>
              <a:buSzPct val="70000"/>
              <a:buFont typeface="Arial" panose="020B0604020202020204" pitchFamily="34" charset="0"/>
              <a:buChar char="•"/>
            </a:pPr>
            <a:r>
              <a:rPr lang="it-IT" altLang="en-US" sz="1700" i="1" dirty="0">
                <a:latin typeface="American Typewriter" panose="02090604020004020304" pitchFamily="18" charset="77"/>
              </a:rPr>
              <a:t>Per diventare più ricchi, occorre risparmiare e investire di più, ma l’aumento della ricchezza (capitale) è sempre un aspetto positivo?</a:t>
            </a:r>
          </a:p>
          <a:p>
            <a:pPr marL="328612" indent="-285750" eaLnBrk="1" hangingPunct="1">
              <a:lnSpc>
                <a:spcPct val="125000"/>
              </a:lnSpc>
              <a:spcBef>
                <a:spcPts val="600"/>
              </a:spcBef>
              <a:buClr>
                <a:schemeClr val="tx2"/>
              </a:buClr>
              <a:buSzPct val="70000"/>
              <a:buFont typeface="Arial" panose="020B0604020202020204" pitchFamily="34" charset="0"/>
              <a:buChar char="•"/>
            </a:pPr>
            <a:r>
              <a:rPr lang="it-IT" altLang="en-US" sz="1700" i="1" dirty="0">
                <a:latin typeface="American Typewriter" panose="02090604020004020304" pitchFamily="18" charset="77"/>
              </a:rPr>
              <a:t>Un maggior risparmio oggi porta sempre ad un maggior reddito futuro?</a:t>
            </a:r>
          </a:p>
        </p:txBody>
      </p:sp>
      <p:sp>
        <p:nvSpPr>
          <p:cNvPr id="57350" name="Rectangle 5"/>
          <p:cNvSpPr>
            <a:spLocks noGrp="1" noChangeArrowheads="1"/>
          </p:cNvSpPr>
          <p:nvPr>
            <p:ph type="title"/>
          </p:nvPr>
        </p:nvSpPr>
        <p:spPr bwMode="auto">
          <a:xfrm>
            <a:off x="533400" y="404814"/>
            <a:ext cx="8229600"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Un risultato importante - modello di </a:t>
            </a:r>
            <a:r>
              <a:rPr lang="it-IT" altLang="en-US" sz="2000" dirty="0" err="1">
                <a:latin typeface="American Typewriter" panose="02090604020004020304" pitchFamily="18" charset="77"/>
              </a:rPr>
              <a:t>Solow</a:t>
            </a:r>
            <a:endParaRPr lang="it-IT" altLang="en-US" sz="2000" dirty="0">
              <a:latin typeface="American Typewriter" panose="02090604020004020304" pitchFamily="18" charset="77"/>
            </a:endParaRPr>
          </a:p>
        </p:txBody>
      </p:sp>
    </p:spTree>
    <p:extLst>
      <p:ext uri="{BB962C8B-B14F-4D97-AF65-F5344CB8AC3E}">
        <p14:creationId xmlns:p14="http://schemas.microsoft.com/office/powerpoint/2010/main" val="39509061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78916">
                                            <p:txEl>
                                              <p:pRg st="2" end="2"/>
                                            </p:txEl>
                                          </p:spTgt>
                                        </p:tgtEl>
                                        <p:attrNameLst>
                                          <p:attrName>style.visibility</p:attrName>
                                        </p:attrNameLst>
                                      </p:cBhvr>
                                      <p:to>
                                        <p:strVal val="visible"/>
                                      </p:to>
                                    </p:set>
                                    <p:animEffect transition="in" filter="strips(downRight)">
                                      <p:cBhvr>
                                        <p:cTn id="12" dur="500"/>
                                        <p:tgtEl>
                                          <p:spTgt spid="6789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78916">
                                            <p:txEl>
                                              <p:pRg st="5" end="5"/>
                                            </p:txEl>
                                          </p:spTgt>
                                        </p:tgtEl>
                                        <p:attrNameLst>
                                          <p:attrName>style.visibility</p:attrName>
                                        </p:attrNameLst>
                                      </p:cBhvr>
                                      <p:to>
                                        <p:strVal val="visible"/>
                                      </p:to>
                                    </p:set>
                                    <p:animEffect transition="in" filter="strips(downRight)">
                                      <p:cBhvr>
                                        <p:cTn id="17" dur="500"/>
                                        <p:tgtEl>
                                          <p:spTgt spid="6789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78916">
                                            <p:txEl>
                                              <p:pRg st="6" end="6"/>
                                            </p:txEl>
                                          </p:spTgt>
                                        </p:tgtEl>
                                        <p:attrNameLst>
                                          <p:attrName>style.visibility</p:attrName>
                                        </p:attrNameLst>
                                      </p:cBhvr>
                                      <p:to>
                                        <p:strVal val="visible"/>
                                      </p:to>
                                    </p:set>
                                    <p:animEffect transition="in" filter="strips(downRight)">
                                      <p:cBhvr>
                                        <p:cTn id="22" dur="500"/>
                                        <p:tgtEl>
                                          <p:spTgt spid="6789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49155" name="Rectangle 4"/>
          <p:cNvSpPr>
            <a:spLocks noChangeArrowheads="1"/>
          </p:cNvSpPr>
          <p:nvPr/>
        </p:nvSpPr>
        <p:spPr bwMode="auto">
          <a:xfrm>
            <a:off x="468313" y="1556792"/>
            <a:ext cx="8280400" cy="295232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None/>
            </a:pPr>
            <a:r>
              <a:rPr lang="it-IT" altLang="en-US" sz="1600" i="1" dirty="0">
                <a:solidFill>
                  <a:srgbClr val="003399"/>
                </a:solidFill>
                <a:latin typeface="American Typewriter" panose="02090604020004020304" pitchFamily="18" charset="77"/>
              </a:rPr>
              <a:t>Domande</a:t>
            </a:r>
            <a:r>
              <a:rPr lang="it-IT" altLang="en-US" sz="1600" b="1" dirty="0">
                <a:solidFill>
                  <a:srgbClr val="003399"/>
                </a:solidFill>
                <a:latin typeface="American Typewriter" panose="02090604020004020304" pitchFamily="18" charset="77"/>
              </a:rPr>
              <a:t>:</a:t>
            </a:r>
          </a:p>
          <a:p>
            <a:pPr marL="385762" indent="-342900" eaLnBrk="1" hangingPunct="1">
              <a:spcBef>
                <a:spcPts val="12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In corrispondenza di quale livello di capitale p.c. stazionario </a:t>
            </a:r>
            <a:r>
              <a:rPr lang="it-IT" altLang="en-US" sz="1600" b="1" dirty="0">
                <a:latin typeface="American Typewriter" panose="02090604020004020304" pitchFamily="18" charset="77"/>
              </a:rPr>
              <a:t>k*</a:t>
            </a:r>
            <a:r>
              <a:rPr lang="it-IT" altLang="en-US" sz="1600" dirty="0">
                <a:latin typeface="American Typewriter" panose="02090604020004020304" pitchFamily="18" charset="77"/>
              </a:rPr>
              <a:t> il consumo p.c. è massimo?</a:t>
            </a:r>
          </a:p>
          <a:p>
            <a:pPr marL="385762" indent="-342900" eaLnBrk="1" hangingPunct="1">
              <a:spcBef>
                <a:spcPts val="1200"/>
              </a:spcBef>
              <a:buClr>
                <a:schemeClr val="tx2"/>
              </a:buClr>
              <a:buSzPct val="70000"/>
              <a:buFont typeface="Wingdings" panose="05000000000000000000" pitchFamily="2" charset="2"/>
              <a:buChar char="§"/>
            </a:pPr>
            <a:endParaRPr lang="it-IT" altLang="en-US" sz="1600" dirty="0">
              <a:latin typeface="American Typewriter" panose="02090604020004020304" pitchFamily="18" charset="77"/>
            </a:endParaRPr>
          </a:p>
          <a:p>
            <a:pPr marL="42862" indent="0" eaLnBrk="1" hangingPunct="1">
              <a:spcBef>
                <a:spcPts val="1200"/>
              </a:spcBef>
              <a:buClr>
                <a:schemeClr val="tx2"/>
              </a:buClr>
              <a:buSzPct val="70000"/>
            </a:pPr>
            <a:endParaRPr lang="it-IT" altLang="en-US" sz="1600" dirty="0">
              <a:latin typeface="American Typewriter" panose="02090604020004020304" pitchFamily="18" charset="77"/>
            </a:endParaRPr>
          </a:p>
          <a:p>
            <a:pPr marL="42862" indent="0" algn="ctr" eaLnBrk="1" hangingPunct="1">
              <a:spcBef>
                <a:spcPts val="600"/>
              </a:spcBef>
              <a:buClr>
                <a:schemeClr val="tx2"/>
              </a:buClr>
              <a:buSzPct val="70000"/>
            </a:pPr>
            <a:r>
              <a:rPr lang="it-IT" altLang="en-US" sz="1600" i="1" dirty="0">
                <a:solidFill>
                  <a:srgbClr val="003399"/>
                </a:solidFill>
                <a:latin typeface="American Typewriter" panose="02090604020004020304" pitchFamily="18" charset="77"/>
              </a:rPr>
              <a:t>→   Lo chiameremo  </a:t>
            </a:r>
            <a:r>
              <a:rPr lang="it-IT" altLang="en-US" sz="2000" b="1" dirty="0">
                <a:solidFill>
                  <a:srgbClr val="FF0000"/>
                </a:solidFill>
                <a:latin typeface="American Typewriter" panose="02090604020004020304" pitchFamily="18" charset="77"/>
              </a:rPr>
              <a:t>k*</a:t>
            </a:r>
            <a:r>
              <a:rPr lang="it-IT" altLang="en-US" sz="2000" b="1" baseline="-25000" dirty="0" err="1">
                <a:solidFill>
                  <a:srgbClr val="FF0000"/>
                </a:solidFill>
                <a:latin typeface="American Typewriter" panose="02090604020004020304" pitchFamily="18" charset="77"/>
              </a:rPr>
              <a:t>gold</a:t>
            </a:r>
            <a:endParaRPr lang="it-IT" altLang="en-US" sz="2000" b="1" dirty="0">
              <a:solidFill>
                <a:srgbClr val="FF0000"/>
              </a:solidFill>
              <a:latin typeface="American Typewriter" panose="02090604020004020304" pitchFamily="18" charset="77"/>
            </a:endParaRPr>
          </a:p>
          <a:p>
            <a:pPr marL="385762" indent="-342900" eaLnBrk="1" hangingPunct="1">
              <a:spcBef>
                <a:spcPts val="12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Quale tasso di risparmio </a:t>
            </a:r>
            <a:r>
              <a:rPr lang="it-IT" altLang="en-US" sz="1600" b="1" dirty="0">
                <a:latin typeface="American Typewriter" panose="02090604020004020304" pitchFamily="18" charset="77"/>
              </a:rPr>
              <a:t>s </a:t>
            </a:r>
            <a:r>
              <a:rPr lang="it-IT" altLang="en-US" sz="1600" dirty="0">
                <a:latin typeface="American Typewriter" panose="02090604020004020304" pitchFamily="18" charset="77"/>
              </a:rPr>
              <a:t>permette di raggiungere il livello di capitale </a:t>
            </a:r>
            <a:r>
              <a:rPr lang="it-IT" altLang="en-US" sz="1600" b="1" dirty="0">
                <a:solidFill>
                  <a:srgbClr val="003399"/>
                </a:solidFill>
                <a:latin typeface="American Typewriter" panose="02090604020004020304" pitchFamily="18" charset="77"/>
              </a:rPr>
              <a:t>k*</a:t>
            </a:r>
            <a:r>
              <a:rPr lang="it-IT" altLang="en-US" sz="1600" b="1" baseline="-25000" dirty="0" err="1">
                <a:solidFill>
                  <a:srgbClr val="003399"/>
                </a:solidFill>
                <a:latin typeface="American Typewriter" panose="02090604020004020304" pitchFamily="18" charset="77"/>
              </a:rPr>
              <a:t>gold</a:t>
            </a:r>
            <a:r>
              <a:rPr lang="it-IT" altLang="en-US" sz="1600" dirty="0">
                <a:solidFill>
                  <a:srgbClr val="003399"/>
                </a:solidFill>
                <a:latin typeface="American Typewriter" panose="02090604020004020304" pitchFamily="18" charset="77"/>
              </a:rPr>
              <a:t>?</a:t>
            </a:r>
          </a:p>
          <a:p>
            <a:pPr marL="42862" indent="0" algn="ctr" eaLnBrk="1" hangingPunct="1">
              <a:spcBef>
                <a:spcPts val="600"/>
              </a:spcBef>
              <a:buClr>
                <a:schemeClr val="tx2"/>
              </a:buClr>
              <a:buSzPct val="70000"/>
            </a:pPr>
            <a:r>
              <a:rPr lang="it-IT" altLang="en-US" sz="1600" i="1" dirty="0">
                <a:solidFill>
                  <a:srgbClr val="003399"/>
                </a:solidFill>
                <a:latin typeface="American Typewriter" panose="02090604020004020304" pitchFamily="18" charset="77"/>
              </a:rPr>
              <a:t>→  Lo chiameremo  </a:t>
            </a:r>
            <a:r>
              <a:rPr lang="it-IT" altLang="en-US" sz="2000" b="1" dirty="0">
                <a:solidFill>
                  <a:srgbClr val="FF0000"/>
                </a:solidFill>
                <a:latin typeface="American Typewriter" panose="02090604020004020304" pitchFamily="18" charset="77"/>
              </a:rPr>
              <a:t>s </a:t>
            </a:r>
            <a:r>
              <a:rPr lang="it-IT" altLang="en-US" sz="2000" b="1" baseline="-25000" dirty="0" err="1">
                <a:solidFill>
                  <a:srgbClr val="FF0000"/>
                </a:solidFill>
                <a:latin typeface="American Typewriter" panose="02090604020004020304" pitchFamily="18" charset="77"/>
              </a:rPr>
              <a:t>gold</a:t>
            </a:r>
            <a:r>
              <a:rPr lang="it-IT" altLang="en-US" sz="1600" dirty="0">
                <a:solidFill>
                  <a:srgbClr val="003399"/>
                </a:solidFill>
                <a:latin typeface="American Typewriter" panose="02090604020004020304" pitchFamily="18" charset="77"/>
              </a:rPr>
              <a:t> </a:t>
            </a:r>
            <a:endParaRPr lang="el-GR" altLang="en-US" sz="2400" dirty="0">
              <a:solidFill>
                <a:srgbClr val="003399"/>
              </a:solidFill>
              <a:latin typeface="Verdana" panose="020B0604030504040204" pitchFamily="34" charset="0"/>
            </a:endParaRPr>
          </a:p>
        </p:txBody>
      </p:sp>
      <p:sp>
        <p:nvSpPr>
          <p:cNvPr id="49156" name="Rectangle 5"/>
          <p:cNvSpPr>
            <a:spLocks noGrp="1" noChangeArrowheads="1"/>
          </p:cNvSpPr>
          <p:nvPr>
            <p:ph type="title"/>
          </p:nvPr>
        </p:nvSpPr>
        <p:spPr bwMode="auto">
          <a:xfrm>
            <a:off x="519113" y="404813"/>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La massimizzazione dei consumi: La golden rule</a:t>
            </a:r>
          </a:p>
        </p:txBody>
      </p:sp>
      <mc:AlternateContent xmlns:mc="http://schemas.openxmlformats.org/markup-compatibility/2006" xmlns:a14="http://schemas.microsoft.com/office/drawing/2010/main">
        <mc:Choice Requires="a14">
          <p:sp>
            <p:nvSpPr>
              <p:cNvPr id="2" name="Object 3">
                <a:extLst>
                  <a:ext uri="{FF2B5EF4-FFF2-40B4-BE49-F238E27FC236}">
                    <a16:creationId xmlns:a16="http://schemas.microsoft.com/office/drawing/2014/main" id="{2444D1F2-8843-83C9-5E02-E7E486617793}"/>
                  </a:ext>
                </a:extLst>
              </p:cNvPr>
              <p:cNvSpPr txBox="1"/>
              <p:nvPr/>
            </p:nvSpPr>
            <p:spPr bwMode="auto">
              <a:xfrm>
                <a:off x="2195736" y="2564904"/>
                <a:ext cx="4340225" cy="665162"/>
              </a:xfrm>
              <a:prstGeom prst="rect">
                <a:avLst/>
              </a:prstGeom>
              <a:noFill/>
              <a:ln w="9525">
                <a:solidFill>
                  <a:srgbClr val="CC0000"/>
                </a:solidFill>
                <a:miter lim="800000"/>
                <a:headEnd/>
                <a:tailEnd/>
              </a:ln>
              <a:effectLst/>
            </p:spPr>
            <p:txBody>
              <a:bodyPr>
                <a:normAutofit/>
              </a:bodyPr>
              <a:lstStyle/>
              <a:p>
                <a14:m>
                  <m:oMath xmlns:m="http://schemas.openxmlformats.org/officeDocument/2006/math">
                    <m:sSup>
                      <m:sSupPr>
                        <m:ctrlPr>
                          <a:rPr lang="it-IT" sz="2800" i="1" smtClean="0">
                            <a:solidFill>
                              <a:srgbClr val="000000"/>
                            </a:solidFill>
                            <a:latin typeface="Cambria Math" panose="02040503050406030204" pitchFamily="18" charset="0"/>
                          </a:rPr>
                        </m:ctrlPr>
                      </m:sSupPr>
                      <m:e>
                        <m:r>
                          <m:rPr>
                            <m:sty m:val="p"/>
                          </m:rPr>
                          <a:rPr lang="it-IT" sz="2800" b="0" i="0" smtClean="0">
                            <a:solidFill>
                              <a:srgbClr val="000000"/>
                            </a:solidFill>
                            <a:latin typeface="Cambria Math" panose="02040503050406030204" pitchFamily="18" charset="0"/>
                          </a:rPr>
                          <m:t>c</m:t>
                        </m:r>
                      </m:e>
                      <m:sup>
                        <m:r>
                          <a:rPr lang="it-IT" sz="2800" i="0">
                            <a:solidFill>
                              <a:srgbClr val="000000"/>
                            </a:solidFill>
                            <a:latin typeface="Cambria Math" panose="02040503050406030204" pitchFamily="18" charset="0"/>
                          </a:rPr>
                          <m:t>∗</m:t>
                        </m:r>
                      </m:sup>
                    </m:sSup>
                    <m:r>
                      <a:rPr lang="it-IT" sz="2800" i="0">
                        <a:solidFill>
                          <a:srgbClr val="000000"/>
                        </a:solidFill>
                        <a:latin typeface="Cambria Math" panose="02040503050406030204" pitchFamily="18" charset="0"/>
                      </a:rPr>
                      <m:t>=</m:t>
                    </m:r>
                    <m:sSup>
                      <m:sSupPr>
                        <m:ctrlPr>
                          <a:rPr lang="it-IT" sz="2800" i="1">
                            <a:solidFill>
                              <a:srgbClr val="000000"/>
                            </a:solidFill>
                            <a:latin typeface="Cambria Math" panose="02040503050406030204" pitchFamily="18" charset="0"/>
                          </a:rPr>
                        </m:ctrlPr>
                      </m:sSupPr>
                      <m:e>
                        <m:r>
                          <m:rPr>
                            <m:sty m:val="p"/>
                          </m:rPr>
                          <a:rPr lang="it-IT" sz="2800" b="0" i="0" smtClean="0">
                            <a:solidFill>
                              <a:srgbClr val="000000"/>
                            </a:solidFill>
                            <a:latin typeface="Cambria Math" panose="02040503050406030204" pitchFamily="18" charset="0"/>
                          </a:rPr>
                          <m:t>y</m:t>
                        </m:r>
                      </m:e>
                      <m:sup>
                        <m:r>
                          <a:rPr lang="it-IT" sz="2800" i="0">
                            <a:solidFill>
                              <a:srgbClr val="000000"/>
                            </a:solidFill>
                            <a:latin typeface="Cambria Math" panose="02040503050406030204" pitchFamily="18" charset="0"/>
                          </a:rPr>
                          <m:t>∗</m:t>
                        </m:r>
                      </m:sup>
                    </m:sSup>
                    <m:r>
                      <a:rPr lang="it-IT" sz="2800" i="0">
                        <a:solidFill>
                          <a:srgbClr val="000000"/>
                        </a:solidFill>
                        <a:latin typeface="Cambria Math" panose="02040503050406030204" pitchFamily="18" charset="0"/>
                      </a:rPr>
                      <m:t>−</m:t>
                    </m:r>
                    <m:r>
                      <a:rPr lang="it-IT" sz="2800" b="0" i="1" smtClean="0">
                        <a:solidFill>
                          <a:srgbClr val="000000"/>
                        </a:solidFill>
                        <a:latin typeface="Cambria Math" panose="02040503050406030204" pitchFamily="18" charset="0"/>
                      </a:rPr>
                      <m:t>𝑠</m:t>
                    </m:r>
                    <m:sSup>
                      <m:sSupPr>
                        <m:ctrlPr>
                          <a:rPr lang="it-IT" sz="2800" i="1" smtClean="0">
                            <a:solidFill>
                              <a:srgbClr val="000000"/>
                            </a:solidFill>
                            <a:latin typeface="Cambria Math" panose="02040503050406030204" pitchFamily="18" charset="0"/>
                          </a:rPr>
                        </m:ctrlPr>
                      </m:sSupPr>
                      <m:e>
                        <m:r>
                          <m:rPr>
                            <m:sty m:val="p"/>
                          </m:rPr>
                          <a:rPr lang="it-IT" sz="2800" b="0" i="0" smtClean="0">
                            <a:solidFill>
                              <a:srgbClr val="000000"/>
                            </a:solidFill>
                            <a:latin typeface="Cambria Math" panose="02040503050406030204" pitchFamily="18" charset="0"/>
                          </a:rPr>
                          <m:t>y</m:t>
                        </m:r>
                      </m:e>
                      <m:sup>
                        <m:r>
                          <a:rPr lang="it-IT" sz="2800" i="0">
                            <a:solidFill>
                              <a:srgbClr val="000000"/>
                            </a:solidFill>
                            <a:latin typeface="Cambria Math" panose="02040503050406030204" pitchFamily="18" charset="0"/>
                          </a:rPr>
                          <m:t>∗</m:t>
                        </m:r>
                      </m:sup>
                    </m:sSup>
                    <m:r>
                      <a:rPr lang="it-IT" sz="2800" i="0">
                        <a:solidFill>
                          <a:srgbClr val="000000"/>
                        </a:solidFill>
                        <a:latin typeface="Cambria Math" panose="02040503050406030204" pitchFamily="18" charset="0"/>
                      </a:rPr>
                      <m:t>=</m:t>
                    </m:r>
                    <m:r>
                      <m:rPr>
                        <m:sty m:val="p"/>
                      </m:rPr>
                      <a:rPr lang="it-IT" sz="2800">
                        <a:solidFill>
                          <a:srgbClr val="000000"/>
                        </a:solidFill>
                        <a:latin typeface="Cambria Math" panose="02040503050406030204" pitchFamily="18" charset="0"/>
                      </a:rPr>
                      <m:t>f</m:t>
                    </m:r>
                    <m:r>
                      <a:rPr lang="it-IT" sz="2800">
                        <a:solidFill>
                          <a:srgbClr val="000000"/>
                        </a:solidFill>
                        <a:latin typeface="Cambria Math" panose="02040503050406030204" pitchFamily="18" charset="0"/>
                      </a:rPr>
                      <m:t>(</m:t>
                    </m:r>
                    <m:sSup>
                      <m:sSupPr>
                        <m:ctrlPr>
                          <a:rPr lang="it-IT" sz="2800" i="1">
                            <a:solidFill>
                              <a:srgbClr val="000000"/>
                            </a:solidFill>
                            <a:latin typeface="Cambria Math" panose="02040503050406030204" pitchFamily="18" charset="0"/>
                          </a:rPr>
                        </m:ctrlPr>
                      </m:sSupPr>
                      <m:e>
                        <m:r>
                          <m:rPr>
                            <m:sty m:val="p"/>
                          </m:rPr>
                          <a:rPr lang="it-IT" sz="2800">
                            <a:solidFill>
                              <a:srgbClr val="000000"/>
                            </a:solidFill>
                            <a:latin typeface="Cambria Math" panose="02040503050406030204" pitchFamily="18" charset="0"/>
                          </a:rPr>
                          <m:t>k</m:t>
                        </m:r>
                      </m:e>
                      <m:sup>
                        <m:r>
                          <a:rPr lang="it-IT" sz="2800">
                            <a:solidFill>
                              <a:srgbClr val="000000"/>
                            </a:solidFill>
                            <a:latin typeface="Cambria Math" panose="02040503050406030204" pitchFamily="18" charset="0"/>
                          </a:rPr>
                          <m:t>∗</m:t>
                        </m:r>
                      </m:sup>
                    </m:sSup>
                    <m:r>
                      <a:rPr lang="it-IT" sz="2800">
                        <a:solidFill>
                          <a:srgbClr val="000000"/>
                        </a:solidFill>
                        <a:latin typeface="Cambria Math" panose="02040503050406030204" pitchFamily="18" charset="0"/>
                      </a:rPr>
                      <m:t>)</m:t>
                    </m:r>
                  </m:oMath>
                </a14:m>
                <a:r>
                  <a:rPr lang="it-IT" sz="2800" dirty="0">
                    <a:solidFill>
                      <a:srgbClr val="000000"/>
                    </a:solidFill>
                  </a:rPr>
                  <a:t> </a:t>
                </a:r>
                <a14:m>
                  <m:oMath xmlns:m="http://schemas.openxmlformats.org/officeDocument/2006/math">
                    <m:r>
                      <a:rPr lang="it-IT" sz="2800">
                        <a:solidFill>
                          <a:srgbClr val="000000"/>
                        </a:solidFill>
                        <a:latin typeface="Cambria Math" panose="02040503050406030204" pitchFamily="18" charset="0"/>
                      </a:rPr>
                      <m:t>−</m:t>
                    </m:r>
                    <m:r>
                      <m:rPr>
                        <m:sty m:val="p"/>
                      </m:rPr>
                      <a:rPr lang="it-IT" sz="2800">
                        <a:solidFill>
                          <a:srgbClr val="000000"/>
                        </a:solidFill>
                        <a:latin typeface="Cambria Math" panose="02040503050406030204" pitchFamily="18" charset="0"/>
                      </a:rPr>
                      <m:t>δ</m:t>
                    </m:r>
                    <m:sSup>
                      <m:sSupPr>
                        <m:ctrlPr>
                          <a:rPr lang="it-IT" sz="2800" i="1">
                            <a:solidFill>
                              <a:srgbClr val="000000"/>
                            </a:solidFill>
                            <a:latin typeface="Cambria Math" panose="02040503050406030204" pitchFamily="18" charset="0"/>
                          </a:rPr>
                        </m:ctrlPr>
                      </m:sSupPr>
                      <m:e>
                        <m:r>
                          <m:rPr>
                            <m:sty m:val="p"/>
                          </m:rPr>
                          <a:rPr lang="it-IT" sz="2800">
                            <a:solidFill>
                              <a:srgbClr val="000000"/>
                            </a:solidFill>
                            <a:latin typeface="Cambria Math" panose="02040503050406030204" pitchFamily="18" charset="0"/>
                          </a:rPr>
                          <m:t>k</m:t>
                        </m:r>
                      </m:e>
                      <m:sup>
                        <m:r>
                          <a:rPr lang="it-IT" sz="2800">
                            <a:solidFill>
                              <a:srgbClr val="000000"/>
                            </a:solidFill>
                            <a:latin typeface="Cambria Math" panose="02040503050406030204" pitchFamily="18" charset="0"/>
                          </a:rPr>
                          <m:t>∗</m:t>
                        </m:r>
                      </m:sup>
                    </m:sSup>
                  </m:oMath>
                </a14:m>
                <a:endParaRPr lang="it-IT" sz="2800" dirty="0">
                  <a:latin typeface="American Typewriter" panose="02090604020004020304" pitchFamily="18" charset="77"/>
                </a:endParaRPr>
              </a:p>
            </p:txBody>
          </p:sp>
        </mc:Choice>
        <mc:Fallback xmlns="">
          <p:sp>
            <p:nvSpPr>
              <p:cNvPr id="2" name="Object 3">
                <a:extLst>
                  <a:ext uri="{FF2B5EF4-FFF2-40B4-BE49-F238E27FC236}">
                    <a16:creationId xmlns:a16="http://schemas.microsoft.com/office/drawing/2014/main" id="{2444D1F2-8843-83C9-5E02-E7E486617793}"/>
                  </a:ext>
                </a:extLst>
              </p:cNvPr>
              <p:cNvSpPr txBox="1">
                <a:spLocks noRot="1" noChangeAspect="1" noMove="1" noResize="1" noEditPoints="1" noAdjustHandles="1" noChangeArrowheads="1" noChangeShapeType="1" noTextEdit="1"/>
              </p:cNvSpPr>
              <p:nvPr/>
            </p:nvSpPr>
            <p:spPr bwMode="auto">
              <a:xfrm>
                <a:off x="2195736" y="2564904"/>
                <a:ext cx="4340225" cy="665162"/>
              </a:xfrm>
              <a:prstGeom prst="rect">
                <a:avLst/>
              </a:prstGeom>
              <a:blipFill>
                <a:blip r:embed="rId3"/>
                <a:stretch>
                  <a:fillRect/>
                </a:stretch>
              </a:blipFill>
              <a:ln w="9525">
                <a:solidFill>
                  <a:srgbClr val="CC0000"/>
                </a:solidFill>
                <a:miter lim="800000"/>
                <a:headEnd/>
                <a:tailEnd/>
              </a:ln>
              <a:effectLst/>
            </p:spPr>
            <p:txBody>
              <a:bodyPr/>
              <a:lstStyle/>
              <a:p>
                <a:r>
                  <a:rPr lang="en-US">
                    <a:noFill/>
                  </a:rPr>
                  <a:t> </a:t>
                </a:r>
              </a:p>
            </p:txBody>
          </p:sp>
        </mc:Fallback>
      </mc:AlternateContent>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piè di pagina 3"/>
          <p:cNvSpPr>
            <a:spLocks noGrp="1"/>
          </p:cNvSpPr>
          <p:nvPr>
            <p:ph type="ftr" sz="quarter" idx="10"/>
          </p:nvPr>
        </p:nvSpPr>
        <p:spPr/>
        <p:txBody>
          <a:bodyPr/>
          <a:lstStyle/>
          <a:p>
            <a:pPr>
              <a:defRPr/>
            </a:pPr>
            <a:r>
              <a:rPr lang="it-IT"/>
              <a:t>Lez. 3-A: La crescita economica</a:t>
            </a:r>
          </a:p>
        </p:txBody>
      </p:sp>
      <p:sp>
        <p:nvSpPr>
          <p:cNvPr id="51203"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04"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05" name="Text Box 5"/>
          <p:cNvSpPr txBox="1">
            <a:spLocks noChangeArrowheads="1"/>
          </p:cNvSpPr>
          <p:nvPr/>
        </p:nvSpPr>
        <p:spPr bwMode="auto">
          <a:xfrm>
            <a:off x="3347863" y="1484313"/>
            <a:ext cx="1800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b="1" dirty="0"/>
              <a:t> </a:t>
            </a:r>
            <a:r>
              <a:rPr lang="it-IT" altLang="en-US" sz="1800" b="1" i="1" dirty="0"/>
              <a:t>y</a:t>
            </a:r>
          </a:p>
        </p:txBody>
      </p:sp>
      <p:sp>
        <p:nvSpPr>
          <p:cNvPr id="51206"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51207"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1208"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667657"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51210"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59" name="Line 11"/>
          <p:cNvSpPr>
            <a:spLocks noChangeShapeType="1"/>
          </p:cNvSpPr>
          <p:nvPr/>
        </p:nvSpPr>
        <p:spPr bwMode="auto">
          <a:xfrm flipV="1">
            <a:off x="4787900" y="3429000"/>
            <a:ext cx="0" cy="137001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60" name="Line 12"/>
          <p:cNvSpPr>
            <a:spLocks noChangeShapeType="1"/>
          </p:cNvSpPr>
          <p:nvPr/>
        </p:nvSpPr>
        <p:spPr bwMode="auto">
          <a:xfrm flipV="1">
            <a:off x="5220072" y="2852936"/>
            <a:ext cx="0" cy="165576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61" name="Line 13"/>
          <p:cNvSpPr>
            <a:spLocks noChangeShapeType="1"/>
          </p:cNvSpPr>
          <p:nvPr/>
        </p:nvSpPr>
        <p:spPr bwMode="auto">
          <a:xfrm flipV="1">
            <a:off x="6300192" y="2276475"/>
            <a:ext cx="0" cy="14414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62" name="Line 14"/>
          <p:cNvSpPr>
            <a:spLocks noChangeShapeType="1"/>
          </p:cNvSpPr>
          <p:nvPr/>
        </p:nvSpPr>
        <p:spPr bwMode="auto">
          <a:xfrm flipV="1">
            <a:off x="6948264" y="2060575"/>
            <a:ext cx="0" cy="12255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63" name="Line 15"/>
          <p:cNvSpPr>
            <a:spLocks noChangeShapeType="1"/>
          </p:cNvSpPr>
          <p:nvPr/>
        </p:nvSpPr>
        <p:spPr bwMode="auto">
          <a:xfrm flipV="1">
            <a:off x="4284663" y="4365625"/>
            <a:ext cx="0" cy="79216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65" name="Line 17"/>
          <p:cNvSpPr>
            <a:spLocks noChangeShapeType="1"/>
          </p:cNvSpPr>
          <p:nvPr/>
        </p:nvSpPr>
        <p:spPr bwMode="auto">
          <a:xfrm flipV="1">
            <a:off x="7524328" y="1987749"/>
            <a:ext cx="0" cy="8651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7666" name="Line 18"/>
          <p:cNvSpPr>
            <a:spLocks noChangeShapeType="1"/>
          </p:cNvSpPr>
          <p:nvPr/>
        </p:nvSpPr>
        <p:spPr bwMode="auto">
          <a:xfrm flipV="1">
            <a:off x="5724128" y="2457450"/>
            <a:ext cx="0" cy="16557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19" name="Rectangle 21"/>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La massimizzazione dei consumi: La </a:t>
            </a:r>
            <a:r>
              <a:rPr lang="it-IT" altLang="en-US" sz="2400" dirty="0" err="1"/>
              <a:t>golden</a:t>
            </a:r>
            <a:r>
              <a:rPr lang="it-IT" altLang="en-US" sz="2400" dirty="0"/>
              <a:t> </a:t>
            </a:r>
            <a:r>
              <a:rPr lang="it-IT" altLang="en-US" sz="2400" dirty="0" err="1"/>
              <a:t>rule</a:t>
            </a:r>
            <a:r>
              <a:rPr lang="it-IT" altLang="en-US" sz="2400" dirty="0"/>
              <a:t> (7)</a:t>
            </a:r>
            <a:endParaRPr lang="it-IT" altLang="en-US" sz="2800" dirty="0"/>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p:cNvSpPr>
            <a:spLocks noGrp="1"/>
          </p:cNvSpPr>
          <p:nvPr>
            <p:ph type="ftr" sz="quarter" idx="10"/>
          </p:nvPr>
        </p:nvSpPr>
        <p:spPr/>
        <p:txBody>
          <a:bodyPr/>
          <a:lstStyle/>
          <a:p>
            <a:pPr>
              <a:defRPr/>
            </a:pPr>
            <a:r>
              <a:rPr lang="it-IT"/>
              <a:t>Lez. 3-A: La crescita economica</a:t>
            </a:r>
          </a:p>
        </p:txBody>
      </p:sp>
      <p:sp>
        <p:nvSpPr>
          <p:cNvPr id="53251"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52"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53" name="Text Box 5"/>
          <p:cNvSpPr txBox="1">
            <a:spLocks noChangeArrowheads="1"/>
          </p:cNvSpPr>
          <p:nvPr/>
        </p:nvSpPr>
        <p:spPr bwMode="auto">
          <a:xfrm>
            <a:off x="3203575" y="148431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600" b="1" dirty="0"/>
              <a:t>    </a:t>
            </a:r>
            <a:r>
              <a:rPr lang="it-IT" altLang="en-US" sz="1800" b="1" i="1" dirty="0"/>
              <a:t>y</a:t>
            </a:r>
          </a:p>
        </p:txBody>
      </p:sp>
      <p:sp>
        <p:nvSpPr>
          <p:cNvPr id="53254"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53255"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3256"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t>f(k)</a:t>
            </a:r>
            <a:endParaRPr lang="it-IT" altLang="en-US" sz="2000" b="1" i="1" dirty="0"/>
          </a:p>
        </p:txBody>
      </p:sp>
      <p:sp>
        <p:nvSpPr>
          <p:cNvPr id="53257"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53258" name="Line 10"/>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59" name="Line 11"/>
          <p:cNvSpPr>
            <a:spLocks noChangeShapeType="1"/>
          </p:cNvSpPr>
          <p:nvPr/>
        </p:nvSpPr>
        <p:spPr bwMode="auto">
          <a:xfrm flipV="1">
            <a:off x="5795963" y="2420938"/>
            <a:ext cx="0" cy="165576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60" name="Line 12"/>
          <p:cNvSpPr>
            <a:spLocks noChangeShapeType="1"/>
          </p:cNvSpPr>
          <p:nvPr/>
        </p:nvSpPr>
        <p:spPr bwMode="auto">
          <a:xfrm flipV="1">
            <a:off x="5795963" y="2420938"/>
            <a:ext cx="0" cy="16557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61" name="Text Box 13"/>
          <p:cNvSpPr txBox="1">
            <a:spLocks noChangeArrowheads="1"/>
          </p:cNvSpPr>
          <p:nvPr/>
        </p:nvSpPr>
        <p:spPr bwMode="auto">
          <a:xfrm>
            <a:off x="284202" y="1268760"/>
            <a:ext cx="3240088" cy="429348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ts val="600"/>
              </a:spcBef>
            </a:pPr>
            <a:r>
              <a:rPr lang="it-IT" altLang="en-US" sz="1800" dirty="0">
                <a:latin typeface="American Typewriter" panose="02090604020004020304" pitchFamily="18" charset="77"/>
              </a:rPr>
              <a:t>Il tasso di risparmio</a:t>
            </a:r>
          </a:p>
          <a:p>
            <a:pPr algn="ctr" eaLnBrk="1" hangingPunct="1">
              <a:spcBef>
                <a:spcPts val="600"/>
              </a:spcBef>
            </a:pPr>
            <a:r>
              <a:rPr lang="it-IT" altLang="en-US" sz="2000" b="1" dirty="0">
                <a:solidFill>
                  <a:srgbClr val="CC0000"/>
                </a:solidFill>
                <a:latin typeface="American Typewriter" panose="02090604020004020304" pitchFamily="18" charset="77"/>
              </a:rPr>
              <a:t>s </a:t>
            </a:r>
            <a:r>
              <a:rPr lang="it-IT" altLang="en-US" sz="2000" b="1" baseline="-25000" dirty="0" err="1">
                <a:solidFill>
                  <a:srgbClr val="CC0000"/>
                </a:solidFill>
                <a:latin typeface="American Typewriter" panose="02090604020004020304" pitchFamily="18" charset="77"/>
              </a:rPr>
              <a:t>gold</a:t>
            </a:r>
            <a:endParaRPr lang="it-IT" altLang="en-US" sz="2000" b="1" baseline="-25000" dirty="0">
              <a:solidFill>
                <a:srgbClr val="CC0000"/>
              </a:solidFill>
              <a:latin typeface="American Typewriter" panose="02090604020004020304" pitchFamily="18" charset="77"/>
            </a:endParaRPr>
          </a:p>
          <a:p>
            <a:pPr eaLnBrk="1" hangingPunct="1">
              <a:spcBef>
                <a:spcPct val="50000"/>
              </a:spcBef>
            </a:pPr>
            <a:r>
              <a:rPr lang="it-IT" altLang="en-US" sz="1800" dirty="0">
                <a:latin typeface="American Typewriter" panose="02090604020004020304" pitchFamily="18" charset="77"/>
              </a:rPr>
              <a:t>è l’unico che massimizza    i consumi di stato stazionario.</a:t>
            </a:r>
          </a:p>
          <a:p>
            <a:pPr eaLnBrk="1" hangingPunct="1">
              <a:spcBef>
                <a:spcPts val="1800"/>
              </a:spcBef>
            </a:pPr>
            <a:r>
              <a:rPr lang="it-IT" altLang="en-US" sz="1800" dirty="0">
                <a:latin typeface="American Typewriter" panose="02090604020004020304" pitchFamily="18" charset="77"/>
              </a:rPr>
              <a:t>Ad esso corrisponde un livello di capitale</a:t>
            </a:r>
          </a:p>
          <a:p>
            <a:pPr algn="ctr" eaLnBrk="1" hangingPunct="1">
              <a:spcBef>
                <a:spcPts val="600"/>
              </a:spcBef>
            </a:pPr>
            <a:r>
              <a:rPr lang="it-IT" altLang="en-US" sz="2000" b="1" dirty="0">
                <a:solidFill>
                  <a:srgbClr val="CC0000"/>
                </a:solidFill>
                <a:latin typeface="American Typewriter" panose="02090604020004020304" pitchFamily="18" charset="77"/>
              </a:rPr>
              <a:t>k*</a:t>
            </a:r>
            <a:r>
              <a:rPr lang="it-IT" altLang="en-US" sz="2000" b="1" baseline="-25000" dirty="0" err="1">
                <a:solidFill>
                  <a:srgbClr val="CC0000"/>
                </a:solidFill>
                <a:latin typeface="American Typewriter" panose="02090604020004020304" pitchFamily="18" charset="77"/>
              </a:rPr>
              <a:t>gold</a:t>
            </a:r>
            <a:endParaRPr lang="it-IT" altLang="en-US" sz="2400" b="1" baseline="-25000" dirty="0">
              <a:solidFill>
                <a:srgbClr val="CC0000"/>
              </a:solidFill>
              <a:latin typeface="American Typewriter" panose="02090604020004020304" pitchFamily="18" charset="77"/>
            </a:endParaRPr>
          </a:p>
          <a:p>
            <a:pPr eaLnBrk="1" hangingPunct="1">
              <a:spcBef>
                <a:spcPct val="50000"/>
              </a:spcBef>
            </a:pPr>
            <a:endParaRPr lang="it-IT" altLang="en-US" dirty="0">
              <a:latin typeface="American Typewriter" panose="02090604020004020304" pitchFamily="18" charset="77"/>
            </a:endParaRPr>
          </a:p>
          <a:p>
            <a:pPr eaLnBrk="1" hangingPunct="1">
              <a:spcBef>
                <a:spcPct val="50000"/>
              </a:spcBef>
            </a:pPr>
            <a:endParaRPr lang="it-IT" altLang="en-US" i="1" dirty="0">
              <a:solidFill>
                <a:srgbClr val="003399"/>
              </a:solidFill>
              <a:latin typeface="American Typewriter" panose="02090604020004020304" pitchFamily="18" charset="77"/>
            </a:endParaRPr>
          </a:p>
          <a:p>
            <a:pPr algn="ctr" eaLnBrk="1" hangingPunct="1">
              <a:spcBef>
                <a:spcPct val="50000"/>
              </a:spcBef>
            </a:pPr>
            <a:r>
              <a:rPr lang="it-IT" altLang="en-US" i="1" dirty="0">
                <a:solidFill>
                  <a:srgbClr val="003399"/>
                </a:solidFill>
                <a:latin typeface="American Typewriter" panose="02090604020004020304" pitchFamily="18" charset="77"/>
              </a:rPr>
              <a:t>(Nell’appendice matematica opzionale, si mostra come calcolare  </a:t>
            </a:r>
            <a:r>
              <a:rPr lang="it-IT" altLang="en-US" b="1" dirty="0">
                <a:solidFill>
                  <a:srgbClr val="CC0000"/>
                </a:solidFill>
                <a:latin typeface="American Typewriter" panose="02090604020004020304" pitchFamily="18" charset="77"/>
              </a:rPr>
              <a:t>s </a:t>
            </a:r>
            <a:r>
              <a:rPr lang="it-IT" altLang="en-US" b="1" baseline="-25000" dirty="0" err="1">
                <a:solidFill>
                  <a:srgbClr val="CC0000"/>
                </a:solidFill>
                <a:latin typeface="American Typewriter" panose="02090604020004020304" pitchFamily="18" charset="77"/>
              </a:rPr>
              <a:t>gold</a:t>
            </a:r>
            <a:r>
              <a:rPr lang="it-IT" altLang="en-US" b="1" baseline="-25000" dirty="0">
                <a:solidFill>
                  <a:srgbClr val="CC0000"/>
                </a:solidFill>
                <a:latin typeface="American Typewriter" panose="02090604020004020304" pitchFamily="18" charset="77"/>
              </a:rPr>
              <a:t> </a:t>
            </a:r>
            <a:r>
              <a:rPr lang="it-IT" altLang="en-US" dirty="0">
                <a:latin typeface="American Typewriter" panose="02090604020004020304" pitchFamily="18" charset="77"/>
              </a:rPr>
              <a:t>e </a:t>
            </a:r>
            <a:r>
              <a:rPr lang="it-IT" altLang="en-US" b="1" dirty="0">
                <a:solidFill>
                  <a:srgbClr val="CC0000"/>
                </a:solidFill>
                <a:latin typeface="American Typewriter" panose="02090604020004020304" pitchFamily="18" charset="77"/>
              </a:rPr>
              <a:t>k*</a:t>
            </a:r>
            <a:r>
              <a:rPr lang="it-IT" altLang="en-US" b="1" baseline="-25000" dirty="0" err="1">
                <a:solidFill>
                  <a:srgbClr val="CC0000"/>
                </a:solidFill>
                <a:latin typeface="American Typewriter" panose="02090604020004020304" pitchFamily="18" charset="77"/>
              </a:rPr>
              <a:t>gold</a:t>
            </a:r>
            <a:r>
              <a:rPr lang="it-IT" altLang="en-US" dirty="0">
                <a:solidFill>
                  <a:srgbClr val="003399"/>
                </a:solidFill>
                <a:latin typeface="American Typewriter" panose="02090604020004020304" pitchFamily="18" charset="77"/>
              </a:rPr>
              <a:t> ).</a:t>
            </a:r>
            <a:endParaRPr lang="it-IT" altLang="en-US" sz="2000" dirty="0">
              <a:latin typeface="American Typewriter" panose="02090604020004020304" pitchFamily="18" charset="77"/>
            </a:endParaRPr>
          </a:p>
        </p:txBody>
      </p:sp>
      <p:sp>
        <p:nvSpPr>
          <p:cNvPr id="53262" name="Freeform 14"/>
          <p:cNvSpPr>
            <a:spLocks/>
          </p:cNvSpPr>
          <p:nvPr/>
        </p:nvSpPr>
        <p:spPr bwMode="auto">
          <a:xfrm>
            <a:off x="3779838" y="3860800"/>
            <a:ext cx="4537075" cy="1655763"/>
          </a:xfrm>
          <a:custGeom>
            <a:avLst/>
            <a:gdLst>
              <a:gd name="T0" fmla="*/ 0 w 2948"/>
              <a:gd name="T1" fmla="*/ 1655763 h 2131"/>
              <a:gd name="T2" fmla="*/ 1605214 w 2948"/>
              <a:gd name="T3" fmla="*/ 351976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71760" name="Line 16"/>
          <p:cNvSpPr>
            <a:spLocks noChangeShapeType="1"/>
          </p:cNvSpPr>
          <p:nvPr/>
        </p:nvSpPr>
        <p:spPr bwMode="auto">
          <a:xfrm>
            <a:off x="5795963" y="4076700"/>
            <a:ext cx="0" cy="14398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1761" name="Text Box 17"/>
          <p:cNvSpPr txBox="1">
            <a:spLocks noChangeArrowheads="1"/>
          </p:cNvSpPr>
          <p:nvPr/>
        </p:nvSpPr>
        <p:spPr bwMode="auto">
          <a:xfrm>
            <a:off x="5219700" y="5589588"/>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it-IT" altLang="en-US" sz="2000" b="1" dirty="0">
                <a:solidFill>
                  <a:srgbClr val="C00000"/>
                </a:solidFill>
              </a:rPr>
              <a:t>k*</a:t>
            </a:r>
            <a:r>
              <a:rPr lang="it-IT" altLang="en-US" sz="2000" b="1" baseline="-25000" dirty="0" err="1">
                <a:solidFill>
                  <a:srgbClr val="C00000"/>
                </a:solidFill>
              </a:rPr>
              <a:t>gold</a:t>
            </a:r>
            <a:endParaRPr lang="it-IT" altLang="en-US" sz="2000" b="1" baseline="-25000" dirty="0">
              <a:solidFill>
                <a:srgbClr val="C00000"/>
              </a:solidFill>
            </a:endParaRPr>
          </a:p>
          <a:p>
            <a:pPr eaLnBrk="1" hangingPunct="1">
              <a:spcBef>
                <a:spcPct val="50000"/>
              </a:spcBef>
            </a:pPr>
            <a:endParaRPr lang="it-IT" altLang="en-US" sz="1800" b="1" dirty="0"/>
          </a:p>
        </p:txBody>
      </p:sp>
      <p:sp>
        <p:nvSpPr>
          <p:cNvPr id="53265" name="Rectangle 20"/>
          <p:cNvSpPr>
            <a:spLocks noGrp="1" noChangeArrowheads="1"/>
          </p:cNvSpPr>
          <p:nvPr>
            <p:ph type="title"/>
          </p:nvPr>
        </p:nvSpPr>
        <p:spPr bwMode="auto">
          <a:xfrm>
            <a:off x="533400" y="477838"/>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La massimizzazione dei consumi: La </a:t>
            </a:r>
            <a:r>
              <a:rPr lang="it-IT" altLang="en-US" sz="2000" dirty="0" err="1">
                <a:latin typeface="American Typewriter" panose="02090604020004020304" pitchFamily="18" charset="77"/>
              </a:rPr>
              <a:t>golden</a:t>
            </a:r>
            <a:r>
              <a:rPr lang="it-IT" altLang="en-US" sz="2000" dirty="0">
                <a:latin typeface="American Typewriter" panose="02090604020004020304" pitchFamily="18" charset="77"/>
              </a:rPr>
              <a:t> </a:t>
            </a:r>
            <a:r>
              <a:rPr lang="it-IT" altLang="en-US" sz="2000" dirty="0" err="1">
                <a:latin typeface="American Typewriter" panose="02090604020004020304" pitchFamily="18" charset="77"/>
              </a:rPr>
              <a:t>rule</a:t>
            </a:r>
            <a:r>
              <a:rPr lang="it-IT" altLang="en-US" sz="2000" dirty="0">
                <a:latin typeface="American Typewriter" panose="02090604020004020304" pitchFamily="18" charset="77"/>
              </a:rPr>
              <a:t> (8)</a:t>
            </a:r>
            <a:endParaRPr lang="it-IT" altLang="en-US" sz="2400" dirty="0">
              <a:latin typeface="American Typewriter" panose="02090604020004020304" pitchFamily="18" charset="77"/>
            </a:endParaRPr>
          </a:p>
        </p:txBody>
      </p:sp>
      <p:sp>
        <p:nvSpPr>
          <p:cNvPr id="53266" name="Text Box 21"/>
          <p:cNvSpPr txBox="1">
            <a:spLocks noChangeArrowheads="1"/>
          </p:cNvSpPr>
          <p:nvPr/>
        </p:nvSpPr>
        <p:spPr bwMode="auto">
          <a:xfrm>
            <a:off x="7019925" y="400526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400" b="1" dirty="0" err="1">
                <a:solidFill>
                  <a:srgbClr val="CC0000"/>
                </a:solidFill>
              </a:rPr>
              <a:t>S</a:t>
            </a:r>
            <a:r>
              <a:rPr lang="it-IT" altLang="en-US" sz="2400" b="1" baseline="-25000" dirty="0" err="1">
                <a:solidFill>
                  <a:srgbClr val="CC0000"/>
                </a:solidFill>
              </a:rPr>
              <a:t>gold</a:t>
            </a:r>
            <a:r>
              <a:rPr lang="it-IT" altLang="en-US" sz="2400" b="1" baseline="-25000" dirty="0">
                <a:solidFill>
                  <a:srgbClr val="CC0000"/>
                </a:solidFill>
              </a:rPr>
              <a:t> </a:t>
            </a:r>
            <a:r>
              <a:rPr lang="it-IT" altLang="en-US" sz="2400" b="1" dirty="0">
                <a:solidFill>
                  <a:srgbClr val="CC0000"/>
                </a:solidFill>
              </a:rPr>
              <a:t>f(k)</a:t>
            </a:r>
            <a:endParaRPr lang="it-IT" altLang="en-US" sz="3600" b="1" dirty="0">
              <a:solidFill>
                <a:srgbClr val="CC000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3055" y="87114"/>
            <a:ext cx="8137525" cy="893614"/>
          </a:xfrm>
        </p:spPr>
        <p:txBody>
          <a:bodyPr/>
          <a:lstStyle/>
          <a:p>
            <a:pPr eaLnBrk="1" hangingPunct="1"/>
            <a:r>
              <a:rPr lang="it-IT" altLang="en-US" sz="2000" dirty="0">
                <a:latin typeface="American Typewriter" panose="02090604020004020304" pitchFamily="18" charset="77"/>
              </a:rPr>
              <a:t>La distribuzione del reddito:</a:t>
            </a:r>
            <a:br>
              <a:rPr lang="it-IT" altLang="en-US" sz="2000" dirty="0">
                <a:latin typeface="American Typewriter" panose="02090604020004020304" pitchFamily="18" charset="77"/>
              </a:rPr>
            </a:br>
            <a:r>
              <a:rPr lang="it-IT" altLang="en-US" sz="2000" i="1" dirty="0">
                <a:latin typeface="American Typewriter" panose="02090604020004020304" pitchFamily="18" charset="77"/>
              </a:rPr>
              <a:t>Come risolvere la questione?</a:t>
            </a:r>
            <a:endParaRPr lang="it-IT" altLang="en-US" sz="2000" dirty="0">
              <a:latin typeface="American Typewriter" panose="02090604020004020304" pitchFamily="18" charset="77"/>
            </a:endParaRPr>
          </a:p>
        </p:txBody>
      </p:sp>
      <p:sp>
        <p:nvSpPr>
          <p:cNvPr id="4" name="Rettangolo 3"/>
          <p:cNvSpPr/>
          <p:nvPr/>
        </p:nvSpPr>
        <p:spPr>
          <a:xfrm>
            <a:off x="539552" y="1050137"/>
            <a:ext cx="8208912" cy="5444567"/>
          </a:xfrm>
          <a:prstGeom prst="rect">
            <a:avLst/>
          </a:prstGeom>
        </p:spPr>
        <p:txBody>
          <a:bodyPr wrap="square">
            <a:spAutoFit/>
          </a:bodyPr>
          <a:lstStyle/>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ct val="50000"/>
              </a:spcBef>
              <a:buSzPct val="100000"/>
            </a:pPr>
            <a:endParaRPr lang="it-IT" altLang="en-US" sz="1800" dirty="0"/>
          </a:p>
          <a:p>
            <a:pPr>
              <a:lnSpc>
                <a:spcPct val="105000"/>
              </a:lnSpc>
              <a:spcBef>
                <a:spcPts val="0"/>
              </a:spcBef>
              <a:buSzPct val="100000"/>
            </a:pPr>
            <a:r>
              <a:rPr lang="it-IT" altLang="en-US" sz="1800" dirty="0">
                <a:latin typeface="American Typewriter" panose="02090604020004020304" pitchFamily="18" charset="77"/>
              </a:rPr>
              <a:t>L’economia neoclassica, cercando di non immischiarsi in giudizi di valore, </a:t>
            </a:r>
          </a:p>
          <a:p>
            <a:pPr>
              <a:lnSpc>
                <a:spcPct val="105000"/>
              </a:lnSpc>
              <a:spcBef>
                <a:spcPts val="0"/>
              </a:spcBef>
              <a:buSzPct val="100000"/>
            </a:pPr>
            <a:r>
              <a:rPr lang="it-IT" altLang="en-US" sz="1800" dirty="0">
                <a:latin typeface="American Typewriter" panose="02090604020004020304" pitchFamily="18" charset="77"/>
              </a:rPr>
              <a:t>Propone una risposta «tecnica», ovvero di tipo ingegneristico.</a:t>
            </a:r>
          </a:p>
          <a:p>
            <a:pPr eaLnBrk="1" hangingPunct="1">
              <a:lnSpc>
                <a:spcPct val="105000"/>
              </a:lnSpc>
              <a:spcBef>
                <a:spcPct val="50000"/>
              </a:spcBef>
              <a:buSzPct val="100000"/>
            </a:pPr>
            <a:endParaRPr lang="it-IT" altLang="en-US" dirty="0">
              <a:latin typeface="Calibri" panose="020F0502020204030204" pitchFamily="34" charset="0"/>
            </a:endParaRP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071262"/>
            <a:ext cx="6408712" cy="3942438"/>
          </a:xfrm>
          <a:prstGeom prst="rect">
            <a:avLst/>
          </a:prstGeom>
        </p:spPr>
      </p:pic>
    </p:spTree>
    <p:extLst>
      <p:ext uri="{BB962C8B-B14F-4D97-AF65-F5344CB8AC3E}">
        <p14:creationId xmlns:p14="http://schemas.microsoft.com/office/powerpoint/2010/main" val="2428741157"/>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3"/>
          <p:cNvSpPr>
            <a:spLocks noGrp="1"/>
          </p:cNvSpPr>
          <p:nvPr>
            <p:ph type="ftr" sz="quarter" idx="10"/>
          </p:nvPr>
        </p:nvSpPr>
        <p:spPr/>
        <p:txBody>
          <a:bodyPr/>
          <a:lstStyle/>
          <a:p>
            <a:pPr>
              <a:defRPr/>
            </a:pPr>
            <a:r>
              <a:rPr lang="it-IT"/>
              <a:t>Lez. 3-A: La crescita economica</a:t>
            </a:r>
          </a:p>
        </p:txBody>
      </p:sp>
      <p:sp>
        <p:nvSpPr>
          <p:cNvPr id="55299"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0"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1" name="Text Box 5"/>
          <p:cNvSpPr txBox="1">
            <a:spLocks noChangeArrowheads="1"/>
          </p:cNvSpPr>
          <p:nvPr/>
        </p:nvSpPr>
        <p:spPr bwMode="auto">
          <a:xfrm>
            <a:off x="3419871" y="1484313"/>
            <a:ext cx="172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55302"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55303" name="Freeform 7"/>
          <p:cNvSpPr>
            <a:spLocks/>
          </p:cNvSpPr>
          <p:nvPr/>
        </p:nvSpPr>
        <p:spPr bwMode="auto">
          <a:xfrm>
            <a:off x="3816350" y="1789906"/>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5304"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55305"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55306" name="Line 10"/>
          <p:cNvSpPr>
            <a:spLocks noChangeShapeType="1"/>
          </p:cNvSpPr>
          <p:nvPr/>
        </p:nvSpPr>
        <p:spPr bwMode="auto">
          <a:xfrm flipV="1">
            <a:off x="3779837" y="475456"/>
            <a:ext cx="4679950" cy="3240088"/>
          </a:xfrm>
          <a:prstGeom prst="line">
            <a:avLst/>
          </a:prstGeom>
          <a:noFill/>
          <a:ln w="3810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8" name="Line 12"/>
          <p:cNvSpPr>
            <a:spLocks noChangeShapeType="1"/>
          </p:cNvSpPr>
          <p:nvPr/>
        </p:nvSpPr>
        <p:spPr bwMode="auto">
          <a:xfrm flipH="1" flipV="1">
            <a:off x="5652120" y="2457450"/>
            <a:ext cx="968" cy="163512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9" name="Text Box 13"/>
          <p:cNvSpPr txBox="1">
            <a:spLocks noChangeArrowheads="1"/>
          </p:cNvSpPr>
          <p:nvPr/>
        </p:nvSpPr>
        <p:spPr bwMode="auto">
          <a:xfrm>
            <a:off x="323850" y="1273264"/>
            <a:ext cx="3338513" cy="333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pPr>
            <a:r>
              <a:rPr lang="it-IT" altLang="en-US" sz="1800" dirty="0">
                <a:solidFill>
                  <a:srgbClr val="003399"/>
                </a:solidFill>
                <a:latin typeface="American Typewriter" panose="02090604020004020304" pitchFamily="18" charset="77"/>
              </a:rPr>
              <a:t>Come individuare graficamente lo stato stazionario di </a:t>
            </a:r>
            <a:r>
              <a:rPr lang="it-IT" altLang="en-US" sz="1800" b="1" dirty="0" err="1">
                <a:solidFill>
                  <a:srgbClr val="C00000"/>
                </a:solidFill>
                <a:latin typeface="American Typewriter" panose="02090604020004020304" pitchFamily="18" charset="77"/>
              </a:rPr>
              <a:t>golden</a:t>
            </a:r>
            <a:r>
              <a:rPr lang="it-IT" altLang="en-US" sz="1800" b="1" dirty="0">
                <a:solidFill>
                  <a:srgbClr val="C00000"/>
                </a:solidFill>
                <a:latin typeface="American Typewriter" panose="02090604020004020304" pitchFamily="18" charset="77"/>
              </a:rPr>
              <a:t> </a:t>
            </a:r>
            <a:r>
              <a:rPr lang="it-IT" altLang="en-US" sz="1800" b="1" dirty="0" err="1">
                <a:solidFill>
                  <a:srgbClr val="C00000"/>
                </a:solidFill>
                <a:latin typeface="American Typewriter" panose="02090604020004020304" pitchFamily="18" charset="77"/>
              </a:rPr>
              <a:t>rule</a:t>
            </a:r>
            <a:r>
              <a:rPr lang="it-IT" altLang="en-US" sz="1800" dirty="0">
                <a:solidFill>
                  <a:srgbClr val="003399"/>
                </a:solidFill>
                <a:latin typeface="American Typewriter" panose="02090604020004020304" pitchFamily="18" charset="77"/>
              </a:rPr>
              <a:t>?</a:t>
            </a:r>
          </a:p>
          <a:p>
            <a:pPr eaLnBrk="1" hangingPunct="1">
              <a:lnSpc>
                <a:spcPct val="125000"/>
              </a:lnSpc>
              <a:spcBef>
                <a:spcPts val="1200"/>
              </a:spcBef>
            </a:pPr>
            <a:r>
              <a:rPr lang="it-IT" altLang="en-US" sz="1800" dirty="0">
                <a:solidFill>
                  <a:srgbClr val="003399"/>
                </a:solidFill>
                <a:latin typeface="American Typewriter" panose="02090604020004020304" pitchFamily="18" charset="77"/>
              </a:rPr>
              <a:t>Bisogna accumulare capitale fino al punto </a:t>
            </a:r>
            <a:r>
              <a:rPr lang="it-IT" altLang="en-US" sz="1800" b="1" dirty="0">
                <a:solidFill>
                  <a:srgbClr val="C00000"/>
                </a:solidFill>
                <a:latin typeface="American Typewriter" panose="02090604020004020304" pitchFamily="18" charset="77"/>
              </a:rPr>
              <a:t>k*</a:t>
            </a:r>
            <a:r>
              <a:rPr lang="it-IT" altLang="en-US" sz="1800" b="1" baseline="-25000" dirty="0" err="1">
                <a:solidFill>
                  <a:srgbClr val="C00000"/>
                </a:solidFill>
                <a:latin typeface="American Typewriter" panose="02090604020004020304" pitchFamily="18" charset="77"/>
              </a:rPr>
              <a:t>gold</a:t>
            </a:r>
            <a:r>
              <a:rPr lang="it-IT" altLang="en-US" sz="1800" dirty="0">
                <a:solidFill>
                  <a:srgbClr val="003399"/>
                </a:solidFill>
                <a:latin typeface="American Typewriter" panose="02090604020004020304" pitchFamily="18" charset="77"/>
              </a:rPr>
              <a:t>, nel quale la </a:t>
            </a:r>
            <a:r>
              <a:rPr lang="it-IT" altLang="en-US" sz="1800" b="1" dirty="0">
                <a:solidFill>
                  <a:srgbClr val="C00000"/>
                </a:solidFill>
                <a:latin typeface="American Typewriter" panose="02090604020004020304" pitchFamily="18" charset="77"/>
              </a:rPr>
              <a:t>pendenza</a:t>
            </a:r>
            <a:r>
              <a:rPr lang="it-IT" altLang="en-US" sz="1800" dirty="0">
                <a:solidFill>
                  <a:srgbClr val="003399"/>
                </a:solidFill>
                <a:latin typeface="American Typewriter" panose="02090604020004020304" pitchFamily="18" charset="77"/>
              </a:rPr>
              <a:t> della funzione di produzione è uguale a quella della retta di ammortamento:</a:t>
            </a:r>
            <a:endParaRPr lang="it-IT" altLang="en-US" sz="2000" dirty="0">
              <a:solidFill>
                <a:srgbClr val="003399"/>
              </a:solidFill>
              <a:latin typeface="American Typewriter" panose="02090604020004020304" pitchFamily="18" charset="77"/>
            </a:endParaRPr>
          </a:p>
        </p:txBody>
      </p:sp>
      <p:sp>
        <p:nvSpPr>
          <p:cNvPr id="55310" name="Freeform 14"/>
          <p:cNvSpPr>
            <a:spLocks/>
          </p:cNvSpPr>
          <p:nvPr/>
        </p:nvSpPr>
        <p:spPr bwMode="auto">
          <a:xfrm>
            <a:off x="3779838" y="3860800"/>
            <a:ext cx="4537075" cy="1655763"/>
          </a:xfrm>
          <a:custGeom>
            <a:avLst/>
            <a:gdLst>
              <a:gd name="T0" fmla="*/ 0 w 2948"/>
              <a:gd name="T1" fmla="*/ 1655763 h 2131"/>
              <a:gd name="T2" fmla="*/ 1605214 w 2948"/>
              <a:gd name="T3" fmla="*/ 351976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5311" name="Line 16"/>
          <p:cNvSpPr>
            <a:spLocks noChangeShapeType="1"/>
          </p:cNvSpPr>
          <p:nvPr/>
        </p:nvSpPr>
        <p:spPr bwMode="auto">
          <a:xfrm>
            <a:off x="5652120" y="4076700"/>
            <a:ext cx="0" cy="14398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12" name="Text Box 17"/>
          <p:cNvSpPr txBox="1">
            <a:spLocks noChangeArrowheads="1"/>
          </p:cNvSpPr>
          <p:nvPr/>
        </p:nvSpPr>
        <p:spPr bwMode="auto">
          <a:xfrm>
            <a:off x="5076056" y="5589588"/>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it-IT" altLang="en-US" sz="2000" b="1" i="1" dirty="0">
                <a:solidFill>
                  <a:srgbClr val="FF0000"/>
                </a:solidFill>
              </a:rPr>
              <a:t>k*</a:t>
            </a:r>
            <a:r>
              <a:rPr lang="it-IT" altLang="en-US" sz="2000" b="1" baseline="-25000" dirty="0" err="1">
                <a:solidFill>
                  <a:srgbClr val="FF0000"/>
                </a:solidFill>
              </a:rPr>
              <a:t>gold</a:t>
            </a:r>
            <a:endParaRPr lang="it-IT" altLang="en-US" sz="2000" b="1" i="1" baseline="-25000" dirty="0">
              <a:solidFill>
                <a:srgbClr val="FF0000"/>
              </a:solidFill>
            </a:endParaRPr>
          </a:p>
          <a:p>
            <a:pPr eaLnBrk="1" hangingPunct="1">
              <a:spcBef>
                <a:spcPct val="50000"/>
              </a:spcBef>
            </a:pPr>
            <a:endParaRPr lang="it-IT" altLang="en-US" sz="1800" b="1" dirty="0"/>
          </a:p>
        </p:txBody>
      </p:sp>
      <p:sp>
        <p:nvSpPr>
          <p:cNvPr id="55313" name="Line 18"/>
          <p:cNvSpPr>
            <a:spLocks noChangeShapeType="1"/>
          </p:cNvSpPr>
          <p:nvPr/>
        </p:nvSpPr>
        <p:spPr bwMode="auto">
          <a:xfrm flipV="1">
            <a:off x="3779836" y="2230675"/>
            <a:ext cx="4537077" cy="328588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14" name="Text Box 19"/>
          <p:cNvSpPr txBox="1">
            <a:spLocks noChangeArrowheads="1"/>
          </p:cNvSpPr>
          <p:nvPr/>
        </p:nvSpPr>
        <p:spPr bwMode="auto">
          <a:xfrm>
            <a:off x="1039828" y="5003437"/>
            <a:ext cx="1752600" cy="5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105000"/>
              </a:lnSpc>
              <a:spcBef>
                <a:spcPct val="20000"/>
              </a:spcBef>
              <a:buFont typeface="Wingdings" panose="05000000000000000000" pitchFamily="2" charset="2"/>
              <a:buNone/>
            </a:pPr>
            <a:r>
              <a:rPr lang="en-US" altLang="en-US" sz="2400" b="1" dirty="0">
                <a:solidFill>
                  <a:srgbClr val="C00000"/>
                </a:solidFill>
                <a:latin typeface="American Typewriter" panose="02090604020004020304" pitchFamily="18" charset="77"/>
                <a:sym typeface="Symbol" panose="05050102010706020507" pitchFamily="18" charset="2"/>
              </a:rPr>
              <a:t>MPK</a:t>
            </a:r>
            <a:r>
              <a:rPr lang="en-US" altLang="en-US" sz="2400" b="1" i="1" dirty="0">
                <a:solidFill>
                  <a:srgbClr val="C00000"/>
                </a:solidFill>
                <a:latin typeface="American Typewriter" panose="02090604020004020304" pitchFamily="18" charset="77"/>
                <a:sym typeface="Symbol" panose="05050102010706020507" pitchFamily="18" charset="2"/>
              </a:rPr>
              <a:t> </a:t>
            </a:r>
            <a:r>
              <a:rPr lang="en-US" altLang="en-US" sz="2400" b="1" dirty="0">
                <a:solidFill>
                  <a:srgbClr val="C00000"/>
                </a:solidFill>
                <a:latin typeface="American Typewriter" panose="02090604020004020304" pitchFamily="18" charset="77"/>
                <a:sym typeface="Symbol" panose="05050102010706020507" pitchFamily="18" charset="2"/>
              </a:rPr>
              <a:t>=</a:t>
            </a:r>
            <a:r>
              <a:rPr lang="en-US" altLang="en-US" sz="2400" b="1" i="1" dirty="0">
                <a:solidFill>
                  <a:srgbClr val="C00000"/>
                </a:solidFill>
                <a:latin typeface="American Typewriter" panose="02090604020004020304" pitchFamily="18" charset="77"/>
                <a:sym typeface="Symbol" panose="05050102010706020507" pitchFamily="18" charset="2"/>
              </a:rPr>
              <a:t> </a:t>
            </a:r>
            <a:r>
              <a:rPr lang="en-US" altLang="en-US" sz="2400" b="1" dirty="0">
                <a:solidFill>
                  <a:srgbClr val="C00000"/>
                </a:solidFill>
                <a:latin typeface="American Typewriter" panose="02090604020004020304" pitchFamily="18" charset="77"/>
                <a:sym typeface="Symbol" panose="05050102010706020507" pitchFamily="18" charset="2"/>
              </a:rPr>
              <a:t></a:t>
            </a:r>
            <a:r>
              <a:rPr lang="en-US" altLang="en-US" sz="2800" b="1" dirty="0">
                <a:solidFill>
                  <a:srgbClr val="C00000"/>
                </a:solidFill>
                <a:latin typeface="American Typewriter" panose="02090604020004020304" pitchFamily="18" charset="77"/>
                <a:sym typeface="Symbol" panose="05050102010706020507" pitchFamily="18" charset="2"/>
              </a:rPr>
              <a:t> </a:t>
            </a:r>
            <a:endParaRPr lang="en-US" altLang="en-US" sz="2400" b="1" dirty="0">
              <a:solidFill>
                <a:srgbClr val="C00000"/>
              </a:solidFill>
              <a:latin typeface="American Typewriter" panose="02090604020004020304" pitchFamily="18" charset="77"/>
            </a:endParaRPr>
          </a:p>
        </p:txBody>
      </p:sp>
      <p:sp>
        <p:nvSpPr>
          <p:cNvPr id="55315" name="Rectangle 22"/>
          <p:cNvSpPr>
            <a:spLocks noGrp="1" noChangeArrowheads="1"/>
          </p:cNvSpPr>
          <p:nvPr>
            <p:ph type="title"/>
          </p:nvPr>
        </p:nvSpPr>
        <p:spPr bwMode="auto">
          <a:xfrm>
            <a:off x="457200" y="332656"/>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La massimizzazione dei consumi: La </a:t>
            </a:r>
            <a:r>
              <a:rPr lang="it-IT" altLang="en-US" sz="2000" dirty="0" err="1">
                <a:latin typeface="American Typewriter" panose="02090604020004020304" pitchFamily="18" charset="77"/>
              </a:rPr>
              <a:t>golden</a:t>
            </a:r>
            <a:r>
              <a:rPr lang="it-IT" altLang="en-US" sz="2000" dirty="0">
                <a:latin typeface="American Typewriter" panose="02090604020004020304" pitchFamily="18" charset="77"/>
              </a:rPr>
              <a:t> </a:t>
            </a:r>
            <a:r>
              <a:rPr lang="it-IT" altLang="en-US" sz="2000" dirty="0" err="1">
                <a:latin typeface="American Typewriter" panose="02090604020004020304" pitchFamily="18" charset="77"/>
              </a:rPr>
              <a:t>rule</a:t>
            </a:r>
            <a:r>
              <a:rPr lang="it-IT" altLang="en-US" sz="2000" dirty="0">
                <a:latin typeface="American Typewriter" panose="02090604020004020304" pitchFamily="18" charset="77"/>
              </a:rPr>
              <a:t> (9)</a:t>
            </a:r>
            <a:endParaRPr lang="it-IT" altLang="en-US" sz="2400" dirty="0">
              <a:latin typeface="American Typewriter" panose="02090604020004020304" pitchFamily="18" charset="77"/>
            </a:endParaRPr>
          </a:p>
        </p:txBody>
      </p:sp>
      <p:sp>
        <p:nvSpPr>
          <p:cNvPr id="55316" name="Text Box 23"/>
          <p:cNvSpPr txBox="1">
            <a:spLocks noChangeArrowheads="1"/>
          </p:cNvSpPr>
          <p:nvPr/>
        </p:nvSpPr>
        <p:spPr bwMode="auto">
          <a:xfrm>
            <a:off x="7019925" y="400526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400" b="1" i="1" dirty="0" err="1">
                <a:solidFill>
                  <a:srgbClr val="CC0000"/>
                </a:solidFill>
              </a:rPr>
              <a:t>s</a:t>
            </a:r>
            <a:r>
              <a:rPr lang="it-IT" altLang="en-US" sz="2400" b="1" baseline="-25000" dirty="0" err="1">
                <a:solidFill>
                  <a:srgbClr val="CC0000"/>
                </a:solidFill>
              </a:rPr>
              <a:t>gold</a:t>
            </a:r>
            <a:r>
              <a:rPr lang="it-IT" altLang="en-US" sz="2400" b="1" i="1" baseline="-25000" dirty="0">
                <a:solidFill>
                  <a:srgbClr val="CC0000"/>
                </a:solidFill>
              </a:rPr>
              <a:t> </a:t>
            </a:r>
            <a:r>
              <a:rPr lang="it-IT" altLang="en-US" sz="2400" b="1" i="1" dirty="0">
                <a:solidFill>
                  <a:srgbClr val="CC0000"/>
                </a:solidFill>
              </a:rPr>
              <a:t>f</a:t>
            </a:r>
            <a:r>
              <a:rPr lang="it-IT" altLang="en-US" sz="2400" b="1" dirty="0">
                <a:solidFill>
                  <a:srgbClr val="CC0000"/>
                </a:solidFill>
              </a:rPr>
              <a:t>(</a:t>
            </a:r>
            <a:r>
              <a:rPr lang="it-IT" altLang="en-US" sz="2400" b="1" i="1" dirty="0">
                <a:solidFill>
                  <a:srgbClr val="CC0000"/>
                </a:solidFill>
              </a:rPr>
              <a:t>k</a:t>
            </a:r>
            <a:r>
              <a:rPr lang="it-IT" altLang="en-US" sz="2400" b="1" dirty="0">
                <a:solidFill>
                  <a:srgbClr val="CC0000"/>
                </a:solidFill>
              </a:rPr>
              <a:t>)</a:t>
            </a:r>
            <a:endParaRPr lang="it-IT" altLang="en-US" sz="3600" b="1" dirty="0">
              <a:solidFill>
                <a:srgbClr val="CC0000"/>
              </a:solidFill>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3"/>
          <p:cNvSpPr>
            <a:spLocks noGrp="1"/>
          </p:cNvSpPr>
          <p:nvPr>
            <p:ph type="ftr" sz="quarter" idx="10"/>
          </p:nvPr>
        </p:nvSpPr>
        <p:spPr/>
        <p:txBody>
          <a:bodyPr/>
          <a:lstStyle/>
          <a:p>
            <a:pPr>
              <a:defRPr/>
            </a:pPr>
            <a:r>
              <a:rPr lang="it-IT"/>
              <a:t>Lez. 3-A: La crescita economica</a:t>
            </a:r>
          </a:p>
        </p:txBody>
      </p:sp>
      <p:sp>
        <p:nvSpPr>
          <p:cNvPr id="55299"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0"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1" name="Text Box 5"/>
          <p:cNvSpPr txBox="1">
            <a:spLocks noChangeArrowheads="1"/>
          </p:cNvSpPr>
          <p:nvPr/>
        </p:nvSpPr>
        <p:spPr bwMode="auto">
          <a:xfrm>
            <a:off x="3707705" y="1619508"/>
            <a:ext cx="172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y</a:t>
            </a:r>
          </a:p>
        </p:txBody>
      </p:sp>
      <p:sp>
        <p:nvSpPr>
          <p:cNvPr id="55302"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55303" name="Freeform 7"/>
          <p:cNvSpPr>
            <a:spLocks/>
          </p:cNvSpPr>
          <p:nvPr/>
        </p:nvSpPr>
        <p:spPr bwMode="auto">
          <a:xfrm>
            <a:off x="3816350" y="1789906"/>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5304"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55305" name="Text Box 9"/>
          <p:cNvSpPr txBox="1">
            <a:spLocks noChangeArrowheads="1"/>
          </p:cNvSpPr>
          <p:nvPr/>
        </p:nvSpPr>
        <p:spPr bwMode="auto">
          <a:xfrm>
            <a:off x="7885113" y="206057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l-GR" altLang="en-US" sz="2000" b="1" i="1" dirty="0">
                <a:solidFill>
                  <a:srgbClr val="003399"/>
                </a:solidFill>
                <a:latin typeface="Symbol" panose="05050102010706020507" pitchFamily="18" charset="2"/>
              </a:rPr>
              <a:t>d</a:t>
            </a:r>
            <a:r>
              <a:rPr lang="it-IT" altLang="en-US" sz="1800" b="1" i="1" dirty="0">
                <a:solidFill>
                  <a:srgbClr val="003399"/>
                </a:solidFill>
              </a:rPr>
              <a:t>k</a:t>
            </a:r>
          </a:p>
        </p:txBody>
      </p:sp>
      <p:sp>
        <p:nvSpPr>
          <p:cNvPr id="55306" name="Line 10"/>
          <p:cNvSpPr>
            <a:spLocks noChangeShapeType="1"/>
          </p:cNvSpPr>
          <p:nvPr/>
        </p:nvSpPr>
        <p:spPr bwMode="auto">
          <a:xfrm flipV="1">
            <a:off x="3779837" y="475456"/>
            <a:ext cx="4679950" cy="3240088"/>
          </a:xfrm>
          <a:prstGeom prst="line">
            <a:avLst/>
          </a:prstGeom>
          <a:noFill/>
          <a:ln w="3810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8" name="Line 12"/>
          <p:cNvSpPr>
            <a:spLocks noChangeShapeType="1"/>
          </p:cNvSpPr>
          <p:nvPr/>
        </p:nvSpPr>
        <p:spPr bwMode="auto">
          <a:xfrm flipH="1" flipV="1">
            <a:off x="5652120" y="2457450"/>
            <a:ext cx="968" cy="163512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09" name="Text Box 13"/>
          <p:cNvSpPr txBox="1">
            <a:spLocks noChangeArrowheads="1"/>
          </p:cNvSpPr>
          <p:nvPr/>
        </p:nvSpPr>
        <p:spPr bwMode="auto">
          <a:xfrm>
            <a:off x="351382" y="1124744"/>
            <a:ext cx="3382960" cy="40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pPr>
            <a:r>
              <a:rPr lang="it-IT" altLang="en-US" sz="1600" dirty="0">
                <a:solidFill>
                  <a:srgbClr val="003399"/>
                </a:solidFill>
                <a:latin typeface="American Typewriter" panose="02090604020004020304" pitchFamily="18" charset="77"/>
              </a:rPr>
              <a:t>Come arrivare in pratica ad ottenere </a:t>
            </a:r>
            <a:r>
              <a:rPr lang="it-IT" altLang="en-US" sz="1800" b="1" i="1" dirty="0">
                <a:solidFill>
                  <a:srgbClr val="FF0000"/>
                </a:solidFill>
                <a:latin typeface="American Typewriter" panose="02090604020004020304" pitchFamily="18" charset="77"/>
              </a:rPr>
              <a:t>k*</a:t>
            </a:r>
            <a:r>
              <a:rPr lang="it-IT" altLang="en-US" sz="1800" b="1" baseline="-25000" dirty="0" err="1">
                <a:solidFill>
                  <a:srgbClr val="FF0000"/>
                </a:solidFill>
                <a:latin typeface="American Typewriter" panose="02090604020004020304" pitchFamily="18" charset="77"/>
              </a:rPr>
              <a:t>gold</a:t>
            </a:r>
            <a:r>
              <a:rPr lang="it-IT" altLang="en-US" sz="1800" dirty="0">
                <a:solidFill>
                  <a:srgbClr val="003399"/>
                </a:solidFill>
                <a:latin typeface="American Typewriter" panose="02090604020004020304" pitchFamily="18" charset="77"/>
              </a:rPr>
              <a:t>?</a:t>
            </a:r>
          </a:p>
          <a:p>
            <a:pPr eaLnBrk="1" hangingPunct="1">
              <a:lnSpc>
                <a:spcPct val="125000"/>
              </a:lnSpc>
              <a:spcBef>
                <a:spcPts val="600"/>
              </a:spcBef>
            </a:pPr>
            <a:r>
              <a:rPr lang="it-IT" altLang="en-US" sz="1600" dirty="0">
                <a:solidFill>
                  <a:srgbClr val="003399"/>
                </a:solidFill>
                <a:latin typeface="American Typewriter" panose="02090604020004020304" pitchFamily="18" charset="77"/>
              </a:rPr>
              <a:t>E’ necessario che il tasso di risparmio medio pro capite sia uguale a </a:t>
            </a:r>
            <a:r>
              <a:rPr lang="it-IT" altLang="en-US" sz="1800" b="1" i="1" dirty="0" err="1">
                <a:solidFill>
                  <a:srgbClr val="FF0000"/>
                </a:solidFill>
                <a:latin typeface="American Typewriter" panose="02090604020004020304" pitchFamily="18" charset="77"/>
              </a:rPr>
              <a:t>s</a:t>
            </a:r>
            <a:r>
              <a:rPr lang="it-IT" altLang="en-US" sz="1800" b="1" baseline="-25000" dirty="0" err="1">
                <a:solidFill>
                  <a:srgbClr val="FF0000"/>
                </a:solidFill>
                <a:latin typeface="American Typewriter" panose="02090604020004020304" pitchFamily="18" charset="77"/>
              </a:rPr>
              <a:t>gold</a:t>
            </a:r>
            <a:r>
              <a:rPr lang="it-IT" altLang="en-US" sz="1800" baseline="-25000" dirty="0">
                <a:solidFill>
                  <a:srgbClr val="003399"/>
                </a:solidFill>
                <a:latin typeface="American Typewriter" panose="02090604020004020304" pitchFamily="18" charset="77"/>
              </a:rPr>
              <a:t>.</a:t>
            </a:r>
          </a:p>
          <a:p>
            <a:pPr eaLnBrk="1" hangingPunct="1">
              <a:lnSpc>
                <a:spcPct val="125000"/>
              </a:lnSpc>
              <a:spcBef>
                <a:spcPts val="600"/>
              </a:spcBef>
            </a:pPr>
            <a:r>
              <a:rPr lang="it-IT" altLang="en-US" sz="1600" dirty="0">
                <a:solidFill>
                  <a:srgbClr val="003399"/>
                </a:solidFill>
                <a:latin typeface="American Typewriter" panose="02090604020004020304" pitchFamily="18" charset="77"/>
              </a:rPr>
              <a:t>Se inizialmente  </a:t>
            </a:r>
            <a:r>
              <a:rPr lang="it-IT" altLang="en-US" sz="1600" b="1" dirty="0">
                <a:solidFill>
                  <a:srgbClr val="003399"/>
                </a:solidFill>
                <a:latin typeface="American Typewriter" panose="02090604020004020304" pitchFamily="18" charset="77"/>
              </a:rPr>
              <a:t>s </a:t>
            </a:r>
            <a:r>
              <a:rPr lang="it-IT" altLang="en-US" sz="1600" b="1" dirty="0">
                <a:solidFill>
                  <a:srgbClr val="003399"/>
                </a:solidFill>
                <a:latin typeface="American Typewriter" panose="02090604020004020304" pitchFamily="18" charset="77"/>
                <a:cs typeface="Calibri" panose="020F0502020204030204" pitchFamily="34" charset="0"/>
              </a:rPr>
              <a:t>≠</a:t>
            </a:r>
            <a:r>
              <a:rPr lang="it-IT" altLang="en-US" sz="1600" dirty="0">
                <a:solidFill>
                  <a:srgbClr val="003399"/>
                </a:solidFill>
                <a:latin typeface="American Typewriter" panose="02090604020004020304" pitchFamily="18" charset="77"/>
                <a:cs typeface="Calibri" panose="020F0502020204030204" pitchFamily="34" charset="0"/>
              </a:rPr>
              <a:t> </a:t>
            </a:r>
            <a:r>
              <a:rPr lang="it-IT" altLang="en-US" sz="1600" b="1" i="1" dirty="0" err="1">
                <a:solidFill>
                  <a:srgbClr val="FF0000"/>
                </a:solidFill>
                <a:latin typeface="American Typewriter" panose="02090604020004020304" pitchFamily="18" charset="77"/>
              </a:rPr>
              <a:t>s</a:t>
            </a:r>
            <a:r>
              <a:rPr lang="it-IT" altLang="en-US" sz="1600" b="1" baseline="-25000" dirty="0" err="1">
                <a:solidFill>
                  <a:srgbClr val="FF0000"/>
                </a:solidFill>
                <a:latin typeface="American Typewriter" panose="02090604020004020304" pitchFamily="18" charset="77"/>
              </a:rPr>
              <a:t>gold</a:t>
            </a:r>
            <a:r>
              <a:rPr lang="it-IT" altLang="en-US" sz="1600" dirty="0">
                <a:solidFill>
                  <a:srgbClr val="003399"/>
                </a:solidFill>
                <a:latin typeface="American Typewriter" panose="02090604020004020304" pitchFamily="18" charset="77"/>
              </a:rPr>
              <a:t> , si può cercare di influenzare il tasso di risparmio nazionale con incentivi / disincentivi fiscali al risparmio </a:t>
            </a:r>
          </a:p>
          <a:p>
            <a:pPr eaLnBrk="1" hangingPunct="1">
              <a:lnSpc>
                <a:spcPct val="125000"/>
              </a:lnSpc>
              <a:spcBef>
                <a:spcPts val="600"/>
              </a:spcBef>
            </a:pPr>
            <a:r>
              <a:rPr lang="it-IT" altLang="en-US" sz="1600" dirty="0">
                <a:solidFill>
                  <a:srgbClr val="003399"/>
                </a:solidFill>
                <a:latin typeface="American Typewriter" panose="02090604020004020304" pitchFamily="18" charset="77"/>
              </a:rPr>
              <a:t>(oppure direttamente con la politica fiscale del governo).</a:t>
            </a:r>
          </a:p>
        </p:txBody>
      </p:sp>
      <p:sp>
        <p:nvSpPr>
          <p:cNvPr id="55310" name="Freeform 14"/>
          <p:cNvSpPr>
            <a:spLocks/>
          </p:cNvSpPr>
          <p:nvPr/>
        </p:nvSpPr>
        <p:spPr bwMode="auto">
          <a:xfrm>
            <a:off x="3779838" y="3860800"/>
            <a:ext cx="4537075" cy="1655763"/>
          </a:xfrm>
          <a:custGeom>
            <a:avLst/>
            <a:gdLst>
              <a:gd name="T0" fmla="*/ 0 w 2948"/>
              <a:gd name="T1" fmla="*/ 1655763 h 2131"/>
              <a:gd name="T2" fmla="*/ 1605214 w 2948"/>
              <a:gd name="T3" fmla="*/ 351976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5311" name="Line 16"/>
          <p:cNvSpPr>
            <a:spLocks noChangeShapeType="1"/>
          </p:cNvSpPr>
          <p:nvPr/>
        </p:nvSpPr>
        <p:spPr bwMode="auto">
          <a:xfrm>
            <a:off x="5652120" y="4076700"/>
            <a:ext cx="0" cy="14398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12" name="Text Box 17"/>
          <p:cNvSpPr txBox="1">
            <a:spLocks noChangeArrowheads="1"/>
          </p:cNvSpPr>
          <p:nvPr/>
        </p:nvSpPr>
        <p:spPr bwMode="auto">
          <a:xfrm>
            <a:off x="5076056" y="5589588"/>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it-IT" altLang="en-US" sz="2000" b="1" i="1" dirty="0">
                <a:solidFill>
                  <a:srgbClr val="FF0000"/>
                </a:solidFill>
              </a:rPr>
              <a:t>k*</a:t>
            </a:r>
            <a:r>
              <a:rPr lang="it-IT" altLang="en-US" sz="2000" b="1" baseline="-25000" dirty="0" err="1">
                <a:solidFill>
                  <a:srgbClr val="FF0000"/>
                </a:solidFill>
              </a:rPr>
              <a:t>gold</a:t>
            </a:r>
            <a:endParaRPr lang="it-IT" altLang="en-US" sz="2000" b="1" i="1" baseline="-25000" dirty="0">
              <a:solidFill>
                <a:srgbClr val="FF0000"/>
              </a:solidFill>
            </a:endParaRPr>
          </a:p>
          <a:p>
            <a:pPr eaLnBrk="1" hangingPunct="1">
              <a:spcBef>
                <a:spcPct val="50000"/>
              </a:spcBef>
            </a:pPr>
            <a:endParaRPr lang="it-IT" altLang="en-US" sz="1800" b="1" dirty="0"/>
          </a:p>
        </p:txBody>
      </p:sp>
      <p:sp>
        <p:nvSpPr>
          <p:cNvPr id="55313" name="Line 18"/>
          <p:cNvSpPr>
            <a:spLocks noChangeShapeType="1"/>
          </p:cNvSpPr>
          <p:nvPr/>
        </p:nvSpPr>
        <p:spPr bwMode="auto">
          <a:xfrm flipV="1">
            <a:off x="3779836" y="2230675"/>
            <a:ext cx="4537077" cy="328588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15" name="Rectangle 22"/>
          <p:cNvSpPr>
            <a:spLocks noGrp="1" noChangeArrowheads="1"/>
          </p:cNvSpPr>
          <p:nvPr>
            <p:ph type="title"/>
          </p:nvPr>
        </p:nvSpPr>
        <p:spPr bwMode="auto">
          <a:xfrm>
            <a:off x="457200" y="332656"/>
            <a:ext cx="8229600" cy="52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La massimizzazione dei consumi: La </a:t>
            </a:r>
            <a:r>
              <a:rPr lang="it-IT" altLang="en-US" sz="2000" dirty="0" err="1">
                <a:latin typeface="American Typewriter" panose="02090604020004020304" pitchFamily="18" charset="77"/>
              </a:rPr>
              <a:t>golden</a:t>
            </a:r>
            <a:r>
              <a:rPr lang="it-IT" altLang="en-US" sz="2000" dirty="0">
                <a:latin typeface="American Typewriter" panose="02090604020004020304" pitchFamily="18" charset="77"/>
              </a:rPr>
              <a:t> </a:t>
            </a:r>
            <a:r>
              <a:rPr lang="it-IT" altLang="en-US" sz="2000" dirty="0" err="1">
                <a:latin typeface="American Typewriter" panose="02090604020004020304" pitchFamily="18" charset="77"/>
              </a:rPr>
              <a:t>rule</a:t>
            </a:r>
            <a:r>
              <a:rPr lang="it-IT" altLang="en-US" sz="2000" dirty="0">
                <a:latin typeface="American Typewriter" panose="02090604020004020304" pitchFamily="18" charset="77"/>
              </a:rPr>
              <a:t> (10)</a:t>
            </a:r>
            <a:endParaRPr lang="it-IT" altLang="en-US" sz="2400" dirty="0">
              <a:latin typeface="American Typewriter" panose="02090604020004020304" pitchFamily="18" charset="77"/>
            </a:endParaRPr>
          </a:p>
        </p:txBody>
      </p:sp>
      <p:sp>
        <p:nvSpPr>
          <p:cNvPr id="55316" name="Text Box 23"/>
          <p:cNvSpPr txBox="1">
            <a:spLocks noChangeArrowheads="1"/>
          </p:cNvSpPr>
          <p:nvPr/>
        </p:nvSpPr>
        <p:spPr bwMode="auto">
          <a:xfrm>
            <a:off x="7019925" y="400526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400" b="1" i="1" dirty="0" err="1">
                <a:solidFill>
                  <a:srgbClr val="CC0000"/>
                </a:solidFill>
              </a:rPr>
              <a:t>s</a:t>
            </a:r>
            <a:r>
              <a:rPr lang="it-IT" altLang="en-US" sz="2400" b="1" baseline="-25000" dirty="0" err="1">
                <a:solidFill>
                  <a:srgbClr val="CC0000"/>
                </a:solidFill>
              </a:rPr>
              <a:t>gold</a:t>
            </a:r>
            <a:r>
              <a:rPr lang="it-IT" altLang="en-US" sz="2400" b="1" i="1" baseline="-25000" dirty="0">
                <a:solidFill>
                  <a:srgbClr val="CC0000"/>
                </a:solidFill>
              </a:rPr>
              <a:t> </a:t>
            </a:r>
            <a:r>
              <a:rPr lang="it-IT" altLang="en-US" sz="2400" b="1" i="1" dirty="0">
                <a:solidFill>
                  <a:srgbClr val="CC0000"/>
                </a:solidFill>
              </a:rPr>
              <a:t>f</a:t>
            </a:r>
            <a:r>
              <a:rPr lang="it-IT" altLang="en-US" sz="2400" b="1" dirty="0">
                <a:solidFill>
                  <a:srgbClr val="CC0000"/>
                </a:solidFill>
              </a:rPr>
              <a:t>(</a:t>
            </a:r>
            <a:r>
              <a:rPr lang="it-IT" altLang="en-US" sz="2400" b="1" i="1" dirty="0">
                <a:solidFill>
                  <a:srgbClr val="CC0000"/>
                </a:solidFill>
              </a:rPr>
              <a:t>k</a:t>
            </a:r>
            <a:r>
              <a:rPr lang="it-IT" altLang="en-US" sz="2400" b="1" dirty="0">
                <a:solidFill>
                  <a:srgbClr val="CC0000"/>
                </a:solidFill>
              </a:rPr>
              <a:t>)</a:t>
            </a:r>
            <a:endParaRPr lang="it-IT" altLang="en-US" sz="3600" b="1" dirty="0">
              <a:solidFill>
                <a:srgbClr val="CC0000"/>
              </a:solidFill>
            </a:endParaRPr>
          </a:p>
        </p:txBody>
      </p:sp>
    </p:spTree>
    <p:extLst>
      <p:ext uri="{BB962C8B-B14F-4D97-AF65-F5344CB8AC3E}">
        <p14:creationId xmlns:p14="http://schemas.microsoft.com/office/powerpoint/2010/main" val="554812024"/>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7" name="Rectangle 2"/>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533400" y="1113980"/>
            <a:ext cx="8431088" cy="53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Supponiamo che un’economia abbia raggiunto uno stato stazionario, caratterizzato da:</a:t>
            </a:r>
          </a:p>
          <a:p>
            <a:pPr marL="42862" indent="0" algn="ctr" eaLnBrk="1" hangingPunct="1">
              <a:lnSpc>
                <a:spcPct val="125000"/>
              </a:lnSpc>
              <a:spcBef>
                <a:spcPts val="600"/>
              </a:spcBef>
              <a:buClr>
                <a:schemeClr val="tx2"/>
              </a:buClr>
              <a:buSzPct val="70000"/>
            </a:pPr>
            <a:r>
              <a:rPr lang="it-IT" altLang="en-US" sz="1600" b="1" i="1" dirty="0">
                <a:solidFill>
                  <a:srgbClr val="CC0000"/>
                </a:solidFill>
                <a:latin typeface="American Typewriter" panose="02090604020004020304" pitchFamily="18" charset="77"/>
              </a:rPr>
              <a:t>k* &lt;</a:t>
            </a:r>
            <a:r>
              <a:rPr lang="it-IT" altLang="en-US" sz="1600" b="1" baseline="-25000" dirty="0">
                <a:solidFill>
                  <a:srgbClr val="CC0000"/>
                </a:solidFill>
                <a:latin typeface="American Typewriter" panose="02090604020004020304" pitchFamily="18" charset="77"/>
              </a:rPr>
              <a:t> </a:t>
            </a:r>
            <a:r>
              <a:rPr lang="it-IT" altLang="en-US" sz="1600" b="1" i="1" dirty="0">
                <a:solidFill>
                  <a:srgbClr val="CC0000"/>
                </a:solidFill>
                <a:latin typeface="American Typewriter" panose="02090604020004020304" pitchFamily="18" charset="77"/>
              </a:rPr>
              <a:t>k*</a:t>
            </a:r>
            <a:r>
              <a:rPr lang="it-IT" altLang="en-US" sz="1600" b="1" baseline="-25000" dirty="0" err="1">
                <a:solidFill>
                  <a:srgbClr val="CC0000"/>
                </a:solidFill>
                <a:latin typeface="American Typewriter" panose="02090604020004020304" pitchFamily="18" charset="77"/>
              </a:rPr>
              <a:t>gold</a:t>
            </a:r>
            <a:endParaRPr lang="it-IT" altLang="en-US" sz="1600" dirty="0">
              <a:latin typeface="American Typewriter" panose="02090604020004020304" pitchFamily="18" charset="77"/>
            </a:endParaRPr>
          </a:p>
          <a:p>
            <a:pPr eaLnBrk="1" hangingPunct="1">
              <a:lnSpc>
                <a:spcPct val="125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In questa situazione, si potrebbe desiderare di </a:t>
            </a:r>
            <a:r>
              <a:rPr lang="it-IT" altLang="en-US" sz="1600" b="1" dirty="0">
                <a:solidFill>
                  <a:srgbClr val="FF0000"/>
                </a:solidFill>
                <a:latin typeface="American Typewriter" panose="02090604020004020304" pitchFamily="18" charset="77"/>
              </a:rPr>
              <a:t>aumentare il tasso d’investimento</a:t>
            </a:r>
            <a:r>
              <a:rPr lang="it-IT" altLang="en-US" sz="1600" dirty="0">
                <a:latin typeface="American Typewriter" panose="02090604020004020304" pitchFamily="18" charset="77"/>
              </a:rPr>
              <a:t> in modo che l’economia converga verso uno stato stazionario caratterizzata da </a:t>
            </a:r>
            <a:r>
              <a:rPr lang="it-IT" altLang="en-US" sz="1600" b="1" i="1" dirty="0">
                <a:solidFill>
                  <a:srgbClr val="CC0000"/>
                </a:solidFill>
                <a:latin typeface="American Typewriter" panose="02090604020004020304" pitchFamily="18" charset="77"/>
              </a:rPr>
              <a:t>k*</a:t>
            </a:r>
            <a:r>
              <a:rPr lang="it-IT" altLang="en-US" sz="1600" b="1" baseline="-25000" dirty="0" err="1">
                <a:solidFill>
                  <a:srgbClr val="CC0000"/>
                </a:solidFill>
                <a:latin typeface="American Typewriter" panose="02090604020004020304" pitchFamily="18" charset="77"/>
              </a:rPr>
              <a:t>gold</a:t>
            </a:r>
            <a:r>
              <a:rPr lang="it-IT" altLang="en-US" sz="1600" dirty="0">
                <a:latin typeface="American Typewriter" panose="02090604020004020304" pitchFamily="18" charset="77"/>
              </a:rPr>
              <a:t> , ossia da una maggiore intensità di capitale.</a:t>
            </a:r>
          </a:p>
          <a:p>
            <a:pPr eaLnBrk="1" hangingPunct="1">
              <a:lnSpc>
                <a:spcPct val="125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Tuttavia, per ottenere un maggior consumo pro capite nella </a:t>
            </a:r>
            <a:r>
              <a:rPr lang="it-IT" altLang="en-US" sz="1600" dirty="0" err="1">
                <a:latin typeface="American Typewriter" panose="02090604020004020304" pitchFamily="18" charset="77"/>
              </a:rPr>
              <a:t>golden</a:t>
            </a:r>
            <a:r>
              <a:rPr lang="it-IT" altLang="en-US" sz="1600" dirty="0">
                <a:latin typeface="American Typewriter" panose="02090604020004020304" pitchFamily="18" charset="77"/>
              </a:rPr>
              <a:t> </a:t>
            </a:r>
            <a:r>
              <a:rPr lang="it-IT" altLang="en-US" sz="1600" dirty="0" err="1">
                <a:latin typeface="American Typewriter" panose="02090604020004020304" pitchFamily="18" charset="77"/>
              </a:rPr>
              <a:t>rule</a:t>
            </a:r>
            <a:r>
              <a:rPr lang="it-IT" altLang="en-US" sz="1600" dirty="0">
                <a:latin typeface="American Typewriter" panose="02090604020004020304" pitchFamily="18" charset="77"/>
              </a:rPr>
              <a:t>, è necessario oggi aumentare il risparmio (ossia </a:t>
            </a:r>
            <a:r>
              <a:rPr lang="it-IT" altLang="en-US" sz="1600" b="1" dirty="0">
                <a:solidFill>
                  <a:srgbClr val="FF0000"/>
                </a:solidFill>
                <a:latin typeface="American Typewriter" panose="02090604020004020304" pitchFamily="18" charset="77"/>
              </a:rPr>
              <a:t>ridurre temporaneamente il consumo</a:t>
            </a:r>
            <a:r>
              <a:rPr lang="it-IT" altLang="en-US" sz="1600" dirty="0">
                <a:latin typeface="American Typewriter" panose="02090604020004020304" pitchFamily="18" charset="77"/>
              </a:rPr>
              <a:t>).</a:t>
            </a:r>
          </a:p>
          <a:p>
            <a:pPr eaLnBrk="1" hangingPunct="1">
              <a:lnSpc>
                <a:spcPct val="125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Questa è una situazione  di «</a:t>
            </a:r>
            <a:r>
              <a:rPr lang="it-IT" altLang="en-US" sz="1600" b="1" dirty="0">
                <a:solidFill>
                  <a:srgbClr val="003399"/>
                </a:solidFill>
                <a:latin typeface="American Typewriter" panose="02090604020004020304" pitchFamily="18" charset="77"/>
              </a:rPr>
              <a:t>efficienza dinamica</a:t>
            </a:r>
            <a:r>
              <a:rPr lang="it-IT" altLang="en-US" sz="1600" dirty="0">
                <a:latin typeface="American Typewriter" panose="02090604020004020304" pitchFamily="18" charset="77"/>
              </a:rPr>
              <a:t>»: </a:t>
            </a:r>
          </a:p>
          <a:p>
            <a:pPr marL="42862" indent="0" eaLnBrk="1" hangingPunct="1">
              <a:lnSpc>
                <a:spcPct val="125000"/>
              </a:lnSpc>
              <a:spcBef>
                <a:spcPts val="600"/>
              </a:spcBef>
              <a:buClr>
                <a:schemeClr val="tx2"/>
              </a:buClr>
              <a:buSzPct val="70000"/>
            </a:pPr>
            <a:r>
              <a:rPr lang="it-IT" altLang="en-US" sz="1600" dirty="0">
                <a:latin typeface="American Typewriter" panose="02090604020004020304" pitchFamily="18" charset="77"/>
              </a:rPr>
              <a:t>	riduco il consumo oggi, per poterlo aumentare domani</a:t>
            </a:r>
            <a:endParaRPr lang="it-IT" altLang="en-US" sz="1800" dirty="0">
              <a:latin typeface="American Typewriter" panose="02090604020004020304" pitchFamily="18" charset="77"/>
            </a:endParaRPr>
          </a:p>
        </p:txBody>
      </p:sp>
      <p:sp>
        <p:nvSpPr>
          <p:cNvPr id="57350" name="Rectangle 5"/>
          <p:cNvSpPr>
            <a:spLocks noGrp="1" noChangeArrowheads="1"/>
          </p:cNvSpPr>
          <p:nvPr>
            <p:ph type="title"/>
          </p:nvPr>
        </p:nvSpPr>
        <p:spPr bwMode="auto">
          <a:xfrm>
            <a:off x="533400" y="404814"/>
            <a:ext cx="8229600"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Scostamenti dalla regola aurea: come interpretarli?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78916">
                                            <p:txEl>
                                              <p:pRg st="1" end="1"/>
                                            </p:txEl>
                                          </p:spTgt>
                                        </p:tgtEl>
                                        <p:attrNameLst>
                                          <p:attrName>style.visibility</p:attrName>
                                        </p:attrNameLst>
                                      </p:cBhvr>
                                      <p:to>
                                        <p:strVal val="visible"/>
                                      </p:to>
                                    </p:set>
                                    <p:animEffect transition="in" filter="strips(downRight)">
                                      <p:cBhvr>
                                        <p:cTn id="12" dur="500"/>
                                        <p:tgtEl>
                                          <p:spTgt spid="678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78916">
                                            <p:txEl>
                                              <p:pRg st="2" end="2"/>
                                            </p:txEl>
                                          </p:spTgt>
                                        </p:tgtEl>
                                        <p:attrNameLst>
                                          <p:attrName>style.visibility</p:attrName>
                                        </p:attrNameLst>
                                      </p:cBhvr>
                                      <p:to>
                                        <p:strVal val="visible"/>
                                      </p:to>
                                    </p:set>
                                    <p:animEffect transition="in" filter="strips(downRight)">
                                      <p:cBhvr>
                                        <p:cTn id="17" dur="500"/>
                                        <p:tgtEl>
                                          <p:spTgt spid="678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78916">
                                            <p:txEl>
                                              <p:pRg st="3" end="3"/>
                                            </p:txEl>
                                          </p:spTgt>
                                        </p:tgtEl>
                                        <p:attrNameLst>
                                          <p:attrName>style.visibility</p:attrName>
                                        </p:attrNameLst>
                                      </p:cBhvr>
                                      <p:to>
                                        <p:strVal val="visible"/>
                                      </p:to>
                                    </p:set>
                                    <p:animEffect transition="in" filter="strips(downRight)">
                                      <p:cBhvr>
                                        <p:cTn id="22" dur="500"/>
                                        <p:tgtEl>
                                          <p:spTgt spid="678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78916">
                                            <p:txEl>
                                              <p:pRg st="4" end="4"/>
                                            </p:txEl>
                                          </p:spTgt>
                                        </p:tgtEl>
                                        <p:attrNameLst>
                                          <p:attrName>style.visibility</p:attrName>
                                        </p:attrNameLst>
                                      </p:cBhvr>
                                      <p:to>
                                        <p:strVal val="visible"/>
                                      </p:to>
                                    </p:set>
                                    <p:animEffect transition="in" filter="strips(downRight)">
                                      <p:cBhvr>
                                        <p:cTn id="27" dur="500"/>
                                        <p:tgtEl>
                                          <p:spTgt spid="6789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78916">
                                            <p:txEl>
                                              <p:pRg st="5" end="5"/>
                                            </p:txEl>
                                          </p:spTgt>
                                        </p:tgtEl>
                                        <p:attrNameLst>
                                          <p:attrName>style.visibility</p:attrName>
                                        </p:attrNameLst>
                                      </p:cBhvr>
                                      <p:to>
                                        <p:strVal val="visible"/>
                                      </p:to>
                                    </p:set>
                                    <p:animEffect transition="in" filter="strips(downRight)">
                                      <p:cBhvr>
                                        <p:cTn id="32" dur="500"/>
                                        <p:tgtEl>
                                          <p:spTgt spid="6789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Segnaposto piè di pagina 3"/>
          <p:cNvSpPr>
            <a:spLocks noGrp="1"/>
          </p:cNvSpPr>
          <p:nvPr>
            <p:ph type="ftr" sz="quarter" idx="10"/>
          </p:nvPr>
        </p:nvSpPr>
        <p:spPr/>
        <p:txBody>
          <a:bodyPr/>
          <a:lstStyle/>
          <a:p>
            <a:pPr>
              <a:defRPr/>
            </a:pPr>
            <a:r>
              <a:rPr lang="it-IT"/>
              <a:t>Lez. 3-A: La crescita economica</a:t>
            </a:r>
          </a:p>
        </p:txBody>
      </p:sp>
      <p:sp>
        <p:nvSpPr>
          <p:cNvPr id="59395" name="Rectangle 2"/>
          <p:cNvSpPr>
            <a:spLocks noGrp="1" noChangeArrowheads="1"/>
          </p:cNvSpPr>
          <p:nvPr>
            <p:ph type="title"/>
          </p:nvPr>
        </p:nvSpPr>
        <p:spPr bwMode="auto">
          <a:xfrm>
            <a:off x="550863" y="381000"/>
            <a:ext cx="8135937" cy="5016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Efficienza dinamica: un aumento di </a:t>
            </a:r>
            <a:r>
              <a:rPr lang="it-IT" altLang="en-US" sz="2000" b="1" dirty="0">
                <a:solidFill>
                  <a:srgbClr val="003399"/>
                </a:solidFill>
                <a:latin typeface="American Typewriter" panose="02090604020004020304" pitchFamily="18" charset="77"/>
              </a:rPr>
              <a:t>s</a:t>
            </a:r>
            <a:r>
              <a:rPr lang="it-IT" altLang="en-US" sz="2000" dirty="0">
                <a:latin typeface="American Typewriter" panose="02090604020004020304" pitchFamily="18" charset="77"/>
              </a:rPr>
              <a:t> quando  </a:t>
            </a:r>
            <a:r>
              <a:rPr lang="it-IT" altLang="en-US" sz="2000" b="1" dirty="0">
                <a:solidFill>
                  <a:srgbClr val="003399"/>
                </a:solidFill>
                <a:latin typeface="American Typewriter" panose="02090604020004020304" pitchFamily="18" charset="77"/>
              </a:rPr>
              <a:t>k* &lt; k*</a:t>
            </a:r>
            <a:r>
              <a:rPr lang="it-IT" altLang="en-US" sz="2000" b="1" baseline="-25000" dirty="0" err="1">
                <a:solidFill>
                  <a:srgbClr val="003399"/>
                </a:solidFill>
                <a:latin typeface="American Typewriter" panose="02090604020004020304" pitchFamily="18" charset="77"/>
              </a:rPr>
              <a:t>gold</a:t>
            </a:r>
            <a:r>
              <a:rPr lang="it-IT" altLang="en-US" sz="2000" b="1" dirty="0">
                <a:solidFill>
                  <a:srgbClr val="003399"/>
                </a:solidFill>
                <a:latin typeface="American Typewriter" panose="02090604020004020304" pitchFamily="18" charset="77"/>
              </a:rPr>
              <a:t> </a:t>
            </a:r>
            <a:br>
              <a:rPr lang="it-IT" altLang="en-US" sz="2000" b="1" i="1" dirty="0">
                <a:solidFill>
                  <a:srgbClr val="003399"/>
                </a:solidFill>
                <a:latin typeface="American Typewriter" panose="02090604020004020304" pitchFamily="18" charset="77"/>
              </a:rPr>
            </a:br>
            <a:endParaRPr lang="it-IT" altLang="en-US" sz="2000" b="1" i="1" dirty="0">
              <a:solidFill>
                <a:srgbClr val="003399"/>
              </a:solidFill>
              <a:latin typeface="American Typewriter" panose="02090604020004020304" pitchFamily="18" charset="77"/>
            </a:endParaRPr>
          </a:p>
        </p:txBody>
      </p:sp>
      <p:sp>
        <p:nvSpPr>
          <p:cNvPr id="683011" name="Rectangle 3"/>
          <p:cNvSpPr>
            <a:spLocks noGrp="1" noChangeArrowheads="1"/>
          </p:cNvSpPr>
          <p:nvPr>
            <p:ph type="body" idx="1"/>
          </p:nvPr>
        </p:nvSpPr>
        <p:spPr>
          <a:xfrm>
            <a:off x="468313" y="1196305"/>
            <a:ext cx="3024187" cy="5052095"/>
          </a:xfrm>
          <a:solidFill>
            <a:schemeClr val="bg1">
              <a:alpha val="50195"/>
            </a:schemeClr>
          </a:solidFill>
        </p:spPr>
        <p:txBody>
          <a:bodyPr/>
          <a:lstStyle/>
          <a:p>
            <a:pPr marL="0" indent="0" eaLnBrk="1" hangingPunct="1">
              <a:lnSpc>
                <a:spcPct val="105000"/>
              </a:lnSpc>
              <a:buFont typeface="Wingdings" panose="05000000000000000000" pitchFamily="2" charset="2"/>
              <a:buNone/>
            </a:pPr>
            <a:r>
              <a:rPr lang="it-IT" altLang="en-US" sz="1600" dirty="0">
                <a:latin typeface="American Typewriter" panose="02090604020004020304" pitchFamily="18" charset="77"/>
              </a:rPr>
              <a:t>Un </a:t>
            </a:r>
            <a:r>
              <a:rPr lang="it-IT" altLang="en-US" sz="1600" dirty="0">
                <a:solidFill>
                  <a:srgbClr val="003399"/>
                </a:solidFill>
                <a:latin typeface="American Typewriter" panose="02090604020004020304" pitchFamily="18" charset="77"/>
              </a:rPr>
              <a:t>aumento</a:t>
            </a:r>
            <a:r>
              <a:rPr lang="it-IT" altLang="en-US" sz="1600" dirty="0">
                <a:latin typeface="American Typewriter" panose="02090604020004020304" pitchFamily="18" charset="77"/>
              </a:rPr>
              <a:t> di </a:t>
            </a:r>
            <a:r>
              <a:rPr lang="it-IT" altLang="en-US" sz="1600" b="1" i="1" dirty="0">
                <a:solidFill>
                  <a:srgbClr val="003399"/>
                </a:solidFill>
                <a:latin typeface="American Typewriter" panose="02090604020004020304" pitchFamily="18" charset="77"/>
              </a:rPr>
              <a:t>c</a:t>
            </a:r>
            <a:r>
              <a:rPr lang="it-IT" altLang="en-US" sz="1600" b="1" i="1" baseline="30000" dirty="0">
                <a:solidFill>
                  <a:srgbClr val="003399"/>
                </a:solidFill>
                <a:latin typeface="American Typewriter" panose="02090604020004020304" pitchFamily="18" charset="77"/>
              </a:rPr>
              <a:t>*</a:t>
            </a:r>
            <a:r>
              <a:rPr lang="it-IT" altLang="en-US" sz="1600" dirty="0">
                <a:latin typeface="American Typewriter" panose="02090604020004020304" pitchFamily="18" charset="77"/>
              </a:rPr>
              <a:t>  si ottiene con l’</a:t>
            </a:r>
            <a:r>
              <a:rPr lang="it-IT" altLang="en-US" sz="1600" dirty="0">
                <a:solidFill>
                  <a:srgbClr val="CC0000"/>
                </a:solidFill>
                <a:latin typeface="American Typewriter" panose="02090604020004020304" pitchFamily="18" charset="77"/>
              </a:rPr>
              <a:t>aumento</a:t>
            </a:r>
            <a:r>
              <a:rPr lang="it-IT" altLang="en-US" sz="1600" dirty="0">
                <a:latin typeface="American Typewriter" panose="02090604020004020304" pitchFamily="18" charset="77"/>
              </a:rPr>
              <a:t> di </a:t>
            </a:r>
            <a:r>
              <a:rPr lang="it-IT" altLang="en-US" sz="1600" b="1" i="1" dirty="0">
                <a:solidFill>
                  <a:srgbClr val="CC0000"/>
                </a:solidFill>
                <a:latin typeface="American Typewriter" panose="02090604020004020304" pitchFamily="18" charset="77"/>
              </a:rPr>
              <a:t>s</a:t>
            </a:r>
            <a:r>
              <a:rPr lang="it-IT" altLang="en-US" sz="1600" dirty="0">
                <a:latin typeface="American Typewriter" panose="02090604020004020304" pitchFamily="18" charset="77"/>
              </a:rPr>
              <a:t>, deciso al tempo t</a:t>
            </a:r>
            <a:r>
              <a:rPr lang="it-IT" altLang="en-US" sz="1600" baseline="-25000" dirty="0">
                <a:latin typeface="American Typewriter" panose="02090604020004020304" pitchFamily="18" charset="77"/>
              </a:rPr>
              <a:t>0</a:t>
            </a:r>
            <a:r>
              <a:rPr lang="it-IT" altLang="en-US" sz="1600" dirty="0">
                <a:latin typeface="American Typewriter" panose="02090604020004020304" pitchFamily="18" charset="77"/>
              </a:rPr>
              <a:t>  </a:t>
            </a:r>
          </a:p>
          <a:p>
            <a:pPr eaLnBrk="1" hangingPunct="1">
              <a:lnSpc>
                <a:spcPct val="105000"/>
              </a:lnSpc>
              <a:spcBef>
                <a:spcPts val="1200"/>
              </a:spcBef>
            </a:pPr>
            <a:r>
              <a:rPr lang="it-IT" altLang="en-US" sz="1600" u="sng" dirty="0">
                <a:latin typeface="American Typewriter" panose="02090604020004020304" pitchFamily="18" charset="77"/>
              </a:rPr>
              <a:t>Subito</a:t>
            </a:r>
            <a:r>
              <a:rPr lang="it-IT" altLang="en-US" sz="1600" dirty="0">
                <a:latin typeface="American Typewriter" panose="02090604020004020304" pitchFamily="18" charset="77"/>
              </a:rPr>
              <a:t>, il </a:t>
            </a:r>
            <a:r>
              <a:rPr lang="it-IT" altLang="en-US" sz="1600" b="1" dirty="0">
                <a:latin typeface="American Typewriter" panose="02090604020004020304" pitchFamily="18" charset="77"/>
              </a:rPr>
              <a:t>consumo</a:t>
            </a:r>
            <a:r>
              <a:rPr lang="it-IT" altLang="en-US" sz="1600" dirty="0">
                <a:latin typeface="American Typewriter" panose="02090604020004020304" pitchFamily="18" charset="77"/>
              </a:rPr>
              <a:t> crolla (mentre aumentano gli investimenti)</a:t>
            </a:r>
          </a:p>
          <a:p>
            <a:pPr eaLnBrk="1" hangingPunct="1">
              <a:lnSpc>
                <a:spcPct val="105000"/>
              </a:lnSpc>
              <a:spcBef>
                <a:spcPts val="1200"/>
              </a:spcBef>
            </a:pPr>
            <a:r>
              <a:rPr lang="it-IT" altLang="en-US" sz="1600" u="sng" dirty="0">
                <a:latin typeface="American Typewriter" panose="02090604020004020304" pitchFamily="18" charset="77"/>
              </a:rPr>
              <a:t>Dopo alcuni periodi</a:t>
            </a:r>
            <a:r>
              <a:rPr lang="it-IT" altLang="en-US" sz="1600" dirty="0">
                <a:latin typeface="American Typewriter" panose="02090604020004020304" pitchFamily="18" charset="77"/>
              </a:rPr>
              <a:t>, il consumo raggiunge e poi supera il livello iniziale, fino a raggiungere il nuovo livello  di stato stazionario</a:t>
            </a:r>
          </a:p>
          <a:p>
            <a:pPr eaLnBrk="1" hangingPunct="1">
              <a:lnSpc>
                <a:spcPct val="105000"/>
              </a:lnSpc>
              <a:spcBef>
                <a:spcPts val="1200"/>
              </a:spcBef>
            </a:pPr>
            <a:r>
              <a:rPr lang="it-IT" altLang="en-US" sz="1600" dirty="0">
                <a:latin typeface="American Typewriter" panose="02090604020004020304" pitchFamily="18" charset="77"/>
              </a:rPr>
              <a:t>E’ una decisione politicamente difficile!</a:t>
            </a:r>
          </a:p>
        </p:txBody>
      </p:sp>
      <p:grpSp>
        <p:nvGrpSpPr>
          <p:cNvPr id="59397" name="Group 4"/>
          <p:cNvGrpSpPr>
            <a:grpSpLocks/>
          </p:cNvGrpSpPr>
          <p:nvPr/>
        </p:nvGrpSpPr>
        <p:grpSpPr bwMode="auto">
          <a:xfrm>
            <a:off x="3810000" y="1600200"/>
            <a:ext cx="4876800" cy="4191000"/>
            <a:chOff x="2400" y="1008"/>
            <a:chExt cx="3072" cy="2640"/>
          </a:xfrm>
        </p:grpSpPr>
        <p:grpSp>
          <p:nvGrpSpPr>
            <p:cNvPr id="59415" name="Group 5"/>
            <p:cNvGrpSpPr>
              <a:grpSpLocks/>
            </p:cNvGrpSpPr>
            <p:nvPr/>
          </p:nvGrpSpPr>
          <p:grpSpPr bwMode="auto">
            <a:xfrm>
              <a:off x="2400" y="1008"/>
              <a:ext cx="2944" cy="2352"/>
              <a:chOff x="2592" y="1008"/>
              <a:chExt cx="2752" cy="2352"/>
            </a:xfrm>
          </p:grpSpPr>
          <p:sp>
            <p:nvSpPr>
              <p:cNvPr id="59417" name="Line 6"/>
              <p:cNvSpPr>
                <a:spLocks noChangeShapeType="1"/>
              </p:cNvSpPr>
              <p:nvPr/>
            </p:nvSpPr>
            <p:spPr bwMode="auto">
              <a:xfrm>
                <a:off x="2592" y="1008"/>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18" name="Line 7"/>
              <p:cNvSpPr>
                <a:spLocks noChangeShapeType="1"/>
              </p:cNvSpPr>
              <p:nvPr/>
            </p:nvSpPr>
            <p:spPr bwMode="auto">
              <a:xfrm>
                <a:off x="2592" y="3360"/>
                <a:ext cx="27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9416" name="Text Box 8"/>
            <p:cNvSpPr txBox="1">
              <a:spLocks noChangeArrowheads="1"/>
            </p:cNvSpPr>
            <p:nvPr/>
          </p:nvSpPr>
          <p:spPr bwMode="auto">
            <a:xfrm>
              <a:off x="4944" y="336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endParaRPr lang="en-US" altLang="en-US" sz="2400" dirty="0"/>
            </a:p>
          </p:txBody>
        </p:sp>
      </p:grpSp>
      <p:sp>
        <p:nvSpPr>
          <p:cNvPr id="59398" name="Line 9"/>
          <p:cNvSpPr>
            <a:spLocks noChangeShapeType="1"/>
          </p:cNvSpPr>
          <p:nvPr/>
        </p:nvSpPr>
        <p:spPr bwMode="auto">
          <a:xfrm>
            <a:off x="5029200" y="1676400"/>
            <a:ext cx="0" cy="3657600"/>
          </a:xfrm>
          <a:prstGeom prst="line">
            <a:avLst/>
          </a:prstGeom>
          <a:noFill/>
          <a:ln w="12700">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9" name="Text Box 10"/>
          <p:cNvSpPr txBox="1">
            <a:spLocks noChangeArrowheads="1"/>
          </p:cNvSpPr>
          <p:nvPr/>
        </p:nvSpPr>
        <p:spPr bwMode="auto">
          <a:xfrm>
            <a:off x="48768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400" b="1" i="1" dirty="0"/>
              <a:t>t</a:t>
            </a:r>
            <a:r>
              <a:rPr lang="en-US" altLang="en-US" sz="2400" b="1" baseline="-25000" dirty="0"/>
              <a:t>0</a:t>
            </a:r>
            <a:endParaRPr lang="en-US" altLang="en-US" sz="2400" b="1" i="1" baseline="-25000" dirty="0"/>
          </a:p>
        </p:txBody>
      </p:sp>
      <p:sp>
        <p:nvSpPr>
          <p:cNvPr id="59400" name="Text Box 11"/>
          <p:cNvSpPr txBox="1">
            <a:spLocks noChangeArrowheads="1"/>
          </p:cNvSpPr>
          <p:nvPr/>
        </p:nvSpPr>
        <p:spPr bwMode="auto">
          <a:xfrm>
            <a:off x="3429000" y="3200400"/>
            <a:ext cx="457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500" b="1" i="1">
                <a:latin typeface="Tahoma" panose="020B0604030504040204" pitchFamily="34" charset="0"/>
              </a:rPr>
              <a:t>c</a:t>
            </a:r>
          </a:p>
        </p:txBody>
      </p:sp>
      <p:sp>
        <p:nvSpPr>
          <p:cNvPr id="59401" name="Text Box 12"/>
          <p:cNvSpPr txBox="1">
            <a:spLocks noChangeArrowheads="1"/>
          </p:cNvSpPr>
          <p:nvPr/>
        </p:nvSpPr>
        <p:spPr bwMode="auto">
          <a:xfrm>
            <a:off x="3429000" y="4324350"/>
            <a:ext cx="457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500" b="1" i="1">
                <a:latin typeface="Tahoma" panose="020B0604030504040204" pitchFamily="34" charset="0"/>
              </a:rPr>
              <a:t>i</a:t>
            </a:r>
          </a:p>
        </p:txBody>
      </p:sp>
      <p:sp>
        <p:nvSpPr>
          <p:cNvPr id="59402" name="Line 13"/>
          <p:cNvSpPr>
            <a:spLocks noChangeShapeType="1"/>
          </p:cNvSpPr>
          <p:nvPr/>
        </p:nvSpPr>
        <p:spPr bwMode="auto">
          <a:xfrm>
            <a:off x="3832225" y="3068638"/>
            <a:ext cx="46815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03" name="Line 14"/>
          <p:cNvSpPr>
            <a:spLocks noChangeShapeType="1"/>
          </p:cNvSpPr>
          <p:nvPr/>
        </p:nvSpPr>
        <p:spPr bwMode="auto">
          <a:xfrm>
            <a:off x="3814763" y="3068638"/>
            <a:ext cx="121920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04" name="Line 15"/>
          <p:cNvSpPr>
            <a:spLocks noChangeShapeType="1"/>
          </p:cNvSpPr>
          <p:nvPr/>
        </p:nvSpPr>
        <p:spPr bwMode="auto">
          <a:xfrm>
            <a:off x="3824288" y="4581525"/>
            <a:ext cx="46815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05" name="Line 16"/>
          <p:cNvSpPr>
            <a:spLocks noChangeShapeType="1"/>
          </p:cNvSpPr>
          <p:nvPr/>
        </p:nvSpPr>
        <p:spPr bwMode="auto">
          <a:xfrm>
            <a:off x="3810000" y="4581525"/>
            <a:ext cx="12192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06" name="Line 17"/>
          <p:cNvSpPr>
            <a:spLocks noChangeShapeType="1"/>
          </p:cNvSpPr>
          <p:nvPr/>
        </p:nvSpPr>
        <p:spPr bwMode="auto">
          <a:xfrm>
            <a:off x="3825875" y="1916113"/>
            <a:ext cx="46815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07" name="Line 18"/>
          <p:cNvSpPr>
            <a:spLocks noChangeShapeType="1"/>
          </p:cNvSpPr>
          <p:nvPr/>
        </p:nvSpPr>
        <p:spPr bwMode="auto">
          <a:xfrm>
            <a:off x="3814763" y="1916113"/>
            <a:ext cx="12192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408" name="Text Box 19"/>
          <p:cNvSpPr txBox="1">
            <a:spLocks noChangeArrowheads="1"/>
          </p:cNvSpPr>
          <p:nvPr/>
        </p:nvSpPr>
        <p:spPr bwMode="auto">
          <a:xfrm>
            <a:off x="3429000" y="1628775"/>
            <a:ext cx="457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500" b="1" i="1">
                <a:latin typeface="Tahoma" panose="020B0604030504040204" pitchFamily="34" charset="0"/>
              </a:rPr>
              <a:t>y</a:t>
            </a:r>
          </a:p>
        </p:txBody>
      </p:sp>
      <p:sp>
        <p:nvSpPr>
          <p:cNvPr id="683028" name="Line 20"/>
          <p:cNvSpPr>
            <a:spLocks noChangeShapeType="1"/>
          </p:cNvSpPr>
          <p:nvPr/>
        </p:nvSpPr>
        <p:spPr bwMode="auto">
          <a:xfrm flipV="1">
            <a:off x="5003800" y="4122738"/>
            <a:ext cx="1588" cy="449262"/>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3029" name="Line 21"/>
          <p:cNvSpPr>
            <a:spLocks noChangeShapeType="1"/>
          </p:cNvSpPr>
          <p:nvPr/>
        </p:nvSpPr>
        <p:spPr bwMode="auto">
          <a:xfrm flipH="1" flipV="1">
            <a:off x="5003800" y="3068638"/>
            <a:ext cx="0" cy="64770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3030" name="Freeform 22"/>
          <p:cNvSpPr>
            <a:spLocks/>
          </p:cNvSpPr>
          <p:nvPr/>
        </p:nvSpPr>
        <p:spPr bwMode="auto">
          <a:xfrm flipV="1">
            <a:off x="5008563" y="1412875"/>
            <a:ext cx="3448050" cy="503238"/>
          </a:xfrm>
          <a:custGeom>
            <a:avLst/>
            <a:gdLst>
              <a:gd name="T0" fmla="*/ 0 w 2172"/>
              <a:gd name="T1" fmla="*/ 0 h 264"/>
              <a:gd name="T2" fmla="*/ 304800 w 2172"/>
              <a:gd name="T3" fmla="*/ 274493 h 264"/>
              <a:gd name="T4" fmla="*/ 1447800 w 2172"/>
              <a:gd name="T5" fmla="*/ 457489 h 264"/>
              <a:gd name="T6" fmla="*/ 3448050 w 2172"/>
              <a:gd name="T7" fmla="*/ 503238 h 264"/>
              <a:gd name="T8" fmla="*/ 0 60000 65536"/>
              <a:gd name="T9" fmla="*/ 0 60000 65536"/>
              <a:gd name="T10" fmla="*/ 0 60000 65536"/>
              <a:gd name="T11" fmla="*/ 0 60000 65536"/>
              <a:gd name="T12" fmla="*/ 0 w 2172"/>
              <a:gd name="T13" fmla="*/ 0 h 264"/>
              <a:gd name="T14" fmla="*/ 2172 w 2172"/>
              <a:gd name="T15" fmla="*/ 264 h 264"/>
            </a:gdLst>
            <a:ahLst/>
            <a:cxnLst>
              <a:cxn ang="T8">
                <a:pos x="T0" y="T1"/>
              </a:cxn>
              <a:cxn ang="T9">
                <a:pos x="T2" y="T3"/>
              </a:cxn>
              <a:cxn ang="T10">
                <a:pos x="T4" y="T5"/>
              </a:cxn>
              <a:cxn ang="T11">
                <a:pos x="T6" y="T7"/>
              </a:cxn>
            </a:cxnLst>
            <a:rect l="T12" t="T13" r="T14" b="T15"/>
            <a:pathLst>
              <a:path w="2172" h="264">
                <a:moveTo>
                  <a:pt x="0" y="0"/>
                </a:moveTo>
                <a:cubicBezTo>
                  <a:pt x="20" y="52"/>
                  <a:pt x="40" y="104"/>
                  <a:pt x="192" y="144"/>
                </a:cubicBezTo>
                <a:cubicBezTo>
                  <a:pt x="344" y="184"/>
                  <a:pt x="582" y="220"/>
                  <a:pt x="912" y="240"/>
                </a:cubicBezTo>
                <a:cubicBezTo>
                  <a:pt x="1242" y="260"/>
                  <a:pt x="1962" y="259"/>
                  <a:pt x="2172" y="264"/>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83031" name="Freeform 23"/>
          <p:cNvSpPr>
            <a:spLocks/>
          </p:cNvSpPr>
          <p:nvPr/>
        </p:nvSpPr>
        <p:spPr bwMode="auto">
          <a:xfrm flipV="1">
            <a:off x="5003800" y="2636838"/>
            <a:ext cx="3529013" cy="1079500"/>
          </a:xfrm>
          <a:custGeom>
            <a:avLst/>
            <a:gdLst>
              <a:gd name="T0" fmla="*/ 0 w 2172"/>
              <a:gd name="T1" fmla="*/ 0 h 264"/>
              <a:gd name="T2" fmla="*/ 311957 w 2172"/>
              <a:gd name="T3" fmla="*/ 588818 h 264"/>
              <a:gd name="T4" fmla="*/ 1481795 w 2172"/>
              <a:gd name="T5" fmla="*/ 981363 h 264"/>
              <a:gd name="T6" fmla="*/ 3529013 w 2172"/>
              <a:gd name="T7" fmla="*/ 1079500 h 264"/>
              <a:gd name="T8" fmla="*/ 0 60000 65536"/>
              <a:gd name="T9" fmla="*/ 0 60000 65536"/>
              <a:gd name="T10" fmla="*/ 0 60000 65536"/>
              <a:gd name="T11" fmla="*/ 0 60000 65536"/>
              <a:gd name="T12" fmla="*/ 0 w 2172"/>
              <a:gd name="T13" fmla="*/ 0 h 264"/>
              <a:gd name="T14" fmla="*/ 2172 w 2172"/>
              <a:gd name="T15" fmla="*/ 264 h 264"/>
            </a:gdLst>
            <a:ahLst/>
            <a:cxnLst>
              <a:cxn ang="T8">
                <a:pos x="T0" y="T1"/>
              </a:cxn>
              <a:cxn ang="T9">
                <a:pos x="T2" y="T3"/>
              </a:cxn>
              <a:cxn ang="T10">
                <a:pos x="T4" y="T5"/>
              </a:cxn>
              <a:cxn ang="T11">
                <a:pos x="T6" y="T7"/>
              </a:cxn>
            </a:cxnLst>
            <a:rect l="T12" t="T13" r="T14" b="T15"/>
            <a:pathLst>
              <a:path w="2172" h="264">
                <a:moveTo>
                  <a:pt x="0" y="0"/>
                </a:moveTo>
                <a:cubicBezTo>
                  <a:pt x="20" y="52"/>
                  <a:pt x="40" y="104"/>
                  <a:pt x="192" y="144"/>
                </a:cubicBezTo>
                <a:cubicBezTo>
                  <a:pt x="344" y="184"/>
                  <a:pt x="582" y="220"/>
                  <a:pt x="912" y="240"/>
                </a:cubicBezTo>
                <a:cubicBezTo>
                  <a:pt x="1242" y="260"/>
                  <a:pt x="1962" y="259"/>
                  <a:pt x="2172" y="264"/>
                </a:cubicBez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83032" name="Freeform 24"/>
          <p:cNvSpPr>
            <a:spLocks/>
          </p:cNvSpPr>
          <p:nvPr/>
        </p:nvSpPr>
        <p:spPr bwMode="auto">
          <a:xfrm flipV="1">
            <a:off x="5003800" y="3573463"/>
            <a:ext cx="3521075" cy="576262"/>
          </a:xfrm>
          <a:custGeom>
            <a:avLst/>
            <a:gdLst>
              <a:gd name="T0" fmla="*/ 0 w 2172"/>
              <a:gd name="T1" fmla="*/ 0 h 264"/>
              <a:gd name="T2" fmla="*/ 311255 w 2172"/>
              <a:gd name="T3" fmla="*/ 314325 h 264"/>
              <a:gd name="T4" fmla="*/ 1478462 w 2172"/>
              <a:gd name="T5" fmla="*/ 523874 h 264"/>
              <a:gd name="T6" fmla="*/ 3521075 w 2172"/>
              <a:gd name="T7" fmla="*/ 576262 h 264"/>
              <a:gd name="T8" fmla="*/ 0 60000 65536"/>
              <a:gd name="T9" fmla="*/ 0 60000 65536"/>
              <a:gd name="T10" fmla="*/ 0 60000 65536"/>
              <a:gd name="T11" fmla="*/ 0 60000 65536"/>
              <a:gd name="T12" fmla="*/ 0 w 2172"/>
              <a:gd name="T13" fmla="*/ 0 h 264"/>
              <a:gd name="T14" fmla="*/ 2172 w 2172"/>
              <a:gd name="T15" fmla="*/ 264 h 264"/>
            </a:gdLst>
            <a:ahLst/>
            <a:cxnLst>
              <a:cxn ang="T8">
                <a:pos x="T0" y="T1"/>
              </a:cxn>
              <a:cxn ang="T9">
                <a:pos x="T2" y="T3"/>
              </a:cxn>
              <a:cxn ang="T10">
                <a:pos x="T4" y="T5"/>
              </a:cxn>
              <a:cxn ang="T11">
                <a:pos x="T6" y="T7"/>
              </a:cxn>
            </a:cxnLst>
            <a:rect l="T12" t="T13" r="T14" b="T15"/>
            <a:pathLst>
              <a:path w="2172" h="264">
                <a:moveTo>
                  <a:pt x="0" y="0"/>
                </a:moveTo>
                <a:cubicBezTo>
                  <a:pt x="20" y="52"/>
                  <a:pt x="40" y="104"/>
                  <a:pt x="192" y="144"/>
                </a:cubicBezTo>
                <a:cubicBezTo>
                  <a:pt x="344" y="184"/>
                  <a:pt x="582" y="220"/>
                  <a:pt x="912" y="240"/>
                </a:cubicBezTo>
                <a:cubicBezTo>
                  <a:pt x="1242" y="260"/>
                  <a:pt x="1962" y="259"/>
                  <a:pt x="2172" y="26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9414" name="Rectangle 25"/>
          <p:cNvSpPr>
            <a:spLocks noChangeArrowheads="1"/>
          </p:cNvSpPr>
          <p:nvPr/>
        </p:nvSpPr>
        <p:spPr bwMode="auto">
          <a:xfrm>
            <a:off x="7467600" y="5402263"/>
            <a:ext cx="122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400" i="1">
                <a:latin typeface="Verdana" panose="020B0604030504040204" pitchFamily="34" charset="0"/>
              </a:rPr>
              <a:t>Tempo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Effect transition="in" filter="strips(downRight)">
                                      <p:cBhvr>
                                        <p:cTn id="7" dur="500"/>
                                        <p:tgtEl>
                                          <p:spTgt spid="68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83011">
                                            <p:txEl>
                                              <p:pRg st="1" end="1"/>
                                            </p:txEl>
                                          </p:spTgt>
                                        </p:tgtEl>
                                        <p:attrNameLst>
                                          <p:attrName>style.visibility</p:attrName>
                                        </p:attrNameLst>
                                      </p:cBhvr>
                                      <p:to>
                                        <p:strVal val="visible"/>
                                      </p:to>
                                    </p:set>
                                    <p:animEffect transition="in" filter="strips(downRight)">
                                      <p:cBhvr>
                                        <p:cTn id="12" dur="500"/>
                                        <p:tgtEl>
                                          <p:spTgt spid="68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83011">
                                            <p:txEl>
                                              <p:pRg st="2" end="2"/>
                                            </p:txEl>
                                          </p:spTgt>
                                        </p:tgtEl>
                                        <p:attrNameLst>
                                          <p:attrName>style.visibility</p:attrName>
                                        </p:attrNameLst>
                                      </p:cBhvr>
                                      <p:to>
                                        <p:strVal val="visible"/>
                                      </p:to>
                                    </p:set>
                                    <p:animEffect transition="in" filter="strips(downRight)">
                                      <p:cBhvr>
                                        <p:cTn id="17" dur="500"/>
                                        <p:tgtEl>
                                          <p:spTgt spid="68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83011">
                                            <p:txEl>
                                              <p:pRg st="3" end="3"/>
                                            </p:txEl>
                                          </p:spTgt>
                                        </p:tgtEl>
                                        <p:attrNameLst>
                                          <p:attrName>style.visibility</p:attrName>
                                        </p:attrNameLst>
                                      </p:cBhvr>
                                      <p:to>
                                        <p:strVal val="visible"/>
                                      </p:to>
                                    </p:set>
                                    <p:animEffect transition="in" filter="strips(downRight)">
                                      <p:cBhvr>
                                        <p:cTn id="22" dur="500"/>
                                        <p:tgtEl>
                                          <p:spTgt spid="68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83029"/>
                                        </p:tgtEl>
                                        <p:attrNameLst>
                                          <p:attrName>style.visibility</p:attrName>
                                        </p:attrNameLst>
                                      </p:cBhvr>
                                      <p:to>
                                        <p:strVal val="visible"/>
                                      </p:to>
                                    </p:set>
                                    <p:animEffect transition="in" filter="strips(downLeft)">
                                      <p:cBhvr>
                                        <p:cTn id="27" dur="500"/>
                                        <p:tgtEl>
                                          <p:spTgt spid="683029"/>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683028"/>
                                        </p:tgtEl>
                                        <p:attrNameLst>
                                          <p:attrName>style.visibility</p:attrName>
                                        </p:attrNameLst>
                                      </p:cBhvr>
                                      <p:to>
                                        <p:strVal val="visible"/>
                                      </p:to>
                                    </p:set>
                                    <p:animEffect transition="in" filter="strips(upRight)">
                                      <p:cBhvr>
                                        <p:cTn id="30" dur="500"/>
                                        <p:tgtEl>
                                          <p:spTgt spid="6830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683030"/>
                                        </p:tgtEl>
                                        <p:attrNameLst>
                                          <p:attrName>style.visibility</p:attrName>
                                        </p:attrNameLst>
                                      </p:cBhvr>
                                      <p:to>
                                        <p:strVal val="visible"/>
                                      </p:to>
                                    </p:set>
                                    <p:animEffect transition="in" filter="strips(upRight)">
                                      <p:cBhvr>
                                        <p:cTn id="35" dur="500"/>
                                        <p:tgtEl>
                                          <p:spTgt spid="68303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683031"/>
                                        </p:tgtEl>
                                        <p:attrNameLst>
                                          <p:attrName>style.visibility</p:attrName>
                                        </p:attrNameLst>
                                      </p:cBhvr>
                                      <p:to>
                                        <p:strVal val="visible"/>
                                      </p:to>
                                    </p:set>
                                    <p:animEffect transition="in" filter="strips(upRight)">
                                      <p:cBhvr>
                                        <p:cTn id="38" dur="500"/>
                                        <p:tgtEl>
                                          <p:spTgt spid="68303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683032"/>
                                        </p:tgtEl>
                                        <p:attrNameLst>
                                          <p:attrName>style.visibility</p:attrName>
                                        </p:attrNameLst>
                                      </p:cBhvr>
                                      <p:to>
                                        <p:strVal val="visible"/>
                                      </p:to>
                                    </p:set>
                                    <p:animEffect transition="in" filter="strips(upRight)">
                                      <p:cBhvr>
                                        <p:cTn id="41" dur="500"/>
                                        <p:tgtEl>
                                          <p:spTgt spid="68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P spid="683028" grpId="0" animBg="1"/>
      <p:bldP spid="683029" grpId="0" animBg="1"/>
      <p:bldP spid="683030" grpId="0" animBg="1"/>
      <p:bldP spid="683031" grpId="0" animBg="1"/>
      <p:bldP spid="68303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7" name="Rectangle 2"/>
          <p:cNvSpPr>
            <a:spLocks noGrp="1" noChangeArrowheads="1"/>
          </p:cNvSpPr>
          <p:nvPr>
            <p:ph type="body" idx="1"/>
          </p:nvPr>
        </p:nvSpPr>
        <p:spPr>
          <a:xfrm>
            <a:off x="467544" y="5085184"/>
            <a:ext cx="8353622" cy="1080120"/>
          </a:xfrm>
          <a:solidFill>
            <a:schemeClr val="accent3">
              <a:lumMod val="85000"/>
            </a:schemeClr>
          </a:solidFill>
          <a:ln>
            <a:solidFill>
              <a:srgbClr val="FF0000"/>
            </a:solidFill>
          </a:ln>
        </p:spPr>
        <p:txBody>
          <a:bodyPr/>
          <a:lstStyle/>
          <a:p>
            <a:pPr marL="0" indent="0" eaLnBrk="1" hangingPunct="1">
              <a:spcBef>
                <a:spcPts val="600"/>
              </a:spcBef>
              <a:buNone/>
            </a:pPr>
            <a:r>
              <a:rPr lang="en-US" altLang="en-US" sz="1400" dirty="0"/>
              <a:t>Il </a:t>
            </a:r>
            <a:r>
              <a:rPr lang="en-US" altLang="en-US" sz="1400" dirty="0" err="1"/>
              <a:t>Houng</a:t>
            </a:r>
            <a:r>
              <a:rPr lang="en-US" altLang="en-US" sz="1400" dirty="0"/>
              <a:t> Lee, </a:t>
            </a:r>
            <a:r>
              <a:rPr lang="en-US" altLang="en-US" sz="1400" dirty="0" err="1"/>
              <a:t>Murtaza</a:t>
            </a:r>
            <a:r>
              <a:rPr lang="en-US" altLang="en-US" sz="1400" dirty="0"/>
              <a:t> Syed, and Liu </a:t>
            </a:r>
            <a:r>
              <a:rPr lang="en-US" altLang="en-US" sz="1400" dirty="0" err="1"/>
              <a:t>Xueyan</a:t>
            </a:r>
            <a:r>
              <a:rPr lang="en-US" altLang="en-US" sz="1400" dirty="0"/>
              <a:t>, Is China Over-Investing and Does it Matter? </a:t>
            </a:r>
          </a:p>
          <a:p>
            <a:pPr marL="0" indent="0" eaLnBrk="1" hangingPunct="1">
              <a:spcBef>
                <a:spcPts val="600"/>
              </a:spcBef>
              <a:buNone/>
            </a:pPr>
            <a:r>
              <a:rPr lang="en-US" altLang="en-US" sz="1400" dirty="0"/>
              <a:t>IMF working paper 2012/277.</a:t>
            </a:r>
          </a:p>
          <a:p>
            <a:pPr marL="0" indent="0" algn="ctr" eaLnBrk="1" hangingPunct="1">
              <a:spcBef>
                <a:spcPts val="600"/>
              </a:spcBef>
              <a:buNone/>
            </a:pPr>
            <a:r>
              <a:rPr lang="en-US" altLang="en-US" sz="1400" b="1" dirty="0"/>
              <a:t>«Relative to the Golden Rule, China is currently over-investing»</a:t>
            </a:r>
            <a:endParaRPr lang="it-IT" altLang="en-US" sz="1700" b="1" dirty="0"/>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462086" y="1125539"/>
            <a:ext cx="8431088" cy="53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Supponiamo, al contrario, che un’economia abbia raggiunto uno stato stazionario, caratterizzato da:</a:t>
            </a:r>
          </a:p>
          <a:p>
            <a:pPr marL="42862" indent="0" algn="ctr" eaLnBrk="1" hangingPunct="1">
              <a:lnSpc>
                <a:spcPct val="125000"/>
              </a:lnSpc>
              <a:spcBef>
                <a:spcPts val="600"/>
              </a:spcBef>
              <a:buClr>
                <a:schemeClr val="tx2"/>
              </a:buClr>
              <a:buSzPct val="70000"/>
            </a:pPr>
            <a:r>
              <a:rPr lang="it-IT" altLang="en-US" sz="1600" b="1" i="1" dirty="0">
                <a:solidFill>
                  <a:srgbClr val="CC0000"/>
                </a:solidFill>
                <a:latin typeface="American Typewriter" panose="02090604020004020304" pitchFamily="18" charset="77"/>
              </a:rPr>
              <a:t>k*</a:t>
            </a:r>
            <a:r>
              <a:rPr lang="it-IT" altLang="en-US" sz="1600" b="1" baseline="-25000" dirty="0" err="1">
                <a:solidFill>
                  <a:srgbClr val="CC0000"/>
                </a:solidFill>
                <a:latin typeface="American Typewriter" panose="02090604020004020304" pitchFamily="18" charset="77"/>
              </a:rPr>
              <a:t>gold</a:t>
            </a:r>
            <a:r>
              <a:rPr lang="it-IT" altLang="en-US" sz="1600" b="1" i="1" dirty="0">
                <a:solidFill>
                  <a:srgbClr val="CC0000"/>
                </a:solidFill>
                <a:latin typeface="American Typewriter" panose="02090604020004020304" pitchFamily="18" charset="77"/>
              </a:rPr>
              <a:t> &lt;</a:t>
            </a:r>
            <a:r>
              <a:rPr lang="it-IT" altLang="en-US" sz="1600" b="1" baseline="-25000" dirty="0">
                <a:solidFill>
                  <a:srgbClr val="CC0000"/>
                </a:solidFill>
                <a:latin typeface="American Typewriter" panose="02090604020004020304" pitchFamily="18" charset="77"/>
              </a:rPr>
              <a:t> </a:t>
            </a:r>
            <a:r>
              <a:rPr lang="it-IT" altLang="en-US" sz="1600" b="1" i="1" dirty="0">
                <a:solidFill>
                  <a:srgbClr val="CC0000"/>
                </a:solidFill>
                <a:latin typeface="American Typewriter" panose="02090604020004020304" pitchFamily="18" charset="77"/>
              </a:rPr>
              <a:t>k*</a:t>
            </a:r>
            <a:endParaRPr lang="it-IT" altLang="en-US" sz="1600" dirty="0">
              <a:latin typeface="American Typewriter" panose="02090604020004020304" pitchFamily="18" charset="77"/>
            </a:endParaRPr>
          </a:p>
          <a:p>
            <a:pPr eaLnBrk="1" hangingPunct="1">
              <a:lnSpc>
                <a:spcPct val="125000"/>
              </a:lnSpc>
              <a:spcBef>
                <a:spcPts val="600"/>
              </a:spcBef>
              <a:buClr>
                <a:schemeClr val="tx2"/>
              </a:buClr>
              <a:buSzPct val="70000"/>
              <a:buFont typeface="Wingdings" panose="05000000000000000000" pitchFamily="2" charset="2"/>
              <a:buChar char="§"/>
            </a:pPr>
            <a:r>
              <a:rPr lang="it-IT" altLang="en-US" sz="1600" dirty="0">
                <a:latin typeface="American Typewriter" panose="02090604020004020304" pitchFamily="18" charset="77"/>
              </a:rPr>
              <a:t>In questa situazione, si è accumulato </a:t>
            </a:r>
            <a:r>
              <a:rPr lang="it-IT" altLang="en-US" sz="1600" u="sng" dirty="0">
                <a:latin typeface="American Typewriter" panose="02090604020004020304" pitchFamily="18" charset="77"/>
              </a:rPr>
              <a:t>troppo</a:t>
            </a:r>
            <a:r>
              <a:rPr lang="it-IT" altLang="en-US" sz="1600" dirty="0">
                <a:latin typeface="American Typewriter" panose="02090604020004020304" pitchFamily="18" charset="77"/>
              </a:rPr>
              <a:t> capitale e, dato il tasso di deprezzamento, questo assorbe troppi investimenti (e troppo risparmio) solo per mantenere k* costante.</a:t>
            </a:r>
          </a:p>
          <a:p>
            <a:pPr marL="42862" indent="0" eaLnBrk="1" hangingPunct="1">
              <a:lnSpc>
                <a:spcPct val="125000"/>
              </a:lnSpc>
              <a:spcBef>
                <a:spcPts val="600"/>
              </a:spcBef>
              <a:buClr>
                <a:schemeClr val="tx2"/>
              </a:buClr>
              <a:buSzPct val="70000"/>
            </a:pPr>
            <a:r>
              <a:rPr lang="it-IT" altLang="en-US" sz="1600" b="1" i="1" dirty="0">
                <a:solidFill>
                  <a:srgbClr val="003399"/>
                </a:solidFill>
                <a:latin typeface="American Typewriter" panose="02090604020004020304" pitchFamily="18" charset="77"/>
              </a:rPr>
              <a:t>Come</a:t>
            </a:r>
            <a:r>
              <a:rPr lang="it-IT" altLang="en-US" sz="1600" dirty="0">
                <a:latin typeface="American Typewriter" panose="02090604020004020304" pitchFamily="18" charset="77"/>
              </a:rPr>
              <a:t> può essersi determinata una situazione del genere?</a:t>
            </a:r>
          </a:p>
          <a:p>
            <a:pPr marL="328612" indent="-285750"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E’ difficile pensare che succeda in un’economia capitalistica di mercato, ma può succedere in un «capitalismo di stato». </a:t>
            </a:r>
          </a:p>
          <a:p>
            <a:pPr marL="42862" indent="0" algn="ctr" eaLnBrk="1" hangingPunct="1">
              <a:lnSpc>
                <a:spcPct val="125000"/>
              </a:lnSpc>
              <a:spcBef>
                <a:spcPts val="600"/>
              </a:spcBef>
              <a:buClr>
                <a:schemeClr val="tx2"/>
              </a:buClr>
              <a:buSzPct val="70000"/>
            </a:pPr>
            <a:r>
              <a:rPr lang="it-IT" altLang="en-US" sz="1600" i="1" dirty="0">
                <a:solidFill>
                  <a:srgbClr val="003399"/>
                </a:solidFill>
                <a:latin typeface="American Typewriter" panose="02090604020004020304" pitchFamily="18" charset="77"/>
              </a:rPr>
              <a:t>Polonia negli anni ’80?   Cina a partire dagli anni ’80?</a:t>
            </a:r>
          </a:p>
          <a:p>
            <a:endParaRPr lang="en-US" sz="1200" i="1" dirty="0">
              <a:solidFill>
                <a:schemeClr val="accent6">
                  <a:lumMod val="75000"/>
                </a:schemeClr>
              </a:solidFill>
              <a:latin typeface="American Typewriter" panose="02090604020004020304" pitchFamily="18" charset="77"/>
            </a:endParaRPr>
          </a:p>
        </p:txBody>
      </p:sp>
      <p:sp>
        <p:nvSpPr>
          <p:cNvPr id="57350" name="Rectangle 5"/>
          <p:cNvSpPr>
            <a:spLocks noGrp="1" noChangeArrowheads="1"/>
          </p:cNvSpPr>
          <p:nvPr>
            <p:ph type="title"/>
          </p:nvPr>
        </p:nvSpPr>
        <p:spPr bwMode="auto">
          <a:xfrm>
            <a:off x="533400" y="404814"/>
            <a:ext cx="8431088"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Scostamenti dalla regola aurea: quando si è investito troppo</a:t>
            </a:r>
          </a:p>
        </p:txBody>
      </p:sp>
    </p:spTree>
    <p:extLst>
      <p:ext uri="{BB962C8B-B14F-4D97-AF65-F5344CB8AC3E}">
        <p14:creationId xmlns:p14="http://schemas.microsoft.com/office/powerpoint/2010/main" val="2980873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78916">
                                            <p:txEl>
                                              <p:pRg st="1" end="1"/>
                                            </p:txEl>
                                          </p:spTgt>
                                        </p:tgtEl>
                                        <p:attrNameLst>
                                          <p:attrName>style.visibility</p:attrName>
                                        </p:attrNameLst>
                                      </p:cBhvr>
                                      <p:to>
                                        <p:strVal val="visible"/>
                                      </p:to>
                                    </p:set>
                                    <p:animEffect transition="in" filter="strips(downRight)">
                                      <p:cBhvr>
                                        <p:cTn id="12" dur="500"/>
                                        <p:tgtEl>
                                          <p:spTgt spid="678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78916">
                                            <p:txEl>
                                              <p:pRg st="2" end="2"/>
                                            </p:txEl>
                                          </p:spTgt>
                                        </p:tgtEl>
                                        <p:attrNameLst>
                                          <p:attrName>style.visibility</p:attrName>
                                        </p:attrNameLst>
                                      </p:cBhvr>
                                      <p:to>
                                        <p:strVal val="visible"/>
                                      </p:to>
                                    </p:set>
                                    <p:animEffect transition="in" filter="strips(downRight)">
                                      <p:cBhvr>
                                        <p:cTn id="17" dur="500"/>
                                        <p:tgtEl>
                                          <p:spTgt spid="678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78916">
                                            <p:txEl>
                                              <p:pRg st="3" end="3"/>
                                            </p:txEl>
                                          </p:spTgt>
                                        </p:tgtEl>
                                        <p:attrNameLst>
                                          <p:attrName>style.visibility</p:attrName>
                                        </p:attrNameLst>
                                      </p:cBhvr>
                                      <p:to>
                                        <p:strVal val="visible"/>
                                      </p:to>
                                    </p:set>
                                    <p:animEffect transition="in" filter="strips(downRight)">
                                      <p:cBhvr>
                                        <p:cTn id="22" dur="500"/>
                                        <p:tgtEl>
                                          <p:spTgt spid="678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78916">
                                            <p:txEl>
                                              <p:pRg st="4" end="4"/>
                                            </p:txEl>
                                          </p:spTgt>
                                        </p:tgtEl>
                                        <p:attrNameLst>
                                          <p:attrName>style.visibility</p:attrName>
                                        </p:attrNameLst>
                                      </p:cBhvr>
                                      <p:to>
                                        <p:strVal val="visible"/>
                                      </p:to>
                                    </p:set>
                                    <p:animEffect transition="in" filter="strips(downRight)">
                                      <p:cBhvr>
                                        <p:cTn id="27" dur="500"/>
                                        <p:tgtEl>
                                          <p:spTgt spid="6789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78916">
                                            <p:txEl>
                                              <p:pRg st="5" end="5"/>
                                            </p:txEl>
                                          </p:spTgt>
                                        </p:tgtEl>
                                        <p:attrNameLst>
                                          <p:attrName>style.visibility</p:attrName>
                                        </p:attrNameLst>
                                      </p:cBhvr>
                                      <p:to>
                                        <p:strVal val="visible"/>
                                      </p:to>
                                    </p:set>
                                    <p:animEffect transition="in" filter="strips(downRight)">
                                      <p:cBhvr>
                                        <p:cTn id="32" dur="500"/>
                                        <p:tgtEl>
                                          <p:spTgt spid="6789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7" name="Rectangle 2"/>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533400" y="969964"/>
            <a:ext cx="8431088" cy="53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Char char="§"/>
            </a:pPr>
            <a:r>
              <a:rPr lang="it-IT" altLang="en-US" sz="1600" b="1" dirty="0">
                <a:latin typeface="American Typewriter" panose="02090604020004020304" pitchFamily="18" charset="77"/>
              </a:rPr>
              <a:t>China:</a:t>
            </a:r>
            <a:r>
              <a:rPr lang="it-IT" altLang="en-US" sz="1600" i="1" dirty="0">
                <a:solidFill>
                  <a:srgbClr val="003399"/>
                </a:solidFill>
                <a:latin typeface="American Typewriter" panose="02090604020004020304" pitchFamily="18" charset="77"/>
              </a:rPr>
              <a:t> </a:t>
            </a:r>
            <a:r>
              <a:rPr lang="en-US" sz="1600" b="1" dirty="0">
                <a:latin typeface="American Typewriter" panose="02090604020004020304" pitchFamily="18" charset="77"/>
              </a:rPr>
              <a:t>Gross capital formation (% of GDP), 1960-2015</a:t>
            </a:r>
          </a:p>
          <a:p>
            <a:pPr eaLnBrk="1" hangingPunct="1">
              <a:lnSpc>
                <a:spcPct val="125000"/>
              </a:lnSpc>
              <a:spcBef>
                <a:spcPts val="600"/>
              </a:spcBef>
              <a:buClr>
                <a:schemeClr val="tx2"/>
              </a:buClr>
              <a:buSzPct val="70000"/>
              <a:buFont typeface="Wingdings" panose="05000000000000000000" pitchFamily="2" charset="2"/>
              <a:buChar char="§"/>
            </a:pPr>
            <a:endParaRPr lang="it-IT" altLang="en-US" sz="1600" i="1" dirty="0">
              <a:solidFill>
                <a:srgbClr val="003399"/>
              </a:solidFill>
              <a:latin typeface="American Typewriter" panose="02090604020004020304" pitchFamily="18" charset="77"/>
            </a:endParaRPr>
          </a:p>
        </p:txBody>
      </p:sp>
      <p:sp>
        <p:nvSpPr>
          <p:cNvPr id="57350" name="Rectangle 5"/>
          <p:cNvSpPr>
            <a:spLocks noGrp="1" noChangeArrowheads="1"/>
          </p:cNvSpPr>
          <p:nvPr>
            <p:ph type="title"/>
          </p:nvPr>
        </p:nvSpPr>
        <p:spPr bwMode="auto">
          <a:xfrm>
            <a:off x="467544" y="404814"/>
            <a:ext cx="8676456"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Scostamenti dalla regola aurea: </a:t>
            </a:r>
            <a:r>
              <a:rPr lang="it-IT" altLang="en-US" sz="1800" dirty="0">
                <a:latin typeface="American Typewriter" panose="02090604020004020304" pitchFamily="18" charset="77"/>
              </a:rPr>
              <a:t>quando si è investito troppo (2)</a:t>
            </a:r>
          </a:p>
        </p:txBody>
      </p:sp>
      <p:pic>
        <p:nvPicPr>
          <p:cNvPr id="2" name="Immagine 1"/>
          <p:cNvPicPr>
            <a:picLocks noChangeAspect="1"/>
          </p:cNvPicPr>
          <p:nvPr/>
        </p:nvPicPr>
        <p:blipFill>
          <a:blip r:embed="rId3"/>
          <a:stretch>
            <a:fillRect/>
          </a:stretch>
        </p:blipFill>
        <p:spPr>
          <a:xfrm>
            <a:off x="881062" y="1557338"/>
            <a:ext cx="7381875" cy="4067174"/>
          </a:xfrm>
          <a:prstGeom prst="rect">
            <a:avLst/>
          </a:prstGeom>
        </p:spPr>
      </p:pic>
      <p:sp>
        <p:nvSpPr>
          <p:cNvPr id="3" name="Rettangolo 2"/>
          <p:cNvSpPr/>
          <p:nvPr/>
        </p:nvSpPr>
        <p:spPr>
          <a:xfrm>
            <a:off x="860395" y="5785519"/>
            <a:ext cx="6625981" cy="276999"/>
          </a:xfrm>
          <a:prstGeom prst="rect">
            <a:avLst/>
          </a:prstGeom>
        </p:spPr>
        <p:txBody>
          <a:bodyPr wrap="none">
            <a:spAutoFit/>
          </a:bodyPr>
          <a:lstStyle/>
          <a:p>
            <a:r>
              <a:rPr lang="en-US" sz="1200" i="1" dirty="0"/>
              <a:t>Source</a:t>
            </a:r>
            <a:r>
              <a:rPr lang="en-US" sz="1200" dirty="0"/>
              <a:t>: </a:t>
            </a:r>
            <a:r>
              <a:rPr lang="en-US" sz="1200" dirty="0">
                <a:hlinkClick r:id="rId4"/>
              </a:rPr>
              <a:t>http://data.worldbank.org/indicator/NE.GDI.TOTL.ZS?locations=CN&amp;name_desc=false</a:t>
            </a:r>
            <a:endParaRPr lang="en-US" dirty="0"/>
          </a:p>
        </p:txBody>
      </p:sp>
    </p:spTree>
    <p:extLst>
      <p:ext uri="{BB962C8B-B14F-4D97-AF65-F5344CB8AC3E}">
        <p14:creationId xmlns:p14="http://schemas.microsoft.com/office/powerpoint/2010/main" val="27170045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7" name="Rectangle 2"/>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533400" y="1125538"/>
            <a:ext cx="8431088" cy="518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In questo caso, la soluzione è, almeno da un punto di vista economico, relativamente semplice …</a:t>
            </a:r>
          </a:p>
          <a:p>
            <a:pPr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Infatti, l’economia si trova in una situazione di «</a:t>
            </a:r>
            <a:r>
              <a:rPr lang="it-IT" altLang="en-US" sz="1700" b="1" dirty="0">
                <a:solidFill>
                  <a:srgbClr val="003399"/>
                </a:solidFill>
                <a:latin typeface="American Typewriter" panose="02090604020004020304" pitchFamily="18" charset="77"/>
              </a:rPr>
              <a:t>inefficienza dinamica</a:t>
            </a:r>
            <a:r>
              <a:rPr lang="it-IT" altLang="en-US" sz="1700" dirty="0">
                <a:latin typeface="American Typewriter" panose="02090604020004020304" pitchFamily="18" charset="77"/>
              </a:rPr>
              <a:t>»: </a:t>
            </a:r>
          </a:p>
          <a:p>
            <a:pPr lvl="1"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È necessario </a:t>
            </a:r>
            <a:r>
              <a:rPr lang="it-IT" altLang="en-US" sz="1700" b="1" dirty="0">
                <a:solidFill>
                  <a:srgbClr val="FF0000"/>
                </a:solidFill>
                <a:latin typeface="American Typewriter" panose="02090604020004020304" pitchFamily="18" charset="77"/>
              </a:rPr>
              <a:t>ridurre il tasso d’investimento</a:t>
            </a:r>
            <a:r>
              <a:rPr lang="it-IT" altLang="en-US" sz="1700" dirty="0">
                <a:latin typeface="American Typewriter" panose="02090604020004020304" pitchFamily="18" charset="77"/>
              </a:rPr>
              <a:t> (e di risparmio) in modo che l’economia converga verso uno stato stazionario caratterizzato da </a:t>
            </a:r>
            <a:r>
              <a:rPr lang="it-IT" altLang="en-US" sz="1700" b="1" i="1" dirty="0">
                <a:solidFill>
                  <a:srgbClr val="CC0000"/>
                </a:solidFill>
                <a:latin typeface="American Typewriter" panose="02090604020004020304" pitchFamily="18" charset="77"/>
              </a:rPr>
              <a:t>k*</a:t>
            </a:r>
            <a:r>
              <a:rPr lang="it-IT" altLang="en-US" sz="1700" b="1" baseline="-25000" dirty="0" err="1">
                <a:solidFill>
                  <a:srgbClr val="CC0000"/>
                </a:solidFill>
                <a:latin typeface="American Typewriter" panose="02090604020004020304" pitchFamily="18" charset="77"/>
              </a:rPr>
              <a:t>gold</a:t>
            </a:r>
            <a:r>
              <a:rPr lang="it-IT" altLang="en-US" sz="1700" dirty="0">
                <a:latin typeface="American Typewriter" panose="02090604020004020304" pitchFamily="18" charset="77"/>
              </a:rPr>
              <a:t> , </a:t>
            </a:r>
          </a:p>
          <a:p>
            <a:pPr lvl="1"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E quindi per aumentare il consumo pro capite in futuro …</a:t>
            </a:r>
          </a:p>
          <a:p>
            <a:pPr lvl="1"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 è necessario aumentare il consumo (e ridurre il risparmio) sin da oggi</a:t>
            </a:r>
          </a:p>
          <a:p>
            <a:pPr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Tuttavia, </a:t>
            </a:r>
            <a:r>
              <a:rPr lang="it-IT" altLang="en-US" sz="1700" b="1" dirty="0">
                <a:latin typeface="American Typewriter" panose="02090604020004020304" pitchFamily="18" charset="77"/>
              </a:rPr>
              <a:t>dal punto di vista della </a:t>
            </a:r>
            <a:r>
              <a:rPr lang="it-IT" altLang="en-US" sz="1700" b="1" dirty="0" err="1">
                <a:latin typeface="American Typewriter" panose="02090604020004020304" pitchFamily="18" charset="77"/>
              </a:rPr>
              <a:t>political</a:t>
            </a:r>
            <a:r>
              <a:rPr lang="it-IT" altLang="en-US" sz="1700" b="1" dirty="0">
                <a:latin typeface="American Typewriter" panose="02090604020004020304" pitchFamily="18" charset="77"/>
              </a:rPr>
              <a:t> economy</a:t>
            </a:r>
            <a:r>
              <a:rPr lang="it-IT" altLang="en-US" sz="1700" dirty="0">
                <a:latin typeface="American Typewriter" panose="02090604020004020304" pitchFamily="18" charset="77"/>
              </a:rPr>
              <a:t>, forse non è poi così facile … </a:t>
            </a:r>
            <a:r>
              <a:rPr lang="it-IT" altLang="en-US" sz="1700" i="1" dirty="0">
                <a:latin typeface="American Typewriter" panose="02090604020004020304" pitchFamily="18" charset="77"/>
              </a:rPr>
              <a:t>Perché</a:t>
            </a:r>
            <a:r>
              <a:rPr lang="it-IT" altLang="en-US" sz="1700" dirty="0">
                <a:latin typeface="American Typewriter" panose="02090604020004020304" pitchFamily="18" charset="77"/>
              </a:rPr>
              <a:t>?</a:t>
            </a:r>
          </a:p>
        </p:txBody>
      </p:sp>
      <p:sp>
        <p:nvSpPr>
          <p:cNvPr id="57350" name="Rectangle 5"/>
          <p:cNvSpPr>
            <a:spLocks noGrp="1" noChangeArrowheads="1"/>
          </p:cNvSpPr>
          <p:nvPr>
            <p:ph type="title"/>
          </p:nvPr>
        </p:nvSpPr>
        <p:spPr bwMode="auto">
          <a:xfrm>
            <a:off x="533400" y="404814"/>
            <a:ext cx="8431088"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Scostamenti dalla regola aurea: </a:t>
            </a:r>
            <a:r>
              <a:rPr lang="it-IT" altLang="en-US" sz="1800" dirty="0">
                <a:latin typeface="American Typewriter" panose="02090604020004020304" pitchFamily="18" charset="77"/>
              </a:rPr>
              <a:t>quando si è investito troppo (3)</a:t>
            </a:r>
          </a:p>
        </p:txBody>
      </p:sp>
    </p:spTree>
    <p:extLst>
      <p:ext uri="{BB962C8B-B14F-4D97-AF65-F5344CB8AC3E}">
        <p14:creationId xmlns:p14="http://schemas.microsoft.com/office/powerpoint/2010/main" val="1227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78916">
                                            <p:txEl>
                                              <p:pRg st="1" end="1"/>
                                            </p:txEl>
                                          </p:spTgt>
                                        </p:tgtEl>
                                        <p:attrNameLst>
                                          <p:attrName>style.visibility</p:attrName>
                                        </p:attrNameLst>
                                      </p:cBhvr>
                                      <p:to>
                                        <p:strVal val="visible"/>
                                      </p:to>
                                    </p:set>
                                    <p:animEffect transition="in" filter="strips(downRight)">
                                      <p:cBhvr>
                                        <p:cTn id="12" dur="500"/>
                                        <p:tgtEl>
                                          <p:spTgt spid="678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78916">
                                            <p:txEl>
                                              <p:pRg st="2" end="2"/>
                                            </p:txEl>
                                          </p:spTgt>
                                        </p:tgtEl>
                                        <p:attrNameLst>
                                          <p:attrName>style.visibility</p:attrName>
                                        </p:attrNameLst>
                                      </p:cBhvr>
                                      <p:to>
                                        <p:strVal val="visible"/>
                                      </p:to>
                                    </p:set>
                                    <p:animEffect transition="in" filter="strips(downRight)">
                                      <p:cBhvr>
                                        <p:cTn id="17" dur="500"/>
                                        <p:tgtEl>
                                          <p:spTgt spid="678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78916">
                                            <p:txEl>
                                              <p:pRg st="3" end="3"/>
                                            </p:txEl>
                                          </p:spTgt>
                                        </p:tgtEl>
                                        <p:attrNameLst>
                                          <p:attrName>style.visibility</p:attrName>
                                        </p:attrNameLst>
                                      </p:cBhvr>
                                      <p:to>
                                        <p:strVal val="visible"/>
                                      </p:to>
                                    </p:set>
                                    <p:animEffect transition="in" filter="strips(downRight)">
                                      <p:cBhvr>
                                        <p:cTn id="22" dur="500"/>
                                        <p:tgtEl>
                                          <p:spTgt spid="678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78916">
                                            <p:txEl>
                                              <p:pRg st="4" end="4"/>
                                            </p:txEl>
                                          </p:spTgt>
                                        </p:tgtEl>
                                        <p:attrNameLst>
                                          <p:attrName>style.visibility</p:attrName>
                                        </p:attrNameLst>
                                      </p:cBhvr>
                                      <p:to>
                                        <p:strVal val="visible"/>
                                      </p:to>
                                    </p:set>
                                    <p:animEffect transition="in" filter="strips(downRight)">
                                      <p:cBhvr>
                                        <p:cTn id="27" dur="500"/>
                                        <p:tgtEl>
                                          <p:spTgt spid="6789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78916">
                                            <p:txEl>
                                              <p:pRg st="5" end="5"/>
                                            </p:txEl>
                                          </p:spTgt>
                                        </p:tgtEl>
                                        <p:attrNameLst>
                                          <p:attrName>style.visibility</p:attrName>
                                        </p:attrNameLst>
                                      </p:cBhvr>
                                      <p:to>
                                        <p:strVal val="visible"/>
                                      </p:to>
                                    </p:set>
                                    <p:animEffect transition="in" filter="strips(downRight)">
                                      <p:cBhvr>
                                        <p:cTn id="32" dur="500"/>
                                        <p:tgtEl>
                                          <p:spTgt spid="6789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Segnaposto piè di pagina 3"/>
          <p:cNvSpPr>
            <a:spLocks noGrp="1"/>
          </p:cNvSpPr>
          <p:nvPr>
            <p:ph type="ftr" sz="quarter" idx="10"/>
          </p:nvPr>
        </p:nvSpPr>
        <p:spPr/>
        <p:txBody>
          <a:bodyPr/>
          <a:lstStyle/>
          <a:p>
            <a:pPr>
              <a:defRPr/>
            </a:pPr>
            <a:r>
              <a:rPr lang="it-IT"/>
              <a:t>Lez. 3-A: La crescita economica</a:t>
            </a:r>
          </a:p>
        </p:txBody>
      </p:sp>
      <p:sp>
        <p:nvSpPr>
          <p:cNvPr id="680962" name="Rectangle 2"/>
          <p:cNvSpPr>
            <a:spLocks noGrp="1" noChangeArrowheads="1"/>
          </p:cNvSpPr>
          <p:nvPr>
            <p:ph type="body" idx="1"/>
          </p:nvPr>
        </p:nvSpPr>
        <p:spPr>
          <a:xfrm>
            <a:off x="533400" y="1124745"/>
            <a:ext cx="2895600" cy="4968552"/>
          </a:xfrm>
          <a:solidFill>
            <a:schemeClr val="bg1">
              <a:alpha val="50195"/>
            </a:schemeClr>
          </a:solidFill>
        </p:spPr>
        <p:txBody>
          <a:bodyPr/>
          <a:lstStyle/>
          <a:p>
            <a:pPr marL="0" indent="0" eaLnBrk="1" hangingPunct="1">
              <a:lnSpc>
                <a:spcPct val="105000"/>
              </a:lnSpc>
              <a:buFont typeface="Wingdings" panose="05000000000000000000" pitchFamily="2" charset="2"/>
              <a:buNone/>
            </a:pPr>
            <a:r>
              <a:rPr lang="it-IT" altLang="en-US" sz="1700" dirty="0">
                <a:latin typeface="American Typewriter" panose="02090604020004020304" pitchFamily="18" charset="77"/>
              </a:rPr>
              <a:t>Un </a:t>
            </a:r>
            <a:r>
              <a:rPr lang="it-IT" altLang="en-US" sz="1700" dirty="0">
                <a:solidFill>
                  <a:srgbClr val="003399"/>
                </a:solidFill>
                <a:latin typeface="American Typewriter" panose="02090604020004020304" pitchFamily="18" charset="77"/>
              </a:rPr>
              <a:t>aumento</a:t>
            </a:r>
            <a:r>
              <a:rPr lang="it-IT" altLang="en-US" sz="1700" dirty="0">
                <a:latin typeface="American Typewriter" panose="02090604020004020304" pitchFamily="18" charset="77"/>
              </a:rPr>
              <a:t> di </a:t>
            </a:r>
            <a:r>
              <a:rPr lang="it-IT" altLang="en-US" sz="1700" b="1" i="1" dirty="0">
                <a:solidFill>
                  <a:srgbClr val="003399"/>
                </a:solidFill>
                <a:latin typeface="American Typewriter" panose="02090604020004020304" pitchFamily="18" charset="77"/>
              </a:rPr>
              <a:t>c</a:t>
            </a:r>
            <a:r>
              <a:rPr lang="it-IT" altLang="en-US" sz="1700" b="1" i="1" baseline="30000" dirty="0">
                <a:solidFill>
                  <a:srgbClr val="003399"/>
                </a:solidFill>
                <a:latin typeface="American Typewriter" panose="02090604020004020304" pitchFamily="18" charset="77"/>
              </a:rPr>
              <a:t>*</a:t>
            </a:r>
            <a:r>
              <a:rPr lang="it-IT" altLang="en-US" sz="1700" dirty="0">
                <a:latin typeface="American Typewriter" panose="02090604020004020304" pitchFamily="18" charset="77"/>
              </a:rPr>
              <a:t>  è ottenibile con una </a:t>
            </a:r>
            <a:r>
              <a:rPr lang="it-IT" altLang="en-US" sz="1700" dirty="0">
                <a:solidFill>
                  <a:srgbClr val="CC0000"/>
                </a:solidFill>
                <a:latin typeface="American Typewriter" panose="02090604020004020304" pitchFamily="18" charset="77"/>
              </a:rPr>
              <a:t>riduzione</a:t>
            </a:r>
            <a:r>
              <a:rPr lang="it-IT" altLang="en-US" sz="1700" dirty="0">
                <a:latin typeface="American Typewriter" panose="02090604020004020304" pitchFamily="18" charset="77"/>
              </a:rPr>
              <a:t> di </a:t>
            </a:r>
            <a:r>
              <a:rPr lang="it-IT" altLang="en-US" sz="1700" b="1" i="1" dirty="0">
                <a:solidFill>
                  <a:srgbClr val="CC0000"/>
                </a:solidFill>
                <a:latin typeface="American Typewriter" panose="02090604020004020304" pitchFamily="18" charset="77"/>
              </a:rPr>
              <a:t>s</a:t>
            </a:r>
            <a:r>
              <a:rPr lang="it-IT" altLang="en-US" sz="1700" dirty="0">
                <a:latin typeface="American Typewriter" panose="02090604020004020304" pitchFamily="18" charset="77"/>
              </a:rPr>
              <a:t>.  </a:t>
            </a:r>
          </a:p>
          <a:p>
            <a:pPr marL="0" indent="0" eaLnBrk="1" hangingPunct="1">
              <a:lnSpc>
                <a:spcPct val="105000"/>
              </a:lnSpc>
              <a:spcBef>
                <a:spcPts val="1200"/>
              </a:spcBef>
              <a:buFont typeface="Wingdings" panose="05000000000000000000" pitchFamily="2" charset="2"/>
              <a:buNone/>
            </a:pPr>
            <a:r>
              <a:rPr lang="it-IT" altLang="en-US" sz="1700" dirty="0">
                <a:latin typeface="American Typewriter" panose="02090604020004020304" pitchFamily="18" charset="77"/>
              </a:rPr>
              <a:t>Il consumo è </a:t>
            </a:r>
            <a:r>
              <a:rPr lang="it-IT" altLang="en-US" sz="1700" u="sng" dirty="0">
                <a:latin typeface="American Typewriter" panose="02090604020004020304" pitchFamily="18" charset="77"/>
              </a:rPr>
              <a:t>superiore</a:t>
            </a:r>
            <a:r>
              <a:rPr lang="it-IT" altLang="en-US" sz="1700" dirty="0">
                <a:latin typeface="American Typewriter" panose="02090604020004020304" pitchFamily="18" charset="77"/>
              </a:rPr>
              <a:t> a quello iniziale durante tutta la transizione all’equilibrio</a:t>
            </a:r>
          </a:p>
          <a:p>
            <a:pPr marL="0" indent="0" eaLnBrk="1" hangingPunct="1">
              <a:lnSpc>
                <a:spcPct val="105000"/>
              </a:lnSpc>
              <a:spcBef>
                <a:spcPts val="1200"/>
              </a:spcBef>
              <a:buFont typeface="Wingdings" panose="05000000000000000000" pitchFamily="2" charset="2"/>
              <a:buNone/>
            </a:pPr>
            <a:r>
              <a:rPr lang="it-IT" altLang="en-US" sz="1700" dirty="0">
                <a:latin typeface="American Typewriter" panose="02090604020004020304" pitchFamily="18" charset="77"/>
              </a:rPr>
              <a:t>… anche se y </a:t>
            </a:r>
            <a:r>
              <a:rPr lang="it-IT" altLang="en-US" sz="1700" u="sng" dirty="0">
                <a:latin typeface="American Typewriter" panose="02090604020004020304" pitchFamily="18" charset="77"/>
              </a:rPr>
              <a:t>diminuisce</a:t>
            </a:r>
            <a:r>
              <a:rPr lang="it-IT" altLang="en-US" sz="1700" dirty="0">
                <a:latin typeface="American Typewriter" panose="02090604020004020304" pitchFamily="18" charset="77"/>
              </a:rPr>
              <a:t> !</a:t>
            </a:r>
          </a:p>
          <a:p>
            <a:pPr marL="0" indent="0" algn="r" eaLnBrk="1" hangingPunct="1">
              <a:lnSpc>
                <a:spcPct val="105000"/>
              </a:lnSpc>
              <a:spcBef>
                <a:spcPts val="1200"/>
              </a:spcBef>
              <a:buFont typeface="Wingdings" panose="05000000000000000000" pitchFamily="2" charset="2"/>
              <a:buNone/>
            </a:pPr>
            <a:r>
              <a:rPr lang="it-IT" altLang="en-US" sz="1700" i="1" dirty="0">
                <a:solidFill>
                  <a:srgbClr val="000099"/>
                </a:solidFill>
                <a:latin typeface="American Typewriter" panose="02090604020004020304" pitchFamily="18" charset="77"/>
              </a:rPr>
              <a:t>Non è necessario alcun «sacrificio economico» … ma è richiesta una forte riallocazione del  «peso» economico, e forse politico, tra imprese e consumatori.</a:t>
            </a:r>
            <a:endParaRPr lang="it-IT" altLang="en-US" sz="1700" dirty="0">
              <a:solidFill>
                <a:srgbClr val="000099"/>
              </a:solidFill>
              <a:latin typeface="American Typewriter" panose="02090604020004020304" pitchFamily="18" charset="77"/>
            </a:endParaRPr>
          </a:p>
        </p:txBody>
      </p:sp>
      <p:grpSp>
        <p:nvGrpSpPr>
          <p:cNvPr id="58372" name="Group 3"/>
          <p:cNvGrpSpPr>
            <a:grpSpLocks/>
          </p:cNvGrpSpPr>
          <p:nvPr/>
        </p:nvGrpSpPr>
        <p:grpSpPr bwMode="auto">
          <a:xfrm>
            <a:off x="3810000" y="1600200"/>
            <a:ext cx="4876800" cy="4191000"/>
            <a:chOff x="2400" y="1008"/>
            <a:chExt cx="3072" cy="2640"/>
          </a:xfrm>
        </p:grpSpPr>
        <p:grpSp>
          <p:nvGrpSpPr>
            <p:cNvPr id="58391" name="Group 4"/>
            <p:cNvGrpSpPr>
              <a:grpSpLocks/>
            </p:cNvGrpSpPr>
            <p:nvPr/>
          </p:nvGrpSpPr>
          <p:grpSpPr bwMode="auto">
            <a:xfrm>
              <a:off x="2400" y="1008"/>
              <a:ext cx="2944" cy="2352"/>
              <a:chOff x="2592" y="1008"/>
              <a:chExt cx="2752" cy="2352"/>
            </a:xfrm>
          </p:grpSpPr>
          <p:sp>
            <p:nvSpPr>
              <p:cNvPr id="58393" name="Line 5"/>
              <p:cNvSpPr>
                <a:spLocks noChangeShapeType="1"/>
              </p:cNvSpPr>
              <p:nvPr/>
            </p:nvSpPr>
            <p:spPr bwMode="auto">
              <a:xfrm>
                <a:off x="2592" y="1008"/>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4" name="Line 6"/>
              <p:cNvSpPr>
                <a:spLocks noChangeShapeType="1"/>
              </p:cNvSpPr>
              <p:nvPr/>
            </p:nvSpPr>
            <p:spPr bwMode="auto">
              <a:xfrm>
                <a:off x="2592" y="3360"/>
                <a:ext cx="27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8392" name="Text Box 7"/>
            <p:cNvSpPr txBox="1">
              <a:spLocks noChangeArrowheads="1"/>
            </p:cNvSpPr>
            <p:nvPr/>
          </p:nvSpPr>
          <p:spPr bwMode="auto">
            <a:xfrm>
              <a:off x="4944" y="336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endParaRPr lang="en-US" altLang="en-US" sz="2400" dirty="0"/>
            </a:p>
          </p:txBody>
        </p:sp>
      </p:grpSp>
      <p:sp>
        <p:nvSpPr>
          <p:cNvPr id="58373" name="Line 8"/>
          <p:cNvSpPr>
            <a:spLocks noChangeShapeType="1"/>
          </p:cNvSpPr>
          <p:nvPr/>
        </p:nvSpPr>
        <p:spPr bwMode="auto">
          <a:xfrm>
            <a:off x="5029200" y="1676400"/>
            <a:ext cx="0" cy="3657600"/>
          </a:xfrm>
          <a:prstGeom prst="line">
            <a:avLst/>
          </a:prstGeom>
          <a:noFill/>
          <a:ln w="12700">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4" name="Text Box 9"/>
          <p:cNvSpPr txBox="1">
            <a:spLocks noChangeArrowheads="1"/>
          </p:cNvSpPr>
          <p:nvPr/>
        </p:nvSpPr>
        <p:spPr bwMode="auto">
          <a:xfrm>
            <a:off x="48768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400" b="1" i="1" dirty="0"/>
              <a:t>t</a:t>
            </a:r>
            <a:r>
              <a:rPr lang="en-US" altLang="en-US" sz="2400" b="1" baseline="-25000" dirty="0"/>
              <a:t>0</a:t>
            </a:r>
            <a:endParaRPr lang="en-US" altLang="en-US" sz="2400" b="1" i="1" baseline="-25000" dirty="0"/>
          </a:p>
        </p:txBody>
      </p:sp>
      <p:sp>
        <p:nvSpPr>
          <p:cNvPr id="58375" name="Text Box 10"/>
          <p:cNvSpPr txBox="1">
            <a:spLocks noChangeArrowheads="1"/>
          </p:cNvSpPr>
          <p:nvPr/>
        </p:nvSpPr>
        <p:spPr bwMode="auto">
          <a:xfrm>
            <a:off x="3429000" y="3200400"/>
            <a:ext cx="457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500" b="1" i="1">
                <a:latin typeface="Tahoma" panose="020B0604030504040204" pitchFamily="34" charset="0"/>
              </a:rPr>
              <a:t>c</a:t>
            </a:r>
          </a:p>
        </p:txBody>
      </p:sp>
      <p:sp>
        <p:nvSpPr>
          <p:cNvPr id="58376" name="Text Box 11"/>
          <p:cNvSpPr txBox="1">
            <a:spLocks noChangeArrowheads="1"/>
          </p:cNvSpPr>
          <p:nvPr/>
        </p:nvSpPr>
        <p:spPr bwMode="auto">
          <a:xfrm>
            <a:off x="3429000" y="3886200"/>
            <a:ext cx="457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500" b="1" i="1">
                <a:latin typeface="Tahoma" panose="020B0604030504040204" pitchFamily="34" charset="0"/>
              </a:rPr>
              <a:t>i</a:t>
            </a:r>
          </a:p>
        </p:txBody>
      </p:sp>
      <p:sp>
        <p:nvSpPr>
          <p:cNvPr id="58377" name="Line 12"/>
          <p:cNvSpPr>
            <a:spLocks noChangeShapeType="1"/>
          </p:cNvSpPr>
          <p:nvPr/>
        </p:nvSpPr>
        <p:spPr bwMode="auto">
          <a:xfrm>
            <a:off x="3832225" y="3476625"/>
            <a:ext cx="46815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8" name="Line 13"/>
          <p:cNvSpPr>
            <a:spLocks noChangeShapeType="1"/>
          </p:cNvSpPr>
          <p:nvPr/>
        </p:nvSpPr>
        <p:spPr bwMode="auto">
          <a:xfrm>
            <a:off x="3814763" y="3476625"/>
            <a:ext cx="1219200" cy="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9" name="Line 14"/>
          <p:cNvSpPr>
            <a:spLocks noChangeShapeType="1"/>
          </p:cNvSpPr>
          <p:nvPr/>
        </p:nvSpPr>
        <p:spPr bwMode="auto">
          <a:xfrm>
            <a:off x="3824288" y="4143375"/>
            <a:ext cx="46815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80" name="Line 15"/>
          <p:cNvSpPr>
            <a:spLocks noChangeShapeType="1"/>
          </p:cNvSpPr>
          <p:nvPr/>
        </p:nvSpPr>
        <p:spPr bwMode="auto">
          <a:xfrm>
            <a:off x="3810000" y="4148138"/>
            <a:ext cx="12192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81" name="Line 16"/>
          <p:cNvSpPr>
            <a:spLocks noChangeShapeType="1"/>
          </p:cNvSpPr>
          <p:nvPr/>
        </p:nvSpPr>
        <p:spPr bwMode="auto">
          <a:xfrm>
            <a:off x="3825875" y="1916113"/>
            <a:ext cx="46815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82" name="Line 17"/>
          <p:cNvSpPr>
            <a:spLocks noChangeShapeType="1"/>
          </p:cNvSpPr>
          <p:nvPr/>
        </p:nvSpPr>
        <p:spPr bwMode="auto">
          <a:xfrm>
            <a:off x="3814763" y="1916113"/>
            <a:ext cx="12192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83" name="Text Box 18"/>
          <p:cNvSpPr txBox="1">
            <a:spLocks noChangeArrowheads="1"/>
          </p:cNvSpPr>
          <p:nvPr/>
        </p:nvSpPr>
        <p:spPr bwMode="auto">
          <a:xfrm>
            <a:off x="3429000" y="1628775"/>
            <a:ext cx="457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500" b="1" i="1">
                <a:latin typeface="Tahoma" panose="020B0604030504040204" pitchFamily="34" charset="0"/>
              </a:rPr>
              <a:t>y</a:t>
            </a:r>
          </a:p>
        </p:txBody>
      </p:sp>
      <p:sp>
        <p:nvSpPr>
          <p:cNvPr id="680979" name="Line 19"/>
          <p:cNvSpPr>
            <a:spLocks noChangeShapeType="1"/>
          </p:cNvSpPr>
          <p:nvPr/>
        </p:nvSpPr>
        <p:spPr bwMode="auto">
          <a:xfrm flipV="1">
            <a:off x="5032375" y="4122738"/>
            <a:ext cx="1588" cy="449262"/>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0980" name="Line 20"/>
          <p:cNvSpPr>
            <a:spLocks noChangeShapeType="1"/>
          </p:cNvSpPr>
          <p:nvPr/>
        </p:nvSpPr>
        <p:spPr bwMode="auto">
          <a:xfrm flipH="1" flipV="1">
            <a:off x="5003800" y="2636838"/>
            <a:ext cx="25400" cy="858837"/>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0981" name="Freeform 21"/>
          <p:cNvSpPr>
            <a:spLocks/>
          </p:cNvSpPr>
          <p:nvPr/>
        </p:nvSpPr>
        <p:spPr bwMode="auto">
          <a:xfrm>
            <a:off x="5008563" y="1916113"/>
            <a:ext cx="3448050" cy="642937"/>
          </a:xfrm>
          <a:custGeom>
            <a:avLst/>
            <a:gdLst>
              <a:gd name="T0" fmla="*/ 0 w 2172"/>
              <a:gd name="T1" fmla="*/ 0 h 264"/>
              <a:gd name="T2" fmla="*/ 304800 w 2172"/>
              <a:gd name="T3" fmla="*/ 350693 h 264"/>
              <a:gd name="T4" fmla="*/ 1447800 w 2172"/>
              <a:gd name="T5" fmla="*/ 584488 h 264"/>
              <a:gd name="T6" fmla="*/ 3448050 w 2172"/>
              <a:gd name="T7" fmla="*/ 642937 h 264"/>
              <a:gd name="T8" fmla="*/ 0 60000 65536"/>
              <a:gd name="T9" fmla="*/ 0 60000 65536"/>
              <a:gd name="T10" fmla="*/ 0 60000 65536"/>
              <a:gd name="T11" fmla="*/ 0 60000 65536"/>
              <a:gd name="T12" fmla="*/ 0 w 2172"/>
              <a:gd name="T13" fmla="*/ 0 h 264"/>
              <a:gd name="T14" fmla="*/ 2172 w 2172"/>
              <a:gd name="T15" fmla="*/ 264 h 264"/>
            </a:gdLst>
            <a:ahLst/>
            <a:cxnLst>
              <a:cxn ang="T8">
                <a:pos x="T0" y="T1"/>
              </a:cxn>
              <a:cxn ang="T9">
                <a:pos x="T2" y="T3"/>
              </a:cxn>
              <a:cxn ang="T10">
                <a:pos x="T4" y="T5"/>
              </a:cxn>
              <a:cxn ang="T11">
                <a:pos x="T6" y="T7"/>
              </a:cxn>
            </a:cxnLst>
            <a:rect l="T12" t="T13" r="T14" b="T15"/>
            <a:pathLst>
              <a:path w="2172" h="264">
                <a:moveTo>
                  <a:pt x="0" y="0"/>
                </a:moveTo>
                <a:cubicBezTo>
                  <a:pt x="20" y="52"/>
                  <a:pt x="40" y="104"/>
                  <a:pt x="192" y="144"/>
                </a:cubicBezTo>
                <a:cubicBezTo>
                  <a:pt x="344" y="184"/>
                  <a:pt x="582" y="220"/>
                  <a:pt x="912" y="240"/>
                </a:cubicBezTo>
                <a:cubicBezTo>
                  <a:pt x="1242" y="260"/>
                  <a:pt x="1962" y="259"/>
                  <a:pt x="2172" y="264"/>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80982" name="Freeform 22"/>
          <p:cNvSpPr>
            <a:spLocks/>
          </p:cNvSpPr>
          <p:nvPr/>
        </p:nvSpPr>
        <p:spPr bwMode="auto">
          <a:xfrm>
            <a:off x="5003800" y="2636838"/>
            <a:ext cx="3448050" cy="504825"/>
          </a:xfrm>
          <a:custGeom>
            <a:avLst/>
            <a:gdLst>
              <a:gd name="T0" fmla="*/ 0 w 2172"/>
              <a:gd name="T1" fmla="*/ 0 h 264"/>
              <a:gd name="T2" fmla="*/ 304800 w 2172"/>
              <a:gd name="T3" fmla="*/ 275359 h 264"/>
              <a:gd name="T4" fmla="*/ 1447800 w 2172"/>
              <a:gd name="T5" fmla="*/ 458932 h 264"/>
              <a:gd name="T6" fmla="*/ 3448050 w 2172"/>
              <a:gd name="T7" fmla="*/ 504825 h 264"/>
              <a:gd name="T8" fmla="*/ 0 60000 65536"/>
              <a:gd name="T9" fmla="*/ 0 60000 65536"/>
              <a:gd name="T10" fmla="*/ 0 60000 65536"/>
              <a:gd name="T11" fmla="*/ 0 60000 65536"/>
              <a:gd name="T12" fmla="*/ 0 w 2172"/>
              <a:gd name="T13" fmla="*/ 0 h 264"/>
              <a:gd name="T14" fmla="*/ 2172 w 2172"/>
              <a:gd name="T15" fmla="*/ 264 h 264"/>
            </a:gdLst>
            <a:ahLst/>
            <a:cxnLst>
              <a:cxn ang="T8">
                <a:pos x="T0" y="T1"/>
              </a:cxn>
              <a:cxn ang="T9">
                <a:pos x="T2" y="T3"/>
              </a:cxn>
              <a:cxn ang="T10">
                <a:pos x="T4" y="T5"/>
              </a:cxn>
              <a:cxn ang="T11">
                <a:pos x="T6" y="T7"/>
              </a:cxn>
            </a:cxnLst>
            <a:rect l="T12" t="T13" r="T14" b="T15"/>
            <a:pathLst>
              <a:path w="2172" h="264">
                <a:moveTo>
                  <a:pt x="0" y="0"/>
                </a:moveTo>
                <a:cubicBezTo>
                  <a:pt x="20" y="52"/>
                  <a:pt x="40" y="104"/>
                  <a:pt x="192" y="144"/>
                </a:cubicBezTo>
                <a:cubicBezTo>
                  <a:pt x="344" y="184"/>
                  <a:pt x="582" y="220"/>
                  <a:pt x="912" y="240"/>
                </a:cubicBezTo>
                <a:cubicBezTo>
                  <a:pt x="1242" y="260"/>
                  <a:pt x="1962" y="259"/>
                  <a:pt x="2172" y="264"/>
                </a:cubicBez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80983" name="Freeform 23"/>
          <p:cNvSpPr>
            <a:spLocks/>
          </p:cNvSpPr>
          <p:nvPr/>
        </p:nvSpPr>
        <p:spPr bwMode="auto">
          <a:xfrm>
            <a:off x="5011738" y="4508500"/>
            <a:ext cx="3521075" cy="504825"/>
          </a:xfrm>
          <a:custGeom>
            <a:avLst/>
            <a:gdLst>
              <a:gd name="T0" fmla="*/ 0 w 2172"/>
              <a:gd name="T1" fmla="*/ 0 h 264"/>
              <a:gd name="T2" fmla="*/ 311255 w 2172"/>
              <a:gd name="T3" fmla="*/ 275359 h 264"/>
              <a:gd name="T4" fmla="*/ 1478462 w 2172"/>
              <a:gd name="T5" fmla="*/ 458932 h 264"/>
              <a:gd name="T6" fmla="*/ 3521075 w 2172"/>
              <a:gd name="T7" fmla="*/ 504825 h 264"/>
              <a:gd name="T8" fmla="*/ 0 60000 65536"/>
              <a:gd name="T9" fmla="*/ 0 60000 65536"/>
              <a:gd name="T10" fmla="*/ 0 60000 65536"/>
              <a:gd name="T11" fmla="*/ 0 60000 65536"/>
              <a:gd name="T12" fmla="*/ 0 w 2172"/>
              <a:gd name="T13" fmla="*/ 0 h 264"/>
              <a:gd name="T14" fmla="*/ 2172 w 2172"/>
              <a:gd name="T15" fmla="*/ 264 h 264"/>
            </a:gdLst>
            <a:ahLst/>
            <a:cxnLst>
              <a:cxn ang="T8">
                <a:pos x="T0" y="T1"/>
              </a:cxn>
              <a:cxn ang="T9">
                <a:pos x="T2" y="T3"/>
              </a:cxn>
              <a:cxn ang="T10">
                <a:pos x="T4" y="T5"/>
              </a:cxn>
              <a:cxn ang="T11">
                <a:pos x="T6" y="T7"/>
              </a:cxn>
            </a:cxnLst>
            <a:rect l="T12" t="T13" r="T14" b="T15"/>
            <a:pathLst>
              <a:path w="2172" h="264">
                <a:moveTo>
                  <a:pt x="0" y="0"/>
                </a:moveTo>
                <a:cubicBezTo>
                  <a:pt x="20" y="52"/>
                  <a:pt x="40" y="104"/>
                  <a:pt x="192" y="144"/>
                </a:cubicBezTo>
                <a:cubicBezTo>
                  <a:pt x="344" y="184"/>
                  <a:pt x="582" y="220"/>
                  <a:pt x="912" y="240"/>
                </a:cubicBezTo>
                <a:cubicBezTo>
                  <a:pt x="1242" y="260"/>
                  <a:pt x="1962" y="259"/>
                  <a:pt x="2172" y="26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58389" name="Rectangle 24"/>
          <p:cNvSpPr>
            <a:spLocks noChangeArrowheads="1"/>
          </p:cNvSpPr>
          <p:nvPr/>
        </p:nvSpPr>
        <p:spPr bwMode="auto">
          <a:xfrm>
            <a:off x="7467600" y="5402263"/>
            <a:ext cx="122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400" i="1">
                <a:latin typeface="Verdana" panose="020B0604030504040204" pitchFamily="34" charset="0"/>
              </a:rPr>
              <a:t>Tempo</a:t>
            </a:r>
          </a:p>
        </p:txBody>
      </p:sp>
      <p:sp>
        <p:nvSpPr>
          <p:cNvPr id="58390" name="Rectangle 25"/>
          <p:cNvSpPr>
            <a:spLocks noGrp="1" noChangeArrowheads="1"/>
          </p:cNvSpPr>
          <p:nvPr>
            <p:ph type="title"/>
          </p:nvPr>
        </p:nvSpPr>
        <p:spPr bwMode="auto">
          <a:xfrm>
            <a:off x="550863" y="381000"/>
            <a:ext cx="8135937"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Inefficienza dinamica: diminuire </a:t>
            </a:r>
            <a:r>
              <a:rPr lang="it-IT" altLang="en-US" sz="2000" b="1" dirty="0">
                <a:solidFill>
                  <a:srgbClr val="003399"/>
                </a:solidFill>
                <a:latin typeface="American Typewriter" panose="02090604020004020304" pitchFamily="18" charset="77"/>
              </a:rPr>
              <a:t>s</a:t>
            </a:r>
            <a:r>
              <a:rPr lang="it-IT" altLang="en-US" sz="2000" dirty="0">
                <a:latin typeface="American Typewriter" panose="02090604020004020304" pitchFamily="18" charset="77"/>
              </a:rPr>
              <a:t> quando  </a:t>
            </a:r>
            <a:r>
              <a:rPr lang="it-IT" altLang="en-US" sz="2000" b="1" dirty="0">
                <a:solidFill>
                  <a:srgbClr val="003399"/>
                </a:solidFill>
                <a:latin typeface="American Typewriter" panose="02090604020004020304" pitchFamily="18" charset="77"/>
              </a:rPr>
              <a:t>k* &gt;k*</a:t>
            </a:r>
            <a:r>
              <a:rPr lang="it-IT" altLang="en-US" sz="2000" b="1" baseline="-25000" dirty="0" err="1">
                <a:solidFill>
                  <a:srgbClr val="003399"/>
                </a:solidFill>
                <a:latin typeface="American Typewriter" panose="02090604020004020304" pitchFamily="18" charset="77"/>
              </a:rPr>
              <a:t>gold</a:t>
            </a:r>
            <a:endParaRPr lang="it-IT" altLang="en-US" sz="2000" b="1" i="1" dirty="0">
              <a:solidFill>
                <a:srgbClr val="003399"/>
              </a:solidFill>
              <a:latin typeface="American Typewriter" panose="02090604020004020304" pitchFamily="18" charset="77"/>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0962">
                                            <p:txEl>
                                              <p:pRg st="0" end="0"/>
                                            </p:txEl>
                                          </p:spTgt>
                                        </p:tgtEl>
                                        <p:attrNameLst>
                                          <p:attrName>style.visibility</p:attrName>
                                        </p:attrNameLst>
                                      </p:cBhvr>
                                      <p:to>
                                        <p:strVal val="visible"/>
                                      </p:to>
                                    </p:set>
                                    <p:animEffect transition="in" filter="strips(downRight)">
                                      <p:cBhvr>
                                        <p:cTn id="7" dur="500"/>
                                        <p:tgtEl>
                                          <p:spTgt spid="68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80962">
                                            <p:txEl>
                                              <p:pRg st="1" end="1"/>
                                            </p:txEl>
                                          </p:spTgt>
                                        </p:tgtEl>
                                        <p:attrNameLst>
                                          <p:attrName>style.visibility</p:attrName>
                                        </p:attrNameLst>
                                      </p:cBhvr>
                                      <p:to>
                                        <p:strVal val="visible"/>
                                      </p:to>
                                    </p:set>
                                    <p:animEffect transition="in" filter="strips(downRight)">
                                      <p:cBhvr>
                                        <p:cTn id="12" dur="500"/>
                                        <p:tgtEl>
                                          <p:spTgt spid="680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80962">
                                            <p:txEl>
                                              <p:pRg st="2" end="2"/>
                                            </p:txEl>
                                          </p:spTgt>
                                        </p:tgtEl>
                                        <p:attrNameLst>
                                          <p:attrName>style.visibility</p:attrName>
                                        </p:attrNameLst>
                                      </p:cBhvr>
                                      <p:to>
                                        <p:strVal val="visible"/>
                                      </p:to>
                                    </p:set>
                                    <p:animEffect transition="in" filter="strips(downRight)">
                                      <p:cBhvr>
                                        <p:cTn id="17" dur="500"/>
                                        <p:tgtEl>
                                          <p:spTgt spid="6809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80962">
                                            <p:txEl>
                                              <p:pRg st="3" end="3"/>
                                            </p:txEl>
                                          </p:spTgt>
                                        </p:tgtEl>
                                        <p:attrNameLst>
                                          <p:attrName>style.visibility</p:attrName>
                                        </p:attrNameLst>
                                      </p:cBhvr>
                                      <p:to>
                                        <p:strVal val="visible"/>
                                      </p:to>
                                    </p:set>
                                    <p:animEffect transition="in" filter="strips(downRight)">
                                      <p:cBhvr>
                                        <p:cTn id="22" dur="500"/>
                                        <p:tgtEl>
                                          <p:spTgt spid="6809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80979"/>
                                        </p:tgtEl>
                                        <p:attrNameLst>
                                          <p:attrName>style.visibility</p:attrName>
                                        </p:attrNameLst>
                                      </p:cBhvr>
                                      <p:to>
                                        <p:strVal val="visible"/>
                                      </p:to>
                                    </p:set>
                                    <p:animEffect transition="in" filter="strips(downLeft)">
                                      <p:cBhvr>
                                        <p:cTn id="27" dur="500"/>
                                        <p:tgtEl>
                                          <p:spTgt spid="680979"/>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680980"/>
                                        </p:tgtEl>
                                        <p:attrNameLst>
                                          <p:attrName>style.visibility</p:attrName>
                                        </p:attrNameLst>
                                      </p:cBhvr>
                                      <p:to>
                                        <p:strVal val="visible"/>
                                      </p:to>
                                    </p:set>
                                    <p:animEffect transition="in" filter="strips(upRight)">
                                      <p:cBhvr>
                                        <p:cTn id="30" dur="500"/>
                                        <p:tgtEl>
                                          <p:spTgt spid="68098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680981"/>
                                        </p:tgtEl>
                                        <p:attrNameLst>
                                          <p:attrName>style.visibility</p:attrName>
                                        </p:attrNameLst>
                                      </p:cBhvr>
                                      <p:to>
                                        <p:strVal val="visible"/>
                                      </p:to>
                                    </p:set>
                                    <p:animEffect transition="in" filter="strips(downRight)">
                                      <p:cBhvr>
                                        <p:cTn id="35" dur="500"/>
                                        <p:tgtEl>
                                          <p:spTgt spid="680981"/>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680982"/>
                                        </p:tgtEl>
                                        <p:attrNameLst>
                                          <p:attrName>style.visibility</p:attrName>
                                        </p:attrNameLst>
                                      </p:cBhvr>
                                      <p:to>
                                        <p:strVal val="visible"/>
                                      </p:to>
                                    </p:set>
                                    <p:animEffect transition="in" filter="strips(downRight)">
                                      <p:cBhvr>
                                        <p:cTn id="38" dur="500"/>
                                        <p:tgtEl>
                                          <p:spTgt spid="680982"/>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680983"/>
                                        </p:tgtEl>
                                        <p:attrNameLst>
                                          <p:attrName>style.visibility</p:attrName>
                                        </p:attrNameLst>
                                      </p:cBhvr>
                                      <p:to>
                                        <p:strVal val="visible"/>
                                      </p:to>
                                    </p:set>
                                    <p:animEffect transition="in" filter="strips(downRight)">
                                      <p:cBhvr>
                                        <p:cTn id="41" dur="500"/>
                                        <p:tgtEl>
                                          <p:spTgt spid="680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2" grpId="0" build="p"/>
      <p:bldP spid="680979" grpId="0" animBg="1"/>
      <p:bldP spid="680980" grpId="0" animBg="1"/>
      <p:bldP spid="680981" grpId="0" animBg="1"/>
      <p:bldP spid="680982" grpId="0" animBg="1"/>
      <p:bldP spid="68098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7" name="Rectangle 2"/>
          <p:cNvSpPr>
            <a:spLocks noGrp="1" noChangeArrowheads="1"/>
          </p:cNvSpPr>
          <p:nvPr>
            <p:ph type="body" idx="1"/>
          </p:nvPr>
        </p:nvSpPr>
        <p:spPr>
          <a:xfrm>
            <a:off x="827088" y="1557338"/>
            <a:ext cx="7783512" cy="4114800"/>
          </a:xfrm>
          <a:noFill/>
        </p:spPr>
        <p:txBody>
          <a:bodyPr/>
          <a:lstStyle/>
          <a:p>
            <a:pPr eaLnBrk="1" hangingPunct="1"/>
            <a:endParaRPr lang="it-IT" altLang="en-US" sz="2100" b="1" i="1"/>
          </a:p>
          <a:p>
            <a:pPr eaLnBrk="1" hangingPunct="1">
              <a:buFont typeface="Wingdings" panose="05000000000000000000" pitchFamily="2" charset="2"/>
              <a:buNone/>
            </a:pPr>
            <a:endParaRPr lang="it-IT" altLang="en-US" sz="1700"/>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533400" y="969964"/>
            <a:ext cx="8229600" cy="53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I consumatori (e risparmiatori) decidono il tasso di risparmio indipendentemente dalle considerazioni appena svolte. </a:t>
            </a:r>
          </a:p>
          <a:p>
            <a:pPr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In genere, il risparmio varia nel corso del ciclo di vita individuale, in modo da consentire al consumo di rimanere abbastanza costante, indipendentemente dalle variazioni del reddito</a:t>
            </a:r>
          </a:p>
          <a:p>
            <a:pPr eaLnBrk="1" hangingPunct="1">
              <a:lnSpc>
                <a:spcPct val="125000"/>
              </a:lnSpc>
              <a:spcBef>
                <a:spcPts val="600"/>
              </a:spcBef>
              <a:buClr>
                <a:schemeClr val="tx2"/>
              </a:buClr>
              <a:buSzPct val="70000"/>
              <a:buFont typeface="Wingdings" panose="05000000000000000000" pitchFamily="2" charset="2"/>
              <a:buChar char="§"/>
            </a:pPr>
            <a:r>
              <a:rPr lang="it-IT" altLang="en-US" sz="1700" dirty="0">
                <a:latin typeface="American Typewriter" panose="02090604020004020304" pitchFamily="18" charset="77"/>
              </a:rPr>
              <a:t>Pertanto, in generale </a:t>
            </a:r>
            <a:r>
              <a:rPr lang="it-IT" altLang="en-US" sz="1700" u="sng" dirty="0">
                <a:latin typeface="American Typewriter" panose="02090604020004020304" pitchFamily="18" charset="77"/>
              </a:rPr>
              <a:t>non c’è motivo </a:t>
            </a:r>
            <a:r>
              <a:rPr lang="it-IT" altLang="en-US" sz="1700" dirty="0">
                <a:latin typeface="American Typewriter" panose="02090604020004020304" pitchFamily="18" charset="77"/>
              </a:rPr>
              <a:t>perché un’economia di mercato raggiunga spontaneamente il capitale p.c. </a:t>
            </a:r>
            <a:r>
              <a:rPr lang="it-IT" altLang="en-US" sz="1700" b="1" i="1" dirty="0">
                <a:solidFill>
                  <a:srgbClr val="CC0000"/>
                </a:solidFill>
                <a:latin typeface="American Typewriter" panose="02090604020004020304" pitchFamily="18" charset="77"/>
              </a:rPr>
              <a:t>k*</a:t>
            </a:r>
            <a:r>
              <a:rPr lang="it-IT" altLang="en-US" sz="1700" b="1" baseline="-25000" dirty="0" err="1">
                <a:solidFill>
                  <a:srgbClr val="CC0000"/>
                </a:solidFill>
                <a:latin typeface="American Typewriter" panose="02090604020004020304" pitchFamily="18" charset="77"/>
              </a:rPr>
              <a:t>gold</a:t>
            </a:r>
            <a:r>
              <a:rPr lang="it-IT" altLang="en-US" sz="1700" dirty="0">
                <a:latin typeface="American Typewriter" panose="02090604020004020304" pitchFamily="18" charset="77"/>
              </a:rPr>
              <a:t>, richiesto per massimizzare il consumo p.c. </a:t>
            </a:r>
          </a:p>
          <a:p>
            <a:pPr marL="42862" indent="0" eaLnBrk="1" hangingPunct="1">
              <a:lnSpc>
                <a:spcPct val="125000"/>
              </a:lnSpc>
              <a:spcBef>
                <a:spcPts val="600"/>
              </a:spcBef>
              <a:buClr>
                <a:schemeClr val="tx2"/>
              </a:buClr>
              <a:buSzPct val="70000"/>
            </a:pPr>
            <a:r>
              <a:rPr lang="it-IT" altLang="en-US" sz="1700" i="1" dirty="0">
                <a:latin typeface="American Typewriter" panose="02090604020004020304" pitchFamily="18" charset="77"/>
              </a:rPr>
              <a:t>D’altra parte</a:t>
            </a:r>
            <a:r>
              <a:rPr lang="it-IT" altLang="en-US" sz="1700" dirty="0">
                <a:latin typeface="American Typewriter" panose="02090604020004020304" pitchFamily="18" charset="77"/>
              </a:rPr>
              <a:t>:</a:t>
            </a:r>
          </a:p>
          <a:p>
            <a:pPr eaLnBrk="1" hangingPunct="1">
              <a:lnSpc>
                <a:spcPct val="125000"/>
              </a:lnSpc>
              <a:spcBef>
                <a:spcPts val="600"/>
              </a:spcBef>
              <a:buClr>
                <a:schemeClr val="tx2"/>
              </a:buClr>
              <a:buSzPct val="70000"/>
              <a:buFont typeface="Wingdings" panose="05000000000000000000" pitchFamily="2" charset="2"/>
              <a:buNone/>
            </a:pPr>
            <a:r>
              <a:rPr lang="it-IT" altLang="en-US" sz="1700" dirty="0">
                <a:latin typeface="American Typewriter" panose="02090604020004020304" pitchFamily="18" charset="77"/>
              </a:rPr>
              <a:t>Solo se il </a:t>
            </a:r>
            <a:r>
              <a:rPr lang="it-IT" altLang="en-US" sz="1700" b="1" dirty="0">
                <a:solidFill>
                  <a:srgbClr val="C00000"/>
                </a:solidFill>
                <a:latin typeface="American Typewriter" panose="02090604020004020304" pitchFamily="18" charset="77"/>
              </a:rPr>
              <a:t>tasso di risparmio </a:t>
            </a:r>
            <a:r>
              <a:rPr lang="it-IT" altLang="en-US" sz="1700" dirty="0">
                <a:latin typeface="American Typewriter" panose="02090604020004020304" pitchFamily="18" charset="77"/>
              </a:rPr>
              <a:t>è quello </a:t>
            </a:r>
            <a:r>
              <a:rPr lang="it-IT" altLang="en-US" sz="1700" b="1" dirty="0">
                <a:solidFill>
                  <a:srgbClr val="C00000"/>
                </a:solidFill>
                <a:latin typeface="American Typewriter" panose="02090604020004020304" pitchFamily="18" charset="77"/>
              </a:rPr>
              <a:t>compatibile</a:t>
            </a:r>
            <a:r>
              <a:rPr lang="it-IT" altLang="en-US" sz="1700" dirty="0">
                <a:latin typeface="American Typewriter" panose="02090604020004020304" pitchFamily="18" charset="77"/>
              </a:rPr>
              <a:t> con l’ottenimento di </a:t>
            </a:r>
            <a:r>
              <a:rPr lang="it-IT" altLang="en-US" sz="1700" b="1" i="1" dirty="0">
                <a:solidFill>
                  <a:srgbClr val="CC0000"/>
                </a:solidFill>
                <a:latin typeface="American Typewriter" panose="02090604020004020304" pitchFamily="18" charset="77"/>
              </a:rPr>
              <a:t>k*</a:t>
            </a:r>
            <a:r>
              <a:rPr lang="it-IT" altLang="en-US" sz="1700" b="1" baseline="-25000" dirty="0" err="1">
                <a:solidFill>
                  <a:srgbClr val="CC0000"/>
                </a:solidFill>
                <a:latin typeface="American Typewriter" panose="02090604020004020304" pitchFamily="18" charset="77"/>
              </a:rPr>
              <a:t>gold</a:t>
            </a:r>
            <a:r>
              <a:rPr lang="it-IT" altLang="en-US" sz="1700" dirty="0">
                <a:solidFill>
                  <a:srgbClr val="003399"/>
                </a:solidFill>
                <a:latin typeface="American Typewriter" panose="02090604020004020304" pitchFamily="18" charset="77"/>
              </a:rPr>
              <a:t> </a:t>
            </a:r>
            <a:r>
              <a:rPr lang="it-IT" altLang="en-US" sz="1700" dirty="0">
                <a:latin typeface="American Typewriter" panose="02090604020004020304" pitchFamily="18" charset="77"/>
              </a:rPr>
              <a:t>il consumo viene massimizzato.</a:t>
            </a:r>
          </a:p>
          <a:p>
            <a:pPr eaLnBrk="1" hangingPunct="1">
              <a:lnSpc>
                <a:spcPct val="125000"/>
              </a:lnSpc>
              <a:spcBef>
                <a:spcPts val="600"/>
              </a:spcBef>
              <a:buClr>
                <a:schemeClr val="tx2"/>
              </a:buClr>
              <a:buSzPct val="70000"/>
              <a:buFont typeface="Wingdings" panose="05000000000000000000" pitchFamily="2" charset="2"/>
              <a:buNone/>
            </a:pPr>
            <a:r>
              <a:rPr lang="it-IT" altLang="en-US" sz="1700" i="1" dirty="0">
                <a:solidFill>
                  <a:srgbClr val="C00000"/>
                </a:solidFill>
                <a:latin typeface="American Typewriter" panose="02090604020004020304" pitchFamily="18" charset="77"/>
              </a:rPr>
              <a:t>Se all’inizio non è così</a:t>
            </a:r>
            <a:r>
              <a:rPr lang="it-IT" altLang="en-US" sz="1700" i="1" dirty="0">
                <a:latin typeface="American Typewriter" panose="02090604020004020304" pitchFamily="18" charset="77"/>
              </a:rPr>
              <a:t>,</a:t>
            </a:r>
            <a:r>
              <a:rPr lang="it-IT" altLang="en-US" sz="1700" dirty="0">
                <a:latin typeface="American Typewriter" panose="02090604020004020304" pitchFamily="18" charset="77"/>
              </a:rPr>
              <a:t> per ottenere la regola aurea (e massimizzare i consumi p.c.)  è </a:t>
            </a:r>
            <a:r>
              <a:rPr lang="it-IT" altLang="en-US" sz="1700" b="1" dirty="0">
                <a:solidFill>
                  <a:srgbClr val="C00000"/>
                </a:solidFill>
                <a:latin typeface="American Typewriter" panose="02090604020004020304" pitchFamily="18" charset="77"/>
              </a:rPr>
              <a:t>necessario modificare il tasso di risparmio. </a:t>
            </a:r>
            <a:r>
              <a:rPr lang="it-IT" altLang="en-US" sz="1700" b="1" i="1" dirty="0">
                <a:solidFill>
                  <a:schemeClr val="accent6">
                    <a:lumMod val="75000"/>
                  </a:schemeClr>
                </a:solidFill>
                <a:latin typeface="American Typewriter" panose="02090604020004020304" pitchFamily="18" charset="77"/>
              </a:rPr>
              <a:t>Come </a:t>
            </a:r>
            <a:r>
              <a:rPr lang="it-IT" altLang="en-US" sz="1700" b="1" dirty="0">
                <a:solidFill>
                  <a:schemeClr val="accent6">
                    <a:lumMod val="75000"/>
                  </a:schemeClr>
                </a:solidFill>
                <a:latin typeface="American Typewriter" panose="02090604020004020304" pitchFamily="18" charset="77"/>
              </a:rPr>
              <a:t>?</a:t>
            </a:r>
          </a:p>
        </p:txBody>
      </p:sp>
      <p:sp>
        <p:nvSpPr>
          <p:cNvPr id="57350" name="Rectangle 5"/>
          <p:cNvSpPr>
            <a:spLocks noGrp="1" noChangeArrowheads="1"/>
          </p:cNvSpPr>
          <p:nvPr>
            <p:ph type="title"/>
          </p:nvPr>
        </p:nvSpPr>
        <p:spPr bwMode="auto">
          <a:xfrm>
            <a:off x="533400" y="404814"/>
            <a:ext cx="8229600"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La regola aurea: considerazioni di politica economica</a:t>
            </a:r>
          </a:p>
        </p:txBody>
      </p:sp>
    </p:spTree>
    <p:extLst>
      <p:ext uri="{BB962C8B-B14F-4D97-AF65-F5344CB8AC3E}">
        <p14:creationId xmlns:p14="http://schemas.microsoft.com/office/powerpoint/2010/main" val="498018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78916">
                                            <p:txEl>
                                              <p:pRg st="1" end="1"/>
                                            </p:txEl>
                                          </p:spTgt>
                                        </p:tgtEl>
                                        <p:attrNameLst>
                                          <p:attrName>style.visibility</p:attrName>
                                        </p:attrNameLst>
                                      </p:cBhvr>
                                      <p:to>
                                        <p:strVal val="visible"/>
                                      </p:to>
                                    </p:set>
                                    <p:animEffect transition="in" filter="strips(downRight)">
                                      <p:cBhvr>
                                        <p:cTn id="12" dur="500"/>
                                        <p:tgtEl>
                                          <p:spTgt spid="678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78916">
                                            <p:txEl>
                                              <p:pRg st="2" end="2"/>
                                            </p:txEl>
                                          </p:spTgt>
                                        </p:tgtEl>
                                        <p:attrNameLst>
                                          <p:attrName>style.visibility</p:attrName>
                                        </p:attrNameLst>
                                      </p:cBhvr>
                                      <p:to>
                                        <p:strVal val="visible"/>
                                      </p:to>
                                    </p:set>
                                    <p:animEffect transition="in" filter="strips(downRight)">
                                      <p:cBhvr>
                                        <p:cTn id="17" dur="500"/>
                                        <p:tgtEl>
                                          <p:spTgt spid="678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78916">
                                            <p:txEl>
                                              <p:pRg st="3" end="3"/>
                                            </p:txEl>
                                          </p:spTgt>
                                        </p:tgtEl>
                                        <p:attrNameLst>
                                          <p:attrName>style.visibility</p:attrName>
                                        </p:attrNameLst>
                                      </p:cBhvr>
                                      <p:to>
                                        <p:strVal val="visible"/>
                                      </p:to>
                                    </p:set>
                                    <p:animEffect transition="in" filter="strips(downRight)">
                                      <p:cBhvr>
                                        <p:cTn id="22" dur="500"/>
                                        <p:tgtEl>
                                          <p:spTgt spid="678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78916">
                                            <p:txEl>
                                              <p:pRg st="4" end="4"/>
                                            </p:txEl>
                                          </p:spTgt>
                                        </p:tgtEl>
                                        <p:attrNameLst>
                                          <p:attrName>style.visibility</p:attrName>
                                        </p:attrNameLst>
                                      </p:cBhvr>
                                      <p:to>
                                        <p:strVal val="visible"/>
                                      </p:to>
                                    </p:set>
                                    <p:animEffect transition="in" filter="strips(downRight)">
                                      <p:cBhvr>
                                        <p:cTn id="27" dur="500"/>
                                        <p:tgtEl>
                                          <p:spTgt spid="67891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678916">
                                            <p:txEl>
                                              <p:pRg st="5" end="5"/>
                                            </p:txEl>
                                          </p:spTgt>
                                        </p:tgtEl>
                                        <p:attrNameLst>
                                          <p:attrName>style.visibility</p:attrName>
                                        </p:attrNameLst>
                                      </p:cBhvr>
                                      <p:to>
                                        <p:strVal val="visible"/>
                                      </p:to>
                                    </p:set>
                                    <p:animEffect transition="in" filter="strips(downRight)">
                                      <p:cBhvr>
                                        <p:cTn id="32" dur="500"/>
                                        <p:tgtEl>
                                          <p:spTgt spid="6789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57348" name="Rectangle 3"/>
          <p:cNvSpPr>
            <a:spLocks noChangeArrowheads="1"/>
          </p:cNvSpPr>
          <p:nvPr/>
        </p:nvSpPr>
        <p:spPr bwMode="auto">
          <a:xfrm>
            <a:off x="323850" y="14859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10000"/>
              </a:spcBef>
              <a:buClr>
                <a:schemeClr val="tx2"/>
              </a:buClr>
              <a:buSzPct val="70000"/>
              <a:buFont typeface="Wingdings" panose="05000000000000000000" pitchFamily="2" charset="2"/>
              <a:buChar char="¢"/>
            </a:pPr>
            <a:endParaRPr lang="it-IT" altLang="en-US" sz="2500">
              <a:latin typeface="Verdana" panose="020B0604030504040204" pitchFamily="34" charset="0"/>
            </a:endParaRPr>
          </a:p>
          <a:p>
            <a:pPr eaLnBrk="1" hangingPunct="1">
              <a:spcBef>
                <a:spcPct val="10000"/>
              </a:spcBef>
              <a:buClr>
                <a:schemeClr val="tx2"/>
              </a:buClr>
              <a:buSzPct val="70000"/>
              <a:buFont typeface="Wingdings" panose="05000000000000000000" pitchFamily="2" charset="2"/>
              <a:buNone/>
            </a:pPr>
            <a:endParaRPr lang="it-IT" altLang="en-US" sz="2500">
              <a:latin typeface="Verdana" panose="020B0604030504040204" pitchFamily="34" charset="0"/>
            </a:endParaRPr>
          </a:p>
        </p:txBody>
      </p:sp>
      <p:sp>
        <p:nvSpPr>
          <p:cNvPr id="678916" name="Rectangle 4"/>
          <p:cNvSpPr>
            <a:spLocks noChangeArrowheads="1"/>
          </p:cNvSpPr>
          <p:nvPr/>
        </p:nvSpPr>
        <p:spPr bwMode="auto">
          <a:xfrm>
            <a:off x="533400" y="969964"/>
            <a:ext cx="8229600" cy="53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42862" indent="0" eaLnBrk="1" hangingPunct="1">
              <a:lnSpc>
                <a:spcPct val="125000"/>
              </a:lnSpc>
              <a:spcBef>
                <a:spcPts val="600"/>
              </a:spcBef>
              <a:buClr>
                <a:schemeClr val="tx2"/>
              </a:buClr>
              <a:buSzPct val="70000"/>
            </a:pPr>
            <a:r>
              <a:rPr lang="it-IT" altLang="en-US" sz="1600" b="1" i="1" dirty="0">
                <a:solidFill>
                  <a:schemeClr val="accent6">
                    <a:lumMod val="75000"/>
                  </a:schemeClr>
                </a:solidFill>
                <a:latin typeface="American Typewriter" panose="02090604020004020304" pitchFamily="18" charset="77"/>
              </a:rPr>
              <a:t>Come modificare il tasso di risparmio, per ottenere </a:t>
            </a:r>
            <a:r>
              <a:rPr lang="it-IT" altLang="en-US" sz="1600" b="1" i="1" dirty="0">
                <a:solidFill>
                  <a:srgbClr val="CC0000"/>
                </a:solidFill>
                <a:latin typeface="American Typewriter" panose="02090604020004020304" pitchFamily="18" charset="77"/>
              </a:rPr>
              <a:t>k*</a:t>
            </a:r>
            <a:r>
              <a:rPr lang="it-IT" altLang="en-US" sz="1600" b="1" baseline="-25000" dirty="0" err="1">
                <a:solidFill>
                  <a:srgbClr val="CC0000"/>
                </a:solidFill>
                <a:latin typeface="American Typewriter" panose="02090604020004020304" pitchFamily="18" charset="77"/>
              </a:rPr>
              <a:t>gold</a:t>
            </a:r>
            <a:r>
              <a:rPr lang="it-IT" altLang="en-US" sz="1600" b="1" baseline="-25000" dirty="0">
                <a:solidFill>
                  <a:srgbClr val="CC0000"/>
                </a:solidFill>
                <a:latin typeface="American Typewriter" panose="02090604020004020304" pitchFamily="18" charset="77"/>
              </a:rPr>
              <a:t> </a:t>
            </a:r>
            <a:r>
              <a:rPr lang="it-IT" altLang="en-US" sz="1600" b="1" i="1" dirty="0">
                <a:solidFill>
                  <a:schemeClr val="accent6">
                    <a:lumMod val="75000"/>
                  </a:schemeClr>
                </a:solidFill>
                <a:latin typeface="American Typewriter" panose="02090604020004020304" pitchFamily="18" charset="77"/>
              </a:rPr>
              <a:t>?</a:t>
            </a:r>
          </a:p>
          <a:p>
            <a:pPr marL="328612" indent="-285750"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Ad esempio, come aumentare il tasso di risparmio, se </a:t>
            </a:r>
            <a:r>
              <a:rPr lang="it-IT" altLang="en-US" sz="1600" b="1" i="1" dirty="0">
                <a:solidFill>
                  <a:srgbClr val="CC0000"/>
                </a:solidFill>
                <a:latin typeface="American Typewriter" panose="02090604020004020304" pitchFamily="18" charset="77"/>
              </a:rPr>
              <a:t>k*</a:t>
            </a:r>
            <a:r>
              <a:rPr lang="it-IT" altLang="en-US" sz="1600" b="1" baseline="-25000" dirty="0">
                <a:solidFill>
                  <a:srgbClr val="CC0000"/>
                </a:solidFill>
                <a:latin typeface="American Typewriter" panose="02090604020004020304" pitchFamily="18" charset="77"/>
              </a:rPr>
              <a:t> </a:t>
            </a:r>
            <a:r>
              <a:rPr lang="it-IT" altLang="en-US" sz="1600" b="1" i="1" dirty="0">
                <a:solidFill>
                  <a:srgbClr val="CC0000"/>
                </a:solidFill>
                <a:latin typeface="American Typewriter" panose="02090604020004020304" pitchFamily="18" charset="77"/>
              </a:rPr>
              <a:t>&lt; k*</a:t>
            </a:r>
            <a:r>
              <a:rPr lang="it-IT" altLang="en-US" sz="1600" b="1" baseline="-25000" dirty="0" err="1">
                <a:solidFill>
                  <a:srgbClr val="CC0000"/>
                </a:solidFill>
                <a:latin typeface="American Typewriter" panose="02090604020004020304" pitchFamily="18" charset="77"/>
              </a:rPr>
              <a:t>gold</a:t>
            </a:r>
            <a:r>
              <a:rPr lang="it-IT" altLang="en-US" sz="1600" b="1" baseline="-25000" dirty="0">
                <a:solidFill>
                  <a:srgbClr val="CC0000"/>
                </a:solidFill>
                <a:latin typeface="American Typewriter" panose="02090604020004020304" pitchFamily="18" charset="77"/>
              </a:rPr>
              <a:t> </a:t>
            </a:r>
            <a:r>
              <a:rPr lang="it-IT" altLang="en-US" sz="1600" dirty="0">
                <a:latin typeface="American Typewriter" panose="02090604020004020304" pitchFamily="18" charset="77"/>
              </a:rPr>
              <a:t>?</a:t>
            </a:r>
          </a:p>
          <a:p>
            <a:pPr marL="42862" indent="0" eaLnBrk="1" hangingPunct="1">
              <a:lnSpc>
                <a:spcPct val="125000"/>
              </a:lnSpc>
              <a:spcBef>
                <a:spcPts val="600"/>
              </a:spcBef>
              <a:buClr>
                <a:schemeClr val="tx2"/>
              </a:buClr>
              <a:buSzPct val="70000"/>
            </a:pPr>
            <a:r>
              <a:rPr lang="it-IT" altLang="en-US" sz="1600" b="1" i="1" dirty="0">
                <a:solidFill>
                  <a:schemeClr val="accent6">
                    <a:lumMod val="75000"/>
                  </a:schemeClr>
                </a:solidFill>
                <a:latin typeface="American Typewriter" panose="02090604020004020304" pitchFamily="18" charset="77"/>
              </a:rPr>
              <a:t>Incentivi fiscali al risparmio privato:</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Riduzione delle imposte sui redditi da capitale</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Incentivi ai piani individuali di risparmio</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Defiscalizzazione dei contributi previdenziali, della previdenza volontaria</a:t>
            </a:r>
          </a:p>
          <a:p>
            <a:pPr marL="42862" indent="0" eaLnBrk="1" hangingPunct="1">
              <a:lnSpc>
                <a:spcPct val="125000"/>
              </a:lnSpc>
              <a:spcBef>
                <a:spcPts val="600"/>
              </a:spcBef>
              <a:buClr>
                <a:schemeClr val="tx2"/>
              </a:buClr>
              <a:buSzPct val="70000"/>
            </a:pPr>
            <a:r>
              <a:rPr lang="it-IT" altLang="en-US" sz="1600" b="1" i="1" dirty="0" err="1">
                <a:solidFill>
                  <a:schemeClr val="accent6">
                    <a:lumMod val="75000"/>
                  </a:schemeClr>
                </a:solidFill>
                <a:latin typeface="American Typewriter" panose="02090604020004020304" pitchFamily="18" charset="77"/>
              </a:rPr>
              <a:t>Dis</a:t>
            </a:r>
            <a:r>
              <a:rPr lang="it-IT" altLang="en-US" sz="1600" b="1" i="1" dirty="0">
                <a:solidFill>
                  <a:schemeClr val="accent6">
                    <a:lumMod val="75000"/>
                  </a:schemeClr>
                </a:solidFill>
                <a:latin typeface="American Typewriter" panose="02090604020004020304" pitchFamily="18" charset="77"/>
              </a:rPr>
              <a:t>-incentivi fiscali al risparmio privato:</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Aumento delle imposte sui consumi (IVA)</a:t>
            </a:r>
          </a:p>
          <a:p>
            <a:pPr marL="42862" indent="0" eaLnBrk="1" hangingPunct="1">
              <a:lnSpc>
                <a:spcPct val="125000"/>
              </a:lnSpc>
              <a:spcBef>
                <a:spcPts val="600"/>
              </a:spcBef>
              <a:buClr>
                <a:schemeClr val="tx2"/>
              </a:buClr>
              <a:buSzPct val="70000"/>
            </a:pPr>
            <a:r>
              <a:rPr lang="it-IT" altLang="en-US" sz="1600" b="1" i="1" dirty="0">
                <a:solidFill>
                  <a:schemeClr val="accent6">
                    <a:lumMod val="75000"/>
                  </a:schemeClr>
                </a:solidFill>
                <a:latin typeface="American Typewriter" panose="02090604020004020304" pitchFamily="18" charset="77"/>
              </a:rPr>
              <a:t>Aumentare il risparmio pubblico:</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Ridurre la spesa pubblica per consumi</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Ridurre il disavanzo pubblico</a:t>
            </a:r>
          </a:p>
          <a:p>
            <a:pPr marL="741362" lvl="1" eaLnBrk="1" hangingPunct="1">
              <a:lnSpc>
                <a:spcPct val="125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Aumentare gli investimenti pubblici</a:t>
            </a:r>
          </a:p>
          <a:p>
            <a:pPr marL="455612" lvl="1" indent="0" eaLnBrk="1" hangingPunct="1">
              <a:lnSpc>
                <a:spcPct val="125000"/>
              </a:lnSpc>
              <a:spcBef>
                <a:spcPts val="600"/>
              </a:spcBef>
              <a:buClr>
                <a:schemeClr val="tx2"/>
              </a:buClr>
              <a:buSzPct val="70000"/>
            </a:pPr>
            <a:endParaRPr lang="it-IT" altLang="en-US" sz="1600" dirty="0">
              <a:latin typeface="American Typewriter" panose="02090604020004020304" pitchFamily="18" charset="77"/>
            </a:endParaRPr>
          </a:p>
        </p:txBody>
      </p:sp>
      <p:sp>
        <p:nvSpPr>
          <p:cNvPr id="57350" name="Rectangle 5"/>
          <p:cNvSpPr>
            <a:spLocks noGrp="1" noChangeArrowheads="1"/>
          </p:cNvSpPr>
          <p:nvPr>
            <p:ph type="title"/>
          </p:nvPr>
        </p:nvSpPr>
        <p:spPr bwMode="auto">
          <a:xfrm>
            <a:off x="533400" y="404814"/>
            <a:ext cx="8229600"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000" dirty="0">
                <a:latin typeface="American Typewriter" panose="02090604020004020304" pitchFamily="18" charset="77"/>
              </a:rPr>
              <a:t>La regola aurea: considerazioni di politica economica (2)</a:t>
            </a:r>
          </a:p>
        </p:txBody>
      </p:sp>
    </p:spTree>
    <p:extLst>
      <p:ext uri="{BB962C8B-B14F-4D97-AF65-F5344CB8AC3E}">
        <p14:creationId xmlns:p14="http://schemas.microsoft.com/office/powerpoint/2010/main" val="3867041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78916">
                                            <p:txEl>
                                              <p:pRg st="0" end="0"/>
                                            </p:txEl>
                                          </p:spTgt>
                                        </p:tgtEl>
                                        <p:attrNameLst>
                                          <p:attrName>style.visibility</p:attrName>
                                        </p:attrNameLst>
                                      </p:cBhvr>
                                      <p:to>
                                        <p:strVal val="visible"/>
                                      </p:to>
                                    </p:set>
                                    <p:animEffect transition="in" filter="strips(downRight)">
                                      <p:cBhvr>
                                        <p:cTn id="7" dur="500"/>
                                        <p:tgtEl>
                                          <p:spTgt spid="67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78916">
                                            <p:txEl>
                                              <p:pRg st="1" end="1"/>
                                            </p:txEl>
                                          </p:spTgt>
                                        </p:tgtEl>
                                        <p:attrNameLst>
                                          <p:attrName>style.visibility</p:attrName>
                                        </p:attrNameLst>
                                      </p:cBhvr>
                                      <p:to>
                                        <p:strVal val="visible"/>
                                      </p:to>
                                    </p:set>
                                    <p:animEffect transition="in" filter="strips(downRight)">
                                      <p:cBhvr>
                                        <p:cTn id="12" dur="500"/>
                                        <p:tgtEl>
                                          <p:spTgt spid="678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78916">
                                            <p:txEl>
                                              <p:pRg st="2" end="2"/>
                                            </p:txEl>
                                          </p:spTgt>
                                        </p:tgtEl>
                                        <p:attrNameLst>
                                          <p:attrName>style.visibility</p:attrName>
                                        </p:attrNameLst>
                                      </p:cBhvr>
                                      <p:to>
                                        <p:strVal val="visible"/>
                                      </p:to>
                                    </p:set>
                                    <p:animEffect transition="in" filter="strips(downRight)">
                                      <p:cBhvr>
                                        <p:cTn id="17" dur="500"/>
                                        <p:tgtEl>
                                          <p:spTgt spid="678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78916">
                                            <p:txEl>
                                              <p:pRg st="3" end="3"/>
                                            </p:txEl>
                                          </p:spTgt>
                                        </p:tgtEl>
                                        <p:attrNameLst>
                                          <p:attrName>style.visibility</p:attrName>
                                        </p:attrNameLst>
                                      </p:cBhvr>
                                      <p:to>
                                        <p:strVal val="visible"/>
                                      </p:to>
                                    </p:set>
                                    <p:animEffect transition="in" filter="strips(downRight)">
                                      <p:cBhvr>
                                        <p:cTn id="22" dur="500"/>
                                        <p:tgtEl>
                                          <p:spTgt spid="678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78916">
                                            <p:txEl>
                                              <p:pRg st="4" end="4"/>
                                            </p:txEl>
                                          </p:spTgt>
                                        </p:tgtEl>
                                        <p:attrNameLst>
                                          <p:attrName>style.visibility</p:attrName>
                                        </p:attrNameLst>
                                      </p:cBhvr>
                                      <p:to>
                                        <p:strVal val="visible"/>
                                      </p:to>
                                    </p:set>
                                    <p:animEffect transition="in" filter="strips(downRight)">
                                      <p:cBhvr>
                                        <p:cTn id="27" dur="500"/>
                                        <p:tgtEl>
                                          <p:spTgt spid="6789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78916">
                                            <p:txEl>
                                              <p:pRg st="5" end="5"/>
                                            </p:txEl>
                                          </p:spTgt>
                                        </p:tgtEl>
                                        <p:attrNameLst>
                                          <p:attrName>style.visibility</p:attrName>
                                        </p:attrNameLst>
                                      </p:cBhvr>
                                      <p:to>
                                        <p:strVal val="visible"/>
                                      </p:to>
                                    </p:set>
                                    <p:animEffect transition="in" filter="strips(downRight)">
                                      <p:cBhvr>
                                        <p:cTn id="32" dur="500"/>
                                        <p:tgtEl>
                                          <p:spTgt spid="6789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678916">
                                            <p:txEl>
                                              <p:pRg st="6" end="6"/>
                                            </p:txEl>
                                          </p:spTgt>
                                        </p:tgtEl>
                                        <p:attrNameLst>
                                          <p:attrName>style.visibility</p:attrName>
                                        </p:attrNameLst>
                                      </p:cBhvr>
                                      <p:to>
                                        <p:strVal val="visible"/>
                                      </p:to>
                                    </p:set>
                                    <p:animEffect transition="in" filter="strips(downRight)">
                                      <p:cBhvr>
                                        <p:cTn id="37" dur="500"/>
                                        <p:tgtEl>
                                          <p:spTgt spid="6789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678916">
                                            <p:txEl>
                                              <p:pRg st="7" end="7"/>
                                            </p:txEl>
                                          </p:spTgt>
                                        </p:tgtEl>
                                        <p:attrNameLst>
                                          <p:attrName>style.visibility</p:attrName>
                                        </p:attrNameLst>
                                      </p:cBhvr>
                                      <p:to>
                                        <p:strVal val="visible"/>
                                      </p:to>
                                    </p:set>
                                    <p:animEffect transition="in" filter="strips(downRight)">
                                      <p:cBhvr>
                                        <p:cTn id="42" dur="500"/>
                                        <p:tgtEl>
                                          <p:spTgt spid="6789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678916">
                                            <p:txEl>
                                              <p:pRg st="8" end="8"/>
                                            </p:txEl>
                                          </p:spTgt>
                                        </p:tgtEl>
                                        <p:attrNameLst>
                                          <p:attrName>style.visibility</p:attrName>
                                        </p:attrNameLst>
                                      </p:cBhvr>
                                      <p:to>
                                        <p:strVal val="visible"/>
                                      </p:to>
                                    </p:set>
                                    <p:animEffect transition="in" filter="strips(downRight)">
                                      <p:cBhvr>
                                        <p:cTn id="47" dur="500"/>
                                        <p:tgtEl>
                                          <p:spTgt spid="6789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678916">
                                            <p:txEl>
                                              <p:pRg st="9" end="9"/>
                                            </p:txEl>
                                          </p:spTgt>
                                        </p:tgtEl>
                                        <p:attrNameLst>
                                          <p:attrName>style.visibility</p:attrName>
                                        </p:attrNameLst>
                                      </p:cBhvr>
                                      <p:to>
                                        <p:strVal val="visible"/>
                                      </p:to>
                                    </p:set>
                                    <p:animEffect transition="in" filter="strips(downRight)">
                                      <p:cBhvr>
                                        <p:cTn id="52" dur="500"/>
                                        <p:tgtEl>
                                          <p:spTgt spid="6789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678916">
                                            <p:txEl>
                                              <p:pRg st="10" end="10"/>
                                            </p:txEl>
                                          </p:spTgt>
                                        </p:tgtEl>
                                        <p:attrNameLst>
                                          <p:attrName>style.visibility</p:attrName>
                                        </p:attrNameLst>
                                      </p:cBhvr>
                                      <p:to>
                                        <p:strVal val="visible"/>
                                      </p:to>
                                    </p:set>
                                    <p:animEffect transition="in" filter="strips(downRight)">
                                      <p:cBhvr>
                                        <p:cTn id="57" dur="500"/>
                                        <p:tgtEl>
                                          <p:spTgt spid="6789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678916">
                                            <p:txEl>
                                              <p:pRg st="11" end="11"/>
                                            </p:txEl>
                                          </p:spTgt>
                                        </p:tgtEl>
                                        <p:attrNameLst>
                                          <p:attrName>style.visibility</p:attrName>
                                        </p:attrNameLst>
                                      </p:cBhvr>
                                      <p:to>
                                        <p:strVal val="visible"/>
                                      </p:to>
                                    </p:set>
                                    <p:animEffect transition="in" filter="strips(downRight)">
                                      <p:cBhvr>
                                        <p:cTn id="62" dur="500"/>
                                        <p:tgtEl>
                                          <p:spTgt spid="6789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539552" y="87114"/>
            <a:ext cx="8051028" cy="893614"/>
          </a:xfrm>
        </p:spPr>
        <p:txBody>
          <a:bodyPr/>
          <a:lstStyle/>
          <a:p>
            <a:pPr eaLnBrk="1" hangingPunct="1"/>
            <a:r>
              <a:rPr lang="it-IT" altLang="en-US" sz="2400" dirty="0">
                <a:latin typeface="American Typewriter" panose="02090604020004020304" pitchFamily="18" charset="77"/>
              </a:rPr>
              <a:t>Prodotto totale e distribuzione del reddito:</a:t>
            </a:r>
            <a:br>
              <a:rPr lang="it-IT" altLang="en-US" sz="2400" dirty="0">
                <a:latin typeface="American Typewriter" panose="02090604020004020304" pitchFamily="18" charset="77"/>
              </a:rPr>
            </a:br>
            <a:r>
              <a:rPr lang="it-IT" altLang="en-US" sz="2400" dirty="0">
                <a:latin typeface="American Typewriter" panose="02090604020004020304" pitchFamily="18" charset="77"/>
              </a:rPr>
              <a:t>    </a:t>
            </a:r>
            <a:r>
              <a:rPr lang="it-IT" altLang="en-US" sz="2400" b="1" dirty="0">
                <a:solidFill>
                  <a:srgbClr val="003399"/>
                </a:solidFill>
                <a:latin typeface="American Typewriter" panose="02090604020004020304" pitchFamily="18" charset="77"/>
              </a:rPr>
              <a:t>La soluzione neoclassica</a:t>
            </a:r>
            <a:br>
              <a:rPr lang="it-IT" altLang="en-US" sz="2400" b="1" dirty="0">
                <a:solidFill>
                  <a:srgbClr val="003399"/>
                </a:solidFill>
                <a:latin typeface="American Typewriter" panose="02090604020004020304" pitchFamily="18" charset="77"/>
              </a:rPr>
            </a:br>
            <a:endParaRPr lang="it-IT" altLang="en-US" sz="2400" dirty="0">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4" name="Rettangolo 3"/>
              <p:cNvSpPr/>
              <p:nvPr/>
            </p:nvSpPr>
            <p:spPr>
              <a:xfrm>
                <a:off x="539552" y="1484784"/>
                <a:ext cx="8208912" cy="4230261"/>
              </a:xfrm>
              <a:prstGeom prst="rect">
                <a:avLst/>
              </a:prstGeom>
            </p:spPr>
            <p:txBody>
              <a:bodyPr wrap="square">
                <a:spAutoFit/>
              </a:bodyPr>
              <a:lstStyle/>
              <a:p>
                <a:pPr marL="342900" indent="-342900">
                  <a:lnSpc>
                    <a:spcPct val="105000"/>
                  </a:lnSpc>
                  <a:spcBef>
                    <a:spcPct val="50000"/>
                  </a:spcBef>
                  <a:buSzPct val="100000"/>
                  <a:buAutoNum type="arabicParenR"/>
                </a:pPr>
                <a:r>
                  <a:rPr lang="it-IT" altLang="en-US" sz="1600" dirty="0">
                    <a:latin typeface="American Typewriter" panose="02090604020004020304" pitchFamily="18" charset="77"/>
                  </a:rPr>
                  <a:t>Se i mercati del prodotto e dei fattori sono concorrenziali, gli imprenditori assumeranno lavoratori, fino a che la produttività marginale dell’ultima ora lavorata (</a:t>
                </a:r>
                <a:r>
                  <a:rPr lang="it-IT" altLang="en-US" sz="1600" b="1" dirty="0">
                    <a:latin typeface="American Typewriter" panose="02090604020004020304" pitchFamily="18" charset="77"/>
                  </a:rPr>
                  <a:t>MPN</a:t>
                </a:r>
                <a:r>
                  <a:rPr lang="it-IT" altLang="en-US" sz="1600" dirty="0">
                    <a:latin typeface="American Typewriter" panose="02090604020004020304" pitchFamily="18" charset="77"/>
                  </a:rPr>
                  <a:t>) è pari al salario reale </a:t>
                </a:r>
                <a:r>
                  <a:rPr lang="it-IT" altLang="en-US" sz="1600" b="1" dirty="0">
                    <a:solidFill>
                      <a:srgbClr val="C00000"/>
                    </a:solidFill>
                    <a:latin typeface="American Typewriter" panose="02090604020004020304" pitchFamily="18" charset="77"/>
                  </a:rPr>
                  <a:t>w/P</a:t>
                </a:r>
                <a:r>
                  <a:rPr lang="it-IT" altLang="en-US" sz="1600" dirty="0">
                    <a:latin typeface="American Typewriter" panose="02090604020004020304" pitchFamily="18" charset="77"/>
                  </a:rPr>
                  <a:t>. </a:t>
                </a:r>
              </a:p>
              <a:p>
                <a:pPr marL="342900" indent="-342900">
                  <a:lnSpc>
                    <a:spcPct val="105000"/>
                  </a:lnSpc>
                  <a:spcBef>
                    <a:spcPct val="50000"/>
                  </a:spcBef>
                  <a:buSzPct val="100000"/>
                  <a:buAutoNum type="arabicParenR"/>
                </a:pPr>
                <a:r>
                  <a:rPr lang="it-IT" altLang="en-US" sz="1600" dirty="0">
                    <a:latin typeface="American Typewriter" panose="02090604020004020304" pitchFamily="18" charset="77"/>
                  </a:rPr>
                  <a:t>Pertanto, perché tutta la forza lavoro disponibile, </a:t>
                </a:r>
                <a14:m>
                  <m:oMath xmlns:m="http://schemas.openxmlformats.org/officeDocument/2006/math">
                    <m:bar>
                      <m:barPr>
                        <m:pos m:val="top"/>
                        <m:ctrlPr>
                          <a:rPr lang="it-IT" sz="1600" b="1" i="1">
                            <a:solidFill>
                              <a:srgbClr val="C00000"/>
                            </a:solidFill>
                            <a:latin typeface="Cambria Math" panose="02040503050406030204" pitchFamily="18" charset="0"/>
                          </a:rPr>
                        </m:ctrlPr>
                      </m:barPr>
                      <m:e>
                        <m:r>
                          <a:rPr lang="it-IT" sz="1600" b="1" i="0" smtClean="0">
                            <a:solidFill>
                              <a:srgbClr val="C00000"/>
                            </a:solidFill>
                            <a:latin typeface="Cambria Math" panose="02040503050406030204" pitchFamily="18" charset="0"/>
                            <a:ea typeface="Cambria Math" panose="02040503050406030204" pitchFamily="18" charset="0"/>
                          </a:rPr>
                          <m:t>𝐍</m:t>
                        </m:r>
                      </m:e>
                    </m:bar>
                  </m:oMath>
                </a14:m>
                <a:r>
                  <a:rPr lang="it-IT" altLang="en-US" sz="1600" dirty="0">
                    <a:latin typeface="American Typewriter" panose="02090604020004020304" pitchFamily="18" charset="77"/>
                  </a:rPr>
                  <a:t> , sia impiegata, è necessario che il salario reale </a:t>
                </a:r>
                <a:r>
                  <a:rPr lang="it-IT" altLang="en-US" sz="1600" b="1" dirty="0">
                    <a:solidFill>
                      <a:srgbClr val="C00000"/>
                    </a:solidFill>
                    <a:latin typeface="American Typewriter" panose="02090604020004020304" pitchFamily="18" charset="77"/>
                  </a:rPr>
                  <a:t>w/P</a:t>
                </a:r>
                <a:r>
                  <a:rPr lang="it-IT" altLang="en-US" sz="1600" dirty="0">
                    <a:latin typeface="American Typewriter" panose="02090604020004020304" pitchFamily="18" charset="77"/>
                  </a:rPr>
                  <a:t> (uguale per tutti i lavoratori) sia uguale alla </a:t>
                </a:r>
                <a:r>
                  <a:rPr lang="it-IT" altLang="en-US" sz="1600" b="1" dirty="0">
                    <a:latin typeface="American Typewriter" panose="02090604020004020304" pitchFamily="18" charset="77"/>
                  </a:rPr>
                  <a:t>MPN</a:t>
                </a:r>
                <a:r>
                  <a:rPr lang="it-IT" altLang="en-US" sz="1600" dirty="0">
                    <a:latin typeface="American Typewriter" panose="02090604020004020304" pitchFamily="18" charset="77"/>
                  </a:rPr>
                  <a:t> riferita all’ultima unita di lavoro impiegata, ossia </a:t>
                </a:r>
                <a:r>
                  <a:rPr lang="it-IT" altLang="en-US" sz="1600" b="1" dirty="0">
                    <a:solidFill>
                      <a:srgbClr val="C00000"/>
                    </a:solidFill>
                    <a:latin typeface="American Typewriter" panose="02090604020004020304" pitchFamily="18" charset="77"/>
                  </a:rPr>
                  <a:t>MP</a:t>
                </a:r>
                <a14:m>
                  <m:oMath xmlns:m="http://schemas.openxmlformats.org/officeDocument/2006/math">
                    <m:bar>
                      <m:barPr>
                        <m:pos m:val="top"/>
                        <m:ctrlPr>
                          <a:rPr lang="it-IT" sz="1600" b="1" i="1">
                            <a:solidFill>
                              <a:srgbClr val="C00000"/>
                            </a:solidFill>
                            <a:latin typeface="Cambria Math" panose="02040503050406030204" pitchFamily="18" charset="0"/>
                          </a:rPr>
                        </m:ctrlPr>
                      </m:barPr>
                      <m:e>
                        <m:r>
                          <m:rPr>
                            <m:nor/>
                          </m:rPr>
                          <a:rPr lang="it-IT" sz="1600" b="1" i="0" smtClean="0">
                            <a:solidFill>
                              <a:srgbClr val="C00000"/>
                            </a:solidFill>
                            <a:latin typeface="American Typewriter" panose="02090604020004020304" pitchFamily="18" charset="77"/>
                            <a:ea typeface="Cambria Math" panose="02040503050406030204" pitchFamily="18" charset="0"/>
                          </a:rPr>
                          <m:t>N</m:t>
                        </m:r>
                      </m:e>
                    </m:bar>
                  </m:oMath>
                </a14:m>
                <a:r>
                  <a:rPr lang="it-IT" altLang="en-US" sz="1600" dirty="0">
                    <a:latin typeface="American Typewriter" panose="02090604020004020304" pitchFamily="18" charset="77"/>
                  </a:rPr>
                  <a:t>.</a:t>
                </a:r>
              </a:p>
              <a:p>
                <a:pPr marL="342900" indent="-342900">
                  <a:lnSpc>
                    <a:spcPct val="105000"/>
                  </a:lnSpc>
                  <a:spcBef>
                    <a:spcPct val="50000"/>
                  </a:spcBef>
                  <a:buSzPct val="100000"/>
                  <a:buAutoNum type="arabicParenR"/>
                </a:pPr>
                <a:r>
                  <a:rPr lang="it-IT" altLang="en-US" sz="1600" dirty="0">
                    <a:latin typeface="American Typewriter" panose="02090604020004020304" pitchFamily="18" charset="77"/>
                  </a:rPr>
                  <a:t>In modo analogo, perché tutto il capitale disponibile, </a:t>
                </a:r>
                <a14:m>
                  <m:oMath xmlns:m="http://schemas.openxmlformats.org/officeDocument/2006/math">
                    <m:bar>
                      <m:barPr>
                        <m:pos m:val="top"/>
                        <m:ctrlPr>
                          <a:rPr lang="it-IT" sz="1600" b="1" i="1">
                            <a:solidFill>
                              <a:srgbClr val="C00000"/>
                            </a:solidFill>
                            <a:latin typeface="Cambria Math" panose="02040503050406030204" pitchFamily="18" charset="0"/>
                          </a:rPr>
                        </m:ctrlPr>
                      </m:barPr>
                      <m:e>
                        <m:r>
                          <m:rPr>
                            <m:nor/>
                          </m:rPr>
                          <a:rPr lang="it-IT" sz="1600" b="1" i="0" smtClean="0">
                            <a:solidFill>
                              <a:srgbClr val="C00000"/>
                            </a:solidFill>
                            <a:latin typeface="American Typewriter" panose="02090604020004020304" pitchFamily="18" charset="77"/>
                            <a:ea typeface="Cambria Math" panose="02040503050406030204" pitchFamily="18" charset="0"/>
                          </a:rPr>
                          <m:t>K</m:t>
                        </m:r>
                      </m:e>
                    </m:bar>
                  </m:oMath>
                </a14:m>
                <a:r>
                  <a:rPr lang="it-IT" altLang="en-US" sz="1600" dirty="0">
                    <a:latin typeface="American Typewriter" panose="02090604020004020304" pitchFamily="18" charset="77"/>
                  </a:rPr>
                  <a:t> , sia impiegato, si richiede che la remunerazione del capitale </a:t>
                </a:r>
                <a:r>
                  <a:rPr lang="it-IT" altLang="en-US" sz="1600" b="1" dirty="0">
                    <a:solidFill>
                      <a:srgbClr val="C00000"/>
                    </a:solidFill>
                    <a:latin typeface="American Typewriter" panose="02090604020004020304" pitchFamily="18" charset="77"/>
                  </a:rPr>
                  <a:t>r/P</a:t>
                </a:r>
                <a:r>
                  <a:rPr lang="it-IT" altLang="en-US" sz="1600" dirty="0">
                    <a:latin typeface="American Typewriter" panose="02090604020004020304" pitchFamily="18" charset="77"/>
                  </a:rPr>
                  <a:t> sia pari alla produttività marginale del capitale nel punto di pieno impiego, </a:t>
                </a:r>
                <a:r>
                  <a:rPr lang="it-IT" altLang="en-US" sz="1600" b="1" dirty="0">
                    <a:solidFill>
                      <a:srgbClr val="C00000"/>
                    </a:solidFill>
                    <a:latin typeface="American Typewriter" panose="02090604020004020304" pitchFamily="18" charset="77"/>
                  </a:rPr>
                  <a:t>MP</a:t>
                </a:r>
                <a14:m>
                  <m:oMath xmlns:m="http://schemas.openxmlformats.org/officeDocument/2006/math">
                    <m:bar>
                      <m:barPr>
                        <m:pos m:val="top"/>
                        <m:ctrlPr>
                          <a:rPr lang="it-IT" sz="1600" b="1" i="1" smtClean="0">
                            <a:solidFill>
                              <a:srgbClr val="C00000"/>
                            </a:solidFill>
                            <a:latin typeface="Cambria Math" panose="02040503050406030204" pitchFamily="18" charset="0"/>
                          </a:rPr>
                        </m:ctrlPr>
                      </m:barPr>
                      <m:e>
                        <m:r>
                          <a:rPr lang="it-IT" sz="1600" b="1" i="0" smtClean="0">
                            <a:solidFill>
                              <a:srgbClr val="C00000"/>
                            </a:solidFill>
                            <a:latin typeface="Cambria Math" panose="02040503050406030204" pitchFamily="18" charset="0"/>
                            <a:ea typeface="Cambria Math" panose="02040503050406030204" pitchFamily="18" charset="0"/>
                          </a:rPr>
                          <m:t>𝐊</m:t>
                        </m:r>
                      </m:e>
                    </m:bar>
                  </m:oMath>
                </a14:m>
                <a:r>
                  <a:rPr lang="it-IT" altLang="en-US" sz="1600" dirty="0">
                    <a:latin typeface="American Typewriter" panose="02090604020004020304" pitchFamily="18" charset="77"/>
                  </a:rPr>
                  <a:t>. </a:t>
                </a:r>
              </a:p>
              <a:p>
                <a:pPr marL="342900" indent="-342900">
                  <a:lnSpc>
                    <a:spcPct val="105000"/>
                  </a:lnSpc>
                  <a:spcBef>
                    <a:spcPct val="50000"/>
                  </a:spcBef>
                  <a:buSzPct val="100000"/>
                  <a:buFontTx/>
                  <a:buAutoNum type="arabicParenR"/>
                </a:pPr>
                <a:r>
                  <a:rPr lang="it-IT" altLang="en-US" sz="1600" dirty="0">
                    <a:latin typeface="American Typewriter" panose="02090604020004020304" pitchFamily="18" charset="77"/>
                  </a:rPr>
                  <a:t>Pertanto, se  </a:t>
                </a:r>
                <a:r>
                  <a:rPr lang="it-IT" altLang="en-US" sz="1600" b="1" dirty="0">
                    <a:solidFill>
                      <a:srgbClr val="C00000"/>
                    </a:solidFill>
                    <a:latin typeface="American Typewriter" panose="02090604020004020304" pitchFamily="18" charset="77"/>
                  </a:rPr>
                  <a:t>w/P = MP</a:t>
                </a:r>
                <a14:m>
                  <m:oMath xmlns:m="http://schemas.openxmlformats.org/officeDocument/2006/math">
                    <m:bar>
                      <m:barPr>
                        <m:pos m:val="top"/>
                        <m:ctrlPr>
                          <a:rPr lang="it-IT" sz="1600" b="1" i="1">
                            <a:solidFill>
                              <a:srgbClr val="C00000"/>
                            </a:solidFill>
                            <a:latin typeface="Cambria Math" panose="02040503050406030204" pitchFamily="18" charset="0"/>
                          </a:rPr>
                        </m:ctrlPr>
                      </m:barPr>
                      <m:e>
                        <m:r>
                          <m:rPr>
                            <m:nor/>
                          </m:rPr>
                          <a:rPr lang="it-IT" sz="1600" b="1" i="0" smtClean="0">
                            <a:solidFill>
                              <a:srgbClr val="C00000"/>
                            </a:solidFill>
                            <a:latin typeface="American Typewriter" panose="02090604020004020304" pitchFamily="18" charset="77"/>
                            <a:ea typeface="Cambria Math" panose="02040503050406030204" pitchFamily="18" charset="0"/>
                          </a:rPr>
                          <m:t>N</m:t>
                        </m:r>
                      </m:e>
                    </m:bar>
                  </m:oMath>
                </a14:m>
                <a:r>
                  <a:rPr lang="it-IT" altLang="en-US" sz="1600" dirty="0">
                    <a:latin typeface="American Typewriter" panose="02090604020004020304" pitchFamily="18" charset="77"/>
                  </a:rPr>
                  <a:t>  e  </a:t>
                </a:r>
                <a:r>
                  <a:rPr lang="it-IT" altLang="en-US" sz="1600" b="1" dirty="0">
                    <a:solidFill>
                      <a:srgbClr val="C00000"/>
                    </a:solidFill>
                    <a:latin typeface="American Typewriter" panose="02090604020004020304" pitchFamily="18" charset="77"/>
                  </a:rPr>
                  <a:t>r/P = MP</a:t>
                </a:r>
                <a14:m>
                  <m:oMath xmlns:m="http://schemas.openxmlformats.org/officeDocument/2006/math">
                    <m:bar>
                      <m:barPr>
                        <m:pos m:val="top"/>
                        <m:ctrlPr>
                          <a:rPr lang="it-IT" sz="1600" b="1" i="1">
                            <a:solidFill>
                              <a:srgbClr val="C00000"/>
                            </a:solidFill>
                            <a:latin typeface="Cambria Math" panose="02040503050406030204" pitchFamily="18" charset="0"/>
                          </a:rPr>
                        </m:ctrlPr>
                      </m:barPr>
                      <m:e>
                        <m:r>
                          <a:rPr lang="it-IT" sz="1600" b="1">
                            <a:solidFill>
                              <a:srgbClr val="C00000"/>
                            </a:solidFill>
                            <a:latin typeface="Cambria Math" panose="02040503050406030204" pitchFamily="18" charset="0"/>
                            <a:ea typeface="Cambria Math" panose="02040503050406030204" pitchFamily="18" charset="0"/>
                          </a:rPr>
                          <m:t>𝐊</m:t>
                        </m:r>
                      </m:e>
                    </m:bar>
                  </m:oMath>
                </a14:m>
                <a:r>
                  <a:rPr lang="it-IT" altLang="en-US" sz="1600" dirty="0">
                    <a:latin typeface="American Typewriter" panose="02090604020004020304" pitchFamily="18" charset="77"/>
                  </a:rPr>
                  <a:t>, ambedue i fattori sono pienamente occupati …</a:t>
                </a:r>
              </a:p>
              <a:p>
                <a:pPr marL="342900" indent="-342900">
                  <a:lnSpc>
                    <a:spcPct val="105000"/>
                  </a:lnSpc>
                  <a:spcBef>
                    <a:spcPct val="50000"/>
                  </a:spcBef>
                  <a:buSzPct val="100000"/>
                  <a:buFontTx/>
                  <a:buAutoNum type="arabicParenR"/>
                </a:pPr>
                <a:r>
                  <a:rPr lang="it-IT" altLang="en-US" sz="1600" dirty="0">
                    <a:latin typeface="American Typewriter" panose="02090604020004020304" pitchFamily="18" charset="77"/>
                  </a:rPr>
                  <a:t> … Inoltre, se la funzione di produzione ha </a:t>
                </a:r>
                <a:r>
                  <a:rPr lang="it-IT" altLang="en-US" sz="1600" b="1" u="sng" dirty="0">
                    <a:latin typeface="American Typewriter" panose="02090604020004020304" pitchFamily="18" charset="77"/>
                  </a:rPr>
                  <a:t>rendimenti di scala costanti</a:t>
                </a:r>
                <a:r>
                  <a:rPr lang="it-IT" altLang="en-US" sz="1600" dirty="0">
                    <a:latin typeface="American Typewriter" panose="02090604020004020304" pitchFamily="18" charset="77"/>
                  </a:rPr>
                  <a:t>, </a:t>
                </a:r>
              </a:p>
              <a:p>
                <a:pPr lvl="1">
                  <a:lnSpc>
                    <a:spcPct val="105000"/>
                  </a:lnSpc>
                  <a:spcBef>
                    <a:spcPts val="600"/>
                  </a:spcBef>
                  <a:buSzPct val="100000"/>
                </a:pPr>
                <a:r>
                  <a:rPr lang="it-IT" altLang="en-US" sz="1600" dirty="0">
                    <a:latin typeface="American Typewriter" panose="02090604020004020304" pitchFamily="18" charset="77"/>
                  </a:rPr>
                  <a:t>il </a:t>
                </a:r>
                <a:r>
                  <a:rPr lang="it-IT" sz="1600" dirty="0">
                    <a:solidFill>
                      <a:srgbClr val="003399"/>
                    </a:solidFill>
                    <a:latin typeface="American Typewriter" panose="02090604020004020304" pitchFamily="18" charset="77"/>
                    <a:ea typeface="Cambria Math" panose="02040503050406030204" pitchFamily="18" charset="0"/>
                  </a:rPr>
                  <a:t>prodotto è interamente ed esattamente distribuito tra i due fattori</a:t>
                </a:r>
                <a:r>
                  <a:rPr lang="it-IT" sz="1800" dirty="0">
                    <a:solidFill>
                      <a:srgbClr val="003399"/>
                    </a:solidFill>
                    <a:ea typeface="Cambria Math" panose="02040503050406030204" pitchFamily="18" charset="0"/>
                  </a:rPr>
                  <a:t>.</a:t>
                </a:r>
                <a:endParaRPr lang="it-IT" altLang="en-US" dirty="0">
                  <a:latin typeface="Calibri" panose="020F0502020204030204" pitchFamily="34"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39552" y="1484784"/>
                <a:ext cx="8208912" cy="4230261"/>
              </a:xfrm>
              <a:prstGeom prst="rect">
                <a:avLst/>
              </a:prstGeom>
              <a:blipFill>
                <a:blip r:embed="rId3"/>
                <a:stretch>
                  <a:fillRect l="-309" t="-599" r="-927" b="-898"/>
                </a:stretch>
              </a:blipFill>
            </p:spPr>
            <p:txBody>
              <a:bodyPr/>
              <a:lstStyle/>
              <a:p>
                <a:r>
                  <a:rPr lang="en-US">
                    <a:noFill/>
                  </a:rPr>
                  <a:t> </a:t>
                </a:r>
              </a:p>
            </p:txBody>
          </p:sp>
        </mc:Fallback>
      </mc:AlternateContent>
      <p:sp>
        <p:nvSpPr>
          <p:cNvPr id="2" name="Segnaposto piè di pagina 1"/>
          <p:cNvSpPr>
            <a:spLocks noGrp="1"/>
          </p:cNvSpPr>
          <p:nvPr>
            <p:ph type="ftr" sz="quarter" idx="10"/>
          </p:nvPr>
        </p:nvSpPr>
        <p:spPr/>
        <p:txBody>
          <a:bodyPr/>
          <a:lstStyle/>
          <a:p>
            <a:pPr>
              <a:defRPr/>
            </a:pPr>
            <a:r>
              <a:rPr lang="it-IT" dirty="0" err="1"/>
              <a:t>Lez</a:t>
            </a:r>
            <a:r>
              <a:rPr lang="it-IT" dirty="0"/>
              <a:t>. 3-A: La crescita economica</a:t>
            </a:r>
          </a:p>
        </p:txBody>
      </p:sp>
      <p:sp>
        <p:nvSpPr>
          <p:cNvPr id="5" name="Ovale 4"/>
          <p:cNvSpPr/>
          <p:nvPr/>
        </p:nvSpPr>
        <p:spPr>
          <a:xfrm>
            <a:off x="8229707" y="5517232"/>
            <a:ext cx="899592" cy="79208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solidFill>
                <a:latin typeface="Arial" panose="020B0604020202020204" pitchFamily="34" charset="0"/>
              </a:rPr>
              <a:t>Cosa vuol dire?</a:t>
            </a:r>
            <a:endParaRPr lang="en-US" dirty="0">
              <a:solidFill>
                <a:schemeClr val="tx2"/>
              </a:solidFill>
              <a:latin typeface="Arial" panose="020B0604020202020204" pitchFamily="34" charset="0"/>
            </a:endParaRPr>
          </a:p>
        </p:txBody>
      </p:sp>
      <p:cxnSp>
        <p:nvCxnSpPr>
          <p:cNvPr id="7" name="Connettore 2 6"/>
          <p:cNvCxnSpPr/>
          <p:nvPr/>
        </p:nvCxnSpPr>
        <p:spPr>
          <a:xfrm flipH="1" flipV="1">
            <a:off x="7524328" y="5301208"/>
            <a:ext cx="70538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431495"/>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3"/>
          <p:cNvSpPr>
            <a:spLocks noGrp="1"/>
          </p:cNvSpPr>
          <p:nvPr>
            <p:ph type="ftr" sz="quarter" idx="10"/>
          </p:nvPr>
        </p:nvSpPr>
        <p:spPr/>
        <p:txBody>
          <a:bodyPr/>
          <a:lstStyle/>
          <a:p>
            <a:pPr>
              <a:defRPr/>
            </a:pPr>
            <a:r>
              <a:rPr lang="it-IT"/>
              <a:t>Lez. 3-A: La crescita economica</a:t>
            </a:r>
          </a:p>
        </p:txBody>
      </p:sp>
      <p:sp>
        <p:nvSpPr>
          <p:cNvPr id="60419" name="Rectangle 2"/>
          <p:cNvSpPr>
            <a:spLocks noGrp="1" noChangeArrowheads="1"/>
          </p:cNvSpPr>
          <p:nvPr>
            <p:ph type="body" idx="1"/>
          </p:nvPr>
        </p:nvSpPr>
        <p:spPr>
          <a:xfrm>
            <a:off x="611188" y="1556792"/>
            <a:ext cx="8001000" cy="4094584"/>
          </a:xfrm>
        </p:spPr>
        <p:txBody>
          <a:bodyPr/>
          <a:lstStyle/>
          <a:p>
            <a:pPr marL="287338" indent="-287338" eaLnBrk="1" hangingPunct="1">
              <a:lnSpc>
                <a:spcPct val="125000"/>
              </a:lnSpc>
              <a:spcBef>
                <a:spcPts val="600"/>
              </a:spcBef>
              <a:buClr>
                <a:srgbClr val="009900"/>
              </a:buClr>
              <a:buFont typeface="Wingdings" panose="05000000000000000000" pitchFamily="2" charset="2"/>
              <a:buNone/>
            </a:pPr>
            <a:r>
              <a:rPr lang="it-IT" altLang="en-US" sz="1700" dirty="0">
                <a:latin typeface="American Typewriter" panose="02090604020004020304" pitchFamily="18" charset="77"/>
              </a:rPr>
              <a:t>Il modello di </a:t>
            </a:r>
            <a:r>
              <a:rPr lang="it-IT" altLang="en-US" sz="1700" dirty="0" err="1">
                <a:latin typeface="American Typewriter" panose="02090604020004020304" pitchFamily="18" charset="77"/>
              </a:rPr>
              <a:t>Solow</a:t>
            </a:r>
            <a:r>
              <a:rPr lang="it-IT" altLang="en-US" sz="1700" dirty="0">
                <a:latin typeface="American Typewriter" panose="02090604020004020304" pitchFamily="18" charset="77"/>
              </a:rPr>
              <a:t> semplificato </a:t>
            </a:r>
            <a:r>
              <a:rPr lang="it-IT" altLang="en-US" sz="1700" b="1" dirty="0">
                <a:solidFill>
                  <a:srgbClr val="CC3300"/>
                </a:solidFill>
                <a:latin typeface="American Typewriter" panose="02090604020004020304" pitchFamily="18" charset="77"/>
              </a:rPr>
              <a:t>non</a:t>
            </a:r>
            <a:r>
              <a:rPr lang="it-IT" altLang="en-US" sz="1700" dirty="0">
                <a:latin typeface="American Typewriter" panose="02090604020004020304" pitchFamily="18" charset="77"/>
              </a:rPr>
              <a:t> può spiegare la crescita economica duratura: </a:t>
            </a:r>
          </a:p>
          <a:p>
            <a:pPr eaLnBrk="1" hangingPunct="1">
              <a:lnSpc>
                <a:spcPct val="125000"/>
              </a:lnSpc>
              <a:spcBef>
                <a:spcPts val="600"/>
              </a:spcBef>
              <a:buClr>
                <a:srgbClr val="009900"/>
              </a:buClr>
            </a:pPr>
            <a:r>
              <a:rPr lang="it-IT" altLang="en-US" sz="1700" dirty="0">
                <a:latin typeface="American Typewriter" panose="02090604020004020304" pitchFamily="18" charset="77"/>
              </a:rPr>
              <a:t>Raggiunto lo stato stazionario, il reddito pro capite non aumenta più.</a:t>
            </a:r>
          </a:p>
          <a:p>
            <a:pPr marL="287338" indent="-287338" eaLnBrk="1" hangingPunct="1">
              <a:lnSpc>
                <a:spcPct val="125000"/>
              </a:lnSpc>
              <a:spcBef>
                <a:spcPts val="600"/>
              </a:spcBef>
              <a:buClr>
                <a:srgbClr val="009900"/>
              </a:buClr>
              <a:buFont typeface="Wingdings" panose="05000000000000000000" pitchFamily="2" charset="2"/>
              <a:buNone/>
            </a:pPr>
            <a:r>
              <a:rPr lang="it-IT" altLang="en-US" sz="1700" dirty="0">
                <a:latin typeface="American Typewriter" panose="02090604020004020304" pitchFamily="18" charset="77"/>
              </a:rPr>
              <a:t>Nella realtà (e anche in base ai </a:t>
            </a:r>
            <a:r>
              <a:rPr lang="it-IT" altLang="en-US" sz="1700" i="1" dirty="0">
                <a:solidFill>
                  <a:srgbClr val="0070C0"/>
                </a:solidFill>
                <a:latin typeface="American Typewriter" panose="02090604020004020304" pitchFamily="18" charset="77"/>
              </a:rPr>
              <a:t>fatti stilizzati di </a:t>
            </a:r>
            <a:r>
              <a:rPr lang="it-IT" altLang="en-US" sz="1700" i="1" dirty="0" err="1">
                <a:solidFill>
                  <a:srgbClr val="0070C0"/>
                </a:solidFill>
                <a:latin typeface="American Typewriter" panose="02090604020004020304" pitchFamily="18" charset="77"/>
              </a:rPr>
              <a:t>Kaldor</a:t>
            </a:r>
            <a:r>
              <a:rPr lang="it-IT" altLang="en-US" sz="1700" i="1" dirty="0">
                <a:solidFill>
                  <a:srgbClr val="0070C0"/>
                </a:solidFill>
                <a:latin typeface="American Typewriter" panose="02090604020004020304" pitchFamily="18" charset="77"/>
              </a:rPr>
              <a:t> </a:t>
            </a:r>
            <a:r>
              <a:rPr lang="it-IT" altLang="en-US" sz="1700" dirty="0">
                <a:latin typeface="American Typewriter" panose="02090604020004020304" pitchFamily="18" charset="77"/>
              </a:rPr>
              <a:t>…) non è così: </a:t>
            </a:r>
          </a:p>
          <a:p>
            <a:pPr marL="287338" indent="-287338" eaLnBrk="1" hangingPunct="1">
              <a:lnSpc>
                <a:spcPct val="125000"/>
              </a:lnSpc>
              <a:spcBef>
                <a:spcPts val="600"/>
              </a:spcBef>
              <a:buClr>
                <a:srgbClr val="009900"/>
              </a:buClr>
            </a:pPr>
            <a:r>
              <a:rPr lang="it-IT" altLang="en-US" sz="1700" dirty="0">
                <a:latin typeface="American Typewriter" panose="02090604020004020304" pitchFamily="18" charset="77"/>
              </a:rPr>
              <a:t>il reddito nazionale ed il reddito pro capite aumentano, nel lungo periodo, in (quasi) tutte le economie.</a:t>
            </a:r>
          </a:p>
          <a:p>
            <a:pPr marL="0" indent="0" eaLnBrk="1" hangingPunct="1">
              <a:lnSpc>
                <a:spcPct val="125000"/>
              </a:lnSpc>
              <a:spcBef>
                <a:spcPts val="600"/>
              </a:spcBef>
              <a:buClr>
                <a:srgbClr val="009900"/>
              </a:buClr>
              <a:buNone/>
            </a:pPr>
            <a:r>
              <a:rPr lang="it-IT" altLang="en-US" sz="1700" dirty="0">
                <a:latin typeface="American Typewriter" panose="02090604020004020304" pitchFamily="18" charset="77"/>
              </a:rPr>
              <a:t>Per rendere più realistico il modello, introduciamo gli altri due meccanismi di crescita:</a:t>
            </a:r>
          </a:p>
          <a:p>
            <a:pPr eaLnBrk="1" hangingPunct="1">
              <a:lnSpc>
                <a:spcPct val="125000"/>
              </a:lnSpc>
              <a:spcBef>
                <a:spcPts val="600"/>
              </a:spcBef>
              <a:buClr>
                <a:srgbClr val="009900"/>
              </a:buClr>
            </a:pPr>
            <a:r>
              <a:rPr lang="it-IT" altLang="en-US" sz="1700" b="1" dirty="0">
                <a:solidFill>
                  <a:srgbClr val="0070C0"/>
                </a:solidFill>
                <a:latin typeface="American Typewriter" panose="02090604020004020304" pitchFamily="18" charset="77"/>
              </a:rPr>
              <a:t>Crescita</a:t>
            </a:r>
            <a:r>
              <a:rPr lang="it-IT" altLang="en-US" sz="1700" dirty="0">
                <a:latin typeface="American Typewriter" panose="02090604020004020304" pitchFamily="18" charset="77"/>
              </a:rPr>
              <a:t> della popolazione</a:t>
            </a:r>
          </a:p>
          <a:p>
            <a:pPr eaLnBrk="1" hangingPunct="1">
              <a:lnSpc>
                <a:spcPct val="125000"/>
              </a:lnSpc>
              <a:spcBef>
                <a:spcPts val="600"/>
              </a:spcBef>
              <a:buClr>
                <a:srgbClr val="009900"/>
              </a:buClr>
            </a:pPr>
            <a:r>
              <a:rPr lang="it-IT" altLang="en-US" sz="1700" b="1" dirty="0">
                <a:solidFill>
                  <a:srgbClr val="0070C0"/>
                </a:solidFill>
                <a:latin typeface="American Typewriter" panose="02090604020004020304" pitchFamily="18" charset="77"/>
              </a:rPr>
              <a:t>Progresso</a:t>
            </a:r>
            <a:r>
              <a:rPr lang="it-IT" altLang="en-US" sz="1700" dirty="0">
                <a:latin typeface="American Typewriter" panose="02090604020004020304" pitchFamily="18" charset="77"/>
              </a:rPr>
              <a:t> tecnico.</a:t>
            </a:r>
          </a:p>
        </p:txBody>
      </p:sp>
      <p:sp>
        <p:nvSpPr>
          <p:cNvPr id="60421" name="Rectangle 4"/>
          <p:cNvSpPr>
            <a:spLocks noGrp="1" noChangeArrowheads="1"/>
          </p:cNvSpPr>
          <p:nvPr>
            <p:ph type="title"/>
          </p:nvPr>
        </p:nvSpPr>
        <p:spPr bwMode="auto">
          <a:xfrm>
            <a:off x="611188" y="476821"/>
            <a:ext cx="7231062" cy="79193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latin typeface="American Typewriter" panose="02090604020004020304" pitchFamily="18" charset="77"/>
              </a:rPr>
              <a:t>II.7 -  Il modello di </a:t>
            </a:r>
            <a:r>
              <a:rPr lang="it-IT" altLang="en-US" sz="2400" b="1" dirty="0" err="1">
                <a:latin typeface="American Typewriter" panose="02090604020004020304" pitchFamily="18" charset="77"/>
              </a:rPr>
              <a:t>Solow</a:t>
            </a:r>
            <a:r>
              <a:rPr lang="it-IT" altLang="en-US" sz="2400" b="1" dirty="0">
                <a:latin typeface="American Typewriter" panose="02090604020004020304" pitchFamily="18" charset="77"/>
              </a:rPr>
              <a:t>: </a:t>
            </a:r>
            <a:br>
              <a:rPr lang="it-IT" altLang="en-US" sz="2400" dirty="0">
                <a:latin typeface="American Typewriter" panose="02090604020004020304" pitchFamily="18" charset="77"/>
              </a:rPr>
            </a:br>
            <a:r>
              <a:rPr lang="it-IT" altLang="en-US" sz="2400" dirty="0">
                <a:latin typeface="American Typewriter" panose="02090604020004020304" pitchFamily="18" charset="77"/>
              </a:rPr>
              <a:t>         </a:t>
            </a:r>
            <a:r>
              <a:rPr lang="it-IT" altLang="en-US" sz="2400" b="1" dirty="0">
                <a:latin typeface="American Typewriter" panose="02090604020004020304" pitchFamily="18" charset="77"/>
              </a:rPr>
              <a:t>gli altri meccanismi di crescita</a:t>
            </a:r>
            <a:endParaRPr lang="it-IT" altLang="en-US" sz="2400" b="1" i="1" dirty="0">
              <a:solidFill>
                <a:srgbClr val="003399"/>
              </a:solidFill>
              <a:latin typeface="American Typewriter" panose="02090604020004020304" pitchFamily="18" charset="77"/>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61443" name="Rectangle 2"/>
          <p:cNvSpPr>
            <a:spLocks noGrp="1" noChangeArrowheads="1"/>
          </p:cNvSpPr>
          <p:nvPr>
            <p:ph type="title"/>
          </p:nvPr>
        </p:nvSpPr>
        <p:spPr bwMode="auto">
          <a:xfrm>
            <a:off x="539750" y="260350"/>
            <a:ext cx="8229600" cy="67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 crescita della popolazione</a:t>
            </a:r>
          </a:p>
        </p:txBody>
      </p:sp>
      <p:sp>
        <p:nvSpPr>
          <p:cNvPr id="703491" name="Text Box 3"/>
          <p:cNvSpPr txBox="1">
            <a:spLocks noChangeArrowheads="1"/>
          </p:cNvSpPr>
          <p:nvPr/>
        </p:nvSpPr>
        <p:spPr bwMode="auto">
          <a:xfrm>
            <a:off x="539750" y="1412776"/>
            <a:ext cx="78486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Se introduciamo la crescita della popolazione nel modello di </a:t>
            </a:r>
            <a:r>
              <a:rPr lang="it-IT" altLang="en-US" sz="1800" dirty="0" err="1">
                <a:latin typeface="American Typewriter" panose="02090604020004020304" pitchFamily="18" charset="77"/>
              </a:rPr>
              <a:t>Solow</a:t>
            </a:r>
            <a:r>
              <a:rPr lang="it-IT" altLang="en-US" sz="1800" dirty="0">
                <a:latin typeface="American Typewriter" panose="02090604020004020304" pitchFamily="18" charset="77"/>
              </a:rPr>
              <a:t>, allora:</a:t>
            </a:r>
          </a:p>
          <a:p>
            <a:pPr eaLnBrk="1" hangingPunct="1">
              <a:spcBef>
                <a:spcPct val="50000"/>
              </a:spcBef>
              <a:buFontTx/>
              <a:buAutoNum type="arabicPeriod"/>
            </a:pPr>
            <a:r>
              <a:rPr lang="it-IT" altLang="en-US" sz="1800" dirty="0">
                <a:solidFill>
                  <a:srgbClr val="000099"/>
                </a:solidFill>
                <a:latin typeface="American Typewriter" panose="02090604020004020304" pitchFamily="18" charset="77"/>
              </a:rPr>
              <a:t>Si genera una </a:t>
            </a:r>
            <a:r>
              <a:rPr lang="it-IT" altLang="en-US" sz="1800" b="1" dirty="0">
                <a:solidFill>
                  <a:srgbClr val="000099"/>
                </a:solidFill>
                <a:latin typeface="American Typewriter" panose="02090604020004020304" pitchFamily="18" charset="77"/>
              </a:rPr>
              <a:t>crescita sostenuta e persistente</a:t>
            </a:r>
          </a:p>
          <a:p>
            <a:pPr eaLnBrk="1" hangingPunct="1">
              <a:spcBef>
                <a:spcPct val="50000"/>
              </a:spcBef>
              <a:buFontTx/>
              <a:buAutoNum type="arabicPeriod"/>
            </a:pPr>
            <a:r>
              <a:rPr lang="it-IT" altLang="en-US" sz="1800" dirty="0">
                <a:solidFill>
                  <a:srgbClr val="000099"/>
                </a:solidFill>
                <a:latin typeface="American Typewriter" panose="02090604020004020304" pitchFamily="18" charset="77"/>
              </a:rPr>
              <a:t>Si può spiegare la </a:t>
            </a:r>
            <a:r>
              <a:rPr lang="it-IT" altLang="en-US" sz="1800" b="1" dirty="0">
                <a:solidFill>
                  <a:srgbClr val="000099"/>
                </a:solidFill>
                <a:latin typeface="American Typewriter" panose="02090604020004020304" pitchFamily="18" charset="77"/>
              </a:rPr>
              <a:t>disparità di reddito p.c. tra diversi paesi</a:t>
            </a:r>
          </a:p>
          <a:p>
            <a:pPr eaLnBrk="1" hangingPunct="1">
              <a:spcBef>
                <a:spcPct val="50000"/>
              </a:spcBef>
              <a:buFontTx/>
              <a:buAutoNum type="arabicPeriod"/>
            </a:pPr>
            <a:r>
              <a:rPr lang="it-IT" altLang="en-US" sz="1800" dirty="0">
                <a:solidFill>
                  <a:srgbClr val="000099"/>
                </a:solidFill>
                <a:latin typeface="American Typewriter" panose="02090604020004020304" pitchFamily="18" charset="77"/>
              </a:rPr>
              <a:t>Si modifica il valore di </a:t>
            </a:r>
            <a:r>
              <a:rPr lang="it-IT" altLang="en-US" sz="1800" b="1" i="1" dirty="0">
                <a:solidFill>
                  <a:srgbClr val="CC0000"/>
                </a:solidFill>
                <a:latin typeface="American Typewriter" panose="02090604020004020304" pitchFamily="18" charset="77"/>
              </a:rPr>
              <a:t>k*</a:t>
            </a:r>
            <a:r>
              <a:rPr lang="it-IT" altLang="en-US" sz="1800" b="1" baseline="-25000" dirty="0" err="1">
                <a:solidFill>
                  <a:srgbClr val="CC0000"/>
                </a:solidFill>
                <a:latin typeface="American Typewriter" panose="02090604020004020304" pitchFamily="18" charset="77"/>
              </a:rPr>
              <a:t>gold</a:t>
            </a:r>
            <a:r>
              <a:rPr lang="it-IT" altLang="en-US" sz="1800" b="1" baseline="-25000" dirty="0">
                <a:solidFill>
                  <a:srgbClr val="CC0000"/>
                </a:solidFill>
                <a:latin typeface="American Typewriter" panose="02090604020004020304" pitchFamily="18" charset="77"/>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animEffect transition="in" filter="wipe(left)">
                                      <p:cBhvr>
                                        <p:cTn id="7" dur="500"/>
                                        <p:tgtEl>
                                          <p:spTgt spid="70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03491">
                                            <p:txEl>
                                              <p:pRg st="1" end="1"/>
                                            </p:txEl>
                                          </p:spTgt>
                                        </p:tgtEl>
                                        <p:attrNameLst>
                                          <p:attrName>style.visibility</p:attrName>
                                        </p:attrNameLst>
                                      </p:cBhvr>
                                      <p:to>
                                        <p:strVal val="visible"/>
                                      </p:to>
                                    </p:set>
                                    <p:animEffect transition="in" filter="wipe(left)">
                                      <p:cBhvr>
                                        <p:cTn id="12" dur="500"/>
                                        <p:tgtEl>
                                          <p:spTgt spid="70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03491">
                                            <p:txEl>
                                              <p:pRg st="2" end="2"/>
                                            </p:txEl>
                                          </p:spTgt>
                                        </p:tgtEl>
                                        <p:attrNameLst>
                                          <p:attrName>style.visibility</p:attrName>
                                        </p:attrNameLst>
                                      </p:cBhvr>
                                      <p:to>
                                        <p:strVal val="visible"/>
                                      </p:to>
                                    </p:set>
                                    <p:animEffect transition="in" filter="wipe(left)">
                                      <p:cBhvr>
                                        <p:cTn id="17" dur="500"/>
                                        <p:tgtEl>
                                          <p:spTgt spid="70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03491">
                                            <p:txEl>
                                              <p:pRg st="3" end="3"/>
                                            </p:txEl>
                                          </p:spTgt>
                                        </p:tgtEl>
                                        <p:attrNameLst>
                                          <p:attrName>style.visibility</p:attrName>
                                        </p:attrNameLst>
                                      </p:cBhvr>
                                      <p:to>
                                        <p:strVal val="visible"/>
                                      </p:to>
                                    </p:set>
                                    <p:animEffect transition="in" filter="wipe(left)">
                                      <p:cBhvr>
                                        <p:cTn id="22" dur="500"/>
                                        <p:tgtEl>
                                          <p:spTgt spid="70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685058" name="Rectangle 2"/>
          <p:cNvSpPr>
            <a:spLocks noGrp="1" noChangeArrowheads="1"/>
          </p:cNvSpPr>
          <p:nvPr>
            <p:ph type="body" idx="1"/>
          </p:nvPr>
        </p:nvSpPr>
        <p:spPr>
          <a:xfrm>
            <a:off x="611560" y="1196752"/>
            <a:ext cx="8210872" cy="914772"/>
          </a:xfrm>
        </p:spPr>
        <p:txBody>
          <a:bodyPr/>
          <a:lstStyle/>
          <a:p>
            <a:pPr marL="287338" indent="-287338" eaLnBrk="1" hangingPunct="1">
              <a:lnSpc>
                <a:spcPct val="105000"/>
              </a:lnSpc>
              <a:spcBef>
                <a:spcPct val="50000"/>
              </a:spcBef>
              <a:buClr>
                <a:srgbClr val="009900"/>
              </a:buClr>
              <a:buFont typeface="Wingdings" panose="05000000000000000000" pitchFamily="2" charset="2"/>
              <a:buNone/>
            </a:pPr>
            <a:r>
              <a:rPr lang="it-IT" altLang="en-US" sz="1800" i="1" dirty="0">
                <a:solidFill>
                  <a:srgbClr val="FF0000"/>
                </a:solidFill>
                <a:latin typeface="American Typewriter" panose="02090604020004020304" pitchFamily="18" charset="77"/>
              </a:rPr>
              <a:t>Ipotesi</a:t>
            </a:r>
            <a:r>
              <a:rPr lang="it-IT" altLang="en-US" sz="1800" dirty="0">
                <a:solidFill>
                  <a:srgbClr val="FF0000"/>
                </a:solidFill>
                <a:latin typeface="American Typewriter" panose="02090604020004020304" pitchFamily="18" charset="77"/>
              </a:rPr>
              <a:t>: </a:t>
            </a:r>
          </a:p>
          <a:p>
            <a:pPr marL="287338" indent="-287338" eaLnBrk="1" hangingPunct="1">
              <a:lnSpc>
                <a:spcPct val="105000"/>
              </a:lnSpc>
              <a:spcBef>
                <a:spcPct val="50000"/>
              </a:spcBef>
              <a:buClr>
                <a:srgbClr val="009900"/>
              </a:buClr>
              <a:buFont typeface="Wingdings" panose="05000000000000000000" pitchFamily="2" charset="2"/>
              <a:buNone/>
            </a:pPr>
            <a:r>
              <a:rPr lang="it-IT" altLang="en-US" sz="1800" dirty="0">
                <a:latin typeface="American Typewriter" panose="02090604020004020304" pitchFamily="18" charset="77"/>
              </a:rPr>
              <a:t>Popolazione, forza lavoro e occupati crescono al tasso esogeno e costante </a:t>
            </a:r>
            <a:r>
              <a:rPr lang="it-IT" altLang="en-US" sz="2000" b="1" dirty="0">
                <a:solidFill>
                  <a:srgbClr val="003399"/>
                </a:solidFill>
                <a:latin typeface="American Typewriter" panose="02090604020004020304" pitchFamily="18" charset="77"/>
              </a:rPr>
              <a:t>n.</a:t>
            </a:r>
          </a:p>
        </p:txBody>
      </p:sp>
      <p:sp>
        <p:nvSpPr>
          <p:cNvPr id="685059" name="Rectangle 3"/>
          <p:cNvSpPr>
            <a:spLocks noChangeArrowheads="1"/>
          </p:cNvSpPr>
          <p:nvPr/>
        </p:nvSpPr>
        <p:spPr bwMode="auto">
          <a:xfrm>
            <a:off x="755577" y="3297186"/>
            <a:ext cx="8322374" cy="222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14000"/>
              </a:lnSpc>
              <a:spcBef>
                <a:spcPts val="600"/>
              </a:spcBef>
              <a:buClr>
                <a:srgbClr val="009900"/>
              </a:buClr>
              <a:buSzPct val="70000"/>
              <a:buFont typeface="Wingdings" panose="05000000000000000000" pitchFamily="2" charset="2"/>
              <a:buNone/>
            </a:pPr>
            <a:r>
              <a:rPr lang="it-IT" altLang="en-US" sz="2000" b="1" dirty="0">
                <a:solidFill>
                  <a:srgbClr val="003399"/>
                </a:solidFill>
                <a:latin typeface="American Typewriter" panose="02090604020004020304" pitchFamily="18" charset="77"/>
              </a:rPr>
              <a:t>n </a:t>
            </a:r>
            <a:r>
              <a:rPr lang="it-IT" altLang="en-US" sz="1800" dirty="0">
                <a:latin typeface="American Typewriter" panose="02090604020004020304" pitchFamily="18" charset="77"/>
              </a:rPr>
              <a:t>rappresenta il tasso di variazione percentuale (su base annuale).</a:t>
            </a:r>
          </a:p>
          <a:p>
            <a:pPr eaLnBrk="1" hangingPunct="1">
              <a:lnSpc>
                <a:spcPct val="114000"/>
              </a:lnSpc>
              <a:spcBef>
                <a:spcPts val="1800"/>
              </a:spcBef>
              <a:buClr>
                <a:srgbClr val="009900"/>
              </a:buClr>
              <a:buSzPct val="70000"/>
              <a:buFont typeface="Wingdings" panose="05000000000000000000" pitchFamily="2" charset="2"/>
              <a:buNone/>
            </a:pPr>
            <a:r>
              <a:rPr lang="it-IT" altLang="en-US" sz="1800" i="1" dirty="0">
                <a:latin typeface="American Typewriter" panose="02090604020004020304" pitchFamily="18" charset="77"/>
              </a:rPr>
              <a:t>         </a:t>
            </a:r>
            <a:r>
              <a:rPr lang="it-IT" altLang="en-US" sz="1800" i="1" dirty="0">
                <a:solidFill>
                  <a:schemeClr val="accent6">
                    <a:lumMod val="75000"/>
                  </a:schemeClr>
                </a:solidFill>
                <a:latin typeface="American Typewriter" panose="02090604020004020304" pitchFamily="18" charset="77"/>
              </a:rPr>
              <a:t>Esempio</a:t>
            </a:r>
            <a:r>
              <a:rPr lang="it-IT" altLang="en-US" sz="1800" i="1" dirty="0">
                <a:latin typeface="American Typewriter" panose="02090604020004020304" pitchFamily="18" charset="77"/>
              </a:rPr>
              <a:t>.</a:t>
            </a:r>
            <a:r>
              <a:rPr lang="it-IT" altLang="en-US" sz="1800" dirty="0">
                <a:latin typeface="American Typewriter" panose="02090604020004020304" pitchFamily="18" charset="77"/>
              </a:rPr>
              <a:t>  </a:t>
            </a:r>
            <a:r>
              <a:rPr lang="it-IT" altLang="en-US" sz="1800" dirty="0">
                <a:solidFill>
                  <a:schemeClr val="accent6">
                    <a:lumMod val="75000"/>
                  </a:schemeClr>
                </a:solidFill>
                <a:latin typeface="American Typewriter" panose="02090604020004020304" pitchFamily="18" charset="77"/>
              </a:rPr>
              <a:t>Nel 2007, la forza lavoro è:	</a:t>
            </a:r>
            <a:r>
              <a:rPr lang="it-IT" altLang="en-US" sz="1800" b="1" dirty="0">
                <a:solidFill>
                  <a:srgbClr val="CC0000"/>
                </a:solidFill>
                <a:latin typeface="American Typewriter" panose="02090604020004020304" pitchFamily="18" charset="77"/>
              </a:rPr>
              <a:t>L</a:t>
            </a:r>
            <a:r>
              <a:rPr lang="it-IT" altLang="en-US" sz="1800" b="1" baseline="-25000" dirty="0">
                <a:solidFill>
                  <a:srgbClr val="CC0000"/>
                </a:solidFill>
                <a:latin typeface="American Typewriter" panose="02090604020004020304" pitchFamily="18" charset="77"/>
              </a:rPr>
              <a:t>0</a:t>
            </a:r>
            <a:r>
              <a:rPr lang="it-IT" altLang="en-US" sz="1800" dirty="0">
                <a:latin typeface="American Typewriter" panose="02090604020004020304" pitchFamily="18" charset="77"/>
              </a:rPr>
              <a:t> = 100, </a:t>
            </a:r>
          </a:p>
          <a:p>
            <a:pPr eaLnBrk="1" hangingPunct="1">
              <a:lnSpc>
                <a:spcPct val="114000"/>
              </a:lnSpc>
              <a:spcBef>
                <a:spcPts val="600"/>
              </a:spcBef>
              <a:buClr>
                <a:srgbClr val="009900"/>
              </a:buClr>
              <a:buSzPct val="70000"/>
              <a:buFont typeface="Wingdings" panose="05000000000000000000" pitchFamily="2" charset="2"/>
              <a:buNone/>
            </a:pPr>
            <a:r>
              <a:rPr lang="it-IT" altLang="en-US" sz="1800" dirty="0">
                <a:latin typeface="American Typewriter" panose="02090604020004020304" pitchFamily="18" charset="77"/>
              </a:rPr>
              <a:t>   		           </a:t>
            </a:r>
            <a:r>
              <a:rPr lang="it-IT" altLang="en-US" sz="1800" dirty="0">
                <a:solidFill>
                  <a:schemeClr val="accent6">
                    <a:lumMod val="75000"/>
                  </a:schemeClr>
                </a:solidFill>
                <a:latin typeface="American Typewriter" panose="02090604020004020304" pitchFamily="18" charset="77"/>
              </a:rPr>
              <a:t>e cresce del </a:t>
            </a:r>
            <a:r>
              <a:rPr lang="it-IT" altLang="en-US" sz="1800" b="1" dirty="0">
                <a:solidFill>
                  <a:schemeClr val="accent6">
                    <a:lumMod val="75000"/>
                  </a:schemeClr>
                </a:solidFill>
                <a:latin typeface="American Typewriter" panose="02090604020004020304" pitchFamily="18" charset="77"/>
              </a:rPr>
              <a:t>5% </a:t>
            </a:r>
            <a:r>
              <a:rPr lang="it-IT" altLang="en-US" sz="1800" dirty="0">
                <a:solidFill>
                  <a:schemeClr val="accent6">
                    <a:lumMod val="75000"/>
                  </a:schemeClr>
                </a:solidFill>
                <a:latin typeface="American Typewriter" panose="02090604020004020304" pitchFamily="18" charset="77"/>
              </a:rPr>
              <a:t>all’anno: 	</a:t>
            </a:r>
            <a:r>
              <a:rPr lang="it-IT" altLang="en-US" sz="1800" b="1" dirty="0">
                <a:solidFill>
                  <a:srgbClr val="0070C0"/>
                </a:solidFill>
                <a:latin typeface="American Typewriter" panose="02090604020004020304" pitchFamily="18" charset="77"/>
              </a:rPr>
              <a:t>n</a:t>
            </a:r>
            <a:r>
              <a:rPr lang="it-IT" altLang="en-US" sz="1800" dirty="0">
                <a:latin typeface="American Typewriter" panose="02090604020004020304" pitchFamily="18" charset="77"/>
              </a:rPr>
              <a:t> = 0,05,</a:t>
            </a:r>
          </a:p>
          <a:p>
            <a:pPr eaLnBrk="1" hangingPunct="1">
              <a:lnSpc>
                <a:spcPct val="114000"/>
              </a:lnSpc>
              <a:spcBef>
                <a:spcPts val="600"/>
              </a:spcBef>
              <a:buClr>
                <a:srgbClr val="009900"/>
              </a:buClr>
              <a:buSzPct val="70000"/>
              <a:buFont typeface="Wingdings" panose="05000000000000000000" pitchFamily="2" charset="2"/>
              <a:buNone/>
            </a:pPr>
            <a:r>
              <a:rPr lang="it-IT" altLang="en-US" sz="1800" dirty="0">
                <a:latin typeface="American Typewriter" panose="02090604020004020304" pitchFamily="18" charset="77"/>
              </a:rPr>
              <a:t>  		</a:t>
            </a:r>
            <a:r>
              <a:rPr lang="it-IT" altLang="en-US" sz="1800" dirty="0">
                <a:solidFill>
                  <a:schemeClr val="accent6">
                    <a:lumMod val="75000"/>
                  </a:schemeClr>
                </a:solidFill>
                <a:latin typeface="American Typewriter" panose="02090604020004020304" pitchFamily="18" charset="77"/>
              </a:rPr>
              <a:t>           Pertanto:   			</a:t>
            </a:r>
            <a:r>
              <a:rPr lang="it-IT" altLang="en-US" sz="1800" b="1" dirty="0">
                <a:solidFill>
                  <a:srgbClr val="C00000"/>
                </a:solidFill>
                <a:latin typeface="American Typewriter" panose="02090604020004020304" pitchFamily="18" charset="77"/>
                <a:sym typeface="Symbol" panose="05050102010706020507" pitchFamily="18" charset="2"/>
              </a:rPr>
              <a:t>L</a:t>
            </a:r>
            <a:r>
              <a:rPr lang="it-IT" altLang="en-US" sz="1800" dirty="0">
                <a:solidFill>
                  <a:srgbClr val="C00000"/>
                </a:solidFill>
                <a:latin typeface="American Typewriter" panose="02090604020004020304" pitchFamily="18" charset="77"/>
                <a:sym typeface="Symbol" panose="05050102010706020507" pitchFamily="18" charset="2"/>
              </a:rPr>
              <a:t> = </a:t>
            </a:r>
            <a:r>
              <a:rPr lang="it-IT" altLang="en-US" sz="1800" b="1" dirty="0">
                <a:solidFill>
                  <a:srgbClr val="0070C0"/>
                </a:solidFill>
                <a:latin typeface="American Typewriter" panose="02090604020004020304" pitchFamily="18" charset="77"/>
                <a:sym typeface="Symbol" panose="05050102010706020507" pitchFamily="18" charset="2"/>
              </a:rPr>
              <a:t>n</a:t>
            </a:r>
            <a:r>
              <a:rPr lang="it-IT" altLang="en-US" sz="1800" b="1" dirty="0">
                <a:solidFill>
                  <a:srgbClr val="C00000"/>
                </a:solidFill>
                <a:latin typeface="American Typewriter" panose="02090604020004020304" pitchFamily="18" charset="77"/>
                <a:sym typeface="Symbol" panose="05050102010706020507" pitchFamily="18" charset="2"/>
              </a:rPr>
              <a:t> L</a:t>
            </a:r>
            <a:r>
              <a:rPr lang="it-IT" altLang="en-US" sz="1800" b="1" baseline="-25000" dirty="0">
                <a:solidFill>
                  <a:srgbClr val="C00000"/>
                </a:solidFill>
                <a:latin typeface="American Typewriter" panose="02090604020004020304" pitchFamily="18" charset="77"/>
                <a:sym typeface="Symbol" panose="05050102010706020507" pitchFamily="18" charset="2"/>
              </a:rPr>
              <a:t>0</a:t>
            </a:r>
            <a:r>
              <a:rPr lang="it-IT" altLang="en-US" sz="1800" dirty="0">
                <a:solidFill>
                  <a:srgbClr val="C00000"/>
                </a:solidFill>
                <a:latin typeface="American Typewriter" panose="02090604020004020304" pitchFamily="18" charset="77"/>
                <a:sym typeface="Symbol" panose="05050102010706020507" pitchFamily="18" charset="2"/>
              </a:rPr>
              <a:t> </a:t>
            </a:r>
            <a:r>
              <a:rPr lang="it-IT" altLang="en-US" sz="1800" dirty="0">
                <a:latin typeface="American Typewriter" panose="02090604020004020304" pitchFamily="18" charset="77"/>
                <a:sym typeface="Symbol" panose="05050102010706020507" pitchFamily="18" charset="2"/>
              </a:rPr>
              <a:t>= 0,05  100 = 5</a:t>
            </a:r>
          </a:p>
          <a:p>
            <a:pPr eaLnBrk="1" hangingPunct="1">
              <a:lnSpc>
                <a:spcPct val="114000"/>
              </a:lnSpc>
              <a:spcBef>
                <a:spcPts val="600"/>
              </a:spcBef>
              <a:buClr>
                <a:srgbClr val="009900"/>
              </a:buClr>
              <a:buSzPct val="70000"/>
              <a:buFont typeface="Wingdings" panose="05000000000000000000" pitchFamily="2" charset="2"/>
              <a:buNone/>
            </a:pPr>
            <a:r>
              <a:rPr lang="it-IT" altLang="en-US" sz="1800" dirty="0">
                <a:latin typeface="American Typewriter" panose="02090604020004020304" pitchFamily="18" charset="77"/>
                <a:sym typeface="Symbol" panose="05050102010706020507" pitchFamily="18" charset="2"/>
              </a:rPr>
              <a:t>   		           </a:t>
            </a:r>
            <a:r>
              <a:rPr lang="it-IT" altLang="en-US" sz="1800" dirty="0">
                <a:solidFill>
                  <a:schemeClr val="accent6">
                    <a:lumMod val="75000"/>
                  </a:schemeClr>
                </a:solidFill>
                <a:latin typeface="American Typewriter" panose="02090604020004020304" pitchFamily="18" charset="77"/>
                <a:sym typeface="Symbol" panose="05050102010706020507" pitchFamily="18" charset="2"/>
              </a:rPr>
              <a:t>N</a:t>
            </a:r>
            <a:r>
              <a:rPr lang="it-IT" altLang="en-US" sz="1800" dirty="0">
                <a:solidFill>
                  <a:schemeClr val="accent6">
                    <a:lumMod val="75000"/>
                  </a:schemeClr>
                </a:solidFill>
                <a:latin typeface="American Typewriter" panose="02090604020004020304" pitchFamily="18" charset="77"/>
              </a:rPr>
              <a:t>el 2008: 			</a:t>
            </a:r>
            <a:r>
              <a:rPr lang="it-IT" altLang="en-US" sz="1800" b="1" dirty="0">
                <a:solidFill>
                  <a:srgbClr val="CC0000"/>
                </a:solidFill>
                <a:latin typeface="American Typewriter" panose="02090604020004020304" pitchFamily="18" charset="77"/>
              </a:rPr>
              <a:t>L</a:t>
            </a:r>
            <a:r>
              <a:rPr lang="it-IT" altLang="en-US" sz="1800" b="1" baseline="-25000" dirty="0">
                <a:solidFill>
                  <a:srgbClr val="CC0000"/>
                </a:solidFill>
                <a:latin typeface="American Typewriter" panose="02090604020004020304" pitchFamily="18" charset="77"/>
              </a:rPr>
              <a:t>1</a:t>
            </a:r>
            <a:r>
              <a:rPr lang="it-IT" altLang="en-US" sz="1800" dirty="0">
                <a:latin typeface="American Typewriter" panose="02090604020004020304" pitchFamily="18" charset="77"/>
              </a:rPr>
              <a:t>  </a:t>
            </a:r>
            <a:r>
              <a:rPr lang="it-IT" altLang="en-US" sz="1800" dirty="0">
                <a:solidFill>
                  <a:srgbClr val="CC0000"/>
                </a:solidFill>
                <a:latin typeface="American Typewriter" panose="02090604020004020304" pitchFamily="18" charset="77"/>
              </a:rPr>
              <a:t>=</a:t>
            </a:r>
            <a:r>
              <a:rPr lang="it-IT" altLang="en-US" sz="1800" dirty="0">
                <a:latin typeface="American Typewriter" panose="02090604020004020304" pitchFamily="18" charset="77"/>
              </a:rPr>
              <a:t> </a:t>
            </a:r>
            <a:r>
              <a:rPr lang="it-IT" altLang="en-US" sz="1800" b="1" dirty="0">
                <a:solidFill>
                  <a:srgbClr val="C00000"/>
                </a:solidFill>
                <a:latin typeface="American Typewriter" panose="02090604020004020304" pitchFamily="18" charset="77"/>
                <a:sym typeface="Symbol" panose="05050102010706020507" pitchFamily="18" charset="2"/>
              </a:rPr>
              <a:t>L</a:t>
            </a:r>
            <a:r>
              <a:rPr lang="it-IT" altLang="en-US" sz="1800" b="1" baseline="-25000" dirty="0">
                <a:solidFill>
                  <a:srgbClr val="C00000"/>
                </a:solidFill>
                <a:latin typeface="American Typewriter" panose="02090604020004020304" pitchFamily="18" charset="77"/>
                <a:sym typeface="Symbol" panose="05050102010706020507" pitchFamily="18" charset="2"/>
              </a:rPr>
              <a:t>0</a:t>
            </a:r>
            <a:r>
              <a:rPr lang="it-IT" altLang="en-US" sz="1800" dirty="0">
                <a:solidFill>
                  <a:srgbClr val="C00000"/>
                </a:solidFill>
                <a:latin typeface="American Typewriter" panose="02090604020004020304" pitchFamily="18" charset="77"/>
                <a:sym typeface="Symbol" panose="05050102010706020507" pitchFamily="18" charset="2"/>
              </a:rPr>
              <a:t> + </a:t>
            </a:r>
            <a:r>
              <a:rPr lang="it-IT" altLang="en-US" sz="1800" b="1" dirty="0">
                <a:solidFill>
                  <a:srgbClr val="C00000"/>
                </a:solidFill>
                <a:latin typeface="American Typewriter" panose="02090604020004020304" pitchFamily="18" charset="77"/>
                <a:sym typeface="Symbol" panose="05050102010706020507" pitchFamily="18" charset="2"/>
              </a:rPr>
              <a:t>L </a:t>
            </a:r>
            <a:r>
              <a:rPr lang="it-IT" altLang="en-US" sz="1800" dirty="0">
                <a:solidFill>
                  <a:srgbClr val="C00000"/>
                </a:solidFill>
                <a:latin typeface="American Typewriter" panose="02090604020004020304" pitchFamily="18" charset="77"/>
                <a:sym typeface="Symbol" panose="05050102010706020507" pitchFamily="18" charset="2"/>
              </a:rPr>
              <a:t> </a:t>
            </a:r>
            <a:r>
              <a:rPr lang="it-IT" altLang="en-US" sz="1800" dirty="0">
                <a:latin typeface="American Typewriter" panose="02090604020004020304" pitchFamily="18" charset="77"/>
              </a:rPr>
              <a:t>= 105.</a:t>
            </a:r>
          </a:p>
        </p:txBody>
      </p:sp>
      <p:sp>
        <p:nvSpPr>
          <p:cNvPr id="4102" name="Rectangle 4"/>
          <p:cNvSpPr>
            <a:spLocks noGrp="1" noChangeArrowheads="1"/>
          </p:cNvSpPr>
          <p:nvPr>
            <p:ph type="title"/>
          </p:nvPr>
        </p:nvSpPr>
        <p:spPr bwMode="auto">
          <a:xfrm>
            <a:off x="612527" y="404664"/>
            <a:ext cx="8135937"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 crescita della popolazione (2)</a:t>
            </a:r>
            <a:endParaRPr lang="it-IT" altLang="en-US" sz="2400" b="1" i="1" dirty="0">
              <a:solidFill>
                <a:srgbClr val="003399"/>
              </a:solidFill>
              <a:latin typeface="American Typewriter" panose="02090604020004020304" pitchFamily="18" charset="77"/>
            </a:endParaRPr>
          </a:p>
        </p:txBody>
      </p:sp>
      <p:graphicFrame>
        <p:nvGraphicFramePr>
          <p:cNvPr id="685061" name="Object 5"/>
          <p:cNvGraphicFramePr>
            <a:graphicFrameLocks noChangeAspect="1"/>
          </p:cNvGraphicFramePr>
          <p:nvPr>
            <p:extLst>
              <p:ext uri="{D42A27DB-BD31-4B8C-83A1-F6EECF244321}">
                <p14:modId xmlns:p14="http://schemas.microsoft.com/office/powerpoint/2010/main" val="788672237"/>
              </p:ext>
            </p:extLst>
          </p:nvPr>
        </p:nvGraphicFramePr>
        <p:xfrm>
          <a:off x="2411760" y="2204864"/>
          <a:ext cx="3149342" cy="948307"/>
        </p:xfrm>
        <a:graphic>
          <a:graphicData uri="http://schemas.openxmlformats.org/presentationml/2006/ole">
            <mc:AlternateContent xmlns:mc="http://schemas.openxmlformats.org/markup-compatibility/2006">
              <mc:Choice xmlns:v="urn:schemas-microsoft-com:vml" Requires="v">
                <p:oleObj name="Equazione" r:id="rId3" imgW="1257120" imgH="545760" progId="Equation.3">
                  <p:embed/>
                </p:oleObj>
              </mc:Choice>
              <mc:Fallback>
                <p:oleObj name="Equazione" r:id="rId3" imgW="1257120" imgH="545760" progId="Equation.3">
                  <p:embed/>
                  <p:pic>
                    <p:nvPicPr>
                      <p:cNvPr id="0" name="Object 5"/>
                      <p:cNvPicPr>
                        <a:picLocks noChangeAspect="1" noChangeArrowheads="1"/>
                      </p:cNvPicPr>
                      <p:nvPr/>
                    </p:nvPicPr>
                    <p:blipFill>
                      <a:blip r:embed="rId4"/>
                      <a:srcRect/>
                      <a:stretch>
                        <a:fillRect/>
                      </a:stretch>
                    </p:blipFill>
                    <p:spPr bwMode="auto">
                      <a:xfrm>
                        <a:off x="2411760" y="2204864"/>
                        <a:ext cx="3149342" cy="948307"/>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5058">
                                            <p:txEl>
                                              <p:pRg st="0" end="0"/>
                                            </p:txEl>
                                          </p:spTgt>
                                        </p:tgtEl>
                                        <p:attrNameLst>
                                          <p:attrName>style.visibility</p:attrName>
                                        </p:attrNameLst>
                                      </p:cBhvr>
                                      <p:to>
                                        <p:strVal val="visible"/>
                                      </p:to>
                                    </p:set>
                                    <p:animEffect transition="in" filter="strips(downRight)">
                                      <p:cBhvr>
                                        <p:cTn id="7" dur="500"/>
                                        <p:tgtEl>
                                          <p:spTgt spid="68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85058">
                                            <p:txEl>
                                              <p:pRg st="1" end="1"/>
                                            </p:txEl>
                                          </p:spTgt>
                                        </p:tgtEl>
                                        <p:attrNameLst>
                                          <p:attrName>style.visibility</p:attrName>
                                        </p:attrNameLst>
                                      </p:cBhvr>
                                      <p:to>
                                        <p:strVal val="visible"/>
                                      </p:to>
                                    </p:set>
                                    <p:animEffect transition="in" filter="strips(downRight)">
                                      <p:cBhvr>
                                        <p:cTn id="12" dur="500"/>
                                        <p:tgtEl>
                                          <p:spTgt spid="68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85061"/>
                                        </p:tgtEl>
                                        <p:attrNameLst>
                                          <p:attrName>style.visibility</p:attrName>
                                        </p:attrNameLst>
                                      </p:cBhvr>
                                      <p:to>
                                        <p:strVal val="visible"/>
                                      </p:to>
                                    </p:set>
                                    <p:animEffect transition="in" filter="strips(downRight)">
                                      <p:cBhvr>
                                        <p:cTn id="17" dur="500"/>
                                        <p:tgtEl>
                                          <p:spTgt spid="68506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85059">
                                            <p:txEl>
                                              <p:pRg st="0" end="0"/>
                                            </p:txEl>
                                          </p:spTgt>
                                        </p:tgtEl>
                                        <p:attrNameLst>
                                          <p:attrName>style.visibility</p:attrName>
                                        </p:attrNameLst>
                                      </p:cBhvr>
                                      <p:to>
                                        <p:strVal val="visible"/>
                                      </p:to>
                                    </p:set>
                                    <p:animEffect transition="in" filter="strips(downRight)">
                                      <p:cBhvr>
                                        <p:cTn id="22" dur="500"/>
                                        <p:tgtEl>
                                          <p:spTgt spid="6850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85059">
                                            <p:txEl>
                                              <p:pRg st="1" end="1"/>
                                            </p:txEl>
                                          </p:spTgt>
                                        </p:tgtEl>
                                        <p:attrNameLst>
                                          <p:attrName>style.visibility</p:attrName>
                                        </p:attrNameLst>
                                      </p:cBhvr>
                                      <p:to>
                                        <p:strVal val="visible"/>
                                      </p:to>
                                    </p:set>
                                    <p:animEffect transition="in" filter="strips(downRight)">
                                      <p:cBhvr>
                                        <p:cTn id="27" dur="500"/>
                                        <p:tgtEl>
                                          <p:spTgt spid="68505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85059">
                                            <p:txEl>
                                              <p:pRg st="2" end="2"/>
                                            </p:txEl>
                                          </p:spTgt>
                                        </p:tgtEl>
                                        <p:attrNameLst>
                                          <p:attrName>style.visibility</p:attrName>
                                        </p:attrNameLst>
                                      </p:cBhvr>
                                      <p:to>
                                        <p:strVal val="visible"/>
                                      </p:to>
                                    </p:set>
                                    <p:animEffect transition="in" filter="strips(downRight)">
                                      <p:cBhvr>
                                        <p:cTn id="32" dur="500"/>
                                        <p:tgtEl>
                                          <p:spTgt spid="68505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85059">
                                            <p:txEl>
                                              <p:pRg st="3" end="3"/>
                                            </p:txEl>
                                          </p:spTgt>
                                        </p:tgtEl>
                                        <p:attrNameLst>
                                          <p:attrName>style.visibility</p:attrName>
                                        </p:attrNameLst>
                                      </p:cBhvr>
                                      <p:to>
                                        <p:strVal val="visible"/>
                                      </p:to>
                                    </p:set>
                                    <p:animEffect transition="in" filter="strips(downRight)">
                                      <p:cBhvr>
                                        <p:cTn id="37" dur="500"/>
                                        <p:tgtEl>
                                          <p:spTgt spid="68505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85059">
                                            <p:txEl>
                                              <p:pRg st="4" end="4"/>
                                            </p:txEl>
                                          </p:spTgt>
                                        </p:tgtEl>
                                        <p:attrNameLst>
                                          <p:attrName>style.visibility</p:attrName>
                                        </p:attrNameLst>
                                      </p:cBhvr>
                                      <p:to>
                                        <p:strVal val="visible"/>
                                      </p:to>
                                    </p:set>
                                    <p:animEffect transition="in" filter="strips(downRight)">
                                      <p:cBhvr>
                                        <p:cTn id="42" dur="500"/>
                                        <p:tgtEl>
                                          <p:spTgt spid="68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8" grpId="0" build="p" bldLvl="3" autoUpdateAnimBg="0"/>
      <p:bldP spid="685059" grpId="0" build="p" bldLvl="3"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piè di pagina 3"/>
          <p:cNvSpPr>
            <a:spLocks noGrp="1"/>
          </p:cNvSpPr>
          <p:nvPr>
            <p:ph type="ftr" sz="quarter" idx="10"/>
          </p:nvPr>
        </p:nvSpPr>
        <p:spPr/>
        <p:txBody>
          <a:bodyPr/>
          <a:lstStyle/>
          <a:p>
            <a:pPr>
              <a:defRPr/>
            </a:pPr>
            <a:r>
              <a:rPr lang="it-IT"/>
              <a:t>Lez. 3-A: La crescita economica</a:t>
            </a:r>
          </a:p>
        </p:txBody>
      </p:sp>
      <p:sp>
        <p:nvSpPr>
          <p:cNvPr id="686082" name="Rectangle 2"/>
          <p:cNvSpPr>
            <a:spLocks noGrp="1" noChangeArrowheads="1"/>
          </p:cNvSpPr>
          <p:nvPr>
            <p:ph type="body" idx="1"/>
          </p:nvPr>
        </p:nvSpPr>
        <p:spPr>
          <a:xfrm>
            <a:off x="609600" y="1219200"/>
            <a:ext cx="8001000" cy="5029200"/>
          </a:xfrm>
        </p:spPr>
        <p:txBody>
          <a:bodyPr/>
          <a:lstStyle/>
          <a:p>
            <a:pPr marL="287338" indent="-287338" eaLnBrk="1" hangingPunct="1">
              <a:lnSpc>
                <a:spcPct val="105000"/>
              </a:lnSpc>
              <a:spcBef>
                <a:spcPct val="50000"/>
              </a:spcBef>
              <a:buClr>
                <a:srgbClr val="009900"/>
              </a:buClr>
              <a:buFont typeface="Wingdings" panose="05000000000000000000" pitchFamily="2" charset="2"/>
              <a:buNone/>
            </a:pPr>
            <a:r>
              <a:rPr lang="it-IT" altLang="en-US" sz="1800" dirty="0">
                <a:latin typeface="American Typewriter" panose="02090604020004020304" pitchFamily="18" charset="77"/>
              </a:rPr>
              <a:t>Se gli occupati crescono, per mantenere costante lo stock di capitale pro capite k è necessario investire per:</a:t>
            </a:r>
          </a:p>
          <a:p>
            <a:pPr eaLnBrk="1" hangingPunct="1">
              <a:lnSpc>
                <a:spcPct val="105000"/>
              </a:lnSpc>
              <a:spcBef>
                <a:spcPct val="50000"/>
              </a:spcBef>
              <a:buClr>
                <a:srgbClr val="009900"/>
              </a:buClr>
            </a:pPr>
            <a:r>
              <a:rPr lang="it-IT" altLang="en-US" sz="1800" dirty="0">
                <a:latin typeface="American Typewriter" panose="02090604020004020304" pitchFamily="18" charset="77"/>
              </a:rPr>
              <a:t>Rimpiazzare il capitale che esce dal processo produttivo: </a:t>
            </a:r>
            <a:r>
              <a:rPr lang="el-GR" altLang="en-US" sz="2000" b="1" dirty="0">
                <a:solidFill>
                  <a:srgbClr val="003399"/>
                </a:solidFill>
                <a:latin typeface="Symbol" panose="05050102010706020507" pitchFamily="18" charset="2"/>
              </a:rPr>
              <a:t>d</a:t>
            </a:r>
            <a:r>
              <a:rPr lang="it-IT" altLang="en-US" sz="2000" b="1" dirty="0">
                <a:solidFill>
                  <a:srgbClr val="003399"/>
                </a:solidFill>
                <a:latin typeface="American Typewriter" panose="02090604020004020304" pitchFamily="18" charset="77"/>
              </a:rPr>
              <a:t> k</a:t>
            </a:r>
            <a:endParaRPr lang="it-IT" altLang="en-US" sz="2000" dirty="0">
              <a:latin typeface="American Typewriter" panose="02090604020004020304" pitchFamily="18" charset="77"/>
            </a:endParaRPr>
          </a:p>
          <a:p>
            <a:pPr eaLnBrk="1" hangingPunct="1">
              <a:lnSpc>
                <a:spcPct val="105000"/>
              </a:lnSpc>
              <a:spcBef>
                <a:spcPct val="50000"/>
              </a:spcBef>
              <a:buClr>
                <a:srgbClr val="009900"/>
              </a:buClr>
            </a:pPr>
            <a:r>
              <a:rPr lang="it-IT" altLang="en-US" sz="1800" dirty="0">
                <a:latin typeface="American Typewriter" panose="02090604020004020304" pitchFamily="18" charset="77"/>
              </a:rPr>
              <a:t>Dotare di capitale i nuovi lavoratori, con lo stesso rapporto capitale/lavoro dei lavoratori già occupati:  </a:t>
            </a:r>
            <a:r>
              <a:rPr lang="it-IT" altLang="en-US" sz="2000" b="1" dirty="0">
                <a:solidFill>
                  <a:srgbClr val="003399"/>
                </a:solidFill>
                <a:latin typeface="American Typewriter" panose="02090604020004020304" pitchFamily="18" charset="77"/>
              </a:rPr>
              <a:t>n k</a:t>
            </a:r>
            <a:r>
              <a:rPr lang="it-IT" altLang="en-US" sz="1800" dirty="0">
                <a:latin typeface="American Typewriter" panose="02090604020004020304" pitchFamily="18" charset="77"/>
              </a:rPr>
              <a:t>. </a:t>
            </a:r>
          </a:p>
          <a:p>
            <a:pPr marL="0" indent="0" eaLnBrk="1" hangingPunct="1">
              <a:lnSpc>
                <a:spcPct val="105000"/>
              </a:lnSpc>
              <a:spcBef>
                <a:spcPct val="50000"/>
              </a:spcBef>
              <a:buClr>
                <a:srgbClr val="009900"/>
              </a:buClr>
              <a:buNone/>
            </a:pPr>
            <a:r>
              <a:rPr lang="it-IT" altLang="en-US" sz="1800" i="1" dirty="0">
                <a:latin typeface="American Typewriter" panose="02090604020004020304" pitchFamily="18" charset="77"/>
              </a:rPr>
              <a:t>Perciò l’investimento pro capite necessario è:</a:t>
            </a:r>
          </a:p>
          <a:p>
            <a:pPr marL="0" indent="0" eaLnBrk="1" hangingPunct="1">
              <a:lnSpc>
                <a:spcPct val="105000"/>
              </a:lnSpc>
              <a:spcBef>
                <a:spcPct val="50000"/>
              </a:spcBef>
              <a:buClr>
                <a:srgbClr val="009900"/>
              </a:buClr>
              <a:buNone/>
            </a:pPr>
            <a:r>
              <a:rPr lang="it-IT" altLang="en-US" sz="2000" b="1" i="1" dirty="0">
                <a:solidFill>
                  <a:srgbClr val="003399"/>
                </a:solidFill>
                <a:latin typeface="American Typewriter" panose="02090604020004020304" pitchFamily="18" charset="77"/>
              </a:rPr>
              <a:t> 			</a:t>
            </a:r>
            <a:r>
              <a:rPr lang="it-IT" altLang="en-US" sz="2000" b="1" dirty="0">
                <a:solidFill>
                  <a:srgbClr val="003399"/>
                </a:solidFill>
                <a:latin typeface="American Typewriter" panose="02090604020004020304" pitchFamily="18" charset="77"/>
              </a:rPr>
              <a:t>i = (</a:t>
            </a:r>
            <a:r>
              <a:rPr lang="el-GR" altLang="en-US" sz="2000" b="1" dirty="0">
                <a:solidFill>
                  <a:srgbClr val="003399"/>
                </a:solidFill>
                <a:latin typeface="Symbol" panose="05050102010706020507" pitchFamily="18" charset="2"/>
              </a:rPr>
              <a:t>d </a:t>
            </a:r>
            <a:r>
              <a:rPr lang="it-IT" altLang="en-US" sz="2000" b="1" dirty="0">
                <a:solidFill>
                  <a:srgbClr val="003399"/>
                </a:solidFill>
                <a:latin typeface="American Typewriter" panose="02090604020004020304" pitchFamily="18" charset="77"/>
              </a:rPr>
              <a:t>+n) k</a:t>
            </a:r>
          </a:p>
          <a:p>
            <a:pPr marL="0" indent="0" eaLnBrk="1" hangingPunct="1">
              <a:lnSpc>
                <a:spcPct val="105000"/>
              </a:lnSpc>
              <a:spcBef>
                <a:spcPct val="50000"/>
              </a:spcBef>
              <a:buClr>
                <a:srgbClr val="009900"/>
              </a:buClr>
              <a:buNone/>
            </a:pPr>
            <a:r>
              <a:rPr lang="it-IT" altLang="en-US" sz="1800" dirty="0">
                <a:latin typeface="American Typewriter" panose="02090604020004020304" pitchFamily="18" charset="77"/>
              </a:rPr>
              <a:t>Se l’investimento è superiore a </a:t>
            </a:r>
            <a:r>
              <a:rPr lang="it-IT" altLang="en-US" sz="1800" b="1" dirty="0">
                <a:solidFill>
                  <a:srgbClr val="003399"/>
                </a:solidFill>
                <a:latin typeface="American Typewriter" panose="02090604020004020304" pitchFamily="18" charset="77"/>
              </a:rPr>
              <a:t>(</a:t>
            </a:r>
            <a:r>
              <a:rPr lang="el-GR" altLang="en-US" sz="1800" b="1" dirty="0">
                <a:solidFill>
                  <a:srgbClr val="003399"/>
                </a:solidFill>
                <a:latin typeface="Symbol" panose="05050102010706020507" pitchFamily="18" charset="2"/>
              </a:rPr>
              <a:t>d </a:t>
            </a:r>
            <a:r>
              <a:rPr lang="it-IT" altLang="en-US" sz="1800" b="1" dirty="0">
                <a:solidFill>
                  <a:srgbClr val="003399"/>
                </a:solidFill>
                <a:latin typeface="American Typewriter" panose="02090604020004020304" pitchFamily="18" charset="77"/>
              </a:rPr>
              <a:t>+n) k</a:t>
            </a:r>
            <a:r>
              <a:rPr lang="it-IT" altLang="en-US" sz="1800" dirty="0">
                <a:latin typeface="American Typewriter" panose="02090604020004020304" pitchFamily="18" charset="77"/>
              </a:rPr>
              <a:t> , allora lo stock di capitale pro capite aumenta:</a:t>
            </a:r>
          </a:p>
          <a:p>
            <a:pPr marL="0" indent="0" eaLnBrk="1" hangingPunct="1">
              <a:lnSpc>
                <a:spcPct val="105000"/>
              </a:lnSpc>
              <a:spcBef>
                <a:spcPct val="50000"/>
              </a:spcBef>
              <a:buClr>
                <a:srgbClr val="009900"/>
              </a:buClr>
              <a:buNone/>
            </a:pPr>
            <a:r>
              <a:rPr lang="it-IT" altLang="en-US" sz="1800" b="1" dirty="0">
                <a:solidFill>
                  <a:srgbClr val="003399"/>
                </a:solidFill>
                <a:latin typeface="American Typewriter" panose="02090604020004020304" pitchFamily="18" charset="77"/>
              </a:rPr>
              <a:t>			</a:t>
            </a:r>
            <a:r>
              <a:rPr lang="el-GR" altLang="en-US" sz="2000" b="1" dirty="0">
                <a:solidFill>
                  <a:srgbClr val="CC0000"/>
                </a:solidFill>
                <a:latin typeface="Symbol" panose="05050102010706020507" pitchFamily="18" charset="2"/>
              </a:rPr>
              <a:t> D</a:t>
            </a:r>
            <a:r>
              <a:rPr lang="it-IT" altLang="en-US" sz="2000" b="1" dirty="0">
                <a:solidFill>
                  <a:srgbClr val="CC0000"/>
                </a:solidFill>
                <a:latin typeface="American Typewriter" panose="02090604020004020304" pitchFamily="18" charset="77"/>
              </a:rPr>
              <a:t>k</a:t>
            </a:r>
            <a:r>
              <a:rPr lang="it-IT" altLang="en-US" sz="2000" b="1" dirty="0">
                <a:solidFill>
                  <a:srgbClr val="003399"/>
                </a:solidFill>
                <a:latin typeface="American Typewriter" panose="02090604020004020304" pitchFamily="18" charset="77"/>
              </a:rPr>
              <a:t> = i - (</a:t>
            </a:r>
            <a:r>
              <a:rPr lang="el-GR" altLang="en-US" sz="2000" b="1" dirty="0">
                <a:solidFill>
                  <a:srgbClr val="003399"/>
                </a:solidFill>
                <a:latin typeface="Symbol" panose="05050102010706020507" pitchFamily="18" charset="2"/>
              </a:rPr>
              <a:t>d </a:t>
            </a:r>
            <a:r>
              <a:rPr lang="it-IT" altLang="en-US" sz="2000" b="1" dirty="0">
                <a:solidFill>
                  <a:srgbClr val="003399"/>
                </a:solidFill>
                <a:latin typeface="American Typewriter" panose="02090604020004020304" pitchFamily="18" charset="77"/>
              </a:rPr>
              <a:t>+n) k</a:t>
            </a:r>
          </a:p>
          <a:p>
            <a:pPr marL="0" indent="0" eaLnBrk="1" hangingPunct="1">
              <a:lnSpc>
                <a:spcPct val="105000"/>
              </a:lnSpc>
              <a:spcBef>
                <a:spcPct val="50000"/>
              </a:spcBef>
              <a:buClr>
                <a:srgbClr val="009900"/>
              </a:buClr>
              <a:buNone/>
            </a:pPr>
            <a:r>
              <a:rPr lang="it-IT" altLang="en-US" sz="1800" dirty="0">
                <a:latin typeface="American Typewriter" panose="02090604020004020304" pitchFamily="18" charset="77"/>
              </a:rPr>
              <a:t>E poiché gli investimenti sono uguali ai risparmi:</a:t>
            </a:r>
          </a:p>
          <a:p>
            <a:pPr marL="0" indent="0" eaLnBrk="1" hangingPunct="1">
              <a:lnSpc>
                <a:spcPct val="105000"/>
              </a:lnSpc>
              <a:spcBef>
                <a:spcPct val="50000"/>
              </a:spcBef>
              <a:buClr>
                <a:srgbClr val="009900"/>
              </a:buClr>
              <a:buNone/>
            </a:pPr>
            <a:r>
              <a:rPr lang="it-IT" altLang="en-US" sz="1800" b="1" dirty="0">
                <a:solidFill>
                  <a:srgbClr val="CC0000"/>
                </a:solidFill>
                <a:latin typeface="American Typewriter" panose="02090604020004020304" pitchFamily="18" charset="77"/>
              </a:rPr>
              <a:t>			</a:t>
            </a:r>
            <a:r>
              <a:rPr lang="el-GR" altLang="en-US" sz="2000" b="1" dirty="0">
                <a:solidFill>
                  <a:srgbClr val="CC0000"/>
                </a:solidFill>
                <a:latin typeface="Symbol" panose="05050102010706020507" pitchFamily="18" charset="2"/>
              </a:rPr>
              <a:t>D</a:t>
            </a:r>
            <a:r>
              <a:rPr lang="it-IT" altLang="en-US" sz="2000" b="1" dirty="0">
                <a:solidFill>
                  <a:srgbClr val="CC0000"/>
                </a:solidFill>
                <a:latin typeface="American Typewriter" panose="02090604020004020304" pitchFamily="18" charset="77"/>
              </a:rPr>
              <a:t>k</a:t>
            </a:r>
            <a:r>
              <a:rPr lang="it-IT" altLang="en-US" sz="2000" b="1" dirty="0">
                <a:solidFill>
                  <a:srgbClr val="003399"/>
                </a:solidFill>
                <a:latin typeface="American Typewriter" panose="02090604020004020304" pitchFamily="18" charset="77"/>
              </a:rPr>
              <a:t> = s f(k) - (</a:t>
            </a:r>
            <a:r>
              <a:rPr lang="el-GR" altLang="en-US" sz="2000" b="1" dirty="0">
                <a:solidFill>
                  <a:srgbClr val="003399"/>
                </a:solidFill>
                <a:latin typeface="Symbol" panose="05050102010706020507" pitchFamily="18" charset="2"/>
              </a:rPr>
              <a:t>d </a:t>
            </a:r>
            <a:r>
              <a:rPr lang="it-IT" altLang="en-US" sz="2000" b="1" dirty="0">
                <a:solidFill>
                  <a:srgbClr val="003399"/>
                </a:solidFill>
                <a:latin typeface="American Typewriter" panose="02090604020004020304" pitchFamily="18" charset="77"/>
              </a:rPr>
              <a:t>+n) k</a:t>
            </a:r>
          </a:p>
          <a:p>
            <a:pPr marL="0" indent="0" eaLnBrk="1" hangingPunct="1">
              <a:lnSpc>
                <a:spcPct val="105000"/>
              </a:lnSpc>
              <a:spcBef>
                <a:spcPct val="50000"/>
              </a:spcBef>
              <a:buClr>
                <a:srgbClr val="009900"/>
              </a:buClr>
              <a:buNone/>
            </a:pPr>
            <a:endParaRPr lang="it-IT" altLang="en-US" sz="1800" b="1" dirty="0">
              <a:solidFill>
                <a:srgbClr val="003399"/>
              </a:solidFill>
              <a:latin typeface="American Typewriter" panose="02090604020004020304" pitchFamily="18" charset="77"/>
            </a:endParaRPr>
          </a:p>
          <a:p>
            <a:pPr marL="0" indent="0" eaLnBrk="1" hangingPunct="1">
              <a:lnSpc>
                <a:spcPct val="105000"/>
              </a:lnSpc>
              <a:spcBef>
                <a:spcPct val="50000"/>
              </a:spcBef>
              <a:buClr>
                <a:srgbClr val="009900"/>
              </a:buClr>
              <a:buNone/>
            </a:pPr>
            <a:endParaRPr lang="it-IT" altLang="en-US" sz="1800" dirty="0">
              <a:latin typeface="American Typewriter" panose="02090604020004020304" pitchFamily="18" charset="77"/>
            </a:endParaRPr>
          </a:p>
        </p:txBody>
      </p:sp>
      <p:sp>
        <p:nvSpPr>
          <p:cNvPr id="62468" name="Rectangle 3"/>
          <p:cNvSpPr>
            <a:spLocks noGrp="1" noChangeArrowheads="1"/>
          </p:cNvSpPr>
          <p:nvPr>
            <p:ph type="title"/>
          </p:nvPr>
        </p:nvSpPr>
        <p:spPr bwMode="auto">
          <a:xfrm>
            <a:off x="544513" y="457200"/>
            <a:ext cx="8447087" cy="42386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Il capitale pro capite con crescita della popolazione</a:t>
            </a:r>
            <a:endParaRPr lang="it-IT" altLang="en-US" sz="2000" b="1" i="1" dirty="0">
              <a:solidFill>
                <a:srgbClr val="003399"/>
              </a:solidFill>
              <a:latin typeface="American Typewriter" panose="02090604020004020304" pitchFamily="18" charset="77"/>
            </a:endParaRPr>
          </a:p>
        </p:txBody>
      </p:sp>
      <p:sp>
        <p:nvSpPr>
          <p:cNvPr id="62469" name="Rectangle 4"/>
          <p:cNvSpPr>
            <a:spLocks noChangeArrowheads="1"/>
          </p:cNvSpPr>
          <p:nvPr/>
        </p:nvSpPr>
        <p:spPr bwMode="auto">
          <a:xfrm>
            <a:off x="457200" y="3717032"/>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15000"/>
              </a:lnSpc>
              <a:spcBef>
                <a:spcPct val="50000"/>
              </a:spcBef>
              <a:buClr>
                <a:srgbClr val="009900"/>
              </a:buClr>
              <a:buSzPct val="70000"/>
              <a:buFont typeface="Wingdings" panose="05000000000000000000" pitchFamily="2" charset="2"/>
              <a:buNone/>
            </a:pPr>
            <a:endParaRPr lang="en-US" altLang="en-US" sz="220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86082">
                                            <p:txEl>
                                              <p:pRg st="0" end="0"/>
                                            </p:txEl>
                                          </p:spTgt>
                                        </p:tgtEl>
                                        <p:attrNameLst>
                                          <p:attrName>style.visibility</p:attrName>
                                        </p:attrNameLst>
                                      </p:cBhvr>
                                      <p:to>
                                        <p:strVal val="visible"/>
                                      </p:to>
                                    </p:set>
                                    <p:animEffect transition="in" filter="strips(downRight)">
                                      <p:cBhvr>
                                        <p:cTn id="7" dur="500"/>
                                        <p:tgtEl>
                                          <p:spTgt spid="68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86082">
                                            <p:txEl>
                                              <p:pRg st="1" end="1"/>
                                            </p:txEl>
                                          </p:spTgt>
                                        </p:tgtEl>
                                        <p:attrNameLst>
                                          <p:attrName>style.visibility</p:attrName>
                                        </p:attrNameLst>
                                      </p:cBhvr>
                                      <p:to>
                                        <p:strVal val="visible"/>
                                      </p:to>
                                    </p:set>
                                    <p:animEffect transition="in" filter="strips(downRight)">
                                      <p:cBhvr>
                                        <p:cTn id="12" dur="500"/>
                                        <p:tgtEl>
                                          <p:spTgt spid="68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86082">
                                            <p:txEl>
                                              <p:pRg st="2" end="2"/>
                                            </p:txEl>
                                          </p:spTgt>
                                        </p:tgtEl>
                                        <p:attrNameLst>
                                          <p:attrName>style.visibility</p:attrName>
                                        </p:attrNameLst>
                                      </p:cBhvr>
                                      <p:to>
                                        <p:strVal val="visible"/>
                                      </p:to>
                                    </p:set>
                                    <p:animEffect transition="in" filter="strips(downRight)">
                                      <p:cBhvr>
                                        <p:cTn id="17" dur="500"/>
                                        <p:tgtEl>
                                          <p:spTgt spid="6860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86082">
                                            <p:txEl>
                                              <p:pRg st="3" end="3"/>
                                            </p:txEl>
                                          </p:spTgt>
                                        </p:tgtEl>
                                        <p:attrNameLst>
                                          <p:attrName>style.visibility</p:attrName>
                                        </p:attrNameLst>
                                      </p:cBhvr>
                                      <p:to>
                                        <p:strVal val="visible"/>
                                      </p:to>
                                    </p:set>
                                    <p:animEffect transition="in" filter="strips(downRight)">
                                      <p:cBhvr>
                                        <p:cTn id="22" dur="500"/>
                                        <p:tgtEl>
                                          <p:spTgt spid="6860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86082">
                                            <p:txEl>
                                              <p:pRg st="4" end="4"/>
                                            </p:txEl>
                                          </p:spTgt>
                                        </p:tgtEl>
                                        <p:attrNameLst>
                                          <p:attrName>style.visibility</p:attrName>
                                        </p:attrNameLst>
                                      </p:cBhvr>
                                      <p:to>
                                        <p:strVal val="visible"/>
                                      </p:to>
                                    </p:set>
                                    <p:animEffect transition="in" filter="strips(downRight)">
                                      <p:cBhvr>
                                        <p:cTn id="27" dur="500"/>
                                        <p:tgtEl>
                                          <p:spTgt spid="68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piè di pagina 3"/>
          <p:cNvSpPr>
            <a:spLocks noGrp="1"/>
          </p:cNvSpPr>
          <p:nvPr>
            <p:ph type="ftr" sz="quarter" idx="10"/>
          </p:nvPr>
        </p:nvSpPr>
        <p:spPr/>
        <p:txBody>
          <a:bodyPr/>
          <a:lstStyle/>
          <a:p>
            <a:pPr>
              <a:defRPr/>
            </a:pPr>
            <a:r>
              <a:rPr lang="it-IT"/>
              <a:t>Lez. 3-A: La crescita economica</a:t>
            </a:r>
          </a:p>
        </p:txBody>
      </p:sp>
      <p:sp>
        <p:nvSpPr>
          <p:cNvPr id="687106" name="Rectangle 2"/>
          <p:cNvSpPr>
            <a:spLocks noGrp="1" noChangeArrowheads="1"/>
          </p:cNvSpPr>
          <p:nvPr>
            <p:ph type="body" idx="1"/>
          </p:nvPr>
        </p:nvSpPr>
        <p:spPr>
          <a:xfrm>
            <a:off x="675456" y="1219200"/>
            <a:ext cx="8001000" cy="3886200"/>
          </a:xfrm>
        </p:spPr>
        <p:txBody>
          <a:bodyPr/>
          <a:lstStyle/>
          <a:p>
            <a:pPr marL="287338" indent="-287338" eaLnBrk="1" hangingPunct="1">
              <a:lnSpc>
                <a:spcPct val="105000"/>
              </a:lnSpc>
              <a:spcBef>
                <a:spcPct val="50000"/>
              </a:spcBef>
              <a:buClr>
                <a:srgbClr val="009900"/>
              </a:buClr>
              <a:buFont typeface="Wingdings" panose="05000000000000000000" pitchFamily="2" charset="2"/>
              <a:buNone/>
            </a:pPr>
            <a:r>
              <a:rPr lang="it-IT" altLang="en-US" sz="1800" dirty="0">
                <a:latin typeface="American Typewriter" panose="02090604020004020304" pitchFamily="18" charset="77"/>
              </a:rPr>
              <a:t>Lo </a:t>
            </a:r>
            <a:r>
              <a:rPr lang="it-IT" altLang="en-US" sz="1800" i="1" dirty="0">
                <a:latin typeface="American Typewriter" panose="02090604020004020304" pitchFamily="18" charset="77"/>
              </a:rPr>
              <a:t>stato stazionario</a:t>
            </a:r>
            <a:r>
              <a:rPr lang="it-IT" altLang="en-US" sz="1800" dirty="0">
                <a:latin typeface="American Typewriter" panose="02090604020004020304" pitchFamily="18" charset="77"/>
              </a:rPr>
              <a:t> è sempre definito dal fatto che il capitale pro capite non cambia.</a:t>
            </a:r>
          </a:p>
          <a:p>
            <a:pPr eaLnBrk="1" hangingPunct="1">
              <a:lnSpc>
                <a:spcPct val="115000"/>
              </a:lnSpc>
              <a:spcBef>
                <a:spcPct val="50000"/>
              </a:spcBef>
              <a:buClr>
                <a:srgbClr val="009900"/>
              </a:buClr>
              <a:buNone/>
            </a:pPr>
            <a:r>
              <a:rPr lang="it-IT" altLang="en-US" sz="1800" dirty="0">
                <a:latin typeface="American Typewriter" panose="02090604020004020304" pitchFamily="18" charset="77"/>
              </a:rPr>
              <a:t>In questo equilibrio: </a:t>
            </a:r>
          </a:p>
          <a:p>
            <a:pPr marL="0" indent="0" eaLnBrk="1" hangingPunct="1">
              <a:lnSpc>
                <a:spcPct val="125000"/>
              </a:lnSpc>
              <a:spcBef>
                <a:spcPts val="600"/>
              </a:spcBef>
              <a:buClr>
                <a:srgbClr val="009900"/>
              </a:buClr>
              <a:buNone/>
            </a:pPr>
            <a:r>
              <a:rPr kumimoji="1" lang="en-US" altLang="en-US" sz="2000" dirty="0">
                <a:solidFill>
                  <a:schemeClr val="bg2"/>
                </a:solidFill>
                <a:latin typeface="American Typewriter" panose="02090604020004020304" pitchFamily="18" charset="77"/>
                <a:sym typeface="Symbol" panose="05050102010706020507" pitchFamily="18" charset="2"/>
              </a:rPr>
              <a:t>		  </a:t>
            </a:r>
            <a:r>
              <a:rPr kumimoji="1" lang="en-US" altLang="en-US" sz="2000" b="1" dirty="0">
                <a:latin typeface="American Typewriter" panose="02090604020004020304" pitchFamily="18" charset="77"/>
                <a:sym typeface="Symbol" panose="05050102010706020507" pitchFamily="18" charset="2"/>
              </a:rPr>
              <a:t></a:t>
            </a:r>
            <a:r>
              <a:rPr kumimoji="1" lang="en-US" altLang="en-US" sz="2000" b="1" dirty="0">
                <a:solidFill>
                  <a:srgbClr val="CC0000"/>
                </a:solidFill>
                <a:latin typeface="American Typewriter" panose="02090604020004020304" pitchFamily="18" charset="77"/>
                <a:sym typeface="Symbol" panose="05050102010706020507" pitchFamily="18" charset="2"/>
              </a:rPr>
              <a:t>k</a:t>
            </a:r>
            <a:r>
              <a:rPr kumimoji="1" lang="en-US" altLang="en-US" sz="2000" dirty="0">
                <a:solidFill>
                  <a:srgbClr val="FF3300"/>
                </a:solidFill>
                <a:latin typeface="American Typewriter" panose="02090604020004020304" pitchFamily="18" charset="77"/>
                <a:sym typeface="Symbol" panose="05050102010706020507" pitchFamily="18" charset="2"/>
              </a:rPr>
              <a:t> </a:t>
            </a:r>
            <a:r>
              <a:rPr kumimoji="1" lang="en-US" altLang="en-US" sz="2000" dirty="0">
                <a:latin typeface="American Typewriter" panose="02090604020004020304" pitchFamily="18" charset="77"/>
                <a:sym typeface="Symbol" panose="05050102010706020507" pitchFamily="18" charset="2"/>
              </a:rPr>
              <a:t>= </a:t>
            </a:r>
            <a:r>
              <a:rPr kumimoji="1" lang="en-US" altLang="en-US" sz="2000" b="1" dirty="0">
                <a:solidFill>
                  <a:schemeClr val="hlink"/>
                </a:solidFill>
                <a:latin typeface="American Typewriter" panose="02090604020004020304" pitchFamily="18" charset="77"/>
                <a:sym typeface="Symbol" panose="05050102010706020507" pitchFamily="18" charset="2"/>
              </a:rPr>
              <a:t>s </a:t>
            </a:r>
            <a:r>
              <a:rPr kumimoji="1" lang="en-US" altLang="en-US" sz="2000" b="1" dirty="0">
                <a:latin typeface="American Typewriter" panose="02090604020004020304" pitchFamily="18" charset="77"/>
                <a:sym typeface="Symbol" panose="05050102010706020507" pitchFamily="18" charset="2"/>
              </a:rPr>
              <a:t>f</a:t>
            </a:r>
            <a:r>
              <a:rPr kumimoji="1" lang="en-US" altLang="en-US" sz="2000" dirty="0">
                <a:latin typeface="American Typewriter" panose="02090604020004020304" pitchFamily="18" charset="77"/>
                <a:sym typeface="Symbol" panose="05050102010706020507" pitchFamily="18" charset="2"/>
              </a:rPr>
              <a:t>(</a:t>
            </a:r>
            <a:r>
              <a:rPr kumimoji="1" lang="en-US" altLang="en-US" sz="2000" b="1" dirty="0">
                <a:solidFill>
                  <a:srgbClr val="CC0000"/>
                </a:solidFill>
                <a:latin typeface="American Typewriter" panose="02090604020004020304" pitchFamily="18" charset="77"/>
                <a:sym typeface="Symbol" panose="05050102010706020507" pitchFamily="18" charset="2"/>
              </a:rPr>
              <a:t>k</a:t>
            </a:r>
            <a:r>
              <a:rPr kumimoji="1" lang="en-US" altLang="en-US" sz="2000" dirty="0">
                <a:latin typeface="American Typewriter" panose="02090604020004020304" pitchFamily="18" charset="77"/>
                <a:sym typeface="Symbol" panose="05050102010706020507" pitchFamily="18" charset="2"/>
              </a:rPr>
              <a:t>)</a:t>
            </a:r>
            <a:r>
              <a:rPr kumimoji="1" lang="en-US" altLang="en-US" sz="2000" b="1" dirty="0">
                <a:solidFill>
                  <a:srgbClr val="A50021"/>
                </a:solidFill>
                <a:latin typeface="American Typewriter" panose="02090604020004020304" pitchFamily="18" charset="77"/>
                <a:sym typeface="Symbol" panose="05050102010706020507" pitchFamily="18" charset="2"/>
              </a:rPr>
              <a:t> </a:t>
            </a:r>
            <a:r>
              <a:rPr lang="it-IT" altLang="en-US" sz="2000" dirty="0">
                <a:latin typeface="American Typewriter" panose="02090604020004020304" pitchFamily="18" charset="77"/>
              </a:rPr>
              <a:t>– (</a:t>
            </a:r>
            <a:r>
              <a:rPr lang="it-IT" altLang="en-US" sz="2000" b="1" dirty="0">
                <a:latin typeface="American Typewriter" panose="02090604020004020304" pitchFamily="18" charset="77"/>
                <a:sym typeface="Symbol" panose="05050102010706020507" pitchFamily="18" charset="2"/>
              </a:rPr>
              <a:t> </a:t>
            </a:r>
            <a:r>
              <a:rPr lang="it-IT" altLang="en-US" sz="2000" dirty="0">
                <a:latin typeface="American Typewriter" panose="02090604020004020304" pitchFamily="18" charset="77"/>
              </a:rPr>
              <a:t> </a:t>
            </a:r>
            <a:r>
              <a:rPr lang="it-IT" altLang="en-US" sz="2000" dirty="0">
                <a:latin typeface="American Typewriter" panose="02090604020004020304" pitchFamily="18" charset="77"/>
                <a:sym typeface="Symbol" panose="05050102010706020507" pitchFamily="18" charset="2"/>
              </a:rPr>
              <a:t>+ </a:t>
            </a:r>
            <a:r>
              <a:rPr lang="it-IT" altLang="en-US" sz="2000" b="1" dirty="0">
                <a:solidFill>
                  <a:srgbClr val="003399"/>
                </a:solidFill>
                <a:latin typeface="American Typewriter" panose="02090604020004020304" pitchFamily="18" charset="77"/>
                <a:sym typeface="Symbol" panose="05050102010706020507" pitchFamily="18" charset="2"/>
              </a:rPr>
              <a:t>n</a:t>
            </a:r>
            <a:r>
              <a:rPr lang="it-IT" altLang="en-US" sz="2000" dirty="0">
                <a:latin typeface="American Typewriter" panose="02090604020004020304" pitchFamily="18" charset="77"/>
                <a:sym typeface="Symbol" panose="05050102010706020507" pitchFamily="18" charset="2"/>
              </a:rPr>
              <a:t>)</a:t>
            </a:r>
            <a:r>
              <a:rPr lang="it-IT" altLang="en-US" sz="2000" b="1" dirty="0">
                <a:solidFill>
                  <a:srgbClr val="CC0000"/>
                </a:solidFill>
                <a:latin typeface="American Typewriter" panose="02090604020004020304" pitchFamily="18" charset="77"/>
              </a:rPr>
              <a:t>k </a:t>
            </a:r>
            <a:r>
              <a:rPr lang="it-IT" altLang="en-US" sz="2000" dirty="0">
                <a:latin typeface="American Typewriter" panose="02090604020004020304" pitchFamily="18" charset="77"/>
              </a:rPr>
              <a:t>= 0 </a:t>
            </a:r>
            <a:br>
              <a:rPr lang="it-IT" altLang="en-US" sz="2000" dirty="0">
                <a:latin typeface="American Typewriter" panose="02090604020004020304" pitchFamily="18" charset="77"/>
              </a:rPr>
            </a:br>
            <a:r>
              <a:rPr lang="it-IT" altLang="en-US" sz="1800" dirty="0">
                <a:latin typeface="American Typewriter" panose="02090604020004020304" pitchFamily="18" charset="77"/>
              </a:rPr>
              <a:t>Ossia l’investimento è pari alla diminuzione del capitale p.c. dovuta in parte all’ammortamento ed in parte all’aumento della popolazione:  </a:t>
            </a:r>
          </a:p>
          <a:p>
            <a:pPr eaLnBrk="1" hangingPunct="1">
              <a:lnSpc>
                <a:spcPct val="115000"/>
              </a:lnSpc>
              <a:spcBef>
                <a:spcPct val="50000"/>
              </a:spcBef>
              <a:buClr>
                <a:srgbClr val="009900"/>
              </a:buClr>
              <a:buNone/>
            </a:pPr>
            <a:r>
              <a:rPr kumimoji="1" lang="en-US" altLang="en-US" sz="2000" b="1" dirty="0">
                <a:solidFill>
                  <a:schemeClr val="hlink"/>
                </a:solidFill>
                <a:latin typeface="American Typewriter" panose="02090604020004020304" pitchFamily="18" charset="77"/>
                <a:sym typeface="Symbol" panose="05050102010706020507" pitchFamily="18" charset="2"/>
              </a:rPr>
              <a:t>				s</a:t>
            </a:r>
            <a:r>
              <a:rPr kumimoji="1" lang="en-US" altLang="en-US" sz="2000" b="1" dirty="0">
                <a:latin typeface="American Typewriter" panose="02090604020004020304" pitchFamily="18" charset="77"/>
                <a:sym typeface="Symbol" panose="05050102010706020507" pitchFamily="18" charset="2"/>
              </a:rPr>
              <a:t> f</a:t>
            </a:r>
            <a:r>
              <a:rPr kumimoji="1" lang="en-US" altLang="en-US" sz="2000" dirty="0">
                <a:latin typeface="American Typewriter" panose="02090604020004020304" pitchFamily="18" charset="77"/>
                <a:sym typeface="Symbol" panose="05050102010706020507" pitchFamily="18" charset="2"/>
              </a:rPr>
              <a:t>(</a:t>
            </a:r>
            <a:r>
              <a:rPr kumimoji="1" lang="en-US" altLang="en-US" sz="2000" b="1" dirty="0">
                <a:solidFill>
                  <a:srgbClr val="CC0000"/>
                </a:solidFill>
                <a:latin typeface="American Typewriter" panose="02090604020004020304" pitchFamily="18" charset="77"/>
                <a:sym typeface="Symbol" panose="05050102010706020507" pitchFamily="18" charset="2"/>
              </a:rPr>
              <a:t>k</a:t>
            </a:r>
            <a:r>
              <a:rPr kumimoji="1" lang="en-US" altLang="en-US" sz="2000" dirty="0">
                <a:latin typeface="American Typewriter" panose="02090604020004020304" pitchFamily="18" charset="77"/>
                <a:sym typeface="Symbol" panose="05050102010706020507" pitchFamily="18" charset="2"/>
              </a:rPr>
              <a:t>)</a:t>
            </a:r>
            <a:r>
              <a:rPr kumimoji="1" lang="en-US" altLang="en-US" sz="2000" b="1" dirty="0">
                <a:solidFill>
                  <a:srgbClr val="A50021"/>
                </a:solidFill>
                <a:latin typeface="American Typewriter" panose="02090604020004020304" pitchFamily="18" charset="77"/>
                <a:sym typeface="Symbol" panose="05050102010706020507" pitchFamily="18" charset="2"/>
              </a:rPr>
              <a:t> </a:t>
            </a:r>
            <a:r>
              <a:rPr lang="it-IT" altLang="en-US" sz="2000" dirty="0">
                <a:latin typeface="American Typewriter" panose="02090604020004020304" pitchFamily="18" charset="77"/>
              </a:rPr>
              <a:t>= (</a:t>
            </a:r>
            <a:r>
              <a:rPr lang="it-IT" altLang="en-US" sz="2000" b="1" dirty="0">
                <a:latin typeface="American Typewriter" panose="02090604020004020304" pitchFamily="18" charset="77"/>
                <a:sym typeface="Symbol" panose="05050102010706020507" pitchFamily="18" charset="2"/>
              </a:rPr>
              <a:t> </a:t>
            </a:r>
            <a:r>
              <a:rPr lang="it-IT" altLang="en-US" sz="2000" dirty="0">
                <a:latin typeface="American Typewriter" panose="02090604020004020304" pitchFamily="18" charset="77"/>
              </a:rPr>
              <a:t> </a:t>
            </a:r>
            <a:r>
              <a:rPr lang="it-IT" altLang="en-US" sz="2000" dirty="0">
                <a:latin typeface="American Typewriter" panose="02090604020004020304" pitchFamily="18" charset="77"/>
                <a:sym typeface="Symbol" panose="05050102010706020507" pitchFamily="18" charset="2"/>
              </a:rPr>
              <a:t>+ </a:t>
            </a:r>
            <a:r>
              <a:rPr lang="it-IT" altLang="en-US" sz="2000" b="1" dirty="0">
                <a:solidFill>
                  <a:srgbClr val="003399"/>
                </a:solidFill>
                <a:latin typeface="American Typewriter" panose="02090604020004020304" pitchFamily="18" charset="77"/>
                <a:sym typeface="Symbol" panose="05050102010706020507" pitchFamily="18" charset="2"/>
              </a:rPr>
              <a:t>n</a:t>
            </a:r>
            <a:r>
              <a:rPr lang="it-IT" altLang="en-US" sz="2000" dirty="0">
                <a:latin typeface="American Typewriter" panose="02090604020004020304" pitchFamily="18" charset="77"/>
                <a:sym typeface="Symbol" panose="05050102010706020507" pitchFamily="18" charset="2"/>
              </a:rPr>
              <a:t>)</a:t>
            </a:r>
            <a:r>
              <a:rPr lang="it-IT" altLang="en-US" sz="2000" b="1" dirty="0">
                <a:solidFill>
                  <a:srgbClr val="CC0000"/>
                </a:solidFill>
                <a:latin typeface="American Typewriter" panose="02090604020004020304" pitchFamily="18" charset="77"/>
              </a:rPr>
              <a:t>k</a:t>
            </a:r>
          </a:p>
          <a:p>
            <a:pPr eaLnBrk="1" hangingPunct="1">
              <a:lnSpc>
                <a:spcPct val="115000"/>
              </a:lnSpc>
              <a:spcBef>
                <a:spcPct val="50000"/>
              </a:spcBef>
              <a:buClr>
                <a:srgbClr val="009900"/>
              </a:buClr>
              <a:buNone/>
            </a:pPr>
            <a:endParaRPr lang="it-IT" altLang="en-US" sz="2000" dirty="0">
              <a:solidFill>
                <a:srgbClr val="CC0000"/>
              </a:solidFill>
              <a:latin typeface="American Typewriter" panose="02090604020004020304" pitchFamily="18" charset="77"/>
            </a:endParaRPr>
          </a:p>
          <a:p>
            <a:pPr algn="ctr" eaLnBrk="1" hangingPunct="1">
              <a:lnSpc>
                <a:spcPct val="110000"/>
              </a:lnSpc>
              <a:buNone/>
            </a:pPr>
            <a:endParaRPr lang="it-IT" altLang="en-US" sz="2000" b="1" dirty="0">
              <a:latin typeface="American Typewriter" panose="02090604020004020304" pitchFamily="18" charset="77"/>
            </a:endParaRPr>
          </a:p>
        </p:txBody>
      </p:sp>
      <p:sp>
        <p:nvSpPr>
          <p:cNvPr id="63492" name="Rectangle 3"/>
          <p:cNvSpPr>
            <a:spLocks noGrp="1" noChangeArrowheads="1"/>
          </p:cNvSpPr>
          <p:nvPr>
            <p:ph type="title"/>
          </p:nvPr>
        </p:nvSpPr>
        <p:spPr bwMode="auto">
          <a:xfrm>
            <a:off x="544513" y="488950"/>
            <a:ext cx="8447087" cy="4254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t>Lo stato stazionario con crescita della popolazione</a:t>
            </a:r>
            <a:endParaRPr lang="it-IT" altLang="en-US" sz="2400" b="1" i="1" dirty="0">
              <a:solidFill>
                <a:srgbClr val="003399"/>
              </a:solidFill>
              <a:latin typeface="Verdana" panose="020B0604030504040204" pitchFamily="34" charset="0"/>
            </a:endParaRPr>
          </a:p>
        </p:txBody>
      </p:sp>
      <p:sp>
        <p:nvSpPr>
          <p:cNvPr id="687108" name="Rectangle 4"/>
          <p:cNvSpPr>
            <a:spLocks noChangeArrowheads="1"/>
          </p:cNvSpPr>
          <p:nvPr/>
        </p:nvSpPr>
        <p:spPr bwMode="auto">
          <a:xfrm>
            <a:off x="457200" y="37338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15000"/>
              </a:lnSpc>
              <a:spcBef>
                <a:spcPct val="50000"/>
              </a:spcBef>
              <a:buClr>
                <a:srgbClr val="009900"/>
              </a:buClr>
              <a:buSzPct val="70000"/>
              <a:buFont typeface="Wingdings" panose="05000000000000000000" pitchFamily="2" charset="2"/>
              <a:buNone/>
            </a:pPr>
            <a:endParaRPr lang="en-US" altLang="en-US" sz="220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6">
                                            <p:txEl>
                                              <p:pRg st="0" end="0"/>
                                            </p:txEl>
                                          </p:spTgt>
                                        </p:tgtEl>
                                        <p:attrNameLst>
                                          <p:attrName>style.visibility</p:attrName>
                                        </p:attrNameLst>
                                      </p:cBhvr>
                                      <p:to>
                                        <p:strVal val="visible"/>
                                      </p:to>
                                    </p:set>
                                    <p:animEffect transition="in" filter="strips(downRight)">
                                      <p:cBhvr>
                                        <p:cTn id="7" dur="500"/>
                                        <p:tgtEl>
                                          <p:spTgt spid="68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87106">
                                            <p:txEl>
                                              <p:pRg st="1" end="1"/>
                                            </p:txEl>
                                          </p:spTgt>
                                        </p:tgtEl>
                                        <p:attrNameLst>
                                          <p:attrName>style.visibility</p:attrName>
                                        </p:attrNameLst>
                                      </p:cBhvr>
                                      <p:to>
                                        <p:strVal val="visible"/>
                                      </p:to>
                                    </p:set>
                                    <p:animEffect transition="in" filter="strips(downRight)">
                                      <p:cBhvr>
                                        <p:cTn id="12" dur="500"/>
                                        <p:tgtEl>
                                          <p:spTgt spid="687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87106">
                                            <p:txEl>
                                              <p:pRg st="2" end="2"/>
                                            </p:txEl>
                                          </p:spTgt>
                                        </p:tgtEl>
                                        <p:attrNameLst>
                                          <p:attrName>style.visibility</p:attrName>
                                        </p:attrNameLst>
                                      </p:cBhvr>
                                      <p:to>
                                        <p:strVal val="visible"/>
                                      </p:to>
                                    </p:set>
                                    <p:animEffect transition="in" filter="strips(downRight)">
                                      <p:cBhvr>
                                        <p:cTn id="17" dur="500"/>
                                        <p:tgtEl>
                                          <p:spTgt spid="687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87106">
                                            <p:txEl>
                                              <p:pRg st="3" end="3"/>
                                            </p:txEl>
                                          </p:spTgt>
                                        </p:tgtEl>
                                        <p:attrNameLst>
                                          <p:attrName>style.visibility</p:attrName>
                                        </p:attrNameLst>
                                      </p:cBhvr>
                                      <p:to>
                                        <p:strVal val="visible"/>
                                      </p:to>
                                    </p:set>
                                    <p:animEffect transition="in" filter="strips(downRight)">
                                      <p:cBhvr>
                                        <p:cTn id="22" dur="500"/>
                                        <p:tgtEl>
                                          <p:spTgt spid="687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nodePh="1">
                                  <p:stCondLst>
                                    <p:cond delay="0"/>
                                  </p:stCondLst>
                                  <p:endCondLst>
                                    <p:cond evt="begin" delay="0">
                                      <p:tn val="25"/>
                                    </p:cond>
                                  </p:endCondLst>
                                  <p:childTnLst>
                                    <p:set>
                                      <p:cBhvr>
                                        <p:cTn id="26" dur="1" fill="hold">
                                          <p:stCondLst>
                                            <p:cond delay="0"/>
                                          </p:stCondLst>
                                        </p:cTn>
                                        <p:tgtEl>
                                          <p:spTgt spid="687108">
                                            <p:txEl>
                                              <p:pRg st="0" end="0"/>
                                            </p:txEl>
                                          </p:spTgt>
                                        </p:tgtEl>
                                        <p:attrNameLst>
                                          <p:attrName>style.visibility</p:attrName>
                                        </p:attrNameLst>
                                      </p:cBhvr>
                                      <p:to>
                                        <p:strVal val="visible"/>
                                      </p:to>
                                    </p:set>
                                    <p:animEffect transition="in" filter="strips(downRight)">
                                      <p:cBhvr>
                                        <p:cTn id="27" dur="500"/>
                                        <p:tgtEl>
                                          <p:spTgt spid="687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6" grpId="0" build="p" bldLvl="3" autoUpdateAnimBg="0"/>
      <p:bldP spid="687108" grpId="0" build="p" bldLvl="3"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piè di pagina 3"/>
          <p:cNvSpPr>
            <a:spLocks noGrp="1"/>
          </p:cNvSpPr>
          <p:nvPr>
            <p:ph type="ftr" sz="quarter" idx="10"/>
          </p:nvPr>
        </p:nvSpPr>
        <p:spPr/>
        <p:txBody>
          <a:bodyPr/>
          <a:lstStyle/>
          <a:p>
            <a:pPr>
              <a:defRPr/>
            </a:pPr>
            <a:r>
              <a:rPr lang="it-IT"/>
              <a:t>Lez. 3-A: La crescita economica</a:t>
            </a:r>
          </a:p>
        </p:txBody>
      </p:sp>
      <p:sp>
        <p:nvSpPr>
          <p:cNvPr id="64515" name="Rectangle 2"/>
          <p:cNvSpPr>
            <a:spLocks noGrp="1" noChangeArrowheads="1"/>
          </p:cNvSpPr>
          <p:nvPr>
            <p:ph type="title"/>
          </p:nvPr>
        </p:nvSpPr>
        <p:spPr bwMode="auto">
          <a:xfrm>
            <a:off x="533400" y="512763"/>
            <a:ext cx="82296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Il modello di </a:t>
            </a:r>
            <a:r>
              <a:rPr lang="it-IT" altLang="en-US" sz="2400" dirty="0" err="1">
                <a:latin typeface="American Typewriter" panose="02090604020004020304" pitchFamily="18" charset="77"/>
              </a:rPr>
              <a:t>Solow</a:t>
            </a:r>
            <a:r>
              <a:rPr lang="it-IT" altLang="en-US" sz="2400" dirty="0">
                <a:latin typeface="American Typewriter" panose="02090604020004020304" pitchFamily="18" charset="77"/>
              </a:rPr>
              <a:t> con crescita della popolazione</a:t>
            </a:r>
            <a:endParaRPr lang="it-IT" altLang="en-US" sz="2800" dirty="0">
              <a:latin typeface="American Typewriter" panose="02090604020004020304" pitchFamily="18" charset="77"/>
            </a:endParaRPr>
          </a:p>
        </p:txBody>
      </p:sp>
      <p:sp>
        <p:nvSpPr>
          <p:cNvPr id="64516"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4517"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4518" name="Text Box 5"/>
          <p:cNvSpPr txBox="1">
            <a:spLocks noChangeArrowheads="1"/>
          </p:cNvSpPr>
          <p:nvPr/>
        </p:nvSpPr>
        <p:spPr bwMode="auto">
          <a:xfrm>
            <a:off x="3203575" y="148431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     y</a:t>
            </a:r>
          </a:p>
        </p:txBody>
      </p:sp>
      <p:sp>
        <p:nvSpPr>
          <p:cNvPr id="64519"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64520"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4521" name="Text Box 8"/>
          <p:cNvSpPr txBox="1">
            <a:spLocks noChangeArrowheads="1"/>
          </p:cNvSpPr>
          <p:nvPr/>
        </p:nvSpPr>
        <p:spPr bwMode="auto">
          <a:xfrm>
            <a:off x="7681664" y="3429000"/>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400" b="1" dirty="0">
                <a:solidFill>
                  <a:schemeClr val="hlink"/>
                </a:solidFill>
              </a:rPr>
              <a:t>s </a:t>
            </a:r>
            <a:r>
              <a:rPr lang="it-IT" altLang="en-US" sz="2400" b="1" dirty="0"/>
              <a:t>f(</a:t>
            </a:r>
            <a:r>
              <a:rPr lang="it-IT" altLang="en-US" sz="2400" b="1" dirty="0">
                <a:solidFill>
                  <a:srgbClr val="CC0000"/>
                </a:solidFill>
              </a:rPr>
              <a:t>k</a:t>
            </a:r>
            <a:r>
              <a:rPr lang="it-IT" altLang="en-US" sz="2400" b="1" dirty="0"/>
              <a:t>)</a:t>
            </a:r>
            <a:endParaRPr lang="it-IT" altLang="en-US" sz="2400" b="1" i="1" dirty="0"/>
          </a:p>
        </p:txBody>
      </p:sp>
      <p:sp>
        <p:nvSpPr>
          <p:cNvPr id="64522" name="Text Box 9"/>
          <p:cNvSpPr txBox="1">
            <a:spLocks noChangeArrowheads="1"/>
          </p:cNvSpPr>
          <p:nvPr/>
        </p:nvSpPr>
        <p:spPr bwMode="auto">
          <a:xfrm>
            <a:off x="6949008" y="2204864"/>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cs typeface="Arial" panose="020B0604020202020204" pitchFamily="34" charset="0"/>
              </a:rPr>
              <a:t>(</a:t>
            </a:r>
            <a:r>
              <a:rPr lang="el-GR" altLang="en-US" sz="2000" b="1" dirty="0">
                <a:latin typeface="Symbol" panose="05050102010706020507" pitchFamily="18" charset="2"/>
              </a:rPr>
              <a:t>d</a:t>
            </a:r>
            <a:r>
              <a:rPr lang="el-GR" altLang="en-US" sz="2000" b="1" dirty="0">
                <a:solidFill>
                  <a:srgbClr val="000099"/>
                </a:solidFill>
                <a:latin typeface="Symbol" panose="05050102010706020507" pitchFamily="18" charset="2"/>
              </a:rPr>
              <a:t> </a:t>
            </a:r>
            <a:r>
              <a:rPr lang="it-IT" altLang="en-US" sz="2000" b="1" dirty="0">
                <a:cs typeface="Arial" panose="020B0604020202020204" pitchFamily="34" charset="0"/>
              </a:rPr>
              <a:t>+ </a:t>
            </a:r>
            <a:r>
              <a:rPr lang="it-IT" altLang="en-US" sz="2000" b="1" dirty="0">
                <a:solidFill>
                  <a:srgbClr val="003399"/>
                </a:solidFill>
                <a:cs typeface="Arial" panose="020B0604020202020204" pitchFamily="34" charset="0"/>
              </a:rPr>
              <a:t>n</a:t>
            </a:r>
            <a:r>
              <a:rPr lang="it-IT" altLang="en-US" sz="2000" b="1" dirty="0">
                <a:cs typeface="Arial" panose="020B0604020202020204" pitchFamily="34" charset="0"/>
              </a:rPr>
              <a:t>)</a:t>
            </a:r>
            <a:r>
              <a:rPr lang="it-IT" altLang="en-US" sz="2000" b="1" dirty="0">
                <a:solidFill>
                  <a:srgbClr val="CC0000"/>
                </a:solidFill>
              </a:rPr>
              <a:t>k</a:t>
            </a:r>
          </a:p>
        </p:txBody>
      </p:sp>
      <p:sp>
        <p:nvSpPr>
          <p:cNvPr id="64523" name="Text Box 10"/>
          <p:cNvSpPr txBox="1">
            <a:spLocks noChangeArrowheads="1"/>
          </p:cNvSpPr>
          <p:nvPr/>
        </p:nvSpPr>
        <p:spPr bwMode="auto">
          <a:xfrm>
            <a:off x="533400" y="1988840"/>
            <a:ext cx="25908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dirty="0">
                <a:latin typeface="American Typewriter" panose="02090604020004020304" pitchFamily="18" charset="77"/>
              </a:rPr>
              <a:t>L’unica differenza: </a:t>
            </a:r>
          </a:p>
          <a:p>
            <a:pPr eaLnBrk="1" hangingPunct="1">
              <a:lnSpc>
                <a:spcPct val="114000"/>
              </a:lnSpc>
              <a:spcBef>
                <a:spcPts val="600"/>
              </a:spcBef>
            </a:pPr>
            <a:r>
              <a:rPr lang="it-IT" altLang="en-US" sz="1800" dirty="0">
                <a:latin typeface="American Typewriter" panose="02090604020004020304" pitchFamily="18" charset="77"/>
              </a:rPr>
              <a:t>in equilibrio la pendenza della </a:t>
            </a:r>
            <a:r>
              <a:rPr lang="it-IT" altLang="en-US" sz="1800" b="1" dirty="0">
                <a:latin typeface="American Typewriter" panose="02090604020004020304" pitchFamily="18" charset="77"/>
              </a:rPr>
              <a:t>retta dell’investimento stazionario</a:t>
            </a:r>
            <a:r>
              <a:rPr lang="it-IT" altLang="en-US" sz="1800" dirty="0">
                <a:latin typeface="American Typewriter" panose="02090604020004020304" pitchFamily="18" charset="77"/>
              </a:rPr>
              <a:t> è:</a:t>
            </a:r>
          </a:p>
          <a:p>
            <a:pPr algn="ctr" eaLnBrk="1" hangingPunct="1">
              <a:lnSpc>
                <a:spcPct val="114000"/>
              </a:lnSpc>
              <a:spcBef>
                <a:spcPts val="600"/>
              </a:spcBef>
            </a:pPr>
            <a:r>
              <a:rPr lang="it-IT" altLang="en-US" sz="2000" dirty="0">
                <a:latin typeface="American Typewriter" panose="02090604020004020304" pitchFamily="18" charset="77"/>
              </a:rPr>
              <a:t> </a:t>
            </a:r>
            <a:r>
              <a:rPr lang="el-GR" altLang="en-US" sz="2400" b="1" dirty="0">
                <a:latin typeface="Symbol" panose="05050102010706020507" pitchFamily="18" charset="2"/>
              </a:rPr>
              <a:t>d</a:t>
            </a:r>
            <a:r>
              <a:rPr lang="el-GR" altLang="en-US" sz="2400" b="1" dirty="0">
                <a:solidFill>
                  <a:srgbClr val="000099"/>
                </a:solidFill>
                <a:latin typeface="Symbol" panose="05050102010706020507" pitchFamily="18" charset="2"/>
              </a:rPr>
              <a:t> </a:t>
            </a:r>
            <a:r>
              <a:rPr lang="it-IT" altLang="en-US" sz="2400" b="1" dirty="0">
                <a:solidFill>
                  <a:srgbClr val="000099"/>
                </a:solidFill>
                <a:latin typeface="American Typewriter" panose="02090604020004020304" pitchFamily="18" charset="77"/>
              </a:rPr>
              <a:t> + n</a:t>
            </a:r>
          </a:p>
          <a:p>
            <a:pPr eaLnBrk="1" hangingPunct="1">
              <a:lnSpc>
                <a:spcPct val="114000"/>
              </a:lnSpc>
              <a:spcBef>
                <a:spcPts val="600"/>
              </a:spcBef>
            </a:pPr>
            <a:r>
              <a:rPr lang="it-IT" altLang="en-US" sz="1800" dirty="0">
                <a:latin typeface="American Typewriter" panose="02090604020004020304" pitchFamily="18" charset="77"/>
              </a:rPr>
              <a:t>(ossia dipende anche dalla crescita della popolazione)</a:t>
            </a:r>
          </a:p>
        </p:txBody>
      </p:sp>
      <p:sp>
        <p:nvSpPr>
          <p:cNvPr id="64524" name="Freeform 11"/>
          <p:cNvSpPr>
            <a:spLocks/>
          </p:cNvSpPr>
          <p:nvPr/>
        </p:nvSpPr>
        <p:spPr bwMode="auto">
          <a:xfrm>
            <a:off x="3779838" y="3352800"/>
            <a:ext cx="4537075" cy="2163763"/>
          </a:xfrm>
          <a:custGeom>
            <a:avLst/>
            <a:gdLst>
              <a:gd name="T0" fmla="*/ 0 w 2948"/>
              <a:gd name="T1" fmla="*/ 2163763 h 2131"/>
              <a:gd name="T2" fmla="*/ 1605214 w 2948"/>
              <a:gd name="T3" fmla="*/ 459965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4525" name="Line 12"/>
          <p:cNvSpPr>
            <a:spLocks noChangeShapeType="1"/>
          </p:cNvSpPr>
          <p:nvPr/>
        </p:nvSpPr>
        <p:spPr bwMode="auto">
          <a:xfrm>
            <a:off x="6781800" y="3505200"/>
            <a:ext cx="0" cy="19732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4526" name="Line 13"/>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4527" name="Text Box 14"/>
          <p:cNvSpPr txBox="1">
            <a:spLocks noChangeArrowheads="1"/>
          </p:cNvSpPr>
          <p:nvPr/>
        </p:nvSpPr>
        <p:spPr bwMode="auto">
          <a:xfrm>
            <a:off x="7848600" y="1371600"/>
            <a:ext cx="720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t>f(k)</a:t>
            </a:r>
          </a:p>
        </p:txBody>
      </p:sp>
      <p:sp>
        <p:nvSpPr>
          <p:cNvPr id="688143" name="AutoShape 15"/>
          <p:cNvSpPr>
            <a:spLocks noChangeArrowheads="1"/>
          </p:cNvSpPr>
          <p:nvPr/>
        </p:nvSpPr>
        <p:spPr bwMode="auto">
          <a:xfrm>
            <a:off x="6645275" y="3276600"/>
            <a:ext cx="288925" cy="288925"/>
          </a:xfrm>
          <a:prstGeom prst="flowChartConnector">
            <a:avLst/>
          </a:prstGeom>
          <a:noFill/>
          <a:ln w="28575"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4529" name="Rectangle 16"/>
          <p:cNvSpPr>
            <a:spLocks noChangeArrowheads="1"/>
          </p:cNvSpPr>
          <p:nvPr/>
        </p:nvSpPr>
        <p:spPr bwMode="auto">
          <a:xfrm>
            <a:off x="6619875" y="5486400"/>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k*</a:t>
            </a:r>
            <a:endParaRPr lang="it-IT" altLang="en-US" sz="2000" b="1" i="1"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4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piè di pagina 3"/>
          <p:cNvSpPr>
            <a:spLocks noGrp="1"/>
          </p:cNvSpPr>
          <p:nvPr>
            <p:ph type="ftr" sz="quarter" idx="10"/>
          </p:nvPr>
        </p:nvSpPr>
        <p:spPr/>
        <p:txBody>
          <a:bodyPr/>
          <a:lstStyle/>
          <a:p>
            <a:pPr>
              <a:defRPr/>
            </a:pPr>
            <a:r>
              <a:rPr lang="it-IT"/>
              <a:t>Lez. 3-A: La crescita economica</a:t>
            </a:r>
          </a:p>
        </p:txBody>
      </p:sp>
      <p:sp>
        <p:nvSpPr>
          <p:cNvPr id="65539" name="Rectangle 2"/>
          <p:cNvSpPr>
            <a:spLocks noGrp="1" noChangeArrowheads="1"/>
          </p:cNvSpPr>
          <p:nvPr>
            <p:ph type="title"/>
          </p:nvPr>
        </p:nvSpPr>
        <p:spPr bwMode="auto">
          <a:xfrm>
            <a:off x="533400" y="533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L’aumento del tasso di crescita della popolazione</a:t>
            </a:r>
            <a:endParaRPr lang="it-IT" altLang="en-US" sz="2800" dirty="0">
              <a:latin typeface="American Typewriter" panose="02090604020004020304" pitchFamily="18" charset="77"/>
            </a:endParaRPr>
          </a:p>
        </p:txBody>
      </p:sp>
      <p:sp>
        <p:nvSpPr>
          <p:cNvPr id="65540"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541"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542" name="Text Box 5"/>
          <p:cNvSpPr txBox="1">
            <a:spLocks noChangeArrowheads="1"/>
          </p:cNvSpPr>
          <p:nvPr/>
        </p:nvSpPr>
        <p:spPr bwMode="auto">
          <a:xfrm>
            <a:off x="3203575" y="148431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      y</a:t>
            </a:r>
          </a:p>
        </p:txBody>
      </p:sp>
      <p:sp>
        <p:nvSpPr>
          <p:cNvPr id="65543"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65544"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5545" name="Text Box 8"/>
          <p:cNvSpPr txBox="1">
            <a:spLocks noChangeArrowheads="1"/>
          </p:cNvSpPr>
          <p:nvPr/>
        </p:nvSpPr>
        <p:spPr bwMode="auto">
          <a:xfrm>
            <a:off x="7543800" y="3429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400" b="1" i="1" dirty="0" err="1">
                <a:solidFill>
                  <a:schemeClr val="hlink"/>
                </a:solidFill>
              </a:rPr>
              <a:t>s</a:t>
            </a:r>
            <a:r>
              <a:rPr lang="it-IT" altLang="en-US" sz="2400" b="1" i="1" dirty="0" err="1"/>
              <a:t>f</a:t>
            </a:r>
            <a:r>
              <a:rPr lang="it-IT" altLang="en-US" sz="2400" b="1" dirty="0"/>
              <a:t>(</a:t>
            </a:r>
            <a:r>
              <a:rPr lang="it-IT" altLang="en-US" sz="2400" b="1" i="1" dirty="0">
                <a:solidFill>
                  <a:srgbClr val="CC0000"/>
                </a:solidFill>
              </a:rPr>
              <a:t>k</a:t>
            </a:r>
            <a:r>
              <a:rPr lang="it-IT" altLang="en-US" sz="2400" b="1" dirty="0"/>
              <a:t>)</a:t>
            </a:r>
            <a:endParaRPr lang="it-IT" altLang="en-US" sz="2400" b="1" i="1" dirty="0"/>
          </a:p>
        </p:txBody>
      </p:sp>
      <p:sp>
        <p:nvSpPr>
          <p:cNvPr id="65546" name="Text Box 9"/>
          <p:cNvSpPr txBox="1">
            <a:spLocks noChangeArrowheads="1"/>
          </p:cNvSpPr>
          <p:nvPr/>
        </p:nvSpPr>
        <p:spPr bwMode="auto">
          <a:xfrm>
            <a:off x="7696200" y="28194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cs typeface="Arial" panose="020B0604020202020204" pitchFamily="34" charset="0"/>
              </a:rPr>
              <a:t>(</a:t>
            </a:r>
            <a:r>
              <a:rPr lang="el-GR" altLang="en-US" sz="2000" b="1" i="1" dirty="0">
                <a:latin typeface="Symbol" panose="05050102010706020507" pitchFamily="18" charset="2"/>
              </a:rPr>
              <a:t>d </a:t>
            </a:r>
            <a:r>
              <a:rPr lang="it-IT" altLang="en-US" sz="2000" b="1" i="1" dirty="0">
                <a:cs typeface="Arial" panose="020B0604020202020204" pitchFamily="34" charset="0"/>
              </a:rPr>
              <a:t>+ </a:t>
            </a:r>
            <a:r>
              <a:rPr lang="it-IT" altLang="en-US" sz="2000" b="1" i="1" dirty="0">
                <a:solidFill>
                  <a:srgbClr val="003399"/>
                </a:solidFill>
                <a:cs typeface="Arial" panose="020B0604020202020204" pitchFamily="34" charset="0"/>
              </a:rPr>
              <a:t>n</a:t>
            </a:r>
            <a:r>
              <a:rPr lang="it-IT" altLang="en-US" sz="2400" b="1" baseline="-25000" dirty="0">
                <a:solidFill>
                  <a:srgbClr val="003399"/>
                </a:solidFill>
              </a:rPr>
              <a:t>0</a:t>
            </a:r>
            <a:r>
              <a:rPr lang="it-IT" altLang="en-US" sz="2000" b="1" dirty="0">
                <a:cs typeface="Arial" panose="020B0604020202020204" pitchFamily="34" charset="0"/>
              </a:rPr>
              <a:t>)</a:t>
            </a:r>
            <a:r>
              <a:rPr lang="it-IT" altLang="en-US" sz="2000" b="1" i="1" dirty="0">
                <a:solidFill>
                  <a:srgbClr val="CC0000"/>
                </a:solidFill>
              </a:rPr>
              <a:t>k</a:t>
            </a:r>
          </a:p>
        </p:txBody>
      </p:sp>
      <p:sp>
        <p:nvSpPr>
          <p:cNvPr id="65547" name="Text Box 10"/>
          <p:cNvSpPr txBox="1">
            <a:spLocks noChangeArrowheads="1"/>
          </p:cNvSpPr>
          <p:nvPr/>
        </p:nvSpPr>
        <p:spPr bwMode="auto">
          <a:xfrm>
            <a:off x="533400" y="1556792"/>
            <a:ext cx="2590800" cy="429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ct val="50000"/>
              </a:spcBef>
            </a:pPr>
            <a:r>
              <a:rPr lang="it-IT" altLang="en-US" sz="2000" dirty="0">
                <a:latin typeface="American Typewriter" panose="02090604020004020304" pitchFamily="18" charset="77"/>
              </a:rPr>
              <a:t>Se </a:t>
            </a:r>
            <a:r>
              <a:rPr lang="it-IT" altLang="en-US" sz="2000" b="1" dirty="0">
                <a:solidFill>
                  <a:srgbClr val="000099"/>
                </a:solidFill>
                <a:latin typeface="American Typewriter" panose="02090604020004020304" pitchFamily="18" charset="77"/>
              </a:rPr>
              <a:t>n</a:t>
            </a:r>
            <a:r>
              <a:rPr lang="it-IT" altLang="en-US" sz="2000" dirty="0">
                <a:latin typeface="American Typewriter" panose="02090604020004020304" pitchFamily="18" charset="77"/>
              </a:rPr>
              <a:t> aumenta,</a:t>
            </a:r>
          </a:p>
          <a:p>
            <a:pPr eaLnBrk="1" hangingPunct="1">
              <a:lnSpc>
                <a:spcPct val="125000"/>
              </a:lnSpc>
              <a:spcBef>
                <a:spcPct val="50000"/>
              </a:spcBef>
            </a:pPr>
            <a:r>
              <a:rPr lang="it-IT" altLang="en-US" sz="2000" dirty="0">
                <a:latin typeface="American Typewriter" panose="02090604020004020304" pitchFamily="18" charset="77"/>
              </a:rPr>
              <a:t>anche l’ investimento necessario per mantenere </a:t>
            </a:r>
            <a:r>
              <a:rPr lang="it-IT" altLang="en-US" sz="2000" b="1" i="1" dirty="0">
                <a:solidFill>
                  <a:srgbClr val="CC0000"/>
                </a:solidFill>
                <a:latin typeface="American Typewriter" panose="02090604020004020304" pitchFamily="18" charset="77"/>
              </a:rPr>
              <a:t>k</a:t>
            </a:r>
            <a:r>
              <a:rPr lang="it-IT" altLang="en-US" sz="2000" dirty="0">
                <a:latin typeface="American Typewriter" panose="02090604020004020304" pitchFamily="18" charset="77"/>
              </a:rPr>
              <a:t> invariato cresce</a:t>
            </a:r>
            <a:endParaRPr lang="it-IT" altLang="en-US" sz="2400" dirty="0">
              <a:latin typeface="American Typewriter" panose="02090604020004020304" pitchFamily="18" charset="77"/>
            </a:endParaRPr>
          </a:p>
          <a:p>
            <a:pPr eaLnBrk="1" hangingPunct="1">
              <a:lnSpc>
                <a:spcPct val="125000"/>
              </a:lnSpc>
              <a:spcBef>
                <a:spcPct val="50000"/>
              </a:spcBef>
            </a:pPr>
            <a:r>
              <a:rPr lang="it-IT" altLang="en-US" sz="2000" i="1" dirty="0">
                <a:latin typeface="American Typewriter" panose="02090604020004020304" pitchFamily="18" charset="77"/>
              </a:rPr>
              <a:t>In questo caso: </a:t>
            </a:r>
          </a:p>
          <a:p>
            <a:pPr eaLnBrk="1" hangingPunct="1">
              <a:lnSpc>
                <a:spcPct val="125000"/>
              </a:lnSpc>
              <a:spcBef>
                <a:spcPts val="0"/>
              </a:spcBef>
            </a:pPr>
            <a:r>
              <a:rPr lang="it-IT" altLang="en-US" sz="2000" b="1" dirty="0">
                <a:solidFill>
                  <a:srgbClr val="000099"/>
                </a:solidFill>
                <a:latin typeface="American Typewriter" panose="02090604020004020304" pitchFamily="18" charset="77"/>
              </a:rPr>
              <a:t> y(</a:t>
            </a:r>
            <a:r>
              <a:rPr lang="it-IT" altLang="en-US" sz="2000" b="1" i="1" dirty="0">
                <a:latin typeface="American Typewriter" panose="02090604020004020304" pitchFamily="18" charset="77"/>
              </a:rPr>
              <a:t>k*</a:t>
            </a:r>
            <a:r>
              <a:rPr lang="it-IT" altLang="en-US" sz="2000" b="1" baseline="-25000" dirty="0">
                <a:latin typeface="American Typewriter" panose="02090604020004020304" pitchFamily="18" charset="77"/>
              </a:rPr>
              <a:t>1</a:t>
            </a:r>
            <a:r>
              <a:rPr lang="it-IT" altLang="en-US" sz="2000" b="1" dirty="0">
                <a:solidFill>
                  <a:srgbClr val="000099"/>
                </a:solidFill>
                <a:latin typeface="American Typewriter" panose="02090604020004020304" pitchFamily="18" charset="77"/>
              </a:rPr>
              <a:t>) &lt; y(</a:t>
            </a:r>
            <a:r>
              <a:rPr lang="it-IT" altLang="en-US" sz="2000" b="1" i="1" dirty="0">
                <a:latin typeface="American Typewriter" panose="02090604020004020304" pitchFamily="18" charset="77"/>
              </a:rPr>
              <a:t>k*</a:t>
            </a:r>
            <a:r>
              <a:rPr lang="it-IT" altLang="en-US" sz="2000" b="1" baseline="-25000" dirty="0">
                <a:latin typeface="American Typewriter" panose="02090604020004020304" pitchFamily="18" charset="77"/>
              </a:rPr>
              <a:t>0</a:t>
            </a:r>
            <a:r>
              <a:rPr lang="it-IT" altLang="en-US" sz="2000" b="1" dirty="0">
                <a:solidFill>
                  <a:srgbClr val="000099"/>
                </a:solidFill>
                <a:latin typeface="American Typewriter" panose="02090604020004020304" pitchFamily="18" charset="77"/>
              </a:rPr>
              <a:t>)</a:t>
            </a:r>
          </a:p>
          <a:p>
            <a:pPr eaLnBrk="1" hangingPunct="1">
              <a:lnSpc>
                <a:spcPct val="125000"/>
              </a:lnSpc>
              <a:spcBef>
                <a:spcPts val="600"/>
              </a:spcBef>
            </a:pPr>
            <a:r>
              <a:rPr lang="it-IT" altLang="en-US" sz="2000" dirty="0">
                <a:latin typeface="American Typewriter" panose="02090604020004020304" pitchFamily="18" charset="77"/>
              </a:rPr>
              <a:t>Il prodotto p.c. di equilibrio è </a:t>
            </a:r>
            <a:r>
              <a:rPr lang="it-IT" altLang="en-US" sz="2000" u="sng" dirty="0">
                <a:latin typeface="American Typewriter" panose="02090604020004020304" pitchFamily="18" charset="77"/>
              </a:rPr>
              <a:t>minore</a:t>
            </a:r>
            <a:endParaRPr lang="it-IT" altLang="en-US" sz="2400" u="sng" dirty="0">
              <a:latin typeface="American Typewriter" panose="02090604020004020304" pitchFamily="18" charset="77"/>
            </a:endParaRPr>
          </a:p>
        </p:txBody>
      </p:sp>
      <p:sp>
        <p:nvSpPr>
          <p:cNvPr id="65548" name="Freeform 11"/>
          <p:cNvSpPr>
            <a:spLocks/>
          </p:cNvSpPr>
          <p:nvPr/>
        </p:nvSpPr>
        <p:spPr bwMode="auto">
          <a:xfrm>
            <a:off x="3779838" y="3352800"/>
            <a:ext cx="4537075" cy="2163763"/>
          </a:xfrm>
          <a:custGeom>
            <a:avLst/>
            <a:gdLst>
              <a:gd name="T0" fmla="*/ 0 w 2948"/>
              <a:gd name="T1" fmla="*/ 2163763 h 2131"/>
              <a:gd name="T2" fmla="*/ 1605214 w 2948"/>
              <a:gd name="T3" fmla="*/ 459965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5549" name="Line 12"/>
          <p:cNvSpPr>
            <a:spLocks noChangeShapeType="1"/>
          </p:cNvSpPr>
          <p:nvPr/>
        </p:nvSpPr>
        <p:spPr bwMode="auto">
          <a:xfrm>
            <a:off x="6781800" y="3505200"/>
            <a:ext cx="0" cy="19732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550" name="Line 13"/>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551" name="Text Box 14"/>
          <p:cNvSpPr txBox="1">
            <a:spLocks noChangeArrowheads="1"/>
          </p:cNvSpPr>
          <p:nvPr/>
        </p:nvSpPr>
        <p:spPr bwMode="auto">
          <a:xfrm>
            <a:off x="7848600" y="1371600"/>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f</a:t>
            </a:r>
            <a:r>
              <a:rPr lang="it-IT" altLang="en-US" sz="2000" b="1" dirty="0"/>
              <a:t>(</a:t>
            </a:r>
            <a:r>
              <a:rPr lang="it-IT" altLang="en-US" sz="2000" b="1" i="1" dirty="0"/>
              <a:t>k</a:t>
            </a:r>
            <a:r>
              <a:rPr lang="it-IT" altLang="en-US" sz="2000" b="1" dirty="0"/>
              <a:t>)</a:t>
            </a:r>
            <a:endParaRPr lang="it-IT" altLang="en-US" sz="2000" b="1" i="1" dirty="0"/>
          </a:p>
        </p:txBody>
      </p:sp>
      <p:sp>
        <p:nvSpPr>
          <p:cNvPr id="690191" name="AutoShape 15"/>
          <p:cNvSpPr>
            <a:spLocks noChangeArrowheads="1"/>
          </p:cNvSpPr>
          <p:nvPr/>
        </p:nvSpPr>
        <p:spPr bwMode="auto">
          <a:xfrm>
            <a:off x="5029200" y="3733800"/>
            <a:ext cx="288925" cy="288925"/>
          </a:xfrm>
          <a:prstGeom prst="flowChartConnector">
            <a:avLst/>
          </a:prstGeom>
          <a:noFill/>
          <a:ln w="28575"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90192" name="Line 16"/>
          <p:cNvSpPr>
            <a:spLocks noChangeShapeType="1"/>
          </p:cNvSpPr>
          <p:nvPr/>
        </p:nvSpPr>
        <p:spPr bwMode="auto">
          <a:xfrm flipV="1">
            <a:off x="3778250" y="1371600"/>
            <a:ext cx="3536950" cy="41544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0193" name="Text Box 17"/>
          <p:cNvSpPr txBox="1">
            <a:spLocks noChangeArrowheads="1"/>
          </p:cNvSpPr>
          <p:nvPr/>
        </p:nvSpPr>
        <p:spPr bwMode="auto">
          <a:xfrm>
            <a:off x="6516216" y="22098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cs typeface="Arial" panose="020B0604020202020204" pitchFamily="34" charset="0"/>
              </a:rPr>
              <a:t>(</a:t>
            </a:r>
            <a:r>
              <a:rPr lang="el-GR" altLang="en-US" sz="2000" b="1" i="1" dirty="0">
                <a:latin typeface="Symbol" panose="05050102010706020507" pitchFamily="18" charset="2"/>
              </a:rPr>
              <a:t>d </a:t>
            </a:r>
            <a:r>
              <a:rPr lang="it-IT" altLang="en-US" sz="2000" b="1" i="1" dirty="0">
                <a:cs typeface="Arial" panose="020B0604020202020204" pitchFamily="34" charset="0"/>
              </a:rPr>
              <a:t>+ </a:t>
            </a:r>
            <a:r>
              <a:rPr lang="it-IT" altLang="en-US" sz="2000" b="1" i="1" dirty="0">
                <a:solidFill>
                  <a:srgbClr val="003399"/>
                </a:solidFill>
                <a:cs typeface="Arial" panose="020B0604020202020204" pitchFamily="34" charset="0"/>
              </a:rPr>
              <a:t>n</a:t>
            </a:r>
            <a:r>
              <a:rPr lang="it-IT" altLang="en-US" sz="2400" b="1" baseline="-25000" dirty="0">
                <a:solidFill>
                  <a:srgbClr val="003399"/>
                </a:solidFill>
              </a:rPr>
              <a:t>1</a:t>
            </a:r>
            <a:r>
              <a:rPr lang="it-IT" altLang="en-US" sz="2000" b="1" dirty="0">
                <a:cs typeface="Arial" panose="020B0604020202020204" pitchFamily="34" charset="0"/>
              </a:rPr>
              <a:t>)</a:t>
            </a:r>
            <a:r>
              <a:rPr lang="it-IT" altLang="en-US" sz="2000" b="1" i="1" dirty="0">
                <a:solidFill>
                  <a:srgbClr val="CC0000"/>
                </a:solidFill>
              </a:rPr>
              <a:t>k</a:t>
            </a:r>
          </a:p>
        </p:txBody>
      </p:sp>
      <p:sp>
        <p:nvSpPr>
          <p:cNvPr id="690194" name="Line 18"/>
          <p:cNvSpPr>
            <a:spLocks noChangeShapeType="1"/>
          </p:cNvSpPr>
          <p:nvPr/>
        </p:nvSpPr>
        <p:spPr bwMode="auto">
          <a:xfrm flipH="1" flipV="1">
            <a:off x="6248400" y="27432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5556" name="Line 19"/>
          <p:cNvSpPr>
            <a:spLocks noChangeShapeType="1"/>
          </p:cNvSpPr>
          <p:nvPr/>
        </p:nvSpPr>
        <p:spPr bwMode="auto">
          <a:xfrm>
            <a:off x="5181600" y="3886200"/>
            <a:ext cx="0" cy="16684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0196" name="Line 20"/>
          <p:cNvSpPr>
            <a:spLocks noChangeShapeType="1"/>
          </p:cNvSpPr>
          <p:nvPr/>
        </p:nvSpPr>
        <p:spPr bwMode="auto">
          <a:xfrm>
            <a:off x="5287963"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90197" name="Line 21"/>
          <p:cNvSpPr>
            <a:spLocks noChangeShapeType="1"/>
          </p:cNvSpPr>
          <p:nvPr/>
        </p:nvSpPr>
        <p:spPr bwMode="auto">
          <a:xfrm>
            <a:off x="547370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90198" name="Line 22"/>
          <p:cNvSpPr>
            <a:spLocks noChangeShapeType="1"/>
          </p:cNvSpPr>
          <p:nvPr/>
        </p:nvSpPr>
        <p:spPr bwMode="auto">
          <a:xfrm>
            <a:off x="568960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90199" name="Line 23"/>
          <p:cNvSpPr>
            <a:spLocks noChangeShapeType="1"/>
          </p:cNvSpPr>
          <p:nvPr/>
        </p:nvSpPr>
        <p:spPr bwMode="auto">
          <a:xfrm>
            <a:off x="590550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90200" name="Line 24"/>
          <p:cNvSpPr>
            <a:spLocks noChangeShapeType="1"/>
          </p:cNvSpPr>
          <p:nvPr/>
        </p:nvSpPr>
        <p:spPr bwMode="auto">
          <a:xfrm>
            <a:off x="609600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90201" name="Line 25"/>
          <p:cNvSpPr>
            <a:spLocks noChangeShapeType="1"/>
          </p:cNvSpPr>
          <p:nvPr/>
        </p:nvSpPr>
        <p:spPr bwMode="auto">
          <a:xfrm>
            <a:off x="631190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90202" name="Line 26"/>
          <p:cNvSpPr>
            <a:spLocks noChangeShapeType="1"/>
          </p:cNvSpPr>
          <p:nvPr/>
        </p:nvSpPr>
        <p:spPr bwMode="auto">
          <a:xfrm>
            <a:off x="6527800" y="5516563"/>
            <a:ext cx="76200" cy="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dirty="0"/>
          </a:p>
        </p:txBody>
      </p:sp>
      <p:sp>
        <p:nvSpPr>
          <p:cNvPr id="65564" name="Rectangle 27"/>
          <p:cNvSpPr>
            <a:spLocks noChangeArrowheads="1"/>
          </p:cNvSpPr>
          <p:nvPr/>
        </p:nvSpPr>
        <p:spPr bwMode="auto">
          <a:xfrm>
            <a:off x="6604000" y="5638800"/>
            <a:ext cx="521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k*</a:t>
            </a:r>
            <a:r>
              <a:rPr lang="it-IT" altLang="en-US" sz="2000" b="1" baseline="-25000" dirty="0"/>
              <a:t>0</a:t>
            </a:r>
          </a:p>
        </p:txBody>
      </p:sp>
      <p:sp>
        <p:nvSpPr>
          <p:cNvPr id="65565" name="Rectangle 28"/>
          <p:cNvSpPr>
            <a:spLocks noChangeArrowheads="1"/>
          </p:cNvSpPr>
          <p:nvPr/>
        </p:nvSpPr>
        <p:spPr bwMode="auto">
          <a:xfrm>
            <a:off x="4999038" y="5638800"/>
            <a:ext cx="639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i="1" dirty="0"/>
              <a:t>k*</a:t>
            </a:r>
            <a:r>
              <a:rPr lang="it-IT" altLang="en-US" sz="2000" b="1" baseline="-25000" dirty="0"/>
              <a:t>1</a:t>
            </a:r>
            <a:endParaRPr lang="it-IT" altLang="en-US" sz="2000" b="1" i="1"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90194"/>
                                        </p:tgtEl>
                                        <p:attrNameLst>
                                          <p:attrName>style.visibility</p:attrName>
                                        </p:attrNameLst>
                                      </p:cBhvr>
                                      <p:to>
                                        <p:strVal val="visible"/>
                                      </p:to>
                                    </p:set>
                                    <p:animEffect transition="in" filter="strips(downLeft)">
                                      <p:cBhvr>
                                        <p:cTn id="7" dur="500"/>
                                        <p:tgtEl>
                                          <p:spTgt spid="690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901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690193"/>
                                        </p:tgtEl>
                                        <p:attrNameLst>
                                          <p:attrName>style.visibility</p:attrName>
                                        </p:attrNameLst>
                                      </p:cBhvr>
                                      <p:to>
                                        <p:strVal val="visible"/>
                                      </p:to>
                                    </p:set>
                                    <p:animEffect transition="in" filter="strips(downRight)">
                                      <p:cBhvr>
                                        <p:cTn id="16" dur="500"/>
                                        <p:tgtEl>
                                          <p:spTgt spid="6901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90196"/>
                                        </p:tgtEl>
                                        <p:attrNameLst>
                                          <p:attrName>style.visibility</p:attrName>
                                        </p:attrNameLst>
                                      </p:cBhvr>
                                      <p:to>
                                        <p:strVal val="visible"/>
                                      </p:to>
                                    </p:set>
                                    <p:animEffect transition="in" filter="strips(downRight)">
                                      <p:cBhvr>
                                        <p:cTn id="21" dur="500"/>
                                        <p:tgtEl>
                                          <p:spTgt spid="690196"/>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690197"/>
                                        </p:tgtEl>
                                        <p:attrNameLst>
                                          <p:attrName>style.visibility</p:attrName>
                                        </p:attrNameLst>
                                      </p:cBhvr>
                                      <p:to>
                                        <p:strVal val="visible"/>
                                      </p:to>
                                    </p:set>
                                    <p:animEffect transition="in" filter="strips(downRight)">
                                      <p:cBhvr>
                                        <p:cTn id="24" dur="500"/>
                                        <p:tgtEl>
                                          <p:spTgt spid="690197"/>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690198"/>
                                        </p:tgtEl>
                                        <p:attrNameLst>
                                          <p:attrName>style.visibility</p:attrName>
                                        </p:attrNameLst>
                                      </p:cBhvr>
                                      <p:to>
                                        <p:strVal val="visible"/>
                                      </p:to>
                                    </p:set>
                                    <p:animEffect transition="in" filter="strips(downRight)">
                                      <p:cBhvr>
                                        <p:cTn id="27" dur="500"/>
                                        <p:tgtEl>
                                          <p:spTgt spid="690198"/>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690199"/>
                                        </p:tgtEl>
                                        <p:attrNameLst>
                                          <p:attrName>style.visibility</p:attrName>
                                        </p:attrNameLst>
                                      </p:cBhvr>
                                      <p:to>
                                        <p:strVal val="visible"/>
                                      </p:to>
                                    </p:set>
                                    <p:animEffect transition="in" filter="strips(downRight)">
                                      <p:cBhvr>
                                        <p:cTn id="30" dur="500"/>
                                        <p:tgtEl>
                                          <p:spTgt spid="690199"/>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690200"/>
                                        </p:tgtEl>
                                        <p:attrNameLst>
                                          <p:attrName>style.visibility</p:attrName>
                                        </p:attrNameLst>
                                      </p:cBhvr>
                                      <p:to>
                                        <p:strVal val="visible"/>
                                      </p:to>
                                    </p:set>
                                    <p:animEffect transition="in" filter="strips(downRight)">
                                      <p:cBhvr>
                                        <p:cTn id="33" dur="500"/>
                                        <p:tgtEl>
                                          <p:spTgt spid="690200"/>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690201"/>
                                        </p:tgtEl>
                                        <p:attrNameLst>
                                          <p:attrName>style.visibility</p:attrName>
                                        </p:attrNameLst>
                                      </p:cBhvr>
                                      <p:to>
                                        <p:strVal val="visible"/>
                                      </p:to>
                                    </p:set>
                                    <p:animEffect transition="in" filter="strips(downRight)">
                                      <p:cBhvr>
                                        <p:cTn id="36" dur="500"/>
                                        <p:tgtEl>
                                          <p:spTgt spid="690201"/>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690202"/>
                                        </p:tgtEl>
                                        <p:attrNameLst>
                                          <p:attrName>style.visibility</p:attrName>
                                        </p:attrNameLst>
                                      </p:cBhvr>
                                      <p:to>
                                        <p:strVal val="visible"/>
                                      </p:to>
                                    </p:set>
                                    <p:animEffect transition="in" filter="strips(downRight)">
                                      <p:cBhvr>
                                        <p:cTn id="39" dur="500"/>
                                        <p:tgtEl>
                                          <p:spTgt spid="6902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90191"/>
                                        </p:tgtEl>
                                        <p:attrNameLst>
                                          <p:attrName>style.visibility</p:attrName>
                                        </p:attrNameLst>
                                      </p:cBhvr>
                                      <p:to>
                                        <p:strVal val="visible"/>
                                      </p:to>
                                    </p:set>
                                    <p:anim calcmode="lin" valueType="num">
                                      <p:cBhvr>
                                        <p:cTn id="44" dur="1000" fill="hold"/>
                                        <p:tgtEl>
                                          <p:spTgt spid="690191"/>
                                        </p:tgtEl>
                                        <p:attrNameLst>
                                          <p:attrName>ppt_w</p:attrName>
                                        </p:attrNameLst>
                                      </p:cBhvr>
                                      <p:tavLst>
                                        <p:tav tm="0">
                                          <p:val>
                                            <p:strVal val="#ppt_w*0.70"/>
                                          </p:val>
                                        </p:tav>
                                        <p:tav tm="100000">
                                          <p:val>
                                            <p:strVal val="#ppt_w"/>
                                          </p:val>
                                        </p:tav>
                                      </p:tavLst>
                                    </p:anim>
                                    <p:anim calcmode="lin" valueType="num">
                                      <p:cBhvr>
                                        <p:cTn id="45" dur="1000" fill="hold"/>
                                        <p:tgtEl>
                                          <p:spTgt spid="690191"/>
                                        </p:tgtEl>
                                        <p:attrNameLst>
                                          <p:attrName>ppt_h</p:attrName>
                                        </p:attrNameLst>
                                      </p:cBhvr>
                                      <p:tavLst>
                                        <p:tav tm="0">
                                          <p:val>
                                            <p:strVal val="#ppt_h"/>
                                          </p:val>
                                        </p:tav>
                                        <p:tav tm="100000">
                                          <p:val>
                                            <p:strVal val="#ppt_h"/>
                                          </p:val>
                                        </p:tav>
                                      </p:tavLst>
                                    </p:anim>
                                    <p:animEffect transition="in" filter="fade">
                                      <p:cBhvr>
                                        <p:cTn id="46" dur="1000"/>
                                        <p:tgtEl>
                                          <p:spTgt spid="69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91" grpId="0" animBg="1"/>
      <p:bldP spid="690192" grpId="0" animBg="1"/>
      <p:bldP spid="690193" grpId="0"/>
      <p:bldP spid="690194" grpId="0" animBg="1"/>
      <p:bldP spid="690196" grpId="0" animBg="1"/>
      <p:bldP spid="690197" grpId="0" animBg="1"/>
      <p:bldP spid="690198" grpId="0" animBg="1"/>
      <p:bldP spid="690199" grpId="0" animBg="1"/>
      <p:bldP spid="690200" grpId="0" animBg="1"/>
      <p:bldP spid="690201" grpId="0" animBg="1"/>
      <p:bldP spid="69020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692226" name="Rectangle 2"/>
          <p:cNvSpPr>
            <a:spLocks noGrp="1" noChangeArrowheads="1"/>
          </p:cNvSpPr>
          <p:nvPr>
            <p:ph type="body" idx="1"/>
          </p:nvPr>
        </p:nvSpPr>
        <p:spPr>
          <a:xfrm>
            <a:off x="1066800" y="3103563"/>
            <a:ext cx="6858000" cy="1333549"/>
          </a:xfrm>
          <a:ln>
            <a:solidFill>
              <a:srgbClr val="FF0000"/>
            </a:solidFill>
          </a:ln>
        </p:spPr>
        <p:txBody>
          <a:bodyPr/>
          <a:lstStyle/>
          <a:p>
            <a:pPr marL="287338" indent="-287338" eaLnBrk="1" hangingPunct="1">
              <a:lnSpc>
                <a:spcPct val="105000"/>
              </a:lnSpc>
              <a:spcBef>
                <a:spcPct val="50000"/>
              </a:spcBef>
              <a:buClr>
                <a:srgbClr val="009900"/>
              </a:buClr>
              <a:buFont typeface="Wingdings" panose="05000000000000000000" pitchFamily="2" charset="2"/>
              <a:buNone/>
            </a:pPr>
            <a:r>
              <a:rPr lang="it-IT" altLang="en-US" sz="1800" dirty="0">
                <a:solidFill>
                  <a:srgbClr val="000099"/>
                </a:solidFill>
                <a:latin typeface="American Typewriter" panose="02090604020004020304" pitchFamily="18" charset="77"/>
              </a:rPr>
              <a:t>Nello stato stazionario, </a:t>
            </a:r>
          </a:p>
          <a:p>
            <a:pPr marL="287338" indent="-287338" eaLnBrk="1" hangingPunct="1">
              <a:lnSpc>
                <a:spcPct val="105000"/>
              </a:lnSpc>
              <a:spcBef>
                <a:spcPct val="50000"/>
              </a:spcBef>
              <a:buClr>
                <a:srgbClr val="009900"/>
              </a:buClr>
              <a:buFont typeface="Wingdings" panose="05000000000000000000" pitchFamily="2" charset="2"/>
              <a:buNone/>
            </a:pPr>
            <a:r>
              <a:rPr lang="it-IT" altLang="en-US" sz="1800" dirty="0">
                <a:solidFill>
                  <a:srgbClr val="000099"/>
                </a:solidFill>
                <a:latin typeface="American Typewriter" panose="02090604020004020304" pitchFamily="18" charset="77"/>
              </a:rPr>
              <a:t>  maggiore è il tasso di crescita della popolazione </a:t>
            </a:r>
          </a:p>
          <a:p>
            <a:pPr marL="287338" indent="-287338" eaLnBrk="1" hangingPunct="1">
              <a:lnSpc>
                <a:spcPct val="105000"/>
              </a:lnSpc>
              <a:spcBef>
                <a:spcPct val="50000"/>
              </a:spcBef>
              <a:buClr>
                <a:srgbClr val="009900"/>
              </a:buClr>
              <a:buFont typeface="Wingdings" panose="05000000000000000000" pitchFamily="2" charset="2"/>
              <a:buNone/>
            </a:pPr>
            <a:r>
              <a:rPr lang="it-IT" altLang="en-US" sz="1800" dirty="0">
                <a:solidFill>
                  <a:srgbClr val="000099"/>
                </a:solidFill>
                <a:latin typeface="American Typewriter" panose="02090604020004020304" pitchFamily="18" charset="77"/>
              </a:rPr>
              <a:t>→ minore è il livello di reddito p.c. di equilibrio</a:t>
            </a:r>
            <a:endParaRPr lang="it-IT" altLang="en-US" sz="1800" i="1" dirty="0">
              <a:solidFill>
                <a:srgbClr val="000099"/>
              </a:solidFill>
              <a:latin typeface="American Typewriter" panose="02090604020004020304" pitchFamily="18" charset="77"/>
            </a:endParaRPr>
          </a:p>
        </p:txBody>
      </p:sp>
      <p:sp>
        <p:nvSpPr>
          <p:cNvPr id="66564" name="Rectangle 3"/>
          <p:cNvSpPr>
            <a:spLocks noGrp="1" noChangeArrowheads="1"/>
          </p:cNvSpPr>
          <p:nvPr>
            <p:ph type="title"/>
          </p:nvPr>
        </p:nvSpPr>
        <p:spPr bwMode="auto">
          <a:xfrm>
            <a:off x="533400" y="457200"/>
            <a:ext cx="8447088"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L’aumento del tasso di crescita della popolazione (2)</a:t>
            </a:r>
            <a:endParaRPr lang="it-IT" altLang="en-US" sz="2400" b="1" i="1" dirty="0">
              <a:solidFill>
                <a:srgbClr val="003399"/>
              </a:solidFill>
              <a:latin typeface="American Typewriter" panose="02090604020004020304" pitchFamily="18" charset="77"/>
            </a:endParaRPr>
          </a:p>
        </p:txBody>
      </p:sp>
      <p:sp>
        <p:nvSpPr>
          <p:cNvPr id="66565" name="Rectangle 4"/>
          <p:cNvSpPr>
            <a:spLocks noChangeArrowheads="1"/>
          </p:cNvSpPr>
          <p:nvPr/>
        </p:nvSpPr>
        <p:spPr bwMode="auto">
          <a:xfrm>
            <a:off x="457200" y="37338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15000"/>
              </a:lnSpc>
              <a:spcBef>
                <a:spcPct val="50000"/>
              </a:spcBef>
              <a:buClr>
                <a:srgbClr val="009900"/>
              </a:buClr>
              <a:buSzPct val="70000"/>
              <a:buFont typeface="Wingdings" panose="05000000000000000000" pitchFamily="2" charset="2"/>
              <a:buNone/>
            </a:pPr>
            <a:endParaRPr lang="en-US" altLang="en-US" sz="2200">
              <a:latin typeface="Verdana" panose="020B0604030504040204" pitchFamily="34" charset="0"/>
            </a:endParaRPr>
          </a:p>
        </p:txBody>
      </p:sp>
      <p:sp>
        <p:nvSpPr>
          <p:cNvPr id="692229" name="Rectangle 5"/>
          <p:cNvSpPr>
            <a:spLocks noChangeArrowheads="1"/>
          </p:cNvSpPr>
          <p:nvPr/>
        </p:nvSpPr>
        <p:spPr bwMode="auto">
          <a:xfrm>
            <a:off x="755576" y="1387134"/>
            <a:ext cx="6942584"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10000"/>
              </a:lnSpc>
              <a:spcBef>
                <a:spcPct val="50000"/>
              </a:spcBef>
              <a:buClr>
                <a:srgbClr val="009900"/>
              </a:buClr>
              <a:buSzPct val="70000"/>
              <a:buFont typeface="Wingdings" panose="05000000000000000000" pitchFamily="2" charset="2"/>
              <a:buNone/>
            </a:pPr>
            <a:r>
              <a:rPr lang="it-IT" altLang="en-US" sz="1800" dirty="0">
                <a:latin typeface="American Typewriter" panose="02090604020004020304" pitchFamily="18" charset="77"/>
              </a:rPr>
              <a:t>Maggiore è </a:t>
            </a:r>
            <a:r>
              <a:rPr lang="it-IT" altLang="en-US" sz="1800" b="1" dirty="0">
                <a:solidFill>
                  <a:srgbClr val="003399"/>
                </a:solidFill>
                <a:latin typeface="American Typewriter" panose="02090604020004020304" pitchFamily="18" charset="77"/>
              </a:rPr>
              <a:t>n</a:t>
            </a:r>
            <a:r>
              <a:rPr lang="it-IT" altLang="en-US" sz="1800" dirty="0">
                <a:latin typeface="American Typewriter" panose="02090604020004020304" pitchFamily="18" charset="77"/>
              </a:rPr>
              <a:t>  </a:t>
            </a:r>
            <a:r>
              <a:rPr lang="it-IT" altLang="en-US" sz="1800" b="1" dirty="0">
                <a:latin typeface="American Typewriter" panose="02090604020004020304" pitchFamily="18" charset="77"/>
                <a:sym typeface="Symbol" panose="05050102010706020507" pitchFamily="18" charset="2"/>
              </a:rPr>
              <a:t>  </a:t>
            </a:r>
            <a:r>
              <a:rPr lang="it-IT" altLang="en-US" sz="1800" dirty="0">
                <a:latin typeface="American Typewriter" panose="02090604020004020304" pitchFamily="18" charset="77"/>
                <a:sym typeface="Symbol" panose="05050102010706020507" pitchFamily="18" charset="2"/>
              </a:rPr>
              <a:t>minore</a:t>
            </a:r>
            <a:r>
              <a:rPr lang="it-IT" altLang="en-US" sz="1800" b="1" dirty="0">
                <a:latin typeface="American Typewriter" panose="02090604020004020304" pitchFamily="18" charset="77"/>
                <a:sym typeface="Symbol" panose="05050102010706020507" pitchFamily="18" charset="2"/>
              </a:rPr>
              <a:t> </a:t>
            </a:r>
            <a:r>
              <a:rPr lang="it-IT" altLang="en-US" sz="1800" dirty="0">
                <a:latin typeface="American Typewriter" panose="02090604020004020304" pitchFamily="18" charset="77"/>
                <a:sym typeface="Symbol" panose="05050102010706020507" pitchFamily="18" charset="2"/>
              </a:rPr>
              <a:t>è </a:t>
            </a:r>
            <a:r>
              <a:rPr lang="it-IT" altLang="en-US" sz="1800" b="1" dirty="0">
                <a:solidFill>
                  <a:srgbClr val="CC0000"/>
                </a:solidFill>
                <a:latin typeface="American Typewriter" panose="02090604020004020304" pitchFamily="18" charset="77"/>
              </a:rPr>
              <a:t>k</a:t>
            </a:r>
            <a:r>
              <a:rPr lang="it-IT" altLang="en-US" sz="1800" b="1" baseline="30000" dirty="0">
                <a:solidFill>
                  <a:srgbClr val="CC0000"/>
                </a:solidFill>
                <a:latin typeface="American Typewriter" panose="02090604020004020304" pitchFamily="18" charset="77"/>
              </a:rPr>
              <a:t>*</a:t>
            </a:r>
            <a:r>
              <a:rPr lang="it-IT" altLang="en-US" sz="1800" dirty="0">
                <a:latin typeface="American Typewriter" panose="02090604020004020304" pitchFamily="18" charset="77"/>
              </a:rPr>
              <a:t>  </a:t>
            </a:r>
          </a:p>
          <a:p>
            <a:pPr eaLnBrk="1" hangingPunct="1">
              <a:lnSpc>
                <a:spcPct val="110000"/>
              </a:lnSpc>
              <a:spcBef>
                <a:spcPct val="50000"/>
              </a:spcBef>
              <a:buClr>
                <a:srgbClr val="009900"/>
              </a:buClr>
              <a:buSzPct val="70000"/>
              <a:buFont typeface="Wingdings" panose="05000000000000000000" pitchFamily="2" charset="2"/>
              <a:buNone/>
            </a:pPr>
            <a:r>
              <a:rPr lang="it-IT" altLang="en-US" sz="1800" dirty="0">
                <a:latin typeface="American Typewriter" panose="02090604020004020304" pitchFamily="18" charset="77"/>
              </a:rPr>
              <a:t>Dato che  </a:t>
            </a:r>
            <a:r>
              <a:rPr lang="it-IT" altLang="en-US" sz="1800" b="1" dirty="0">
                <a:latin typeface="American Typewriter" panose="02090604020004020304" pitchFamily="18" charset="77"/>
              </a:rPr>
              <a:t>y</a:t>
            </a:r>
            <a:r>
              <a:rPr lang="it-IT" altLang="en-US" sz="1800" dirty="0">
                <a:latin typeface="American Typewriter" panose="02090604020004020304" pitchFamily="18" charset="77"/>
              </a:rPr>
              <a:t> = </a:t>
            </a:r>
            <a:r>
              <a:rPr lang="it-IT" altLang="en-US" sz="1800" b="1" dirty="0">
                <a:latin typeface="American Typewriter" panose="02090604020004020304" pitchFamily="18" charset="77"/>
              </a:rPr>
              <a:t>f(</a:t>
            </a:r>
            <a:r>
              <a:rPr lang="it-IT" altLang="en-US" sz="1800" b="1" dirty="0">
                <a:solidFill>
                  <a:srgbClr val="CC0000"/>
                </a:solidFill>
                <a:latin typeface="American Typewriter" panose="02090604020004020304" pitchFamily="18" charset="77"/>
              </a:rPr>
              <a:t>k</a:t>
            </a:r>
            <a:r>
              <a:rPr lang="it-IT" altLang="en-US" sz="1800" b="1" dirty="0">
                <a:latin typeface="American Typewriter" panose="02090604020004020304" pitchFamily="18" charset="77"/>
              </a:rPr>
              <a:t>)</a:t>
            </a:r>
            <a:r>
              <a:rPr lang="it-IT" altLang="en-US" sz="1800" dirty="0">
                <a:latin typeface="American Typewriter" panose="02090604020004020304" pitchFamily="18" charset="77"/>
              </a:rPr>
              <a:t>, </a:t>
            </a:r>
          </a:p>
          <a:p>
            <a:pPr eaLnBrk="1" hangingPunct="1">
              <a:lnSpc>
                <a:spcPct val="110000"/>
              </a:lnSpc>
              <a:spcBef>
                <a:spcPts val="1200"/>
              </a:spcBef>
              <a:buClr>
                <a:srgbClr val="009900"/>
              </a:buClr>
              <a:buSzPct val="70000"/>
              <a:buFont typeface="Wingdings" panose="05000000000000000000" pitchFamily="2" charset="2"/>
              <a:buNone/>
            </a:pPr>
            <a:r>
              <a:rPr lang="it-IT" altLang="en-US" sz="1800" dirty="0">
                <a:latin typeface="American Typewriter" panose="02090604020004020304" pitchFamily="18" charset="77"/>
              </a:rPr>
              <a:t>se </a:t>
            </a:r>
            <a:r>
              <a:rPr lang="it-IT" altLang="en-US" sz="1800" b="1" dirty="0">
                <a:solidFill>
                  <a:srgbClr val="CC0000"/>
                </a:solidFill>
                <a:latin typeface="American Typewriter" panose="02090604020004020304" pitchFamily="18" charset="77"/>
              </a:rPr>
              <a:t>k</a:t>
            </a:r>
            <a:r>
              <a:rPr lang="it-IT" altLang="en-US" sz="1800" b="1" baseline="30000" dirty="0">
                <a:solidFill>
                  <a:srgbClr val="CC0000"/>
                </a:solidFill>
                <a:latin typeface="American Typewriter" panose="02090604020004020304" pitchFamily="18" charset="77"/>
              </a:rPr>
              <a:t>*</a:t>
            </a:r>
            <a:r>
              <a:rPr lang="it-IT" altLang="en-US" sz="1800" b="1" baseline="30000" dirty="0">
                <a:latin typeface="American Typewriter" panose="02090604020004020304" pitchFamily="18" charset="77"/>
              </a:rPr>
              <a:t>  </a:t>
            </a:r>
            <a:r>
              <a:rPr lang="it-IT" altLang="en-US" sz="1800" dirty="0">
                <a:latin typeface="American Typewriter" panose="02090604020004020304" pitchFamily="18" charset="77"/>
              </a:rPr>
              <a:t>è diminuito, anche </a:t>
            </a:r>
            <a:r>
              <a:rPr lang="it-IT" altLang="en-US" sz="1800" b="1" dirty="0">
                <a:latin typeface="American Typewriter" panose="02090604020004020304" pitchFamily="18" charset="77"/>
              </a:rPr>
              <a:t>y</a:t>
            </a:r>
            <a:r>
              <a:rPr lang="it-IT" altLang="en-US" sz="1800" b="1" baseline="30000" dirty="0">
                <a:latin typeface="American Typewriter" panose="02090604020004020304" pitchFamily="18" charset="77"/>
              </a:rPr>
              <a:t>* </a:t>
            </a:r>
            <a:r>
              <a:rPr lang="it-IT" altLang="en-US" sz="1800" dirty="0">
                <a:latin typeface="American Typewriter" panose="02090604020004020304" pitchFamily="18" charset="77"/>
              </a:rPr>
              <a:t>è minore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92229"/>
                                        </p:tgtEl>
                                        <p:attrNameLst>
                                          <p:attrName>style.visibility</p:attrName>
                                        </p:attrNameLst>
                                      </p:cBhvr>
                                      <p:to>
                                        <p:strVal val="visible"/>
                                      </p:to>
                                    </p:set>
                                    <p:animEffect transition="in" filter="strips(downRight)">
                                      <p:cBhvr>
                                        <p:cTn id="7" dur="500"/>
                                        <p:tgtEl>
                                          <p:spTgt spid="692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92226">
                                            <p:txEl>
                                              <p:pRg st="0" end="0"/>
                                            </p:txEl>
                                          </p:spTgt>
                                        </p:tgtEl>
                                        <p:attrNameLst>
                                          <p:attrName>style.visibility</p:attrName>
                                        </p:attrNameLst>
                                      </p:cBhvr>
                                      <p:to>
                                        <p:strVal val="visible"/>
                                      </p:to>
                                    </p:set>
                                    <p:animEffect transition="in" filter="strips(downRight)">
                                      <p:cBhvr>
                                        <p:cTn id="12" dur="500"/>
                                        <p:tgtEl>
                                          <p:spTgt spid="6922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92226">
                                            <p:txEl>
                                              <p:pRg st="1" end="1"/>
                                            </p:txEl>
                                          </p:spTgt>
                                        </p:tgtEl>
                                        <p:attrNameLst>
                                          <p:attrName>style.visibility</p:attrName>
                                        </p:attrNameLst>
                                      </p:cBhvr>
                                      <p:to>
                                        <p:strVal val="visible"/>
                                      </p:to>
                                    </p:set>
                                    <p:animEffect transition="in" filter="strips(downRight)">
                                      <p:cBhvr>
                                        <p:cTn id="17" dur="500"/>
                                        <p:tgtEl>
                                          <p:spTgt spid="6922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92226">
                                            <p:txEl>
                                              <p:pRg st="2" end="2"/>
                                            </p:txEl>
                                          </p:spTgt>
                                        </p:tgtEl>
                                        <p:attrNameLst>
                                          <p:attrName>style.visibility</p:attrName>
                                        </p:attrNameLst>
                                      </p:cBhvr>
                                      <p:to>
                                        <p:strVal val="visible"/>
                                      </p:to>
                                    </p:set>
                                    <p:animEffect transition="in" filter="strips(downRight)">
                                      <p:cBhvr>
                                        <p:cTn id="22" dur="500"/>
                                        <p:tgtEl>
                                          <p:spTgt spid="6922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6" grpId="0" build="p" bldLvl="3" autoUpdateAnimBg="0"/>
      <p:bldP spid="69222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3"/>
          <p:cNvSpPr>
            <a:spLocks noGrp="1"/>
          </p:cNvSpPr>
          <p:nvPr>
            <p:ph type="ftr" sz="quarter" idx="10"/>
          </p:nvPr>
        </p:nvSpPr>
        <p:spPr/>
        <p:txBody>
          <a:bodyPr/>
          <a:lstStyle/>
          <a:p>
            <a:pPr>
              <a:defRPr/>
            </a:pPr>
            <a:r>
              <a:rPr lang="it-IT"/>
              <a:t>Lez. 3-A: La crescita economica</a:t>
            </a:r>
          </a:p>
        </p:txBody>
      </p:sp>
      <p:sp>
        <p:nvSpPr>
          <p:cNvPr id="68611" name="Rectangle 2"/>
          <p:cNvSpPr>
            <a:spLocks noGrp="1" noChangeArrowheads="1"/>
          </p:cNvSpPr>
          <p:nvPr>
            <p:ph type="title"/>
          </p:nvPr>
        </p:nvSpPr>
        <p:spPr bwMode="auto">
          <a:xfrm>
            <a:off x="533400" y="477839"/>
            <a:ext cx="8229600" cy="568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 regola aurea con crescita della popolazione</a:t>
            </a:r>
          </a:p>
        </p:txBody>
      </p:sp>
      <p:sp>
        <p:nvSpPr>
          <p:cNvPr id="68612"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13" name="Line 4"/>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14" name="Text Box 5"/>
          <p:cNvSpPr txBox="1">
            <a:spLocks noChangeArrowheads="1"/>
          </p:cNvSpPr>
          <p:nvPr/>
        </p:nvSpPr>
        <p:spPr bwMode="auto">
          <a:xfrm>
            <a:off x="3203575" y="148431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     </a:t>
            </a:r>
            <a:r>
              <a:rPr lang="it-IT" altLang="en-US" sz="1800" b="1" dirty="0"/>
              <a:t>y</a:t>
            </a:r>
          </a:p>
        </p:txBody>
      </p:sp>
      <p:sp>
        <p:nvSpPr>
          <p:cNvPr id="68615" name="Text Box 6"/>
          <p:cNvSpPr txBox="1">
            <a:spLocks noChangeArrowheads="1"/>
          </p:cNvSpPr>
          <p:nvPr/>
        </p:nvSpPr>
        <p:spPr bwMode="auto">
          <a:xfrm>
            <a:off x="8459788" y="55165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1800" b="1" i="1" dirty="0"/>
              <a:t>k</a:t>
            </a:r>
          </a:p>
        </p:txBody>
      </p:sp>
      <p:sp>
        <p:nvSpPr>
          <p:cNvPr id="68616" name="Freeform 7"/>
          <p:cNvSpPr>
            <a:spLocks/>
          </p:cNvSpPr>
          <p:nvPr/>
        </p:nvSpPr>
        <p:spPr bwMode="auto">
          <a:xfrm>
            <a:off x="3779838" y="1844675"/>
            <a:ext cx="4679950" cy="3671888"/>
          </a:xfrm>
          <a:custGeom>
            <a:avLst/>
            <a:gdLst>
              <a:gd name="T0" fmla="*/ 0 w 2948"/>
              <a:gd name="T1" fmla="*/ 3671888 h 2131"/>
              <a:gd name="T2" fmla="*/ 1655763 w 2948"/>
              <a:gd name="T3" fmla="*/ 780556 h 2131"/>
              <a:gd name="T4" fmla="*/ 4679950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8617" name="Text Box 8"/>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t>f(k)</a:t>
            </a:r>
          </a:p>
        </p:txBody>
      </p:sp>
      <p:sp>
        <p:nvSpPr>
          <p:cNvPr id="68618" name="Text Box 9"/>
          <p:cNvSpPr txBox="1">
            <a:spLocks noChangeArrowheads="1"/>
          </p:cNvSpPr>
          <p:nvPr/>
        </p:nvSpPr>
        <p:spPr bwMode="auto">
          <a:xfrm>
            <a:off x="7162800" y="2060575"/>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000" b="1" dirty="0">
                <a:cs typeface="Arial" panose="020B0604020202020204" pitchFamily="34" charset="0"/>
              </a:rPr>
              <a:t>(</a:t>
            </a:r>
            <a:r>
              <a:rPr lang="el-GR" altLang="en-US" sz="2000" b="1" dirty="0">
                <a:latin typeface="Symbol" panose="05050102010706020507" pitchFamily="18" charset="2"/>
              </a:rPr>
              <a:t>d</a:t>
            </a:r>
            <a:r>
              <a:rPr lang="el-GR" altLang="en-US" sz="2000" b="1" dirty="0">
                <a:solidFill>
                  <a:srgbClr val="000099"/>
                </a:solidFill>
                <a:latin typeface="Symbol" panose="05050102010706020507" pitchFamily="18" charset="2"/>
              </a:rPr>
              <a:t> </a:t>
            </a:r>
            <a:r>
              <a:rPr lang="it-IT" altLang="en-US" sz="2000" b="1" dirty="0">
                <a:cs typeface="Arial" panose="020B0604020202020204" pitchFamily="34" charset="0"/>
              </a:rPr>
              <a:t>+ </a:t>
            </a:r>
            <a:r>
              <a:rPr lang="it-IT" altLang="en-US" sz="2000" b="1" dirty="0">
                <a:solidFill>
                  <a:srgbClr val="003399"/>
                </a:solidFill>
              </a:rPr>
              <a:t>n</a:t>
            </a:r>
            <a:r>
              <a:rPr lang="it-IT" altLang="en-US" sz="2000" b="1" dirty="0"/>
              <a:t>)</a:t>
            </a:r>
            <a:r>
              <a:rPr lang="it-IT" altLang="en-US" sz="2000" b="1" dirty="0">
                <a:solidFill>
                  <a:srgbClr val="CC0000"/>
                </a:solidFill>
              </a:rPr>
              <a:t>k</a:t>
            </a:r>
          </a:p>
        </p:txBody>
      </p:sp>
      <p:sp>
        <p:nvSpPr>
          <p:cNvPr id="68619" name="Line 10"/>
          <p:cNvSpPr>
            <a:spLocks noChangeShapeType="1"/>
          </p:cNvSpPr>
          <p:nvPr/>
        </p:nvSpPr>
        <p:spPr bwMode="auto">
          <a:xfrm flipV="1">
            <a:off x="3779838" y="2276475"/>
            <a:ext cx="4679950" cy="3240088"/>
          </a:xfrm>
          <a:prstGeom prst="line">
            <a:avLst/>
          </a:prstGeom>
          <a:noFill/>
          <a:ln w="38100">
            <a:solidFill>
              <a:srgbClr val="003399"/>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20" name="Line 11"/>
          <p:cNvSpPr>
            <a:spLocks noChangeShapeType="1"/>
          </p:cNvSpPr>
          <p:nvPr/>
        </p:nvSpPr>
        <p:spPr bwMode="auto">
          <a:xfrm flipV="1">
            <a:off x="5795963" y="2420938"/>
            <a:ext cx="0" cy="165576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21" name="Line 12"/>
          <p:cNvSpPr>
            <a:spLocks noChangeShapeType="1"/>
          </p:cNvSpPr>
          <p:nvPr/>
        </p:nvSpPr>
        <p:spPr bwMode="auto">
          <a:xfrm flipV="1">
            <a:off x="5795963" y="2420938"/>
            <a:ext cx="0" cy="16557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22" name="Freeform 13"/>
          <p:cNvSpPr>
            <a:spLocks/>
          </p:cNvSpPr>
          <p:nvPr/>
        </p:nvSpPr>
        <p:spPr bwMode="auto">
          <a:xfrm>
            <a:off x="3779838" y="3860800"/>
            <a:ext cx="4537075" cy="1655763"/>
          </a:xfrm>
          <a:custGeom>
            <a:avLst/>
            <a:gdLst>
              <a:gd name="T0" fmla="*/ 0 w 2948"/>
              <a:gd name="T1" fmla="*/ 1655763 h 2131"/>
              <a:gd name="T2" fmla="*/ 1605214 w 2948"/>
              <a:gd name="T3" fmla="*/ 351976 h 2131"/>
              <a:gd name="T4" fmla="*/ 4537075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dirty="0"/>
          </a:p>
        </p:txBody>
      </p:sp>
      <p:sp>
        <p:nvSpPr>
          <p:cNvPr id="68623" name="Text Box 14"/>
          <p:cNvSpPr txBox="1">
            <a:spLocks noChangeArrowheads="1"/>
          </p:cNvSpPr>
          <p:nvPr/>
        </p:nvSpPr>
        <p:spPr bwMode="auto">
          <a:xfrm>
            <a:off x="7019925" y="4124325"/>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it-IT" altLang="en-US" sz="2400" b="1" dirty="0" err="1">
                <a:solidFill>
                  <a:srgbClr val="CC0000"/>
                </a:solidFill>
              </a:rPr>
              <a:t>s</a:t>
            </a:r>
            <a:r>
              <a:rPr lang="it-IT" altLang="en-US" sz="2400" b="1" baseline="-25000" dirty="0" err="1">
                <a:solidFill>
                  <a:srgbClr val="CC0000"/>
                </a:solidFill>
              </a:rPr>
              <a:t>gold</a:t>
            </a:r>
            <a:r>
              <a:rPr lang="it-IT" altLang="en-US" sz="2400" b="1" dirty="0" err="1">
                <a:solidFill>
                  <a:srgbClr val="CC0000"/>
                </a:solidFill>
              </a:rPr>
              <a:t>f</a:t>
            </a:r>
            <a:r>
              <a:rPr lang="it-IT" altLang="en-US" sz="2400" b="1" dirty="0">
                <a:solidFill>
                  <a:srgbClr val="CC0000"/>
                </a:solidFill>
              </a:rPr>
              <a:t>(k)</a:t>
            </a:r>
            <a:endParaRPr lang="it-IT" altLang="en-US" sz="3600" b="1" dirty="0">
              <a:solidFill>
                <a:srgbClr val="CC0000"/>
              </a:solidFill>
            </a:endParaRPr>
          </a:p>
        </p:txBody>
      </p:sp>
      <p:sp>
        <p:nvSpPr>
          <p:cNvPr id="68624" name="Line 15"/>
          <p:cNvSpPr>
            <a:spLocks noChangeShapeType="1"/>
          </p:cNvSpPr>
          <p:nvPr/>
        </p:nvSpPr>
        <p:spPr bwMode="auto">
          <a:xfrm>
            <a:off x="5795963" y="4076700"/>
            <a:ext cx="0" cy="14398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25" name="Text Box 16"/>
          <p:cNvSpPr txBox="1">
            <a:spLocks noChangeArrowheads="1"/>
          </p:cNvSpPr>
          <p:nvPr/>
        </p:nvSpPr>
        <p:spPr bwMode="auto">
          <a:xfrm>
            <a:off x="5219700" y="5589588"/>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it-IT" altLang="en-US" sz="2000" b="1" i="1" dirty="0">
                <a:solidFill>
                  <a:srgbClr val="CC0000"/>
                </a:solidFill>
              </a:rPr>
              <a:t>k*</a:t>
            </a:r>
            <a:r>
              <a:rPr lang="it-IT" altLang="en-US" sz="2000" b="1" baseline="-25000" dirty="0" err="1">
                <a:solidFill>
                  <a:srgbClr val="CC0000"/>
                </a:solidFill>
              </a:rPr>
              <a:t>gold</a:t>
            </a:r>
            <a:endParaRPr lang="it-IT" altLang="en-US" sz="2000" b="1" i="1" baseline="-25000" dirty="0">
              <a:solidFill>
                <a:srgbClr val="CC0000"/>
              </a:solidFill>
            </a:endParaRPr>
          </a:p>
          <a:p>
            <a:pPr eaLnBrk="1" hangingPunct="1">
              <a:spcBef>
                <a:spcPct val="50000"/>
              </a:spcBef>
            </a:pPr>
            <a:endParaRPr lang="it-IT" altLang="en-US" sz="1800" b="1" dirty="0">
              <a:solidFill>
                <a:srgbClr val="CC0000"/>
              </a:solidFill>
            </a:endParaRPr>
          </a:p>
        </p:txBody>
      </p:sp>
      <p:sp>
        <p:nvSpPr>
          <p:cNvPr id="68626" name="Line 17"/>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627" name="Text Box 18"/>
          <p:cNvSpPr txBox="1">
            <a:spLocks noChangeArrowheads="1"/>
          </p:cNvSpPr>
          <p:nvPr/>
        </p:nvSpPr>
        <p:spPr bwMode="auto">
          <a:xfrm>
            <a:off x="467544" y="4551638"/>
            <a:ext cx="2362200" cy="38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105000"/>
              </a:lnSpc>
              <a:spcBef>
                <a:spcPct val="20000"/>
              </a:spcBef>
              <a:buFont typeface="Wingdings" panose="05000000000000000000" pitchFamily="2" charset="2"/>
              <a:buNone/>
            </a:pPr>
            <a:r>
              <a:rPr lang="en-US" altLang="en-US" sz="2000" b="1" dirty="0">
                <a:solidFill>
                  <a:srgbClr val="003399"/>
                </a:solidFill>
                <a:latin typeface="+mn-lt"/>
                <a:sym typeface="Symbol" panose="05050102010706020507" pitchFamily="18" charset="2"/>
              </a:rPr>
              <a:t>MPK</a:t>
            </a:r>
            <a:r>
              <a:rPr lang="en-US" altLang="en-US" sz="2000" i="1" dirty="0">
                <a:latin typeface="+mn-lt"/>
                <a:sym typeface="Symbol" panose="05050102010706020507" pitchFamily="18" charset="2"/>
              </a:rPr>
              <a:t> </a:t>
            </a:r>
            <a:r>
              <a:rPr lang="en-US" altLang="en-US" sz="2000" dirty="0">
                <a:latin typeface="+mn-lt"/>
                <a:sym typeface="Symbol" panose="05050102010706020507" pitchFamily="18" charset="2"/>
              </a:rPr>
              <a:t>=</a:t>
            </a:r>
            <a:r>
              <a:rPr lang="en-US" altLang="en-US" sz="2000" i="1" dirty="0">
                <a:latin typeface="+mn-lt"/>
                <a:sym typeface="Symbol" panose="05050102010706020507" pitchFamily="18" charset="2"/>
              </a:rPr>
              <a:t> </a:t>
            </a:r>
            <a:r>
              <a:rPr lang="en-US" altLang="en-US" sz="2000" b="1" dirty="0">
                <a:latin typeface="+mn-lt"/>
                <a:sym typeface="Symbol" panose="05050102010706020507" pitchFamily="18" charset="2"/>
              </a:rPr>
              <a:t> +</a:t>
            </a:r>
            <a:r>
              <a:rPr lang="en-US" altLang="en-US" sz="2000" b="1" i="1" dirty="0">
                <a:latin typeface="+mn-lt"/>
                <a:sym typeface="Symbol" panose="05050102010706020507" pitchFamily="18" charset="2"/>
              </a:rPr>
              <a:t> </a:t>
            </a:r>
            <a:r>
              <a:rPr lang="en-US" altLang="en-US" sz="2000" b="1" i="1" dirty="0">
                <a:solidFill>
                  <a:srgbClr val="003399"/>
                </a:solidFill>
                <a:latin typeface="+mn-lt"/>
                <a:sym typeface="Symbol" panose="05050102010706020507" pitchFamily="18" charset="2"/>
              </a:rPr>
              <a:t>n</a:t>
            </a:r>
            <a:r>
              <a:rPr lang="en-US" altLang="en-US" sz="2000" dirty="0">
                <a:solidFill>
                  <a:srgbClr val="000099"/>
                </a:solidFill>
                <a:latin typeface="+mn-lt"/>
                <a:sym typeface="Symbol" panose="05050102010706020507" pitchFamily="18" charset="2"/>
              </a:rPr>
              <a:t> </a:t>
            </a:r>
            <a:endParaRPr lang="en-US" altLang="en-US" sz="2000" dirty="0">
              <a:solidFill>
                <a:srgbClr val="000099"/>
              </a:solidFill>
              <a:latin typeface="+mn-lt"/>
            </a:endParaRPr>
          </a:p>
        </p:txBody>
      </p:sp>
      <p:sp>
        <p:nvSpPr>
          <p:cNvPr id="68628" name="Text Box 19"/>
          <p:cNvSpPr txBox="1">
            <a:spLocks noChangeArrowheads="1"/>
          </p:cNvSpPr>
          <p:nvPr/>
        </p:nvSpPr>
        <p:spPr bwMode="auto">
          <a:xfrm>
            <a:off x="682626" y="1516465"/>
            <a:ext cx="2209800" cy="283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125000"/>
              </a:lnSpc>
              <a:spcBef>
                <a:spcPts val="1200"/>
              </a:spcBef>
            </a:pPr>
            <a:r>
              <a:rPr lang="it-IT" altLang="en-US" sz="1800" dirty="0">
                <a:latin typeface="American Typewriter" panose="02090604020004020304" pitchFamily="18" charset="77"/>
              </a:rPr>
              <a:t>Il </a:t>
            </a:r>
            <a:r>
              <a:rPr lang="it-IT" altLang="en-US" sz="1800" b="1" dirty="0">
                <a:latin typeface="American Typewriter" panose="02090604020004020304" pitchFamily="18" charset="77"/>
              </a:rPr>
              <a:t>consumo</a:t>
            </a:r>
            <a:r>
              <a:rPr lang="it-IT" altLang="en-US" sz="1800" dirty="0">
                <a:latin typeface="American Typewriter" panose="02090604020004020304" pitchFamily="18" charset="77"/>
              </a:rPr>
              <a:t> p.c. è massimo quando </a:t>
            </a:r>
            <a:r>
              <a:rPr lang="it-IT" altLang="en-US" sz="1800" b="1" dirty="0">
                <a:solidFill>
                  <a:srgbClr val="003399"/>
                </a:solidFill>
                <a:latin typeface="American Typewriter" panose="02090604020004020304" pitchFamily="18" charset="77"/>
              </a:rPr>
              <a:t>MPK</a:t>
            </a:r>
            <a:r>
              <a:rPr lang="it-IT" altLang="en-US" sz="1800" dirty="0">
                <a:latin typeface="American Typewriter" panose="02090604020004020304" pitchFamily="18" charset="77"/>
              </a:rPr>
              <a:t> eguaglia il tasso di ammortamento più il tasso di crescita della popolazione:</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69635" name="Rectangle 2"/>
          <p:cNvSpPr>
            <a:spLocks noGrp="1" noChangeArrowheads="1"/>
          </p:cNvSpPr>
          <p:nvPr>
            <p:ph type="title"/>
          </p:nvPr>
        </p:nvSpPr>
        <p:spPr bwMode="auto">
          <a:xfrm>
            <a:off x="533400" y="442913"/>
            <a:ext cx="731361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dirty="0">
                <a:latin typeface="American Typewriter" panose="02090604020004020304" pitchFamily="18" charset="77"/>
              </a:rPr>
              <a:t>La regola aurea con crescita della popolazione</a:t>
            </a:r>
            <a:endParaRPr lang="it-IT" altLang="en-US" sz="2400" b="1" dirty="0">
              <a:latin typeface="American Typewriter" panose="02090604020004020304" pitchFamily="18" charset="77"/>
            </a:endParaRPr>
          </a:p>
        </p:txBody>
      </p:sp>
      <p:sp>
        <p:nvSpPr>
          <p:cNvPr id="69636" name="Rectangle 3"/>
          <p:cNvSpPr>
            <a:spLocks noGrp="1" noChangeArrowheads="1"/>
          </p:cNvSpPr>
          <p:nvPr>
            <p:ph type="body" idx="1"/>
          </p:nvPr>
        </p:nvSpPr>
        <p:spPr>
          <a:xfrm>
            <a:off x="611560" y="1052736"/>
            <a:ext cx="7783512" cy="3921224"/>
          </a:xfrm>
        </p:spPr>
        <p:txBody>
          <a:bodyPr/>
          <a:lstStyle/>
          <a:p>
            <a:r>
              <a:rPr lang="en-IE" sz="1600" dirty="0" err="1">
                <a:effectLst/>
                <a:latin typeface="American Typewriter" panose="02090604020004020304" pitchFamily="18" charset="77"/>
              </a:rPr>
              <a:t>Nell’ipotesi</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una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crescita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costante</a:t>
            </a:r>
            <a:r>
              <a:rPr lang="en-IE" sz="1600" dirty="0">
                <a:effectLst/>
                <a:latin typeface="American Typewriter" panose="02090604020004020304" pitchFamily="18" charset="77"/>
              </a:rPr>
              <a:t> del </a:t>
            </a:r>
            <a:r>
              <a:rPr lang="en-IE" sz="1600" dirty="0" err="1">
                <a:effectLst/>
                <a:latin typeface="American Typewriter" panose="02090604020004020304" pitchFamily="18" charset="77"/>
              </a:rPr>
              <a:t>lavoro</a:t>
            </a:r>
            <a:r>
              <a:rPr lang="en-IE" sz="1600" dirty="0">
                <a:effectLst/>
                <a:latin typeface="American Typewriter" panose="02090604020004020304" pitchFamily="18" charset="77"/>
              </a:rPr>
              <a:t> al </a:t>
            </a:r>
            <a:r>
              <a:rPr lang="en-IE" sz="1600" dirty="0" err="1">
                <a:effectLst/>
                <a:latin typeface="American Typewriter" panose="02090604020004020304" pitchFamily="18" charset="77"/>
              </a:rPr>
              <a:t>tasso</a:t>
            </a:r>
            <a:r>
              <a:rPr lang="en-IE" sz="1600" dirty="0">
                <a:effectLst/>
                <a:latin typeface="American Typewriter" panose="02090604020004020304" pitchFamily="18" charset="77"/>
              </a:rPr>
              <a:t> </a:t>
            </a:r>
            <a:r>
              <a:rPr lang="en-IE" sz="1600" i="1" dirty="0">
                <a:effectLst/>
                <a:latin typeface="American Typewriter" panose="02090604020004020304" pitchFamily="18" charset="77"/>
              </a:rPr>
              <a:t>n</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deve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variare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anche</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rapporto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capitale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lavoro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determinato</a:t>
            </a:r>
            <a:r>
              <a:rPr lang="en-IE" sz="1600" dirty="0">
                <a:effectLst/>
                <a:latin typeface="American Typewriter" panose="02090604020004020304" pitchFamily="18" charset="77"/>
              </a:rPr>
              <a:t> secondo la </a:t>
            </a:r>
            <a:r>
              <a:rPr lang="en-IE" sz="1600" dirty="0" err="1">
                <a:effectLst/>
                <a:latin typeface="American Typewriter" panose="02090604020004020304" pitchFamily="18" charset="77"/>
              </a:rPr>
              <a:t>regola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aurea</a:t>
            </a:r>
            <a:r>
              <a:rPr lang="en-IE" sz="1600" dirty="0">
                <a:effectLst/>
                <a:latin typeface="American Typewriter" panose="02090604020004020304" pitchFamily="18" charset="77"/>
              </a:rPr>
              <a:t>, dal </a:t>
            </a:r>
            <a:r>
              <a:rPr lang="en-IE" sz="1600" dirty="0" err="1">
                <a:effectLst/>
                <a:latin typeface="American Typewriter" panose="02090604020004020304" pitchFamily="18" charset="77"/>
              </a:rPr>
              <a:t>momento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 rispetto </a:t>
            </a:r>
            <a:r>
              <a:rPr lang="en-IE" sz="1600" dirty="0" err="1">
                <a:effectLst/>
                <a:latin typeface="American Typewriter" panose="02090604020004020304" pitchFamily="18" charset="77"/>
              </a:rPr>
              <a:t>all’ipotesi</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costanza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popolazione</a:t>
            </a:r>
            <a:r>
              <a:rPr lang="en-IE" sz="1600" dirty="0">
                <a:effectLst/>
                <a:latin typeface="American Typewriter" panose="02090604020004020304" pitchFamily="18" charset="77"/>
              </a:rPr>
              <a:t> - è </a:t>
            </a:r>
            <a:r>
              <a:rPr lang="en-IE" sz="1600" dirty="0" err="1">
                <a:effectLst/>
                <a:latin typeface="American Typewriter" panose="02090604020004020304" pitchFamily="18" charset="77"/>
              </a:rPr>
              <a:t>variata</a:t>
            </a:r>
            <a:r>
              <a:rPr lang="en-IE" sz="1600" dirty="0">
                <a:effectLst/>
                <a:latin typeface="American Typewriter" panose="02090604020004020304" pitchFamily="18" charset="77"/>
              </a:rPr>
              <a:t> la </a:t>
            </a:r>
            <a:r>
              <a:rPr lang="en-IE" sz="1600" dirty="0" err="1">
                <a:effectLst/>
                <a:latin typeface="American Typewriter" panose="02090604020004020304" pitchFamily="18" charset="77"/>
              </a:rPr>
              <a:t>pendenza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retta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descrive</a:t>
            </a:r>
            <a:r>
              <a:rPr lang="en-IE" sz="1600" dirty="0">
                <a:effectLst/>
                <a:latin typeface="American Typewriter" panose="02090604020004020304" pitchFamily="18" charset="77"/>
              </a:rPr>
              <a:t> la </a:t>
            </a:r>
            <a:r>
              <a:rPr lang="en-IE" sz="1600" dirty="0" err="1">
                <a:effectLst/>
                <a:latin typeface="American Typewriter" panose="02090604020004020304" pitchFamily="18" charset="77"/>
              </a:rPr>
              <a:t>funzione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degli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investimenti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necessari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Pertanto</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consumo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massimo</a:t>
            </a:r>
            <a:r>
              <a:rPr lang="en-IE" sz="1600" dirty="0">
                <a:effectLst/>
                <a:latin typeface="American Typewriter" panose="02090604020004020304" pitchFamily="18" charset="77"/>
              </a:rPr>
              <a:t> è </a:t>
            </a:r>
            <a:r>
              <a:rPr lang="en-IE" sz="1600" dirty="0" err="1">
                <a:effectLst/>
                <a:latin typeface="American Typewriter" panose="02090604020004020304" pitchFamily="18" charset="77"/>
              </a:rPr>
              <a:t>dato</a:t>
            </a:r>
            <a:r>
              <a:rPr lang="en-IE" sz="1600" dirty="0">
                <a:effectLst/>
                <a:latin typeface="American Typewriter" panose="02090604020004020304" pitchFamily="18" charset="77"/>
              </a:rPr>
              <a:t> da: </a:t>
            </a:r>
            <a:r>
              <a:rPr lang="en-IE" sz="1600" i="1" dirty="0">
                <a:effectLst/>
                <a:latin typeface="American Typewriter" panose="02090604020004020304" pitchFamily="18" charset="77"/>
              </a:rPr>
              <a:t>c°=f(k°)-(</a:t>
            </a:r>
            <a:r>
              <a:rPr lang="el-GR" sz="1600" dirty="0">
                <a:effectLst/>
                <a:latin typeface="Symbol" pitchFamily="2" charset="2"/>
              </a:rPr>
              <a:t>δ</a:t>
            </a:r>
            <a:r>
              <a:rPr lang="el-GR" sz="1600" i="1" dirty="0">
                <a:effectLst/>
                <a:latin typeface="TimesNewRomanPS"/>
              </a:rPr>
              <a:t>+</a:t>
            </a:r>
            <a:r>
              <a:rPr lang="en-IE" sz="1600" i="1" dirty="0">
                <a:effectLst/>
                <a:latin typeface="American Typewriter" panose="02090604020004020304" pitchFamily="18" charset="77"/>
              </a:rPr>
              <a:t>n)k° </a:t>
            </a:r>
            <a:r>
              <a:rPr lang="en-IE" sz="1600" dirty="0">
                <a:effectLst/>
                <a:latin typeface="American Typewriter" panose="02090604020004020304" pitchFamily="18" charset="77"/>
              </a:rPr>
              <a:t>e la </a:t>
            </a:r>
            <a:r>
              <a:rPr lang="en-IE" sz="1600" dirty="0" err="1">
                <a:effectLst/>
                <a:latin typeface="American Typewriter" panose="02090604020004020304" pitchFamily="18" charset="77"/>
              </a:rPr>
              <a:t>condizione</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tangenza</a:t>
            </a:r>
            <a:r>
              <a:rPr lang="en-IE" sz="1600" dirty="0">
                <a:effectLst/>
                <a:latin typeface="American Typewriter" panose="02090604020004020304" pitchFamily="18" charset="77"/>
              </a:rPr>
              <a:t> è data da: </a:t>
            </a:r>
            <a:r>
              <a:rPr lang="en-IE" sz="1600" i="1" dirty="0">
                <a:effectLst/>
                <a:latin typeface="American Typewriter" panose="02090604020004020304" pitchFamily="18" charset="77"/>
              </a:rPr>
              <a:t>PMK=</a:t>
            </a:r>
            <a:r>
              <a:rPr lang="el-GR" sz="1600" dirty="0">
                <a:effectLst/>
                <a:latin typeface="Symbol" pitchFamily="2" charset="2"/>
              </a:rPr>
              <a:t>δ</a:t>
            </a:r>
            <a:r>
              <a:rPr lang="el-GR" sz="1600" i="1" dirty="0">
                <a:effectLst/>
                <a:latin typeface="TimesNewRomanPS"/>
              </a:rPr>
              <a:t>+</a:t>
            </a:r>
            <a:r>
              <a:rPr lang="en-IE" sz="1600" i="1" dirty="0">
                <a:effectLst/>
                <a:latin typeface="American Typewriter" panose="02090604020004020304" pitchFamily="18" charset="77"/>
              </a:rPr>
              <a:t>n</a:t>
            </a:r>
            <a:r>
              <a:rPr lang="en-IE" sz="1600" dirty="0">
                <a:effectLst/>
                <a:latin typeface="American Typewriter" panose="02090604020004020304" pitchFamily="18" charset="77"/>
              </a:rPr>
              <a:t>. </a:t>
            </a:r>
          </a:p>
          <a:p>
            <a:pPr marL="0" indent="0">
              <a:buNone/>
            </a:pPr>
            <a:endParaRPr lang="en-IE" sz="1000" dirty="0">
              <a:latin typeface="American Typewriter" panose="02090604020004020304" pitchFamily="18" charset="77"/>
            </a:endParaRPr>
          </a:p>
          <a:p>
            <a:r>
              <a:rPr lang="en-GB" sz="1600" dirty="0" err="1">
                <a:effectLst/>
                <a:latin typeface="American Typewriter" panose="02090604020004020304" pitchFamily="18" charset="77"/>
              </a:rPr>
              <a:t>Cio</a:t>
            </a:r>
            <a:r>
              <a:rPr lang="en-GB" sz="1600" dirty="0">
                <a:effectLst/>
                <a:latin typeface="American Typewriter" panose="02090604020004020304" pitchFamily="18" charset="77"/>
              </a:rPr>
              <a:t>’ </a:t>
            </a:r>
            <a:r>
              <a:rPr lang="en-IE" sz="1600" dirty="0" err="1">
                <a:effectLst/>
                <a:latin typeface="American Typewriter" panose="02090604020004020304" pitchFamily="18" charset="77"/>
              </a:rPr>
              <a:t>implica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con </a:t>
            </a:r>
            <a:r>
              <a:rPr lang="en-IE" sz="1600" dirty="0" err="1">
                <a:effectLst/>
                <a:latin typeface="American Typewriter" panose="02090604020004020304" pitchFamily="18" charset="77"/>
              </a:rPr>
              <a:t>l’aumento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popolazione</a:t>
            </a:r>
            <a:r>
              <a:rPr lang="en-IE" sz="1600" dirty="0">
                <a:effectLst/>
                <a:latin typeface="American Typewriter" panose="02090604020004020304" pitchFamily="18" charset="77"/>
              </a:rPr>
              <a:t>, lo </a:t>
            </a:r>
            <a:r>
              <a:rPr lang="en-IE" sz="1600" dirty="0" err="1">
                <a:effectLst/>
                <a:latin typeface="American Typewriter" panose="02090604020004020304" pitchFamily="18" charset="77"/>
              </a:rPr>
              <a:t>stato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stazionario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corrisponde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regola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aurea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venga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raggiunto</a:t>
            </a:r>
            <a:r>
              <a:rPr lang="en-IE" sz="1600" dirty="0">
                <a:effectLst/>
                <a:latin typeface="American Typewriter" panose="02090604020004020304" pitchFamily="18" charset="77"/>
              </a:rPr>
              <a:t> per </a:t>
            </a:r>
            <a:r>
              <a:rPr lang="en-IE" sz="1600" dirty="0" err="1">
                <a:effectLst/>
                <a:latin typeface="American Typewriter" panose="02090604020004020304" pitchFamily="18" charset="77"/>
              </a:rPr>
              <a:t>valori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inferiori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sia</a:t>
            </a:r>
            <a:r>
              <a:rPr lang="en-IE" sz="1600" dirty="0">
                <a:effectLst/>
                <a:latin typeface="American Typewriter" panose="02090604020004020304" pitchFamily="18" charset="77"/>
              </a:rPr>
              <a:t> del </a:t>
            </a:r>
            <a:r>
              <a:rPr lang="en-IE" sz="1600" dirty="0" err="1">
                <a:effectLst/>
                <a:latin typeface="American Typewriter" panose="02090604020004020304" pitchFamily="18" charset="77"/>
              </a:rPr>
              <a:t>rapporto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capitale-lavoro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del </a:t>
            </a:r>
            <a:r>
              <a:rPr lang="en-IE" sz="1600" dirty="0" err="1">
                <a:effectLst/>
                <a:latin typeface="American Typewriter" panose="02090604020004020304" pitchFamily="18" charset="77"/>
              </a:rPr>
              <a:t>reddito</a:t>
            </a:r>
            <a:r>
              <a:rPr lang="en-IE" sz="1600" dirty="0">
                <a:effectLst/>
                <a:latin typeface="American Typewriter" panose="02090604020004020304" pitchFamily="18" charset="77"/>
              </a:rPr>
              <a:t> pro </a:t>
            </a:r>
            <a:r>
              <a:rPr lang="en-IE" sz="1600" dirty="0" err="1">
                <a:effectLst/>
                <a:latin typeface="American Typewriter" panose="02090604020004020304" pitchFamily="18" charset="77"/>
              </a:rPr>
              <a:t>capite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Infatti</a:t>
            </a:r>
            <a:r>
              <a:rPr lang="en-IE" sz="1600" dirty="0">
                <a:effectLst/>
                <a:latin typeface="American Typewriter" panose="02090604020004020304" pitchFamily="18" charset="77"/>
              </a:rPr>
              <a:t>, per </a:t>
            </a:r>
            <a:r>
              <a:rPr lang="en-IE" sz="1600" dirty="0" err="1">
                <a:effectLst/>
                <a:latin typeface="American Typewriter" panose="02090604020004020304" pitchFamily="18" charset="77"/>
              </a:rPr>
              <a:t>mantenere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costante</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rapporto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capitale-lavoro</a:t>
            </a:r>
            <a:r>
              <a:rPr lang="en-IE" sz="1600" dirty="0">
                <a:effectLst/>
                <a:latin typeface="American Typewriter" panose="02090604020004020304" pitchFamily="18" charset="77"/>
              </a:rPr>
              <a:t> è </a:t>
            </a:r>
            <a:r>
              <a:rPr lang="en-IE" sz="1600" dirty="0" err="1">
                <a:effectLst/>
                <a:latin typeface="American Typewriter" panose="02090604020004020304" pitchFamily="18" charset="77"/>
              </a:rPr>
              <a:t>necessario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aumentare</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tasso</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risparmio</a:t>
            </a:r>
            <a:r>
              <a:rPr lang="en-IE" sz="1600" dirty="0">
                <a:effectLst/>
                <a:latin typeface="American Typewriter" panose="02090604020004020304" pitchFamily="18" charset="77"/>
              </a:rPr>
              <a:t> e </a:t>
            </a:r>
            <a:r>
              <a:rPr lang="en-IE" sz="1600" dirty="0" err="1">
                <a:effectLst/>
                <a:latin typeface="American Typewriter" panose="02090604020004020304" pitchFamily="18" charset="77"/>
              </a:rPr>
              <a:t>quindi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diminuire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consumi</a:t>
            </a:r>
            <a:r>
              <a:rPr lang="en-IE" sz="1600" dirty="0">
                <a:effectLst/>
                <a:latin typeface="American Typewriter" panose="02090604020004020304" pitchFamily="18" charset="77"/>
              </a:rPr>
              <a:t>, ma </a:t>
            </a:r>
            <a:r>
              <a:rPr lang="en-IE" sz="1600" dirty="0" err="1">
                <a:effectLst/>
                <a:latin typeface="American Typewriter" panose="02090604020004020304" pitchFamily="18" charset="77"/>
              </a:rPr>
              <a:t>cio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contrasta</a:t>
            </a:r>
            <a:r>
              <a:rPr lang="en-IE" sz="1600" dirty="0">
                <a:effectLst/>
                <a:latin typeface="American Typewriter" panose="02090604020004020304" pitchFamily="18" charset="77"/>
              </a:rPr>
              <a:t> con la </a:t>
            </a:r>
            <a:r>
              <a:rPr lang="en-IE" sz="1600" dirty="0" err="1">
                <a:effectLst/>
                <a:latin typeface="American Typewriter" panose="02090604020004020304" pitchFamily="18" charset="77"/>
              </a:rPr>
              <a:t>massimizzazione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consumi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sta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alla</a:t>
            </a:r>
            <a:r>
              <a:rPr lang="en-IE" sz="1600" dirty="0">
                <a:effectLst/>
                <a:latin typeface="American Typewriter" panose="02090604020004020304" pitchFamily="18" charset="77"/>
              </a:rPr>
              <a:t> base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regola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aurea</a:t>
            </a:r>
            <a:r>
              <a:rPr lang="en-IE" sz="1600" dirty="0">
                <a:effectLst/>
                <a:latin typeface="American Typewriter" panose="02090604020004020304" pitchFamily="18" charset="77"/>
              </a:rPr>
              <a:t>.</a:t>
            </a:r>
          </a:p>
          <a:p>
            <a:pPr marL="0" indent="0">
              <a:buNone/>
            </a:pPr>
            <a:endParaRPr lang="en-IE" sz="1600" dirty="0">
              <a:effectLst/>
              <a:latin typeface="American Typewriter" panose="02090604020004020304" pitchFamily="18" charset="77"/>
            </a:endParaRPr>
          </a:p>
          <a:p>
            <a:r>
              <a:rPr lang="en-IE" sz="1600" dirty="0">
                <a:effectLst/>
                <a:latin typeface="American Typewriter" panose="02090604020004020304" pitchFamily="18" charset="77"/>
              </a:rPr>
              <a:t> La </a:t>
            </a:r>
            <a:r>
              <a:rPr lang="en-IE" sz="1600" dirty="0" err="1">
                <a:effectLst/>
                <a:latin typeface="American Typewriter" panose="02090604020004020304" pitchFamily="18" charset="77"/>
              </a:rPr>
              <a:t>Figura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precedente</a:t>
            </a:r>
            <a:r>
              <a:rPr lang="en-IE" sz="1600" dirty="0">
                <a:effectLst/>
                <a:latin typeface="American Typewriter" panose="02090604020004020304" pitchFamily="18" charset="77"/>
              </a:rPr>
              <a:t> dà </a:t>
            </a:r>
            <a:r>
              <a:rPr lang="en-IE" sz="1600" dirty="0" err="1">
                <a:effectLst/>
                <a:latin typeface="American Typewriter" panose="02090604020004020304" pitchFamily="18" charset="77"/>
              </a:rPr>
              <a:t>conto</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quanto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esposto</a:t>
            </a:r>
            <a:r>
              <a:rPr lang="en-IE" sz="1600" dirty="0">
                <a:effectLst/>
                <a:latin typeface="American Typewriter" panose="02090604020004020304" pitchFamily="18" charset="77"/>
              </a:rPr>
              <a:t>. La </a:t>
            </a:r>
            <a:r>
              <a:rPr lang="en-IE" sz="1600" dirty="0" err="1">
                <a:effectLst/>
                <a:latin typeface="American Typewriter" panose="02090604020004020304" pitchFamily="18" charset="77"/>
              </a:rPr>
              <a:t>maggiore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pendenza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retta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descrive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gli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ammortamenti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che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passa</a:t>
            </a:r>
            <a:r>
              <a:rPr lang="en-IE" sz="1600" dirty="0">
                <a:effectLst/>
                <a:latin typeface="American Typewriter" panose="02090604020004020304" pitchFamily="18" charset="77"/>
              </a:rPr>
              <a:t> da </a:t>
            </a:r>
            <a:r>
              <a:rPr lang="el-GR" sz="1600" dirty="0">
                <a:effectLst/>
                <a:latin typeface="Symbol" pitchFamily="2" charset="2"/>
              </a:rPr>
              <a:t>δ</a:t>
            </a:r>
            <a:r>
              <a:rPr lang="en-IE" sz="1600" i="1" dirty="0">
                <a:effectLst/>
                <a:latin typeface="American Typewriter" panose="02090604020004020304" pitchFamily="18" charset="77"/>
              </a:rPr>
              <a:t>k </a:t>
            </a:r>
            <a:r>
              <a:rPr lang="en-IE" sz="1600" dirty="0">
                <a:effectLst/>
                <a:latin typeface="American Typewriter" panose="02090604020004020304" pitchFamily="18" charset="77"/>
              </a:rPr>
              <a:t>a </a:t>
            </a:r>
            <a:r>
              <a:rPr lang="en-IE" sz="1600" i="1" dirty="0">
                <a:effectLst/>
                <a:latin typeface="American Typewriter" panose="02090604020004020304" pitchFamily="18" charset="77"/>
              </a:rPr>
              <a:t>(</a:t>
            </a:r>
            <a:r>
              <a:rPr lang="el-GR" sz="1600" dirty="0">
                <a:effectLst/>
                <a:latin typeface="Symbol" pitchFamily="2" charset="2"/>
              </a:rPr>
              <a:t>δ</a:t>
            </a:r>
            <a:r>
              <a:rPr lang="el-GR" sz="1600" i="1" dirty="0">
                <a:effectLst/>
                <a:latin typeface="TimesNewRomanPS"/>
              </a:rPr>
              <a:t>+</a:t>
            </a:r>
            <a:r>
              <a:rPr lang="en-IE" sz="1600" i="1" dirty="0">
                <a:effectLst/>
                <a:latin typeface="American Typewriter" panose="02090604020004020304" pitchFamily="18" charset="77"/>
              </a:rPr>
              <a:t>n)k</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implica</a:t>
            </a:r>
            <a:r>
              <a:rPr lang="en-IE" sz="1600" dirty="0">
                <a:effectLst/>
                <a:latin typeface="American Typewriter" panose="02090604020004020304" pitchFamily="18" charset="77"/>
              </a:rPr>
              <a:t> un </a:t>
            </a:r>
            <a:r>
              <a:rPr lang="en-IE" sz="1600" dirty="0" err="1">
                <a:effectLst/>
                <a:latin typeface="American Typewriter" panose="02090604020004020304" pitchFamily="18" charset="77"/>
              </a:rPr>
              <a:t>diverso</a:t>
            </a:r>
            <a:r>
              <a:rPr lang="en-IE" sz="1600" dirty="0">
                <a:effectLst/>
                <a:latin typeface="American Typewriter" panose="02090604020004020304" pitchFamily="18" charset="77"/>
              </a:rPr>
              <a:t> punto di </a:t>
            </a:r>
            <a:r>
              <a:rPr lang="en-IE" sz="1600" dirty="0" err="1">
                <a:effectLst/>
                <a:latin typeface="American Typewriter" panose="02090604020004020304" pitchFamily="18" charset="77"/>
              </a:rPr>
              <a:t>tangenza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della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sua</a:t>
            </a:r>
            <a:r>
              <a:rPr lang="en-IE" sz="1600" dirty="0">
                <a:effectLst/>
                <a:latin typeface="American Typewriter" panose="02090604020004020304" pitchFamily="18" charset="77"/>
              </a:rPr>
              <a:t> parallela con la </a:t>
            </a:r>
            <a:r>
              <a:rPr lang="en-IE" sz="1600" dirty="0" err="1">
                <a:effectLst/>
                <a:latin typeface="American Typewriter" panose="02090604020004020304" pitchFamily="18" charset="77"/>
              </a:rPr>
              <a:t>funzione</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produzione</a:t>
            </a:r>
            <a:r>
              <a:rPr lang="en-IE" sz="1600" dirty="0">
                <a:effectLst/>
                <a:latin typeface="American Typewriter" panose="02090604020004020304" pitchFamily="18" charset="77"/>
              </a:rPr>
              <a:t> per cui il </a:t>
            </a:r>
            <a:r>
              <a:rPr lang="en-IE" sz="1600" dirty="0" err="1">
                <a:effectLst/>
                <a:latin typeface="American Typewriter" panose="02090604020004020304" pitchFamily="18" charset="77"/>
              </a:rPr>
              <a:t>rapporto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capitale-lavoro</a:t>
            </a:r>
            <a:r>
              <a:rPr lang="en-IE" sz="1600" dirty="0">
                <a:effectLst/>
                <a:latin typeface="American Typewriter" panose="02090604020004020304" pitchFamily="18" charset="77"/>
              </a:rPr>
              <a:t> di </a:t>
            </a:r>
            <a:r>
              <a:rPr lang="en-IE" sz="1600" dirty="0" err="1">
                <a:effectLst/>
                <a:latin typeface="American Typewriter" panose="02090604020004020304" pitchFamily="18" charset="77"/>
              </a:rPr>
              <a:t>regola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aurea</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diminuisce</a:t>
            </a:r>
            <a:r>
              <a:rPr lang="en-IE" sz="1600" dirty="0">
                <a:effectLst/>
                <a:latin typeface="American Typewriter" panose="02090604020004020304" pitchFamily="18" charset="77"/>
              </a:rPr>
              <a:t> da </a:t>
            </a:r>
            <a:r>
              <a:rPr lang="en-IE" sz="1600" i="1" dirty="0">
                <a:effectLst/>
                <a:latin typeface="American Typewriter" panose="02090604020004020304" pitchFamily="18" charset="77"/>
              </a:rPr>
              <a:t>k° </a:t>
            </a:r>
            <a:r>
              <a:rPr lang="en-IE" sz="1600" dirty="0">
                <a:effectLst/>
                <a:latin typeface="American Typewriter" panose="02090604020004020304" pitchFamily="18" charset="77"/>
              </a:rPr>
              <a:t>a </a:t>
            </a:r>
            <a:r>
              <a:rPr lang="en-IE" sz="1600" i="1" dirty="0">
                <a:effectLst/>
                <a:latin typeface="American Typewriter" panose="02090604020004020304" pitchFamily="18" charset="77"/>
              </a:rPr>
              <a:t>k°’ </a:t>
            </a:r>
            <a:r>
              <a:rPr lang="en-IE" sz="1600" dirty="0" err="1">
                <a:effectLst/>
                <a:latin typeface="American Typewriter" panose="02090604020004020304" pitchFamily="18" charset="77"/>
              </a:rPr>
              <a:t>mentre</a:t>
            </a:r>
            <a:r>
              <a:rPr lang="en-IE" sz="1600" dirty="0">
                <a:effectLst/>
                <a:latin typeface="American Typewriter" panose="02090604020004020304" pitchFamily="18" charset="77"/>
              </a:rPr>
              <a:t> il </a:t>
            </a:r>
            <a:r>
              <a:rPr lang="en-IE" sz="1600" dirty="0" err="1">
                <a:effectLst/>
                <a:latin typeface="American Typewriter" panose="02090604020004020304" pitchFamily="18" charset="77"/>
              </a:rPr>
              <a:t>reddito</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si</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riduce</a:t>
            </a:r>
            <a:r>
              <a:rPr lang="en-IE" sz="1600" dirty="0">
                <a:effectLst/>
                <a:latin typeface="American Typewriter" panose="02090604020004020304" pitchFamily="18" charset="77"/>
              </a:rPr>
              <a:t> </a:t>
            </a:r>
            <a:r>
              <a:rPr lang="en-IE" sz="1600" dirty="0" err="1">
                <a:effectLst/>
                <a:latin typeface="American Typewriter" panose="02090604020004020304" pitchFamily="18" charset="77"/>
              </a:rPr>
              <a:t>passando</a:t>
            </a:r>
            <a:r>
              <a:rPr lang="en-IE" sz="1600" dirty="0">
                <a:effectLst/>
                <a:latin typeface="American Typewriter" panose="02090604020004020304" pitchFamily="18" charset="77"/>
              </a:rPr>
              <a:t> da </a:t>
            </a:r>
            <a:r>
              <a:rPr lang="en-IE" sz="1600" i="1" dirty="0">
                <a:effectLst/>
                <a:latin typeface="American Typewriter" panose="02090604020004020304" pitchFamily="18" charset="77"/>
              </a:rPr>
              <a:t>y° </a:t>
            </a:r>
            <a:r>
              <a:rPr lang="en-IE" sz="1600" dirty="0">
                <a:effectLst/>
                <a:latin typeface="American Typewriter" panose="02090604020004020304" pitchFamily="18" charset="77"/>
              </a:rPr>
              <a:t>ad </a:t>
            </a:r>
            <a:r>
              <a:rPr lang="en-IE" sz="1600" i="1" dirty="0">
                <a:effectLst/>
                <a:latin typeface="American Typewriter" panose="02090604020004020304" pitchFamily="18" charset="77"/>
              </a:rPr>
              <a:t>y°’ </a:t>
            </a:r>
            <a:endParaRPr lang="en-IE" sz="1000" dirty="0">
              <a:latin typeface="American Typewriter" panose="02090604020004020304" pitchFamily="18" charset="77"/>
            </a:endParaRPr>
          </a:p>
          <a:p>
            <a:pPr marL="571500" indent="-571500" eaLnBrk="1" hangingPunct="1">
              <a:lnSpc>
                <a:spcPct val="114000"/>
              </a:lnSpc>
              <a:spcBef>
                <a:spcPts val="1200"/>
              </a:spcBef>
              <a:buFont typeface="Wingdings" panose="05000000000000000000" pitchFamily="2" charset="2"/>
              <a:buNone/>
            </a:pPr>
            <a:endParaRPr lang="it-IT" altLang="en-US" sz="1600" dirty="0">
              <a:latin typeface="American Typewriter" panose="02090604020004020304" pitchFamily="18" charset="77"/>
            </a:endParaRPr>
          </a:p>
        </p:txBody>
      </p:sp>
    </p:spTree>
    <p:extLst>
      <p:ext uri="{BB962C8B-B14F-4D97-AF65-F5344CB8AC3E}">
        <p14:creationId xmlns:p14="http://schemas.microsoft.com/office/powerpoint/2010/main" val="3179218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53055" y="87114"/>
            <a:ext cx="8137525" cy="893614"/>
          </a:xfrm>
        </p:spPr>
        <p:txBody>
          <a:bodyPr/>
          <a:lstStyle/>
          <a:p>
            <a:pPr eaLnBrk="1" hangingPunct="1"/>
            <a:r>
              <a:rPr lang="it-IT" altLang="en-US" sz="2400" b="1" dirty="0">
                <a:latin typeface="American Typewriter" panose="02090604020004020304" pitchFamily="18" charset="77"/>
              </a:rPr>
              <a:t>I.2 - La funzione di produzione aggregata: </a:t>
            </a:r>
            <a:br>
              <a:rPr lang="it-IT" altLang="en-US" sz="2400" b="1" dirty="0">
                <a:latin typeface="American Typewriter" panose="02090604020004020304" pitchFamily="18" charset="77"/>
              </a:rPr>
            </a:br>
            <a:r>
              <a:rPr lang="it-IT" altLang="en-US" sz="2400" dirty="0">
                <a:latin typeface="American Typewriter" panose="02090604020004020304" pitchFamily="18" charset="77"/>
              </a:rPr>
              <a:t>       </a:t>
            </a:r>
            <a:r>
              <a:rPr lang="it-IT" altLang="en-US" sz="2000" dirty="0">
                <a:latin typeface="American Typewriter" panose="02090604020004020304" pitchFamily="18" charset="77"/>
              </a:rPr>
              <a:t>Rendimenti di scala (1)</a:t>
            </a:r>
            <a:br>
              <a:rPr lang="it-IT" altLang="en-US" sz="2400" dirty="0">
                <a:latin typeface="American Typewriter" panose="02090604020004020304" pitchFamily="18" charset="77"/>
              </a:rPr>
            </a:br>
            <a:endParaRPr lang="it-IT" altLang="en-US" sz="2000" dirty="0">
              <a:latin typeface="American Typewriter" panose="02090604020004020304" pitchFamily="18" charset="77"/>
            </a:endParaRPr>
          </a:p>
        </p:txBody>
      </p:sp>
      <p:sp>
        <p:nvSpPr>
          <p:cNvPr id="4" name="Rettangolo 3"/>
          <p:cNvSpPr/>
          <p:nvPr/>
        </p:nvSpPr>
        <p:spPr>
          <a:xfrm>
            <a:off x="453055" y="1310279"/>
            <a:ext cx="8367417" cy="4237442"/>
          </a:xfrm>
          <a:prstGeom prst="rect">
            <a:avLst/>
          </a:prstGeom>
        </p:spPr>
        <p:txBody>
          <a:bodyPr wrap="square">
            <a:spAutoFit/>
          </a:bodyPr>
          <a:lstStyle/>
          <a:p>
            <a:pPr>
              <a:lnSpc>
                <a:spcPct val="105000"/>
              </a:lnSpc>
              <a:spcBef>
                <a:spcPct val="50000"/>
              </a:spcBef>
              <a:buSzPct val="100000"/>
            </a:pPr>
            <a:r>
              <a:rPr lang="it-IT" altLang="en-US" sz="1600" i="1" dirty="0">
                <a:latin typeface="American Typewriter" panose="02090604020004020304" pitchFamily="18" charset="77"/>
              </a:rPr>
              <a:t>L’ultimo punto è davvero sorprendente! </a:t>
            </a:r>
            <a:endParaRPr lang="it-IT" altLang="en-US" sz="1600" dirty="0">
              <a:latin typeface="American Typewriter" panose="02090604020004020304" pitchFamily="18" charset="77"/>
            </a:endParaRPr>
          </a:p>
          <a:p>
            <a:pPr>
              <a:lnSpc>
                <a:spcPct val="114000"/>
              </a:lnSpc>
              <a:spcBef>
                <a:spcPct val="50000"/>
              </a:spcBef>
              <a:buSzPct val="100000"/>
            </a:pPr>
            <a:r>
              <a:rPr lang="it-IT" altLang="en-US" sz="1600" dirty="0">
                <a:latin typeface="American Typewriter" panose="02090604020004020304" pitchFamily="18" charset="77"/>
              </a:rPr>
              <a:t>Nella</a:t>
            </a:r>
            <a:r>
              <a:rPr lang="it-IT" altLang="en-US" sz="1600" b="1" dirty="0">
                <a:solidFill>
                  <a:srgbClr val="003399"/>
                </a:solidFill>
                <a:latin typeface="American Typewriter" panose="02090604020004020304" pitchFamily="18" charset="77"/>
              </a:rPr>
              <a:t> soluzione neoclassica, </a:t>
            </a:r>
          </a:p>
          <a:p>
            <a:pPr>
              <a:lnSpc>
                <a:spcPct val="114000"/>
              </a:lnSpc>
              <a:spcBef>
                <a:spcPct val="50000"/>
              </a:spcBef>
              <a:buSzPct val="100000"/>
            </a:pPr>
            <a:r>
              <a:rPr lang="it-IT" altLang="en-US" sz="1600" dirty="0">
                <a:latin typeface="American Typewriter" panose="02090604020004020304" pitchFamily="18" charset="77"/>
              </a:rPr>
              <a:t>in un’economia concorrenziale e con una tecnologia a rendimenti di scala costanti, </a:t>
            </a:r>
          </a:p>
          <a:p>
            <a:pPr>
              <a:lnSpc>
                <a:spcPct val="105000"/>
              </a:lnSpc>
              <a:spcBef>
                <a:spcPct val="50000"/>
              </a:spcBef>
              <a:buSzPct val="100000"/>
            </a:pPr>
            <a:r>
              <a:rPr lang="it-IT" altLang="en-US" sz="1600" dirty="0">
                <a:latin typeface="American Typewriter" panose="02090604020004020304" pitchFamily="18" charset="77"/>
              </a:rPr>
              <a:t>se i fattori produttivi sono remunerati in base alle proprie produttività marginali: </a:t>
            </a:r>
          </a:p>
          <a:p>
            <a:pPr marL="342900" indent="-342900">
              <a:lnSpc>
                <a:spcPct val="105000"/>
              </a:lnSpc>
              <a:spcBef>
                <a:spcPct val="50000"/>
              </a:spcBef>
              <a:buSzPct val="100000"/>
              <a:buAutoNum type="alphaLcParenR"/>
            </a:pPr>
            <a:r>
              <a:rPr lang="it-IT" altLang="en-US" sz="1600" dirty="0">
                <a:latin typeface="American Typewriter" panose="02090604020004020304" pitchFamily="18" charset="77"/>
              </a:rPr>
              <a:t>È assicurato il </a:t>
            </a:r>
            <a:r>
              <a:rPr lang="it-IT" altLang="en-US" sz="1600" dirty="0">
                <a:solidFill>
                  <a:srgbClr val="003399"/>
                </a:solidFill>
                <a:latin typeface="American Typewriter" panose="02090604020004020304" pitchFamily="18" charset="77"/>
              </a:rPr>
              <a:t>pieno impiego </a:t>
            </a:r>
            <a:r>
              <a:rPr lang="it-IT" altLang="en-US" sz="1600" dirty="0">
                <a:latin typeface="American Typewriter" panose="02090604020004020304" pitchFamily="18" charset="77"/>
              </a:rPr>
              <a:t>di tutti i fattori disponibili</a:t>
            </a:r>
          </a:p>
          <a:p>
            <a:pPr marL="342900" indent="-342900">
              <a:lnSpc>
                <a:spcPct val="105000"/>
              </a:lnSpc>
              <a:spcBef>
                <a:spcPct val="50000"/>
              </a:spcBef>
              <a:buSzPct val="100000"/>
              <a:buAutoNum type="alphaLcParenR"/>
            </a:pPr>
            <a:r>
              <a:rPr lang="it-IT" altLang="en-US" sz="1600" dirty="0">
                <a:latin typeface="American Typewriter" panose="02090604020004020304" pitchFamily="18" charset="77"/>
              </a:rPr>
              <a:t>Tutto il prodotto viene distribuito tra i fattori così remunerati </a:t>
            </a:r>
          </a:p>
          <a:p>
            <a:pPr>
              <a:lnSpc>
                <a:spcPct val="105000"/>
              </a:lnSpc>
              <a:spcBef>
                <a:spcPct val="50000"/>
              </a:spcBef>
              <a:buSzPct val="100000"/>
            </a:pPr>
            <a:r>
              <a:rPr lang="it-IT" altLang="en-US" sz="1600" dirty="0">
                <a:latin typeface="American Typewriter" panose="02090604020004020304" pitchFamily="18" charset="77"/>
              </a:rPr>
              <a:t>       (</a:t>
            </a:r>
            <a:r>
              <a:rPr lang="it-IT" altLang="en-US" sz="1600" dirty="0">
                <a:solidFill>
                  <a:srgbClr val="003399"/>
                </a:solidFill>
                <a:latin typeface="American Typewriter" panose="02090604020004020304" pitchFamily="18" charset="77"/>
              </a:rPr>
              <a:t>Teorema di Eulero, o di esaurimento del prodotto</a:t>
            </a:r>
            <a:r>
              <a:rPr lang="it-IT" altLang="en-US" sz="1600" dirty="0">
                <a:latin typeface="American Typewriter" panose="02090604020004020304" pitchFamily="18" charset="77"/>
              </a:rPr>
              <a:t>).</a:t>
            </a:r>
          </a:p>
          <a:p>
            <a:pPr>
              <a:lnSpc>
                <a:spcPct val="114000"/>
              </a:lnSpc>
              <a:spcBef>
                <a:spcPct val="50000"/>
              </a:spcBef>
              <a:buSzPct val="100000"/>
            </a:pPr>
            <a:r>
              <a:rPr lang="it-IT" altLang="en-US" sz="1600" dirty="0">
                <a:latin typeface="American Typewriter" panose="02090604020004020304" pitchFamily="18" charset="77"/>
              </a:rPr>
              <a:t>Il punto critico è naturalmente (b): Come persuaderci che è vero? </a:t>
            </a:r>
          </a:p>
          <a:p>
            <a:pPr>
              <a:lnSpc>
                <a:spcPct val="114000"/>
              </a:lnSpc>
              <a:spcBef>
                <a:spcPct val="50000"/>
              </a:spcBef>
              <a:buSzPct val="100000"/>
            </a:pPr>
            <a:r>
              <a:rPr lang="it-IT" altLang="en-US" sz="1600" dirty="0">
                <a:latin typeface="American Typewriter" panose="02090604020004020304" pitchFamily="18" charset="77"/>
              </a:rPr>
              <a:t>Proviamo a dimostrarlo!</a:t>
            </a:r>
          </a:p>
          <a:p>
            <a:pPr marL="252000" lvl="1">
              <a:lnSpc>
                <a:spcPct val="114000"/>
              </a:lnSpc>
              <a:spcBef>
                <a:spcPct val="50000"/>
              </a:spcBef>
              <a:buSzPct val="100000"/>
            </a:pPr>
            <a:r>
              <a:rPr lang="it-IT" altLang="en-US" sz="1600" dirty="0">
                <a:latin typeface="American Typewriter" panose="02090604020004020304" pitchFamily="18" charset="77"/>
              </a:rPr>
              <a:t>Per farlo, </a:t>
            </a:r>
            <a:r>
              <a:rPr lang="it-IT" altLang="en-US" sz="1600" i="1" u="sng" dirty="0">
                <a:latin typeface="American Typewriter" panose="02090604020004020304" pitchFamily="18" charset="77"/>
              </a:rPr>
              <a:t>prima</a:t>
            </a:r>
            <a:r>
              <a:rPr lang="it-IT" altLang="en-US" sz="1600" dirty="0">
                <a:latin typeface="American Typewriter" panose="02090604020004020304" pitchFamily="18" charset="77"/>
              </a:rPr>
              <a:t> definiamo con precisione «rendimenti di scala costanti», </a:t>
            </a:r>
          </a:p>
          <a:p>
            <a:pPr marL="252000" lvl="1">
              <a:lnSpc>
                <a:spcPct val="114000"/>
              </a:lnSpc>
              <a:spcBef>
                <a:spcPts val="600"/>
              </a:spcBef>
              <a:buSzPct val="100000"/>
            </a:pPr>
            <a:r>
              <a:rPr lang="it-IT" altLang="en-US" sz="1600" i="1" u="sng" dirty="0">
                <a:latin typeface="American Typewriter" panose="02090604020004020304" pitchFamily="18" charset="77"/>
              </a:rPr>
              <a:t>poi</a:t>
            </a:r>
            <a:r>
              <a:rPr lang="it-IT" altLang="en-US" sz="1600" dirty="0">
                <a:latin typeface="American Typewriter" panose="02090604020004020304" pitchFamily="18" charset="77"/>
              </a:rPr>
              <a:t> calcoliamo la remunerazione dei fattori in base alla produttività marginale.</a:t>
            </a:r>
            <a:endParaRPr lang="it-IT" altLang="en-US" sz="12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3-A: La crescita economica</a:t>
            </a:r>
            <a:endParaRPr lang="it-IT" dirty="0"/>
          </a:p>
        </p:txBody>
      </p:sp>
    </p:spTree>
    <p:extLst>
      <p:ext uri="{BB962C8B-B14F-4D97-AF65-F5344CB8AC3E}">
        <p14:creationId xmlns:p14="http://schemas.microsoft.com/office/powerpoint/2010/main" val="3720428561"/>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black">
          <a:xfrm>
            <a:off x="27789" y="178770"/>
            <a:ext cx="915999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FF"/>
              </a:buClr>
              <a:buFont typeface="Arial" charset="0"/>
              <a:buChar char="♦"/>
              <a:defRPr sz="3200">
                <a:solidFill>
                  <a:srgbClr val="990099"/>
                </a:solidFill>
                <a:latin typeface="Arial" charset="0"/>
              </a:defRPr>
            </a:lvl1pPr>
            <a:lvl2pPr marL="742950" indent="-285750">
              <a:spcBef>
                <a:spcPct val="20000"/>
              </a:spcBef>
              <a:buClr>
                <a:srgbClr val="0080FF"/>
              </a:buClr>
              <a:buFont typeface="Arial" charset="0"/>
              <a:buChar char="◊"/>
              <a:defRPr sz="2800">
                <a:solidFill>
                  <a:srgbClr val="990099"/>
                </a:solidFill>
                <a:latin typeface="Arial" charset="0"/>
              </a:defRPr>
            </a:lvl2pPr>
            <a:lvl3pPr marL="1143000" indent="-228600">
              <a:spcBef>
                <a:spcPct val="20000"/>
              </a:spcBef>
              <a:buClr>
                <a:srgbClr val="0080FF"/>
              </a:buClr>
              <a:buFont typeface="Arial" charset="0"/>
              <a:buChar char="■"/>
              <a:defRPr sz="2400">
                <a:solidFill>
                  <a:srgbClr val="990099"/>
                </a:solidFill>
                <a:latin typeface="Arial" charset="0"/>
              </a:defRPr>
            </a:lvl3pPr>
            <a:lvl4pPr marL="1600200" indent="-228600">
              <a:spcBef>
                <a:spcPct val="20000"/>
              </a:spcBef>
              <a:buClr>
                <a:srgbClr val="0080FF"/>
              </a:buClr>
              <a:buFont typeface="Arial" charset="0"/>
              <a:buChar char="□"/>
              <a:defRPr sz="2400">
                <a:solidFill>
                  <a:srgbClr val="990099"/>
                </a:solidFill>
                <a:latin typeface="Arial" charset="0"/>
              </a:defRPr>
            </a:lvl4pPr>
            <a:lvl5pPr marL="2057400" indent="-228600">
              <a:spcBef>
                <a:spcPct val="20000"/>
              </a:spcBef>
              <a:buClr>
                <a:srgbClr val="0080FF"/>
              </a:buClr>
              <a:buFont typeface="Arial" charset="0"/>
              <a:buChar char="•"/>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9pPr>
          </a:lstStyle>
          <a:p>
            <a:pPr marL="540000" lvl="1">
              <a:spcBef>
                <a:spcPts val="600"/>
              </a:spcBef>
              <a:buClrTx/>
              <a:buFont typeface="Arial" charset="0"/>
              <a:buNone/>
            </a:pPr>
            <a:r>
              <a:rPr lang="it-IT" altLang="en-US" sz="1700" b="0" dirty="0">
                <a:solidFill>
                  <a:srgbClr val="000066"/>
                </a:solidFill>
                <a:latin typeface="American Typewriter" panose="02090604020004020304" pitchFamily="18" charset="77"/>
              </a:rPr>
              <a:t>Progresso tecnologico e crescita</a:t>
            </a:r>
          </a:p>
          <a:p>
            <a:pPr marL="540000" lvl="1">
              <a:spcBef>
                <a:spcPts val="600"/>
              </a:spcBef>
              <a:buClrTx/>
              <a:buFont typeface="Arial" charset="0"/>
              <a:buNone/>
            </a:pPr>
            <a:r>
              <a:rPr lang="it-IT" altLang="en-US" sz="1700" b="0" dirty="0">
                <a:solidFill>
                  <a:srgbClr val="000066"/>
                </a:solidFill>
                <a:latin typeface="American Typewriter" panose="02090604020004020304" pitchFamily="18" charset="77"/>
              </a:rPr>
              <a:t>la funzione di produzione si sposta in seguito a cambiamenti nella produttività</a:t>
            </a:r>
          </a:p>
        </p:txBody>
      </p:sp>
      <p:grpSp>
        <p:nvGrpSpPr>
          <p:cNvPr id="13316" name="Group 4"/>
          <p:cNvGrpSpPr>
            <a:grpSpLocks/>
          </p:cNvGrpSpPr>
          <p:nvPr/>
        </p:nvGrpSpPr>
        <p:grpSpPr bwMode="auto">
          <a:xfrm>
            <a:off x="2171700" y="2209800"/>
            <a:ext cx="5181600" cy="4119563"/>
            <a:chOff x="1188" y="1152"/>
            <a:chExt cx="3264" cy="2595"/>
          </a:xfrm>
        </p:grpSpPr>
        <p:sp>
          <p:nvSpPr>
            <p:cNvPr id="13329" name="Line 5"/>
            <p:cNvSpPr>
              <a:spLocks noChangeShapeType="1"/>
            </p:cNvSpPr>
            <p:nvPr/>
          </p:nvSpPr>
          <p:spPr bwMode="black">
            <a:xfrm>
              <a:off x="1200" y="1152"/>
              <a:ext cx="0" cy="2592"/>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30" name="Line 6"/>
            <p:cNvSpPr>
              <a:spLocks noChangeShapeType="1"/>
            </p:cNvSpPr>
            <p:nvPr/>
          </p:nvSpPr>
          <p:spPr bwMode="black">
            <a:xfrm>
              <a:off x="1188" y="3747"/>
              <a:ext cx="3264"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3317" name="Text Box 8"/>
          <p:cNvSpPr txBox="1">
            <a:spLocks noChangeArrowheads="1"/>
          </p:cNvSpPr>
          <p:nvPr/>
        </p:nvSpPr>
        <p:spPr bwMode="black">
          <a:xfrm>
            <a:off x="1809750" y="5791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FF"/>
              </a:buClr>
              <a:buFont typeface="Arial" charset="0"/>
              <a:buChar char="♦"/>
              <a:defRPr sz="3200">
                <a:solidFill>
                  <a:srgbClr val="990099"/>
                </a:solidFill>
                <a:latin typeface="Arial" charset="0"/>
              </a:defRPr>
            </a:lvl1pPr>
            <a:lvl2pPr marL="742950" indent="-285750">
              <a:spcBef>
                <a:spcPct val="20000"/>
              </a:spcBef>
              <a:buClr>
                <a:srgbClr val="0080FF"/>
              </a:buClr>
              <a:buFont typeface="Arial" charset="0"/>
              <a:buChar char="◊"/>
              <a:defRPr sz="2800">
                <a:solidFill>
                  <a:srgbClr val="990099"/>
                </a:solidFill>
                <a:latin typeface="Arial" charset="0"/>
              </a:defRPr>
            </a:lvl2pPr>
            <a:lvl3pPr marL="1143000" indent="-228600">
              <a:spcBef>
                <a:spcPct val="20000"/>
              </a:spcBef>
              <a:buClr>
                <a:srgbClr val="0080FF"/>
              </a:buClr>
              <a:buFont typeface="Arial" charset="0"/>
              <a:buChar char="■"/>
              <a:defRPr sz="2400">
                <a:solidFill>
                  <a:srgbClr val="990099"/>
                </a:solidFill>
                <a:latin typeface="Arial" charset="0"/>
              </a:defRPr>
            </a:lvl3pPr>
            <a:lvl4pPr marL="1600200" indent="-228600">
              <a:spcBef>
                <a:spcPct val="20000"/>
              </a:spcBef>
              <a:buClr>
                <a:srgbClr val="0080FF"/>
              </a:buClr>
              <a:buFont typeface="Arial" charset="0"/>
              <a:buChar char="□"/>
              <a:defRPr sz="2400">
                <a:solidFill>
                  <a:srgbClr val="990099"/>
                </a:solidFill>
                <a:latin typeface="Arial" charset="0"/>
              </a:defRPr>
            </a:lvl4pPr>
            <a:lvl5pPr marL="2057400" indent="-228600">
              <a:spcBef>
                <a:spcPct val="20000"/>
              </a:spcBef>
              <a:buClr>
                <a:srgbClr val="0080FF"/>
              </a:buClr>
              <a:buFont typeface="Arial" charset="0"/>
              <a:buChar char="•"/>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9pPr>
          </a:lstStyle>
          <a:p>
            <a:pPr algn="ctr" eaLnBrk="1" hangingPunct="1">
              <a:spcBef>
                <a:spcPct val="50000"/>
              </a:spcBef>
              <a:buClrTx/>
              <a:buFontTx/>
              <a:buNone/>
            </a:pPr>
            <a:r>
              <a:rPr lang="de-DE" altLang="en-US" sz="2400" b="0" i="1">
                <a:solidFill>
                  <a:srgbClr val="000066"/>
                </a:solidFill>
              </a:rPr>
              <a:t>0</a:t>
            </a:r>
            <a:endParaRPr lang="en-US" altLang="en-US" sz="2400" b="0" i="1">
              <a:solidFill>
                <a:srgbClr val="000066"/>
              </a:solidFill>
            </a:endParaRPr>
          </a:p>
        </p:txBody>
      </p:sp>
      <p:grpSp>
        <p:nvGrpSpPr>
          <p:cNvPr id="13318" name="Group 9"/>
          <p:cNvGrpSpPr>
            <a:grpSpLocks/>
          </p:cNvGrpSpPr>
          <p:nvPr/>
        </p:nvGrpSpPr>
        <p:grpSpPr bwMode="auto">
          <a:xfrm>
            <a:off x="2190750" y="3035300"/>
            <a:ext cx="5226050" cy="3594100"/>
            <a:chOff x="1200" y="1672"/>
            <a:chExt cx="3292" cy="2264"/>
          </a:xfrm>
        </p:grpSpPr>
        <p:graphicFrame>
          <p:nvGraphicFramePr>
            <p:cNvPr id="13327" name="Object 10"/>
            <p:cNvGraphicFramePr>
              <a:graphicFrameLocks noChangeAspect="1"/>
            </p:cNvGraphicFramePr>
            <p:nvPr/>
          </p:nvGraphicFramePr>
          <p:xfrm>
            <a:off x="3900" y="1672"/>
            <a:ext cx="592" cy="232"/>
          </p:xfrm>
          <a:graphic>
            <a:graphicData uri="http://schemas.openxmlformats.org/presentationml/2006/ole">
              <mc:AlternateContent xmlns:mc="http://schemas.openxmlformats.org/markup-compatibility/2006">
                <mc:Choice xmlns:v="urn:schemas-microsoft-com:vml" Requires="v">
                  <p:oleObj name="Equation" r:id="rId3" imgW="1209655" imgH="447660" progId="Equation.DSMT4">
                    <p:embed/>
                  </p:oleObj>
                </mc:Choice>
                <mc:Fallback>
                  <p:oleObj name="Equation" r:id="rId3" imgW="1209655" imgH="4476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3900" y="1672"/>
                          <a:ext cx="59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8" name="Arc 11"/>
            <p:cNvSpPr>
              <a:spLocks/>
            </p:cNvSpPr>
            <p:nvPr/>
          </p:nvSpPr>
          <p:spPr bwMode="black">
            <a:xfrm flipH="1">
              <a:off x="1200" y="1776"/>
              <a:ext cx="2630" cy="2160"/>
            </a:xfrm>
            <a:custGeom>
              <a:avLst/>
              <a:gdLst>
                <a:gd name="T0" fmla="*/ 0 w 21514"/>
                <a:gd name="T1" fmla="*/ 0 h 21600"/>
                <a:gd name="T2" fmla="*/ 0 w 21514"/>
                <a:gd name="T3" fmla="*/ 0 h 21600"/>
                <a:gd name="T4" fmla="*/ 0 w 21514"/>
                <a:gd name="T5" fmla="*/ 0 h 21600"/>
                <a:gd name="T6" fmla="*/ 0 60000 65536"/>
                <a:gd name="T7" fmla="*/ 0 60000 65536"/>
                <a:gd name="T8" fmla="*/ 0 60000 65536"/>
                <a:gd name="T9" fmla="*/ 0 w 21514"/>
                <a:gd name="T10" fmla="*/ 0 h 21600"/>
                <a:gd name="T11" fmla="*/ 21514 w 21514"/>
                <a:gd name="T12" fmla="*/ 21600 h 21600"/>
              </a:gdLst>
              <a:ahLst/>
              <a:cxnLst>
                <a:cxn ang="T6">
                  <a:pos x="T0" y="T1"/>
                </a:cxn>
                <a:cxn ang="T7">
                  <a:pos x="T2" y="T3"/>
                </a:cxn>
                <a:cxn ang="T8">
                  <a:pos x="T4" y="T5"/>
                </a:cxn>
              </a:cxnLst>
              <a:rect l="T9" t="T10" r="T11" b="T12"/>
              <a:pathLst>
                <a:path w="21514" h="21600" fill="none" extrusionOk="0">
                  <a:moveTo>
                    <a:pt x="-1" y="0"/>
                  </a:moveTo>
                  <a:cubicBezTo>
                    <a:pt x="11182" y="0"/>
                    <a:pt x="20516" y="8535"/>
                    <a:pt x="21513" y="19674"/>
                  </a:cubicBezTo>
                </a:path>
                <a:path w="21514" h="21600" stroke="0" extrusionOk="0">
                  <a:moveTo>
                    <a:pt x="-1" y="0"/>
                  </a:moveTo>
                  <a:cubicBezTo>
                    <a:pt x="11182" y="0"/>
                    <a:pt x="20516" y="8535"/>
                    <a:pt x="21513" y="19674"/>
                  </a:cubicBezTo>
                  <a:lnTo>
                    <a:pt x="0" y="21600"/>
                  </a:lnTo>
                  <a:lnTo>
                    <a:pt x="-1" y="0"/>
                  </a:lnTo>
                  <a:close/>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sp>
        <p:nvSpPr>
          <p:cNvPr id="175116" name="Arc 12"/>
          <p:cNvSpPr>
            <a:spLocks/>
          </p:cNvSpPr>
          <p:nvPr/>
        </p:nvSpPr>
        <p:spPr bwMode="black">
          <a:xfrm flipH="1">
            <a:off x="2190750" y="2590800"/>
            <a:ext cx="4175125" cy="4038600"/>
          </a:xfrm>
          <a:custGeom>
            <a:avLst/>
            <a:gdLst>
              <a:gd name="T0" fmla="*/ 0 w 21514"/>
              <a:gd name="T1" fmla="*/ 0 h 21600"/>
              <a:gd name="T2" fmla="*/ 2147483647 w 21514"/>
              <a:gd name="T3" fmla="*/ 2147483647 h 21600"/>
              <a:gd name="T4" fmla="*/ 0 w 21514"/>
              <a:gd name="T5" fmla="*/ 2147483647 h 21600"/>
              <a:gd name="T6" fmla="*/ 0 60000 65536"/>
              <a:gd name="T7" fmla="*/ 0 60000 65536"/>
              <a:gd name="T8" fmla="*/ 0 60000 65536"/>
              <a:gd name="T9" fmla="*/ 0 w 21514"/>
              <a:gd name="T10" fmla="*/ 0 h 21600"/>
              <a:gd name="T11" fmla="*/ 21514 w 21514"/>
              <a:gd name="T12" fmla="*/ 21600 h 21600"/>
            </a:gdLst>
            <a:ahLst/>
            <a:cxnLst>
              <a:cxn ang="T6">
                <a:pos x="T0" y="T1"/>
              </a:cxn>
              <a:cxn ang="T7">
                <a:pos x="T2" y="T3"/>
              </a:cxn>
              <a:cxn ang="T8">
                <a:pos x="T4" y="T5"/>
              </a:cxn>
            </a:cxnLst>
            <a:rect l="T9" t="T10" r="T11" b="T12"/>
            <a:pathLst>
              <a:path w="21514" h="21600" fill="none" extrusionOk="0">
                <a:moveTo>
                  <a:pt x="-1" y="0"/>
                </a:moveTo>
                <a:cubicBezTo>
                  <a:pt x="11182" y="0"/>
                  <a:pt x="20516" y="8535"/>
                  <a:pt x="21513" y="19674"/>
                </a:cubicBezTo>
              </a:path>
              <a:path w="21514" h="21600" stroke="0" extrusionOk="0">
                <a:moveTo>
                  <a:pt x="-1" y="0"/>
                </a:moveTo>
                <a:cubicBezTo>
                  <a:pt x="11182" y="0"/>
                  <a:pt x="20516" y="8535"/>
                  <a:pt x="21513" y="19674"/>
                </a:cubicBezTo>
                <a:lnTo>
                  <a:pt x="0" y="21600"/>
                </a:lnTo>
                <a:lnTo>
                  <a:pt x="-1" y="0"/>
                </a:lnTo>
                <a:close/>
              </a:path>
            </a:pathLst>
          </a:custGeom>
          <a:noFill/>
          <a:ln w="28575">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nvGrpSpPr>
          <p:cNvPr id="4" name="Group 13"/>
          <p:cNvGrpSpPr>
            <a:grpSpLocks/>
          </p:cNvGrpSpPr>
          <p:nvPr/>
        </p:nvGrpSpPr>
        <p:grpSpPr bwMode="auto">
          <a:xfrm>
            <a:off x="4476750" y="2717800"/>
            <a:ext cx="1143000" cy="787400"/>
            <a:chOff x="2640" y="1472"/>
            <a:chExt cx="720" cy="496"/>
          </a:xfrm>
        </p:grpSpPr>
        <p:sp>
          <p:nvSpPr>
            <p:cNvPr id="13325" name="Line 14"/>
            <p:cNvSpPr>
              <a:spLocks noChangeShapeType="1"/>
            </p:cNvSpPr>
            <p:nvPr/>
          </p:nvSpPr>
          <p:spPr bwMode="auto">
            <a:xfrm flipV="1">
              <a:off x="3360" y="1472"/>
              <a:ext cx="0" cy="288"/>
            </a:xfrm>
            <a:prstGeom prst="line">
              <a:avLst/>
            </a:prstGeom>
            <a:noFill/>
            <a:ln w="19050">
              <a:solidFill>
                <a:srgbClr val="000066"/>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3326" name="Line 15"/>
            <p:cNvSpPr>
              <a:spLocks noChangeShapeType="1"/>
            </p:cNvSpPr>
            <p:nvPr/>
          </p:nvSpPr>
          <p:spPr bwMode="auto">
            <a:xfrm flipV="1">
              <a:off x="2640" y="1680"/>
              <a:ext cx="0" cy="288"/>
            </a:xfrm>
            <a:prstGeom prst="line">
              <a:avLst/>
            </a:prstGeom>
            <a:noFill/>
            <a:ln w="19050">
              <a:solidFill>
                <a:srgbClr val="000066"/>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grpSp>
      <p:graphicFrame>
        <p:nvGraphicFramePr>
          <p:cNvPr id="175122" name="Object 18"/>
          <p:cNvGraphicFramePr>
            <a:graphicFrameLocks noChangeAspect="1"/>
          </p:cNvGraphicFramePr>
          <p:nvPr/>
        </p:nvGraphicFramePr>
        <p:xfrm>
          <a:off x="6477000" y="2438400"/>
          <a:ext cx="977900" cy="368300"/>
        </p:xfrm>
        <a:graphic>
          <a:graphicData uri="http://schemas.openxmlformats.org/presentationml/2006/ole">
            <mc:AlternateContent xmlns:mc="http://schemas.openxmlformats.org/markup-compatibility/2006">
              <mc:Choice xmlns:v="urn:schemas-microsoft-com:vml" Requires="v">
                <p:oleObj name="Equation" r:id="rId5" imgW="1257199" imgH="447660" progId="Equation.DSMT4">
                  <p:embed/>
                </p:oleObj>
              </mc:Choice>
              <mc:Fallback>
                <p:oleObj name="Equation" r:id="rId5" imgW="1257199" imgH="4476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6477000" y="2438400"/>
                        <a:ext cx="977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3" name="Text Box 9"/>
          <p:cNvSpPr txBox="1">
            <a:spLocks noChangeArrowheads="1"/>
          </p:cNvSpPr>
          <p:nvPr/>
        </p:nvSpPr>
        <p:spPr bwMode="black">
          <a:xfrm>
            <a:off x="85726" y="1419225"/>
            <a:ext cx="2257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FF"/>
              </a:buClr>
              <a:buFont typeface="Arial" charset="0"/>
              <a:buChar char="♦"/>
              <a:defRPr sz="3200">
                <a:solidFill>
                  <a:srgbClr val="990099"/>
                </a:solidFill>
                <a:latin typeface="Arial" charset="0"/>
              </a:defRPr>
            </a:lvl1pPr>
            <a:lvl2pPr marL="742950" indent="-285750">
              <a:spcBef>
                <a:spcPct val="20000"/>
              </a:spcBef>
              <a:buClr>
                <a:srgbClr val="0080FF"/>
              </a:buClr>
              <a:buFont typeface="Arial" charset="0"/>
              <a:buChar char="◊"/>
              <a:defRPr sz="2800">
                <a:solidFill>
                  <a:srgbClr val="990099"/>
                </a:solidFill>
                <a:latin typeface="Arial" charset="0"/>
              </a:defRPr>
            </a:lvl2pPr>
            <a:lvl3pPr marL="1143000" indent="-228600">
              <a:spcBef>
                <a:spcPct val="20000"/>
              </a:spcBef>
              <a:buClr>
                <a:srgbClr val="0080FF"/>
              </a:buClr>
              <a:buFont typeface="Arial" charset="0"/>
              <a:buChar char="■"/>
              <a:defRPr sz="2400">
                <a:solidFill>
                  <a:srgbClr val="990099"/>
                </a:solidFill>
                <a:latin typeface="Arial" charset="0"/>
              </a:defRPr>
            </a:lvl3pPr>
            <a:lvl4pPr marL="1600200" indent="-228600">
              <a:spcBef>
                <a:spcPct val="20000"/>
              </a:spcBef>
              <a:buClr>
                <a:srgbClr val="0080FF"/>
              </a:buClr>
              <a:buFont typeface="Arial" charset="0"/>
              <a:buChar char="□"/>
              <a:defRPr sz="2400">
                <a:solidFill>
                  <a:srgbClr val="990099"/>
                </a:solidFill>
                <a:latin typeface="Arial" charset="0"/>
              </a:defRPr>
            </a:lvl4pPr>
            <a:lvl5pPr marL="2057400" indent="-228600">
              <a:spcBef>
                <a:spcPct val="20000"/>
              </a:spcBef>
              <a:buClr>
                <a:srgbClr val="0080FF"/>
              </a:buClr>
              <a:buFont typeface="Arial" charset="0"/>
              <a:buChar char="•"/>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9pPr>
          </a:lstStyle>
          <a:p>
            <a:pPr algn="ctr" eaLnBrk="1" hangingPunct="1">
              <a:spcBef>
                <a:spcPct val="50000"/>
              </a:spcBef>
              <a:buClrTx/>
              <a:buFontTx/>
              <a:buNone/>
            </a:pPr>
            <a:r>
              <a:rPr lang="de-DE" altLang="en-US" sz="2000" b="0" dirty="0" err="1">
                <a:solidFill>
                  <a:srgbClr val="000066"/>
                </a:solidFill>
                <a:latin typeface="American Typewriter" panose="02090604020004020304" pitchFamily="18" charset="77"/>
              </a:rPr>
              <a:t>Rapporto</a:t>
            </a:r>
            <a:r>
              <a:rPr lang="de-DE" altLang="en-US" sz="2000" b="0" dirty="0">
                <a:solidFill>
                  <a:srgbClr val="000066"/>
                </a:solidFill>
                <a:latin typeface="American Typewriter" panose="02090604020004020304" pitchFamily="18" charset="77"/>
              </a:rPr>
              <a:t> </a:t>
            </a:r>
            <a:r>
              <a:rPr lang="de-DE" altLang="en-US" sz="2000" b="0" dirty="0" err="1">
                <a:solidFill>
                  <a:srgbClr val="000066"/>
                </a:solidFill>
                <a:latin typeface="American Typewriter" panose="02090604020004020304" pitchFamily="18" charset="77"/>
              </a:rPr>
              <a:t>prodotto</a:t>
            </a:r>
            <a:r>
              <a:rPr lang="de-DE" altLang="en-US" sz="2000" b="0" dirty="0">
                <a:solidFill>
                  <a:srgbClr val="000066"/>
                </a:solidFill>
                <a:latin typeface="American Typewriter" panose="02090604020004020304" pitchFamily="18" charset="77"/>
              </a:rPr>
              <a:t>/</a:t>
            </a:r>
            <a:r>
              <a:rPr lang="de-DE" altLang="en-US" sz="2000" b="0" dirty="0" err="1">
                <a:solidFill>
                  <a:srgbClr val="000066"/>
                </a:solidFill>
                <a:latin typeface="American Typewriter" panose="02090604020004020304" pitchFamily="18" charset="77"/>
              </a:rPr>
              <a:t>lavoro</a:t>
            </a:r>
            <a:r>
              <a:rPr lang="de-DE" altLang="en-US" sz="2000" b="0" dirty="0">
                <a:solidFill>
                  <a:srgbClr val="000066"/>
                </a:solidFill>
                <a:latin typeface="American Typewriter" panose="02090604020004020304" pitchFamily="18" charset="77"/>
              </a:rPr>
              <a:t> (</a:t>
            </a:r>
            <a:r>
              <a:rPr lang="de-DE" altLang="en-US" sz="2000" b="0" i="1" dirty="0">
                <a:solidFill>
                  <a:srgbClr val="000066"/>
                </a:solidFill>
                <a:latin typeface="American Typewriter" panose="02090604020004020304" pitchFamily="18" charset="77"/>
              </a:rPr>
              <a:t>y=Y/N</a:t>
            </a:r>
            <a:r>
              <a:rPr lang="de-DE" altLang="en-US" sz="2000" b="0" dirty="0">
                <a:solidFill>
                  <a:srgbClr val="000066"/>
                </a:solidFill>
                <a:latin typeface="American Typewriter" panose="02090604020004020304" pitchFamily="18" charset="77"/>
              </a:rPr>
              <a:t>)</a:t>
            </a:r>
            <a:endParaRPr lang="en-US" altLang="en-US" sz="2000" b="0" dirty="0">
              <a:solidFill>
                <a:srgbClr val="000066"/>
              </a:solidFill>
              <a:latin typeface="American Typewriter" panose="02090604020004020304" pitchFamily="18" charset="77"/>
            </a:endParaRPr>
          </a:p>
        </p:txBody>
      </p:sp>
      <p:sp>
        <p:nvSpPr>
          <p:cNvPr id="19" name="Text Box 17"/>
          <p:cNvSpPr txBox="1">
            <a:spLocks noChangeArrowheads="1"/>
          </p:cNvSpPr>
          <p:nvPr/>
        </p:nvSpPr>
        <p:spPr bwMode="black">
          <a:xfrm>
            <a:off x="5334000" y="5486400"/>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FF"/>
              </a:buClr>
              <a:buFont typeface="Arial" charset="0"/>
              <a:buChar char="♦"/>
              <a:defRPr sz="3200">
                <a:solidFill>
                  <a:srgbClr val="990099"/>
                </a:solidFill>
                <a:latin typeface="Arial" charset="0"/>
              </a:defRPr>
            </a:lvl1pPr>
            <a:lvl2pPr marL="742950" indent="-285750">
              <a:spcBef>
                <a:spcPct val="20000"/>
              </a:spcBef>
              <a:buClr>
                <a:srgbClr val="0080FF"/>
              </a:buClr>
              <a:buFont typeface="Arial" charset="0"/>
              <a:buChar char="◊"/>
              <a:defRPr sz="2800">
                <a:solidFill>
                  <a:srgbClr val="990099"/>
                </a:solidFill>
                <a:latin typeface="Arial" charset="0"/>
              </a:defRPr>
            </a:lvl2pPr>
            <a:lvl3pPr marL="1143000" indent="-228600">
              <a:spcBef>
                <a:spcPct val="20000"/>
              </a:spcBef>
              <a:buClr>
                <a:srgbClr val="0080FF"/>
              </a:buClr>
              <a:buFont typeface="Arial" charset="0"/>
              <a:buChar char="■"/>
              <a:defRPr sz="2400">
                <a:solidFill>
                  <a:srgbClr val="990099"/>
                </a:solidFill>
                <a:latin typeface="Arial" charset="0"/>
              </a:defRPr>
            </a:lvl3pPr>
            <a:lvl4pPr marL="1600200" indent="-228600">
              <a:spcBef>
                <a:spcPct val="20000"/>
              </a:spcBef>
              <a:buClr>
                <a:srgbClr val="0080FF"/>
              </a:buClr>
              <a:buFont typeface="Arial" charset="0"/>
              <a:buChar char="□"/>
              <a:defRPr sz="2400">
                <a:solidFill>
                  <a:srgbClr val="990099"/>
                </a:solidFill>
                <a:latin typeface="Arial" charset="0"/>
              </a:defRPr>
            </a:lvl4pPr>
            <a:lvl5pPr marL="2057400" indent="-228600">
              <a:spcBef>
                <a:spcPct val="20000"/>
              </a:spcBef>
              <a:buClr>
                <a:srgbClr val="0080FF"/>
              </a:buClr>
              <a:buFont typeface="Arial" charset="0"/>
              <a:buChar char="•"/>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9pPr>
          </a:lstStyle>
          <a:p>
            <a:pPr algn="ctr" eaLnBrk="1" hangingPunct="1">
              <a:spcBef>
                <a:spcPct val="50000"/>
              </a:spcBef>
              <a:buClrTx/>
              <a:buFontTx/>
              <a:buNone/>
            </a:pPr>
            <a:r>
              <a:rPr lang="de-DE" altLang="en-US" sz="2000" b="0" dirty="0" err="1">
                <a:solidFill>
                  <a:srgbClr val="000066"/>
                </a:solidFill>
                <a:latin typeface="American Typewriter" panose="02090604020004020304" pitchFamily="18" charset="77"/>
              </a:rPr>
              <a:t>Rapporto</a:t>
            </a:r>
            <a:r>
              <a:rPr lang="de-DE" altLang="en-US" sz="2000" b="0" dirty="0">
                <a:solidFill>
                  <a:srgbClr val="000066"/>
                </a:solidFill>
                <a:latin typeface="American Typewriter" panose="02090604020004020304" pitchFamily="18" charset="77"/>
              </a:rPr>
              <a:t> </a:t>
            </a:r>
            <a:r>
              <a:rPr lang="de-DE" altLang="en-US" sz="2000" b="0" dirty="0" err="1">
                <a:solidFill>
                  <a:srgbClr val="000066"/>
                </a:solidFill>
                <a:latin typeface="American Typewriter" panose="02090604020004020304" pitchFamily="18" charset="77"/>
              </a:rPr>
              <a:t>capitale</a:t>
            </a:r>
            <a:r>
              <a:rPr lang="de-DE" altLang="en-US" sz="2000" b="0" dirty="0">
                <a:solidFill>
                  <a:srgbClr val="000066"/>
                </a:solidFill>
                <a:latin typeface="American Typewriter" panose="02090604020004020304" pitchFamily="18" charset="77"/>
              </a:rPr>
              <a:t>/</a:t>
            </a:r>
            <a:r>
              <a:rPr lang="de-DE" altLang="en-US" sz="2000" b="0" dirty="0" err="1">
                <a:solidFill>
                  <a:srgbClr val="000066"/>
                </a:solidFill>
                <a:latin typeface="American Typewriter" panose="02090604020004020304" pitchFamily="18" charset="77"/>
              </a:rPr>
              <a:t>lavoro</a:t>
            </a:r>
            <a:r>
              <a:rPr lang="de-DE" altLang="en-US" sz="2000" b="0" dirty="0">
                <a:solidFill>
                  <a:srgbClr val="000066"/>
                </a:solidFill>
                <a:latin typeface="American Typewriter" panose="02090604020004020304" pitchFamily="18" charset="77"/>
              </a:rPr>
              <a:t> (k=</a:t>
            </a:r>
            <a:r>
              <a:rPr lang="de-DE" altLang="en-US" sz="2000" b="0" i="1" dirty="0">
                <a:solidFill>
                  <a:srgbClr val="000066"/>
                </a:solidFill>
                <a:latin typeface="American Typewriter" panose="02090604020004020304" pitchFamily="18" charset="77"/>
              </a:rPr>
              <a:t>K/N</a:t>
            </a:r>
            <a:r>
              <a:rPr lang="de-DE" altLang="en-US" sz="2000" b="0" dirty="0">
                <a:solidFill>
                  <a:srgbClr val="000066"/>
                </a:solidFill>
                <a:latin typeface="American Typewriter" panose="02090604020004020304" pitchFamily="18" charset="77"/>
              </a:rPr>
              <a:t>)</a:t>
            </a:r>
            <a:endParaRPr lang="en-US" altLang="en-US" sz="2000" b="0" dirty="0">
              <a:solidFill>
                <a:srgbClr val="000066"/>
              </a:solidFill>
              <a:latin typeface="American Typewriter" panose="02090604020004020304" pitchFamily="18" charset="77"/>
            </a:endParaRPr>
          </a:p>
        </p:txBody>
      </p:sp>
    </p:spTree>
    <p:extLst>
      <p:ext uri="{BB962C8B-B14F-4D97-AF65-F5344CB8AC3E}">
        <p14:creationId xmlns:p14="http://schemas.microsoft.com/office/powerpoint/2010/main" val="579642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116"/>
                                        </p:tgtEl>
                                        <p:attrNameLst>
                                          <p:attrName>style.visibility</p:attrName>
                                        </p:attrNameLst>
                                      </p:cBhvr>
                                      <p:to>
                                        <p:strVal val="visible"/>
                                      </p:to>
                                    </p:set>
                                    <p:animEffect transition="in" filter="wipe(down)">
                                      <p:cBhvr>
                                        <p:cTn id="12" dur="1000"/>
                                        <p:tgtEl>
                                          <p:spTgt spid="175116"/>
                                        </p:tgtEl>
                                      </p:cBhvr>
                                    </p:animEffect>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17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7"/>
          <p:cNvSpPr txBox="1">
            <a:spLocks noChangeArrowheads="1"/>
          </p:cNvSpPr>
          <p:nvPr/>
        </p:nvSpPr>
        <p:spPr bwMode="auto">
          <a:xfrm>
            <a:off x="7620000" y="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lr>
                <a:srgbClr val="0080FF"/>
              </a:buClr>
              <a:buFont typeface="Arial" charset="0"/>
              <a:buChar char="♦"/>
              <a:tabLst>
                <a:tab pos="4454525" algn="ctr"/>
                <a:tab pos="8918575" algn="r"/>
              </a:tabLst>
              <a:defRPr sz="3200">
                <a:solidFill>
                  <a:srgbClr val="990099"/>
                </a:solidFill>
                <a:latin typeface="Arial" charset="0"/>
              </a:defRPr>
            </a:lvl1pPr>
            <a:lvl2pPr marL="742950" indent="-285750">
              <a:spcBef>
                <a:spcPct val="20000"/>
              </a:spcBef>
              <a:buClr>
                <a:srgbClr val="0080FF"/>
              </a:buClr>
              <a:buFont typeface="Arial" charset="0"/>
              <a:buChar char="◊"/>
              <a:tabLst>
                <a:tab pos="4454525" algn="ctr"/>
                <a:tab pos="8918575" algn="r"/>
              </a:tabLst>
              <a:defRPr sz="2800">
                <a:solidFill>
                  <a:srgbClr val="990099"/>
                </a:solidFill>
                <a:latin typeface="Arial" charset="0"/>
              </a:defRPr>
            </a:lvl2pPr>
            <a:lvl3pPr marL="1143000" indent="-228600">
              <a:spcBef>
                <a:spcPct val="20000"/>
              </a:spcBef>
              <a:buClr>
                <a:srgbClr val="0080FF"/>
              </a:buClr>
              <a:buFont typeface="Arial" charset="0"/>
              <a:buChar char="■"/>
              <a:tabLst>
                <a:tab pos="4454525" algn="ctr"/>
                <a:tab pos="8918575" algn="r"/>
              </a:tabLst>
              <a:defRPr sz="2400">
                <a:solidFill>
                  <a:srgbClr val="990099"/>
                </a:solidFill>
                <a:latin typeface="Arial" charset="0"/>
              </a:defRPr>
            </a:lvl3pPr>
            <a:lvl4pPr marL="1600200" indent="-228600">
              <a:spcBef>
                <a:spcPct val="20000"/>
              </a:spcBef>
              <a:buClr>
                <a:srgbClr val="0080FF"/>
              </a:buClr>
              <a:buFont typeface="Arial" charset="0"/>
              <a:buChar char="□"/>
              <a:tabLst>
                <a:tab pos="4454525" algn="ctr"/>
                <a:tab pos="8918575" algn="r"/>
              </a:tabLst>
              <a:defRPr sz="2400">
                <a:solidFill>
                  <a:srgbClr val="990099"/>
                </a:solidFill>
                <a:latin typeface="Arial" charset="0"/>
              </a:defRPr>
            </a:lvl4pPr>
            <a:lvl5pPr marL="2057400" indent="-228600">
              <a:spcBef>
                <a:spcPct val="20000"/>
              </a:spcBef>
              <a:buClr>
                <a:srgbClr val="0080FF"/>
              </a:buClr>
              <a:buFont typeface="Arial" charset="0"/>
              <a:buChar char="•"/>
              <a:tabLst>
                <a:tab pos="4454525" algn="ctr"/>
                <a:tab pos="8918575" algn="r"/>
              </a:tabLst>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9pPr>
          </a:lstStyle>
          <a:p>
            <a:pPr algn="r" eaLnBrk="1" hangingPunct="1">
              <a:spcBef>
                <a:spcPct val="50000"/>
              </a:spcBef>
              <a:buClrTx/>
              <a:buFontTx/>
              <a:buNone/>
            </a:pPr>
            <a:r>
              <a:rPr lang="en-US" altLang="en-US" sz="1600" b="0" dirty="0" err="1">
                <a:solidFill>
                  <a:srgbClr val="0080FF"/>
                </a:solidFill>
              </a:rPr>
              <a:t>Figura</a:t>
            </a:r>
            <a:r>
              <a:rPr lang="en-US" altLang="en-US" sz="1600" b="0" dirty="0">
                <a:solidFill>
                  <a:schemeClr val="folHlink"/>
                </a:solidFill>
              </a:rPr>
              <a:t> 3.4 (a)</a:t>
            </a:r>
            <a:endParaRPr lang="en-US" altLang="en-US" sz="1600" b="0" i="1" dirty="0">
              <a:solidFill>
                <a:schemeClr val="folHlink"/>
              </a:solidFill>
            </a:endParaRPr>
          </a:p>
        </p:txBody>
      </p:sp>
      <p:sp>
        <p:nvSpPr>
          <p:cNvPr id="14340" name="Text Box 8"/>
          <p:cNvSpPr txBox="1">
            <a:spLocks noChangeArrowheads="1"/>
          </p:cNvSpPr>
          <p:nvPr/>
        </p:nvSpPr>
        <p:spPr bwMode="black">
          <a:xfrm>
            <a:off x="-11968" y="32839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FF"/>
              </a:buClr>
              <a:buFont typeface="Arial" charset="0"/>
              <a:buChar char="♦"/>
              <a:defRPr sz="3200">
                <a:solidFill>
                  <a:srgbClr val="990099"/>
                </a:solidFill>
                <a:latin typeface="Arial" charset="0"/>
              </a:defRPr>
            </a:lvl1pPr>
            <a:lvl2pPr marL="742950" indent="-285750">
              <a:spcBef>
                <a:spcPct val="20000"/>
              </a:spcBef>
              <a:buClr>
                <a:srgbClr val="0080FF"/>
              </a:buClr>
              <a:buFont typeface="Arial" charset="0"/>
              <a:buChar char="◊"/>
              <a:defRPr sz="2800">
                <a:solidFill>
                  <a:srgbClr val="990099"/>
                </a:solidFill>
                <a:latin typeface="Arial" charset="0"/>
              </a:defRPr>
            </a:lvl2pPr>
            <a:lvl3pPr marL="1143000" indent="-228600">
              <a:spcBef>
                <a:spcPct val="20000"/>
              </a:spcBef>
              <a:buClr>
                <a:srgbClr val="0080FF"/>
              </a:buClr>
              <a:buFont typeface="Arial" charset="0"/>
              <a:buChar char="■"/>
              <a:defRPr sz="2400">
                <a:solidFill>
                  <a:srgbClr val="990099"/>
                </a:solidFill>
                <a:latin typeface="Arial" charset="0"/>
              </a:defRPr>
            </a:lvl3pPr>
            <a:lvl4pPr marL="1600200" indent="-228600">
              <a:spcBef>
                <a:spcPct val="20000"/>
              </a:spcBef>
              <a:buClr>
                <a:srgbClr val="0080FF"/>
              </a:buClr>
              <a:buFont typeface="Arial" charset="0"/>
              <a:buChar char="□"/>
              <a:defRPr sz="2400">
                <a:solidFill>
                  <a:srgbClr val="990099"/>
                </a:solidFill>
                <a:latin typeface="Arial" charset="0"/>
              </a:defRPr>
            </a:lvl4pPr>
            <a:lvl5pPr marL="2057400" indent="-228600">
              <a:spcBef>
                <a:spcPct val="20000"/>
              </a:spcBef>
              <a:buClr>
                <a:srgbClr val="0080FF"/>
              </a:buClr>
              <a:buFont typeface="Arial" charset="0"/>
              <a:buChar char="•"/>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defRPr sz="2400">
                <a:solidFill>
                  <a:srgbClr val="990099"/>
                </a:solidFill>
                <a:latin typeface="Arial" charset="0"/>
              </a:defRPr>
            </a:lvl9pPr>
          </a:lstStyle>
          <a:p>
            <a:pPr algn="ctr" eaLnBrk="1" hangingPunct="1">
              <a:spcBef>
                <a:spcPct val="50000"/>
              </a:spcBef>
              <a:buClrTx/>
              <a:buFontTx/>
              <a:buNone/>
            </a:pPr>
            <a:r>
              <a:rPr lang="en-US" altLang="en-US" sz="2400" b="0" dirty="0">
                <a:solidFill>
                  <a:srgbClr val="000066"/>
                </a:solidFill>
                <a:latin typeface="American Typewriter" panose="02090604020004020304" pitchFamily="18" charset="77"/>
              </a:rPr>
              <a:t>I </a:t>
            </a:r>
            <a:r>
              <a:rPr lang="en-US" altLang="en-US" sz="2400" b="0" dirty="0" err="1">
                <a:solidFill>
                  <a:srgbClr val="000066"/>
                </a:solidFill>
                <a:latin typeface="American Typewriter" panose="02090604020004020304" pitchFamily="18" charset="77"/>
              </a:rPr>
              <a:t>rapporti</a:t>
            </a:r>
            <a:r>
              <a:rPr lang="en-US" altLang="en-US" sz="2400" b="0" dirty="0">
                <a:solidFill>
                  <a:srgbClr val="000066"/>
                </a:solidFill>
                <a:latin typeface="American Typewriter" panose="02090604020004020304" pitchFamily="18" charset="77"/>
              </a:rPr>
              <a:t> </a:t>
            </a:r>
            <a:r>
              <a:rPr lang="en-US" altLang="en-US" sz="2400" b="0" dirty="0" err="1">
                <a:solidFill>
                  <a:srgbClr val="000066"/>
                </a:solidFill>
                <a:latin typeface="American Typewriter" panose="02090604020004020304" pitchFamily="18" charset="77"/>
              </a:rPr>
              <a:t>prodotto</a:t>
            </a:r>
            <a:r>
              <a:rPr lang="en-US" altLang="en-US" sz="2400" b="0" dirty="0">
                <a:solidFill>
                  <a:srgbClr val="000066"/>
                </a:solidFill>
                <a:latin typeface="American Typewriter" panose="02090604020004020304" pitchFamily="18" charset="77"/>
              </a:rPr>
              <a:t>/</a:t>
            </a:r>
            <a:r>
              <a:rPr lang="en-US" altLang="en-US" sz="2400" b="0" dirty="0" err="1">
                <a:solidFill>
                  <a:srgbClr val="000066"/>
                </a:solidFill>
                <a:latin typeface="American Typewriter" panose="02090604020004020304" pitchFamily="18" charset="77"/>
              </a:rPr>
              <a:t>lavoro</a:t>
            </a:r>
            <a:r>
              <a:rPr lang="en-US" altLang="en-US" sz="2400" b="0" dirty="0">
                <a:solidFill>
                  <a:srgbClr val="000066"/>
                </a:solidFill>
                <a:latin typeface="American Typewriter" panose="02090604020004020304" pitchFamily="18" charset="77"/>
              </a:rPr>
              <a:t> in </a:t>
            </a:r>
            <a:r>
              <a:rPr lang="en-US" altLang="en-US" sz="2400" b="0" dirty="0" err="1">
                <a:solidFill>
                  <a:srgbClr val="000066"/>
                </a:solidFill>
                <a:latin typeface="American Typewriter" panose="02090604020004020304" pitchFamily="18" charset="77"/>
              </a:rPr>
              <a:t>tre</a:t>
            </a:r>
            <a:r>
              <a:rPr lang="en-US" altLang="en-US" sz="2400" b="0" dirty="0">
                <a:solidFill>
                  <a:srgbClr val="000066"/>
                </a:solidFill>
                <a:latin typeface="American Typewriter" panose="02090604020004020304" pitchFamily="18" charset="77"/>
              </a:rPr>
              <a:t> </a:t>
            </a:r>
            <a:r>
              <a:rPr lang="en-US" altLang="en-US" sz="2400" b="0" dirty="0" err="1">
                <a:solidFill>
                  <a:srgbClr val="000066"/>
                </a:solidFill>
                <a:latin typeface="American Typewriter" panose="02090604020004020304" pitchFamily="18" charset="77"/>
              </a:rPr>
              <a:t>Paesi</a:t>
            </a:r>
            <a:endParaRPr lang="en-US" altLang="en-US" sz="2400" b="0" dirty="0">
              <a:solidFill>
                <a:srgbClr val="000066"/>
              </a:solidFill>
              <a:latin typeface="American Typewriter" panose="02090604020004020304" pitchFamily="18" charset="77"/>
            </a:endParaRPr>
          </a:p>
        </p:txBody>
      </p:sp>
      <p:sp>
        <p:nvSpPr>
          <p:cNvPr id="14341" name="Text Box 9"/>
          <p:cNvSpPr txBox="1">
            <a:spLocks noChangeArrowheads="1"/>
          </p:cNvSpPr>
          <p:nvPr/>
        </p:nvSpPr>
        <p:spPr bwMode="auto">
          <a:xfrm>
            <a:off x="5715000" y="6396335"/>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spcBef>
                <a:spcPct val="20000"/>
              </a:spcBef>
              <a:buClr>
                <a:srgbClr val="0080FF"/>
              </a:buClr>
              <a:buFont typeface="Arial" charset="0"/>
              <a:buChar char="♦"/>
              <a:tabLst>
                <a:tab pos="4454525" algn="ctr"/>
                <a:tab pos="8918575" algn="r"/>
              </a:tabLst>
              <a:defRPr sz="3200">
                <a:solidFill>
                  <a:srgbClr val="990099"/>
                </a:solidFill>
                <a:latin typeface="Arial" charset="0"/>
              </a:defRPr>
            </a:lvl1pPr>
            <a:lvl2pPr marL="742950" indent="-285750">
              <a:spcBef>
                <a:spcPct val="20000"/>
              </a:spcBef>
              <a:buClr>
                <a:srgbClr val="0080FF"/>
              </a:buClr>
              <a:buFont typeface="Arial" charset="0"/>
              <a:buChar char="◊"/>
              <a:tabLst>
                <a:tab pos="4454525" algn="ctr"/>
                <a:tab pos="8918575" algn="r"/>
              </a:tabLst>
              <a:defRPr sz="2800">
                <a:solidFill>
                  <a:srgbClr val="990099"/>
                </a:solidFill>
                <a:latin typeface="Arial" charset="0"/>
              </a:defRPr>
            </a:lvl2pPr>
            <a:lvl3pPr marL="1143000" indent="-228600">
              <a:spcBef>
                <a:spcPct val="20000"/>
              </a:spcBef>
              <a:buClr>
                <a:srgbClr val="0080FF"/>
              </a:buClr>
              <a:buFont typeface="Arial" charset="0"/>
              <a:buChar char="■"/>
              <a:tabLst>
                <a:tab pos="4454525" algn="ctr"/>
                <a:tab pos="8918575" algn="r"/>
              </a:tabLst>
              <a:defRPr sz="2400">
                <a:solidFill>
                  <a:srgbClr val="990099"/>
                </a:solidFill>
                <a:latin typeface="Arial" charset="0"/>
              </a:defRPr>
            </a:lvl3pPr>
            <a:lvl4pPr marL="1600200" indent="-228600">
              <a:spcBef>
                <a:spcPct val="20000"/>
              </a:spcBef>
              <a:buClr>
                <a:srgbClr val="0080FF"/>
              </a:buClr>
              <a:buFont typeface="Arial" charset="0"/>
              <a:buChar char="□"/>
              <a:tabLst>
                <a:tab pos="4454525" algn="ctr"/>
                <a:tab pos="8918575" algn="r"/>
              </a:tabLst>
              <a:defRPr sz="2400">
                <a:solidFill>
                  <a:srgbClr val="990099"/>
                </a:solidFill>
                <a:latin typeface="Arial" charset="0"/>
              </a:defRPr>
            </a:lvl4pPr>
            <a:lvl5pPr marL="2057400" indent="-228600">
              <a:spcBef>
                <a:spcPct val="20000"/>
              </a:spcBef>
              <a:buClr>
                <a:srgbClr val="0080FF"/>
              </a:buClr>
              <a:buFont typeface="Arial" charset="0"/>
              <a:buChar char="•"/>
              <a:tabLst>
                <a:tab pos="4454525" algn="ctr"/>
                <a:tab pos="8918575" algn="r"/>
              </a:tabLst>
              <a:defRPr sz="2400">
                <a:solidFill>
                  <a:srgbClr val="990099"/>
                </a:solidFill>
                <a:latin typeface="Arial" charset="0"/>
              </a:defRPr>
            </a:lvl5pPr>
            <a:lvl6pPr marL="25146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6pPr>
            <a:lvl7pPr marL="29718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7pPr>
            <a:lvl8pPr marL="34290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8pPr>
            <a:lvl9pPr marL="3886200" indent="-228600" eaLnBrk="0" fontAlgn="base" hangingPunct="0">
              <a:spcBef>
                <a:spcPct val="20000"/>
              </a:spcBef>
              <a:spcAft>
                <a:spcPct val="0"/>
              </a:spcAft>
              <a:buClr>
                <a:srgbClr val="0080FF"/>
              </a:buClr>
              <a:buFont typeface="Arial" charset="0"/>
              <a:buChar char="•"/>
              <a:tabLst>
                <a:tab pos="4454525" algn="ctr"/>
                <a:tab pos="8918575" algn="r"/>
              </a:tabLst>
              <a:defRPr sz="2400">
                <a:solidFill>
                  <a:srgbClr val="990099"/>
                </a:solidFill>
                <a:latin typeface="Arial" charset="0"/>
              </a:defRPr>
            </a:lvl9pPr>
          </a:lstStyle>
          <a:p>
            <a:pPr algn="r" eaLnBrk="1" hangingPunct="1">
              <a:spcBef>
                <a:spcPct val="50000"/>
              </a:spcBef>
              <a:buClrTx/>
              <a:buFontTx/>
              <a:buNone/>
            </a:pPr>
            <a:r>
              <a:rPr lang="it-IT" altLang="en-US" sz="1200" b="0" dirty="0">
                <a:solidFill>
                  <a:schemeClr val="folHlink"/>
                </a:solidFill>
              </a:rPr>
              <a:t>Fonti: </a:t>
            </a:r>
            <a:r>
              <a:rPr lang="it-IT" altLang="en-US" sz="1200" b="0" dirty="0" err="1">
                <a:solidFill>
                  <a:schemeClr val="folHlink"/>
                </a:solidFill>
              </a:rPr>
              <a:t>Maddison</a:t>
            </a:r>
            <a:r>
              <a:rPr lang="it-IT" altLang="en-US" sz="1200" b="0" dirty="0">
                <a:solidFill>
                  <a:schemeClr val="folHlink"/>
                </a:solidFill>
              </a:rPr>
              <a:t> (1991), Penn World </a:t>
            </a:r>
            <a:r>
              <a:rPr lang="it-IT" altLang="en-US" sz="1200" b="0" dirty="0" err="1">
                <a:solidFill>
                  <a:schemeClr val="folHlink"/>
                </a:solidFill>
              </a:rPr>
              <a:t>Tables</a:t>
            </a:r>
            <a:r>
              <a:rPr lang="it-IT" altLang="en-US" sz="1200" b="0" dirty="0">
                <a:solidFill>
                  <a:schemeClr val="folHlink"/>
                </a:solidFill>
              </a:rPr>
              <a:t> 8.1, AMECO (valori concatenati)</a:t>
            </a:r>
            <a:endParaRPr lang="en-US" altLang="en-US" sz="1200" b="0" i="1" dirty="0">
              <a:solidFill>
                <a:schemeClr val="folHlink"/>
              </a:solidFill>
            </a:endParaRPr>
          </a:p>
        </p:txBody>
      </p:sp>
      <p:pic>
        <p:nvPicPr>
          <p:cNvPr id="14343"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58682"/>
            <a:ext cx="7210052"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F1225AC1-0FAD-4D54-AFCB-AD8CAB2D4633}"/>
              </a:ext>
            </a:extLst>
          </p:cNvPr>
          <p:cNvSpPr txBox="1"/>
          <p:nvPr/>
        </p:nvSpPr>
        <p:spPr>
          <a:xfrm>
            <a:off x="0" y="1243568"/>
            <a:ext cx="9144000" cy="307777"/>
          </a:xfrm>
          <a:prstGeom prst="rect">
            <a:avLst/>
          </a:prstGeom>
          <a:noFill/>
        </p:spPr>
        <p:txBody>
          <a:bodyPr wrap="square" rtlCol="0">
            <a:spAutoFit/>
          </a:bodyPr>
          <a:lstStyle/>
          <a:p>
            <a:pPr algn="ctr"/>
            <a:r>
              <a:rPr lang="it-IT" b="0" dirty="0">
                <a:latin typeface="American Typewriter" panose="02090604020004020304" pitchFamily="18" charset="77"/>
              </a:rPr>
              <a:t>Produttività media del lavoro = Prodotto per ora lavorata</a:t>
            </a:r>
            <a:endParaRPr lang="it-IT" dirty="0">
              <a:latin typeface="American Typewriter" panose="02090604020004020304" pitchFamily="18" charset="77"/>
            </a:endParaRPr>
          </a:p>
        </p:txBody>
      </p:sp>
    </p:spTree>
    <p:extLst>
      <p:ext uri="{BB962C8B-B14F-4D97-AF65-F5344CB8AC3E}">
        <p14:creationId xmlns:p14="http://schemas.microsoft.com/office/powerpoint/2010/main" val="868245574"/>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3"/>
          <p:cNvSpPr>
            <a:spLocks noGrp="1"/>
          </p:cNvSpPr>
          <p:nvPr>
            <p:ph type="ftr" sz="quarter" idx="10"/>
          </p:nvPr>
        </p:nvSpPr>
        <p:spPr/>
        <p:txBody>
          <a:bodyPr/>
          <a:lstStyle/>
          <a:p>
            <a:pPr>
              <a:defRPr/>
            </a:pPr>
            <a:r>
              <a:rPr lang="it-IT"/>
              <a:t>Lez. 3: La crescita economica</a:t>
            </a:r>
          </a:p>
        </p:txBody>
      </p:sp>
      <p:sp>
        <p:nvSpPr>
          <p:cNvPr id="7171" name="Rectangle 2"/>
          <p:cNvSpPr>
            <a:spLocks noGrp="1" noChangeArrowheads="1"/>
          </p:cNvSpPr>
          <p:nvPr>
            <p:ph type="body" idx="1"/>
          </p:nvPr>
        </p:nvSpPr>
        <p:spPr>
          <a:xfrm>
            <a:off x="683568" y="1557338"/>
            <a:ext cx="7927032" cy="4114800"/>
          </a:xfrm>
          <a:noFill/>
        </p:spPr>
        <p:txBody>
          <a:bodyPr/>
          <a:lstStyle/>
          <a:p>
            <a:pPr eaLnBrk="1" hangingPunct="1"/>
            <a:endParaRPr lang="it-IT" altLang="de-DE" sz="2100" b="1" i="1" dirty="0"/>
          </a:p>
          <a:p>
            <a:pPr eaLnBrk="1" hangingPunct="1">
              <a:buFont typeface="Wingdings" panose="05000000000000000000" pitchFamily="2" charset="2"/>
              <a:buNone/>
            </a:pPr>
            <a:endParaRPr lang="it-IT" altLang="de-DE" sz="1700" dirty="0"/>
          </a:p>
        </p:txBody>
      </p:sp>
      <p:sp>
        <p:nvSpPr>
          <p:cNvPr id="441347" name="Rectangle 3"/>
          <p:cNvSpPr>
            <a:spLocks noChangeArrowheads="1"/>
          </p:cNvSpPr>
          <p:nvPr/>
        </p:nvSpPr>
        <p:spPr bwMode="auto">
          <a:xfrm>
            <a:off x="683568" y="1557338"/>
            <a:ext cx="835292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125000"/>
              </a:lnSpc>
              <a:spcBef>
                <a:spcPts val="1200"/>
              </a:spcBef>
              <a:buFont typeface="Wingdings" panose="05000000000000000000" pitchFamily="2" charset="2"/>
              <a:buNone/>
            </a:pPr>
            <a:r>
              <a:rPr lang="it-IT" altLang="de-DE" sz="1600" dirty="0">
                <a:latin typeface="American Typewriter" panose="02090604020004020304" pitchFamily="18" charset="77"/>
              </a:rPr>
              <a:t>La funzione di produzione del modello di </a:t>
            </a:r>
            <a:r>
              <a:rPr lang="it-IT" altLang="de-DE" sz="1600" dirty="0" err="1">
                <a:latin typeface="American Typewriter" panose="02090604020004020304" pitchFamily="18" charset="77"/>
              </a:rPr>
              <a:t>Solow</a:t>
            </a:r>
            <a:r>
              <a:rPr lang="it-IT" altLang="de-DE" sz="1600" dirty="0">
                <a:latin typeface="American Typewriter" panose="02090604020004020304" pitchFamily="18" charset="77"/>
              </a:rPr>
              <a:t>:                       </a:t>
            </a:r>
            <a:r>
              <a:rPr lang="it-IT" altLang="de-DE" sz="1600" b="1" dirty="0">
                <a:solidFill>
                  <a:srgbClr val="000099"/>
                </a:solidFill>
                <a:latin typeface="American Typewriter" panose="02090604020004020304" pitchFamily="18" charset="77"/>
              </a:rPr>
              <a:t>F(K , N)</a:t>
            </a:r>
          </a:p>
          <a:p>
            <a:pPr eaLnBrk="1" hangingPunct="1">
              <a:lnSpc>
                <a:spcPct val="125000"/>
              </a:lnSpc>
              <a:spcBef>
                <a:spcPts val="1200"/>
              </a:spcBef>
              <a:buFont typeface="Wingdings" panose="05000000000000000000" pitchFamily="2" charset="2"/>
              <a:buNone/>
            </a:pPr>
            <a:r>
              <a:rPr lang="it-IT" altLang="de-DE" sz="1600" dirty="0">
                <a:latin typeface="American Typewriter" panose="02090604020004020304" pitchFamily="18" charset="77"/>
              </a:rPr>
              <a:t>Introduciamo il progresso tecnologico «</a:t>
            </a:r>
            <a:r>
              <a:rPr lang="it-IT" altLang="de-DE" sz="1600" i="1" dirty="0" err="1">
                <a:latin typeface="American Typewriter" panose="02090604020004020304" pitchFamily="18" charset="77"/>
              </a:rPr>
              <a:t>labour</a:t>
            </a:r>
            <a:r>
              <a:rPr lang="it-IT" altLang="de-DE" sz="1600" dirty="0">
                <a:latin typeface="American Typewriter" panose="02090604020004020304" pitchFamily="18" charset="77"/>
              </a:rPr>
              <a:t> </a:t>
            </a:r>
            <a:r>
              <a:rPr lang="it-IT" altLang="de-DE" sz="1600" i="1" dirty="0" err="1">
                <a:latin typeface="American Typewriter" panose="02090604020004020304" pitchFamily="18" charset="77"/>
              </a:rPr>
              <a:t>augmenting</a:t>
            </a:r>
            <a:r>
              <a:rPr lang="it-IT" altLang="de-DE" sz="1600" i="1" dirty="0">
                <a:latin typeface="American Typewriter" panose="02090604020004020304" pitchFamily="18" charset="77"/>
              </a:rPr>
              <a:t>»</a:t>
            </a:r>
            <a:r>
              <a:rPr lang="it-IT" altLang="de-DE" sz="1600" dirty="0">
                <a:latin typeface="American Typewriter" panose="02090604020004020304" pitchFamily="18" charset="77"/>
              </a:rPr>
              <a:t>:    </a:t>
            </a:r>
            <a:r>
              <a:rPr lang="it-IT" altLang="de-DE" sz="1600" b="1" dirty="0">
                <a:solidFill>
                  <a:srgbClr val="000099"/>
                </a:solidFill>
                <a:latin typeface="American Typewriter" panose="02090604020004020304" pitchFamily="18" charset="77"/>
              </a:rPr>
              <a:t>F(K , AN)</a:t>
            </a:r>
          </a:p>
          <a:p>
            <a:pPr eaLnBrk="1" hangingPunct="1">
              <a:lnSpc>
                <a:spcPct val="125000"/>
              </a:lnSpc>
              <a:spcBef>
                <a:spcPts val="600"/>
              </a:spcBef>
              <a:buFont typeface="Wingdings" panose="05000000000000000000" pitchFamily="2" charset="2"/>
              <a:buNone/>
            </a:pPr>
            <a:r>
              <a:rPr lang="it-IT" altLang="de-DE" sz="1600" b="1" dirty="0">
                <a:solidFill>
                  <a:srgbClr val="CC0000"/>
                </a:solidFill>
                <a:latin typeface="American Typewriter" panose="02090604020004020304" pitchFamily="18" charset="77"/>
              </a:rPr>
              <a:t>AN </a:t>
            </a:r>
            <a:r>
              <a:rPr lang="it-IT" altLang="de-DE" sz="1600" dirty="0">
                <a:solidFill>
                  <a:srgbClr val="003399"/>
                </a:solidFill>
                <a:latin typeface="American Typewriter" panose="02090604020004020304" pitchFamily="18" charset="77"/>
              </a:rPr>
              <a:t>= </a:t>
            </a:r>
            <a:r>
              <a:rPr lang="it-IT" altLang="de-DE" sz="1600" b="1" dirty="0">
                <a:solidFill>
                  <a:srgbClr val="003399"/>
                </a:solidFill>
                <a:latin typeface="American Typewriter" panose="02090604020004020304" pitchFamily="18" charset="77"/>
              </a:rPr>
              <a:t>lavoro effettivo</a:t>
            </a:r>
            <a:r>
              <a:rPr lang="it-IT" altLang="de-DE" sz="1600" dirty="0">
                <a:latin typeface="American Typewriter" panose="02090604020004020304" pitchFamily="18" charset="77"/>
              </a:rPr>
              <a:t>, </a:t>
            </a:r>
            <a:r>
              <a:rPr lang="it-IT" altLang="de-DE" sz="1600" i="1" dirty="0">
                <a:latin typeface="American Typewriter" panose="02090604020004020304" pitchFamily="18" charset="77"/>
              </a:rPr>
              <a:t>ovvero</a:t>
            </a:r>
            <a:r>
              <a:rPr lang="it-IT" altLang="de-DE" sz="1600" dirty="0">
                <a:latin typeface="American Typewriter" panose="02090604020004020304" pitchFamily="18" charset="77"/>
              </a:rPr>
              <a:t> in «unità di efficienza»</a:t>
            </a:r>
          </a:p>
          <a:p>
            <a:pPr lvl="2" eaLnBrk="1" hangingPunct="1">
              <a:lnSpc>
                <a:spcPct val="125000"/>
              </a:lnSpc>
              <a:spcBef>
                <a:spcPts val="600"/>
              </a:spcBef>
              <a:buFont typeface="Wingdings" panose="05000000000000000000" pitchFamily="2" charset="2"/>
              <a:buNone/>
            </a:pPr>
            <a:r>
              <a:rPr lang="it-IT" altLang="de-DE" sz="1600" b="1" dirty="0">
                <a:solidFill>
                  <a:srgbClr val="C00000"/>
                </a:solidFill>
                <a:latin typeface="American Typewriter" panose="02090604020004020304" pitchFamily="18" charset="77"/>
              </a:rPr>
              <a:t>N</a:t>
            </a:r>
            <a:r>
              <a:rPr lang="it-IT" altLang="de-DE" sz="1400" dirty="0">
                <a:latin typeface="American Typewriter" panose="02090604020004020304" pitchFamily="18" charset="77"/>
              </a:rPr>
              <a:t> = numero di lavoratori;  </a:t>
            </a:r>
            <a:r>
              <a:rPr lang="it-IT" altLang="de-DE" sz="1400" b="1" dirty="0">
                <a:solidFill>
                  <a:srgbClr val="C00000"/>
                </a:solidFill>
                <a:latin typeface="American Typewriter" panose="02090604020004020304" pitchFamily="18" charset="77"/>
              </a:rPr>
              <a:t>A</a:t>
            </a:r>
            <a:r>
              <a:rPr lang="it-IT" altLang="de-DE" sz="1400" dirty="0">
                <a:latin typeface="American Typewriter" panose="02090604020004020304" pitchFamily="18" charset="77"/>
              </a:rPr>
              <a:t> = efficienza media di ciascun lavoratore</a:t>
            </a:r>
          </a:p>
          <a:p>
            <a:pPr eaLnBrk="1" hangingPunct="1">
              <a:lnSpc>
                <a:spcPct val="125000"/>
              </a:lnSpc>
              <a:spcBef>
                <a:spcPts val="600"/>
              </a:spcBef>
              <a:buFont typeface="Wingdings" panose="05000000000000000000" pitchFamily="2" charset="2"/>
              <a:buNone/>
            </a:pPr>
            <a:r>
              <a:rPr lang="it-IT" altLang="de-DE" sz="1600" i="1" dirty="0">
                <a:solidFill>
                  <a:schemeClr val="tx2"/>
                </a:solidFill>
                <a:latin typeface="American Typewriter" panose="02090604020004020304" pitchFamily="18" charset="77"/>
              </a:rPr>
              <a:t>Ipotesi</a:t>
            </a:r>
            <a:r>
              <a:rPr lang="it-IT" altLang="de-DE" sz="1600" dirty="0">
                <a:latin typeface="American Typewriter" panose="02090604020004020304" pitchFamily="18" charset="77"/>
              </a:rPr>
              <a:t>: Il progresso tecnologico agisce </a:t>
            </a:r>
            <a:r>
              <a:rPr lang="it-IT" altLang="de-DE" sz="1600" i="1" dirty="0">
                <a:solidFill>
                  <a:schemeClr val="tx2"/>
                </a:solidFill>
                <a:latin typeface="American Typewriter" panose="02090604020004020304" pitchFamily="18" charset="77"/>
              </a:rPr>
              <a:t>come se </a:t>
            </a:r>
            <a:r>
              <a:rPr lang="it-IT" altLang="de-DE" sz="1600" dirty="0">
                <a:latin typeface="American Typewriter" panose="02090604020004020304" pitchFamily="18" charset="77"/>
              </a:rPr>
              <a:t>aumentasse la forza lavoro:   </a:t>
            </a:r>
          </a:p>
          <a:p>
            <a:pPr eaLnBrk="1" hangingPunct="1">
              <a:lnSpc>
                <a:spcPct val="125000"/>
              </a:lnSpc>
              <a:spcBef>
                <a:spcPts val="600"/>
              </a:spcBef>
              <a:buFont typeface="Wingdings" panose="05000000000000000000" pitchFamily="2" charset="2"/>
              <a:buNone/>
            </a:pPr>
            <a:endParaRPr lang="it-IT" altLang="de-DE" sz="1600" dirty="0">
              <a:latin typeface="American Typewriter" panose="02090604020004020304" pitchFamily="18" charset="77"/>
            </a:endParaRPr>
          </a:p>
          <a:p>
            <a:pPr eaLnBrk="1" hangingPunct="1">
              <a:lnSpc>
                <a:spcPct val="125000"/>
              </a:lnSpc>
              <a:spcBef>
                <a:spcPts val="600"/>
              </a:spcBef>
              <a:buFont typeface="Wingdings" panose="05000000000000000000" pitchFamily="2" charset="2"/>
              <a:buNone/>
            </a:pPr>
            <a:endParaRPr lang="it-IT" altLang="de-DE" sz="1600" dirty="0">
              <a:latin typeface="American Typewriter" panose="02090604020004020304" pitchFamily="18" charset="77"/>
            </a:endParaRPr>
          </a:p>
          <a:p>
            <a:pPr eaLnBrk="1" hangingPunct="1">
              <a:lnSpc>
                <a:spcPct val="125000"/>
              </a:lnSpc>
              <a:spcBef>
                <a:spcPts val="600"/>
              </a:spcBef>
              <a:buFont typeface="Wingdings" panose="05000000000000000000" pitchFamily="2" charset="2"/>
              <a:buNone/>
            </a:pPr>
            <a:r>
              <a:rPr lang="it-IT" altLang="de-DE" sz="1600" dirty="0">
                <a:latin typeface="American Typewriter" panose="02090604020004020304" pitchFamily="18" charset="77"/>
              </a:rPr>
              <a:t>					</a:t>
            </a:r>
          </a:p>
          <a:p>
            <a:pPr eaLnBrk="1" hangingPunct="1">
              <a:lnSpc>
                <a:spcPct val="125000"/>
              </a:lnSpc>
              <a:spcBef>
                <a:spcPts val="600"/>
              </a:spcBef>
              <a:buNone/>
            </a:pPr>
            <a:r>
              <a:rPr lang="it-IT" altLang="de-DE" sz="1600" dirty="0">
                <a:latin typeface="American Typewriter" panose="02090604020004020304" pitchFamily="18" charset="77"/>
              </a:rPr>
              <a:t> </a:t>
            </a:r>
          </a:p>
        </p:txBody>
      </p:sp>
      <p:sp>
        <p:nvSpPr>
          <p:cNvPr id="7173" name="Rectangle 4"/>
          <p:cNvSpPr>
            <a:spLocks noGrp="1" noChangeArrowheads="1"/>
          </p:cNvSpPr>
          <p:nvPr>
            <p:ph type="title"/>
          </p:nvPr>
        </p:nvSpPr>
        <p:spPr bwMode="auto">
          <a:xfrm>
            <a:off x="533400" y="404664"/>
            <a:ext cx="8229600" cy="936104"/>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lnSpc>
                <a:spcPct val="125000"/>
              </a:lnSpc>
              <a:spcBef>
                <a:spcPts val="600"/>
              </a:spcBef>
            </a:pPr>
            <a:r>
              <a:rPr lang="it-IT" altLang="de-DE" sz="2000" dirty="0">
                <a:latin typeface="American Typewriter" panose="02090604020004020304" pitchFamily="18" charset="77"/>
              </a:rPr>
              <a:t>Progresso tecnologico e crescita</a:t>
            </a:r>
            <a:br>
              <a:rPr lang="it-IT" altLang="de-DE" sz="2000" dirty="0">
                <a:latin typeface="American Typewriter" panose="02090604020004020304" pitchFamily="18" charset="77"/>
              </a:rPr>
            </a:br>
            <a:r>
              <a:rPr lang="it-IT" altLang="de-DE" sz="2000" dirty="0">
                <a:latin typeface="American Typewriter" panose="02090604020004020304" pitchFamily="18" charset="77"/>
              </a:rPr>
              <a:t>                      L’efficienza del lavoro</a:t>
            </a:r>
          </a:p>
        </p:txBody>
      </p:sp>
      <p:graphicFrame>
        <p:nvGraphicFramePr>
          <p:cNvPr id="6" name="Object 5"/>
          <p:cNvGraphicFramePr>
            <a:graphicFrameLocks noChangeAspect="1"/>
          </p:cNvGraphicFramePr>
          <p:nvPr/>
        </p:nvGraphicFramePr>
        <p:xfrm>
          <a:off x="2454056" y="3835781"/>
          <a:ext cx="3774128" cy="745347"/>
        </p:xfrm>
        <a:graphic>
          <a:graphicData uri="http://schemas.openxmlformats.org/presentationml/2006/ole">
            <mc:AlternateContent xmlns:mc="http://schemas.openxmlformats.org/markup-compatibility/2006">
              <mc:Choice xmlns:v="urn:schemas-microsoft-com:vml" Requires="v">
                <p:oleObj name="Equazione" r:id="rId3" imgW="1701720" imgH="545760" progId="Equation.3">
                  <p:embed/>
                </p:oleObj>
              </mc:Choice>
              <mc:Fallback>
                <p:oleObj name="Equazione" r:id="rId3" imgW="1701720" imgH="545760" progId="Equation.3">
                  <p:embed/>
                  <p:pic>
                    <p:nvPicPr>
                      <p:cNvPr id="6" name="Object 5"/>
                      <p:cNvPicPr>
                        <a:picLocks noChangeAspect="1" noChangeArrowheads="1"/>
                      </p:cNvPicPr>
                      <p:nvPr/>
                    </p:nvPicPr>
                    <p:blipFill>
                      <a:blip r:embed="rId4"/>
                      <a:srcRect/>
                      <a:stretch>
                        <a:fillRect/>
                      </a:stretch>
                    </p:blipFill>
                    <p:spPr bwMode="auto">
                      <a:xfrm>
                        <a:off x="2454056" y="3835781"/>
                        <a:ext cx="3774128" cy="745347"/>
                      </a:xfrm>
                      <a:prstGeom prst="rect">
                        <a:avLst/>
                      </a:prstGeom>
                      <a:solidFill>
                        <a:schemeClr val="accent5">
                          <a:lumMod val="40000"/>
                          <a:lumOff val="60000"/>
                        </a:schemeClr>
                      </a:solidFill>
                      <a:ln w="9525">
                        <a:solidFill>
                          <a:srgbClr val="CC0000"/>
                        </a:solidFill>
                        <a:miter lim="800000"/>
                        <a:headEnd/>
                        <a:tailEnd/>
                      </a:ln>
                      <a:effectLst/>
                    </p:spPr>
                  </p:pic>
                </p:oleObj>
              </mc:Fallback>
            </mc:AlternateContent>
          </a:graphicData>
        </a:graphic>
      </p:graphicFrame>
      <p:sp>
        <p:nvSpPr>
          <p:cNvPr id="17" name="Rettangolo 16"/>
          <p:cNvSpPr/>
          <p:nvPr/>
        </p:nvSpPr>
        <p:spPr>
          <a:xfrm>
            <a:off x="1277888" y="4645585"/>
            <a:ext cx="1493912" cy="1015663"/>
          </a:xfrm>
          <a:prstGeom prst="rect">
            <a:avLst/>
          </a:prstGeom>
          <a:solidFill>
            <a:schemeClr val="accent5">
              <a:lumMod val="40000"/>
              <a:lumOff val="60000"/>
            </a:schemeClr>
          </a:solidFill>
          <a:ln>
            <a:solidFill>
              <a:schemeClr val="tx2">
                <a:lumMod val="60000"/>
                <a:lumOff val="40000"/>
              </a:schemeClr>
            </a:solidFill>
          </a:ln>
        </p:spPr>
        <p:txBody>
          <a:bodyPr wrap="square">
            <a:spAutoFit/>
          </a:bodyPr>
          <a:lstStyle/>
          <a:p>
            <a:pPr eaLnBrk="1" hangingPunct="1">
              <a:lnSpc>
                <a:spcPct val="125000"/>
              </a:lnSpc>
              <a:spcBef>
                <a:spcPts val="0"/>
              </a:spcBef>
              <a:buNone/>
            </a:pPr>
            <a:r>
              <a:rPr lang="it-IT" altLang="de-DE" sz="1600" i="1" dirty="0"/>
              <a:t>Tasso di aumento </a:t>
            </a:r>
          </a:p>
          <a:p>
            <a:pPr eaLnBrk="1" hangingPunct="1">
              <a:lnSpc>
                <a:spcPct val="125000"/>
              </a:lnSpc>
              <a:spcBef>
                <a:spcPts val="0"/>
              </a:spcBef>
              <a:buNone/>
            </a:pPr>
            <a:r>
              <a:rPr lang="it-IT" altLang="de-DE" sz="1600" i="1" dirty="0"/>
              <a:t>degli occupati</a:t>
            </a:r>
          </a:p>
        </p:txBody>
      </p:sp>
      <p:sp>
        <p:nvSpPr>
          <p:cNvPr id="18" name="Segnaposto contenuto 6"/>
          <p:cNvSpPr txBox="1">
            <a:spLocks/>
          </p:cNvSpPr>
          <p:nvPr/>
        </p:nvSpPr>
        <p:spPr bwMode="auto">
          <a:xfrm>
            <a:off x="5940152" y="4645585"/>
            <a:ext cx="2447702" cy="1015663"/>
          </a:xfrm>
          <a:prstGeom prst="rect">
            <a:avLst/>
          </a:prstGeom>
          <a:solidFill>
            <a:schemeClr val="accent5">
              <a:lumMod val="40000"/>
              <a:lumOff val="60000"/>
            </a:schemeClr>
          </a:solidFill>
          <a:ln w="9525">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70000"/>
              <a:buFont typeface="Wingdings" pitchFamily="2" charset="2"/>
              <a:buChar char="¢"/>
              <a:defRPr sz="1900">
                <a:solidFill>
                  <a:schemeClr val="tx1"/>
                </a:solidFill>
                <a:latin typeface="+mn-lt"/>
              </a:defRPr>
            </a:lvl9pPr>
          </a:lstStyle>
          <a:p>
            <a:pPr marL="0" indent="0" eaLnBrk="1" hangingPunct="1">
              <a:lnSpc>
                <a:spcPct val="125000"/>
              </a:lnSpc>
              <a:spcBef>
                <a:spcPts val="600"/>
              </a:spcBef>
              <a:buFont typeface="Wingdings" panose="05000000000000000000" pitchFamily="2" charset="2"/>
              <a:buNone/>
            </a:pPr>
            <a:r>
              <a:rPr lang="it-IT" altLang="de-DE" sz="1600" i="1" kern="0" dirty="0">
                <a:latin typeface="Arial" panose="020B0604020202020204" pitchFamily="34" charset="0"/>
              </a:rPr>
              <a:t>Tasso di aumento dell’efficienza di ciascun occupato</a:t>
            </a:r>
          </a:p>
        </p:txBody>
      </p:sp>
      <p:cxnSp>
        <p:nvCxnSpPr>
          <p:cNvPr id="20" name="Connettore 2 19"/>
          <p:cNvCxnSpPr>
            <a:stCxn id="18" idx="1"/>
          </p:cNvCxnSpPr>
          <p:nvPr/>
        </p:nvCxnSpPr>
        <p:spPr>
          <a:xfrm flipH="1" flipV="1">
            <a:off x="4788024" y="4429561"/>
            <a:ext cx="1152128" cy="723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1619672" y="4293096"/>
            <a:ext cx="76237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346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strips(downRight)">
                                      <p:cBhvr>
                                        <p:cTn id="7" dur="500"/>
                                        <p:tgtEl>
                                          <p:spTgt spid="441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strips(downRight)">
                                      <p:cBhvr>
                                        <p:cTn id="12" dur="500"/>
                                        <p:tgtEl>
                                          <p:spTgt spid="441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41347">
                                            <p:txEl>
                                              <p:pRg st="2" end="2"/>
                                            </p:txEl>
                                          </p:spTgt>
                                        </p:tgtEl>
                                        <p:attrNameLst>
                                          <p:attrName>style.visibility</p:attrName>
                                        </p:attrNameLst>
                                      </p:cBhvr>
                                      <p:to>
                                        <p:strVal val="visible"/>
                                      </p:to>
                                    </p:set>
                                    <p:animEffect transition="in" filter="strips(downRight)">
                                      <p:cBhvr>
                                        <p:cTn id="17" dur="500"/>
                                        <p:tgtEl>
                                          <p:spTgt spid="441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41347">
                                            <p:txEl>
                                              <p:pRg st="3" end="3"/>
                                            </p:txEl>
                                          </p:spTgt>
                                        </p:tgtEl>
                                        <p:attrNameLst>
                                          <p:attrName>style.visibility</p:attrName>
                                        </p:attrNameLst>
                                      </p:cBhvr>
                                      <p:to>
                                        <p:strVal val="visible"/>
                                      </p:to>
                                    </p:set>
                                    <p:animEffect transition="in" filter="strips(downRight)">
                                      <p:cBhvr>
                                        <p:cTn id="22" dur="500"/>
                                        <p:tgtEl>
                                          <p:spTgt spid="441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41347">
                                            <p:txEl>
                                              <p:pRg st="4" end="4"/>
                                            </p:txEl>
                                          </p:spTgt>
                                        </p:tgtEl>
                                        <p:attrNameLst>
                                          <p:attrName>style.visibility</p:attrName>
                                        </p:attrNameLst>
                                      </p:cBhvr>
                                      <p:to>
                                        <p:strVal val="visible"/>
                                      </p:to>
                                    </p:set>
                                    <p:animEffect transition="in" filter="strips(downRight)">
                                      <p:cBhvr>
                                        <p:cTn id="27" dur="500"/>
                                        <p:tgtEl>
                                          <p:spTgt spid="441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441347">
                                            <p:txEl>
                                              <p:pRg st="7" end="7"/>
                                            </p:txEl>
                                          </p:spTgt>
                                        </p:tgtEl>
                                        <p:attrNameLst>
                                          <p:attrName>style.visibility</p:attrName>
                                        </p:attrNameLst>
                                      </p:cBhvr>
                                      <p:to>
                                        <p:strVal val="visible"/>
                                      </p:to>
                                    </p:set>
                                    <p:animEffect transition="in" filter="strips(downRight)">
                                      <p:cBhvr>
                                        <p:cTn id="37" dur="500"/>
                                        <p:tgtEl>
                                          <p:spTgt spid="44134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441347">
                                            <p:txEl>
                                              <p:pRg st="8" end="8"/>
                                            </p:txEl>
                                          </p:spTgt>
                                        </p:tgtEl>
                                        <p:attrNameLst>
                                          <p:attrName>style.visibility</p:attrName>
                                        </p:attrNameLst>
                                      </p:cBhvr>
                                      <p:to>
                                        <p:strVal val="visible"/>
                                      </p:to>
                                    </p:set>
                                    <p:animEffect transition="in" filter="strips(downRight)">
                                      <p:cBhvr>
                                        <p:cTn id="42" dur="500"/>
                                        <p:tgtEl>
                                          <p:spTgt spid="441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 La crescita economica</a:t>
            </a:r>
          </a:p>
        </p:txBody>
      </p:sp>
      <p:sp>
        <p:nvSpPr>
          <p:cNvPr id="9220" name="Rectangle 3"/>
          <p:cNvSpPr>
            <a:spLocks noChangeArrowheads="1"/>
          </p:cNvSpPr>
          <p:nvPr/>
        </p:nvSpPr>
        <p:spPr bwMode="auto">
          <a:xfrm>
            <a:off x="574675" y="1484313"/>
            <a:ext cx="85693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endParaRPr lang="de-DE" altLang="de-DE" sz="2500"/>
          </a:p>
        </p:txBody>
      </p:sp>
      <p:sp>
        <p:nvSpPr>
          <p:cNvPr id="9221" name="Rectangle 4"/>
          <p:cNvSpPr>
            <a:spLocks noGrp="1" noChangeArrowheads="1"/>
          </p:cNvSpPr>
          <p:nvPr>
            <p:ph type="title"/>
          </p:nvPr>
        </p:nvSpPr>
        <p:spPr bwMode="auto">
          <a:xfrm>
            <a:off x="533400" y="476671"/>
            <a:ext cx="8229600" cy="1007641"/>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lnSpc>
                <a:spcPct val="125000"/>
              </a:lnSpc>
              <a:spcBef>
                <a:spcPts val="0"/>
              </a:spcBef>
            </a:pPr>
            <a:r>
              <a:rPr lang="it-IT" altLang="de-DE" sz="2400" dirty="0">
                <a:latin typeface="American Typewriter" panose="02090604020004020304" pitchFamily="18" charset="77"/>
              </a:rPr>
              <a:t>Progresso tecnologico e crescita (2):</a:t>
            </a:r>
            <a:br>
              <a:rPr lang="it-IT" altLang="de-DE" sz="2400" dirty="0">
                <a:latin typeface="American Typewriter" panose="02090604020004020304" pitchFamily="18" charset="77"/>
              </a:rPr>
            </a:br>
            <a:r>
              <a:rPr lang="it-IT" altLang="de-DE" sz="2400" dirty="0">
                <a:latin typeface="American Typewriter" panose="02090604020004020304" pitchFamily="18" charset="77"/>
              </a:rPr>
              <a:t>                      Le «unità di lavoro effettivo»</a:t>
            </a:r>
          </a:p>
        </p:txBody>
      </p:sp>
      <p:sp>
        <p:nvSpPr>
          <p:cNvPr id="447495" name="Rectangle 7"/>
          <p:cNvSpPr>
            <a:spLocks noChangeArrowheads="1"/>
          </p:cNvSpPr>
          <p:nvPr/>
        </p:nvSpPr>
        <p:spPr bwMode="auto">
          <a:xfrm>
            <a:off x="557212" y="1700808"/>
            <a:ext cx="8604250"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it-IT" altLang="de-DE" sz="1600" dirty="0">
                <a:latin typeface="American Typewriter" panose="02090604020004020304" pitchFamily="18" charset="77"/>
              </a:rPr>
              <a:t>Possiamo esprimere tutte le variabili in «</a:t>
            </a:r>
            <a:r>
              <a:rPr lang="it-IT" altLang="de-DE" sz="1600" dirty="0">
                <a:solidFill>
                  <a:srgbClr val="000099"/>
                </a:solidFill>
                <a:latin typeface="American Typewriter" panose="02090604020004020304" pitchFamily="18" charset="77"/>
              </a:rPr>
              <a:t>unità di lavoro effettivo»</a:t>
            </a:r>
            <a:r>
              <a:rPr lang="it-IT" altLang="de-DE" sz="1600" dirty="0">
                <a:latin typeface="American Typewriter" panose="02090604020004020304" pitchFamily="18" charset="77"/>
              </a:rPr>
              <a:t>:</a:t>
            </a:r>
          </a:p>
          <a:p>
            <a:pPr eaLnBrk="1" hangingPunct="1">
              <a:spcBef>
                <a:spcPts val="1800"/>
              </a:spcBef>
              <a:buClrTx/>
              <a:buSzTx/>
              <a:buFontTx/>
              <a:buNone/>
            </a:pPr>
            <a:r>
              <a:rPr lang="it-IT" altLang="de-DE" sz="1600" dirty="0">
                <a:solidFill>
                  <a:srgbClr val="CC0000"/>
                </a:solidFill>
                <a:latin typeface="American Typewriter" panose="02090604020004020304" pitchFamily="18" charset="77"/>
              </a:rPr>
              <a:t>Reddito, prodotto:            </a:t>
            </a:r>
            <a:r>
              <a:rPr lang="it-IT" altLang="de-DE" sz="1600" b="1" dirty="0">
                <a:latin typeface="American Typewriter" panose="02090604020004020304" pitchFamily="18" charset="77"/>
              </a:rPr>
              <a:t>y</a:t>
            </a:r>
            <a:r>
              <a:rPr lang="it-IT" altLang="de-DE" sz="1600" dirty="0">
                <a:latin typeface="American Typewriter" panose="02090604020004020304" pitchFamily="18" charset="77"/>
              </a:rPr>
              <a:t> = </a:t>
            </a:r>
            <a:r>
              <a:rPr lang="it-IT" altLang="de-DE" sz="1600" b="1" dirty="0">
                <a:latin typeface="American Typewriter" panose="02090604020004020304" pitchFamily="18" charset="77"/>
              </a:rPr>
              <a:t>Y / N</a:t>
            </a:r>
            <a:r>
              <a:rPr lang="it-IT" altLang="de-DE" sz="1600" b="1" dirty="0">
                <a:solidFill>
                  <a:srgbClr val="CC0000"/>
                </a:solidFill>
                <a:latin typeface="American Typewriter" panose="02090604020004020304" pitchFamily="18" charset="77"/>
              </a:rPr>
              <a:t>A </a:t>
            </a:r>
            <a:r>
              <a:rPr lang="it-IT" altLang="de-DE" sz="1600" b="1" dirty="0">
                <a:latin typeface="American Typewriter" panose="02090604020004020304" pitchFamily="18" charset="77"/>
              </a:rPr>
              <a:t>= f(</a:t>
            </a:r>
            <a:r>
              <a:rPr lang="it-IT" altLang="de-DE" sz="1600" b="1" dirty="0">
                <a:solidFill>
                  <a:schemeClr val="hlink"/>
                </a:solidFill>
                <a:latin typeface="American Typewriter" panose="02090604020004020304" pitchFamily="18" charset="77"/>
              </a:rPr>
              <a:t>k</a:t>
            </a:r>
            <a:r>
              <a:rPr lang="it-IT" altLang="de-DE" sz="1600" b="1" dirty="0">
                <a:latin typeface="American Typewriter" panose="02090604020004020304" pitchFamily="18" charset="77"/>
              </a:rPr>
              <a:t>)</a:t>
            </a:r>
            <a:r>
              <a:rPr lang="it-IT" altLang="de-DE" sz="1600" dirty="0">
                <a:latin typeface="American Typewriter" panose="02090604020004020304" pitchFamily="18" charset="77"/>
              </a:rPr>
              <a:t>  : prodotto per unità di lavoro effettivo</a:t>
            </a:r>
          </a:p>
          <a:p>
            <a:pPr algn="just" eaLnBrk="1" hangingPunct="1">
              <a:spcBef>
                <a:spcPts val="1200"/>
              </a:spcBef>
              <a:buClrTx/>
              <a:buSzTx/>
              <a:buFontTx/>
              <a:buNone/>
            </a:pPr>
            <a:r>
              <a:rPr lang="it-IT" altLang="de-DE" sz="1600" dirty="0">
                <a:solidFill>
                  <a:schemeClr val="hlink"/>
                </a:solidFill>
                <a:latin typeface="American Typewriter" panose="02090604020004020304" pitchFamily="18" charset="77"/>
              </a:rPr>
              <a:t>Capitale:</a:t>
            </a:r>
            <a:r>
              <a:rPr lang="it-IT" altLang="de-DE" sz="1600" dirty="0">
                <a:latin typeface="American Typewriter" panose="02090604020004020304" pitchFamily="18" charset="77"/>
              </a:rPr>
              <a:t> 	            </a:t>
            </a:r>
            <a:r>
              <a:rPr lang="it-IT" altLang="de-DE" sz="1600" b="1" dirty="0">
                <a:solidFill>
                  <a:srgbClr val="006666"/>
                </a:solidFill>
                <a:latin typeface="American Typewriter" panose="02090604020004020304" pitchFamily="18" charset="77"/>
              </a:rPr>
              <a:t>k</a:t>
            </a:r>
            <a:r>
              <a:rPr lang="it-IT" altLang="de-DE" sz="1600" dirty="0">
                <a:latin typeface="American Typewriter" panose="02090604020004020304" pitchFamily="18" charset="77"/>
              </a:rPr>
              <a:t>  = </a:t>
            </a:r>
            <a:r>
              <a:rPr lang="it-IT" altLang="de-DE" sz="1600" b="1" dirty="0">
                <a:latin typeface="American Typewriter" panose="02090604020004020304" pitchFamily="18" charset="77"/>
              </a:rPr>
              <a:t>K/N</a:t>
            </a:r>
            <a:r>
              <a:rPr lang="it-IT" altLang="de-DE" sz="1600" b="1" dirty="0">
                <a:solidFill>
                  <a:srgbClr val="C00000"/>
                </a:solidFill>
                <a:latin typeface="American Typewriter" panose="02090604020004020304" pitchFamily="18" charset="77"/>
              </a:rPr>
              <a:t>A     </a:t>
            </a:r>
            <a:r>
              <a:rPr lang="it-IT" altLang="de-DE" sz="1600" dirty="0">
                <a:latin typeface="American Typewriter" panose="02090604020004020304" pitchFamily="18" charset="77"/>
              </a:rPr>
              <a:t>: capitale per unità di lavoro effettivo</a:t>
            </a:r>
          </a:p>
          <a:p>
            <a:pPr eaLnBrk="1" hangingPunct="1">
              <a:spcBef>
                <a:spcPts val="1200"/>
              </a:spcBef>
              <a:buClrTx/>
              <a:buSzTx/>
              <a:buFontTx/>
              <a:buNone/>
            </a:pPr>
            <a:r>
              <a:rPr lang="it-IT" altLang="de-DE" sz="1600" dirty="0">
                <a:solidFill>
                  <a:srgbClr val="003399"/>
                </a:solidFill>
                <a:latin typeface="American Typewriter" panose="02090604020004020304" pitchFamily="18" charset="77"/>
              </a:rPr>
              <a:t>Risparmio, investimenti</a:t>
            </a:r>
            <a:r>
              <a:rPr lang="it-IT" altLang="de-DE" sz="1600" dirty="0">
                <a:latin typeface="American Typewriter" panose="02090604020004020304" pitchFamily="18" charset="77"/>
              </a:rPr>
              <a:t>:  </a:t>
            </a:r>
            <a:r>
              <a:rPr lang="it-IT" altLang="de-DE" sz="1600" b="1" dirty="0">
                <a:solidFill>
                  <a:srgbClr val="000099"/>
                </a:solidFill>
                <a:latin typeface="American Typewriter" panose="02090604020004020304" pitchFamily="18" charset="77"/>
              </a:rPr>
              <a:t>s</a:t>
            </a:r>
            <a:r>
              <a:rPr lang="it-IT" altLang="de-DE" sz="1600" b="1" dirty="0">
                <a:latin typeface="American Typewriter" panose="02090604020004020304" pitchFamily="18" charset="77"/>
              </a:rPr>
              <a:t> y</a:t>
            </a:r>
            <a:r>
              <a:rPr lang="it-IT" altLang="de-DE" sz="1600" dirty="0">
                <a:latin typeface="American Typewriter" panose="02090604020004020304" pitchFamily="18" charset="77"/>
              </a:rPr>
              <a:t>  = </a:t>
            </a:r>
            <a:r>
              <a:rPr lang="it-IT" altLang="de-DE" sz="1600" b="1" dirty="0">
                <a:solidFill>
                  <a:srgbClr val="000099"/>
                </a:solidFill>
                <a:latin typeface="American Typewriter" panose="02090604020004020304" pitchFamily="18" charset="77"/>
              </a:rPr>
              <a:t>s</a:t>
            </a:r>
            <a:r>
              <a:rPr lang="it-IT" altLang="de-DE" sz="1600" b="1" dirty="0">
                <a:latin typeface="American Typewriter" panose="02090604020004020304" pitchFamily="18" charset="77"/>
              </a:rPr>
              <a:t> f</a:t>
            </a:r>
            <a:r>
              <a:rPr lang="it-IT" altLang="de-DE" sz="1600" dirty="0">
                <a:latin typeface="American Typewriter" panose="02090604020004020304" pitchFamily="18" charset="77"/>
              </a:rPr>
              <a:t>(</a:t>
            </a:r>
            <a:r>
              <a:rPr lang="it-IT" altLang="de-DE" sz="1600" b="1" dirty="0">
                <a:solidFill>
                  <a:schemeClr val="hlink"/>
                </a:solidFill>
                <a:latin typeface="American Typewriter" panose="02090604020004020304" pitchFamily="18" charset="77"/>
              </a:rPr>
              <a:t>k</a:t>
            </a:r>
            <a:r>
              <a:rPr lang="it-IT" altLang="de-DE" sz="1600" dirty="0">
                <a:latin typeface="American Typewriter" panose="02090604020004020304" pitchFamily="18" charset="77"/>
              </a:rPr>
              <a:t>)  : investimento per unità di lavoro effettivo</a:t>
            </a:r>
          </a:p>
          <a:p>
            <a:pPr eaLnBrk="1" hangingPunct="1">
              <a:spcBef>
                <a:spcPts val="1200"/>
              </a:spcBef>
              <a:buClrTx/>
              <a:buSzTx/>
              <a:buFontTx/>
              <a:buNone/>
            </a:pPr>
            <a:r>
              <a:rPr lang="it-IT" altLang="de-DE" sz="1600" b="1" dirty="0">
                <a:latin typeface="American Typewriter" panose="02090604020004020304" pitchFamily="18" charset="77"/>
              </a:rPr>
              <a:t>Variazione del capitale </a:t>
            </a:r>
            <a:r>
              <a:rPr lang="it-IT" altLang="de-DE" sz="1600" dirty="0">
                <a:latin typeface="American Typewriter" panose="02090604020004020304" pitchFamily="18" charset="77"/>
              </a:rPr>
              <a:t>per unità di lavoro effettivo:  </a:t>
            </a:r>
            <a:r>
              <a:rPr lang="it-IT" altLang="de-DE" sz="1600" b="1" dirty="0">
                <a:solidFill>
                  <a:srgbClr val="003399"/>
                </a:solidFill>
                <a:latin typeface="American Typewriter" panose="02090604020004020304" pitchFamily="18" charset="77"/>
              </a:rPr>
              <a:t>(</a:t>
            </a:r>
            <a:r>
              <a:rPr lang="it-IT" altLang="de-DE" sz="1600" b="1" dirty="0">
                <a:solidFill>
                  <a:srgbClr val="003399"/>
                </a:solidFill>
                <a:latin typeface="American Typewriter" panose="02090604020004020304" pitchFamily="18" charset="77"/>
                <a:sym typeface="Symbol" panose="05050102010706020507" pitchFamily="18" charset="2"/>
              </a:rPr>
              <a:t>  + n  + g)</a:t>
            </a:r>
            <a:r>
              <a:rPr lang="it-IT" altLang="de-DE" sz="1600" b="1" dirty="0">
                <a:solidFill>
                  <a:srgbClr val="003399"/>
                </a:solidFill>
                <a:latin typeface="American Typewriter" panose="02090604020004020304" pitchFamily="18" charset="77"/>
              </a:rPr>
              <a:t>k </a:t>
            </a:r>
          </a:p>
          <a:p>
            <a:pPr eaLnBrk="1" hangingPunct="1">
              <a:spcBef>
                <a:spcPts val="1200"/>
              </a:spcBef>
              <a:buClrTx/>
              <a:buSzTx/>
              <a:buFontTx/>
              <a:buNone/>
            </a:pPr>
            <a:r>
              <a:rPr lang="it-IT" altLang="de-DE" sz="1600" dirty="0">
                <a:latin typeface="American Typewriter" panose="02090604020004020304" pitchFamily="18" charset="77"/>
                <a:sym typeface="Symbol" panose="05050102010706020507" pitchFamily="18" charset="2"/>
              </a:rPr>
              <a:t>	include le tre componenti dell’investimento totale, </a:t>
            </a:r>
          </a:p>
          <a:p>
            <a:pPr eaLnBrk="1" hangingPunct="1">
              <a:spcBef>
                <a:spcPts val="600"/>
              </a:spcBef>
              <a:buClrTx/>
              <a:buSzTx/>
              <a:buFontTx/>
              <a:buNone/>
            </a:pPr>
            <a:r>
              <a:rPr lang="it-IT" altLang="de-DE" sz="1600" dirty="0">
                <a:latin typeface="American Typewriter" panose="02090604020004020304" pitchFamily="18" charset="77"/>
                <a:sym typeface="Symbol" panose="05050102010706020507" pitchFamily="18" charset="2"/>
              </a:rPr>
              <a:t>	necessario per mantenere il capitale per unità di lavoro effettivo </a:t>
            </a:r>
            <a:r>
              <a:rPr lang="it-IT" altLang="de-DE" sz="1600" b="1" dirty="0">
                <a:latin typeface="American Typewriter" panose="02090604020004020304" pitchFamily="18" charset="77"/>
                <a:sym typeface="Symbol" panose="05050102010706020507" pitchFamily="18" charset="2"/>
              </a:rPr>
              <a:t>costante</a:t>
            </a:r>
            <a:r>
              <a:rPr lang="it-IT" altLang="de-DE" sz="1600" dirty="0">
                <a:latin typeface="American Typewriter" panose="02090604020004020304" pitchFamily="18" charset="77"/>
                <a:sym typeface="Symbol" panose="05050102010706020507" pitchFamily="18" charset="2"/>
              </a:rPr>
              <a:t>,</a:t>
            </a:r>
          </a:p>
          <a:p>
            <a:pPr eaLnBrk="1" hangingPunct="1">
              <a:spcBef>
                <a:spcPts val="600"/>
              </a:spcBef>
              <a:buClrTx/>
              <a:buSzTx/>
              <a:buFontTx/>
              <a:buNone/>
            </a:pPr>
            <a:r>
              <a:rPr lang="it-IT" altLang="de-DE" sz="1600" dirty="0">
                <a:latin typeface="American Typewriter" panose="02090604020004020304" pitchFamily="18" charset="77"/>
                <a:sym typeface="Symbol" panose="05050102010706020507" pitchFamily="18" charset="2"/>
              </a:rPr>
              <a:t> 	a fronte di:        </a:t>
            </a:r>
            <a:r>
              <a:rPr lang="it-IT" altLang="de-DE" sz="1600" b="1" dirty="0">
                <a:latin typeface="American Typewriter" panose="02090604020004020304" pitchFamily="18" charset="77"/>
                <a:sym typeface="Symbol" panose="05050102010706020507" pitchFamily="18" charset="2"/>
              </a:rPr>
              <a:t></a:t>
            </a:r>
            <a:r>
              <a:rPr lang="it-IT" altLang="de-DE" sz="1600" dirty="0">
                <a:latin typeface="American Typewriter" panose="02090604020004020304" pitchFamily="18" charset="77"/>
                <a:sym typeface="Symbol" panose="05050102010706020507" pitchFamily="18" charset="2"/>
              </a:rPr>
              <a:t> </a:t>
            </a:r>
            <a:r>
              <a:rPr lang="it-IT" altLang="de-DE" sz="1600" b="1" dirty="0">
                <a:solidFill>
                  <a:schemeClr val="hlink"/>
                </a:solidFill>
                <a:latin typeface="American Typewriter" panose="02090604020004020304" pitchFamily="18" charset="77"/>
              </a:rPr>
              <a:t>k</a:t>
            </a:r>
            <a:r>
              <a:rPr lang="it-IT" altLang="de-DE" sz="1600" dirty="0">
                <a:latin typeface="American Typewriter" panose="02090604020004020304" pitchFamily="18" charset="77"/>
              </a:rPr>
              <a:t> :  ammortamento</a:t>
            </a:r>
            <a:endParaRPr lang="it-IT" altLang="de-DE" sz="1600" b="1" dirty="0">
              <a:latin typeface="American Typewriter" panose="02090604020004020304" pitchFamily="18" charset="77"/>
            </a:endParaRPr>
          </a:p>
          <a:p>
            <a:pPr marL="1357200" lvl="3" eaLnBrk="1" hangingPunct="1">
              <a:spcBef>
                <a:spcPts val="600"/>
              </a:spcBef>
              <a:buClrTx/>
              <a:buSzTx/>
              <a:buFontTx/>
              <a:buNone/>
            </a:pPr>
            <a:r>
              <a:rPr lang="it-IT" altLang="de-DE" sz="1600" b="1" dirty="0">
                <a:latin typeface="American Typewriter" panose="02090604020004020304" pitchFamily="18" charset="77"/>
                <a:sym typeface="Symbol" panose="05050102010706020507" pitchFamily="18" charset="2"/>
              </a:rPr>
              <a:t>		           n</a:t>
            </a:r>
            <a:r>
              <a:rPr lang="it-IT" altLang="de-DE" sz="1600" dirty="0">
                <a:latin typeface="American Typewriter" panose="02090604020004020304" pitchFamily="18" charset="77"/>
                <a:sym typeface="Symbol" panose="05050102010706020507" pitchFamily="18" charset="2"/>
              </a:rPr>
              <a:t> </a:t>
            </a:r>
            <a:r>
              <a:rPr lang="it-IT" altLang="de-DE" sz="1600" b="1" dirty="0">
                <a:solidFill>
                  <a:schemeClr val="hlink"/>
                </a:solidFill>
                <a:latin typeface="American Typewriter" panose="02090604020004020304" pitchFamily="18" charset="77"/>
              </a:rPr>
              <a:t>k</a:t>
            </a:r>
            <a:r>
              <a:rPr lang="it-IT" altLang="de-DE" sz="1600" dirty="0">
                <a:latin typeface="American Typewriter" panose="02090604020004020304" pitchFamily="18" charset="77"/>
              </a:rPr>
              <a:t> : crescita della popolazione</a:t>
            </a:r>
            <a:endParaRPr lang="it-IT" altLang="de-DE" sz="1600" b="1" dirty="0">
              <a:latin typeface="American Typewriter" panose="02090604020004020304" pitchFamily="18" charset="77"/>
            </a:endParaRPr>
          </a:p>
          <a:p>
            <a:pPr lvl="3" indent="-457200" eaLnBrk="1" hangingPunct="1">
              <a:spcBef>
                <a:spcPts val="600"/>
              </a:spcBef>
              <a:buClrTx/>
              <a:buSzTx/>
              <a:buFontTx/>
              <a:buNone/>
            </a:pPr>
            <a:r>
              <a:rPr lang="it-IT" altLang="de-DE" sz="1600" b="1" dirty="0">
                <a:solidFill>
                  <a:srgbClr val="CC0000"/>
                </a:solidFill>
                <a:latin typeface="American Typewriter" panose="02090604020004020304" pitchFamily="18" charset="77"/>
                <a:sym typeface="Symbol" panose="05050102010706020507" pitchFamily="18" charset="2"/>
              </a:rPr>
              <a:t>		           g</a:t>
            </a:r>
            <a:r>
              <a:rPr lang="it-IT" altLang="de-DE" sz="1600" dirty="0">
                <a:latin typeface="American Typewriter" panose="02090604020004020304" pitchFamily="18" charset="77"/>
                <a:sym typeface="Symbol" panose="05050102010706020507" pitchFamily="18" charset="2"/>
              </a:rPr>
              <a:t> </a:t>
            </a:r>
            <a:r>
              <a:rPr lang="it-IT" altLang="de-DE" sz="1600" b="1" dirty="0">
                <a:solidFill>
                  <a:schemeClr val="hlink"/>
                </a:solidFill>
                <a:latin typeface="American Typewriter" panose="02090604020004020304" pitchFamily="18" charset="77"/>
              </a:rPr>
              <a:t>k</a:t>
            </a:r>
            <a:r>
              <a:rPr lang="it-IT" altLang="de-DE" sz="1600" dirty="0">
                <a:latin typeface="American Typewriter" panose="02090604020004020304" pitchFamily="18" charset="77"/>
              </a:rPr>
              <a:t> : progresso tecnologico (efficienza dei lavoratori).</a:t>
            </a:r>
          </a:p>
          <a:p>
            <a:pPr eaLnBrk="1" hangingPunct="1">
              <a:spcBef>
                <a:spcPct val="0"/>
              </a:spcBef>
              <a:buClrTx/>
              <a:buSzTx/>
              <a:buFontTx/>
              <a:buNone/>
            </a:pPr>
            <a:endParaRPr lang="it-IT" altLang="de-DE" sz="2400" dirty="0">
              <a:latin typeface="American Typewriter" panose="02090604020004020304" pitchFamily="18" charset="77"/>
            </a:endParaRPr>
          </a:p>
        </p:txBody>
      </p:sp>
    </p:spTree>
    <p:extLst>
      <p:ext uri="{BB962C8B-B14F-4D97-AF65-F5344CB8AC3E}">
        <p14:creationId xmlns:p14="http://schemas.microsoft.com/office/powerpoint/2010/main" val="29140787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47495">
                                            <p:txEl>
                                              <p:pRg st="0" end="0"/>
                                            </p:txEl>
                                          </p:spTgt>
                                        </p:tgtEl>
                                        <p:attrNameLst>
                                          <p:attrName>style.visibility</p:attrName>
                                        </p:attrNameLst>
                                      </p:cBhvr>
                                      <p:to>
                                        <p:strVal val="visible"/>
                                      </p:to>
                                    </p:set>
                                    <p:animEffect transition="in" filter="strips(downRight)">
                                      <p:cBhvr>
                                        <p:cTn id="7" dur="500"/>
                                        <p:tgtEl>
                                          <p:spTgt spid="4474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47495">
                                            <p:txEl>
                                              <p:pRg st="1" end="1"/>
                                            </p:txEl>
                                          </p:spTgt>
                                        </p:tgtEl>
                                        <p:attrNameLst>
                                          <p:attrName>style.visibility</p:attrName>
                                        </p:attrNameLst>
                                      </p:cBhvr>
                                      <p:to>
                                        <p:strVal val="visible"/>
                                      </p:to>
                                    </p:set>
                                    <p:animEffect transition="in" filter="strips(downRight)">
                                      <p:cBhvr>
                                        <p:cTn id="12" dur="500"/>
                                        <p:tgtEl>
                                          <p:spTgt spid="4474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47495">
                                            <p:txEl>
                                              <p:pRg st="2" end="2"/>
                                            </p:txEl>
                                          </p:spTgt>
                                        </p:tgtEl>
                                        <p:attrNameLst>
                                          <p:attrName>style.visibility</p:attrName>
                                        </p:attrNameLst>
                                      </p:cBhvr>
                                      <p:to>
                                        <p:strVal val="visible"/>
                                      </p:to>
                                    </p:set>
                                    <p:animEffect transition="in" filter="strips(downRight)">
                                      <p:cBhvr>
                                        <p:cTn id="17" dur="500"/>
                                        <p:tgtEl>
                                          <p:spTgt spid="4474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47495">
                                            <p:txEl>
                                              <p:pRg st="3" end="3"/>
                                            </p:txEl>
                                          </p:spTgt>
                                        </p:tgtEl>
                                        <p:attrNameLst>
                                          <p:attrName>style.visibility</p:attrName>
                                        </p:attrNameLst>
                                      </p:cBhvr>
                                      <p:to>
                                        <p:strVal val="visible"/>
                                      </p:to>
                                    </p:set>
                                    <p:animEffect transition="in" filter="strips(downRight)">
                                      <p:cBhvr>
                                        <p:cTn id="22" dur="500"/>
                                        <p:tgtEl>
                                          <p:spTgt spid="4474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47495">
                                            <p:txEl>
                                              <p:pRg st="4" end="4"/>
                                            </p:txEl>
                                          </p:spTgt>
                                        </p:tgtEl>
                                        <p:attrNameLst>
                                          <p:attrName>style.visibility</p:attrName>
                                        </p:attrNameLst>
                                      </p:cBhvr>
                                      <p:to>
                                        <p:strVal val="visible"/>
                                      </p:to>
                                    </p:set>
                                    <p:animEffect transition="in" filter="strips(downRight)">
                                      <p:cBhvr>
                                        <p:cTn id="27" dur="500"/>
                                        <p:tgtEl>
                                          <p:spTgt spid="4474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47495">
                                            <p:txEl>
                                              <p:pRg st="5" end="5"/>
                                            </p:txEl>
                                          </p:spTgt>
                                        </p:tgtEl>
                                        <p:attrNameLst>
                                          <p:attrName>style.visibility</p:attrName>
                                        </p:attrNameLst>
                                      </p:cBhvr>
                                      <p:to>
                                        <p:strVal val="visible"/>
                                      </p:to>
                                    </p:set>
                                    <p:animEffect transition="in" filter="strips(downRight)">
                                      <p:cBhvr>
                                        <p:cTn id="32" dur="500"/>
                                        <p:tgtEl>
                                          <p:spTgt spid="4474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447495">
                                            <p:txEl>
                                              <p:pRg st="6" end="6"/>
                                            </p:txEl>
                                          </p:spTgt>
                                        </p:tgtEl>
                                        <p:attrNameLst>
                                          <p:attrName>style.visibility</p:attrName>
                                        </p:attrNameLst>
                                      </p:cBhvr>
                                      <p:to>
                                        <p:strVal val="visible"/>
                                      </p:to>
                                    </p:set>
                                    <p:animEffect transition="in" filter="strips(downRight)">
                                      <p:cBhvr>
                                        <p:cTn id="37" dur="500"/>
                                        <p:tgtEl>
                                          <p:spTgt spid="4474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447495">
                                            <p:txEl>
                                              <p:pRg st="7" end="7"/>
                                            </p:txEl>
                                          </p:spTgt>
                                        </p:tgtEl>
                                        <p:attrNameLst>
                                          <p:attrName>style.visibility</p:attrName>
                                        </p:attrNameLst>
                                      </p:cBhvr>
                                      <p:to>
                                        <p:strVal val="visible"/>
                                      </p:to>
                                    </p:set>
                                    <p:animEffect transition="in" filter="strips(downRight)">
                                      <p:cBhvr>
                                        <p:cTn id="42" dur="500"/>
                                        <p:tgtEl>
                                          <p:spTgt spid="4474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47495">
                                            <p:txEl>
                                              <p:pRg st="8" end="8"/>
                                            </p:txEl>
                                          </p:spTgt>
                                        </p:tgtEl>
                                        <p:attrNameLst>
                                          <p:attrName>style.visibility</p:attrName>
                                        </p:attrNameLst>
                                      </p:cBhvr>
                                      <p:to>
                                        <p:strVal val="visible"/>
                                      </p:to>
                                    </p:set>
                                    <p:animEffect transition="in" filter="strips(downRight)">
                                      <p:cBhvr>
                                        <p:cTn id="47" dur="500"/>
                                        <p:tgtEl>
                                          <p:spTgt spid="4474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447495">
                                            <p:txEl>
                                              <p:pRg st="9" end="9"/>
                                            </p:txEl>
                                          </p:spTgt>
                                        </p:tgtEl>
                                        <p:attrNameLst>
                                          <p:attrName>style.visibility</p:attrName>
                                        </p:attrNameLst>
                                      </p:cBhvr>
                                      <p:to>
                                        <p:strVal val="visible"/>
                                      </p:to>
                                    </p:set>
                                    <p:animEffect transition="in" filter="strips(downRight)">
                                      <p:cBhvr>
                                        <p:cTn id="52" dur="500"/>
                                        <p:tgtEl>
                                          <p:spTgt spid="4474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11267" name="Rectangle 2"/>
          <p:cNvSpPr>
            <a:spLocks noGrp="1" noChangeArrowheads="1"/>
          </p:cNvSpPr>
          <p:nvPr>
            <p:ph type="title"/>
          </p:nvPr>
        </p:nvSpPr>
        <p:spPr bwMode="auto">
          <a:xfrm>
            <a:off x="533400" y="512763"/>
            <a:ext cx="8229600" cy="935037"/>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de-DE" sz="2000" dirty="0">
                <a:latin typeface="American Typewriter" panose="02090604020004020304" pitchFamily="18" charset="77"/>
              </a:rPr>
              <a:t>Progresso tecnologico e crescita (3):</a:t>
            </a:r>
            <a:br>
              <a:rPr lang="it-IT" altLang="de-DE" sz="2000" dirty="0">
                <a:latin typeface="American Typewriter" panose="02090604020004020304" pitchFamily="18" charset="77"/>
              </a:rPr>
            </a:br>
            <a:r>
              <a:rPr lang="it-IT" altLang="de-DE" sz="2000" dirty="0">
                <a:latin typeface="American Typewriter" panose="02090604020004020304" pitchFamily="18" charset="77"/>
              </a:rPr>
              <a:t>		Lo stato stazionario</a:t>
            </a:r>
            <a:endParaRPr lang="it-IT" altLang="de-DE" sz="2400" dirty="0">
              <a:latin typeface="American Typewriter" panose="02090604020004020304" pitchFamily="18" charset="77"/>
            </a:endParaRPr>
          </a:p>
        </p:txBody>
      </p:sp>
      <p:sp>
        <p:nvSpPr>
          <p:cNvPr id="443409" name="Rectangle 17"/>
          <p:cNvSpPr>
            <a:spLocks noChangeArrowheads="1"/>
          </p:cNvSpPr>
          <p:nvPr/>
        </p:nvSpPr>
        <p:spPr bwMode="auto">
          <a:xfrm>
            <a:off x="546408" y="1447800"/>
            <a:ext cx="792011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125000"/>
              </a:lnSpc>
              <a:spcBef>
                <a:spcPts val="600"/>
              </a:spcBef>
              <a:buClrTx/>
              <a:buSzTx/>
              <a:buFontTx/>
              <a:buNone/>
            </a:pPr>
            <a:r>
              <a:rPr lang="it-IT" altLang="de-DE" sz="1800" dirty="0">
                <a:latin typeface="American Typewriter" panose="02090604020004020304" pitchFamily="18" charset="77"/>
              </a:rPr>
              <a:t>Come nel modello base di </a:t>
            </a:r>
            <a:r>
              <a:rPr lang="it-IT" altLang="de-DE" sz="1800" dirty="0" err="1">
                <a:latin typeface="American Typewriter" panose="02090604020004020304" pitchFamily="18" charset="77"/>
              </a:rPr>
              <a:t>Solow</a:t>
            </a:r>
            <a:r>
              <a:rPr lang="it-IT" altLang="de-DE" sz="1800" dirty="0">
                <a:latin typeface="American Typewriter" panose="02090604020004020304" pitchFamily="18" charset="77"/>
              </a:rPr>
              <a:t>, </a:t>
            </a:r>
          </a:p>
          <a:p>
            <a:pPr eaLnBrk="1" hangingPunct="1">
              <a:lnSpc>
                <a:spcPct val="125000"/>
              </a:lnSpc>
              <a:spcBef>
                <a:spcPts val="0"/>
              </a:spcBef>
              <a:buClrTx/>
              <a:buSzTx/>
              <a:buFontTx/>
              <a:buNone/>
            </a:pPr>
            <a:r>
              <a:rPr lang="it-IT" altLang="de-DE" sz="1800" b="1" dirty="0">
                <a:latin typeface="American Typewriter" panose="02090604020004020304" pitchFamily="18" charset="77"/>
              </a:rPr>
              <a:t>in stato stazionario</a:t>
            </a:r>
            <a:r>
              <a:rPr lang="it-IT" altLang="de-DE" sz="1800" dirty="0">
                <a:latin typeface="American Typewriter" panose="02090604020004020304" pitchFamily="18" charset="77"/>
              </a:rPr>
              <a:t> è necessario investire </a:t>
            </a:r>
          </a:p>
          <a:p>
            <a:pPr eaLnBrk="1" hangingPunct="1">
              <a:lnSpc>
                <a:spcPct val="125000"/>
              </a:lnSpc>
              <a:spcBef>
                <a:spcPts val="0"/>
              </a:spcBef>
              <a:buClrTx/>
              <a:buSzTx/>
              <a:buFontTx/>
              <a:buNone/>
            </a:pPr>
            <a:r>
              <a:rPr lang="it-IT" altLang="de-DE" sz="1800" dirty="0">
                <a:latin typeface="American Typewriter" panose="02090604020004020304" pitchFamily="18" charset="77"/>
              </a:rPr>
              <a:t>per </a:t>
            </a:r>
            <a:r>
              <a:rPr lang="it-IT" altLang="de-DE" sz="1800" b="1" dirty="0">
                <a:latin typeface="American Typewriter" panose="02090604020004020304" pitchFamily="18" charset="77"/>
              </a:rPr>
              <a:t>compensare</a:t>
            </a:r>
            <a:r>
              <a:rPr lang="it-IT" altLang="de-DE" sz="1800" dirty="0">
                <a:latin typeface="American Typewriter" panose="02090604020004020304" pitchFamily="18" charset="77"/>
              </a:rPr>
              <a:t> la diminuzione del capitale per unità di lavoro effettivo causata da  </a:t>
            </a:r>
            <a:r>
              <a:rPr lang="it-IT" altLang="de-DE" sz="1800" b="1" dirty="0">
                <a:latin typeface="American Typewriter" panose="02090604020004020304" pitchFamily="18" charset="77"/>
                <a:sym typeface="Symbol" panose="05050102010706020507" pitchFamily="18" charset="2"/>
              </a:rPr>
              <a:t> ,</a:t>
            </a:r>
            <a:r>
              <a:rPr lang="it-IT" altLang="de-DE" sz="1800" dirty="0">
                <a:latin typeface="American Typewriter" panose="02090604020004020304" pitchFamily="18" charset="77"/>
                <a:sym typeface="Symbol" panose="05050102010706020507" pitchFamily="18" charset="2"/>
              </a:rPr>
              <a:t> </a:t>
            </a:r>
            <a:r>
              <a:rPr lang="it-IT" altLang="de-DE" sz="1800" b="1" dirty="0">
                <a:latin typeface="American Typewriter" panose="02090604020004020304" pitchFamily="18" charset="77"/>
                <a:sym typeface="Symbol" panose="05050102010706020507" pitchFamily="18" charset="2"/>
              </a:rPr>
              <a:t>n</a:t>
            </a:r>
            <a:r>
              <a:rPr lang="it-IT" altLang="de-DE" sz="1800" dirty="0">
                <a:latin typeface="American Typewriter" panose="02090604020004020304" pitchFamily="18" charset="77"/>
                <a:sym typeface="Symbol" panose="05050102010706020507" pitchFamily="18" charset="2"/>
              </a:rPr>
              <a:t> , </a:t>
            </a:r>
            <a:r>
              <a:rPr lang="it-IT" altLang="de-DE" sz="1800" b="1" dirty="0">
                <a:solidFill>
                  <a:srgbClr val="CC0000"/>
                </a:solidFill>
                <a:latin typeface="American Typewriter" panose="02090604020004020304" pitchFamily="18" charset="77"/>
                <a:sym typeface="Symbol" panose="05050102010706020507" pitchFamily="18" charset="2"/>
              </a:rPr>
              <a:t>g</a:t>
            </a:r>
          </a:p>
          <a:p>
            <a:pPr eaLnBrk="1" hangingPunct="1">
              <a:lnSpc>
                <a:spcPct val="125000"/>
              </a:lnSpc>
              <a:spcBef>
                <a:spcPts val="600"/>
              </a:spcBef>
              <a:buClrTx/>
              <a:buSzTx/>
              <a:buFontTx/>
              <a:buNone/>
            </a:pPr>
            <a:r>
              <a:rPr lang="it-IT" altLang="de-DE" sz="1800" dirty="0">
                <a:latin typeface="American Typewriter" panose="02090604020004020304" pitchFamily="18" charset="77"/>
                <a:sym typeface="Symbol" panose="05050102010706020507" pitchFamily="18" charset="2"/>
              </a:rPr>
              <a:t>Se l’investimento effettivo è pari a:  (</a:t>
            </a:r>
            <a:r>
              <a:rPr lang="it-IT" altLang="de-DE" sz="1800" b="1" dirty="0">
                <a:latin typeface="American Typewriter" panose="02090604020004020304" pitchFamily="18" charset="77"/>
                <a:sym typeface="Symbol" panose="05050102010706020507" pitchFamily="18" charset="2"/>
              </a:rPr>
              <a:t></a:t>
            </a:r>
            <a:r>
              <a:rPr lang="it-IT" altLang="de-DE" sz="1800" dirty="0">
                <a:latin typeface="American Typewriter" panose="02090604020004020304" pitchFamily="18" charset="77"/>
                <a:sym typeface="Symbol" panose="05050102010706020507" pitchFamily="18" charset="2"/>
              </a:rPr>
              <a:t> + </a:t>
            </a:r>
            <a:r>
              <a:rPr lang="it-IT" altLang="de-DE" sz="1800" b="1" dirty="0">
                <a:latin typeface="American Typewriter" panose="02090604020004020304" pitchFamily="18" charset="77"/>
                <a:sym typeface="Symbol" panose="05050102010706020507" pitchFamily="18" charset="2"/>
              </a:rPr>
              <a:t>n</a:t>
            </a:r>
            <a:r>
              <a:rPr lang="it-IT" altLang="de-DE" sz="1800" dirty="0">
                <a:latin typeface="American Typewriter" panose="02090604020004020304" pitchFamily="18" charset="77"/>
                <a:sym typeface="Symbol" panose="05050102010706020507" pitchFamily="18" charset="2"/>
              </a:rPr>
              <a:t> + </a:t>
            </a:r>
            <a:r>
              <a:rPr lang="it-IT" altLang="de-DE" sz="1800" b="1" dirty="0">
                <a:solidFill>
                  <a:srgbClr val="CC0000"/>
                </a:solidFill>
                <a:latin typeface="American Typewriter" panose="02090604020004020304" pitchFamily="18" charset="77"/>
                <a:sym typeface="Symbol" panose="05050102010706020507" pitchFamily="18" charset="2"/>
              </a:rPr>
              <a:t>g</a:t>
            </a:r>
            <a:r>
              <a:rPr lang="it-IT" altLang="de-DE" sz="1800" dirty="0">
                <a:latin typeface="American Typewriter" panose="02090604020004020304" pitchFamily="18" charset="77"/>
                <a:sym typeface="Symbol" panose="05050102010706020507" pitchFamily="18" charset="2"/>
              </a:rPr>
              <a:t>) </a:t>
            </a:r>
            <a:r>
              <a:rPr lang="it-IT" altLang="de-DE" sz="1800" b="1" dirty="0">
                <a:solidFill>
                  <a:schemeClr val="hlink"/>
                </a:solidFill>
                <a:latin typeface="American Typewriter" panose="02090604020004020304" pitchFamily="18" charset="77"/>
              </a:rPr>
              <a:t>k</a:t>
            </a:r>
            <a:r>
              <a:rPr lang="it-IT" altLang="de-DE" sz="1800" dirty="0">
                <a:latin typeface="American Typewriter" panose="02090604020004020304" pitchFamily="18" charset="77"/>
              </a:rPr>
              <a:t> ,</a:t>
            </a:r>
          </a:p>
          <a:p>
            <a:pPr eaLnBrk="1" hangingPunct="1">
              <a:lnSpc>
                <a:spcPct val="125000"/>
              </a:lnSpc>
              <a:spcBef>
                <a:spcPts val="600"/>
              </a:spcBef>
              <a:buClrTx/>
              <a:buSzTx/>
              <a:buFontTx/>
              <a:buNone/>
            </a:pPr>
            <a:r>
              <a:rPr lang="it-IT" altLang="de-DE" sz="1800" dirty="0">
                <a:latin typeface="American Typewriter" panose="02090604020004020304" pitchFamily="18" charset="77"/>
              </a:rPr>
              <a:t>allora lo stock di capitale per unità di lavoro effettivo non varia:</a:t>
            </a:r>
          </a:p>
          <a:p>
            <a:pPr algn="ctr" eaLnBrk="1" hangingPunct="1">
              <a:lnSpc>
                <a:spcPct val="125000"/>
              </a:lnSpc>
              <a:spcBef>
                <a:spcPts val="600"/>
              </a:spcBef>
              <a:buNone/>
            </a:pPr>
            <a:r>
              <a:rPr lang="el-GR" altLang="de-DE" sz="2000" b="1" dirty="0">
                <a:solidFill>
                  <a:schemeClr val="hlink"/>
                </a:solidFill>
                <a:latin typeface="Arial" panose="020B0604020202020204" pitchFamily="34" charset="0"/>
              </a:rPr>
              <a:t>Δ</a:t>
            </a:r>
            <a:r>
              <a:rPr lang="it-IT" altLang="de-DE" sz="2000" b="1" dirty="0">
                <a:solidFill>
                  <a:schemeClr val="hlink"/>
                </a:solidFill>
                <a:latin typeface="American Typewriter" panose="02090604020004020304" pitchFamily="18" charset="77"/>
              </a:rPr>
              <a:t>k</a:t>
            </a:r>
            <a:r>
              <a:rPr lang="it-IT" altLang="de-DE" sz="2000" b="1" dirty="0">
                <a:solidFill>
                  <a:srgbClr val="003399"/>
                </a:solidFill>
                <a:latin typeface="American Typewriter" panose="02090604020004020304" pitchFamily="18" charset="77"/>
              </a:rPr>
              <a:t> </a:t>
            </a:r>
            <a:r>
              <a:rPr lang="it-IT" altLang="de-DE" sz="2000" b="1" dirty="0">
                <a:latin typeface="American Typewriter" panose="02090604020004020304" pitchFamily="18" charset="77"/>
              </a:rPr>
              <a:t>=</a:t>
            </a:r>
            <a:r>
              <a:rPr lang="it-IT" altLang="de-DE" sz="2000" b="1" dirty="0">
                <a:solidFill>
                  <a:srgbClr val="003399"/>
                </a:solidFill>
                <a:latin typeface="American Typewriter" panose="02090604020004020304" pitchFamily="18" charset="77"/>
              </a:rPr>
              <a:t> </a:t>
            </a:r>
            <a:r>
              <a:rPr lang="it-IT" altLang="de-DE" sz="2000" b="1" dirty="0">
                <a:latin typeface="American Typewriter" panose="02090604020004020304" pitchFamily="18" charset="77"/>
              </a:rPr>
              <a:t>s f(</a:t>
            </a:r>
            <a:r>
              <a:rPr lang="it-IT" altLang="de-DE" sz="2000" b="1" dirty="0">
                <a:solidFill>
                  <a:schemeClr val="hlink"/>
                </a:solidFill>
                <a:latin typeface="American Typewriter" panose="02090604020004020304" pitchFamily="18" charset="77"/>
              </a:rPr>
              <a:t>k</a:t>
            </a:r>
            <a:r>
              <a:rPr lang="it-IT" altLang="de-DE" sz="2000" b="1" dirty="0">
                <a:latin typeface="American Typewriter" panose="02090604020004020304" pitchFamily="18" charset="77"/>
              </a:rPr>
              <a:t>) – (</a:t>
            </a:r>
            <a:r>
              <a:rPr lang="it-IT" altLang="de-DE" sz="2000" b="1" dirty="0">
                <a:latin typeface="American Typewriter" panose="02090604020004020304" pitchFamily="18" charset="77"/>
                <a:sym typeface="Symbol" panose="05050102010706020507" pitchFamily="18" charset="2"/>
              </a:rPr>
              <a:t></a:t>
            </a:r>
            <a:r>
              <a:rPr lang="it-IT" altLang="de-DE" sz="2000" dirty="0">
                <a:latin typeface="American Typewriter" panose="02090604020004020304" pitchFamily="18" charset="77"/>
                <a:sym typeface="Symbol" panose="05050102010706020507" pitchFamily="18" charset="2"/>
              </a:rPr>
              <a:t> + </a:t>
            </a:r>
            <a:r>
              <a:rPr lang="it-IT" altLang="de-DE" sz="2000" b="1" dirty="0">
                <a:latin typeface="American Typewriter" panose="02090604020004020304" pitchFamily="18" charset="77"/>
                <a:sym typeface="Symbol" panose="05050102010706020507" pitchFamily="18" charset="2"/>
              </a:rPr>
              <a:t>n</a:t>
            </a:r>
            <a:r>
              <a:rPr lang="it-IT" altLang="de-DE" sz="2000" dirty="0">
                <a:latin typeface="American Typewriter" panose="02090604020004020304" pitchFamily="18" charset="77"/>
                <a:sym typeface="Symbol" panose="05050102010706020507" pitchFamily="18" charset="2"/>
              </a:rPr>
              <a:t> + </a:t>
            </a:r>
            <a:r>
              <a:rPr lang="it-IT" altLang="de-DE" sz="2000" b="1" dirty="0">
                <a:solidFill>
                  <a:srgbClr val="CC0000"/>
                </a:solidFill>
                <a:latin typeface="American Typewriter" panose="02090604020004020304" pitchFamily="18" charset="77"/>
                <a:sym typeface="Symbol" panose="05050102010706020507" pitchFamily="18" charset="2"/>
              </a:rPr>
              <a:t>g</a:t>
            </a:r>
            <a:r>
              <a:rPr lang="it-IT" altLang="de-DE" sz="2000" dirty="0">
                <a:latin typeface="American Typewriter" panose="02090604020004020304" pitchFamily="18" charset="77"/>
                <a:sym typeface="Symbol" panose="05050102010706020507" pitchFamily="18" charset="2"/>
              </a:rPr>
              <a:t>) </a:t>
            </a:r>
            <a:r>
              <a:rPr lang="it-IT" altLang="de-DE" sz="2000" b="1" dirty="0">
                <a:solidFill>
                  <a:schemeClr val="hlink"/>
                </a:solidFill>
                <a:latin typeface="American Typewriter" panose="02090604020004020304" pitchFamily="18" charset="77"/>
              </a:rPr>
              <a:t>k</a:t>
            </a:r>
            <a:r>
              <a:rPr lang="it-IT" altLang="de-DE" sz="2000" dirty="0">
                <a:solidFill>
                  <a:schemeClr val="hlink"/>
                </a:solidFill>
                <a:latin typeface="American Typewriter" panose="02090604020004020304" pitchFamily="18" charset="77"/>
              </a:rPr>
              <a:t> </a:t>
            </a:r>
            <a:r>
              <a:rPr lang="it-IT" altLang="de-DE" sz="2000" b="1" dirty="0">
                <a:latin typeface="American Typewriter" panose="02090604020004020304" pitchFamily="18" charset="77"/>
              </a:rPr>
              <a:t>=</a:t>
            </a:r>
            <a:r>
              <a:rPr lang="it-IT" altLang="de-DE" sz="2000" b="1" dirty="0">
                <a:solidFill>
                  <a:srgbClr val="003399"/>
                </a:solidFill>
                <a:latin typeface="American Typewriter" panose="02090604020004020304" pitchFamily="18" charset="77"/>
              </a:rPr>
              <a:t> </a:t>
            </a:r>
            <a:r>
              <a:rPr lang="it-IT" altLang="de-DE" sz="2000" b="1" dirty="0">
                <a:solidFill>
                  <a:srgbClr val="000099"/>
                </a:solidFill>
                <a:latin typeface="American Typewriter" panose="02090604020004020304" pitchFamily="18" charset="77"/>
              </a:rPr>
              <a:t>0.</a:t>
            </a:r>
          </a:p>
        </p:txBody>
      </p:sp>
    </p:spTree>
    <p:extLst>
      <p:ext uri="{BB962C8B-B14F-4D97-AF65-F5344CB8AC3E}">
        <p14:creationId xmlns:p14="http://schemas.microsoft.com/office/powerpoint/2010/main" val="11160899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43409">
                                            <p:txEl>
                                              <p:pRg st="0" end="0"/>
                                            </p:txEl>
                                          </p:spTgt>
                                        </p:tgtEl>
                                        <p:attrNameLst>
                                          <p:attrName>style.visibility</p:attrName>
                                        </p:attrNameLst>
                                      </p:cBhvr>
                                      <p:to>
                                        <p:strVal val="visible"/>
                                      </p:to>
                                    </p:set>
                                    <p:animEffect transition="in" filter="strips(downRight)">
                                      <p:cBhvr>
                                        <p:cTn id="7" dur="500"/>
                                        <p:tgtEl>
                                          <p:spTgt spid="443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43409">
                                            <p:txEl>
                                              <p:pRg st="1" end="1"/>
                                            </p:txEl>
                                          </p:spTgt>
                                        </p:tgtEl>
                                        <p:attrNameLst>
                                          <p:attrName>style.visibility</p:attrName>
                                        </p:attrNameLst>
                                      </p:cBhvr>
                                      <p:to>
                                        <p:strVal val="visible"/>
                                      </p:to>
                                    </p:set>
                                    <p:animEffect transition="in" filter="strips(downRight)">
                                      <p:cBhvr>
                                        <p:cTn id="12" dur="500"/>
                                        <p:tgtEl>
                                          <p:spTgt spid="4434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43409">
                                            <p:txEl>
                                              <p:pRg st="2" end="2"/>
                                            </p:txEl>
                                          </p:spTgt>
                                        </p:tgtEl>
                                        <p:attrNameLst>
                                          <p:attrName>style.visibility</p:attrName>
                                        </p:attrNameLst>
                                      </p:cBhvr>
                                      <p:to>
                                        <p:strVal val="visible"/>
                                      </p:to>
                                    </p:set>
                                    <p:animEffect transition="in" filter="strips(downRight)">
                                      <p:cBhvr>
                                        <p:cTn id="17" dur="500"/>
                                        <p:tgtEl>
                                          <p:spTgt spid="4434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43409">
                                            <p:txEl>
                                              <p:pRg st="3" end="3"/>
                                            </p:txEl>
                                          </p:spTgt>
                                        </p:tgtEl>
                                        <p:attrNameLst>
                                          <p:attrName>style.visibility</p:attrName>
                                        </p:attrNameLst>
                                      </p:cBhvr>
                                      <p:to>
                                        <p:strVal val="visible"/>
                                      </p:to>
                                    </p:set>
                                    <p:animEffect transition="in" filter="strips(downRight)">
                                      <p:cBhvr>
                                        <p:cTn id="22" dur="500"/>
                                        <p:tgtEl>
                                          <p:spTgt spid="4434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43409">
                                            <p:txEl>
                                              <p:pRg st="4" end="4"/>
                                            </p:txEl>
                                          </p:spTgt>
                                        </p:tgtEl>
                                        <p:attrNameLst>
                                          <p:attrName>style.visibility</p:attrName>
                                        </p:attrNameLst>
                                      </p:cBhvr>
                                      <p:to>
                                        <p:strVal val="visible"/>
                                      </p:to>
                                    </p:set>
                                    <p:animEffect transition="in" filter="strips(downRight)">
                                      <p:cBhvr>
                                        <p:cTn id="27" dur="500"/>
                                        <p:tgtEl>
                                          <p:spTgt spid="44340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443409">
                                            <p:txEl>
                                              <p:pRg st="5" end="5"/>
                                            </p:txEl>
                                          </p:spTgt>
                                        </p:tgtEl>
                                        <p:attrNameLst>
                                          <p:attrName>style.visibility</p:attrName>
                                        </p:attrNameLst>
                                      </p:cBhvr>
                                      <p:to>
                                        <p:strVal val="visible"/>
                                      </p:to>
                                    </p:set>
                                    <p:animEffect transition="in" filter="strips(downRight)">
                                      <p:cBhvr>
                                        <p:cTn id="32" dur="500"/>
                                        <p:tgtEl>
                                          <p:spTgt spid="443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piè di pagina 3"/>
          <p:cNvSpPr>
            <a:spLocks noGrp="1"/>
          </p:cNvSpPr>
          <p:nvPr>
            <p:ph type="ftr" sz="quarter" idx="10"/>
          </p:nvPr>
        </p:nvSpPr>
        <p:spPr/>
        <p:txBody>
          <a:bodyPr/>
          <a:lstStyle/>
          <a:p>
            <a:pPr>
              <a:defRPr/>
            </a:pPr>
            <a:r>
              <a:rPr lang="it-IT"/>
              <a:t>Lez. 3-A: La crescita economica</a:t>
            </a:r>
          </a:p>
        </p:txBody>
      </p:sp>
      <p:sp>
        <p:nvSpPr>
          <p:cNvPr id="12291" name="Rectangle 2"/>
          <p:cNvSpPr>
            <a:spLocks noGrp="1" noChangeArrowheads="1"/>
          </p:cNvSpPr>
          <p:nvPr>
            <p:ph type="title"/>
          </p:nvPr>
        </p:nvSpPr>
        <p:spPr bwMode="auto">
          <a:xfrm>
            <a:off x="533400" y="332656"/>
            <a:ext cx="8229600" cy="713111"/>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de-DE" sz="2400" dirty="0">
                <a:latin typeface="American Typewriter" panose="02090604020004020304" pitchFamily="18" charset="77"/>
              </a:rPr>
              <a:t>Progresso tecnologico e crescita (4)		 </a:t>
            </a:r>
            <a:endParaRPr lang="it-IT" altLang="de-DE" sz="2800" dirty="0">
              <a:latin typeface="American Typewriter" panose="02090604020004020304" pitchFamily="18" charset="77"/>
            </a:endParaRPr>
          </a:p>
        </p:txBody>
      </p:sp>
      <p:sp>
        <p:nvSpPr>
          <p:cNvPr id="12292" name="Line 3"/>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3" name="Line 4"/>
          <p:cNvSpPr>
            <a:spLocks noChangeShapeType="1"/>
          </p:cNvSpPr>
          <p:nvPr/>
        </p:nvSpPr>
        <p:spPr bwMode="auto">
          <a:xfrm>
            <a:off x="3779838" y="5517232"/>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4" name="Text Box 5"/>
          <p:cNvSpPr txBox="1">
            <a:spLocks noChangeArrowheads="1"/>
          </p:cNvSpPr>
          <p:nvPr/>
        </p:nvSpPr>
        <p:spPr bwMode="auto">
          <a:xfrm>
            <a:off x="2628900" y="1650286"/>
            <a:ext cx="2951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dirty="0">
                <a:latin typeface="Arial" panose="020B0604020202020204" pitchFamily="34" charset="0"/>
              </a:rPr>
              <a:t>Investimenti </a:t>
            </a:r>
            <a:endParaRPr lang="it-IT" altLang="de-DE" sz="1600" i="1" dirty="0">
              <a:latin typeface="Arial" panose="020B0604020202020204" pitchFamily="34" charset="0"/>
            </a:endParaRPr>
          </a:p>
        </p:txBody>
      </p:sp>
      <p:sp>
        <p:nvSpPr>
          <p:cNvPr id="12295" name="Text Box 6"/>
          <p:cNvSpPr txBox="1">
            <a:spLocks noChangeArrowheads="1"/>
          </p:cNvSpPr>
          <p:nvPr/>
        </p:nvSpPr>
        <p:spPr bwMode="auto">
          <a:xfrm>
            <a:off x="6438652" y="5229200"/>
            <a:ext cx="23098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it-IT" altLang="de-DE" sz="2000" b="1" dirty="0">
                <a:latin typeface="Arial" panose="020B0604020202020204" pitchFamily="34" charset="0"/>
              </a:rPr>
              <a:t>k</a:t>
            </a:r>
            <a:r>
              <a:rPr lang="it-IT" altLang="de-DE" sz="1600" dirty="0">
                <a:latin typeface="Arial" panose="020B0604020202020204" pitchFamily="34" charset="0"/>
              </a:rPr>
              <a:t>  </a:t>
            </a:r>
          </a:p>
          <a:p>
            <a:pPr algn="r" eaLnBrk="1" hangingPunct="1">
              <a:spcBef>
                <a:spcPts val="0"/>
              </a:spcBef>
              <a:buClrTx/>
              <a:buSzTx/>
              <a:buFontTx/>
              <a:buNone/>
            </a:pPr>
            <a:r>
              <a:rPr lang="it-IT" altLang="de-DE" sz="1600" dirty="0">
                <a:latin typeface="Arial" panose="020B0604020202020204" pitchFamily="34" charset="0"/>
              </a:rPr>
              <a:t>Capitale per lavoratore effettivo</a:t>
            </a:r>
            <a:endParaRPr lang="it-IT" altLang="de-DE" sz="1600" b="1" dirty="0">
              <a:latin typeface="Arial" panose="020B0604020202020204" pitchFamily="34" charset="0"/>
            </a:endParaRPr>
          </a:p>
        </p:txBody>
      </p:sp>
      <p:sp>
        <p:nvSpPr>
          <p:cNvPr id="12296" name="Freeform 7"/>
          <p:cNvSpPr>
            <a:spLocks/>
          </p:cNvSpPr>
          <p:nvPr/>
        </p:nvSpPr>
        <p:spPr bwMode="auto">
          <a:xfrm>
            <a:off x="3779838" y="3357563"/>
            <a:ext cx="4679950" cy="2159000"/>
          </a:xfrm>
          <a:custGeom>
            <a:avLst/>
            <a:gdLst>
              <a:gd name="T0" fmla="*/ 0 w 2948"/>
              <a:gd name="T1" fmla="*/ 2147483647 h 2131"/>
              <a:gd name="T2" fmla="*/ 2147483647 w 2948"/>
              <a:gd name="T3" fmla="*/ 2147483647 h 2131"/>
              <a:gd name="T4" fmla="*/ 2147483647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297" name="Text Box 8"/>
          <p:cNvSpPr txBox="1">
            <a:spLocks noChangeArrowheads="1"/>
          </p:cNvSpPr>
          <p:nvPr/>
        </p:nvSpPr>
        <p:spPr bwMode="auto">
          <a:xfrm>
            <a:off x="7019925" y="352425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dirty="0">
                <a:latin typeface="Arial" panose="020B0604020202020204" pitchFamily="34" charset="0"/>
              </a:rPr>
              <a:t>Investimenti, </a:t>
            </a:r>
            <a:r>
              <a:rPr lang="it-IT" altLang="de-DE" sz="1800" b="1" dirty="0" err="1">
                <a:latin typeface="Arial" panose="020B0604020202020204" pitchFamily="34" charset="0"/>
              </a:rPr>
              <a:t>sf</a:t>
            </a:r>
            <a:r>
              <a:rPr lang="it-IT" altLang="de-DE" sz="1800" b="1" dirty="0">
                <a:latin typeface="Arial" panose="020B0604020202020204" pitchFamily="34" charset="0"/>
              </a:rPr>
              <a:t>(</a:t>
            </a:r>
            <a:r>
              <a:rPr lang="it-IT" altLang="de-DE" sz="1800" b="1" dirty="0">
                <a:solidFill>
                  <a:schemeClr val="hlink"/>
                </a:solidFill>
                <a:latin typeface="Arial" panose="020B0604020202020204" pitchFamily="34" charset="0"/>
              </a:rPr>
              <a:t>k</a:t>
            </a:r>
            <a:r>
              <a:rPr lang="it-IT" altLang="de-DE" sz="1800" b="1" dirty="0">
                <a:latin typeface="Arial" panose="020B0604020202020204" pitchFamily="34" charset="0"/>
              </a:rPr>
              <a:t>)</a:t>
            </a:r>
          </a:p>
        </p:txBody>
      </p:sp>
      <p:sp>
        <p:nvSpPr>
          <p:cNvPr id="12298" name="Text Box 9"/>
          <p:cNvSpPr txBox="1">
            <a:spLocks noChangeArrowheads="1"/>
          </p:cNvSpPr>
          <p:nvPr/>
        </p:nvSpPr>
        <p:spPr bwMode="auto">
          <a:xfrm>
            <a:off x="6588125" y="1268413"/>
            <a:ext cx="23764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dirty="0">
                <a:latin typeface="Arial" panose="020B0604020202020204" pitchFamily="34" charset="0"/>
              </a:rPr>
              <a:t>Investimenti di sviluppo uniforme, </a:t>
            </a:r>
            <a:r>
              <a:rPr lang="it-IT" altLang="de-DE" sz="1600" b="1" dirty="0">
                <a:solidFill>
                  <a:srgbClr val="000099"/>
                </a:solidFill>
                <a:latin typeface="Arial" panose="020B0604020202020204" pitchFamily="34" charset="0"/>
              </a:rPr>
              <a:t>(</a:t>
            </a:r>
            <a:r>
              <a:rPr lang="el-GR" altLang="de-DE" sz="1800" b="1" dirty="0">
                <a:solidFill>
                  <a:srgbClr val="000099"/>
                </a:solidFill>
                <a:latin typeface="Symbol" panose="05050102010706020507" pitchFamily="18" charset="2"/>
                <a:cs typeface="Arial" panose="020B0604020202020204" pitchFamily="34" charset="0"/>
              </a:rPr>
              <a:t>d</a:t>
            </a:r>
            <a:r>
              <a:rPr lang="it-IT" altLang="de-DE" sz="1800" b="1" dirty="0">
                <a:solidFill>
                  <a:srgbClr val="000099"/>
                </a:solidFill>
                <a:latin typeface="Arial" panose="020B0604020202020204" pitchFamily="34" charset="0"/>
                <a:cs typeface="Arial" panose="020B0604020202020204" pitchFamily="34" charset="0"/>
              </a:rPr>
              <a:t> + n + </a:t>
            </a:r>
            <a:r>
              <a:rPr lang="it-IT" altLang="de-DE" sz="1800" b="1" dirty="0">
                <a:solidFill>
                  <a:srgbClr val="CC0000"/>
                </a:solidFill>
                <a:latin typeface="Arial" panose="020B0604020202020204" pitchFamily="34" charset="0"/>
                <a:cs typeface="Arial" panose="020B0604020202020204" pitchFamily="34" charset="0"/>
              </a:rPr>
              <a:t>g</a:t>
            </a:r>
            <a:r>
              <a:rPr lang="it-IT" altLang="de-DE" sz="1800" b="1" dirty="0">
                <a:solidFill>
                  <a:srgbClr val="000099"/>
                </a:solidFill>
                <a:latin typeface="Arial" panose="020B0604020202020204" pitchFamily="34" charset="0"/>
                <a:cs typeface="Arial" panose="020B0604020202020204" pitchFamily="34" charset="0"/>
              </a:rPr>
              <a:t>)</a:t>
            </a:r>
            <a:r>
              <a:rPr lang="it-IT" altLang="de-DE" sz="1800" b="1" dirty="0">
                <a:solidFill>
                  <a:schemeClr val="hlink"/>
                </a:solidFill>
                <a:latin typeface="Arial" panose="020B0604020202020204" pitchFamily="34" charset="0"/>
              </a:rPr>
              <a:t>k</a:t>
            </a:r>
          </a:p>
        </p:txBody>
      </p:sp>
      <p:sp>
        <p:nvSpPr>
          <p:cNvPr id="12299" name="Line 10"/>
          <p:cNvSpPr>
            <a:spLocks noChangeShapeType="1"/>
          </p:cNvSpPr>
          <p:nvPr/>
        </p:nvSpPr>
        <p:spPr bwMode="auto">
          <a:xfrm flipV="1">
            <a:off x="3779838" y="1989138"/>
            <a:ext cx="4176712" cy="3527425"/>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0" name="Line 11"/>
          <p:cNvSpPr>
            <a:spLocks noChangeShapeType="1"/>
          </p:cNvSpPr>
          <p:nvPr/>
        </p:nvSpPr>
        <p:spPr bwMode="auto">
          <a:xfrm flipV="1">
            <a:off x="6011863" y="2133600"/>
            <a:ext cx="0" cy="3382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1" name="Text Box 12"/>
          <p:cNvSpPr txBox="1">
            <a:spLocks noChangeArrowheads="1"/>
          </p:cNvSpPr>
          <p:nvPr/>
        </p:nvSpPr>
        <p:spPr bwMode="auto">
          <a:xfrm>
            <a:off x="5795963" y="551656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dirty="0">
                <a:latin typeface="Arial" panose="020B0604020202020204" pitchFamily="34" charset="0"/>
              </a:rPr>
              <a:t>k*</a:t>
            </a:r>
          </a:p>
        </p:txBody>
      </p:sp>
      <p:sp>
        <p:nvSpPr>
          <p:cNvPr id="451597" name="Rectangle 13"/>
          <p:cNvSpPr>
            <a:spLocks noChangeArrowheads="1"/>
          </p:cNvSpPr>
          <p:nvPr/>
        </p:nvSpPr>
        <p:spPr bwMode="auto">
          <a:xfrm>
            <a:off x="179388" y="3246438"/>
            <a:ext cx="34782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10000"/>
              </a:spcBef>
              <a:buFont typeface="Wingdings" panose="05000000000000000000" pitchFamily="2" charset="2"/>
              <a:buNone/>
            </a:pPr>
            <a:r>
              <a:rPr lang="it-IT" altLang="de-DE" sz="1800" dirty="0">
                <a:latin typeface="Arial" panose="020B0604020202020204" pitchFamily="34" charset="0"/>
              </a:rPr>
              <a:t>In stato stazionario:</a:t>
            </a:r>
          </a:p>
          <a:p>
            <a:pPr eaLnBrk="1" hangingPunct="1">
              <a:spcBef>
                <a:spcPts val="1200"/>
              </a:spcBef>
              <a:buFont typeface="Wingdings" panose="05000000000000000000" pitchFamily="2" charset="2"/>
              <a:buNone/>
            </a:pPr>
            <a:r>
              <a:rPr lang="el-GR" altLang="de-DE" sz="2000" b="1" dirty="0">
                <a:solidFill>
                  <a:schemeClr val="hlink"/>
                </a:solidFill>
                <a:latin typeface="Symbol" panose="05050102010706020507" pitchFamily="18" charset="2"/>
              </a:rPr>
              <a:t>D</a:t>
            </a:r>
            <a:r>
              <a:rPr lang="it-IT" altLang="de-DE" sz="2000" b="1" dirty="0">
                <a:solidFill>
                  <a:schemeClr val="hlink"/>
                </a:solidFill>
                <a:latin typeface="Arial" panose="020B0604020202020204" pitchFamily="34" charset="0"/>
              </a:rPr>
              <a:t>k</a:t>
            </a:r>
            <a:r>
              <a:rPr lang="it-IT" altLang="de-DE" sz="2000" b="1" dirty="0">
                <a:solidFill>
                  <a:srgbClr val="003399"/>
                </a:solidFill>
                <a:latin typeface="Arial" panose="020B0604020202020204" pitchFamily="34" charset="0"/>
              </a:rPr>
              <a:t> </a:t>
            </a:r>
            <a:r>
              <a:rPr lang="it-IT" altLang="de-DE" sz="2000" b="1" dirty="0">
                <a:latin typeface="Arial" panose="020B0604020202020204" pitchFamily="34" charset="0"/>
              </a:rPr>
              <a:t>=</a:t>
            </a:r>
            <a:r>
              <a:rPr lang="it-IT" altLang="de-DE" sz="2000" b="1" dirty="0">
                <a:solidFill>
                  <a:srgbClr val="003399"/>
                </a:solidFill>
                <a:latin typeface="Arial" panose="020B0604020202020204" pitchFamily="34" charset="0"/>
              </a:rPr>
              <a:t> </a:t>
            </a:r>
            <a:r>
              <a:rPr lang="it-IT" altLang="de-DE" sz="2000" b="1" dirty="0" err="1">
                <a:latin typeface="Arial" panose="020B0604020202020204" pitchFamily="34" charset="0"/>
              </a:rPr>
              <a:t>sf</a:t>
            </a:r>
            <a:r>
              <a:rPr lang="it-IT" altLang="de-DE" sz="2000" b="1" dirty="0">
                <a:latin typeface="Arial" panose="020B0604020202020204" pitchFamily="34" charset="0"/>
              </a:rPr>
              <a:t>(</a:t>
            </a:r>
            <a:r>
              <a:rPr lang="it-IT" altLang="de-DE" sz="2000" b="1" dirty="0">
                <a:solidFill>
                  <a:schemeClr val="hlink"/>
                </a:solidFill>
                <a:latin typeface="Arial" panose="020B0604020202020204" pitchFamily="34" charset="0"/>
              </a:rPr>
              <a:t>k</a:t>
            </a:r>
            <a:r>
              <a:rPr lang="it-IT" altLang="de-DE" sz="2000" b="1" dirty="0">
                <a:latin typeface="Arial" panose="020B0604020202020204" pitchFamily="34" charset="0"/>
              </a:rPr>
              <a:t>) – (</a:t>
            </a:r>
            <a:r>
              <a:rPr lang="el-GR" altLang="de-DE" sz="2000" b="1" dirty="0">
                <a:latin typeface="Symbol" panose="05050102010706020507" pitchFamily="18" charset="2"/>
              </a:rPr>
              <a:t>d</a:t>
            </a:r>
            <a:r>
              <a:rPr lang="it-IT" altLang="de-DE" sz="2000" b="1" dirty="0">
                <a:latin typeface="Arial" panose="020B0604020202020204" pitchFamily="34" charset="0"/>
              </a:rPr>
              <a:t> + n + </a:t>
            </a:r>
            <a:r>
              <a:rPr lang="it-IT" altLang="de-DE" sz="2000" b="1" dirty="0">
                <a:solidFill>
                  <a:srgbClr val="CC0000"/>
                </a:solidFill>
                <a:latin typeface="Arial" panose="020B0604020202020204" pitchFamily="34" charset="0"/>
              </a:rPr>
              <a:t>g</a:t>
            </a:r>
            <a:r>
              <a:rPr lang="it-IT" altLang="de-DE" sz="2000" b="1" dirty="0">
                <a:latin typeface="Arial" panose="020B0604020202020204" pitchFamily="34" charset="0"/>
              </a:rPr>
              <a:t>)k = </a:t>
            </a:r>
            <a:r>
              <a:rPr lang="it-IT" altLang="de-DE" sz="2000" b="1" dirty="0">
                <a:solidFill>
                  <a:srgbClr val="000099"/>
                </a:solidFill>
                <a:latin typeface="Arial" panose="020B0604020202020204" pitchFamily="34" charset="0"/>
              </a:rPr>
              <a:t>0</a:t>
            </a:r>
          </a:p>
          <a:p>
            <a:pPr eaLnBrk="1" hangingPunct="1">
              <a:spcBef>
                <a:spcPct val="10000"/>
              </a:spcBef>
              <a:buFont typeface="Wingdings" panose="05000000000000000000" pitchFamily="2" charset="2"/>
              <a:buNone/>
            </a:pPr>
            <a:endParaRPr lang="it-IT" altLang="de-DE" sz="2000" b="1" i="1" dirty="0">
              <a:solidFill>
                <a:srgbClr val="000099"/>
              </a:solidFill>
              <a:latin typeface="Arial" panose="020B0604020202020204" pitchFamily="34" charset="0"/>
            </a:endParaRPr>
          </a:p>
        </p:txBody>
      </p:sp>
    </p:spTree>
    <p:extLst>
      <p:ext uri="{BB962C8B-B14F-4D97-AF65-F5344CB8AC3E}">
        <p14:creationId xmlns:p14="http://schemas.microsoft.com/office/powerpoint/2010/main" val="2553946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1597"/>
                                        </p:tgtEl>
                                        <p:attrNameLst>
                                          <p:attrName>style.visibility</p:attrName>
                                        </p:attrNameLst>
                                      </p:cBhvr>
                                      <p:to>
                                        <p:strVal val="visible"/>
                                      </p:to>
                                    </p:set>
                                    <p:animEffect transition="in" filter="strips(downRight)">
                                      <p:cBhvr>
                                        <p:cTn id="7" dur="500"/>
                                        <p:tgtEl>
                                          <p:spTgt spid="451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0"/>
          </p:nvPr>
        </p:nvSpPr>
        <p:spPr/>
        <p:txBody>
          <a:bodyPr/>
          <a:lstStyle/>
          <a:p>
            <a:pPr>
              <a:defRPr/>
            </a:pPr>
            <a:r>
              <a:rPr lang="it-IT"/>
              <a:t>Lez. 3-A: La crescita economica</a:t>
            </a:r>
          </a:p>
        </p:txBody>
      </p:sp>
      <p:sp>
        <p:nvSpPr>
          <p:cNvPr id="14340" name="Rectangle 3"/>
          <p:cNvSpPr>
            <a:spLocks noChangeArrowheads="1"/>
          </p:cNvSpPr>
          <p:nvPr/>
        </p:nvSpPr>
        <p:spPr bwMode="auto">
          <a:xfrm>
            <a:off x="574675" y="1484313"/>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0200" indent="-287338"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endParaRPr lang="de-DE" altLang="de-DE" sz="2500"/>
          </a:p>
        </p:txBody>
      </p:sp>
      <p:sp>
        <p:nvSpPr>
          <p:cNvPr id="14341" name="Rectangle 4"/>
          <p:cNvSpPr>
            <a:spLocks noGrp="1" noChangeArrowheads="1"/>
          </p:cNvSpPr>
          <p:nvPr>
            <p:ph type="title"/>
          </p:nvPr>
        </p:nvSpPr>
        <p:spPr bwMode="auto">
          <a:xfrm>
            <a:off x="519112" y="457200"/>
            <a:ext cx="8517383" cy="792163"/>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de-DE" sz="2400" dirty="0">
                <a:latin typeface="American Typewriter" panose="02090604020004020304" pitchFamily="18" charset="77"/>
              </a:rPr>
              <a:t>Regola aurea </a:t>
            </a:r>
            <a:r>
              <a:rPr lang="it-IT" altLang="de-DE" sz="2000" dirty="0">
                <a:latin typeface="American Typewriter" panose="02090604020004020304" pitchFamily="18" charset="77"/>
              </a:rPr>
              <a:t>(con progresso tecnologico)</a:t>
            </a:r>
          </a:p>
        </p:txBody>
      </p:sp>
      <p:sp>
        <p:nvSpPr>
          <p:cNvPr id="457733" name="Rectangle 5"/>
          <p:cNvSpPr>
            <a:spLocks noChangeArrowheads="1"/>
          </p:cNvSpPr>
          <p:nvPr/>
        </p:nvSpPr>
        <p:spPr bwMode="auto">
          <a:xfrm>
            <a:off x="539750" y="1484313"/>
            <a:ext cx="7848600" cy="294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105000"/>
              </a:lnSpc>
              <a:buFont typeface="Wingdings" panose="05000000000000000000" pitchFamily="2" charset="2"/>
              <a:buNone/>
            </a:pPr>
            <a:r>
              <a:rPr lang="it-IT" altLang="de-DE" sz="1800" dirty="0">
                <a:solidFill>
                  <a:srgbClr val="000099"/>
                </a:solidFill>
                <a:latin typeface="American Typewriter" panose="02090604020004020304" pitchFamily="18" charset="77"/>
              </a:rPr>
              <a:t>Il consumo di stato stazionario è dato da:</a:t>
            </a:r>
          </a:p>
          <a:p>
            <a:pPr eaLnBrk="1" hangingPunct="1">
              <a:buFont typeface="Wingdings" panose="05000000000000000000" pitchFamily="2" charset="2"/>
              <a:buNone/>
            </a:pPr>
            <a:r>
              <a:rPr lang="it-IT" altLang="de-DE" sz="1800" b="1" dirty="0">
                <a:latin typeface="American Typewriter" panose="02090604020004020304" pitchFamily="18" charset="77"/>
              </a:rPr>
              <a:t>	c</a:t>
            </a:r>
            <a:r>
              <a:rPr lang="it-IT" altLang="de-DE" sz="1800" b="1" baseline="30000" dirty="0">
                <a:latin typeface="American Typewriter" panose="02090604020004020304" pitchFamily="18" charset="77"/>
              </a:rPr>
              <a:t>*</a:t>
            </a:r>
            <a:r>
              <a:rPr lang="it-IT" altLang="de-DE" sz="1800" dirty="0">
                <a:latin typeface="American Typewriter" panose="02090604020004020304" pitchFamily="18" charset="77"/>
              </a:rPr>
              <a:t> =   </a:t>
            </a:r>
            <a:r>
              <a:rPr lang="it-IT" altLang="de-DE" sz="1800" b="1" dirty="0">
                <a:latin typeface="American Typewriter" panose="02090604020004020304" pitchFamily="18" charset="77"/>
              </a:rPr>
              <a:t>y</a:t>
            </a:r>
            <a:r>
              <a:rPr lang="it-IT" altLang="de-DE" sz="1800" b="1" baseline="30000" dirty="0">
                <a:latin typeface="American Typewriter" panose="02090604020004020304" pitchFamily="18" charset="77"/>
              </a:rPr>
              <a:t>*</a:t>
            </a:r>
            <a:r>
              <a:rPr lang="it-IT" altLang="de-DE" sz="1800" dirty="0">
                <a:latin typeface="American Typewriter" panose="02090604020004020304" pitchFamily="18" charset="77"/>
              </a:rPr>
              <a:t>     </a:t>
            </a:r>
            <a:r>
              <a:rPr lang="it-IT" altLang="de-DE" sz="1800" b="1" dirty="0">
                <a:latin typeface="American Typewriter" panose="02090604020004020304" pitchFamily="18" charset="77"/>
                <a:sym typeface="Symbol" panose="05050102010706020507" pitchFamily="18" charset="2"/>
              </a:rPr>
              <a:t></a:t>
            </a:r>
            <a:r>
              <a:rPr lang="it-IT" altLang="de-DE" sz="1800" dirty="0">
                <a:latin typeface="American Typewriter" panose="02090604020004020304" pitchFamily="18" charset="77"/>
                <a:sym typeface="Symbol" panose="05050102010706020507" pitchFamily="18" charset="2"/>
              </a:rPr>
              <a:t>     </a:t>
            </a:r>
            <a:r>
              <a:rPr lang="it-IT" altLang="de-DE" sz="1800" b="1" dirty="0">
                <a:latin typeface="American Typewriter" panose="02090604020004020304" pitchFamily="18" charset="77"/>
                <a:sym typeface="Symbol" panose="05050102010706020507" pitchFamily="18" charset="2"/>
              </a:rPr>
              <a:t>i</a:t>
            </a:r>
            <a:r>
              <a:rPr lang="it-IT" altLang="de-DE" sz="1800" b="1" baseline="30000" dirty="0">
                <a:latin typeface="American Typewriter" panose="02090604020004020304" pitchFamily="18" charset="77"/>
                <a:sym typeface="Symbol" panose="05050102010706020507" pitchFamily="18" charset="2"/>
              </a:rPr>
              <a:t>*</a:t>
            </a:r>
            <a:endParaRPr lang="it-IT" altLang="de-DE" sz="1800" dirty="0">
              <a:latin typeface="American Typewriter" panose="02090604020004020304" pitchFamily="18" charset="77"/>
              <a:sym typeface="Symbol" panose="05050102010706020507" pitchFamily="18" charset="2"/>
            </a:endParaRPr>
          </a:p>
          <a:p>
            <a:pPr eaLnBrk="1" hangingPunct="1">
              <a:buFont typeface="Wingdings" panose="05000000000000000000" pitchFamily="2" charset="2"/>
              <a:buNone/>
            </a:pPr>
            <a:r>
              <a:rPr lang="it-IT" altLang="de-DE" sz="1800" dirty="0">
                <a:latin typeface="American Typewriter" panose="02090604020004020304" pitchFamily="18" charset="77"/>
                <a:sym typeface="Symbol" panose="05050102010706020507" pitchFamily="18" charset="2"/>
              </a:rPr>
              <a:t>	    =   </a:t>
            </a:r>
            <a:r>
              <a:rPr lang="it-IT" altLang="de-DE" sz="1800" b="1" dirty="0">
                <a:latin typeface="American Typewriter" panose="02090604020004020304" pitchFamily="18" charset="77"/>
                <a:sym typeface="Symbol" panose="05050102010706020507" pitchFamily="18" charset="2"/>
              </a:rPr>
              <a:t>f</a:t>
            </a:r>
            <a:r>
              <a:rPr lang="it-IT" altLang="de-DE" sz="1800" dirty="0">
                <a:latin typeface="American Typewriter" panose="02090604020004020304" pitchFamily="18" charset="77"/>
                <a:sym typeface="Symbol" panose="05050102010706020507" pitchFamily="18" charset="2"/>
              </a:rPr>
              <a:t>(</a:t>
            </a:r>
            <a:r>
              <a:rPr lang="it-IT" altLang="de-DE" sz="1800" b="1" dirty="0">
                <a:solidFill>
                  <a:schemeClr val="hlink"/>
                </a:solidFill>
                <a:latin typeface="American Typewriter" panose="02090604020004020304" pitchFamily="18" charset="77"/>
                <a:sym typeface="Symbol" panose="05050102010706020507" pitchFamily="18" charset="2"/>
              </a:rPr>
              <a:t>k</a:t>
            </a:r>
            <a:r>
              <a:rPr lang="it-IT" altLang="de-DE" sz="1800" b="1" baseline="30000" dirty="0">
                <a:latin typeface="American Typewriter" panose="02090604020004020304" pitchFamily="18" charset="77"/>
                <a:sym typeface="Symbol" panose="05050102010706020507" pitchFamily="18" charset="2"/>
              </a:rPr>
              <a:t>*</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sym typeface="Symbol" panose="05050102010706020507" pitchFamily="18" charset="2"/>
              </a:rPr>
              <a:t>  </a:t>
            </a:r>
            <a:r>
              <a:rPr lang="it-IT" altLang="de-DE" sz="1800" dirty="0">
                <a:latin typeface="American Typewriter" panose="02090604020004020304" pitchFamily="18" charset="77"/>
              </a:rPr>
              <a:t>(</a:t>
            </a:r>
            <a:r>
              <a:rPr lang="it-IT" altLang="de-DE" sz="1800" b="1" dirty="0">
                <a:solidFill>
                  <a:srgbClr val="003399"/>
                </a:solidFill>
                <a:latin typeface="American Typewriter" panose="02090604020004020304" pitchFamily="18" charset="77"/>
                <a:sym typeface="Symbol" panose="05050102010706020507" pitchFamily="18" charset="2"/>
              </a:rPr>
              <a:t> </a:t>
            </a:r>
            <a:r>
              <a:rPr lang="it-IT" altLang="de-DE" sz="1800" dirty="0">
                <a:latin typeface="American Typewriter" panose="02090604020004020304" pitchFamily="18" charset="77"/>
                <a:sym typeface="Symbol" panose="05050102010706020507" pitchFamily="18" charset="2"/>
              </a:rPr>
              <a:t>+ </a:t>
            </a:r>
            <a:r>
              <a:rPr lang="it-IT" altLang="de-DE" sz="1800" b="1" dirty="0">
                <a:latin typeface="American Typewriter" panose="02090604020004020304" pitchFamily="18" charset="77"/>
                <a:sym typeface="Symbol" panose="05050102010706020507" pitchFamily="18" charset="2"/>
              </a:rPr>
              <a:t>n </a:t>
            </a:r>
            <a:r>
              <a:rPr lang="it-IT" altLang="de-DE" sz="1800" dirty="0">
                <a:latin typeface="American Typewriter" panose="02090604020004020304" pitchFamily="18" charset="77"/>
                <a:sym typeface="Symbol" panose="05050102010706020507" pitchFamily="18" charset="2"/>
              </a:rPr>
              <a:t>+ </a:t>
            </a:r>
            <a:r>
              <a:rPr lang="it-IT" altLang="de-DE" sz="1800" b="1" dirty="0">
                <a:solidFill>
                  <a:srgbClr val="CC0000"/>
                </a:solidFill>
                <a:latin typeface="American Typewriter" panose="02090604020004020304" pitchFamily="18" charset="77"/>
                <a:sym typeface="Symbol" panose="05050102010706020507" pitchFamily="18" charset="2"/>
              </a:rPr>
              <a:t>g</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rPr>
              <a:t> </a:t>
            </a:r>
            <a:r>
              <a:rPr lang="it-IT" altLang="de-DE" sz="1800" b="1" dirty="0">
                <a:solidFill>
                  <a:schemeClr val="hlink"/>
                </a:solidFill>
                <a:latin typeface="American Typewriter" panose="02090604020004020304" pitchFamily="18" charset="77"/>
                <a:sym typeface="Symbol" panose="05050102010706020507" pitchFamily="18" charset="2"/>
              </a:rPr>
              <a:t>k</a:t>
            </a:r>
            <a:r>
              <a:rPr lang="it-IT" altLang="de-DE" sz="1800" b="1" baseline="30000" dirty="0">
                <a:latin typeface="American Typewriter" panose="02090604020004020304" pitchFamily="18" charset="77"/>
                <a:sym typeface="Symbol" panose="05050102010706020507" pitchFamily="18" charset="2"/>
              </a:rPr>
              <a:t>*</a:t>
            </a:r>
            <a:r>
              <a:rPr lang="it-IT" altLang="de-DE" sz="1800" dirty="0">
                <a:latin typeface="American Typewriter" panose="02090604020004020304" pitchFamily="18" charset="77"/>
                <a:sym typeface="Symbol" panose="05050102010706020507" pitchFamily="18" charset="2"/>
              </a:rPr>
              <a:t> </a:t>
            </a:r>
            <a:endParaRPr lang="it-IT" altLang="de-DE" sz="1800" b="1" dirty="0">
              <a:latin typeface="American Typewriter" panose="02090604020004020304" pitchFamily="18" charset="77"/>
            </a:endParaRPr>
          </a:p>
          <a:p>
            <a:pPr eaLnBrk="1" hangingPunct="1">
              <a:lnSpc>
                <a:spcPct val="115000"/>
              </a:lnSpc>
              <a:spcBef>
                <a:spcPts val="1800"/>
              </a:spcBef>
              <a:buFont typeface="Wingdings" panose="05000000000000000000" pitchFamily="2" charset="2"/>
              <a:buNone/>
            </a:pPr>
            <a:r>
              <a:rPr lang="it-IT" altLang="de-DE" sz="1800" b="1" dirty="0">
                <a:latin typeface="American Typewriter" panose="02090604020004020304" pitchFamily="18" charset="77"/>
              </a:rPr>
              <a:t> </a:t>
            </a:r>
            <a:r>
              <a:rPr lang="it-IT" altLang="de-DE" sz="1800" dirty="0">
                <a:solidFill>
                  <a:srgbClr val="003399"/>
                </a:solidFill>
                <a:latin typeface="American Typewriter" panose="02090604020004020304" pitchFamily="18" charset="77"/>
              </a:rPr>
              <a:t>La regola aurea:      </a:t>
            </a:r>
          </a:p>
          <a:p>
            <a:pPr eaLnBrk="1" hangingPunct="1">
              <a:lnSpc>
                <a:spcPct val="115000"/>
              </a:lnSpc>
              <a:spcBef>
                <a:spcPts val="1200"/>
              </a:spcBef>
              <a:buFont typeface="Wingdings" panose="05000000000000000000" pitchFamily="2" charset="2"/>
              <a:buNone/>
            </a:pPr>
            <a:r>
              <a:rPr lang="it-IT" altLang="de-DE" sz="1800" b="1" dirty="0">
                <a:latin typeface="American Typewriter" panose="02090604020004020304" pitchFamily="18" charset="77"/>
              </a:rPr>
              <a:t>              c</a:t>
            </a:r>
            <a:r>
              <a:rPr lang="it-IT" altLang="de-DE" sz="1800" b="1" baseline="30000" dirty="0">
                <a:latin typeface="American Typewriter" panose="02090604020004020304" pitchFamily="18" charset="77"/>
              </a:rPr>
              <a:t>*</a:t>
            </a:r>
            <a:r>
              <a:rPr lang="it-IT" altLang="de-DE" sz="1800" dirty="0">
                <a:latin typeface="American Typewriter" panose="02090604020004020304" pitchFamily="18" charset="77"/>
              </a:rPr>
              <a:t> è massimo quando:</a:t>
            </a:r>
            <a:r>
              <a:rPr lang="it-IT" altLang="de-DE" sz="1800" b="1" dirty="0">
                <a:latin typeface="American Typewriter" panose="02090604020004020304" pitchFamily="18" charset="77"/>
              </a:rPr>
              <a:t>  MPK</a:t>
            </a:r>
            <a:r>
              <a:rPr lang="it-IT" altLang="de-DE" sz="1800" dirty="0">
                <a:latin typeface="American Typewriter" panose="02090604020004020304" pitchFamily="18" charset="77"/>
              </a:rPr>
              <a:t> = </a:t>
            </a:r>
            <a:r>
              <a:rPr lang="it-IT" altLang="de-DE" sz="1800" b="1" dirty="0">
                <a:latin typeface="American Typewriter" panose="02090604020004020304" pitchFamily="18" charset="77"/>
                <a:sym typeface="Symbol" panose="05050102010706020507" pitchFamily="18" charset="2"/>
              </a:rPr>
              <a:t></a:t>
            </a:r>
            <a:r>
              <a:rPr lang="it-IT" altLang="de-DE" sz="1800" dirty="0">
                <a:latin typeface="American Typewriter" panose="02090604020004020304" pitchFamily="18" charset="77"/>
              </a:rPr>
              <a:t> </a:t>
            </a:r>
            <a:r>
              <a:rPr lang="it-IT" altLang="de-DE" sz="1800" dirty="0">
                <a:latin typeface="American Typewriter" panose="02090604020004020304" pitchFamily="18" charset="77"/>
                <a:sym typeface="Symbol" panose="05050102010706020507" pitchFamily="18" charset="2"/>
              </a:rPr>
              <a:t>+ </a:t>
            </a:r>
            <a:r>
              <a:rPr lang="it-IT" altLang="de-DE" sz="1800" b="1" dirty="0">
                <a:latin typeface="American Typewriter" panose="02090604020004020304" pitchFamily="18" charset="77"/>
                <a:sym typeface="Symbol" panose="05050102010706020507" pitchFamily="18" charset="2"/>
              </a:rPr>
              <a:t>n</a:t>
            </a:r>
            <a:r>
              <a:rPr lang="it-IT" altLang="de-DE" sz="1800" dirty="0">
                <a:latin typeface="American Typewriter" panose="02090604020004020304" pitchFamily="18" charset="77"/>
              </a:rPr>
              <a:t> </a:t>
            </a:r>
            <a:r>
              <a:rPr lang="it-IT" altLang="de-DE" sz="1800" dirty="0">
                <a:latin typeface="American Typewriter" panose="02090604020004020304" pitchFamily="18" charset="77"/>
                <a:sym typeface="Symbol" panose="05050102010706020507" pitchFamily="18" charset="2"/>
              </a:rPr>
              <a:t>+ </a:t>
            </a:r>
            <a:r>
              <a:rPr lang="it-IT" altLang="de-DE" sz="1800" b="1" dirty="0">
                <a:solidFill>
                  <a:srgbClr val="CC0000"/>
                </a:solidFill>
                <a:latin typeface="American Typewriter" panose="02090604020004020304" pitchFamily="18" charset="77"/>
                <a:sym typeface="Symbol" panose="05050102010706020507" pitchFamily="18" charset="2"/>
              </a:rPr>
              <a:t>g</a:t>
            </a:r>
          </a:p>
          <a:p>
            <a:pPr lvl="2" eaLnBrk="1" hangingPunct="1">
              <a:lnSpc>
                <a:spcPct val="115000"/>
              </a:lnSpc>
              <a:buNone/>
            </a:pPr>
            <a:r>
              <a:rPr lang="it-IT" altLang="de-DE" sz="1800" i="1" dirty="0">
                <a:latin typeface="American Typewriter" panose="02090604020004020304" pitchFamily="18" charset="77"/>
                <a:sym typeface="Symbol" panose="05050102010706020507" pitchFamily="18" charset="2"/>
              </a:rPr>
              <a:t>                      Ovvero</a:t>
            </a:r>
            <a:r>
              <a:rPr lang="it-IT" altLang="de-DE" sz="1800" dirty="0">
                <a:latin typeface="American Typewriter" panose="02090604020004020304" pitchFamily="18" charset="77"/>
                <a:sym typeface="Symbol" panose="05050102010706020507" pitchFamily="18" charset="2"/>
              </a:rPr>
              <a:t>: </a:t>
            </a:r>
            <a:r>
              <a:rPr lang="it-IT" altLang="de-DE" sz="1800" dirty="0">
                <a:latin typeface="American Typewriter" panose="02090604020004020304" pitchFamily="18" charset="77"/>
              </a:rPr>
              <a:t> </a:t>
            </a:r>
            <a:r>
              <a:rPr lang="it-IT" altLang="de-DE" sz="1800" b="1" dirty="0">
                <a:latin typeface="American Typewriter" panose="02090604020004020304" pitchFamily="18" charset="77"/>
              </a:rPr>
              <a:t>MPK - </a:t>
            </a:r>
            <a:r>
              <a:rPr lang="it-IT" altLang="de-DE" sz="1800" b="1"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rPr>
              <a:t> </a:t>
            </a:r>
            <a:r>
              <a:rPr lang="it-IT" altLang="de-DE" sz="1800" dirty="0">
                <a:latin typeface="American Typewriter" panose="02090604020004020304" pitchFamily="18" charset="77"/>
              </a:rPr>
              <a:t>=</a:t>
            </a:r>
            <a:r>
              <a:rPr lang="it-IT" altLang="de-DE" sz="1800" b="1" dirty="0">
                <a:latin typeface="American Typewriter" panose="02090604020004020304" pitchFamily="18" charset="77"/>
                <a:sym typeface="Symbol" panose="05050102010706020507" pitchFamily="18" charset="2"/>
              </a:rPr>
              <a:t> n</a:t>
            </a:r>
            <a:r>
              <a:rPr lang="it-IT" altLang="de-DE" sz="1800" b="1" dirty="0">
                <a:latin typeface="American Typewriter" panose="02090604020004020304" pitchFamily="18" charset="77"/>
              </a:rPr>
              <a:t> </a:t>
            </a:r>
            <a:r>
              <a:rPr lang="it-IT" altLang="de-DE" sz="1800" b="1" dirty="0">
                <a:latin typeface="American Typewriter" panose="02090604020004020304" pitchFamily="18" charset="77"/>
                <a:sym typeface="Symbol" panose="05050102010706020507" pitchFamily="18" charset="2"/>
              </a:rPr>
              <a:t>+ </a:t>
            </a:r>
            <a:r>
              <a:rPr lang="it-IT" altLang="de-DE" sz="1800" b="1" dirty="0">
                <a:solidFill>
                  <a:srgbClr val="C00000"/>
                </a:solidFill>
                <a:latin typeface="American Typewriter" panose="02090604020004020304" pitchFamily="18" charset="77"/>
                <a:sym typeface="Symbol" panose="05050102010706020507" pitchFamily="18" charset="2"/>
              </a:rPr>
              <a:t>g</a:t>
            </a:r>
          </a:p>
          <a:p>
            <a:pPr algn="ctr" eaLnBrk="1" hangingPunct="1">
              <a:lnSpc>
                <a:spcPct val="115000"/>
              </a:lnSpc>
              <a:buFont typeface="Wingdings" panose="05000000000000000000" pitchFamily="2" charset="2"/>
              <a:buNone/>
            </a:pPr>
            <a:r>
              <a:rPr lang="it-IT" altLang="de-DE" sz="2400" i="1" dirty="0">
                <a:latin typeface="American Typewriter" panose="02090604020004020304" pitchFamily="18" charset="77"/>
              </a:rPr>
              <a:t>             </a:t>
            </a:r>
            <a:endParaRPr lang="it-IT" altLang="de-DE" sz="3200" dirty="0">
              <a:latin typeface="American Typewriter" panose="02090604020004020304" pitchFamily="18" charset="77"/>
            </a:endParaRPr>
          </a:p>
        </p:txBody>
      </p:sp>
    </p:spTree>
    <p:extLst>
      <p:ext uri="{BB962C8B-B14F-4D97-AF65-F5344CB8AC3E}">
        <p14:creationId xmlns:p14="http://schemas.microsoft.com/office/powerpoint/2010/main" val="32237096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57733">
                                            <p:txEl>
                                              <p:pRg st="0" end="0"/>
                                            </p:txEl>
                                          </p:spTgt>
                                        </p:tgtEl>
                                        <p:attrNameLst>
                                          <p:attrName>style.visibility</p:attrName>
                                        </p:attrNameLst>
                                      </p:cBhvr>
                                      <p:to>
                                        <p:strVal val="visible"/>
                                      </p:to>
                                    </p:set>
                                    <p:animEffect transition="in" filter="strips(downRight)">
                                      <p:cBhvr>
                                        <p:cTn id="7" dur="500"/>
                                        <p:tgtEl>
                                          <p:spTgt spid="457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57733">
                                            <p:txEl>
                                              <p:pRg st="1" end="1"/>
                                            </p:txEl>
                                          </p:spTgt>
                                        </p:tgtEl>
                                        <p:attrNameLst>
                                          <p:attrName>style.visibility</p:attrName>
                                        </p:attrNameLst>
                                      </p:cBhvr>
                                      <p:to>
                                        <p:strVal val="visible"/>
                                      </p:to>
                                    </p:set>
                                    <p:animEffect transition="in" filter="strips(downRight)">
                                      <p:cBhvr>
                                        <p:cTn id="12" dur="500"/>
                                        <p:tgtEl>
                                          <p:spTgt spid="4577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57733">
                                            <p:txEl>
                                              <p:pRg st="2" end="2"/>
                                            </p:txEl>
                                          </p:spTgt>
                                        </p:tgtEl>
                                        <p:attrNameLst>
                                          <p:attrName>style.visibility</p:attrName>
                                        </p:attrNameLst>
                                      </p:cBhvr>
                                      <p:to>
                                        <p:strVal val="visible"/>
                                      </p:to>
                                    </p:set>
                                    <p:animEffect transition="in" filter="strips(downRight)">
                                      <p:cBhvr>
                                        <p:cTn id="17" dur="500"/>
                                        <p:tgtEl>
                                          <p:spTgt spid="4577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57733">
                                            <p:txEl>
                                              <p:pRg st="3" end="3"/>
                                            </p:txEl>
                                          </p:spTgt>
                                        </p:tgtEl>
                                        <p:attrNameLst>
                                          <p:attrName>style.visibility</p:attrName>
                                        </p:attrNameLst>
                                      </p:cBhvr>
                                      <p:to>
                                        <p:strVal val="visible"/>
                                      </p:to>
                                    </p:set>
                                    <p:animEffect transition="in" filter="strips(downRight)">
                                      <p:cBhvr>
                                        <p:cTn id="22" dur="500"/>
                                        <p:tgtEl>
                                          <p:spTgt spid="4577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57733">
                                            <p:txEl>
                                              <p:pRg st="4" end="4"/>
                                            </p:txEl>
                                          </p:spTgt>
                                        </p:tgtEl>
                                        <p:attrNameLst>
                                          <p:attrName>style.visibility</p:attrName>
                                        </p:attrNameLst>
                                      </p:cBhvr>
                                      <p:to>
                                        <p:strVal val="visible"/>
                                      </p:to>
                                    </p:set>
                                    <p:animEffect transition="in" filter="strips(downRight)">
                                      <p:cBhvr>
                                        <p:cTn id="27" dur="500"/>
                                        <p:tgtEl>
                                          <p:spTgt spid="4577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57733">
                                            <p:txEl>
                                              <p:pRg st="5" end="5"/>
                                            </p:txEl>
                                          </p:spTgt>
                                        </p:tgtEl>
                                        <p:attrNameLst>
                                          <p:attrName>style.visibility</p:attrName>
                                        </p:attrNameLst>
                                      </p:cBhvr>
                                      <p:to>
                                        <p:strVal val="visible"/>
                                      </p:to>
                                    </p:set>
                                    <p:animEffect transition="in" filter="strips(downRight)">
                                      <p:cBhvr>
                                        <p:cTn id="32" dur="500"/>
                                        <p:tgtEl>
                                          <p:spTgt spid="4577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3"/>
          <p:cNvSpPr>
            <a:spLocks noGrp="1"/>
          </p:cNvSpPr>
          <p:nvPr>
            <p:ph type="ftr" sz="quarter" idx="10"/>
          </p:nvPr>
        </p:nvSpPr>
        <p:spPr/>
        <p:txBody>
          <a:bodyPr/>
          <a:lstStyle/>
          <a:p>
            <a:pPr>
              <a:defRPr/>
            </a:pPr>
            <a:r>
              <a:rPr lang="it-IT"/>
              <a:t>Lez. 3-A: La crescita economica</a:t>
            </a:r>
          </a:p>
        </p:txBody>
      </p:sp>
      <p:sp>
        <p:nvSpPr>
          <p:cNvPr id="15363" name="Line 2"/>
          <p:cNvSpPr>
            <a:spLocks noChangeShapeType="1"/>
          </p:cNvSpPr>
          <p:nvPr/>
        </p:nvSpPr>
        <p:spPr bwMode="auto">
          <a:xfrm>
            <a:off x="3779838" y="20605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4" name="Line 3"/>
          <p:cNvSpPr>
            <a:spLocks noChangeShapeType="1"/>
          </p:cNvSpPr>
          <p:nvPr/>
        </p:nvSpPr>
        <p:spPr bwMode="auto">
          <a:xfrm>
            <a:off x="3779838" y="5516563"/>
            <a:ext cx="4824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5" name="Text Box 4"/>
          <p:cNvSpPr txBox="1">
            <a:spLocks noChangeArrowheads="1"/>
          </p:cNvSpPr>
          <p:nvPr/>
        </p:nvSpPr>
        <p:spPr bwMode="auto">
          <a:xfrm>
            <a:off x="3203575" y="1484313"/>
            <a:ext cx="22320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dirty="0">
                <a:latin typeface="Arial" panose="020B0604020202020204" pitchFamily="34" charset="0"/>
              </a:rPr>
              <a:t>Prodotto per unità di lavoro effettivo</a:t>
            </a:r>
            <a:r>
              <a:rPr lang="it-IT" altLang="de-DE" sz="1600" b="1" dirty="0">
                <a:latin typeface="Arial" panose="020B0604020202020204" pitchFamily="34" charset="0"/>
              </a:rPr>
              <a:t>, </a:t>
            </a:r>
            <a:r>
              <a:rPr lang="it-IT" altLang="de-DE" sz="1800" b="1" i="1" dirty="0">
                <a:latin typeface="Arial" panose="020B0604020202020204" pitchFamily="34" charset="0"/>
              </a:rPr>
              <a:t>y</a:t>
            </a:r>
          </a:p>
        </p:txBody>
      </p:sp>
      <p:sp>
        <p:nvSpPr>
          <p:cNvPr id="15366" name="Text Box 5"/>
          <p:cNvSpPr txBox="1">
            <a:spLocks noChangeArrowheads="1"/>
          </p:cNvSpPr>
          <p:nvPr/>
        </p:nvSpPr>
        <p:spPr bwMode="auto">
          <a:xfrm>
            <a:off x="6444208" y="5157192"/>
            <a:ext cx="2303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it-IT" altLang="de-DE" sz="1800" b="1" i="1" dirty="0">
                <a:latin typeface="Arial" panose="020B0604020202020204" pitchFamily="34" charset="0"/>
              </a:rPr>
              <a:t>k</a:t>
            </a:r>
          </a:p>
          <a:p>
            <a:pPr algn="r" eaLnBrk="1" hangingPunct="1">
              <a:spcBef>
                <a:spcPts val="0"/>
              </a:spcBef>
              <a:buClrTx/>
              <a:buSzTx/>
              <a:buFontTx/>
              <a:buNone/>
            </a:pPr>
            <a:r>
              <a:rPr lang="it-IT" altLang="de-DE" sz="1800" dirty="0">
                <a:latin typeface="Arial" panose="020B0604020202020204" pitchFamily="34" charset="0"/>
              </a:rPr>
              <a:t>Capitale per unità di lavoro effettivo</a:t>
            </a:r>
            <a:endParaRPr lang="it-IT" altLang="de-DE" sz="1800" b="1" i="1" dirty="0">
              <a:latin typeface="Arial" panose="020B0604020202020204" pitchFamily="34" charset="0"/>
            </a:endParaRPr>
          </a:p>
        </p:txBody>
      </p:sp>
      <p:sp>
        <p:nvSpPr>
          <p:cNvPr id="15367" name="Freeform 6"/>
          <p:cNvSpPr>
            <a:spLocks/>
          </p:cNvSpPr>
          <p:nvPr/>
        </p:nvSpPr>
        <p:spPr bwMode="auto">
          <a:xfrm>
            <a:off x="3779838" y="1844675"/>
            <a:ext cx="4679950" cy="3671888"/>
          </a:xfrm>
          <a:custGeom>
            <a:avLst/>
            <a:gdLst>
              <a:gd name="T0" fmla="*/ 0 w 2948"/>
              <a:gd name="T1" fmla="*/ 2147483647 h 2131"/>
              <a:gd name="T2" fmla="*/ 2147483647 w 2948"/>
              <a:gd name="T3" fmla="*/ 2147483647 h 2131"/>
              <a:gd name="T4" fmla="*/ 2147483647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368" name="Text Box 7"/>
          <p:cNvSpPr txBox="1">
            <a:spLocks noChangeArrowheads="1"/>
          </p:cNvSpPr>
          <p:nvPr/>
        </p:nvSpPr>
        <p:spPr bwMode="auto">
          <a:xfrm>
            <a:off x="7812088" y="141287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dirty="0">
                <a:latin typeface="Arial" panose="020B0604020202020204" pitchFamily="34" charset="0"/>
              </a:rPr>
              <a:t>f (k)</a:t>
            </a:r>
          </a:p>
        </p:txBody>
      </p:sp>
      <p:sp>
        <p:nvSpPr>
          <p:cNvPr id="15369" name="Text Box 8"/>
          <p:cNvSpPr txBox="1">
            <a:spLocks noChangeArrowheads="1"/>
          </p:cNvSpPr>
          <p:nvPr/>
        </p:nvSpPr>
        <p:spPr bwMode="auto">
          <a:xfrm>
            <a:off x="6732240" y="2198191"/>
            <a:ext cx="166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800" b="1" dirty="0">
                <a:solidFill>
                  <a:srgbClr val="000099"/>
                </a:solidFill>
                <a:latin typeface="Arial" panose="020B0604020202020204" pitchFamily="34" charset="0"/>
              </a:rPr>
              <a:t>(</a:t>
            </a:r>
            <a:r>
              <a:rPr lang="el-GR" altLang="de-DE" sz="1800" b="1" dirty="0">
                <a:solidFill>
                  <a:srgbClr val="000099"/>
                </a:solidFill>
                <a:latin typeface="Symbol" panose="05050102010706020507" pitchFamily="18" charset="2"/>
              </a:rPr>
              <a:t>d</a:t>
            </a:r>
            <a:r>
              <a:rPr lang="it-IT" altLang="de-DE" sz="1800" b="1" dirty="0">
                <a:solidFill>
                  <a:srgbClr val="000099"/>
                </a:solidFill>
                <a:latin typeface="Arial" panose="020B0604020202020204" pitchFamily="34" charset="0"/>
              </a:rPr>
              <a:t> + n + </a:t>
            </a:r>
            <a:r>
              <a:rPr lang="it-IT" altLang="de-DE" sz="1800" b="1" dirty="0">
                <a:solidFill>
                  <a:srgbClr val="CC0000"/>
                </a:solidFill>
                <a:latin typeface="Arial" panose="020B0604020202020204" pitchFamily="34" charset="0"/>
              </a:rPr>
              <a:t>g</a:t>
            </a:r>
            <a:r>
              <a:rPr lang="it-IT" altLang="de-DE" sz="1800" b="1" dirty="0">
                <a:solidFill>
                  <a:srgbClr val="000099"/>
                </a:solidFill>
                <a:latin typeface="Arial" panose="020B0604020202020204" pitchFamily="34" charset="0"/>
              </a:rPr>
              <a:t>) </a:t>
            </a:r>
            <a:r>
              <a:rPr lang="it-IT" altLang="de-DE" sz="1800" b="1" dirty="0">
                <a:solidFill>
                  <a:schemeClr val="hlink"/>
                </a:solidFill>
                <a:latin typeface="Arial" panose="020B0604020202020204" pitchFamily="34" charset="0"/>
              </a:rPr>
              <a:t>k</a:t>
            </a:r>
          </a:p>
        </p:txBody>
      </p:sp>
      <p:sp>
        <p:nvSpPr>
          <p:cNvPr id="15370" name="Line 9"/>
          <p:cNvSpPr>
            <a:spLocks noChangeShapeType="1"/>
          </p:cNvSpPr>
          <p:nvPr/>
        </p:nvSpPr>
        <p:spPr bwMode="auto">
          <a:xfrm flipV="1">
            <a:off x="3708400" y="549275"/>
            <a:ext cx="4679950" cy="3240088"/>
          </a:xfrm>
          <a:prstGeom prst="line">
            <a:avLst/>
          </a:prstGeom>
          <a:noFill/>
          <a:ln w="38100">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2" name="Line 11"/>
          <p:cNvSpPr>
            <a:spLocks noChangeShapeType="1"/>
          </p:cNvSpPr>
          <p:nvPr/>
        </p:nvSpPr>
        <p:spPr bwMode="auto">
          <a:xfrm flipV="1">
            <a:off x="5724127" y="2420888"/>
            <a:ext cx="397" cy="172819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3" name="Text Box 12"/>
          <p:cNvSpPr txBox="1">
            <a:spLocks noChangeArrowheads="1"/>
          </p:cNvSpPr>
          <p:nvPr/>
        </p:nvSpPr>
        <p:spPr bwMode="auto">
          <a:xfrm>
            <a:off x="323850" y="2128838"/>
            <a:ext cx="3486150" cy="16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114000"/>
              </a:lnSpc>
              <a:spcBef>
                <a:spcPts val="1200"/>
              </a:spcBef>
              <a:buClrTx/>
              <a:buSzTx/>
              <a:buFontTx/>
              <a:buNone/>
            </a:pPr>
            <a:r>
              <a:rPr lang="it-IT" altLang="de-DE" sz="1800" dirty="0">
                <a:solidFill>
                  <a:srgbClr val="000099"/>
                </a:solidFill>
                <a:latin typeface="American Typewriter" panose="02090604020004020304" pitchFamily="18" charset="77"/>
              </a:rPr>
              <a:t>Se è soddisfatta la </a:t>
            </a:r>
            <a:r>
              <a:rPr lang="it-IT" altLang="de-DE" sz="1800" b="1" dirty="0">
                <a:latin typeface="American Typewriter" panose="02090604020004020304" pitchFamily="18" charset="77"/>
              </a:rPr>
              <a:t>regola aurea,</a:t>
            </a:r>
            <a:r>
              <a:rPr lang="it-IT" altLang="de-DE" sz="1800" dirty="0">
                <a:solidFill>
                  <a:srgbClr val="003399"/>
                </a:solidFill>
                <a:latin typeface="American Typewriter" panose="02090604020004020304" pitchFamily="18" charset="77"/>
              </a:rPr>
              <a:t> </a:t>
            </a:r>
            <a:r>
              <a:rPr lang="it-IT" altLang="de-DE" sz="1800" dirty="0">
                <a:solidFill>
                  <a:srgbClr val="000099"/>
                </a:solidFill>
                <a:latin typeface="American Typewriter" panose="02090604020004020304" pitchFamily="18" charset="77"/>
              </a:rPr>
              <a:t>la pendenza della funzione di produzione è uguale a quella della retta di ammortamento:</a:t>
            </a:r>
          </a:p>
        </p:txBody>
      </p:sp>
      <p:sp>
        <p:nvSpPr>
          <p:cNvPr id="15374" name="Freeform 13"/>
          <p:cNvSpPr>
            <a:spLocks/>
          </p:cNvSpPr>
          <p:nvPr/>
        </p:nvSpPr>
        <p:spPr bwMode="auto">
          <a:xfrm>
            <a:off x="3779838" y="3933826"/>
            <a:ext cx="4537075" cy="1582737"/>
          </a:xfrm>
          <a:custGeom>
            <a:avLst/>
            <a:gdLst>
              <a:gd name="T0" fmla="*/ 0 w 2948"/>
              <a:gd name="T1" fmla="*/ 2147483647 h 2131"/>
              <a:gd name="T2" fmla="*/ 2147483647 w 2948"/>
              <a:gd name="T3" fmla="*/ 2147483647 h 2131"/>
              <a:gd name="T4" fmla="*/ 2147483647 w 2948"/>
              <a:gd name="T5" fmla="*/ 0 h 2131"/>
              <a:gd name="T6" fmla="*/ 0 60000 65536"/>
              <a:gd name="T7" fmla="*/ 0 60000 65536"/>
              <a:gd name="T8" fmla="*/ 0 60000 65536"/>
              <a:gd name="T9" fmla="*/ 0 w 2948"/>
              <a:gd name="T10" fmla="*/ 0 h 2131"/>
              <a:gd name="T11" fmla="*/ 2948 w 2948"/>
              <a:gd name="T12" fmla="*/ 2131 h 2131"/>
            </a:gdLst>
            <a:ahLst/>
            <a:cxnLst>
              <a:cxn ang="T6">
                <a:pos x="T0" y="T1"/>
              </a:cxn>
              <a:cxn ang="T7">
                <a:pos x="T2" y="T3"/>
              </a:cxn>
              <a:cxn ang="T8">
                <a:pos x="T4" y="T5"/>
              </a:cxn>
            </a:cxnLst>
            <a:rect l="T9" t="T10" r="T11" b="T12"/>
            <a:pathLst>
              <a:path w="2948" h="2131">
                <a:moveTo>
                  <a:pt x="0" y="2131"/>
                </a:moveTo>
                <a:cubicBezTo>
                  <a:pt x="276" y="1469"/>
                  <a:pt x="552" y="808"/>
                  <a:pt x="1043" y="453"/>
                </a:cubicBezTo>
                <a:cubicBezTo>
                  <a:pt x="1534" y="98"/>
                  <a:pt x="2241" y="49"/>
                  <a:pt x="2948"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375" name="Line 14"/>
          <p:cNvSpPr>
            <a:spLocks noChangeShapeType="1"/>
          </p:cNvSpPr>
          <p:nvPr/>
        </p:nvSpPr>
        <p:spPr bwMode="auto">
          <a:xfrm>
            <a:off x="5724128" y="4076700"/>
            <a:ext cx="0" cy="14398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6" name="Text Box 15"/>
          <p:cNvSpPr txBox="1">
            <a:spLocks noChangeArrowheads="1"/>
          </p:cNvSpPr>
          <p:nvPr/>
        </p:nvSpPr>
        <p:spPr bwMode="auto">
          <a:xfrm>
            <a:off x="5076056" y="5517232"/>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it-IT" altLang="de-DE" sz="2000" b="1" dirty="0">
                <a:solidFill>
                  <a:srgbClr val="CC0000"/>
                </a:solidFill>
                <a:latin typeface="Arial" panose="020B0604020202020204" pitchFamily="34" charset="0"/>
              </a:rPr>
              <a:t>k*</a:t>
            </a:r>
            <a:r>
              <a:rPr lang="it-IT" altLang="de-DE" sz="2000" b="1" baseline="-25000" dirty="0" err="1">
                <a:solidFill>
                  <a:srgbClr val="CC0000"/>
                </a:solidFill>
                <a:latin typeface="Arial" panose="020B0604020202020204" pitchFamily="34" charset="0"/>
              </a:rPr>
              <a:t>gold</a:t>
            </a:r>
            <a:endParaRPr lang="it-IT" altLang="de-DE" sz="2000" b="1" i="1" baseline="-25000" dirty="0">
              <a:solidFill>
                <a:srgbClr val="CC0000"/>
              </a:solidFill>
              <a:latin typeface="Arial" panose="020B0604020202020204" pitchFamily="34" charset="0"/>
            </a:endParaRPr>
          </a:p>
          <a:p>
            <a:pPr eaLnBrk="1" hangingPunct="1">
              <a:spcBef>
                <a:spcPct val="50000"/>
              </a:spcBef>
              <a:buClrTx/>
              <a:buSzTx/>
              <a:buFontTx/>
              <a:buNone/>
            </a:pPr>
            <a:endParaRPr lang="it-IT" altLang="de-DE" sz="1800" b="1" dirty="0">
              <a:solidFill>
                <a:srgbClr val="CC0000"/>
              </a:solidFill>
              <a:latin typeface="Arial" panose="020B0604020202020204" pitchFamily="34" charset="0"/>
            </a:endParaRPr>
          </a:p>
        </p:txBody>
      </p:sp>
      <p:sp>
        <p:nvSpPr>
          <p:cNvPr id="15377" name="Line 16"/>
          <p:cNvSpPr>
            <a:spLocks noChangeShapeType="1"/>
          </p:cNvSpPr>
          <p:nvPr/>
        </p:nvSpPr>
        <p:spPr bwMode="auto">
          <a:xfrm flipV="1">
            <a:off x="3779838" y="2276475"/>
            <a:ext cx="4679950" cy="3240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8" name="Text Box 17"/>
          <p:cNvSpPr txBox="1">
            <a:spLocks noChangeArrowheads="1"/>
          </p:cNvSpPr>
          <p:nvPr/>
        </p:nvSpPr>
        <p:spPr bwMode="auto">
          <a:xfrm>
            <a:off x="251520" y="3723183"/>
            <a:ext cx="288081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115000"/>
              </a:lnSpc>
              <a:buFont typeface="Wingdings" panose="05000000000000000000" pitchFamily="2" charset="2"/>
              <a:buNone/>
            </a:pPr>
            <a:r>
              <a:rPr lang="it-IT" altLang="de-DE" sz="2700" b="1" i="1" dirty="0"/>
              <a:t> </a:t>
            </a:r>
            <a:r>
              <a:rPr lang="it-IT" altLang="de-DE" sz="2000" b="1" dirty="0"/>
              <a:t>MPK</a:t>
            </a:r>
            <a:r>
              <a:rPr lang="it-IT" altLang="de-DE" sz="2000" dirty="0"/>
              <a:t> = </a:t>
            </a:r>
            <a:r>
              <a:rPr lang="it-IT" altLang="de-DE" sz="2000" b="1" dirty="0">
                <a:sym typeface="Symbol" panose="05050102010706020507" pitchFamily="18" charset="2"/>
              </a:rPr>
              <a:t></a:t>
            </a:r>
            <a:r>
              <a:rPr lang="it-IT" altLang="de-DE" sz="2000" dirty="0"/>
              <a:t> </a:t>
            </a:r>
            <a:r>
              <a:rPr lang="it-IT" altLang="de-DE" sz="2000" dirty="0">
                <a:sym typeface="Symbol" panose="05050102010706020507" pitchFamily="18" charset="2"/>
              </a:rPr>
              <a:t>+ </a:t>
            </a:r>
            <a:r>
              <a:rPr lang="it-IT" altLang="de-DE" sz="2000" b="1" dirty="0">
                <a:sym typeface="Symbol" panose="05050102010706020507" pitchFamily="18" charset="2"/>
              </a:rPr>
              <a:t>n</a:t>
            </a:r>
            <a:r>
              <a:rPr lang="it-IT" altLang="de-DE" sz="2000" dirty="0"/>
              <a:t> </a:t>
            </a:r>
            <a:r>
              <a:rPr lang="it-IT" altLang="de-DE" sz="2000" dirty="0">
                <a:sym typeface="Symbol" panose="05050102010706020507" pitchFamily="18" charset="2"/>
              </a:rPr>
              <a:t>+ </a:t>
            </a:r>
            <a:r>
              <a:rPr lang="it-IT" altLang="de-DE" sz="2000" b="1" dirty="0">
                <a:solidFill>
                  <a:srgbClr val="CC0000"/>
                </a:solidFill>
                <a:sym typeface="Symbol" panose="05050102010706020507" pitchFamily="18" charset="2"/>
              </a:rPr>
              <a:t>g</a:t>
            </a:r>
            <a:r>
              <a:rPr lang="it-IT" altLang="de-DE" sz="2000" dirty="0">
                <a:solidFill>
                  <a:srgbClr val="CC0000"/>
                </a:solidFill>
              </a:rPr>
              <a:t> </a:t>
            </a:r>
            <a:endParaRPr lang="en-US" altLang="de-DE" sz="2000" dirty="0">
              <a:solidFill>
                <a:srgbClr val="000099"/>
              </a:solidFill>
              <a:latin typeface="Times New Roman" panose="02020603050405020304" pitchFamily="18" charset="0"/>
            </a:endParaRPr>
          </a:p>
        </p:txBody>
      </p:sp>
      <p:sp>
        <p:nvSpPr>
          <p:cNvPr id="15379" name="Text Box 19"/>
          <p:cNvSpPr txBox="1">
            <a:spLocks noChangeArrowheads="1"/>
          </p:cNvSpPr>
          <p:nvPr/>
        </p:nvSpPr>
        <p:spPr bwMode="auto">
          <a:xfrm>
            <a:off x="7019925" y="400526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400" b="1" i="1" dirty="0" err="1">
                <a:solidFill>
                  <a:srgbClr val="CC0000"/>
                </a:solidFill>
                <a:latin typeface="Arial" panose="020B0604020202020204" pitchFamily="34" charset="0"/>
              </a:rPr>
              <a:t>s</a:t>
            </a:r>
            <a:r>
              <a:rPr lang="it-IT" altLang="de-DE" sz="2400" b="1" baseline="-25000" dirty="0" err="1">
                <a:solidFill>
                  <a:srgbClr val="CC0000"/>
                </a:solidFill>
                <a:latin typeface="Arial" panose="020B0604020202020204" pitchFamily="34" charset="0"/>
              </a:rPr>
              <a:t>gold</a:t>
            </a:r>
            <a:r>
              <a:rPr lang="it-IT" altLang="de-DE" sz="2400" b="1" i="1" baseline="-25000" dirty="0">
                <a:solidFill>
                  <a:srgbClr val="CC0000"/>
                </a:solidFill>
                <a:latin typeface="Arial" panose="020B0604020202020204" pitchFamily="34" charset="0"/>
              </a:rPr>
              <a:t>  </a:t>
            </a:r>
            <a:r>
              <a:rPr lang="it-IT" altLang="de-DE" sz="2400" b="1" dirty="0">
                <a:solidFill>
                  <a:srgbClr val="CC0000"/>
                </a:solidFill>
                <a:latin typeface="Arial" panose="020B0604020202020204" pitchFamily="34" charset="0"/>
              </a:rPr>
              <a:t>f(</a:t>
            </a:r>
            <a:r>
              <a:rPr lang="it-IT" altLang="de-DE" sz="2400" b="1" dirty="0">
                <a:solidFill>
                  <a:schemeClr val="hlink"/>
                </a:solidFill>
                <a:latin typeface="Arial" panose="020B0604020202020204" pitchFamily="34" charset="0"/>
              </a:rPr>
              <a:t>k</a:t>
            </a:r>
            <a:r>
              <a:rPr lang="it-IT" altLang="de-DE" sz="2400" b="1" dirty="0">
                <a:solidFill>
                  <a:srgbClr val="CC0000"/>
                </a:solidFill>
                <a:latin typeface="Arial" panose="020B0604020202020204" pitchFamily="34" charset="0"/>
              </a:rPr>
              <a:t>)</a:t>
            </a:r>
            <a:endParaRPr lang="it-IT" altLang="de-DE" sz="3600" b="1" dirty="0">
              <a:solidFill>
                <a:srgbClr val="CC0000"/>
              </a:solidFill>
              <a:latin typeface="Arial" panose="020B0604020202020204" pitchFamily="34" charset="0"/>
            </a:endParaRPr>
          </a:p>
        </p:txBody>
      </p:sp>
      <p:sp>
        <p:nvSpPr>
          <p:cNvPr id="15380" name="Rectangle 22"/>
          <p:cNvSpPr>
            <a:spLocks noGrp="1" noChangeArrowheads="1"/>
          </p:cNvSpPr>
          <p:nvPr>
            <p:ph type="title"/>
          </p:nvPr>
        </p:nvSpPr>
        <p:spPr bwMode="auto">
          <a:xfrm>
            <a:off x="519112" y="188565"/>
            <a:ext cx="8624887" cy="792163"/>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de-DE" sz="2800" dirty="0">
                <a:latin typeface="American Typewriter" panose="02090604020004020304" pitchFamily="18" charset="77"/>
              </a:rPr>
              <a:t>Regola aurea </a:t>
            </a:r>
            <a:r>
              <a:rPr lang="it-IT" altLang="de-DE" sz="1800" dirty="0">
                <a:latin typeface="American Typewriter" panose="02090604020004020304" pitchFamily="18" charset="77"/>
              </a:rPr>
              <a:t>(con progresso tecnologico)</a:t>
            </a:r>
          </a:p>
        </p:txBody>
      </p:sp>
    </p:spTree>
    <p:extLst>
      <p:ext uri="{BB962C8B-B14F-4D97-AF65-F5344CB8AC3E}">
        <p14:creationId xmlns:p14="http://schemas.microsoft.com/office/powerpoint/2010/main" val="3606586848"/>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piè di pagina 3"/>
          <p:cNvSpPr>
            <a:spLocks noGrp="1"/>
          </p:cNvSpPr>
          <p:nvPr>
            <p:ph type="ftr" sz="quarter" idx="10"/>
          </p:nvPr>
        </p:nvSpPr>
        <p:spPr/>
        <p:txBody>
          <a:bodyPr/>
          <a:lstStyle/>
          <a:p>
            <a:pPr>
              <a:defRPr/>
            </a:pPr>
            <a:r>
              <a:rPr lang="it-IT"/>
              <a:t>Lez. 3-A: La crescita economica</a:t>
            </a:r>
          </a:p>
        </p:txBody>
      </p:sp>
      <p:sp>
        <p:nvSpPr>
          <p:cNvPr id="13315" name="Rectangle 2"/>
          <p:cNvSpPr>
            <a:spLocks noGrp="1" noChangeArrowheads="1"/>
          </p:cNvSpPr>
          <p:nvPr>
            <p:ph type="title"/>
          </p:nvPr>
        </p:nvSpPr>
        <p:spPr bwMode="auto">
          <a:xfrm>
            <a:off x="533400" y="391766"/>
            <a:ext cx="8229600" cy="588962"/>
          </a:xfrm>
          <a:solidFill>
            <a:schemeClr val="accent3">
              <a:lumMod val="85000"/>
            </a:schemeClr>
          </a:solidFill>
        </p:spPr>
        <p:txBody>
          <a:bodyPr vert="horz" wrap="square" lIns="91440" tIns="45720" rIns="91440" bIns="45720" numCol="1" anchor="t" anchorCtr="0" compatLnSpc="1">
            <a:prstTxWarp prst="textNoShape">
              <a:avLst/>
            </a:prstTxWarp>
          </a:bodyPr>
          <a:lstStyle/>
          <a:p>
            <a:pPr eaLnBrk="1" hangingPunct="1"/>
            <a:r>
              <a:rPr lang="it-IT" altLang="de-DE" sz="2400" dirty="0">
                <a:latin typeface="American Typewriter" panose="02090604020004020304" pitchFamily="18" charset="77"/>
              </a:rPr>
              <a:t>Gli effetti del progresso tecnologico</a:t>
            </a:r>
            <a:endParaRPr lang="it-IT" altLang="de-DE" sz="2800" dirty="0">
              <a:latin typeface="American Typewriter" panose="02090604020004020304" pitchFamily="18" charset="77"/>
            </a:endParaRPr>
          </a:p>
        </p:txBody>
      </p:sp>
      <p:sp>
        <p:nvSpPr>
          <p:cNvPr id="13316" name="Line 4"/>
          <p:cNvSpPr>
            <a:spLocks noChangeShapeType="1"/>
          </p:cNvSpPr>
          <p:nvPr/>
        </p:nvSpPr>
        <p:spPr bwMode="auto">
          <a:xfrm>
            <a:off x="323850" y="2447925"/>
            <a:ext cx="8424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13317" name="Text Box 8"/>
          <p:cNvSpPr txBox="1">
            <a:spLocks noChangeArrowheads="1"/>
          </p:cNvSpPr>
          <p:nvPr/>
        </p:nvSpPr>
        <p:spPr bwMode="auto">
          <a:xfrm>
            <a:off x="53117" y="1952005"/>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i="1" dirty="0">
                <a:solidFill>
                  <a:srgbClr val="CC0000"/>
                </a:solidFill>
                <a:latin typeface="Arial" panose="020B0604020202020204" pitchFamily="34" charset="0"/>
              </a:rPr>
              <a:t>Variabile</a:t>
            </a:r>
          </a:p>
        </p:txBody>
      </p:sp>
      <p:sp>
        <p:nvSpPr>
          <p:cNvPr id="453641" name="Text Box 9"/>
          <p:cNvSpPr txBox="1">
            <a:spLocks noChangeArrowheads="1"/>
          </p:cNvSpPr>
          <p:nvPr/>
        </p:nvSpPr>
        <p:spPr bwMode="auto">
          <a:xfrm>
            <a:off x="107950" y="2592388"/>
            <a:ext cx="396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b="1" dirty="0">
                <a:solidFill>
                  <a:srgbClr val="000099"/>
                </a:solidFill>
                <a:latin typeface="American Typewriter" panose="02090604020004020304" pitchFamily="18" charset="77"/>
              </a:rPr>
              <a:t>Capitale per lavoratore effettivo </a:t>
            </a:r>
          </a:p>
        </p:txBody>
      </p:sp>
      <p:sp>
        <p:nvSpPr>
          <p:cNvPr id="453642" name="Text Box 10"/>
          <p:cNvSpPr txBox="1">
            <a:spLocks noChangeArrowheads="1"/>
          </p:cNvSpPr>
          <p:nvPr/>
        </p:nvSpPr>
        <p:spPr bwMode="auto">
          <a:xfrm>
            <a:off x="107950" y="3305175"/>
            <a:ext cx="4033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b="1" dirty="0">
                <a:solidFill>
                  <a:srgbClr val="000099"/>
                </a:solidFill>
                <a:latin typeface="American Typewriter" panose="02090604020004020304" pitchFamily="18" charset="77"/>
              </a:rPr>
              <a:t>Prodotto per lavoratore effettivo</a:t>
            </a:r>
          </a:p>
        </p:txBody>
      </p:sp>
      <p:sp>
        <p:nvSpPr>
          <p:cNvPr id="453643" name="Text Box 11"/>
          <p:cNvSpPr txBox="1">
            <a:spLocks noChangeArrowheads="1"/>
          </p:cNvSpPr>
          <p:nvPr/>
        </p:nvSpPr>
        <p:spPr bwMode="auto">
          <a:xfrm>
            <a:off x="107950" y="3954463"/>
            <a:ext cx="295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b="1" dirty="0">
                <a:solidFill>
                  <a:srgbClr val="000099"/>
                </a:solidFill>
                <a:latin typeface="American Typewriter" panose="02090604020004020304" pitchFamily="18" charset="77"/>
              </a:rPr>
              <a:t>Prodotto per lavoratore</a:t>
            </a:r>
          </a:p>
        </p:txBody>
      </p:sp>
      <p:sp>
        <p:nvSpPr>
          <p:cNvPr id="13321" name="Text Box 20"/>
          <p:cNvSpPr txBox="1">
            <a:spLocks noChangeArrowheads="1"/>
          </p:cNvSpPr>
          <p:nvPr/>
        </p:nvSpPr>
        <p:spPr bwMode="auto">
          <a:xfrm>
            <a:off x="3923928" y="1943100"/>
            <a:ext cx="158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800" b="1" i="1" dirty="0">
                <a:solidFill>
                  <a:schemeClr val="tx2"/>
                </a:solidFill>
                <a:latin typeface="American Typewriter" panose="02090604020004020304" pitchFamily="18" charset="77"/>
              </a:rPr>
              <a:t>Simbolo</a:t>
            </a:r>
          </a:p>
        </p:txBody>
      </p:sp>
      <p:sp>
        <p:nvSpPr>
          <p:cNvPr id="13322" name="Text Box 21"/>
          <p:cNvSpPr txBox="1">
            <a:spLocks noChangeArrowheads="1"/>
          </p:cNvSpPr>
          <p:nvPr/>
        </p:nvSpPr>
        <p:spPr bwMode="auto">
          <a:xfrm>
            <a:off x="7235825" y="1008063"/>
            <a:ext cx="1527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i="1" dirty="0">
                <a:solidFill>
                  <a:schemeClr val="tx2"/>
                </a:solidFill>
                <a:latin typeface="Arial" panose="020B0604020202020204" pitchFamily="34" charset="0"/>
              </a:rPr>
              <a:t>Tasso di crescita in stato stazionario</a:t>
            </a:r>
          </a:p>
        </p:txBody>
      </p:sp>
      <p:sp>
        <p:nvSpPr>
          <p:cNvPr id="453658" name="Text Box 26"/>
          <p:cNvSpPr txBox="1">
            <a:spLocks noChangeArrowheads="1"/>
          </p:cNvSpPr>
          <p:nvPr/>
        </p:nvSpPr>
        <p:spPr bwMode="auto">
          <a:xfrm>
            <a:off x="3924300" y="2566988"/>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800" b="1" dirty="0">
                <a:latin typeface="American Typewriter" panose="02090604020004020304" pitchFamily="18" charset="77"/>
                <a:sym typeface="Symbol" panose="05050102010706020507" pitchFamily="18" charset="2"/>
              </a:rPr>
              <a:t>k = K /(</a:t>
            </a:r>
            <a:r>
              <a:rPr lang="it-IT" altLang="de-DE" sz="1800" b="1" dirty="0">
                <a:solidFill>
                  <a:srgbClr val="C00000"/>
                </a:solidFill>
                <a:latin typeface="American Typewriter" panose="02090604020004020304" pitchFamily="18" charset="77"/>
                <a:sym typeface="Symbol" panose="05050102010706020507" pitchFamily="18" charset="2"/>
              </a:rPr>
              <a:t>A</a:t>
            </a:r>
            <a:r>
              <a:rPr lang="it-IT" altLang="de-DE" sz="1800" b="1" dirty="0">
                <a:latin typeface="American Typewriter" panose="02090604020004020304" pitchFamily="18" charset="77"/>
                <a:sym typeface="Symbol" panose="05050102010706020507" pitchFamily="18" charset="2"/>
              </a:rPr>
              <a:t> </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sym typeface="Symbol" panose="05050102010706020507" pitchFamily="18" charset="2"/>
              </a:rPr>
              <a:t> N)</a:t>
            </a:r>
          </a:p>
        </p:txBody>
      </p:sp>
      <p:sp>
        <p:nvSpPr>
          <p:cNvPr id="453661" name="Text Box 29"/>
          <p:cNvSpPr txBox="1">
            <a:spLocks noChangeArrowheads="1"/>
          </p:cNvSpPr>
          <p:nvPr/>
        </p:nvSpPr>
        <p:spPr bwMode="auto">
          <a:xfrm>
            <a:off x="3924300" y="3287713"/>
            <a:ext cx="3600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800" b="1" dirty="0">
                <a:latin typeface="American Typewriter" panose="02090604020004020304" pitchFamily="18" charset="77"/>
                <a:sym typeface="Symbol" panose="05050102010706020507" pitchFamily="18" charset="2"/>
              </a:rPr>
              <a:t>y = Y /(</a:t>
            </a:r>
            <a:r>
              <a:rPr lang="it-IT" altLang="de-DE" sz="1800" b="1" dirty="0">
                <a:solidFill>
                  <a:srgbClr val="C00000"/>
                </a:solidFill>
                <a:latin typeface="American Typewriter" panose="02090604020004020304" pitchFamily="18" charset="77"/>
                <a:sym typeface="Symbol" panose="05050102010706020507" pitchFamily="18" charset="2"/>
              </a:rPr>
              <a:t>A</a:t>
            </a:r>
            <a:r>
              <a:rPr lang="it-IT" altLang="de-DE" sz="1800" b="1" dirty="0">
                <a:latin typeface="American Typewriter" panose="02090604020004020304" pitchFamily="18" charset="77"/>
                <a:sym typeface="Symbol" panose="05050102010706020507" pitchFamily="18" charset="2"/>
              </a:rPr>
              <a:t> </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sym typeface="Symbol" panose="05050102010706020507" pitchFamily="18" charset="2"/>
              </a:rPr>
              <a:t> N)= f(k)</a:t>
            </a:r>
          </a:p>
        </p:txBody>
      </p:sp>
      <p:sp>
        <p:nvSpPr>
          <p:cNvPr id="453664" name="Text Box 32"/>
          <p:cNvSpPr txBox="1">
            <a:spLocks noChangeArrowheads="1"/>
          </p:cNvSpPr>
          <p:nvPr/>
        </p:nvSpPr>
        <p:spPr bwMode="auto">
          <a:xfrm>
            <a:off x="3924300" y="3960813"/>
            <a:ext cx="223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800" b="1" dirty="0">
                <a:latin typeface="American Typewriter" panose="02090604020004020304" pitchFamily="18" charset="77"/>
                <a:sym typeface="Symbol" panose="05050102010706020507" pitchFamily="18" charset="2"/>
              </a:rPr>
              <a:t>Y/N = y </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sym typeface="Symbol" panose="05050102010706020507" pitchFamily="18" charset="2"/>
              </a:rPr>
              <a:t> </a:t>
            </a:r>
            <a:r>
              <a:rPr lang="it-IT" altLang="de-DE" sz="1800" b="1" dirty="0">
                <a:solidFill>
                  <a:srgbClr val="CC0000"/>
                </a:solidFill>
                <a:latin typeface="American Typewriter" panose="02090604020004020304" pitchFamily="18" charset="77"/>
                <a:sym typeface="Symbol" panose="05050102010706020507" pitchFamily="18" charset="2"/>
              </a:rPr>
              <a:t>A</a:t>
            </a:r>
            <a:endParaRPr lang="it-IT" altLang="de-DE" sz="1800" b="1" dirty="0">
              <a:latin typeface="American Typewriter" panose="02090604020004020304" pitchFamily="18" charset="77"/>
              <a:sym typeface="Symbol" panose="05050102010706020507" pitchFamily="18" charset="2"/>
            </a:endParaRPr>
          </a:p>
        </p:txBody>
      </p:sp>
      <p:sp>
        <p:nvSpPr>
          <p:cNvPr id="453667" name="Text Box 35"/>
          <p:cNvSpPr txBox="1">
            <a:spLocks noChangeArrowheads="1"/>
          </p:cNvSpPr>
          <p:nvPr/>
        </p:nvSpPr>
        <p:spPr bwMode="auto">
          <a:xfrm>
            <a:off x="7812088" y="2592388"/>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a:latin typeface="American Typewriter" panose="02090604020004020304" pitchFamily="18" charset="77"/>
                <a:sym typeface="Symbol" panose="05050102010706020507" pitchFamily="18" charset="2"/>
              </a:rPr>
              <a:t>0</a:t>
            </a:r>
          </a:p>
        </p:txBody>
      </p:sp>
      <p:sp>
        <p:nvSpPr>
          <p:cNvPr id="453670" name="Text Box 38"/>
          <p:cNvSpPr txBox="1">
            <a:spLocks noChangeArrowheads="1"/>
          </p:cNvSpPr>
          <p:nvPr/>
        </p:nvSpPr>
        <p:spPr bwMode="auto">
          <a:xfrm>
            <a:off x="7812088" y="3240088"/>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a:latin typeface="American Typewriter" panose="02090604020004020304" pitchFamily="18" charset="77"/>
                <a:sym typeface="Symbol" panose="05050102010706020507" pitchFamily="18" charset="2"/>
              </a:rPr>
              <a:t>0</a:t>
            </a:r>
          </a:p>
        </p:txBody>
      </p:sp>
      <p:sp>
        <p:nvSpPr>
          <p:cNvPr id="453673" name="Text Box 41"/>
          <p:cNvSpPr txBox="1">
            <a:spLocks noChangeArrowheads="1"/>
          </p:cNvSpPr>
          <p:nvPr/>
        </p:nvSpPr>
        <p:spPr bwMode="auto">
          <a:xfrm>
            <a:off x="7812088" y="4006850"/>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i="1">
                <a:solidFill>
                  <a:srgbClr val="CC0000"/>
                </a:solidFill>
                <a:latin typeface="American Typewriter" panose="02090604020004020304" pitchFamily="18" charset="77"/>
                <a:sym typeface="Symbol" panose="05050102010706020507" pitchFamily="18" charset="2"/>
              </a:rPr>
              <a:t>g</a:t>
            </a:r>
          </a:p>
        </p:txBody>
      </p:sp>
      <p:sp>
        <p:nvSpPr>
          <p:cNvPr id="453675" name="Text Box 43"/>
          <p:cNvSpPr txBox="1">
            <a:spLocks noChangeArrowheads="1"/>
          </p:cNvSpPr>
          <p:nvPr/>
        </p:nvSpPr>
        <p:spPr bwMode="auto">
          <a:xfrm>
            <a:off x="107950" y="4648200"/>
            <a:ext cx="295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600" b="1" dirty="0">
                <a:solidFill>
                  <a:srgbClr val="000099"/>
                </a:solidFill>
                <a:latin typeface="American Typewriter" panose="02090604020004020304" pitchFamily="18" charset="77"/>
              </a:rPr>
              <a:t>Prodotto totale</a:t>
            </a:r>
          </a:p>
        </p:txBody>
      </p:sp>
      <p:sp>
        <p:nvSpPr>
          <p:cNvPr id="13330" name="Line 44"/>
          <p:cNvSpPr>
            <a:spLocks noChangeShapeType="1"/>
          </p:cNvSpPr>
          <p:nvPr/>
        </p:nvSpPr>
        <p:spPr bwMode="auto">
          <a:xfrm>
            <a:off x="250825" y="5184775"/>
            <a:ext cx="8424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latin typeface="American Typewriter" panose="02090604020004020304" pitchFamily="18" charset="77"/>
            </a:endParaRPr>
          </a:p>
        </p:txBody>
      </p:sp>
      <p:sp>
        <p:nvSpPr>
          <p:cNvPr id="453678" name="Text Box 46"/>
          <p:cNvSpPr txBox="1">
            <a:spLocks noChangeArrowheads="1"/>
          </p:cNvSpPr>
          <p:nvPr/>
        </p:nvSpPr>
        <p:spPr bwMode="auto">
          <a:xfrm>
            <a:off x="3924300" y="4654550"/>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1800" b="1" dirty="0">
                <a:latin typeface="American Typewriter" panose="02090604020004020304" pitchFamily="18" charset="77"/>
                <a:sym typeface="Symbol" panose="05050102010706020507" pitchFamily="18" charset="2"/>
              </a:rPr>
              <a:t>Y = y </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sym typeface="Symbol" panose="05050102010706020507" pitchFamily="18" charset="2"/>
              </a:rPr>
              <a:t> (</a:t>
            </a:r>
            <a:r>
              <a:rPr lang="it-IT" altLang="de-DE" sz="1800" b="1" dirty="0">
                <a:solidFill>
                  <a:srgbClr val="CC0000"/>
                </a:solidFill>
                <a:latin typeface="American Typewriter" panose="02090604020004020304" pitchFamily="18" charset="77"/>
                <a:sym typeface="Symbol" panose="05050102010706020507" pitchFamily="18" charset="2"/>
              </a:rPr>
              <a:t>A </a:t>
            </a:r>
            <a:r>
              <a:rPr lang="it-IT" altLang="de-DE" sz="1800" dirty="0">
                <a:latin typeface="American Typewriter" panose="02090604020004020304" pitchFamily="18" charset="77"/>
                <a:sym typeface="Symbol" panose="05050102010706020507" pitchFamily="18" charset="2"/>
              </a:rPr>
              <a:t>∙</a:t>
            </a:r>
            <a:r>
              <a:rPr lang="it-IT" altLang="de-DE" sz="1800" b="1" dirty="0">
                <a:latin typeface="American Typewriter" panose="02090604020004020304" pitchFamily="18" charset="77"/>
                <a:sym typeface="Symbol" panose="05050102010706020507" pitchFamily="18" charset="2"/>
              </a:rPr>
              <a:t> N)</a:t>
            </a:r>
          </a:p>
        </p:txBody>
      </p:sp>
      <p:sp>
        <p:nvSpPr>
          <p:cNvPr id="453681" name="Text Box 49"/>
          <p:cNvSpPr txBox="1">
            <a:spLocks noChangeArrowheads="1"/>
          </p:cNvSpPr>
          <p:nvPr/>
        </p:nvSpPr>
        <p:spPr bwMode="auto">
          <a:xfrm>
            <a:off x="7451725" y="4606925"/>
            <a:ext cx="1296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de-DE" sz="2000" b="1" i="1">
                <a:latin typeface="American Typewriter" panose="02090604020004020304" pitchFamily="18" charset="77"/>
                <a:sym typeface="Symbol" panose="05050102010706020507" pitchFamily="18" charset="2"/>
              </a:rPr>
              <a:t>n + </a:t>
            </a:r>
            <a:r>
              <a:rPr lang="it-IT" altLang="de-DE" sz="2000" b="1" i="1">
                <a:solidFill>
                  <a:srgbClr val="CC0000"/>
                </a:solidFill>
                <a:latin typeface="American Typewriter" panose="02090604020004020304" pitchFamily="18" charset="77"/>
                <a:sym typeface="Symbol" panose="05050102010706020507" pitchFamily="18" charset="2"/>
              </a:rPr>
              <a:t>g</a:t>
            </a:r>
          </a:p>
        </p:txBody>
      </p:sp>
      <p:sp>
        <p:nvSpPr>
          <p:cNvPr id="13333" name="Rectangle 50"/>
          <p:cNvSpPr>
            <a:spLocks noChangeArrowheads="1"/>
          </p:cNvSpPr>
          <p:nvPr/>
        </p:nvSpPr>
        <p:spPr bwMode="auto">
          <a:xfrm>
            <a:off x="395288" y="1105475"/>
            <a:ext cx="5329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it-IT" altLang="de-DE" sz="1800" dirty="0">
                <a:latin typeface="Arial" panose="020B0604020202020204" pitchFamily="34" charset="0"/>
              </a:rPr>
              <a:t>Quali sono i tassi di crescita delle variabili macroeconomiche nello stato stazionario?</a:t>
            </a:r>
          </a:p>
        </p:txBody>
      </p:sp>
      <p:sp>
        <p:nvSpPr>
          <p:cNvPr id="453684" name="Rectangle 52"/>
          <p:cNvSpPr>
            <a:spLocks noChangeArrowheads="1"/>
          </p:cNvSpPr>
          <p:nvPr/>
        </p:nvSpPr>
        <p:spPr bwMode="auto">
          <a:xfrm>
            <a:off x="684213" y="5257800"/>
            <a:ext cx="6935787" cy="646331"/>
          </a:xfrm>
          <a:prstGeom prst="rect">
            <a:avLst/>
          </a:prstGeom>
          <a:solidFill>
            <a:schemeClr val="accent3">
              <a:lumMod val="85000"/>
            </a:schemeClr>
          </a:solidFill>
          <a:ln>
            <a:solidFill>
              <a:schemeClr val="bg2">
                <a:lumMod val="60000"/>
                <a:lumOff val="40000"/>
              </a:schemeClr>
            </a:solidFill>
          </a:ln>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tx2"/>
              </a:buClr>
              <a:buSzPct val="70000"/>
              <a:buFont typeface="Wingdings" panose="05000000000000000000" pitchFamily="2" charset="2"/>
              <a:buChar char="¢"/>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7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it-IT" altLang="de-DE" sz="1600" dirty="0">
                <a:latin typeface="American Typewriter" panose="02090604020004020304" pitchFamily="18" charset="77"/>
              </a:rPr>
              <a:t>Solo il progresso tecnologico può spiegare la crescita </a:t>
            </a:r>
            <a:r>
              <a:rPr lang="it-IT" altLang="de-DE" sz="1600" u="sng" dirty="0">
                <a:latin typeface="American Typewriter" panose="02090604020004020304" pitchFamily="18" charset="77"/>
              </a:rPr>
              <a:t>persistente</a:t>
            </a:r>
            <a:r>
              <a:rPr lang="it-IT" altLang="de-DE" sz="1600" dirty="0">
                <a:latin typeface="American Typewriter" panose="02090604020004020304" pitchFamily="18" charset="77"/>
              </a:rPr>
              <a:t> del tenore di vita </a:t>
            </a:r>
            <a:r>
              <a:rPr lang="it-IT" altLang="de-DE" sz="1600" i="1" dirty="0">
                <a:latin typeface="American Typewriter" panose="02090604020004020304" pitchFamily="18" charset="77"/>
              </a:rPr>
              <a:t>pro capite</a:t>
            </a:r>
            <a:r>
              <a:rPr lang="it-IT" altLang="de-DE" sz="2000" dirty="0">
                <a:latin typeface="American Typewriter" panose="02090604020004020304" pitchFamily="18" charset="77"/>
              </a:rPr>
              <a:t>.</a:t>
            </a:r>
          </a:p>
        </p:txBody>
      </p:sp>
    </p:spTree>
    <p:extLst>
      <p:ext uri="{BB962C8B-B14F-4D97-AF65-F5344CB8AC3E}">
        <p14:creationId xmlns:p14="http://schemas.microsoft.com/office/powerpoint/2010/main" val="2956163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3641"/>
                                        </p:tgtEl>
                                        <p:attrNameLst>
                                          <p:attrName>style.visibility</p:attrName>
                                        </p:attrNameLst>
                                      </p:cBhvr>
                                      <p:to>
                                        <p:strVal val="visible"/>
                                      </p:to>
                                    </p:set>
                                    <p:animEffect transition="in" filter="strips(downRight)">
                                      <p:cBhvr>
                                        <p:cTn id="7" dur="500"/>
                                        <p:tgtEl>
                                          <p:spTgt spid="453641"/>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453658"/>
                                        </p:tgtEl>
                                        <p:attrNameLst>
                                          <p:attrName>style.visibility</p:attrName>
                                        </p:attrNameLst>
                                      </p:cBhvr>
                                      <p:to>
                                        <p:strVal val="visible"/>
                                      </p:to>
                                    </p:set>
                                    <p:animEffect transition="in" filter="strips(downRight)">
                                      <p:cBhvr>
                                        <p:cTn id="11" dur="500"/>
                                        <p:tgtEl>
                                          <p:spTgt spid="4536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53667"/>
                                        </p:tgtEl>
                                        <p:attrNameLst>
                                          <p:attrName>style.visibility</p:attrName>
                                        </p:attrNameLst>
                                      </p:cBhvr>
                                      <p:to>
                                        <p:strVal val="visible"/>
                                      </p:to>
                                    </p:set>
                                    <p:animEffect transition="in" filter="strips(downRight)">
                                      <p:cBhvr>
                                        <p:cTn id="16" dur="500"/>
                                        <p:tgtEl>
                                          <p:spTgt spid="4536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53642"/>
                                        </p:tgtEl>
                                        <p:attrNameLst>
                                          <p:attrName>style.visibility</p:attrName>
                                        </p:attrNameLst>
                                      </p:cBhvr>
                                      <p:to>
                                        <p:strVal val="visible"/>
                                      </p:to>
                                    </p:set>
                                    <p:animEffect transition="in" filter="strips(downRight)">
                                      <p:cBhvr>
                                        <p:cTn id="21" dur="500"/>
                                        <p:tgtEl>
                                          <p:spTgt spid="453642"/>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453661"/>
                                        </p:tgtEl>
                                        <p:attrNameLst>
                                          <p:attrName>style.visibility</p:attrName>
                                        </p:attrNameLst>
                                      </p:cBhvr>
                                      <p:to>
                                        <p:strVal val="visible"/>
                                      </p:to>
                                    </p:set>
                                    <p:animEffect transition="in" filter="strips(downRight)">
                                      <p:cBhvr>
                                        <p:cTn id="25" dur="500"/>
                                        <p:tgtEl>
                                          <p:spTgt spid="4536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453670"/>
                                        </p:tgtEl>
                                        <p:attrNameLst>
                                          <p:attrName>style.visibility</p:attrName>
                                        </p:attrNameLst>
                                      </p:cBhvr>
                                      <p:to>
                                        <p:strVal val="visible"/>
                                      </p:to>
                                    </p:set>
                                    <p:animEffect transition="in" filter="strips(downRight)">
                                      <p:cBhvr>
                                        <p:cTn id="30" dur="500"/>
                                        <p:tgtEl>
                                          <p:spTgt spid="4536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453643">
                                            <p:txEl>
                                              <p:pRg st="0" end="0"/>
                                            </p:txEl>
                                          </p:spTgt>
                                        </p:tgtEl>
                                        <p:attrNameLst>
                                          <p:attrName>style.visibility</p:attrName>
                                        </p:attrNameLst>
                                      </p:cBhvr>
                                      <p:to>
                                        <p:strVal val="visible"/>
                                      </p:to>
                                    </p:set>
                                    <p:animEffect transition="in" filter="strips(downRight)">
                                      <p:cBhvr>
                                        <p:cTn id="35" dur="500"/>
                                        <p:tgtEl>
                                          <p:spTgt spid="453643">
                                            <p:txEl>
                                              <p:pRg st="0" end="0"/>
                                            </p:txEl>
                                          </p:spTgt>
                                        </p:tgtEl>
                                      </p:cBhvr>
                                    </p:animEffect>
                                  </p:childTnLst>
                                </p:cTn>
                              </p:par>
                            </p:childTnLst>
                          </p:cTn>
                        </p:par>
                        <p:par>
                          <p:cTn id="36" fill="hold" nodeType="afterGroup">
                            <p:stCondLst>
                              <p:cond delay="500"/>
                            </p:stCondLst>
                            <p:childTnLst>
                              <p:par>
                                <p:cTn id="37" presetID="18" presetClass="entr" presetSubtype="6" fill="hold" grpId="0" nodeType="afterEffect">
                                  <p:stCondLst>
                                    <p:cond delay="0"/>
                                  </p:stCondLst>
                                  <p:childTnLst>
                                    <p:set>
                                      <p:cBhvr>
                                        <p:cTn id="38" dur="1" fill="hold">
                                          <p:stCondLst>
                                            <p:cond delay="0"/>
                                          </p:stCondLst>
                                        </p:cTn>
                                        <p:tgtEl>
                                          <p:spTgt spid="453664"/>
                                        </p:tgtEl>
                                        <p:attrNameLst>
                                          <p:attrName>style.visibility</p:attrName>
                                        </p:attrNameLst>
                                      </p:cBhvr>
                                      <p:to>
                                        <p:strVal val="visible"/>
                                      </p:to>
                                    </p:set>
                                    <p:animEffect transition="in" filter="strips(downRight)">
                                      <p:cBhvr>
                                        <p:cTn id="39" dur="500"/>
                                        <p:tgtEl>
                                          <p:spTgt spid="45366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453673"/>
                                        </p:tgtEl>
                                        <p:attrNameLst>
                                          <p:attrName>style.visibility</p:attrName>
                                        </p:attrNameLst>
                                      </p:cBhvr>
                                      <p:to>
                                        <p:strVal val="visible"/>
                                      </p:to>
                                    </p:set>
                                    <p:animEffect transition="in" filter="strips(downRight)">
                                      <p:cBhvr>
                                        <p:cTn id="44" dur="500"/>
                                        <p:tgtEl>
                                          <p:spTgt spid="45367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6" fill="hold" nodeType="clickEffect">
                                  <p:stCondLst>
                                    <p:cond delay="0"/>
                                  </p:stCondLst>
                                  <p:childTnLst>
                                    <p:set>
                                      <p:cBhvr>
                                        <p:cTn id="48" dur="1" fill="hold">
                                          <p:stCondLst>
                                            <p:cond delay="0"/>
                                          </p:stCondLst>
                                        </p:cTn>
                                        <p:tgtEl>
                                          <p:spTgt spid="453675">
                                            <p:txEl>
                                              <p:pRg st="0" end="0"/>
                                            </p:txEl>
                                          </p:spTgt>
                                        </p:tgtEl>
                                        <p:attrNameLst>
                                          <p:attrName>style.visibility</p:attrName>
                                        </p:attrNameLst>
                                      </p:cBhvr>
                                      <p:to>
                                        <p:strVal val="visible"/>
                                      </p:to>
                                    </p:set>
                                    <p:animEffect transition="in" filter="strips(downRight)">
                                      <p:cBhvr>
                                        <p:cTn id="49" dur="500"/>
                                        <p:tgtEl>
                                          <p:spTgt spid="453675">
                                            <p:txEl>
                                              <p:pRg st="0" end="0"/>
                                            </p:txEl>
                                          </p:spTgt>
                                        </p:tgtEl>
                                      </p:cBhvr>
                                    </p:animEffect>
                                  </p:childTnLst>
                                </p:cTn>
                              </p:par>
                            </p:childTnLst>
                          </p:cTn>
                        </p:par>
                        <p:par>
                          <p:cTn id="50" fill="hold" nodeType="afterGroup">
                            <p:stCondLst>
                              <p:cond delay="500"/>
                            </p:stCondLst>
                            <p:childTnLst>
                              <p:par>
                                <p:cTn id="51" presetID="18" presetClass="entr" presetSubtype="6" fill="hold" grpId="0" nodeType="afterEffect">
                                  <p:stCondLst>
                                    <p:cond delay="0"/>
                                  </p:stCondLst>
                                  <p:childTnLst>
                                    <p:set>
                                      <p:cBhvr>
                                        <p:cTn id="52" dur="1" fill="hold">
                                          <p:stCondLst>
                                            <p:cond delay="0"/>
                                          </p:stCondLst>
                                        </p:cTn>
                                        <p:tgtEl>
                                          <p:spTgt spid="453678"/>
                                        </p:tgtEl>
                                        <p:attrNameLst>
                                          <p:attrName>style.visibility</p:attrName>
                                        </p:attrNameLst>
                                      </p:cBhvr>
                                      <p:to>
                                        <p:strVal val="visible"/>
                                      </p:to>
                                    </p:set>
                                    <p:animEffect transition="in" filter="strips(downRight)">
                                      <p:cBhvr>
                                        <p:cTn id="53" dur="500"/>
                                        <p:tgtEl>
                                          <p:spTgt spid="4536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6" fill="hold" grpId="0" nodeType="clickEffect">
                                  <p:stCondLst>
                                    <p:cond delay="0"/>
                                  </p:stCondLst>
                                  <p:childTnLst>
                                    <p:set>
                                      <p:cBhvr>
                                        <p:cTn id="57" dur="1" fill="hold">
                                          <p:stCondLst>
                                            <p:cond delay="0"/>
                                          </p:stCondLst>
                                        </p:cTn>
                                        <p:tgtEl>
                                          <p:spTgt spid="453681"/>
                                        </p:tgtEl>
                                        <p:attrNameLst>
                                          <p:attrName>style.visibility</p:attrName>
                                        </p:attrNameLst>
                                      </p:cBhvr>
                                      <p:to>
                                        <p:strVal val="visible"/>
                                      </p:to>
                                    </p:set>
                                    <p:animEffect transition="in" filter="strips(downRight)">
                                      <p:cBhvr>
                                        <p:cTn id="58" dur="500"/>
                                        <p:tgtEl>
                                          <p:spTgt spid="45368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453684"/>
                                        </p:tgtEl>
                                        <p:attrNameLst>
                                          <p:attrName>style.visibility</p:attrName>
                                        </p:attrNameLst>
                                      </p:cBhvr>
                                      <p:to>
                                        <p:strVal val="visible"/>
                                      </p:to>
                                    </p:set>
                                    <p:animEffect transition="in" filter="strips(downRight)">
                                      <p:cBhvr>
                                        <p:cTn id="63" dur="500"/>
                                        <p:tgtEl>
                                          <p:spTgt spid="453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41" grpId="0"/>
      <p:bldP spid="453642" grpId="0"/>
      <p:bldP spid="453661" grpId="0"/>
      <p:bldP spid="453664" grpId="0"/>
      <p:bldP spid="453670" grpId="0"/>
      <p:bldP spid="453673" grpId="0"/>
      <p:bldP spid="453678" grpId="0"/>
      <p:bldP spid="453681" grpId="0"/>
      <p:bldP spid="45368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3-A: La crescita economica</a:t>
            </a:r>
          </a:p>
        </p:txBody>
      </p:sp>
      <p:sp>
        <p:nvSpPr>
          <p:cNvPr id="69635" name="Rectangle 2"/>
          <p:cNvSpPr>
            <a:spLocks noGrp="1" noChangeArrowheads="1"/>
          </p:cNvSpPr>
          <p:nvPr>
            <p:ph type="title"/>
          </p:nvPr>
        </p:nvSpPr>
        <p:spPr bwMode="auto">
          <a:xfrm>
            <a:off x="533400" y="442913"/>
            <a:ext cx="731361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en-US" sz="2400" b="1" dirty="0">
                <a:latin typeface="American Typewriter" panose="02090604020004020304" pitchFamily="18" charset="77"/>
              </a:rPr>
              <a:t>II.8 - In sintesi</a:t>
            </a:r>
          </a:p>
        </p:txBody>
      </p:sp>
      <p:sp>
        <p:nvSpPr>
          <p:cNvPr id="69636" name="Rectangle 3"/>
          <p:cNvSpPr>
            <a:spLocks noGrp="1" noChangeArrowheads="1"/>
          </p:cNvSpPr>
          <p:nvPr>
            <p:ph type="body" idx="1"/>
          </p:nvPr>
        </p:nvSpPr>
        <p:spPr>
          <a:xfrm>
            <a:off x="611560" y="1052736"/>
            <a:ext cx="7783512" cy="3921224"/>
          </a:xfrm>
        </p:spPr>
        <p:txBody>
          <a:bodyPr/>
          <a:lstStyle/>
          <a:p>
            <a:pPr marL="0" indent="0">
              <a:buNone/>
            </a:pPr>
            <a:r>
              <a:rPr lang="en-IE" sz="1400" dirty="0">
                <a:effectLst/>
                <a:latin typeface="American Typewriter" panose="02090604020004020304" pitchFamily="18" charset="77"/>
              </a:rPr>
              <a:t>Secondo il </a:t>
            </a:r>
            <a:r>
              <a:rPr lang="en-IE" sz="1400" dirty="0" err="1">
                <a:effectLst/>
                <a:latin typeface="American Typewriter" panose="02090604020004020304" pitchFamily="18" charset="77"/>
              </a:rPr>
              <a:t>modello</a:t>
            </a:r>
            <a:r>
              <a:rPr lang="en-IE" sz="1400" dirty="0">
                <a:effectLst/>
                <a:latin typeface="American Typewriter" panose="02090604020004020304" pitchFamily="18" charset="77"/>
              </a:rPr>
              <a:t> di Solow, </a:t>
            </a:r>
            <a:r>
              <a:rPr lang="en-IE" sz="1400" dirty="0" err="1">
                <a:effectLst/>
                <a:latin typeface="American Typewriter" panose="02090604020004020304" pitchFamily="18" charset="77"/>
              </a:rPr>
              <a:t>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tre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fattori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che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influenzano</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tenore</a:t>
            </a:r>
            <a:r>
              <a:rPr lang="en-IE" sz="1400" dirty="0">
                <a:effectLst/>
                <a:latin typeface="American Typewriter" panose="02090604020004020304" pitchFamily="18" charset="77"/>
              </a:rPr>
              <a:t> di vita di </a:t>
            </a:r>
            <a:r>
              <a:rPr lang="en-IE" sz="1400" dirty="0" err="1">
                <a:effectLst/>
                <a:latin typeface="American Typewriter" panose="02090604020004020304" pitchFamily="18" charset="77"/>
              </a:rPr>
              <a:t>lungo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periodo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sono</a:t>
            </a:r>
            <a:r>
              <a:rPr lang="en-IE" sz="1400" dirty="0">
                <a:effectLst/>
                <a:latin typeface="American Typewriter" panose="02090604020004020304" pitchFamily="18" charset="77"/>
              </a:rPr>
              <a:t>: </a:t>
            </a:r>
          </a:p>
          <a:p>
            <a:pPr marL="0" indent="0">
              <a:buNone/>
            </a:pPr>
            <a:endParaRPr lang="en-IE" sz="900" dirty="0">
              <a:latin typeface="American Typewriter" panose="02090604020004020304" pitchFamily="18" charset="77"/>
            </a:endParaRPr>
          </a:p>
          <a:p>
            <a:r>
              <a:rPr lang="en-IE" sz="1400" i="1" u="sng" dirty="0" err="1">
                <a:effectLst/>
                <a:latin typeface="American Typewriter" panose="02090604020004020304" pitchFamily="18" charset="77"/>
              </a:rPr>
              <a:t>tasso</a:t>
            </a:r>
            <a:r>
              <a:rPr lang="en-IE" sz="1400" i="1" u="sng" dirty="0">
                <a:effectLst/>
                <a:latin typeface="American Typewriter" panose="02090604020004020304" pitchFamily="18" charset="77"/>
              </a:rPr>
              <a:t> di </a:t>
            </a:r>
            <a:r>
              <a:rPr lang="en-IE" sz="1400" i="1" u="sng" dirty="0" err="1">
                <a:effectLst/>
                <a:latin typeface="American Typewriter" panose="02090604020004020304" pitchFamily="18" charset="77"/>
              </a:rPr>
              <a:t>risparmio</a:t>
            </a:r>
            <a:r>
              <a:rPr lang="en-IE" sz="1400" i="1" u="sng" dirty="0">
                <a:effectLst/>
                <a:latin typeface="American Typewriter" panose="02090604020004020304" pitchFamily="18" charset="77"/>
              </a:rPr>
              <a:t> (s): </a:t>
            </a:r>
            <a:r>
              <a:rPr lang="en-IE" sz="1400" dirty="0" err="1">
                <a:effectLst/>
                <a:latin typeface="American Typewriter" panose="02090604020004020304" pitchFamily="18" charset="77"/>
              </a:rPr>
              <a:t>attraverso</a:t>
            </a:r>
            <a:r>
              <a:rPr lang="en-IE" sz="1400" dirty="0">
                <a:effectLst/>
                <a:latin typeface="American Typewriter" panose="02090604020004020304" pitchFamily="18" charset="77"/>
              </a:rPr>
              <a:t> un </a:t>
            </a:r>
            <a:r>
              <a:rPr lang="en-IE" sz="1400" dirty="0" err="1">
                <a:effectLst/>
                <a:latin typeface="American Typewriter" panose="02090604020004020304" pitchFamily="18" charset="77"/>
              </a:rPr>
              <a:t>aumento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degli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investimenti</a:t>
            </a:r>
            <a:r>
              <a:rPr lang="en-IE" sz="1400" dirty="0">
                <a:effectLst/>
                <a:latin typeface="American Typewriter" panose="02090604020004020304" pitchFamily="18" charset="77"/>
              </a:rPr>
              <a:t>, la </a:t>
            </a:r>
            <a:r>
              <a:rPr lang="en-IE" sz="1400" dirty="0" err="1">
                <a:effectLst/>
                <a:latin typeface="American Typewriter" panose="02090604020004020304" pitchFamily="18" charset="77"/>
              </a:rPr>
              <a:t>maggiore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accumulazione</a:t>
            </a:r>
            <a:r>
              <a:rPr lang="en-IE" sz="1400" dirty="0">
                <a:effectLst/>
                <a:latin typeface="American Typewriter" panose="02090604020004020304" pitchFamily="18" charset="77"/>
              </a:rPr>
              <a:t> di </a:t>
            </a:r>
            <a:r>
              <a:rPr lang="en-IE" sz="1400" dirty="0" err="1">
                <a:effectLst/>
                <a:latin typeface="American Typewriter" panose="02090604020004020304" pitchFamily="18" charset="77"/>
              </a:rPr>
              <a:t>capitale</a:t>
            </a:r>
            <a:r>
              <a:rPr lang="en-IE" sz="1400" dirty="0">
                <a:effectLst/>
                <a:latin typeface="American Typewriter" panose="02090604020004020304" pitchFamily="18" charset="77"/>
              </a:rPr>
              <a:t> fa </a:t>
            </a:r>
            <a:r>
              <a:rPr lang="en-IE" sz="1400" dirty="0" err="1">
                <a:effectLst/>
                <a:latin typeface="American Typewriter" panose="02090604020004020304" pitchFamily="18" charset="77"/>
              </a:rPr>
              <a:t>aumentare</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rapporto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capitale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lavoro</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k</a:t>
            </a:r>
            <a:r>
              <a:rPr lang="en-IE" sz="1400" dirty="0">
                <a:effectLst/>
                <a:latin typeface="American Typewriter" panose="02090604020004020304" pitchFamily="18" charset="77"/>
              </a:rPr>
              <a:t>) cui </a:t>
            </a:r>
            <a:r>
              <a:rPr lang="en-IE" sz="1400" dirty="0" err="1">
                <a:effectLst/>
                <a:latin typeface="American Typewriter" panose="02090604020004020304" pitchFamily="18" charset="77"/>
              </a:rPr>
              <a:t>corrisponde</a:t>
            </a:r>
            <a:r>
              <a:rPr lang="en-IE" sz="1400" dirty="0">
                <a:effectLst/>
                <a:latin typeface="American Typewriter" panose="02090604020004020304" pitchFamily="18" charset="77"/>
              </a:rPr>
              <a:t> un </a:t>
            </a:r>
            <a:r>
              <a:rPr lang="en-IE" sz="1400" dirty="0" err="1">
                <a:effectLst/>
                <a:latin typeface="American Typewriter" panose="02090604020004020304" pitchFamily="18" charset="77"/>
              </a:rPr>
              <a:t>maggiore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reddito</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y</a:t>
            </a:r>
            <a:r>
              <a:rPr lang="en-IE" sz="1400" dirty="0">
                <a:effectLst/>
                <a:latin typeface="American Typewriter" panose="02090604020004020304" pitchFamily="18" charset="77"/>
              </a:rPr>
              <a:t>) e </a:t>
            </a:r>
            <a:r>
              <a:rPr lang="en-IE" sz="1400" dirty="0" err="1">
                <a:effectLst/>
                <a:latin typeface="American Typewriter" panose="02090604020004020304" pitchFamily="18" charset="77"/>
              </a:rPr>
              <a:t>quindi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maggiori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consumi</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c</a:t>
            </a:r>
            <a:r>
              <a:rPr lang="en-IE" sz="1400" dirty="0">
                <a:effectLst/>
                <a:latin typeface="American Typewriter" panose="02090604020004020304" pitchFamily="18" charset="77"/>
              </a:rPr>
              <a:t>)</a:t>
            </a:r>
          </a:p>
          <a:p>
            <a:pPr marL="0" indent="0">
              <a:buNone/>
            </a:pPr>
            <a:r>
              <a:rPr lang="en-IE" sz="1400" dirty="0">
                <a:latin typeface="American Typewriter" panose="02090604020004020304" pitchFamily="18" charset="77"/>
              </a:rPr>
              <a:t> </a:t>
            </a:r>
            <a:endParaRPr lang="en-IE" sz="1400" dirty="0">
              <a:effectLst/>
              <a:latin typeface="American Typewriter" panose="02090604020004020304" pitchFamily="18" charset="77"/>
            </a:endParaRPr>
          </a:p>
          <a:p>
            <a:r>
              <a:rPr lang="en-IE" sz="1400" i="1" u="sng" dirty="0" err="1">
                <a:effectLst/>
                <a:latin typeface="American Typewriter" panose="02090604020004020304" pitchFamily="18" charset="77"/>
              </a:rPr>
              <a:t>tasso</a:t>
            </a:r>
            <a:r>
              <a:rPr lang="en-IE" sz="1400" i="1" u="sng" dirty="0">
                <a:effectLst/>
                <a:latin typeface="American Typewriter" panose="02090604020004020304" pitchFamily="18" charset="77"/>
              </a:rPr>
              <a:t> di </a:t>
            </a:r>
            <a:r>
              <a:rPr lang="en-IE" sz="1400" i="1" u="sng" dirty="0" err="1">
                <a:effectLst/>
                <a:latin typeface="American Typewriter" panose="02090604020004020304" pitchFamily="18" charset="77"/>
              </a:rPr>
              <a:t>crescita</a:t>
            </a:r>
            <a:r>
              <a:rPr lang="en-IE" sz="1400" i="1" u="sng" dirty="0">
                <a:effectLst/>
                <a:latin typeface="American Typewriter" panose="02090604020004020304" pitchFamily="18" charset="77"/>
              </a:rPr>
              <a:t> </a:t>
            </a:r>
            <a:r>
              <a:rPr lang="en-IE" sz="1400" i="1" u="sng" dirty="0" err="1">
                <a:effectLst/>
                <a:latin typeface="American Typewriter" panose="02090604020004020304" pitchFamily="18" charset="77"/>
              </a:rPr>
              <a:t>della</a:t>
            </a:r>
            <a:r>
              <a:rPr lang="en-IE" sz="1400" i="1" u="sng" dirty="0">
                <a:effectLst/>
                <a:latin typeface="American Typewriter" panose="02090604020004020304" pitchFamily="18" charset="77"/>
              </a:rPr>
              <a:t> </a:t>
            </a:r>
            <a:r>
              <a:rPr lang="en-IE" sz="1400" i="1" u="sng" dirty="0" err="1">
                <a:effectLst/>
                <a:latin typeface="American Typewriter" panose="02090604020004020304" pitchFamily="18" charset="77"/>
              </a:rPr>
              <a:t>popolazione</a:t>
            </a:r>
            <a:r>
              <a:rPr lang="en-IE" sz="1400" i="1" u="sng" dirty="0">
                <a:effectLst/>
                <a:latin typeface="American Typewriter" panose="02090604020004020304" pitchFamily="18" charset="77"/>
              </a:rPr>
              <a:t> (n)</a:t>
            </a:r>
            <a:r>
              <a:rPr lang="en-IE" sz="1400" dirty="0">
                <a:effectLst/>
                <a:latin typeface="American Typewriter" panose="02090604020004020304" pitchFamily="18" charset="77"/>
              </a:rPr>
              <a:t>: un </a:t>
            </a:r>
            <a:r>
              <a:rPr lang="en-IE" sz="1400" dirty="0" err="1">
                <a:effectLst/>
                <a:latin typeface="American Typewriter" panose="02090604020004020304" pitchFamily="18" charset="77"/>
              </a:rPr>
              <a:t>aumento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della</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popolazione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rende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necessaria</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una</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maggiore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accumulazione</a:t>
            </a:r>
            <a:r>
              <a:rPr lang="en-IE" sz="1400" dirty="0">
                <a:effectLst/>
                <a:latin typeface="American Typewriter" panose="02090604020004020304" pitchFamily="18" charset="77"/>
              </a:rPr>
              <a:t> per </a:t>
            </a:r>
            <a:r>
              <a:rPr lang="en-IE" sz="1400" dirty="0" err="1">
                <a:effectLst/>
                <a:latin typeface="American Typewriter" panose="02090604020004020304" pitchFamily="18" charset="77"/>
              </a:rPr>
              <a:t>poter</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mantenere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inalterato</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rapporto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capitale-lavoro</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k</a:t>
            </a:r>
            <a:r>
              <a:rPr lang="en-IE" sz="1400" dirty="0">
                <a:effectLst/>
                <a:latin typeface="American Typewriter" panose="02090604020004020304" pitchFamily="18" charset="77"/>
              </a:rPr>
              <a:t>) in </a:t>
            </a:r>
            <a:r>
              <a:rPr lang="en-IE" sz="1400" dirty="0" err="1">
                <a:effectLst/>
                <a:latin typeface="American Typewriter" panose="02090604020004020304" pitchFamily="18" charset="77"/>
              </a:rPr>
              <a:t>caso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contrario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nell’impossibilita</a:t>
            </a:r>
            <a:r>
              <a:rPr lang="en-IE" sz="1400" dirty="0">
                <a:effectLst/>
                <a:latin typeface="American Typewriter" panose="02090604020004020304" pitchFamily="18" charset="77"/>
              </a:rPr>
              <a:t>̀ di </a:t>
            </a:r>
            <a:r>
              <a:rPr lang="en-IE" sz="1400" dirty="0" err="1">
                <a:effectLst/>
                <a:latin typeface="American Typewriter" panose="02090604020004020304" pitchFamily="18" charset="77"/>
              </a:rPr>
              <a:t>adeguare</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rapporto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capitale-lavoro</a:t>
            </a:r>
            <a:r>
              <a:rPr lang="en-IE" sz="1400" dirty="0">
                <a:effectLst/>
                <a:latin typeface="American Typewriter" panose="02090604020004020304" pitchFamily="18" charset="77"/>
              </a:rPr>
              <a:t>, un </a:t>
            </a:r>
            <a:r>
              <a:rPr lang="en-IE" sz="1400" dirty="0" err="1">
                <a:effectLst/>
                <a:latin typeface="American Typewriter" panose="02090604020004020304" pitchFamily="18" charset="77"/>
              </a:rPr>
              <a:t>aumento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della</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popolazione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riduce</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reddito</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y</a:t>
            </a:r>
            <a:r>
              <a:rPr lang="en-IE" sz="1400" dirty="0">
                <a:effectLst/>
                <a:latin typeface="American Typewriter" panose="02090604020004020304" pitchFamily="18" charset="77"/>
              </a:rPr>
              <a:t>) ed </a:t>
            </a:r>
            <a:r>
              <a:rPr lang="en-IE" sz="1400" dirty="0" err="1">
                <a:effectLst/>
                <a:latin typeface="American Typewriter" panose="02090604020004020304" pitchFamily="18" charset="77"/>
              </a:rPr>
              <a:t>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consumi</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c</a:t>
            </a:r>
            <a:r>
              <a:rPr lang="en-IE" sz="1400" dirty="0">
                <a:effectLst/>
                <a:latin typeface="American Typewriter" panose="02090604020004020304" pitchFamily="18" charset="77"/>
              </a:rPr>
              <a:t>); </a:t>
            </a:r>
          </a:p>
          <a:p>
            <a:endParaRPr lang="en-IE" sz="1400" dirty="0">
              <a:effectLst/>
              <a:latin typeface="American Typewriter" panose="02090604020004020304" pitchFamily="18" charset="77"/>
            </a:endParaRPr>
          </a:p>
          <a:p>
            <a:r>
              <a:rPr lang="en-IE" sz="1400" i="1" u="sng" dirty="0" err="1">
                <a:effectLst/>
                <a:latin typeface="American Typewriter" panose="02090604020004020304" pitchFamily="18" charset="77"/>
              </a:rPr>
              <a:t>progresso</a:t>
            </a:r>
            <a:r>
              <a:rPr lang="en-IE" sz="1400" i="1" u="sng" dirty="0">
                <a:effectLst/>
                <a:latin typeface="American Typewriter" panose="02090604020004020304" pitchFamily="18" charset="77"/>
              </a:rPr>
              <a:t> </a:t>
            </a:r>
            <a:r>
              <a:rPr lang="en-IE" sz="1400" i="1" u="sng" dirty="0" err="1">
                <a:effectLst/>
                <a:latin typeface="American Typewriter" panose="02090604020004020304" pitchFamily="18" charset="77"/>
              </a:rPr>
              <a:t>tecnico</a:t>
            </a:r>
            <a:r>
              <a:rPr lang="en-IE" sz="1400" dirty="0">
                <a:effectLst/>
                <a:latin typeface="American Typewriter" panose="02090604020004020304" pitchFamily="18" charset="77"/>
              </a:rPr>
              <a:t>: la </a:t>
            </a:r>
            <a:r>
              <a:rPr lang="en-IE" sz="1400" dirty="0" err="1">
                <a:effectLst/>
                <a:latin typeface="American Typewriter" panose="02090604020004020304" pitchFamily="18" charset="77"/>
              </a:rPr>
              <a:t>crescita</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dell’efficienza</a:t>
            </a:r>
            <a:r>
              <a:rPr lang="en-IE" sz="1400" dirty="0">
                <a:effectLst/>
                <a:latin typeface="American Typewriter" panose="02090604020004020304" pitchFamily="18" charset="77"/>
              </a:rPr>
              <a:t> del </a:t>
            </a:r>
            <a:r>
              <a:rPr lang="en-IE" sz="1400" dirty="0" err="1">
                <a:effectLst/>
                <a:latin typeface="American Typewriter" panose="02090604020004020304" pitchFamily="18" charset="77"/>
              </a:rPr>
              <a:t>lavoro</a:t>
            </a:r>
            <a:r>
              <a:rPr lang="en-IE" sz="1400" dirty="0">
                <a:effectLst/>
                <a:latin typeface="American Typewriter" panose="02090604020004020304" pitchFamily="18" charset="77"/>
              </a:rPr>
              <a:t> al </a:t>
            </a:r>
            <a:r>
              <a:rPr lang="en-IE" sz="1400" dirty="0" err="1">
                <a:effectLst/>
                <a:latin typeface="American Typewriter" panose="02090604020004020304" pitchFamily="18" charset="77"/>
              </a:rPr>
              <a:t>tasso</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g </a:t>
            </a:r>
            <a:r>
              <a:rPr lang="en-IE" sz="1400" dirty="0">
                <a:effectLst/>
                <a:latin typeface="American Typewriter" panose="02090604020004020304" pitchFamily="18" charset="77"/>
              </a:rPr>
              <a:t>fa </a:t>
            </a:r>
            <a:r>
              <a:rPr lang="en-IE" sz="1400" dirty="0" err="1">
                <a:effectLst/>
                <a:latin typeface="American Typewriter" panose="02090604020004020304" pitchFamily="18" charset="77"/>
              </a:rPr>
              <a:t>aumentare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valori</a:t>
            </a:r>
            <a:r>
              <a:rPr lang="en-IE" sz="1400" dirty="0">
                <a:effectLst/>
                <a:latin typeface="American Typewriter" panose="02090604020004020304" pitchFamily="18" charset="77"/>
              </a:rPr>
              <a:t> del </a:t>
            </a:r>
            <a:r>
              <a:rPr lang="en-IE" sz="1400" dirty="0" err="1">
                <a:effectLst/>
                <a:latin typeface="American Typewriter" panose="02090604020004020304" pitchFamily="18" charset="77"/>
              </a:rPr>
              <a:t>rapporto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capitale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lavoro</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k</a:t>
            </a:r>
            <a:r>
              <a:rPr lang="en-IE" sz="1400" dirty="0">
                <a:effectLst/>
                <a:latin typeface="American Typewriter" panose="02090604020004020304" pitchFamily="18" charset="77"/>
              </a:rPr>
              <a:t>), del </a:t>
            </a:r>
            <a:r>
              <a:rPr lang="en-IE" sz="1400" dirty="0" err="1">
                <a:effectLst/>
                <a:latin typeface="American Typewriter" panose="02090604020004020304" pitchFamily="18" charset="77"/>
              </a:rPr>
              <a:t>reddito</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y</a:t>
            </a:r>
            <a:r>
              <a:rPr lang="en-IE" sz="1400" dirty="0">
                <a:effectLst/>
                <a:latin typeface="American Typewriter" panose="02090604020004020304" pitchFamily="18" charset="77"/>
              </a:rPr>
              <a:t>) e </a:t>
            </a:r>
            <a:r>
              <a:rPr lang="en-IE" sz="1400" dirty="0" err="1">
                <a:effectLst/>
                <a:latin typeface="American Typewriter" panose="02090604020004020304" pitchFamily="18" charset="77"/>
              </a:rPr>
              <a:t>dei</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consumi</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c</a:t>
            </a:r>
            <a:r>
              <a:rPr lang="en-IE" sz="1400" dirty="0">
                <a:effectLst/>
                <a:latin typeface="American Typewriter" panose="02090604020004020304" pitchFamily="18" charset="77"/>
              </a:rPr>
              <a:t>) di </a:t>
            </a:r>
            <a:r>
              <a:rPr lang="en-IE" sz="1400" dirty="0" err="1">
                <a:effectLst/>
                <a:latin typeface="American Typewriter" panose="02090604020004020304" pitchFamily="18" charset="77"/>
              </a:rPr>
              <a:t>stato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stazionario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perche</a:t>
            </a:r>
            <a:r>
              <a:rPr lang="en-IE" sz="1400" dirty="0">
                <a:effectLst/>
                <a:latin typeface="American Typewriter" panose="02090604020004020304" pitchFamily="18" charset="77"/>
              </a:rPr>
              <a:t>́ da un </a:t>
            </a:r>
            <a:r>
              <a:rPr lang="en-IE" sz="1400" dirty="0" err="1">
                <a:effectLst/>
                <a:latin typeface="American Typewriter" panose="02090604020004020304" pitchFamily="18" charset="77"/>
              </a:rPr>
              <a:t>lato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aumenta</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reddito</a:t>
            </a:r>
            <a:r>
              <a:rPr lang="en-IE" sz="1400" dirty="0">
                <a:effectLst/>
                <a:latin typeface="American Typewriter" panose="02090604020004020304" pitchFamily="18" charset="77"/>
              </a:rPr>
              <a:t> pro </a:t>
            </a:r>
            <a:r>
              <a:rPr lang="en-IE" sz="1400" dirty="0" err="1">
                <a:effectLst/>
                <a:latin typeface="American Typewriter" panose="02090604020004020304" pitchFamily="18" charset="77"/>
              </a:rPr>
              <a:t>capite</a:t>
            </a:r>
            <a:r>
              <a:rPr lang="en-IE" sz="1400" dirty="0">
                <a:effectLst/>
                <a:latin typeface="American Typewriter" panose="02090604020004020304" pitchFamily="18" charset="77"/>
              </a:rPr>
              <a:t> (</a:t>
            </a:r>
            <a:r>
              <a:rPr lang="en-IE" sz="1400" i="1" dirty="0">
                <a:effectLst/>
                <a:latin typeface="American Typewriter" panose="02090604020004020304" pitchFamily="18" charset="77"/>
              </a:rPr>
              <a:t>y</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ottenibile</a:t>
            </a:r>
            <a:r>
              <a:rPr lang="en-IE" sz="1400" dirty="0">
                <a:effectLst/>
                <a:latin typeface="American Typewriter" panose="02090604020004020304" pitchFamily="18" charset="77"/>
              </a:rPr>
              <a:t> a </a:t>
            </a:r>
            <a:r>
              <a:rPr lang="en-IE" sz="1400" dirty="0" err="1">
                <a:effectLst/>
                <a:latin typeface="American Typewriter" panose="02090604020004020304" pitchFamily="18" charset="77"/>
              </a:rPr>
              <a:t>parita</a:t>
            </a:r>
            <a:r>
              <a:rPr lang="en-IE" sz="1400" dirty="0">
                <a:effectLst/>
                <a:latin typeface="American Typewriter" panose="02090604020004020304" pitchFamily="18" charset="77"/>
              </a:rPr>
              <a:t>̀ di </a:t>
            </a:r>
            <a:r>
              <a:rPr lang="en-IE" sz="1400" i="1" dirty="0">
                <a:effectLst/>
                <a:latin typeface="American Typewriter" panose="02090604020004020304" pitchFamily="18" charset="77"/>
              </a:rPr>
              <a:t>k </a:t>
            </a:r>
            <a:r>
              <a:rPr lang="en-IE" sz="1400" dirty="0">
                <a:effectLst/>
                <a:latin typeface="American Typewriter" panose="02090604020004020304" pitchFamily="18" charset="77"/>
              </a:rPr>
              <a:t>e </a:t>
            </a:r>
            <a:r>
              <a:rPr lang="en-IE" sz="1400" dirty="0" err="1">
                <a:effectLst/>
                <a:latin typeface="American Typewriter" panose="02090604020004020304" pitchFamily="18" charset="77"/>
              </a:rPr>
              <a:t>dall’altro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cio</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rende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possibile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aumentare</a:t>
            </a:r>
            <a:r>
              <a:rPr lang="en-IE" sz="1400" dirty="0">
                <a:effectLst/>
                <a:latin typeface="American Typewriter" panose="02090604020004020304" pitchFamily="18" charset="77"/>
              </a:rPr>
              <a:t> </a:t>
            </a:r>
            <a:r>
              <a:rPr lang="en-IE" sz="1400" dirty="0" err="1">
                <a:effectLst/>
                <a:latin typeface="American Typewriter" panose="02090604020004020304" pitchFamily="18" charset="77"/>
              </a:rPr>
              <a:t>anche</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risparmio</a:t>
            </a:r>
            <a:r>
              <a:rPr lang="en-IE" sz="1400" dirty="0">
                <a:effectLst/>
                <a:latin typeface="American Typewriter" panose="02090604020004020304" pitchFamily="18" charset="77"/>
              </a:rPr>
              <a:t> e di </a:t>
            </a:r>
            <a:r>
              <a:rPr lang="en-IE" sz="1400" dirty="0" err="1">
                <a:effectLst/>
                <a:latin typeface="American Typewriter" panose="02090604020004020304" pitchFamily="18" charset="77"/>
              </a:rPr>
              <a:t>conseguenza</a:t>
            </a:r>
            <a:r>
              <a:rPr lang="en-IE" sz="1400" dirty="0">
                <a:effectLst/>
                <a:latin typeface="American Typewriter" panose="02090604020004020304" pitchFamily="18" charset="77"/>
              </a:rPr>
              <a:t> il </a:t>
            </a:r>
            <a:r>
              <a:rPr lang="en-IE" sz="1400" dirty="0" err="1">
                <a:effectLst/>
                <a:latin typeface="American Typewriter" panose="02090604020004020304" pitchFamily="18" charset="77"/>
              </a:rPr>
              <a:t>rapporto</a:t>
            </a:r>
            <a:r>
              <a:rPr lang="en-IE" sz="1400" dirty="0">
                <a:effectLst/>
                <a:latin typeface="American Typewriter" panose="02090604020004020304" pitchFamily="18" charset="77"/>
              </a:rPr>
              <a:t> </a:t>
            </a:r>
          </a:p>
          <a:p>
            <a:pPr marL="571500" indent="-571500" eaLnBrk="1" hangingPunct="1">
              <a:lnSpc>
                <a:spcPct val="114000"/>
              </a:lnSpc>
              <a:spcBef>
                <a:spcPts val="1200"/>
              </a:spcBef>
              <a:buFont typeface="Wingdings" panose="05000000000000000000" pitchFamily="2" charset="2"/>
              <a:buNone/>
            </a:pPr>
            <a:endParaRPr lang="it-IT" altLang="en-US" sz="1600" dirty="0">
              <a:latin typeface="American Typewriter" panose="02090604020004020304" pitchFamily="18" charset="77"/>
            </a:endParaRPr>
          </a:p>
        </p:txBody>
      </p:sp>
    </p:spTree>
    <p:extLst>
      <p:ext uri="{BB962C8B-B14F-4D97-AF65-F5344CB8AC3E}">
        <p14:creationId xmlns:p14="http://schemas.microsoft.com/office/powerpoint/2010/main" val="61029238"/>
      </p:ext>
    </p:extLst>
  </p:cSld>
  <p:clrMapOvr>
    <a:masterClrMapping/>
  </p:clrMapOvr>
  <p:transition spd="med"/>
</p:sld>
</file>

<file path=ppt/theme/theme1.xml><?xml version="1.0" encoding="utf-8"?>
<a:theme xmlns:a="http://schemas.openxmlformats.org/drawingml/2006/main" name="1_Eclissi">
  <a:themeElements>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10996</TotalTime>
  <Words>12161</Words>
  <Application>Microsoft Macintosh PowerPoint</Application>
  <PresentationFormat>On-screen Show (4:3)</PresentationFormat>
  <Paragraphs>1390</Paragraphs>
  <Slides>108</Slides>
  <Notes>101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108</vt:i4>
      </vt:variant>
    </vt:vector>
  </HeadingPairs>
  <TitlesOfParts>
    <vt:vector size="123" baseType="lpstr">
      <vt:lpstr>American Typewriter</vt:lpstr>
      <vt:lpstr>Arial</vt:lpstr>
      <vt:lpstr>Arial </vt:lpstr>
      <vt:lpstr>Calibri</vt:lpstr>
      <vt:lpstr>Cambria Math</vt:lpstr>
      <vt:lpstr>Courier New</vt:lpstr>
      <vt:lpstr>Symbol</vt:lpstr>
      <vt:lpstr>Tahoma</vt:lpstr>
      <vt:lpstr>Times New Roman</vt:lpstr>
      <vt:lpstr>TimesNewRomanPS</vt:lpstr>
      <vt:lpstr>Verdana</vt:lpstr>
      <vt:lpstr>Wingdings</vt:lpstr>
      <vt:lpstr>1_Eclissi</vt:lpstr>
      <vt:lpstr>Equazione</vt:lpstr>
      <vt:lpstr>Equation</vt:lpstr>
      <vt:lpstr>Lez. 3-A.         LA CRESCITA ECONOMICA        .                                                                                                                              rif. BW-c.3</vt:lpstr>
      <vt:lpstr>LA CRESCITA ECONOMICA</vt:lpstr>
      <vt:lpstr>I.1 - Il lato dell’offerta: </vt:lpstr>
      <vt:lpstr>Prodotto totale e distribuzione del reddito </vt:lpstr>
      <vt:lpstr>Prodotto totale e distribuzione del reddito (2) </vt:lpstr>
      <vt:lpstr>Distribuzione del reddito e lotta di classe </vt:lpstr>
      <vt:lpstr>La distribuzione del reddito: Come risolvere la questione?</vt:lpstr>
      <vt:lpstr>Prodotto totale e distribuzione del reddito:     La soluzione neoclassica </vt:lpstr>
      <vt:lpstr>I.2 - La funzione di produzione aggregata:         Rendimenti di scala (1) </vt:lpstr>
      <vt:lpstr>Rendimenti di scala (2): definizione</vt:lpstr>
      <vt:lpstr>La funzione di produzione Cobb-Douglas </vt:lpstr>
      <vt:lpstr>Teorema di esaurimento del prodotto: enunciato</vt:lpstr>
      <vt:lpstr>Teorema di esaurimento del prodotto: dimostrazione (1)</vt:lpstr>
      <vt:lpstr>Teorema di esaurimento del prodotto: dimostrazione (2)</vt:lpstr>
      <vt:lpstr>I.3 - Equilibrio nel mercato dei fattori (1) </vt:lpstr>
      <vt:lpstr>Equilibrio nel mercato dei fattori (2) </vt:lpstr>
      <vt:lpstr>Funzione di produzione e produttività marginale del lavoro</vt:lpstr>
      <vt:lpstr>Domanda di lavoro</vt:lpstr>
      <vt:lpstr>Il salario di equilibrio</vt:lpstr>
      <vt:lpstr>Funzione di produzione e produttività marginale del capitale</vt:lpstr>
      <vt:lpstr>Domanda di capitale</vt:lpstr>
      <vt:lpstr>I.4 – Riepilogo e alcuni dubbi</vt:lpstr>
      <vt:lpstr>Ma è proprio così? Alcune domande critiche:</vt:lpstr>
      <vt:lpstr>Domande critiche (continua):</vt:lpstr>
      <vt:lpstr>II.1 – La crescita: introduzione</vt:lpstr>
      <vt:lpstr>Crescita: Introduzione (2)</vt:lpstr>
      <vt:lpstr>Evoluzione del reddito p.c. nel lunghissimo periodo</vt:lpstr>
      <vt:lpstr>Evoluzione del reddito p.c. fuori da Europa Occid. e Nord America</vt:lpstr>
      <vt:lpstr>Da dove viene la crescita economica?</vt:lpstr>
      <vt:lpstr>Perché aumenta la produttività delle ore lavorate?</vt:lpstr>
      <vt:lpstr>Dalla sussistenza all’accumulazione</vt:lpstr>
      <vt:lpstr>II.2 – I fatti stilizzati della crescita</vt:lpstr>
      <vt:lpstr>II.2 – I fatti stilizzati della crescita</vt:lpstr>
      <vt:lpstr>II.2 – I fatti stilizzati della crescita</vt:lpstr>
      <vt:lpstr>II.3 –  Il modello di Solow</vt:lpstr>
      <vt:lpstr>  La struttura del modello:  RSC  </vt:lpstr>
      <vt:lpstr>  La struttura del modello:  Variabili pro capite</vt:lpstr>
      <vt:lpstr>PowerPoint Presentation</vt:lpstr>
      <vt:lpstr>PowerPoint Presentation</vt:lpstr>
      <vt:lpstr>II.4 – Comprendere e utilizzare il modello di Solow</vt:lpstr>
      <vt:lpstr>Tre meccanismi di crescita:</vt:lpstr>
      <vt:lpstr>La funzione di produzione p.c.</vt:lpstr>
      <vt:lpstr>Consumo e investimento</vt:lpstr>
      <vt:lpstr>Equilibrio tra domanda e offerta </vt:lpstr>
      <vt:lpstr>La funzione di produzione pro capite Consumi e investimenti</vt:lpstr>
      <vt:lpstr>Investimenti, capitale e ammortamenti</vt:lpstr>
      <vt:lpstr>Investimenti, capitale e ammortamenti (2)</vt:lpstr>
      <vt:lpstr>Investimenti, capitale e ammortamenti (3)</vt:lpstr>
      <vt:lpstr>Investimenti e accumulazione di capitale </vt:lpstr>
      <vt:lpstr>Investimenti e accumulazione di capitale (2) </vt:lpstr>
      <vt:lpstr>Investimenti e accumulazione di capitale (3) </vt:lpstr>
      <vt:lpstr>Investimenti e accumulazione di capitale (3) </vt:lpstr>
      <vt:lpstr>Investimenti e accumulazione di capitale (4)</vt:lpstr>
      <vt:lpstr>Convergenza verso lo stato stazionario</vt:lpstr>
      <vt:lpstr>Convergenza verso lo stato stazionario</vt:lpstr>
      <vt:lpstr>II.5 – Lo stato stazionario e la convergenza</vt:lpstr>
      <vt:lpstr>Stato stazionario</vt:lpstr>
      <vt:lpstr>Il ruolo del risparmio per la crescita</vt:lpstr>
      <vt:lpstr>Variazioni del tasso di risparmio (2)</vt:lpstr>
      <vt:lpstr>Variazioni del tasso di risparmio (3)</vt:lpstr>
      <vt:lpstr>PowerPoint Presentation</vt:lpstr>
      <vt:lpstr>PowerPoint Presentation</vt:lpstr>
      <vt:lpstr>PowerPoint Presentation</vt:lpstr>
      <vt:lpstr>PowerPoint Presentation</vt:lpstr>
      <vt:lpstr>PowerPoint Presentation</vt:lpstr>
      <vt:lpstr>Un risultato importante - modello di Solow</vt:lpstr>
      <vt:lpstr>La massimizzazione dei consumi: La golden rule</vt:lpstr>
      <vt:lpstr>La massimizzazione dei consumi: La golden rule (7)</vt:lpstr>
      <vt:lpstr>La massimizzazione dei consumi: La golden rule (8)</vt:lpstr>
      <vt:lpstr>La massimizzazione dei consumi: La golden rule (9)</vt:lpstr>
      <vt:lpstr>La massimizzazione dei consumi: La golden rule (10)</vt:lpstr>
      <vt:lpstr>Scostamenti dalla regola aurea: come interpretarli?</vt:lpstr>
      <vt:lpstr>Efficienza dinamica: un aumento di s quando  k* &lt; k*gold  </vt:lpstr>
      <vt:lpstr>Scostamenti dalla regola aurea: quando si è investito troppo</vt:lpstr>
      <vt:lpstr>Scostamenti dalla regola aurea: quando si è investito troppo (2)</vt:lpstr>
      <vt:lpstr>Scostamenti dalla regola aurea: quando si è investito troppo (3)</vt:lpstr>
      <vt:lpstr>Inefficienza dinamica: diminuire s quando  k* &gt;k*gold</vt:lpstr>
      <vt:lpstr>La regola aurea: considerazioni di politica economica</vt:lpstr>
      <vt:lpstr>La regola aurea: considerazioni di politica economica (2)</vt:lpstr>
      <vt:lpstr>II.7 -  Il modello di Solow:           gli altri meccanismi di crescita</vt:lpstr>
      <vt:lpstr>La crescita della popolazione</vt:lpstr>
      <vt:lpstr>La crescita della popolazione (2)</vt:lpstr>
      <vt:lpstr>Il capitale pro capite con crescita della popolazione</vt:lpstr>
      <vt:lpstr>Lo stato stazionario con crescita della popolazione</vt:lpstr>
      <vt:lpstr>Il modello di Solow con crescita della popolazione</vt:lpstr>
      <vt:lpstr>L’aumento del tasso di crescita della popolazione</vt:lpstr>
      <vt:lpstr>L’aumento del tasso di crescita della popolazione (2)</vt:lpstr>
      <vt:lpstr>La regola aurea con crescita della popolazione</vt:lpstr>
      <vt:lpstr>La regola aurea con crescita della popolazione</vt:lpstr>
      <vt:lpstr>PowerPoint Presentation</vt:lpstr>
      <vt:lpstr>PowerPoint Presentation</vt:lpstr>
      <vt:lpstr>Progresso tecnologico e crescita                       L’efficienza del lavoro</vt:lpstr>
      <vt:lpstr>Progresso tecnologico e crescita (2):                       Le «unità di lavoro effettivo»</vt:lpstr>
      <vt:lpstr>Progresso tecnologico e crescita (3):   Lo stato stazionario</vt:lpstr>
      <vt:lpstr>Progresso tecnologico e crescita (4)   </vt:lpstr>
      <vt:lpstr>Regola aurea (con progresso tecnologico)</vt:lpstr>
      <vt:lpstr>Regola aurea (con progresso tecnologico)</vt:lpstr>
      <vt:lpstr>Gli effetti del progresso tecnologico</vt:lpstr>
      <vt:lpstr>II.8 - In sintesi</vt:lpstr>
      <vt:lpstr>II.8 - In sintesi</vt:lpstr>
      <vt:lpstr>II.8 - In sintesi</vt:lpstr>
      <vt:lpstr>In sintesi (2) Predizioni</vt:lpstr>
      <vt:lpstr>In sintesi Stato stazionario e regola aurea </vt:lpstr>
      <vt:lpstr>In sintesi</vt:lpstr>
      <vt:lpstr>Appendice 2: Dimostrazione matematica della «Golden Rule»</vt:lpstr>
      <vt:lpstr>Appendice: Dimostrazione matematica della «Golden Rule» (2)</vt:lpstr>
      <vt:lpstr>Appendice: Dimostrazione matematica della «Golden Rule» (3)</vt:lpstr>
      <vt:lpstr>Come continua?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riccardo rovelli</dc:creator>
  <cp:lastModifiedBy>Nicola Mastrorocco</cp:lastModifiedBy>
  <cp:revision>74</cp:revision>
  <cp:lastPrinted>2004-05-27T10:35:30Z</cp:lastPrinted>
  <dcterms:created xsi:type="dcterms:W3CDTF">2003-11-12T13:53:09Z</dcterms:created>
  <dcterms:modified xsi:type="dcterms:W3CDTF">2023-03-03T05:25:13Z</dcterms:modified>
</cp:coreProperties>
</file>