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436" r:id="rId2"/>
    <p:sldId id="437" r:id="rId3"/>
    <p:sldId id="431" r:id="rId4"/>
    <p:sldId id="438" r:id="rId5"/>
    <p:sldId id="440" r:id="rId6"/>
    <p:sldId id="419" r:id="rId7"/>
    <p:sldId id="420" r:id="rId8"/>
    <p:sldId id="421" r:id="rId9"/>
    <p:sldId id="392" r:id="rId10"/>
    <p:sldId id="410" r:id="rId11"/>
    <p:sldId id="441" r:id="rId12"/>
    <p:sldId id="442" r:id="rId13"/>
    <p:sldId id="429" r:id="rId14"/>
    <p:sldId id="389" r:id="rId15"/>
    <p:sldId id="443" r:id="rId16"/>
    <p:sldId id="444" r:id="rId17"/>
    <p:sldId id="396" r:id="rId18"/>
    <p:sldId id="397" r:id="rId19"/>
    <p:sldId id="398" r:id="rId20"/>
    <p:sldId id="400" r:id="rId21"/>
    <p:sldId id="399" r:id="rId22"/>
    <p:sldId id="448" r:id="rId23"/>
    <p:sldId id="447" r:id="rId24"/>
    <p:sldId id="426" r:id="rId25"/>
    <p:sldId id="452" r:id="rId26"/>
    <p:sldId id="453" r:id="rId27"/>
    <p:sldId id="451" r:id="rId28"/>
    <p:sldId id="449" r:id="rId29"/>
    <p:sldId id="425" r:id="rId30"/>
    <p:sldId id="450" r:id="rId31"/>
    <p:sldId id="407" r:id="rId32"/>
    <p:sldId id="430" r:id="rId33"/>
    <p:sldId id="456" r:id="rId34"/>
    <p:sldId id="432" r:id="rId35"/>
    <p:sldId id="433" r:id="rId36"/>
    <p:sldId id="457" r:id="rId37"/>
    <p:sldId id="458" r:id="rId38"/>
    <p:sldId id="459" r:id="rId39"/>
    <p:sldId id="460" r:id="rId40"/>
    <p:sldId id="375" r:id="rId41"/>
    <p:sldId id="455" r:id="rId42"/>
    <p:sldId id="454" r:id="rId43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B0AC"/>
    <a:srgbClr val="FFFFCC"/>
    <a:srgbClr val="000000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 autoAdjust="0"/>
    <p:restoredTop sz="94694" autoAdjust="0"/>
  </p:normalViewPr>
  <p:slideViewPr>
    <p:cSldViewPr>
      <p:cViewPr>
        <p:scale>
          <a:sx n="120" d="100"/>
          <a:sy n="120" d="100"/>
        </p:scale>
        <p:origin x="15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5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BAA3C5E-A964-4FEC-9F8D-DAABBB33DE4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30787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F5B02E-A9BC-4FEB-AAE4-CBE27C80DD87}" type="slidenum">
              <a:rPr lang="it-IT" altLang="de-DE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it-IT" altLang="de-DE" sz="13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2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32071-8170-4DCA-8402-C06FB0928768}" type="slidenum">
              <a:rPr lang="it-IT" altLang="de-DE"/>
              <a:pPr eaLnBrk="1" hangingPunct="1">
                <a:spcBef>
                  <a:spcPct val="0"/>
                </a:spcBef>
              </a:pPr>
              <a:t>13</a:t>
            </a:fld>
            <a:endParaRPr lang="it-IT" alt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3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E1F20-A59F-4EA3-9AE5-97A7953D67E7}" type="slidenum">
              <a:rPr lang="it-IT" altLang="de-DE"/>
              <a:pPr eaLnBrk="1" hangingPunct="1">
                <a:spcBef>
                  <a:spcPct val="0"/>
                </a:spcBef>
              </a:pPr>
              <a:t>14</a:t>
            </a:fld>
            <a:endParaRPr lang="it-IT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7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E1F20-A59F-4EA3-9AE5-97A7953D67E7}" type="slidenum">
              <a:rPr lang="it-IT" altLang="de-DE"/>
              <a:pPr eaLnBrk="1" hangingPunct="1">
                <a:spcBef>
                  <a:spcPct val="0"/>
                </a:spcBef>
              </a:pPr>
              <a:t>15</a:t>
            </a:fld>
            <a:endParaRPr lang="it-IT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3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E1F20-A59F-4EA3-9AE5-97A7953D67E7}" type="slidenum">
              <a:rPr lang="it-IT" altLang="de-DE"/>
              <a:pPr eaLnBrk="1" hangingPunct="1">
                <a:spcBef>
                  <a:spcPct val="0"/>
                </a:spcBef>
              </a:pPr>
              <a:t>16</a:t>
            </a:fld>
            <a:endParaRPr lang="it-IT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1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82F84-3F88-413F-9B93-D74B61CDCF39}" type="slidenum">
              <a:rPr lang="it-IT" altLang="de-DE"/>
              <a:pPr eaLnBrk="1" hangingPunct="1">
                <a:spcBef>
                  <a:spcPct val="0"/>
                </a:spcBef>
              </a:pPr>
              <a:t>17</a:t>
            </a:fld>
            <a:endParaRPr lang="it-IT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55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EDC65-60C9-4ED3-A622-9BB1B537A234}" type="slidenum">
              <a:rPr lang="it-IT" altLang="de-DE"/>
              <a:pPr eaLnBrk="1" hangingPunct="1">
                <a:spcBef>
                  <a:spcPct val="0"/>
                </a:spcBef>
              </a:pPr>
              <a:t>18</a:t>
            </a:fld>
            <a:endParaRPr lang="it-IT" alt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1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D3FB11-416D-4135-A3EA-AC674267CB96}" type="slidenum">
              <a:rPr lang="it-IT" altLang="de-DE"/>
              <a:pPr eaLnBrk="1" hangingPunct="1">
                <a:spcBef>
                  <a:spcPct val="0"/>
                </a:spcBef>
              </a:pPr>
              <a:t>19</a:t>
            </a:fld>
            <a:endParaRPr lang="it-IT" alt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8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9E008E-E4E9-422C-92DA-188C9286CCC6}" type="slidenum">
              <a:rPr lang="it-IT" altLang="de-DE"/>
              <a:pPr eaLnBrk="1" hangingPunct="1">
                <a:spcBef>
                  <a:spcPct val="0"/>
                </a:spcBef>
              </a:pPr>
              <a:t>20</a:t>
            </a:fld>
            <a:endParaRPr lang="it-IT" alt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8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5E86-5ABD-4352-B4D8-8125EAD21A22}" type="slidenum">
              <a:rPr lang="it-IT" altLang="de-DE"/>
              <a:pPr eaLnBrk="1" hangingPunct="1">
                <a:spcBef>
                  <a:spcPct val="0"/>
                </a:spcBef>
              </a:pPr>
              <a:t>21</a:t>
            </a:fld>
            <a:endParaRPr lang="it-IT" alt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57B82-DEF4-4637-A87F-318FCF6D20F4}" type="slidenum">
              <a:rPr lang="it-IT" altLang="en-US" sz="1200"/>
              <a:pPr eaLnBrk="1" hangingPunct="1"/>
              <a:t>22</a:t>
            </a:fld>
            <a:endParaRPr lang="it-IT" altLang="en-US" sz="12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97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F5B02E-A9BC-4FEB-AAE4-CBE27C80DD87}" type="slidenum">
              <a:rPr lang="it-IT" altLang="de-DE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de-DE" sz="13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83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5E86-5ABD-4352-B4D8-8125EAD21A22}" type="slidenum">
              <a:rPr lang="it-IT" altLang="de-DE"/>
              <a:pPr eaLnBrk="1" hangingPunct="1">
                <a:spcBef>
                  <a:spcPct val="0"/>
                </a:spcBef>
              </a:pPr>
              <a:t>23</a:t>
            </a:fld>
            <a:endParaRPr lang="it-IT" alt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0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667C0-0F40-4673-8CBB-48A46EB39EEA}" type="slidenum">
              <a:rPr lang="it-IT" altLang="de-DE"/>
              <a:pPr eaLnBrk="1" hangingPunct="1">
                <a:spcBef>
                  <a:spcPct val="0"/>
                </a:spcBef>
              </a:pPr>
              <a:t>31</a:t>
            </a:fld>
            <a:endParaRPr lang="it-IT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56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667C0-0F40-4673-8CBB-48A46EB39EEA}" type="slidenum">
              <a:rPr lang="it-IT" altLang="de-DE"/>
              <a:pPr eaLnBrk="1" hangingPunct="1">
                <a:spcBef>
                  <a:spcPct val="0"/>
                </a:spcBef>
              </a:pPr>
              <a:t>32</a:t>
            </a:fld>
            <a:endParaRPr lang="it-IT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1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667C0-0F40-4673-8CBB-48A46EB39EEA}" type="slidenum">
              <a:rPr lang="it-IT" altLang="de-DE"/>
              <a:pPr eaLnBrk="1" hangingPunct="1">
                <a:spcBef>
                  <a:spcPct val="0"/>
                </a:spcBef>
              </a:pPr>
              <a:t>34</a:t>
            </a:fld>
            <a:endParaRPr lang="it-IT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667C0-0F40-4673-8CBB-48A46EB39EEA}" type="slidenum">
              <a:rPr lang="it-IT" altLang="de-DE"/>
              <a:pPr eaLnBrk="1" hangingPunct="1">
                <a:spcBef>
                  <a:spcPct val="0"/>
                </a:spcBef>
              </a:pPr>
              <a:t>35</a:t>
            </a:fld>
            <a:endParaRPr lang="it-IT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0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667C0-0F40-4673-8CBB-48A46EB39EEA}" type="slidenum">
              <a:rPr lang="it-IT" altLang="de-DE"/>
              <a:pPr eaLnBrk="1" hangingPunct="1">
                <a:spcBef>
                  <a:spcPct val="0"/>
                </a:spcBef>
              </a:pPr>
              <a:t>36</a:t>
            </a:fld>
            <a:endParaRPr lang="it-IT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42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31793-ABDF-4F7E-8A60-F9BAC4CA2451}" type="slidenum">
              <a:rPr lang="it-IT" altLang="en-US" sz="1200"/>
              <a:pPr eaLnBrk="1" hangingPunct="1"/>
              <a:t>39</a:t>
            </a:fld>
            <a:endParaRPr lang="it-IT" alt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2811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1A4C7B-1BC8-40C4-ABB9-360DD6BFBA9A}" type="slidenum">
              <a:rPr lang="it-IT" altLang="de-DE"/>
              <a:pPr eaLnBrk="1" hangingPunct="1">
                <a:spcBef>
                  <a:spcPct val="0"/>
                </a:spcBef>
              </a:pPr>
              <a:t>40</a:t>
            </a:fld>
            <a:endParaRPr lang="it-IT" alt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68350"/>
            <a:ext cx="4546600" cy="34115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349710"/>
            <a:ext cx="5206153" cy="5117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46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1A4C7B-1BC8-40C4-ABB9-360DD6BFBA9A}" type="slidenum">
              <a:rPr lang="it-IT" altLang="de-DE"/>
              <a:pPr eaLnBrk="1" hangingPunct="1">
                <a:spcBef>
                  <a:spcPct val="0"/>
                </a:spcBef>
              </a:pPr>
              <a:t>41</a:t>
            </a:fld>
            <a:endParaRPr lang="it-IT" alt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68350"/>
            <a:ext cx="4546600" cy="34115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349710"/>
            <a:ext cx="5206153" cy="51173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1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42</a:t>
            </a:fld>
            <a:endParaRPr lang="it-IT" altLang="de-DE" sz="13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 dirty="0"/>
          </a:p>
        </p:txBody>
      </p:sp>
    </p:spTree>
    <p:extLst>
      <p:ext uri="{BB962C8B-B14F-4D97-AF65-F5344CB8AC3E}">
        <p14:creationId xmlns:p14="http://schemas.microsoft.com/office/powerpoint/2010/main" val="290586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356F7D-C5F9-4FA1-B832-FDED46C4D403}" type="slidenum">
              <a:rPr lang="it-IT" altLang="de-DE"/>
              <a:pPr eaLnBrk="1" hangingPunct="1">
                <a:spcBef>
                  <a:spcPct val="0"/>
                </a:spcBef>
              </a:pPr>
              <a:t>3</a:t>
            </a:fld>
            <a:endParaRPr lang="it-IT" alt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356F7D-C5F9-4FA1-B832-FDED46C4D403}" type="slidenum">
              <a:rPr lang="it-IT" altLang="de-DE"/>
              <a:pPr eaLnBrk="1" hangingPunct="1">
                <a:spcBef>
                  <a:spcPct val="0"/>
                </a:spcBef>
              </a:pPr>
              <a:t>4</a:t>
            </a:fld>
            <a:endParaRPr lang="it-IT" alt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8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A3C5E-A964-4FEC-9F8D-DAABBB33DE4E}" type="slidenum">
              <a:rPr lang="it-IT" altLang="en-US" smtClean="0"/>
              <a:pPr/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904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A3C5E-A964-4FEC-9F8D-DAABBB33DE4E}" type="slidenum">
              <a:rPr lang="it-IT" altLang="en-US" smtClean="0"/>
              <a:pPr/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9779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4B822B-0B5B-4729-9E65-94C8F3B99C45}" type="slidenum">
              <a:rPr lang="it-IT" altLang="de-DE"/>
              <a:pPr eaLnBrk="1" hangingPunct="1">
                <a:spcBef>
                  <a:spcPct val="0"/>
                </a:spcBef>
              </a:pPr>
              <a:t>9</a:t>
            </a:fld>
            <a:endParaRPr lang="it-IT" alt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3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32071-8170-4DCA-8402-C06FB0928768}" type="slidenum">
              <a:rPr lang="it-IT" altLang="de-DE"/>
              <a:pPr eaLnBrk="1" hangingPunct="1">
                <a:spcBef>
                  <a:spcPct val="0"/>
                </a:spcBef>
              </a:pPr>
              <a:t>10</a:t>
            </a:fld>
            <a:endParaRPr lang="it-IT" alt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3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E32071-8170-4DCA-8402-C06FB0928768}" type="slidenum">
              <a:rPr lang="it-IT" altLang="de-DE"/>
              <a:pPr eaLnBrk="1" hangingPunct="1">
                <a:spcBef>
                  <a:spcPct val="0"/>
                </a:spcBef>
              </a:pPr>
              <a:t>11</a:t>
            </a:fld>
            <a:endParaRPr lang="it-IT" alt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9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29219665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77008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93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9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25542831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Lez. 3-B: Crescita: Istituzioni e Politiche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3CF86-0CDE-4055-B5EA-182D2BCA07D0}" type="slidenum">
              <a:rPr lang="it-IT" altLang="de-DE"/>
              <a:pPr/>
              <a:t>‹#›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8453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4450"/>
            <a:ext cx="8153400" cy="6051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32434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3075226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607852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47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94250" y="1989138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31229586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40410075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2482060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1122114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3824137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7037523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03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3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302 w 64000"/>
                <a:gd name="T28" fmla="*/ -26244 h 64000"/>
                <a:gd name="T29" fmla="*/ 50302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AutoShape 4"/>
            <p:cNvSpPr>
              <a:spLocks noChangeArrowheads="1"/>
            </p:cNvSpPr>
            <p:nvPr/>
          </p:nvSpPr>
          <p:spPr bwMode="auto">
            <a:xfrm>
              <a:off x="-1529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5"/>
            <p:cNvSpPr>
              <a:spLocks noChangeShapeType="1"/>
            </p:cNvSpPr>
            <p:nvPr/>
          </p:nvSpPr>
          <p:spPr bwMode="auto">
            <a:xfrm>
              <a:off x="865" y="960"/>
              <a:ext cx="4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835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dirty="0"/>
              <a:t>Click to </a:t>
            </a:r>
            <a:r>
              <a:rPr lang="it-IT" altLang="de-DE" dirty="0" err="1"/>
              <a:t>edit</a:t>
            </a:r>
            <a:r>
              <a:rPr lang="it-IT" altLang="de-DE" dirty="0"/>
              <a:t> Master text </a:t>
            </a:r>
            <a:r>
              <a:rPr lang="it-IT" altLang="de-DE" dirty="0" err="1"/>
              <a:t>styles</a:t>
            </a:r>
            <a:endParaRPr lang="it-IT" altLang="de-DE" dirty="0"/>
          </a:p>
          <a:p>
            <a:pPr lvl="1"/>
            <a:r>
              <a:rPr lang="it-IT" altLang="de-DE" dirty="0"/>
              <a:t>Second </a:t>
            </a:r>
            <a:r>
              <a:rPr lang="it-IT" altLang="de-DE" dirty="0" err="1"/>
              <a:t>level</a:t>
            </a:r>
            <a:endParaRPr lang="it-IT" altLang="de-DE" dirty="0"/>
          </a:p>
          <a:p>
            <a:pPr lvl="2"/>
            <a:r>
              <a:rPr lang="it-IT" altLang="de-DE" dirty="0"/>
              <a:t>Third </a:t>
            </a:r>
            <a:r>
              <a:rPr lang="it-IT" altLang="de-DE" dirty="0" err="1"/>
              <a:t>level</a:t>
            </a:r>
            <a:endParaRPr lang="it-IT" altLang="de-DE" dirty="0"/>
          </a:p>
          <a:p>
            <a:pPr lvl="3"/>
            <a:r>
              <a:rPr lang="it-IT" altLang="de-DE" dirty="0" err="1"/>
              <a:t>Fourth</a:t>
            </a:r>
            <a:r>
              <a:rPr lang="it-IT" altLang="de-DE" dirty="0"/>
              <a:t> </a:t>
            </a:r>
            <a:r>
              <a:rPr lang="it-IT" altLang="de-DE" dirty="0" err="1"/>
              <a:t>level</a:t>
            </a:r>
            <a:endParaRPr lang="it-IT" altLang="de-DE" dirty="0"/>
          </a:p>
          <a:p>
            <a:pPr lvl="4"/>
            <a:r>
              <a:rPr lang="it-IT" altLang="de-DE" dirty="0" err="1"/>
              <a:t>Fifth</a:t>
            </a:r>
            <a:r>
              <a:rPr lang="it-IT" altLang="de-DE" dirty="0"/>
              <a:t> </a:t>
            </a:r>
            <a:r>
              <a:rPr lang="it-IT" altLang="de-DE" dirty="0" err="1"/>
              <a:t>level</a:t>
            </a:r>
            <a:endParaRPr lang="it-IT" altLang="de-DE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324600"/>
            <a:ext cx="3967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23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Lez. 3-B: Crescita: Istituzioni e Politiche</a:t>
            </a:r>
            <a:endParaRPr lang="it-IT" dirty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866775" y="6372225"/>
            <a:ext cx="774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032" name="AutoShape 12"/>
            <p:cNvSpPr>
              <a:spLocks noChangeArrowheads="1"/>
            </p:cNvSpPr>
            <p:nvPr/>
          </p:nvSpPr>
          <p:spPr bwMode="auto">
            <a:xfrm>
              <a:off x="-2038" y="433"/>
              <a:ext cx="2592" cy="196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57 h 64000"/>
                <a:gd name="T29" fmla="*/ 50296 w 64000"/>
                <a:gd name="T30" fmla="*/ 26257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033" name="AutoShape 13"/>
            <p:cNvSpPr>
              <a:spLocks noChangeArrowheads="1"/>
            </p:cNvSpPr>
            <p:nvPr/>
          </p:nvSpPr>
          <p:spPr bwMode="auto">
            <a:xfrm>
              <a:off x="-1523" y="-2"/>
              <a:ext cx="1950" cy="198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84 w 64000"/>
                <a:gd name="T28" fmla="*/ -26398 h 64000"/>
                <a:gd name="T29" fmla="*/ 50084 w 64000"/>
                <a:gd name="T30" fmla="*/ 26398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034" name="Line 14"/>
            <p:cNvSpPr>
              <a:spLocks noChangeShapeType="1"/>
            </p:cNvSpPr>
            <p:nvPr/>
          </p:nvSpPr>
          <p:spPr bwMode="auto">
            <a:xfrm>
              <a:off x="868" y="957"/>
              <a:ext cx="46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D38490E-3B7A-4D1C-A65D-7977870C1E39}" type="slidenum">
              <a:rPr lang="it-IT" altLang="it-IT" sz="1200">
                <a:solidFill>
                  <a:srgbClr val="004644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it-IT" altLang="it-IT" sz="1200" dirty="0">
              <a:solidFill>
                <a:srgbClr val="004644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</p:sldLayoutIdLst>
  <p:transition spd="med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29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25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19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¢"/>
        <a:defRPr sz="19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¢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¢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¢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¢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nk.worldbank.org/data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j-bradford-elong.net/macro_online/growth_accounting.pdf" TargetMode="Externa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.gov/nationa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-mond.parisschoolofeconomics.eu/topincom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.gov/national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-mond.parisschoolofeconomics.eu/topincom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0" y="139218"/>
            <a:ext cx="8280400" cy="1417573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 err="1">
                <a:latin typeface="American Typewriter" panose="02090604020004020304" pitchFamily="18" charset="77"/>
              </a:rPr>
              <a:t>Lez</a:t>
            </a:r>
            <a:r>
              <a:rPr lang="it-IT" sz="2400" b="1" u="sng" dirty="0">
                <a:latin typeface="American Typewriter" panose="02090604020004020304" pitchFamily="18" charset="77"/>
              </a:rPr>
              <a:t>. 3-B.      CRESCITA:  Istituzioni e Politiche</a:t>
            </a:r>
            <a:r>
              <a:rPr lang="it-IT" sz="1600" dirty="0">
                <a:latin typeface="American Typewriter" panose="02090604020004020304" pitchFamily="18" charset="77"/>
              </a:rPr>
              <a:t>      </a:t>
            </a:r>
            <a:br>
              <a:rPr lang="it-IT" sz="1600" dirty="0">
                <a:latin typeface="American Typewriter" panose="02090604020004020304" pitchFamily="18" charset="77"/>
              </a:rPr>
            </a:br>
            <a:r>
              <a:rPr lang="it-IT" sz="1600" dirty="0">
                <a:latin typeface="American Typewriter" panose="02090604020004020304" pitchFamily="18" charset="77"/>
              </a:rPr>
              <a:t>                                                                                                                    </a:t>
            </a:r>
            <a:r>
              <a:rPr lang="it-IT" sz="1600" dirty="0" err="1">
                <a:solidFill>
                  <a:srgbClr val="FF0000"/>
                </a:solidFill>
                <a:latin typeface="American Typewriter" panose="02090604020004020304" pitchFamily="18" charset="77"/>
              </a:rPr>
              <a:t>rif.</a:t>
            </a:r>
            <a:r>
              <a:rPr lang="it-IT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BW-c.3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¢"/>
            </a:pPr>
            <a:endParaRPr lang="en-US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¢"/>
            </a:pPr>
            <a:endParaRPr lang="en-US" altLang="de-DE" sz="2400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504030" y="6381328"/>
            <a:ext cx="3763169" cy="248072"/>
          </a:xfrm>
        </p:spPr>
        <p:txBody>
          <a:bodyPr/>
          <a:lstStyle/>
          <a:p>
            <a:pPr algn="l">
              <a:defRPr/>
            </a:pPr>
            <a:r>
              <a:rPr lang="it-IT" dirty="0" err="1"/>
              <a:t>Lez</a:t>
            </a:r>
            <a:r>
              <a:rPr lang="it-IT" dirty="0"/>
              <a:t>. 3-B: Crescita: Istituzioni e Politiche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7" y="1772816"/>
            <a:ext cx="8748463" cy="345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it-IT" sz="1600" b="1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Introduzione</a:t>
            </a: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. </a:t>
            </a: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 questa lezione, cerchiamo di avvicinare la teoria della crescita alla realtà: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E’ verificata, oppure no, l’ipotesi della convergenza (verso uno stato stazionario)? 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Quali cause impediscono, rallentano o interrompono la convergenza?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Quale contesto istituzionale, quali politiche la stimolano?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Cosa sono le «trappole della povertà»?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Come massimizzare il consumo pro-capite?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Come accelerare la crescita? </a:t>
            </a:r>
          </a:p>
          <a:p>
            <a:pPr indent="-324000" algn="l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Cosa sappiamo della relazione fra crescita e distribuzione del reddito? </a:t>
            </a:r>
          </a:p>
        </p:txBody>
      </p:sp>
    </p:spTree>
    <p:extLst>
      <p:ext uri="{BB962C8B-B14F-4D97-AF65-F5344CB8AC3E}">
        <p14:creationId xmlns:p14="http://schemas.microsoft.com/office/powerpoint/2010/main" val="277146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2787" name="Rectangle 3"/>
              <p:cNvSpPr>
                <a:spLocks noChangeArrowheads="1"/>
              </p:cNvSpPr>
              <p:nvPr/>
            </p:nvSpPr>
            <p:spPr bwMode="auto">
              <a:xfrm>
                <a:off x="539750" y="905900"/>
                <a:ext cx="8208963" cy="6360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914400" indent="-4572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0" indent="0" eaLnBrk="1" hangingPunct="1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Dal modello di </a:t>
                </a:r>
                <a:r>
                  <a:rPr lang="it-IT" altLang="de-DE" sz="1600" dirty="0" err="1">
                    <a:latin typeface="American Typewriter" panose="02090604020004020304" pitchFamily="18" charset="77"/>
                  </a:rPr>
                  <a:t>Solow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 si deriva, con alcuni passaggi, l’equazione che descrive l’ipotesi di convergenza verso lo stato stazionario  </a:t>
                </a:r>
                <a:r>
                  <a:rPr lang="it-IT" altLang="de-DE" sz="1600" b="1" dirty="0">
                    <a:latin typeface="American Typewriter" panose="02090604020004020304" pitchFamily="18" charset="77"/>
                  </a:rPr>
                  <a:t>y* = f(k*) :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altLang="de-DE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de-DE" sz="1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alt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altLang="de-DE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  <m:r>
                            <a:rPr lang="it-IT" altLang="de-DE" sz="1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altLang="de-DE" sz="1800" b="1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altLang="de-DE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it-IT" altLang="de-DE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altLang="de-DE" sz="1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  <m:r>
                        <a:rPr lang="it-IT" altLang="de-DE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alt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alt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altLang="de-DE" sz="1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alt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it-IT" altLang="de-DE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altLang="de-DE" sz="18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altLang="de-DE" sz="1800" b="1" dirty="0">
                  <a:latin typeface="American Typewriter" panose="02090604020004020304" pitchFamily="18" charset="77"/>
                </a:endParaRPr>
              </a:p>
              <a:p>
                <a:pPr eaLnBrk="1" hangingPunct="1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Se un paese ha già raggiunto lo stato stazionario, allora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de-DE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de-DE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it-IT" altLang="de-DE" sz="1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altLang="de-DE" sz="1600" dirty="0">
                    <a:solidFill>
                      <a:srgbClr val="006666"/>
                    </a:solidFill>
                    <a:latin typeface="American Typewriter" panose="02090604020004020304" pitchFamily="18" charset="77"/>
                  </a:rPr>
                  <a:t>.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In questo caso il tasso di crescita del prodotto pro capite sarà = </a:t>
                </a:r>
                <a14:m>
                  <m:oMath xmlns:m="http://schemas.openxmlformats.org/officeDocument/2006/math">
                    <m:r>
                      <a:rPr lang="it-IT" altLang="de-DE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it-IT" altLang="de-DE" sz="18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</a:t>
                </a:r>
              </a:p>
              <a:p>
                <a:pPr marL="457200" lvl="1" indent="0" eaLnBrk="1" hangingPunct="1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(ossia, il tasso di crescita dell’efficienza del lavoro, </a:t>
                </a:r>
                <a:r>
                  <a:rPr lang="it-IT" altLang="de-DE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g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), uguale per tutti.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Se invece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it-IT" altLang="de-DE" sz="1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, 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allora la crescita è tanto più veloce,</a:t>
                </a:r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     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quanto maggiore è lo </a:t>
                </a:r>
                <a:r>
                  <a:rPr lang="it-IT" altLang="de-DE" sz="1600" b="1" dirty="0">
                    <a:latin typeface="American Typewriter" panose="02090604020004020304" pitchFamily="18" charset="77"/>
                  </a:rPr>
                  <a:t>scostamento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de-DE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da</a:t>
                </a:r>
                <a:r>
                  <a:rPr lang="it-IT" altLang="de-DE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de-DE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it-IT" altLang="de-DE" sz="1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it-IT" altLang="de-DE" sz="1800" b="1" dirty="0">
                  <a:solidFill>
                    <a:srgbClr val="C00000"/>
                  </a:solidFill>
                  <a:latin typeface="American Typewriter" panose="02090604020004020304" pitchFamily="18" charset="77"/>
                </a:endParaRPr>
              </a:p>
              <a:p>
                <a:pPr marL="540000" indent="0" algn="ctr" eaLnBrk="1" hangingPunct="1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de-DE" sz="1600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Barro e Sala-i-Martin </a:t>
                </a:r>
                <a:r>
                  <a:rPr lang="it-IT" altLang="de-DE" sz="1200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(1991)</a:t>
                </a:r>
                <a:r>
                  <a:rPr lang="it-IT" altLang="de-DE" sz="1600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: </a:t>
                </a:r>
                <a14:m>
                  <m:oMath xmlns:m="http://schemas.openxmlformats.org/officeDocument/2006/math">
                    <m:r>
                      <a:rPr lang="it-IT" altLang="de-DE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it-IT" altLang="de-DE" sz="1600" b="1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 = 2%</a:t>
                </a:r>
                <a:r>
                  <a:rPr lang="it-IT" altLang="de-DE" sz="1600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.</a:t>
                </a:r>
                <a:r>
                  <a:rPr lang="it-IT" altLang="de-DE" sz="1600" b="1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 </a:t>
                </a:r>
              </a:p>
              <a:p>
                <a:pPr marL="720000" indent="-285750" eaLnBrk="1" hangingPunct="1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sz="1600" dirty="0">
                    <a:solidFill>
                      <a:schemeClr val="tx1"/>
                    </a:solidFill>
                    <a:latin typeface="American Typewriter" panose="02090604020004020304" pitchFamily="18" charset="77"/>
                  </a:rPr>
                  <a:t>la crescita annuale è più veloce del 2%, moltiplicato per lo scostamento percentuale del reddito 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de-DE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t-IT" altLang="de-DE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altLang="de-DE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it-IT" altLang="de-DE" sz="1800" b="1" dirty="0">
                  <a:solidFill>
                    <a:schemeClr val="tx1"/>
                  </a:solidFill>
                  <a:latin typeface="American Typewriter" panose="02090604020004020304" pitchFamily="18" charset="77"/>
                  <a:ea typeface="Cambria Math" panose="02040503050406030204" pitchFamily="18" charset="0"/>
                </a:endParaRPr>
              </a:p>
              <a:p>
                <a:pPr marL="720000" indent="-285750" eaLnBrk="1" hangingPunct="1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it-IT" altLang="de-DE" sz="1600" dirty="0">
                    <a:latin typeface="American Typewriter" panose="02090604020004020304" pitchFamily="18" charset="77"/>
                  </a:rPr>
                  <a:t>Ogni anno lo scostamento da y* si riduce del 2%  </a:t>
                </a:r>
              </a:p>
              <a:p>
                <a:pPr marL="434250" indent="0" eaLnBrk="1" hangingPunct="1"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altLang="de-DE" sz="1600" b="1" dirty="0"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    →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   si dimezza in 35 anni: è un processo </a:t>
                </a:r>
                <a:r>
                  <a:rPr lang="it-IT" altLang="de-DE" sz="16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lungo</a:t>
                </a:r>
                <a:r>
                  <a:rPr lang="it-IT" altLang="de-DE" sz="1600" dirty="0">
                    <a:latin typeface="American Typewriter" panose="02090604020004020304" pitchFamily="18" charset="77"/>
                  </a:rPr>
                  <a:t>!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1200"/>
                  </a:spcBef>
                  <a:buNone/>
                </a:pPr>
                <a:endParaRPr lang="it-IT" altLang="de-DE" sz="2000" dirty="0">
                  <a:latin typeface="American Typewriter" panose="02090604020004020304" pitchFamily="18" charset="77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it-IT" altLang="de-DE" sz="2000" dirty="0">
                  <a:latin typeface="American Typewriter" panose="02090604020004020304" pitchFamily="18" charset="77"/>
                </a:endParaRPr>
              </a:p>
              <a:p>
                <a:pPr lvl="1" eaLnBrk="1" hangingPunct="1">
                  <a:lnSpc>
                    <a:spcPct val="90000"/>
                  </a:lnSpc>
                  <a:buClr>
                    <a:srgbClr val="FF9900"/>
                  </a:buClr>
                  <a:buFont typeface="Wingdings" panose="05000000000000000000" pitchFamily="2" charset="2"/>
                  <a:buChar char="§"/>
                </a:pPr>
                <a:endParaRPr lang="it-IT" altLang="de-DE" sz="2000" dirty="0">
                  <a:latin typeface="American Typewriter" panose="02090604020004020304" pitchFamily="18" charset="77"/>
                </a:endParaRPr>
              </a:p>
            </p:txBody>
          </p:sp>
        </mc:Choice>
        <mc:Fallback>
          <p:sp>
            <p:nvSpPr>
              <p:cNvPr id="50278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905900"/>
                <a:ext cx="8208963" cy="6360331"/>
              </a:xfrm>
              <a:prstGeom prst="rect">
                <a:avLst/>
              </a:prstGeom>
              <a:blipFill>
                <a:blip r:embed="rId3"/>
                <a:stretch>
                  <a:fillRect l="-4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2656"/>
            <a:ext cx="8229600" cy="47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L’equazione di convergenza</a:t>
            </a:r>
            <a:endParaRPr lang="it-IT" altLang="de-DE" sz="2000" dirty="0">
              <a:latin typeface="American Typewriter" panose="02090604020004020304" pitchFamily="18" charset="77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209408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 dirty="0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611561" y="1268760"/>
            <a:ext cx="8222084" cy="56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I grafici visti in precedenza suggeriscono però che per molti paesi l’equazione della convergenza non vale: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Per molti paesi poveri dell’Africa e dell’Asia, il gap di reddito dai paesi ricchi non si riduce affatto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Anche per molti paesi ricchi (Giappone e gran parte dell’ Europa occidentale) il gap dagli USA si è ridotto molto velocemente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negli anni tra il 1950 ed il 1970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… ma successivamente il reddito pro capite si è «attestato» attorno al 70% di quello USA, e la convergenza si è arrestata del tutto!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  <a:p>
            <a:pPr marL="0" indent="0" eaLnBrk="1" hangingPunct="1">
              <a:lnSpc>
                <a:spcPct val="114000"/>
              </a:lnSpc>
              <a:spcBef>
                <a:spcPts val="600"/>
              </a:spcBef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de-DE" sz="2200" dirty="0">
              <a:latin typeface="American Typewriter" panose="02090604020004020304" pitchFamily="18" charset="77"/>
            </a:endParaRP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it-IT" altLang="de-DE" sz="2200" dirty="0">
              <a:latin typeface="American Typewriter" panose="02090604020004020304" pitchFamily="18" charset="77"/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47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La convergenza condizionata</a:t>
            </a:r>
            <a:endParaRPr lang="it-IT" altLang="de-DE" sz="2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8069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pic>
        <p:nvPicPr>
          <p:cNvPr id="30721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980728"/>
            <a:ext cx="7562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71966" y="5324599"/>
            <a:ext cx="8480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sz="1200" i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Source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lvl="0" eaLnBrk="0" hangingPunct="0"/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Andre Sapir et al., </a:t>
            </a:r>
            <a:r>
              <a:rPr lang="en-US" altLang="en-US" sz="1200" u="sng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 Agenda for a Growing Europe. The Sapir Report,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Oxford U.P., 2004, </a:t>
            </a:r>
            <a:r>
              <a:rPr lang="en-US" altLang="en-US" sz="1200" i="1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Trad</a:t>
            </a:r>
            <a:r>
              <a:rPr lang="en-US" altLang="en-US" sz="1200" i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it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200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il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200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Mulino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2004</a:t>
            </a:r>
            <a:endParaRPr lang="en-US" altLang="en-US" sz="1200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442392"/>
            <a:ext cx="5553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La </a:t>
            </a:r>
            <a:r>
              <a:rPr lang="en-US" sz="2400" dirty="0" err="1">
                <a:solidFill>
                  <a:schemeClr val="tx2"/>
                </a:solidFill>
                <a:latin typeface="American Typewriter" panose="02090604020004020304" pitchFamily="18" charset="77"/>
              </a:rPr>
              <a:t>convergenza</a:t>
            </a:r>
            <a:r>
              <a:rPr lang="en-US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 fermata</a:t>
            </a:r>
          </a:p>
        </p:txBody>
      </p:sp>
    </p:spTree>
    <p:extLst>
      <p:ext uri="{BB962C8B-B14F-4D97-AF65-F5344CB8AC3E}">
        <p14:creationId xmlns:p14="http://schemas.microsoft.com/office/powerpoint/2010/main" val="29268495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632446" y="1167206"/>
            <a:ext cx="8136904" cy="507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Quali sono, in generale, le cause della mancata convergenza?</a:t>
            </a: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La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mancata convergenza </a:t>
            </a:r>
            <a:r>
              <a:rPr lang="it-IT" altLang="de-DE" sz="1600" dirty="0">
                <a:latin typeface="American Typewriter" panose="02090604020004020304" pitchFamily="18" charset="77"/>
              </a:rPr>
              <a:t>può essere dovuta a: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it-IT" altLang="de-DE" sz="1600" dirty="0">
                <a:latin typeface="American Typewriter" panose="02090604020004020304" pitchFamily="18" charset="77"/>
              </a:rPr>
              <a:t>Differenze nel </a:t>
            </a:r>
            <a:r>
              <a:rPr lang="it-IT" altLang="de-DE" sz="16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tasso di risparmio</a:t>
            </a:r>
            <a:r>
              <a:rPr lang="it-IT" altLang="de-DE" sz="1600" dirty="0">
                <a:latin typeface="American Typewriter" panose="02090604020004020304" pitchFamily="18" charset="77"/>
              </a:rPr>
              <a:t>,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it-IT" altLang="de-DE" sz="1600" dirty="0">
                <a:latin typeface="American Typewriter" panose="02090604020004020304" pitchFamily="18" charset="77"/>
              </a:rPr>
              <a:t>Diversità delle </a:t>
            </a:r>
            <a:r>
              <a:rPr lang="it-IT" altLang="de-DE" sz="16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istituzioni</a:t>
            </a:r>
            <a:r>
              <a:rPr lang="it-IT" altLang="de-DE" sz="1600" dirty="0">
                <a:latin typeface="American Typewriter" panose="02090604020004020304" pitchFamily="18" charset="77"/>
              </a:rPr>
              <a:t> sociali e politiche, che possono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ostacolare la crescita del </a:t>
            </a: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capitale umano</a:t>
            </a:r>
            <a:r>
              <a:rPr lang="it-IT" altLang="de-DE" sz="1600" dirty="0">
                <a:latin typeface="American Typewriter" panose="02090604020004020304" pitchFamily="18" charset="77"/>
              </a:rPr>
              <a:t>, e con ciò le capacita di </a:t>
            </a: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innovazione</a:t>
            </a:r>
            <a:r>
              <a:rPr lang="it-IT" altLang="de-DE" sz="1600" dirty="0">
                <a:latin typeface="American Typewriter" panose="02090604020004020304" pitchFamily="18" charset="77"/>
              </a:rPr>
              <a:t> e di adattamento alle nuove opportunità di produzione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scoraggiare</a:t>
            </a:r>
            <a:r>
              <a:rPr lang="it-IT" altLang="de-DE" sz="1600" dirty="0">
                <a:latin typeface="American Typewriter" panose="02090604020004020304" pitchFamily="18" charset="77"/>
              </a:rPr>
              <a:t> o impedire la formazione del risparmio,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impedire</a:t>
            </a:r>
            <a:r>
              <a:rPr lang="it-IT" altLang="de-DE" sz="1600" dirty="0">
                <a:latin typeface="American Typewriter" panose="02090604020004020304" pitchFamily="18" charset="77"/>
              </a:rPr>
              <a:t>, con politiche predatorie, la trasformazione del risparmio in investimenti produttivi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it-IT" altLang="de-DE" sz="1600" dirty="0">
                <a:latin typeface="American Typewriter" panose="02090604020004020304" pitchFamily="18" charset="77"/>
              </a:rPr>
              <a:t>Un caso estremo sono le «</a:t>
            </a:r>
            <a:r>
              <a:rPr lang="it-IT" altLang="de-DE" sz="16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trappole della povertà</a:t>
            </a:r>
            <a:r>
              <a:rPr lang="it-IT" altLang="de-DE" sz="1600" dirty="0">
                <a:latin typeface="American Typewriter" panose="02090604020004020304" pitchFamily="18" charset="77"/>
              </a:rPr>
              <a:t>» – quasi tutte nei paesi dell’Africa sub-sahariana: paesi che benché poverissimi non hanno ancora iniziato a crescere!</a:t>
            </a: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Di seguito, esamineremo a turno </a:t>
            </a:r>
            <a:r>
              <a:rPr lang="it-IT" altLang="de-DE" sz="1600" u="sng" dirty="0">
                <a:latin typeface="American Typewriter" panose="02090604020004020304" pitchFamily="18" charset="77"/>
              </a:rPr>
              <a:t>ciascuna</a:t>
            </a:r>
            <a:r>
              <a:rPr lang="it-IT" altLang="de-DE" sz="1600" dirty="0">
                <a:latin typeface="American Typewriter" panose="02090604020004020304" pitchFamily="18" charset="77"/>
              </a:rPr>
              <a:t> di queste tre cause.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it-IT" altLang="de-DE" sz="1600" dirty="0">
              <a:latin typeface="American Typewriter" panose="02090604020004020304" pitchFamily="18" charset="77"/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985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Convergenza condizionata e Non-convergenza</a:t>
            </a:r>
            <a:r>
              <a:rPr lang="it-IT" altLang="de-DE" sz="2000" dirty="0">
                <a:solidFill>
                  <a:srgbClr val="CC0000"/>
                </a:solidFill>
                <a:latin typeface="American Typewriter" panose="02090604020004020304" pitchFamily="18" charset="77"/>
              </a:rPr>
              <a:t>:</a:t>
            </a:r>
            <a:br>
              <a:rPr lang="it-IT" altLang="de-DE" sz="2000" dirty="0">
                <a:solidFill>
                  <a:srgbClr val="CC0000"/>
                </a:solidFill>
                <a:latin typeface="American Typewriter" panose="02090604020004020304" pitchFamily="18" charset="77"/>
              </a:rPr>
            </a:br>
            <a:endParaRPr lang="it-IT" altLang="de-DE" sz="18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5326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charRg st="278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02787">
                                            <p:txEl>
                                              <p:charRg st="278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0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0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0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539552" y="3501008"/>
            <a:ext cx="819467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arrotondato 1"/>
          <p:cNvSpPr/>
          <p:nvPr/>
        </p:nvSpPr>
        <p:spPr>
          <a:xfrm>
            <a:off x="574675" y="4581128"/>
            <a:ext cx="819467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Lez</a:t>
            </a:r>
            <a:r>
              <a:rPr lang="it-IT" dirty="0"/>
              <a:t>. 3-B: Crescita: Istituzioni e Politiche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574675" y="1484313"/>
            <a:ext cx="8569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0200" indent="-287338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2500" dirty="0">
              <a:latin typeface="Arial" panose="020B0604020202020204" pitchFamily="34" charset="0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7200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000" b="1" dirty="0">
                <a:latin typeface="American Typewriter" panose="02090604020004020304" pitchFamily="18" charset="77"/>
              </a:rPr>
              <a:t>2. Politiche per la crescita: il risparmio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574675" y="999436"/>
            <a:ext cx="8569325" cy="501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Come determinare se il tasso di risparmio è troppo alto o basso, o se è ottimale?</a:t>
            </a:r>
          </a:p>
          <a:p>
            <a:pPr eaLnBrk="1" hangingPunct="1">
              <a:lnSpc>
                <a:spcPct val="105000"/>
              </a:lnSpc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Il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consumo</a:t>
            </a:r>
            <a:r>
              <a:rPr lang="it-IT" altLang="de-DE" sz="1600" dirty="0">
                <a:latin typeface="American Typewriter" panose="02090604020004020304" pitchFamily="18" charset="77"/>
              </a:rPr>
              <a:t> di stato stazionario è: </a:t>
            </a:r>
          </a:p>
          <a:p>
            <a:pPr eaLnBrk="1" hangingPunct="1">
              <a:lnSpc>
                <a:spcPct val="105000"/>
              </a:lnSpc>
              <a:buNone/>
            </a:pPr>
            <a:r>
              <a:rPr lang="it-IT" altLang="de-DE" sz="1600" b="1" dirty="0">
                <a:latin typeface="American Typewriter" panose="02090604020004020304" pitchFamily="18" charset="77"/>
              </a:rPr>
              <a:t>			c</a:t>
            </a:r>
            <a:r>
              <a:rPr lang="it-IT" altLang="de-DE" sz="1600" b="1" baseline="30000" dirty="0">
                <a:latin typeface="American Typewriter" panose="02090604020004020304" pitchFamily="18" charset="77"/>
              </a:rPr>
              <a:t>*</a:t>
            </a:r>
            <a:r>
              <a:rPr lang="it-IT" altLang="de-DE" sz="1600" dirty="0">
                <a:latin typeface="American Typewriter" panose="02090604020004020304" pitchFamily="18" charset="77"/>
              </a:rPr>
              <a:t> =  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y</a:t>
            </a:r>
            <a:r>
              <a:rPr lang="it-IT" altLang="de-DE" sz="1600" b="1" baseline="30000" dirty="0">
                <a:latin typeface="American Typewriter" panose="02090604020004020304" pitchFamily="18" charset="77"/>
              </a:rPr>
              <a:t>*</a:t>
            </a:r>
            <a:r>
              <a:rPr lang="it-IT" altLang="de-DE" sz="1600" dirty="0">
                <a:latin typeface="American Typewriter" panose="02090604020004020304" pitchFamily="18" charset="77"/>
              </a:rPr>
              <a:t>    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    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i</a:t>
            </a:r>
            <a:r>
              <a:rPr lang="it-IT" altLang="de-DE" sz="1600" b="1" baseline="30000" dirty="0">
                <a:latin typeface="American Typewriter" panose="02090604020004020304" pitchFamily="18" charset="77"/>
                <a:sym typeface="Symbol" panose="05050102010706020507" pitchFamily="18" charset="2"/>
              </a:rPr>
              <a:t>*</a:t>
            </a:r>
            <a:endParaRPr lang="it-IT" altLang="de-DE" sz="1600" dirty="0">
              <a:latin typeface="American Typewriter" panose="02090604020004020304" pitchFamily="18" charset="77"/>
              <a:sym typeface="Symbol" panose="05050102010706020507" pitchFamily="18" charset="2"/>
            </a:endParaRPr>
          </a:p>
          <a:p>
            <a:pPr eaLnBrk="1" hangingPunct="1">
              <a:buNone/>
            </a:pP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			    =  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f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(</a:t>
            </a:r>
            <a:r>
              <a:rPr lang="it-IT" altLang="de-DE" sz="1600" b="1" dirty="0">
                <a:solidFill>
                  <a:schemeClr val="hlink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k</a:t>
            </a:r>
            <a:r>
              <a:rPr lang="it-IT" altLang="de-DE" sz="1600" b="1" baseline="30000" dirty="0">
                <a:latin typeface="American Typewriter" panose="02090604020004020304" pitchFamily="18" charset="77"/>
                <a:sym typeface="Symbol" panose="05050102010706020507" pitchFamily="18" charset="2"/>
              </a:rPr>
              <a:t>*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  </a:t>
            </a:r>
            <a:r>
              <a:rPr lang="it-IT" altLang="de-DE" sz="1600" dirty="0">
                <a:latin typeface="American Typewriter" panose="02090604020004020304" pitchFamily="18" charset="77"/>
              </a:rPr>
              <a:t>(</a:t>
            </a:r>
            <a:r>
              <a:rPr lang="it-IT" altLang="de-DE" sz="1600" b="1" dirty="0">
                <a:solidFill>
                  <a:srgbClr val="0033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+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n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+ </a:t>
            </a:r>
            <a:r>
              <a:rPr lang="it-IT" altLang="de-DE" sz="16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 </a:t>
            </a:r>
            <a:r>
              <a:rPr lang="it-IT" altLang="de-DE" sz="1600" b="1" dirty="0">
                <a:solidFill>
                  <a:schemeClr val="hlink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k</a:t>
            </a:r>
            <a:r>
              <a:rPr lang="it-IT" altLang="de-DE" sz="1600" b="1" baseline="30000" dirty="0">
                <a:latin typeface="American Typewriter" panose="02090604020004020304" pitchFamily="18" charset="77"/>
                <a:sym typeface="Symbol" panose="05050102010706020507" pitchFamily="18" charset="2"/>
              </a:rPr>
              <a:t>*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 </a:t>
            </a:r>
            <a:endParaRPr lang="it-IT" altLang="de-DE" sz="1600" b="1" dirty="0"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Regola aurea:   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c</a:t>
            </a:r>
            <a:r>
              <a:rPr lang="it-IT" altLang="de-DE" sz="1600" b="1" baseline="30000" dirty="0">
                <a:latin typeface="American Typewriter" panose="02090604020004020304" pitchFamily="18" charset="77"/>
              </a:rPr>
              <a:t>*</a:t>
            </a:r>
            <a:r>
              <a:rPr lang="it-IT" altLang="de-DE" sz="1600" dirty="0">
                <a:latin typeface="American Typewriter" panose="02090604020004020304" pitchFamily="18" charset="77"/>
              </a:rPr>
              <a:t> è massimo quando: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  </a:t>
            </a: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600" dirty="0">
                <a:solidFill>
                  <a:srgbClr val="006666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</a:rPr>
              <a:t>=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+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+ </a:t>
            </a:r>
            <a:r>
              <a:rPr lang="it-IT" altLang="de-DE" sz="16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</a:p>
          <a:p>
            <a:pPr lvl="2" eaLnBrk="1" hangingPunct="1">
              <a:lnSpc>
                <a:spcPct val="115000"/>
              </a:lnSpc>
              <a:buNone/>
            </a:pPr>
            <a:r>
              <a:rPr lang="it-IT" altLang="de-DE" sz="1600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                    ovvero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: 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MPK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-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=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 n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+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In pratica confrontiamo</a:t>
            </a:r>
            <a:r>
              <a:rPr lang="it-IT" altLang="de-DE" sz="1600" dirty="0">
                <a:latin typeface="American Typewriter" panose="02090604020004020304" pitchFamily="18" charset="77"/>
              </a:rPr>
              <a:t>:  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</a:rPr>
              <a:t>   con:  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endParaRPr lang="it-IT" altLang="de-DE" sz="1800" dirty="0">
              <a:latin typeface="American Typewriter" panose="02090604020004020304" pitchFamily="18" charset="77"/>
            </a:endParaRPr>
          </a:p>
          <a:p>
            <a:pPr marL="108000"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EFFICIENZA</a:t>
            </a:r>
            <a:r>
              <a:rPr lang="it-IT" altLang="de-DE" sz="1600" dirty="0">
                <a:solidFill>
                  <a:srgbClr val="00B0F0"/>
                </a:solidFill>
                <a:latin typeface="American Typewriter" panose="02090604020004020304" pitchFamily="18" charset="77"/>
              </a:rPr>
              <a:t> DINAMICA</a:t>
            </a:r>
            <a:r>
              <a:rPr lang="it-IT" altLang="de-DE" sz="1600" dirty="0">
                <a:latin typeface="American Typewriter" panose="02090604020004020304" pitchFamily="18" charset="77"/>
              </a:rPr>
              <a:t>:   </a:t>
            </a:r>
            <a:r>
              <a:rPr lang="it-IT" altLang="de-DE" sz="1800" dirty="0">
                <a:latin typeface="American Typewriter" panose="02090604020004020304" pitchFamily="18" charset="77"/>
              </a:rPr>
              <a:t>(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&gt;</a:t>
            </a:r>
            <a:r>
              <a:rPr lang="it-IT" altLang="de-DE" sz="1800" dirty="0">
                <a:latin typeface="American Typewriter" panose="02090604020004020304" pitchFamily="18" charset="77"/>
              </a:rPr>
              <a:t> (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800" dirty="0">
                <a:latin typeface="American Typewriter" panose="02090604020004020304" pitchFamily="18" charset="77"/>
              </a:rPr>
              <a:t>)   </a:t>
            </a:r>
            <a:r>
              <a:rPr lang="it-IT" altLang="de-DE" sz="1800" dirty="0">
                <a:latin typeface="American Typewriter" panose="02090604020004020304" pitchFamily="18" charset="77"/>
                <a:cs typeface="Calibri" panose="020F0502020204030204" pitchFamily="34" charset="0"/>
              </a:rPr>
              <a:t>→</a:t>
            </a:r>
            <a:r>
              <a:rPr lang="it-IT" altLang="de-DE" sz="1800" dirty="0">
                <a:latin typeface="American Typewriter" panose="02090604020004020304" pitchFamily="18" charset="77"/>
              </a:rPr>
              <a:t>  </a:t>
            </a:r>
            <a:r>
              <a:rPr lang="it-IT" altLang="de-DE" sz="1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</a:rPr>
              <a:t>deve aumentare: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Risparmiare (e investire) di più oggi per poter consumare  stabilmente di più in futuro.</a:t>
            </a:r>
          </a:p>
          <a:p>
            <a:pPr marL="108000"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de-DE" sz="1600" u="sng" dirty="0">
                <a:solidFill>
                  <a:srgbClr val="FF0000"/>
                </a:solidFill>
                <a:latin typeface="American Typewriter" panose="02090604020004020304" pitchFamily="18" charset="77"/>
              </a:rPr>
              <a:t>IN</a:t>
            </a:r>
            <a:r>
              <a:rPr lang="it-IT" altLang="de-DE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EFFICIENZA</a:t>
            </a:r>
            <a:r>
              <a:rPr lang="it-IT" altLang="de-DE" sz="1600" dirty="0">
                <a:solidFill>
                  <a:srgbClr val="00B0F0"/>
                </a:solidFill>
                <a:latin typeface="American Typewriter" panose="02090604020004020304" pitchFamily="18" charset="77"/>
              </a:rPr>
              <a:t> DINAMICA</a:t>
            </a:r>
            <a:r>
              <a:rPr lang="it-IT" altLang="de-DE" sz="1600" dirty="0">
                <a:latin typeface="American Typewriter" panose="02090604020004020304" pitchFamily="18" charset="77"/>
              </a:rPr>
              <a:t>:   </a:t>
            </a:r>
            <a:r>
              <a:rPr lang="it-IT" altLang="de-DE" sz="1800" dirty="0">
                <a:latin typeface="American Typewriter" panose="02090604020004020304" pitchFamily="18" charset="77"/>
              </a:rPr>
              <a:t>(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&lt;</a:t>
            </a:r>
            <a:r>
              <a:rPr lang="it-IT" altLang="de-DE" sz="1800" dirty="0">
                <a:latin typeface="American Typewriter" panose="02090604020004020304" pitchFamily="18" charset="77"/>
              </a:rPr>
              <a:t> (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800" dirty="0">
                <a:latin typeface="American Typewriter" panose="02090604020004020304" pitchFamily="18" charset="77"/>
              </a:rPr>
              <a:t>)   </a:t>
            </a:r>
            <a:r>
              <a:rPr lang="it-IT" altLang="de-DE" sz="1800" dirty="0">
                <a:latin typeface="American Typewriter" panose="02090604020004020304" pitchFamily="18" charset="77"/>
                <a:cs typeface="Calibri" panose="020F0502020204030204" pitchFamily="34" charset="0"/>
              </a:rPr>
              <a:t>→  </a:t>
            </a:r>
            <a:r>
              <a:rPr lang="it-IT" altLang="de-DE" sz="1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</a:t>
            </a:r>
            <a:r>
              <a:rPr lang="it-IT" altLang="de-DE" sz="1800" b="1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</a:rPr>
              <a:t>deve diminuire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Consumare di più oggi (e «disinvestire») per consumare  stabilmente di più in futuro.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endParaRPr lang="it-IT" altLang="de-DE" sz="1600" dirty="0">
              <a:latin typeface="American Typewriter" panose="02090604020004020304" pitchFamily="18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6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63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63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63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63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63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63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638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557338"/>
            <a:ext cx="792703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 dirty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7200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Politiche per la crescita: il risparmio (2)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683568" y="1412776"/>
            <a:ext cx="8460432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In pratica, dobbiamo stimare:</a:t>
            </a:r>
            <a:r>
              <a:rPr lang="it-IT" altLang="de-DE" sz="1800" dirty="0">
                <a:latin typeface="American Typewriter" panose="02090604020004020304" pitchFamily="18" charset="77"/>
              </a:rPr>
              <a:t> (</a:t>
            </a:r>
            <a:r>
              <a:rPr lang="it-IT" altLang="de-DE" sz="1800" b="1" i="1" dirty="0"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800" dirty="0">
                <a:latin typeface="American Typewriter" panose="02090604020004020304" pitchFamily="18" charset="77"/>
              </a:rPr>
              <a:t> e (</a:t>
            </a:r>
            <a:r>
              <a:rPr lang="it-IT" altLang="de-DE" sz="1800" b="1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i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800" dirty="0">
                <a:latin typeface="American Typewriter" panose="02090604020004020304" pitchFamily="18" charset="77"/>
              </a:rPr>
              <a:t>).  </a:t>
            </a:r>
          </a:p>
          <a:p>
            <a:pPr eaLnBrk="1" hangingPunct="1">
              <a:lnSpc>
                <a:spcPct val="105000"/>
              </a:lnSpc>
              <a:spcBef>
                <a:spcPts val="1800"/>
              </a:spcBef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Esempio.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Supponiamo che:</a:t>
            </a:r>
            <a:endParaRPr lang="it-IT" altLang="de-DE" sz="2000" dirty="0"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AutoNum type="arabicPeriod"/>
            </a:pPr>
            <a:r>
              <a:rPr lang="it-IT" altLang="de-DE" sz="1800" dirty="0">
                <a:latin typeface="American Typewriter" panose="02090604020004020304" pitchFamily="18" charset="77"/>
              </a:rPr>
              <a:t>Lo stock di capitale è circa </a:t>
            </a:r>
            <a:r>
              <a:rPr lang="it-IT" altLang="de-DE" sz="1800" i="1" dirty="0">
                <a:latin typeface="American Typewriter" panose="02090604020004020304" pitchFamily="18" charset="77"/>
              </a:rPr>
              <a:t>2,5</a:t>
            </a:r>
            <a:r>
              <a:rPr lang="it-IT" altLang="de-DE" sz="1800" dirty="0">
                <a:latin typeface="American Typewriter" panose="02090604020004020304" pitchFamily="18" charset="77"/>
              </a:rPr>
              <a:t> volte il PIL: </a:t>
            </a:r>
          </a:p>
          <a:p>
            <a:pPr algn="ctr" eaLnBrk="1" hangingPunct="1">
              <a:lnSpc>
                <a:spcPct val="105000"/>
              </a:lnSpc>
              <a:buNone/>
            </a:pPr>
            <a:r>
              <a:rPr lang="it-IT" altLang="de-DE" sz="1800" b="1" i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latin typeface="American Typewriter" panose="02090604020004020304" pitchFamily="18" charset="77"/>
              </a:rPr>
              <a:t> = 2,5 </a:t>
            </a:r>
            <a:r>
              <a:rPr lang="it-IT" altLang="de-DE" sz="1800" b="1" i="1" dirty="0">
                <a:latin typeface="American Typewriter" panose="02090604020004020304" pitchFamily="18" charset="77"/>
              </a:rPr>
              <a:t>y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AutoNum type="arabicPeriod" startAt="2"/>
            </a:pPr>
            <a:r>
              <a:rPr lang="it-IT" altLang="de-DE" sz="1800" dirty="0">
                <a:latin typeface="American Typewriter" panose="02090604020004020304" pitchFamily="18" charset="77"/>
              </a:rPr>
              <a:t>Il 10% del PIL è usato per rimpiazzare il capitale ammortizzato:</a:t>
            </a:r>
          </a:p>
          <a:p>
            <a:pPr algn="ctr" eaLnBrk="1" hangingPunct="1">
              <a:lnSpc>
                <a:spcPct val="105000"/>
              </a:lnSpc>
              <a:buNone/>
            </a:pPr>
            <a:r>
              <a:rPr lang="it-IT" altLang="de-DE" sz="1800" b="1" i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b="1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 </a:t>
            </a:r>
            <a:r>
              <a:rPr lang="it-IT" altLang="de-DE" sz="1800" b="1" i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latin typeface="American Typewriter" panose="02090604020004020304" pitchFamily="18" charset="77"/>
              </a:rPr>
              <a:t> = 0,1 </a:t>
            </a:r>
            <a:r>
              <a:rPr lang="it-IT" altLang="de-DE" sz="1800" b="1" i="1" dirty="0">
                <a:latin typeface="American Typewriter" panose="02090604020004020304" pitchFamily="18" charset="77"/>
              </a:rPr>
              <a:t>y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AutoNum type="arabicPeriod" startAt="3"/>
            </a:pPr>
            <a:r>
              <a:rPr lang="it-IT" altLang="de-DE" sz="1800" dirty="0">
                <a:latin typeface="American Typewriter" panose="02090604020004020304" pitchFamily="18" charset="77"/>
              </a:rPr>
              <a:t>I redditi da capitale sono il 30% del PIL</a:t>
            </a:r>
          </a:p>
          <a:p>
            <a:pPr algn="ctr" eaLnBrk="1" hangingPunct="1">
              <a:lnSpc>
                <a:spcPct val="105000"/>
              </a:lnSpc>
              <a:buNone/>
            </a:pPr>
            <a:r>
              <a:rPr lang="it-IT" altLang="de-DE" sz="1800" b="1" i="1" dirty="0"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∙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i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solidFill>
                  <a:schemeClr val="hlink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</a:rPr>
              <a:t> = 0,3 </a:t>
            </a:r>
            <a:r>
              <a:rPr lang="it-IT" altLang="de-DE" sz="1800" b="1" i="1" dirty="0">
                <a:latin typeface="American Typewriter" panose="02090604020004020304" pitchFamily="18" charset="77"/>
              </a:rPr>
              <a:t>y</a:t>
            </a:r>
            <a:br>
              <a:rPr lang="it-IT" altLang="de-DE" sz="2000" b="1" i="1" dirty="0">
                <a:latin typeface="American Typewriter" panose="02090604020004020304" pitchFamily="18" charset="77"/>
              </a:rPr>
            </a:br>
            <a:endParaRPr lang="it-IT" altLang="de-DE" sz="2000" b="1" i="1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5006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3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63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63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63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3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63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63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1216" y="404664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Politiche per la crescita: il risparmio (3)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611560" y="980728"/>
            <a:ext cx="8477993" cy="52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Per stimare  (</a:t>
            </a:r>
            <a:r>
              <a:rPr lang="it-IT" altLang="de-DE" sz="1600" b="1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b="1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600" dirty="0">
                <a:latin typeface="American Typewriter" panose="02090604020004020304" pitchFamily="18" charset="77"/>
              </a:rPr>
              <a:t> e (</a:t>
            </a:r>
            <a:r>
              <a:rPr lang="it-IT" altLang="de-DE" sz="1600" b="1" i="1" dirty="0"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b="1" i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600" dirty="0">
                <a:latin typeface="American Typewriter" panose="02090604020004020304" pitchFamily="18" charset="77"/>
              </a:rPr>
              <a:t>).  </a:t>
            </a:r>
          </a:p>
          <a:p>
            <a:pPr eaLnBrk="1" hangingPunct="1">
              <a:lnSpc>
                <a:spcPct val="124000"/>
              </a:lnSpc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AutoNum type="arabicPeriod"/>
            </a:pPr>
            <a:r>
              <a:rPr lang="it-IT" altLang="de-DE" sz="1800" b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latin typeface="American Typewriter" panose="02090604020004020304" pitchFamily="18" charset="77"/>
              </a:rPr>
              <a:t> = 2,5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y</a:t>
            </a:r>
          </a:p>
          <a:p>
            <a:pPr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AutoNum type="arabicPeriod"/>
            </a:pP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 </a:t>
            </a:r>
            <a:r>
              <a:rPr lang="it-IT" altLang="de-DE" sz="1800" b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latin typeface="American Typewriter" panose="02090604020004020304" pitchFamily="18" charset="77"/>
              </a:rPr>
              <a:t> = 0,1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y</a:t>
            </a:r>
          </a:p>
          <a:p>
            <a:pPr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AutoNum type="arabicPeriod"/>
            </a:pPr>
            <a:r>
              <a:rPr lang="it-IT" altLang="de-DE" sz="1800" b="1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∙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chemeClr val="hlink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solidFill>
                  <a:schemeClr val="hlink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</a:rPr>
              <a:t> = 0,3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y</a:t>
            </a: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Per calcolare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,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dividiamo </a:t>
            </a:r>
            <a:r>
              <a:rPr lang="it-IT" altLang="de-DE" sz="14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(2.)</a:t>
            </a:r>
            <a:r>
              <a:rPr lang="it-IT" altLang="de-DE" sz="14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 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per </a:t>
            </a:r>
            <a:r>
              <a:rPr lang="it-IT" altLang="de-DE" sz="14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(1.)</a:t>
            </a:r>
            <a:r>
              <a:rPr lang="it-IT" altLang="de-DE" sz="1400" dirty="0">
                <a:latin typeface="American Typewriter" panose="02090604020004020304" pitchFamily="18" charset="77"/>
                <a:sym typeface="Symbol" panose="05050102010706020507" pitchFamily="18" charset="2"/>
              </a:rPr>
              <a:t>:</a:t>
            </a: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endParaRPr lang="it-IT" altLang="de-DE" sz="1400" b="1" dirty="0">
              <a:latin typeface="American Typewriter" panose="02090604020004020304" pitchFamily="18" charset="77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endParaRPr lang="it-IT" altLang="de-DE" sz="1400" b="1" dirty="0">
              <a:latin typeface="American Typewriter" panose="02090604020004020304" pitchFamily="18" charset="77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124000"/>
              </a:lnSpc>
              <a:spcBef>
                <a:spcPts val="1200"/>
              </a:spcBef>
              <a:buClr>
                <a:srgbClr val="000099"/>
              </a:buClr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Per calcolare </a:t>
            </a: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MPK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, dividiamo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(3.)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per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(1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.):</a:t>
            </a: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Da cui: </a:t>
            </a: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r>
              <a:rPr lang="it-IT" altLang="de-DE" sz="1600" b="1" dirty="0">
                <a:latin typeface="American Typewriter" panose="02090604020004020304" pitchFamily="18" charset="77"/>
              </a:rPr>
              <a:t>        </a:t>
            </a:r>
            <a:r>
              <a:rPr lang="it-IT" altLang="de-DE" sz="1800" dirty="0">
                <a:latin typeface="American Typewriter" panose="02090604020004020304" pitchFamily="18" charset="77"/>
              </a:rPr>
              <a:t>MPK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 = 0,12 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0,04 = 0,08</a:t>
            </a:r>
          </a:p>
          <a:p>
            <a:pPr marL="0" indent="0" eaLnBrk="1" hangingPunct="1">
              <a:lnSpc>
                <a:spcPct val="124000"/>
              </a:lnSpc>
              <a:spcBef>
                <a:spcPts val="600"/>
              </a:spcBef>
              <a:buClr>
                <a:srgbClr val="000099"/>
              </a:buClr>
              <a:buNone/>
            </a:pPr>
            <a:endParaRPr lang="it-IT" altLang="de-DE" sz="1800" b="1" dirty="0">
              <a:latin typeface="American Typewriter" panose="02090604020004020304" pitchFamily="18" charset="77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2656"/>
              </p:ext>
            </p:extLst>
          </p:nvPr>
        </p:nvGraphicFramePr>
        <p:xfrm>
          <a:off x="1259632" y="2996952"/>
          <a:ext cx="73834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3340080" imgH="596880" progId="Equation.3">
                  <p:embed/>
                </p:oleObj>
              </mc:Choice>
              <mc:Fallback>
                <p:oleObj name="Equazione" r:id="rId3" imgW="33400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96952"/>
                        <a:ext cx="73834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263832"/>
              </p:ext>
            </p:extLst>
          </p:nvPr>
        </p:nvGraphicFramePr>
        <p:xfrm>
          <a:off x="1259632" y="4221088"/>
          <a:ext cx="6912768" cy="74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4533840" imgH="596880" progId="Equation.3">
                  <p:embed/>
                </p:oleObj>
              </mc:Choice>
              <mc:Fallback>
                <p:oleObj name="Equazione" r:id="rId5" imgW="453384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6912768" cy="740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952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  <a:endParaRPr lang="it-IT" dirty="0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539750" y="1124744"/>
            <a:ext cx="842493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Se la crescita reale del PIL è circa del 3% all’anno, allora: </a:t>
            </a:r>
          </a:p>
          <a:p>
            <a:pPr marL="0" algn="ctr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800" dirty="0">
                <a:latin typeface="American Typewriter" panose="02090604020004020304" pitchFamily="18" charset="77"/>
              </a:rPr>
              <a:t> = 0,03</a:t>
            </a:r>
          </a:p>
          <a:p>
            <a:pPr marL="0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Quindi confrontando: (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800" dirty="0">
                <a:latin typeface="American Typewriter" panose="02090604020004020304" pitchFamily="18" charset="77"/>
              </a:rPr>
              <a:t> e (</a:t>
            </a: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  <a:r>
              <a:rPr lang="it-IT" altLang="de-DE" sz="1800" dirty="0">
                <a:latin typeface="American Typewriter" panose="02090604020004020304" pitchFamily="18" charset="77"/>
              </a:rPr>
              <a:t>) abbiamo:	</a:t>
            </a:r>
          </a:p>
          <a:p>
            <a:pPr marL="0" algn="ctr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(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MPK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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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)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= 0,08 </a:t>
            </a: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&gt;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 0,03 = </a:t>
            </a:r>
            <a:r>
              <a:rPr lang="it-IT" altLang="de-DE" sz="18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n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+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g</a:t>
            </a:r>
          </a:p>
          <a:p>
            <a:pPr eaLnBrk="1" hangingPunct="1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it-IT" altLang="de-DE" sz="1800" i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In base a questa </a:t>
            </a:r>
            <a:r>
              <a:rPr lang="it-IT" altLang="de-DE" sz="1800" i="1" u="sng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diseguaglianza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, nel nostro esempio,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 il capitale dell’economia è 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inferiore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 a quello della regola aurea (</a:t>
            </a:r>
            <a:r>
              <a:rPr lang="it-IT" altLang="de-DE" sz="1800" b="1" cap="small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efficienza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 dinamica):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Se già ci troviamo nello stato stazionario, </a:t>
            </a:r>
          </a:p>
          <a:p>
            <a:pPr marL="720000" lvl="2" indent="0" eaLnBrk="1" hangingPunct="1">
              <a:lnSpc>
                <a:spcPct val="125000"/>
              </a:lnSpc>
              <a:spcBef>
                <a:spcPts val="0"/>
              </a:spcBef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un aumento del tasso di risparmio farebbe 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aumentare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 i consumi di stato stazionario (ma con un sacrificio immediato).</a:t>
            </a:r>
            <a:endParaRPr lang="it-IT" altLang="de-DE" sz="1800" b="1" i="1" dirty="0">
              <a:solidFill>
                <a:srgbClr val="000099"/>
              </a:solidFill>
              <a:latin typeface="American Typewriter" panose="02090604020004020304" pitchFamily="18" charset="77"/>
              <a:sym typeface="Symbol" panose="05050102010706020507" pitchFamily="18" charset="2"/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553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Politiche per la crescita: risparmio (4)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574675" y="4869160"/>
            <a:ext cx="819467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altLang="de-DE" dirty="0">
                <a:solidFill>
                  <a:schemeClr val="tx1"/>
                </a:solidFill>
                <a:latin typeface="American Typewriter" panose="02090604020004020304" pitchFamily="18" charset="77"/>
              </a:rPr>
              <a:t>Risparmiare (e investire) di più oggi per poter consumare  stabilmente di più in futuro.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683568" y="1196753"/>
            <a:ext cx="8065145" cy="498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Quali politiche possono favorire un aumento del risparmio nazionale e degli investimenti</a:t>
            </a:r>
            <a:r>
              <a:rPr lang="it-IT" altLang="de-DE" sz="2200" dirty="0">
                <a:latin typeface="American Typewriter" panose="02090604020004020304" pitchFamily="18" charset="77"/>
              </a:rPr>
              <a:t>?</a:t>
            </a:r>
            <a:r>
              <a:rPr lang="it-IT" altLang="de-DE" sz="2200" dirty="0">
                <a:latin typeface="American Typewriter" panose="02090604020004020304" pitchFamily="18" charset="77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Tx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Aumentare il risparmio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pubblico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: ridurre il deficit o aumentare il surplus della pubblica amministrazione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Tx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Aumentare il risparmio </a:t>
            </a:r>
            <a:r>
              <a:rPr lang="it-IT" altLang="de-DE" sz="1800" dirty="0">
                <a:solidFill>
                  <a:srgbClr val="CC0000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privato.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FontTx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Aumentare la redditività degli investimenti, e la remunerazione del risparmio: meno imposte sui profitti e/o sulla ricchezza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FontTx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Diminuire le imposte sui redditi, con un contemporaneo aumento delle imposte sui consumi – come l’IVA. </a:t>
            </a:r>
          </a:p>
          <a:p>
            <a:pPr marL="457200" lvl="1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u="sng" dirty="0">
                <a:latin typeface="American Typewriter" panose="02090604020004020304" pitchFamily="18" charset="77"/>
                <a:sym typeface="Symbol" panose="05050102010706020507" pitchFamily="18" charset="2"/>
              </a:rPr>
              <a:t>Obiezione</a:t>
            </a: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: queste due soluzioni riducono il carico tributario a favore dei redditi più elevati!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FontTx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  <a:sym typeface="Symbol" panose="05050102010706020507" pitchFamily="18" charset="2"/>
              </a:rPr>
              <a:t>Esenzioni fiscali sui piani di risparmio previdenziale</a:t>
            </a:r>
            <a:endParaRPr lang="it-IT" altLang="de-DE" sz="1800" dirty="0">
              <a:solidFill>
                <a:srgbClr val="000099"/>
              </a:solidFill>
              <a:latin typeface="American Typewriter" panose="02090604020004020304" pitchFamily="18" charset="77"/>
              <a:sym typeface="Symbol" panose="05050102010706020507" pitchFamily="18" charset="2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7038"/>
            <a:ext cx="8229600" cy="440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Politiche per la crescita: il risparmio (5)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467134" y="1124744"/>
            <a:ext cx="8524057" cy="50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60000" indent="-360000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Beni capitali (materiali ed immateriali)</a:t>
            </a:r>
            <a:r>
              <a:rPr lang="it-IT" altLang="de-DE" sz="1600" dirty="0">
                <a:latin typeface="American Typewriter" panose="02090604020004020304" pitchFamily="18" charset="77"/>
              </a:rPr>
              <a:t>: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      possono essere utilizzati in modo </a:t>
            </a:r>
            <a:r>
              <a:rPr lang="it-IT" altLang="de-DE" sz="1600" b="1" u="sng" dirty="0">
                <a:solidFill>
                  <a:srgbClr val="006666"/>
                </a:solidFill>
                <a:latin typeface="American Typewriter" panose="02090604020004020304" pitchFamily="18" charset="77"/>
              </a:rPr>
              <a:t>durevole</a:t>
            </a:r>
            <a:r>
              <a:rPr lang="it-IT" altLang="de-DE" sz="1600" dirty="0">
                <a:latin typeface="American Typewriter" panose="02090604020004020304" pitchFamily="18" charset="77"/>
              </a:rPr>
              <a:t> nella produzione di beni o servizi: 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Impianti, macchinari, infrastrutture, reti di trasporto e di comunicazione.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600" dirty="0">
                <a:latin typeface="American Typewriter" panose="02090604020004020304" pitchFamily="18" charset="77"/>
              </a:rPr>
              <a:t>Brevetti, Diritti d’autore, Marchi, Software, Algoritmi, Capacità di ottenere / trasferire / elaborare informazioni</a:t>
            </a:r>
            <a:endParaRPr lang="it-IT" altLang="de-DE" sz="1600" dirty="0">
              <a:latin typeface="American Typewriter" panose="02090604020004020304" pitchFamily="18" charset="77"/>
              <a:sym typeface="Symbol" panose="05050102010706020507" pitchFamily="18" charset="2"/>
            </a:endParaRPr>
          </a:p>
          <a:p>
            <a:pPr marL="360000" indent="-360000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altLang="de-DE" sz="1600" b="1" dirty="0">
                <a:latin typeface="American Typewriter" panose="02090604020004020304" pitchFamily="18" charset="77"/>
                <a:sym typeface="Symbol" panose="05050102010706020507" pitchFamily="18" charset="2"/>
              </a:rPr>
              <a:t>Investimenti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 sono effettuati da </a:t>
            </a: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imprese private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 o dal settore pubblico: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Il </a:t>
            </a: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settore pubblico </a:t>
            </a:r>
            <a:r>
              <a:rPr lang="it-IT" altLang="de-DE" sz="1600" dirty="0">
                <a:latin typeface="American Typewriter" panose="02090604020004020304" pitchFamily="18" charset="77"/>
                <a:sym typeface="Symbol" panose="05050102010706020507" pitchFamily="18" charset="2"/>
              </a:rPr>
              <a:t>investe soprattutto nei beni capitali che hanno caratteristiche di beni pubblici o comuni: </a:t>
            </a:r>
          </a:p>
          <a:p>
            <a:pPr marL="900000" lvl="2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4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Beni pubblici</a:t>
            </a:r>
            <a:r>
              <a:rPr lang="it-IT" altLang="de-DE" sz="1400" dirty="0">
                <a:latin typeface="American Typewriter" panose="02090604020004020304" pitchFamily="18" charset="77"/>
                <a:sym typeface="Symbol" panose="05050102010706020507" pitchFamily="18" charset="2"/>
              </a:rPr>
              <a:t>: non escludibili, usufruibili in modo non rivale</a:t>
            </a:r>
          </a:p>
          <a:p>
            <a:pPr marL="900000" lvl="2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4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Beni comuni</a:t>
            </a:r>
            <a:r>
              <a:rPr lang="it-IT" altLang="de-DE" sz="1400" dirty="0">
                <a:latin typeface="American Typewriter" panose="02090604020004020304" pitchFamily="18" charset="77"/>
                <a:sym typeface="Symbol" panose="05050102010706020507" pitchFamily="18" charset="2"/>
              </a:rPr>
              <a:t>: non escludibili (almeno, all’interno di una comunità), ma usufruibili in modo rivale.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Capitale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sociale</a:t>
            </a:r>
            <a:r>
              <a:rPr lang="it-IT" altLang="de-DE" sz="1600" dirty="0">
                <a:latin typeface="American Typewriter" panose="02090604020004020304" pitchFamily="18" charset="77"/>
              </a:rPr>
              <a:t>: valore delle relazioni interpersonali che facilitano le decisioni economiche.</a:t>
            </a:r>
            <a:endParaRPr lang="it-IT" altLang="de-DE" sz="1600" b="1" dirty="0">
              <a:solidFill>
                <a:srgbClr val="006666"/>
              </a:solidFill>
              <a:latin typeface="American Typewriter" panose="02090604020004020304" pitchFamily="18" charset="77"/>
              <a:sym typeface="Symbol" panose="05050102010706020507" pitchFamily="18" charset="2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b="1" dirty="0">
                <a:solidFill>
                  <a:srgbClr val="006666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Capitale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sym typeface="Symbol" panose="05050102010706020507" pitchFamily="18" charset="2"/>
              </a:rPr>
              <a:t>umano</a:t>
            </a:r>
            <a:r>
              <a:rPr lang="it-IT" altLang="de-DE" sz="1600" dirty="0">
                <a:latin typeface="American Typewriter" panose="02090604020004020304" pitchFamily="18" charset="77"/>
              </a:rPr>
              <a:t>: conoscenze e abilità acquisite con la formazione scolastica e  l’esperienza di lavoro (“</a:t>
            </a:r>
            <a:r>
              <a:rPr lang="it-IT" altLang="de-DE" sz="1600" i="1" dirty="0" err="1">
                <a:latin typeface="American Typewriter" panose="02090604020004020304" pitchFamily="18" charset="77"/>
              </a:rPr>
              <a:t>learning</a:t>
            </a:r>
            <a:r>
              <a:rPr lang="it-IT" altLang="de-DE" sz="1600" i="1" dirty="0">
                <a:latin typeface="American Typewriter" panose="02090604020004020304" pitchFamily="18" charset="77"/>
              </a:rPr>
              <a:t> by </a:t>
            </a:r>
            <a:r>
              <a:rPr lang="it-IT" altLang="de-DE" sz="1600" i="1" dirty="0" err="1">
                <a:latin typeface="American Typewriter" panose="02090604020004020304" pitchFamily="18" charset="77"/>
              </a:rPr>
              <a:t>doing</a:t>
            </a:r>
            <a:r>
              <a:rPr lang="it-IT" altLang="de-DE" sz="1600" dirty="0">
                <a:latin typeface="American Typewriter" panose="02090604020004020304" pitchFamily="18" charset="77"/>
              </a:rPr>
              <a:t>”). </a:t>
            </a:r>
            <a:endParaRPr lang="it-IT" altLang="de-DE" sz="1600" dirty="0">
              <a:latin typeface="American Typewriter" panose="02090604020004020304" pitchFamily="18" charset="77"/>
              <a:sym typeface="Symbol" panose="05050102010706020507" pitchFamily="18" charset="2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Politiche per la crescita: investimenti in beni capitali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82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1" y="296824"/>
            <a:ext cx="8280400" cy="683904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>
                <a:latin typeface="American Typewriter" panose="02090604020004020304" pitchFamily="18" charset="77"/>
              </a:rPr>
              <a:t>CRESCITA:  Istituzioni e Politiche</a:t>
            </a:r>
            <a:endParaRPr lang="it-IT" sz="1600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¢"/>
            </a:pPr>
            <a:endParaRPr lang="en-US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6666"/>
              </a:buClr>
              <a:buFont typeface="Wingdings" panose="05000000000000000000" pitchFamily="2" charset="2"/>
              <a:buChar char="¢"/>
            </a:pPr>
            <a:endParaRPr lang="en-US" alt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504030" y="6381328"/>
            <a:ext cx="3763169" cy="248072"/>
          </a:xfrm>
        </p:spPr>
        <p:txBody>
          <a:bodyPr/>
          <a:lstStyle/>
          <a:p>
            <a:pPr algn="l">
              <a:defRPr/>
            </a:pPr>
            <a:r>
              <a:rPr lang="it-IT"/>
              <a:t>Lez. 3-B: Crescita: Istituzioni e Politiche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4030" y="980728"/>
            <a:ext cx="8532466" cy="540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50000"/>
              </a:lnSpc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Indice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La convergenza						p.  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Politiche per la crescita: il risparmio				p. 16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Crescita e Istituzioni						p. 23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Le trappole della povertà					p. 27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Contabilità della crescita					p. 29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Crescita e distribuzione					p. 33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 sintesi							p. </a:t>
            </a:r>
            <a:r>
              <a:rPr lang="it-IT" sz="1600" i="1">
                <a:solidFill>
                  <a:srgbClr val="000000"/>
                </a:solidFill>
                <a:latin typeface="American Typewriter" panose="02090604020004020304" pitchFamily="18" charset="77"/>
              </a:rPr>
              <a:t>42</a:t>
            </a: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50000"/>
              </a:lnSpc>
            </a:pP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50000"/>
              </a:lnSpc>
            </a:pP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it-IT" sz="1600" i="1" dirty="0">
              <a:solidFill>
                <a:srgbClr val="000000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50000"/>
              </a:lnSpc>
            </a:pPr>
            <a:r>
              <a:rPr lang="it-IT" sz="1600" i="1" dirty="0">
                <a:solidFill>
                  <a:srgbClr val="000000"/>
                </a:solidFill>
                <a:latin typeface="American Typewriter" panose="02090604020004020304" pitchFamily="18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035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 dirty="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533400" y="1412776"/>
            <a:ext cx="8458200" cy="4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Minimalisti</a:t>
            </a:r>
            <a:r>
              <a:rPr lang="it-IT" altLang="de-DE" sz="1800" dirty="0">
                <a:latin typeface="American Typewriter" panose="02090604020004020304" pitchFamily="18" charset="77"/>
              </a:rPr>
              <a:t> (</a:t>
            </a:r>
            <a:r>
              <a:rPr lang="it-IT" altLang="de-DE" sz="1800" i="1" dirty="0">
                <a:latin typeface="American Typewriter" panose="02090604020004020304" pitchFamily="18" charset="77"/>
              </a:rPr>
              <a:t>libertari e liberisti</a:t>
            </a:r>
            <a:r>
              <a:rPr lang="it-IT" altLang="de-DE" sz="1800" dirty="0">
                <a:latin typeface="American Typewriter" panose="02090604020004020304" pitchFamily="18" charset="77"/>
              </a:rPr>
              <a:t>):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Il settore pubblico dovrebbe proteggere i diritti di proprietà e assicurare i beni pubblici essenziali (sicurezza, difesa).</a:t>
            </a:r>
          </a:p>
          <a:p>
            <a:pPr marL="0" indent="0" eaLnBrk="1" hangingPunct="1">
              <a:lnSpc>
                <a:spcPct val="105000"/>
              </a:lnSpc>
              <a:spcBef>
                <a:spcPts val="1800"/>
              </a:spcBef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Massimalisti (interventisti):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Il settore pubblico dovrebbe operare direttamente nei settori e nelle imprese strategiche, 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… incentivare l’allocazione degli investimenti privati tra i diversi settori («politica industriale»),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Garantire l’accesso (fuori mercato) ai servizi pubblici essenziali (sanità, istruzione primaria ed eventualmente superiore)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Promuovere e in parte gestire direttamente la ricerca di base.</a:t>
            </a:r>
          </a:p>
          <a:p>
            <a:pPr marL="0" indent="0" eaLnBrk="1" hangingPunct="1">
              <a:lnSpc>
                <a:spcPct val="105000"/>
              </a:lnSpc>
              <a:spcBef>
                <a:spcPts val="1800"/>
              </a:spcBef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Il dibattito: </a:t>
            </a:r>
            <a:r>
              <a:rPr lang="it-IT" altLang="de-DE" sz="1800" dirty="0">
                <a:latin typeface="American Typewriter" panose="02090604020004020304" pitchFamily="18" charset="77"/>
              </a:rPr>
              <a:t>i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fallimenti</a:t>
            </a:r>
            <a:r>
              <a:rPr lang="it-IT" altLang="de-DE" sz="1800" dirty="0">
                <a:latin typeface="American Typewriter" panose="02090604020004020304" pitchFamily="18" charset="77"/>
              </a:rPr>
              <a:t> del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privato</a:t>
            </a:r>
            <a:r>
              <a:rPr lang="it-IT" altLang="de-DE" sz="1800" dirty="0">
                <a:latin typeface="American Typewriter" panose="02090604020004020304" pitchFamily="18" charset="77"/>
              </a:rPr>
              <a:t> e del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pubblico</a:t>
            </a:r>
            <a:r>
              <a:rPr lang="it-IT" altLang="de-DE" sz="1800" dirty="0">
                <a:latin typeface="American Typewriter" panose="02090604020004020304" pitchFamily="18" charset="77"/>
              </a:rPr>
              <a:t> …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672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2400" dirty="0">
                <a:latin typeface="American Typewriter" panose="02090604020004020304" pitchFamily="18" charset="77"/>
              </a:rPr>
              <a:t>Politiche per la crescita: investimenti in beni capitali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Quale ruolo del settore pubblico?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09600" y="1689100"/>
            <a:ext cx="7772400" cy="398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Le istituzioni sociali e politiche possono favorire o ostacolare la crescita. </a:t>
            </a: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In astratto, possiamo pensare che «buone istituzioni» possano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spostare verso l’alto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800" dirty="0">
                <a:latin typeface="American Typewriter" panose="02090604020004020304" pitchFamily="18" charset="77"/>
              </a:rPr>
              <a:t> la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funzione di produzione </a:t>
            </a:r>
            <a:r>
              <a:rPr lang="it-IT" altLang="de-DE" sz="1800" dirty="0">
                <a:latin typeface="American Typewriter" panose="02090604020004020304" pitchFamily="18" charset="77"/>
              </a:rPr>
              <a:t>aggregata (a parità di dotazione di capitale)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800" dirty="0">
                <a:latin typeface="American Typewriter" panose="02090604020004020304" pitchFamily="18" charset="77"/>
              </a:rPr>
              <a:t>e/o la </a:t>
            </a:r>
            <a:r>
              <a:rPr lang="it-IT" altLang="de-DE" sz="1800" b="1" dirty="0">
                <a:solidFill>
                  <a:srgbClr val="006666"/>
                </a:solidFill>
                <a:latin typeface="American Typewriter" panose="02090604020004020304" pitchFamily="18" charset="77"/>
              </a:rPr>
              <a:t>funzione del risparmio.</a:t>
            </a:r>
            <a:endParaRPr lang="it-IT" altLang="de-DE" sz="1800" dirty="0">
              <a:latin typeface="American Typewriter" panose="02090604020004020304" pitchFamily="18" charset="77"/>
            </a:endParaRPr>
          </a:p>
          <a:p>
            <a:pPr marL="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In ambedue i casi: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il reddito pro capite aumenta,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l’economia converge ad uno stato stazionario più elevato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96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800" b="1" dirty="0">
                <a:latin typeface="American Typewriter" panose="02090604020004020304" pitchFamily="18" charset="77"/>
              </a:rPr>
              <a:t>3. Crescita e istituzioni</a:t>
            </a:r>
            <a:br>
              <a:rPr lang="it-IT" altLang="de-DE" sz="2800" dirty="0">
                <a:latin typeface="American Typewriter" panose="02090604020004020304" pitchFamily="18" charset="77"/>
              </a:rPr>
            </a:br>
            <a:r>
              <a:rPr lang="it-IT" altLang="de-DE" sz="2800" dirty="0">
                <a:latin typeface="American Typewriter" panose="02090604020004020304" pitchFamily="18" charset="77"/>
              </a:rPr>
              <a:t>    </a:t>
            </a:r>
            <a:r>
              <a:rPr lang="it-IT" altLang="de-DE" sz="2400" dirty="0">
                <a:latin typeface="American Typewriter" panose="02090604020004020304" pitchFamily="18" charset="77"/>
              </a:rPr>
              <a:t>Il ruolo del settore pubblico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  <a:endParaRPr lang="it-IT" dirty="0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3779838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779838" y="5516563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46647" y="1835532"/>
            <a:ext cx="393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800" b="1" i="1" dirty="0"/>
              <a:t>y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459788" y="55165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800" b="1" i="1" dirty="0"/>
              <a:t>k</a:t>
            </a:r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3779838" y="1844675"/>
            <a:ext cx="4679950" cy="3671888"/>
          </a:xfrm>
          <a:custGeom>
            <a:avLst/>
            <a:gdLst>
              <a:gd name="T0" fmla="*/ 0 w 2948"/>
              <a:gd name="T1" fmla="*/ 3671888 h 2131"/>
              <a:gd name="T2" fmla="*/ 1655763 w 2948"/>
              <a:gd name="T3" fmla="*/ 780556 h 2131"/>
              <a:gd name="T4" fmla="*/ 4679950 w 2948"/>
              <a:gd name="T5" fmla="*/ 0 h 2131"/>
              <a:gd name="T6" fmla="*/ 0 60000 65536"/>
              <a:gd name="T7" fmla="*/ 0 60000 65536"/>
              <a:gd name="T8" fmla="*/ 0 60000 65536"/>
              <a:gd name="T9" fmla="*/ 0 w 2948"/>
              <a:gd name="T10" fmla="*/ 0 h 2131"/>
              <a:gd name="T11" fmla="*/ 2948 w 2948"/>
              <a:gd name="T12" fmla="*/ 2131 h 2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2131">
                <a:moveTo>
                  <a:pt x="0" y="2131"/>
                </a:moveTo>
                <a:cubicBezTo>
                  <a:pt x="276" y="1469"/>
                  <a:pt x="552" y="808"/>
                  <a:pt x="1043" y="453"/>
                </a:cubicBezTo>
                <a:cubicBezTo>
                  <a:pt x="1534" y="98"/>
                  <a:pt x="2241" y="49"/>
                  <a:pt x="2948" y="0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7812088" y="1412875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 i="1" dirty="0">
                <a:solidFill>
                  <a:srgbClr val="FF0000"/>
                </a:solidFill>
              </a:rPr>
              <a:t>f</a:t>
            </a:r>
            <a:r>
              <a:rPr lang="it-IT" alt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it-IT" altLang="en-US" sz="2000" b="1" dirty="0">
                <a:solidFill>
                  <a:srgbClr val="FF0000"/>
                </a:solidFill>
              </a:rPr>
              <a:t>(</a:t>
            </a:r>
            <a:r>
              <a:rPr lang="it-IT" altLang="en-US" sz="2000" b="1" i="1" dirty="0">
                <a:solidFill>
                  <a:srgbClr val="FF0000"/>
                </a:solidFill>
              </a:rPr>
              <a:t>k</a:t>
            </a:r>
            <a:r>
              <a:rPr lang="it-IT" altLang="en-US" sz="2000" b="1" dirty="0">
                <a:solidFill>
                  <a:srgbClr val="FF0000"/>
                </a:solidFill>
              </a:rPr>
              <a:t>)</a:t>
            </a:r>
            <a:endParaRPr lang="it-IT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885113" y="2060575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="1" i="1" dirty="0">
                <a:solidFill>
                  <a:srgbClr val="003399"/>
                </a:solidFill>
                <a:latin typeface="Symbol" panose="05050102010706020507" pitchFamily="18" charset="2"/>
              </a:rPr>
              <a:t>d</a:t>
            </a:r>
            <a:r>
              <a:rPr lang="it-IT" altLang="en-US" sz="1800" b="1" i="1" dirty="0">
                <a:solidFill>
                  <a:srgbClr val="003399"/>
                </a:solidFill>
              </a:rPr>
              <a:t>k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3779838" y="2276475"/>
            <a:ext cx="4679950" cy="32400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50875" y="1196752"/>
            <a:ext cx="3529037" cy="440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>
                <a:latin typeface="American Typewriter" panose="02090604020004020304" pitchFamily="18" charset="77"/>
              </a:rPr>
              <a:t>Confrontiamo due economie: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sz="1800" dirty="0">
                <a:latin typeface="American Typewriter" panose="02090604020004020304" pitchFamily="18" charset="77"/>
              </a:rPr>
              <a:t>La funzione di produzione  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f</a:t>
            </a:r>
            <a:r>
              <a:rPr lang="it-IT" altLang="en-US" sz="1800" b="1" baseline="-250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1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(k)</a:t>
            </a:r>
            <a:r>
              <a:rPr lang="it-IT" altLang="en-US" sz="1800" dirty="0">
                <a:latin typeface="American Typewriter" panose="02090604020004020304" pitchFamily="18" charset="77"/>
              </a:rPr>
              <a:t>  è al di sotto della funzione 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f</a:t>
            </a:r>
            <a:r>
              <a:rPr lang="it-IT" altLang="en-US" sz="1800" b="1" baseline="-25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2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(k)</a:t>
            </a:r>
            <a:r>
              <a:rPr lang="it-IT" altLang="en-US" sz="1800" b="1" dirty="0">
                <a:latin typeface="American Typewriter" panose="02090604020004020304" pitchFamily="18" charset="77"/>
              </a:rPr>
              <a:t>. 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sz="1800" dirty="0">
                <a:latin typeface="American Typewriter" panose="02090604020004020304" pitchFamily="18" charset="77"/>
              </a:rPr>
              <a:t>Inoltre, 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s</a:t>
            </a:r>
            <a:r>
              <a:rPr lang="it-IT" altLang="en-US" sz="1800" b="1" baseline="-250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1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f</a:t>
            </a:r>
            <a:r>
              <a:rPr lang="it-IT" altLang="en-US" sz="1800" b="1" baseline="-250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1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(k)</a:t>
            </a:r>
            <a:r>
              <a:rPr lang="it-IT" altLang="en-US" sz="18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en-US" sz="1800" dirty="0">
                <a:latin typeface="American Typewriter" panose="02090604020004020304" pitchFamily="18" charset="77"/>
              </a:rPr>
              <a:t>&lt; 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s</a:t>
            </a:r>
            <a:r>
              <a:rPr lang="it-IT" altLang="en-US" sz="1800" b="1" baseline="-25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2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f</a:t>
            </a:r>
            <a:r>
              <a:rPr lang="it-IT" altLang="en-US" sz="1800" b="1" baseline="-25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2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(k)</a:t>
            </a:r>
            <a:r>
              <a:rPr lang="it-IT" altLang="en-US" sz="1800" b="1" dirty="0">
                <a:latin typeface="American Typewriter" panose="02090604020004020304" pitchFamily="18" charset="77"/>
              </a:rPr>
              <a:t>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dirty="0">
                <a:latin typeface="American Typewriter" panose="02090604020004020304" pitchFamily="18" charset="77"/>
              </a:rPr>
              <a:t>Quindi anche: </a:t>
            </a:r>
            <a:r>
              <a:rPr lang="it-IT" altLang="en-US" sz="18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en-US" sz="1800" b="1" baseline="-250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1*</a:t>
            </a:r>
            <a:r>
              <a:rPr lang="it-IT" altLang="en-US" sz="1800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en-US" sz="1800" dirty="0">
                <a:latin typeface="American Typewriter" panose="02090604020004020304" pitchFamily="18" charset="77"/>
              </a:rPr>
              <a:t>&lt; </a:t>
            </a: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en-US" sz="1800" b="1" baseline="-25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2*</a:t>
            </a:r>
            <a:r>
              <a:rPr lang="it-IT" altLang="en-US" sz="1800" b="1" dirty="0">
                <a:latin typeface="American Typewriter" panose="02090604020004020304" pitchFamily="18" charset="77"/>
              </a:rPr>
              <a:t> 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en-US" sz="1800" i="1" dirty="0">
                <a:solidFill>
                  <a:schemeClr val="tx2"/>
                </a:solidFill>
                <a:latin typeface="American Typewriter" panose="02090604020004020304" pitchFamily="18" charset="77"/>
                <a:cs typeface="Calibri" panose="020F0502020204030204" pitchFamily="34" charset="0"/>
              </a:rPr>
              <a:t>Possiamo attribuire queste differenze a migliori istituzioni e politiche nell’economia 2 </a:t>
            </a:r>
            <a:r>
              <a:rPr lang="it-IT" altLang="en-US" sz="1800" i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?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it-IT" altLang="en-US" sz="1800" b="1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en-US" sz="1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en-US" sz="1800" b="1" baseline="-250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</a:t>
            </a:r>
            <a:endParaRPr lang="it-IT" altLang="en-US" sz="2000" b="1" i="1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61516" name="Freeform 12"/>
          <p:cNvSpPr>
            <a:spLocks/>
          </p:cNvSpPr>
          <p:nvPr/>
        </p:nvSpPr>
        <p:spPr bwMode="auto">
          <a:xfrm>
            <a:off x="3779837" y="2852738"/>
            <a:ext cx="4676865" cy="2663825"/>
          </a:xfrm>
          <a:custGeom>
            <a:avLst/>
            <a:gdLst>
              <a:gd name="T0" fmla="*/ 0 w 2948"/>
              <a:gd name="T1" fmla="*/ 2663825 h 2131"/>
              <a:gd name="T2" fmla="*/ 1605214 w 2948"/>
              <a:gd name="T3" fmla="*/ 566266 h 2131"/>
              <a:gd name="T4" fmla="*/ 4537075 w 2948"/>
              <a:gd name="T5" fmla="*/ 0 h 2131"/>
              <a:gd name="T6" fmla="*/ 0 60000 65536"/>
              <a:gd name="T7" fmla="*/ 0 60000 65536"/>
              <a:gd name="T8" fmla="*/ 0 60000 65536"/>
              <a:gd name="T9" fmla="*/ 0 w 2948"/>
              <a:gd name="T10" fmla="*/ 0 h 2131"/>
              <a:gd name="T11" fmla="*/ 2948 w 2948"/>
              <a:gd name="T12" fmla="*/ 2131 h 2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2131">
                <a:moveTo>
                  <a:pt x="0" y="2131"/>
                </a:moveTo>
                <a:cubicBezTo>
                  <a:pt x="276" y="1469"/>
                  <a:pt x="552" y="808"/>
                  <a:pt x="1043" y="453"/>
                </a:cubicBezTo>
                <a:cubicBezTo>
                  <a:pt x="1534" y="98"/>
                  <a:pt x="2241" y="49"/>
                  <a:pt x="2948" y="0"/>
                </a:cubicBezTo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8316416" y="2636912"/>
            <a:ext cx="1046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1800" b="1" i="1" dirty="0">
                <a:solidFill>
                  <a:srgbClr val="FF0000"/>
                </a:solidFill>
              </a:rPr>
              <a:t>s</a:t>
            </a:r>
            <a:r>
              <a:rPr lang="it-IT" altLang="en-US" sz="1800" b="1" baseline="-25000" dirty="0">
                <a:solidFill>
                  <a:srgbClr val="FF0000"/>
                </a:solidFill>
              </a:rPr>
              <a:t>2</a:t>
            </a:r>
            <a:r>
              <a:rPr lang="it-IT" altLang="en-US" sz="1800" b="1" i="1" dirty="0">
                <a:solidFill>
                  <a:srgbClr val="FF0000"/>
                </a:solidFill>
              </a:rPr>
              <a:t>f</a:t>
            </a:r>
            <a:r>
              <a:rPr lang="it-IT" altLang="en-US" sz="1800" b="1" i="1" baseline="-25000" dirty="0">
                <a:solidFill>
                  <a:srgbClr val="FF0000"/>
                </a:solidFill>
              </a:rPr>
              <a:t>2</a:t>
            </a:r>
            <a:r>
              <a:rPr lang="it-IT" altLang="en-US" sz="1800" b="1" i="1" dirty="0">
                <a:solidFill>
                  <a:srgbClr val="FF0000"/>
                </a:solidFill>
              </a:rPr>
              <a:t> </a:t>
            </a:r>
            <a:r>
              <a:rPr lang="it-IT" altLang="en-US" sz="1800" b="1" dirty="0">
                <a:solidFill>
                  <a:srgbClr val="FF0000"/>
                </a:solidFill>
              </a:rPr>
              <a:t>(</a:t>
            </a:r>
            <a:r>
              <a:rPr lang="it-IT" altLang="en-US" sz="1800" b="1" i="1" dirty="0">
                <a:solidFill>
                  <a:srgbClr val="FF0000"/>
                </a:solidFill>
              </a:rPr>
              <a:t>k</a:t>
            </a:r>
            <a:r>
              <a:rPr lang="it-IT" alt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814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7838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dirty="0">
                <a:latin typeface="American Typewriter" panose="02090604020004020304" pitchFamily="18" charset="77"/>
              </a:rPr>
              <a:t>Buone istituzioni migliorano la funzione di produzione?</a:t>
            </a:r>
            <a:endParaRPr lang="it-IT" altLang="en-US" sz="2400" dirty="0">
              <a:latin typeface="American Typewriter" panose="02090604020004020304" pitchFamily="18" charset="77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3779837" y="2529260"/>
            <a:ext cx="4461981" cy="2987302"/>
          </a:xfrm>
          <a:custGeom>
            <a:avLst/>
            <a:gdLst>
              <a:gd name="T0" fmla="*/ 0 w 2948"/>
              <a:gd name="T1" fmla="*/ 3671888 h 2131"/>
              <a:gd name="T2" fmla="*/ 1655763 w 2948"/>
              <a:gd name="T3" fmla="*/ 780556 h 2131"/>
              <a:gd name="T4" fmla="*/ 4679950 w 2948"/>
              <a:gd name="T5" fmla="*/ 0 h 2131"/>
              <a:gd name="T6" fmla="*/ 0 60000 65536"/>
              <a:gd name="T7" fmla="*/ 0 60000 65536"/>
              <a:gd name="T8" fmla="*/ 0 60000 65536"/>
              <a:gd name="T9" fmla="*/ 0 w 2948"/>
              <a:gd name="T10" fmla="*/ 0 h 2131"/>
              <a:gd name="T11" fmla="*/ 2948 w 2948"/>
              <a:gd name="T12" fmla="*/ 2131 h 2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2131">
                <a:moveTo>
                  <a:pt x="0" y="2131"/>
                </a:moveTo>
                <a:cubicBezTo>
                  <a:pt x="276" y="1469"/>
                  <a:pt x="552" y="808"/>
                  <a:pt x="1043" y="453"/>
                </a:cubicBezTo>
                <a:cubicBezTo>
                  <a:pt x="1534" y="98"/>
                  <a:pt x="2241" y="49"/>
                  <a:pt x="2948" y="0"/>
                </a:cubicBezTo>
              </a:path>
            </a:pathLst>
          </a:cu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3746647" y="3471117"/>
            <a:ext cx="4465067" cy="2045445"/>
          </a:xfrm>
          <a:custGeom>
            <a:avLst/>
            <a:gdLst>
              <a:gd name="T0" fmla="*/ 0 w 2948"/>
              <a:gd name="T1" fmla="*/ 3671888 h 2131"/>
              <a:gd name="T2" fmla="*/ 1655763 w 2948"/>
              <a:gd name="T3" fmla="*/ 780556 h 2131"/>
              <a:gd name="T4" fmla="*/ 4679950 w 2948"/>
              <a:gd name="T5" fmla="*/ 0 h 2131"/>
              <a:gd name="T6" fmla="*/ 0 60000 65536"/>
              <a:gd name="T7" fmla="*/ 0 60000 65536"/>
              <a:gd name="T8" fmla="*/ 0 60000 65536"/>
              <a:gd name="T9" fmla="*/ 0 w 2948"/>
              <a:gd name="T10" fmla="*/ 0 h 2131"/>
              <a:gd name="T11" fmla="*/ 2948 w 2948"/>
              <a:gd name="T12" fmla="*/ 2131 h 2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2131">
                <a:moveTo>
                  <a:pt x="0" y="2131"/>
                </a:moveTo>
                <a:cubicBezTo>
                  <a:pt x="276" y="1469"/>
                  <a:pt x="552" y="808"/>
                  <a:pt x="1043" y="453"/>
                </a:cubicBezTo>
                <a:cubicBezTo>
                  <a:pt x="1534" y="98"/>
                  <a:pt x="2241" y="49"/>
                  <a:pt x="2948" y="0"/>
                </a:cubicBezTo>
              </a:path>
            </a:pathLst>
          </a:cu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724128" y="2452826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 i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it-IT" altLang="en-US" sz="20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it-IT" altLang="en-US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altLang="en-US" sz="2000" b="1" i="1" dirty="0">
                <a:solidFill>
                  <a:schemeClr val="accent1">
                    <a:lumMod val="75000"/>
                  </a:schemeClr>
                </a:solidFill>
              </a:rPr>
              <a:t>k)</a:t>
            </a:r>
            <a:endParaRPr lang="it-IT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243763" y="3212976"/>
            <a:ext cx="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altLang="en-US" sz="20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it-IT" altLang="en-US" sz="2000" b="1" i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it-IT" altLang="en-US" sz="20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it-IT" altLang="en-US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altLang="en-US" sz="2000" b="1" i="1" dirty="0">
                <a:solidFill>
                  <a:schemeClr val="accent1">
                    <a:lumMod val="75000"/>
                  </a:schemeClr>
                </a:solidFill>
              </a:rPr>
              <a:t>k)</a:t>
            </a:r>
            <a:endParaRPr lang="it-IT" alt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588224" y="2709590"/>
            <a:ext cx="0" cy="28796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7524328" y="1853645"/>
            <a:ext cx="72008" cy="373492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72200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it-IT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it-IT" baseline="30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308304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00"/>
                </a:solidFill>
              </a:rPr>
              <a:t>k</a:t>
            </a:r>
            <a:r>
              <a:rPr lang="it-IT" baseline="-25000" dirty="0">
                <a:solidFill>
                  <a:srgbClr val="CC0000"/>
                </a:solidFill>
              </a:rPr>
              <a:t>2</a:t>
            </a:r>
            <a:r>
              <a:rPr lang="it-IT" baseline="30000" dirty="0">
                <a:solidFill>
                  <a:srgbClr val="CC0000"/>
                </a:solidFill>
              </a:rPr>
              <a:t>*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096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395536" y="936104"/>
            <a:ext cx="8568952" cy="52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Certezza e protezione dei </a:t>
            </a: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diritti di proprietà</a:t>
            </a:r>
            <a:r>
              <a:rPr lang="it-IT" altLang="de-DE" sz="1600" dirty="0">
                <a:latin typeface="American Typewriter" panose="02090604020004020304" pitchFamily="18" charset="77"/>
              </a:rPr>
              <a:t>: incoraggiano risparmio e investimenti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Ricerca di base e applicata</a:t>
            </a:r>
            <a:r>
              <a:rPr lang="it-IT" altLang="de-DE" sz="1600" dirty="0">
                <a:latin typeface="American Typewriter" panose="02090604020004020304" pitchFamily="18" charset="77"/>
              </a:rPr>
              <a:t>: accelera il progresso tecnologico e le innovazione nei prodotti e nei processi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Brevetti</a:t>
            </a:r>
            <a:r>
              <a:rPr lang="it-IT" altLang="de-DE" sz="1600" dirty="0">
                <a:latin typeface="American Typewriter" panose="02090604020004020304" pitchFamily="18" charset="77"/>
              </a:rPr>
              <a:t>: incoraggiano l’adozione e la diffusione delle innovazioni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Politiche fiscali ben disegnate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Finanziano e incentivano </a:t>
            </a: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ricerca e sviluppo </a:t>
            </a:r>
            <a:r>
              <a:rPr lang="it-IT" altLang="de-DE" sz="1600" dirty="0">
                <a:latin typeface="American Typewriter" panose="02090604020004020304" pitchFamily="18" charset="77"/>
              </a:rPr>
              <a:t>presso università e imprese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Promuovono </a:t>
            </a: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infrastrutture </a:t>
            </a:r>
            <a:r>
              <a:rPr lang="it-IT" altLang="de-DE" sz="1600" dirty="0">
                <a:latin typeface="American Typewriter" panose="02090604020004020304" pitchFamily="18" charset="77"/>
              </a:rPr>
              <a:t>e</a:t>
            </a: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 reti efficienti</a:t>
            </a:r>
            <a:r>
              <a:rPr lang="it-IT" altLang="de-DE" sz="1600" dirty="0">
                <a:latin typeface="American Typewriter" panose="02090604020004020304" pitchFamily="18" charset="77"/>
              </a:rPr>
              <a:t>: minori costi di trasporto, più agevole circolazione di merci e servizi, allargamento dei mercati, diffusione di conoscenze.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Politiche sociali ben disegnate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Migliorano le condizioni di accesso alle istituzioni scolastiche e la formazione e la qualità del capitale umano</a:t>
            </a: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Migliorano il funzionamento del mercato del lavoro e la (</a:t>
            </a:r>
            <a:r>
              <a:rPr lang="it-IT" altLang="de-DE" sz="1600" dirty="0" err="1">
                <a:latin typeface="American Typewriter" panose="02090604020004020304" pitchFamily="18" charset="77"/>
              </a:rPr>
              <a:t>ri</a:t>
            </a:r>
            <a:r>
              <a:rPr lang="it-IT" altLang="de-DE" sz="1600" dirty="0">
                <a:latin typeface="American Typewriter" panose="02090604020004020304" pitchFamily="18" charset="77"/>
              </a:rPr>
              <a:t>)allocazione dei lavoratori tra imprese e industrie.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</a:pPr>
            <a:endParaRPr lang="it-IT" altLang="de-DE" sz="1600" dirty="0">
              <a:latin typeface="American Typewriter" panose="02090604020004020304" pitchFamily="18" charset="77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2656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Le buone istituzioni …</a:t>
            </a:r>
            <a:br>
              <a:rPr lang="it-IT" altLang="de-DE" sz="28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4589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8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xfrm>
            <a:off x="457200" y="79574"/>
            <a:ext cx="8229600" cy="46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 dirty="0">
                <a:latin typeface="American Typewriter" panose="02090604020004020304" pitchFamily="18" charset="77"/>
              </a:rPr>
              <a:t>4.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Trappole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povertà</a:t>
            </a:r>
            <a:endParaRPr lang="de-DE" altLang="de-DE" sz="2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659758"/>
            <a:ext cx="8280920" cy="550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La </a:t>
            </a:r>
            <a:r>
              <a:rPr lang="en-US" sz="1600" b="1" dirty="0" err="1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crescita</a:t>
            </a:r>
            <a:r>
              <a:rPr lang="en-US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sz="1600" b="1" dirty="0" err="1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iniziata</a:t>
            </a:r>
            <a:r>
              <a:rPr lang="en-US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C00000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22669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Paul Collier </a:t>
            </a:r>
            <a:r>
              <a:rPr lang="en-GB" sz="14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(</a:t>
            </a:r>
            <a:r>
              <a:rPr lang="en-GB" sz="1400" i="1" u="sng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The Bottom Billion: Why the Poorest Countries are Failing and What Can Be Done About It</a:t>
            </a:r>
            <a:r>
              <a:rPr lang="en-GB" sz="1400" i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,Oxford U.P., 1997</a:t>
            </a:r>
            <a:r>
              <a:rPr lang="en-GB" sz="14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)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descrive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58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paesi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, quasi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tutti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in Africa,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bloccati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in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una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“</a:t>
            </a:r>
            <a:r>
              <a:rPr lang="en-GB" sz="1600" b="1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poverty trap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”,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dovuta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a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una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o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più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delle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seguenti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situazioni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:</a:t>
            </a:r>
            <a:endParaRPr lang="en-US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Trappola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dei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conflitti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(Guerra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civile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)</a:t>
            </a:r>
            <a:endParaRPr lang="en-US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Trappola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delle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risorse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naturali</a:t>
            </a:r>
            <a:endParaRPr lang="en-GB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“</a:t>
            </a:r>
            <a:r>
              <a:rPr lang="en-GB" sz="1600" b="1" i="1" dirty="0">
                <a:solidFill>
                  <a:srgbClr val="0070C0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Dutch disease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”: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l’apprezzamento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del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cambio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inibisce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ogni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altra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esportazione</a:t>
            </a:r>
            <a:endParaRPr lang="en-GB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Abbondanza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di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facili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risorse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scatena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conflitti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interni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e/o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consolida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al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potere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un’oligarchia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alimenta</a:t>
            </a:r>
            <a:endParaRPr lang="en-US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Trappola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dei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cattivi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vicini</a:t>
            </a: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(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che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impediscono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l’accesso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al mare e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più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in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generale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agli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scambi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)</a:t>
            </a:r>
            <a:endParaRPr lang="en-US" sz="16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“Bad governance”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(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cattive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istituzioni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e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governanti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che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si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appropriano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o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scoraggiano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il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risparmio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privato</a:t>
            </a:r>
            <a:r>
              <a:rPr lang="en-GB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Trappola</a:t>
            </a:r>
            <a:r>
              <a:rPr lang="en-US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della</a:t>
            </a:r>
            <a:r>
              <a:rPr lang="en-US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cattiva</a:t>
            </a:r>
            <a:r>
              <a:rPr lang="en-US" sz="1600" b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 salute </a:t>
            </a:r>
            <a:r>
              <a:rPr lang="en-US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(aids, malaria)</a:t>
            </a:r>
            <a:endParaRPr lang="en-US" sz="16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xfrm>
            <a:off x="457200" y="474564"/>
            <a:ext cx="8229600" cy="46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 dirty="0" err="1">
                <a:latin typeface="American Typewriter" panose="02090604020004020304" pitchFamily="18" charset="77"/>
              </a:rPr>
              <a:t>Trappole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povertà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(2)</a:t>
            </a:r>
            <a:endParaRPr lang="de-DE" altLang="de-DE" sz="2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1196752"/>
            <a:ext cx="8280920" cy="484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Cosa accumuna le trappole della povertà?</a:t>
            </a:r>
          </a:p>
          <a:p>
            <a:pPr marL="5016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Il risparmio privato è insufficiente (perché il reddito per lavoratore è prossimo al livello di sussistenza)</a:t>
            </a:r>
          </a:p>
          <a:p>
            <a:pPr marL="5016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… oppure viene appropriato da governanti (o predatori) che lo usano per i propri consumi, o per finanziare la guerra civile.</a:t>
            </a:r>
          </a:p>
          <a:p>
            <a:pPr marL="215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i="1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In ambedue i casi</a:t>
            </a: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: </a:t>
            </a:r>
          </a:p>
          <a:p>
            <a:pPr marL="9588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Il processo di accumulazione non può partire:</a:t>
            </a:r>
          </a:p>
          <a:p>
            <a:pPr marL="9588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Capitale pro-capite rimane a livelli estremamente bassi</a:t>
            </a:r>
          </a:p>
          <a:p>
            <a:pPr marL="9588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Ci possono essere frequenti epidemie / carestie</a:t>
            </a:r>
          </a:p>
          <a:p>
            <a:pPr marL="9588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Il livello di capitale umano è basso per mancanza di opportunità educative</a:t>
            </a:r>
          </a:p>
          <a:p>
            <a:pPr marL="9588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Spesso è elevata la dipendenza da aiuti esterni, al solo fine di assicurare livelli minimi di sussistenza,</a:t>
            </a:r>
            <a:endParaRPr lang="en-US" dirty="0"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 rot="2106806">
            <a:off x="6964739" y="831362"/>
            <a:ext cx="792088" cy="519221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rgbClr val="00B0AC"/>
                </a:solidFill>
              </a:rPr>
              <a:t>Chi </a:t>
            </a:r>
            <a:r>
              <a:rPr lang="en-GB" dirty="0" err="1">
                <a:solidFill>
                  <a:srgbClr val="00B0AC"/>
                </a:solidFill>
              </a:rPr>
              <a:t>vuole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aggiornare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questa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tabella</a:t>
            </a:r>
            <a:endParaRPr lang="en-GB" dirty="0">
              <a:solidFill>
                <a:srgbClr val="00B0AC"/>
              </a:solidFill>
            </a:endParaRPr>
          </a:p>
          <a:p>
            <a:pPr algn="ctr"/>
            <a:r>
              <a:rPr lang="en-GB" dirty="0" err="1">
                <a:solidFill>
                  <a:srgbClr val="00B0AC"/>
                </a:solidFill>
              </a:rPr>
              <a:t>ai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dati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più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recenti</a:t>
            </a:r>
            <a:r>
              <a:rPr lang="en-GB" dirty="0">
                <a:solidFill>
                  <a:srgbClr val="00B0AC"/>
                </a:solidFill>
              </a:rPr>
              <a:t>?</a:t>
            </a:r>
          </a:p>
          <a:p>
            <a:pPr algn="ctr"/>
            <a:r>
              <a:rPr lang="en-GB" dirty="0" err="1">
                <a:solidFill>
                  <a:srgbClr val="00B0AC"/>
                </a:solidFill>
              </a:rPr>
              <a:t>Quali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paesi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entrano</a:t>
            </a:r>
            <a:r>
              <a:rPr lang="en-GB" dirty="0">
                <a:solidFill>
                  <a:srgbClr val="00B0AC"/>
                </a:solidFill>
              </a:rPr>
              <a:t>/</a:t>
            </a:r>
            <a:r>
              <a:rPr lang="en-GB" dirty="0" err="1">
                <a:solidFill>
                  <a:srgbClr val="00B0AC"/>
                </a:solidFill>
              </a:rPr>
              <a:t>escono</a:t>
            </a:r>
            <a:r>
              <a:rPr lang="en-GB" dirty="0">
                <a:solidFill>
                  <a:srgbClr val="00B0AC"/>
                </a:solidFill>
              </a:rPr>
              <a:t> </a:t>
            </a:r>
            <a:r>
              <a:rPr lang="en-GB" dirty="0" err="1">
                <a:solidFill>
                  <a:srgbClr val="00B0AC"/>
                </a:solidFill>
              </a:rPr>
              <a:t>dall’elenco</a:t>
            </a:r>
            <a:r>
              <a:rPr lang="en-GB" dirty="0">
                <a:solidFill>
                  <a:srgbClr val="00B0AC"/>
                </a:solidFill>
              </a:rPr>
              <a:t>?</a:t>
            </a:r>
            <a:endParaRPr lang="en-GB" dirty="0"/>
          </a:p>
        </p:txBody>
      </p:sp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xfrm>
            <a:off x="467544" y="340532"/>
            <a:ext cx="8229600" cy="46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 dirty="0" err="1">
                <a:latin typeface="American Typewriter" panose="02090604020004020304" pitchFamily="18" charset="77"/>
              </a:rPr>
              <a:t>Trappole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povertà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(3)</a:t>
            </a:r>
            <a:endParaRPr lang="de-DE" altLang="de-DE" sz="2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97354"/>
              </p:ext>
            </p:extLst>
          </p:nvPr>
        </p:nvGraphicFramePr>
        <p:xfrm>
          <a:off x="611560" y="1843079"/>
          <a:ext cx="4824537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Congo, Dem. Rep.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ZAR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720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Niger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950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Togo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TGO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1330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Madagascar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MDG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1410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Ethiopia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ETH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1620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Burkina Faso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BFA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1660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Rwanda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RWA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1720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Haiti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1760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Uganda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UGA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1820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Afghanistan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AFG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1940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Benin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BEN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2050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Senegal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SEN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2380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Nepal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NPL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Tanzania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TZA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2630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67544" y="1052736"/>
            <a:ext cx="5310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GNI per capita 2015, PPP (current international $)</a:t>
            </a:r>
          </a:p>
          <a:p>
            <a:pPr algn="ctr"/>
            <a:r>
              <a:rPr lang="it-IT" dirty="0"/>
              <a:t>I 14 paesi sotto la linea dei 3000 USD in PPP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611560" y="5446965"/>
            <a:ext cx="482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Fonte</a:t>
            </a:r>
            <a:r>
              <a:rPr lang="en-US" sz="1400" dirty="0"/>
              <a:t>: World </a:t>
            </a:r>
            <a:r>
              <a:rPr lang="en-US" sz="1400" dirty="0" err="1"/>
              <a:t>DataBank</a:t>
            </a:r>
            <a:r>
              <a:rPr lang="en-US" sz="1400" dirty="0"/>
              <a:t>, World Development Indicators </a:t>
            </a:r>
            <a:r>
              <a:rPr lang="en-US" sz="1400" dirty="0">
                <a:hlinkClick r:id="rId3"/>
              </a:rPr>
              <a:t>http://databank.worldbank.org/data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xfrm>
            <a:off x="457200" y="474564"/>
            <a:ext cx="8229600" cy="93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 dirty="0">
                <a:latin typeface="American Typewriter" panose="02090604020004020304" pitchFamily="18" charset="77"/>
              </a:rPr>
              <a:t>5.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Contabilita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’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400" b="1" dirty="0">
                <a:latin typeface="American Typewriter" panose="02090604020004020304" pitchFamily="18" charset="77"/>
              </a:rPr>
              <a:t> </a:t>
            </a:r>
            <a:r>
              <a:rPr lang="en-US" altLang="de-DE" sz="2400" b="1" dirty="0" err="1">
                <a:latin typeface="American Typewriter" panose="02090604020004020304" pitchFamily="18" charset="77"/>
              </a:rPr>
              <a:t>crescita</a:t>
            </a:r>
            <a:endParaRPr lang="de-DE" altLang="de-DE" sz="2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7" name="Rechteck 4"/>
              <p:cNvSpPr>
                <a:spLocks noChangeArrowheads="1"/>
              </p:cNvSpPr>
              <p:nvPr/>
            </p:nvSpPr>
            <p:spPr bwMode="auto">
              <a:xfrm>
                <a:off x="539552" y="1135073"/>
                <a:ext cx="8604448" cy="452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¢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ts val="120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La funzione di produzione:</a:t>
                </a:r>
                <a:r>
                  <a:rPr lang="it-IT" altLang="de-DE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	</a:t>
                </a:r>
                <a:r>
                  <a:rPr lang="it-IT" altLang="de-DE" sz="1700" b="1" dirty="0">
                    <a:solidFill>
                      <a:srgbClr val="002060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  Y = A </a:t>
                </a:r>
                <a:r>
                  <a:rPr lang="it-IT" altLang="de-DE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K</a:t>
                </a:r>
                <a:r>
                  <a:rPr lang="it-IT" altLang="de-DE" sz="1700" b="1" baseline="30000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it-IT" altLang="de-DE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N</a:t>
                </a:r>
                <a:r>
                  <a:rPr lang="it-IT" altLang="de-DE" sz="1700" b="1" baseline="30000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  <a:sym typeface="Symbol" panose="05050102010706020507" pitchFamily="18" charset="2"/>
                  </a:rPr>
                  <a:t>1-                                           </a:t>
                </a:r>
                <a:r>
                  <a:rPr lang="it-IT" altLang="de-DE" sz="17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  <a:sym typeface="Symbol" panose="05050102010706020507" pitchFamily="18" charset="2"/>
                  </a:rPr>
                  <a:t> (1)</a:t>
                </a:r>
                <a:endParaRPr lang="it-IT" altLang="de-DE" sz="1700" b="1" baseline="30000" dirty="0">
                  <a:solidFill>
                    <a:srgbClr val="000099"/>
                  </a:solidFill>
                  <a:latin typeface="American Typewriter" panose="02090604020004020304" pitchFamily="18" charset="77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Può essere </a:t>
                </a:r>
                <a:r>
                  <a:rPr lang="it-IT" altLang="de-DE" sz="1700" dirty="0" err="1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ri</a:t>
                </a: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-scritta in termini pro capite:  </a:t>
                </a:r>
                <a:r>
                  <a:rPr lang="it-IT" altLang="de-DE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y = A k</a:t>
                </a:r>
                <a:r>
                  <a:rPr lang="el-GR" altLang="de-DE" sz="1700" b="1" baseline="30000" dirty="0">
                    <a:solidFill>
                      <a:srgbClr val="000099"/>
                    </a:solidFill>
                    <a:latin typeface="+mj-lt"/>
                    <a:cs typeface="Times New Roman" panose="02020603050405020304" pitchFamily="18" charset="0"/>
                  </a:rPr>
                  <a:t>α</a:t>
                </a:r>
                <a:endParaRPr lang="it-IT" altLang="de-DE" sz="1700" b="1" baseline="30000" dirty="0">
                  <a:solidFill>
                    <a:srgbClr val="000099"/>
                  </a:solidFill>
                  <a:latin typeface="American Typewriter" panose="02090604020004020304" pitchFamily="18" charset="77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E si può calcolare il tasso di variazione del reddito pro capite: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de-DE" sz="1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den>
                    </m:f>
                    <m:r>
                      <a:rPr lang="it-IT" altLang="de-DE" sz="17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it-IT" altLang="de-DE" sz="1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num>
                      <m:den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den>
                    </m:f>
                    <m:r>
                      <a:rPr lang="it-IT" altLang="de-DE" sz="17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l-GR" altLang="de-DE" sz="17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𝛂</m:t>
                    </m:r>
                    <m:f>
                      <m:fPr>
                        <m:ctrlPr>
                          <a:rPr lang="en-US" altLang="de-DE" sz="1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num>
                      <m:den>
                        <m:r>
                          <a:rPr lang="it-IT" altLang="de-DE" sz="17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den>
                    </m:f>
                  </m:oMath>
                </a14:m>
                <a:r>
                  <a:rPr lang="it-IT" altLang="de-DE" sz="1700" b="1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                 </a:t>
                </a:r>
                <a:r>
                  <a:rPr lang="it-IT" altLang="de-DE" sz="17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(2)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60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</a:t>
                </a:r>
                <a:r>
                  <a:rPr lang="it-IT" altLang="de-DE" sz="1700" b="1" dirty="0">
                    <a:solidFill>
                      <a:srgbClr val="002060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A</a:t>
                </a: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 = Residuo di </a:t>
                </a:r>
                <a:r>
                  <a:rPr lang="it-IT" altLang="de-DE" sz="1700" dirty="0" err="1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Solow</a:t>
                </a: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o indice di produttività totale dei fattori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	(«</a:t>
                </a:r>
                <a:r>
                  <a:rPr lang="it-IT" altLang="de-DE" sz="1700" i="1" dirty="0" err="1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Hicks-neutral</a:t>
                </a:r>
                <a:r>
                  <a:rPr lang="it-IT" altLang="de-DE" sz="1700" i="1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»</a:t>
                </a: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chemeClr val="folHlink"/>
                  </a:buClr>
                  <a:buSzPct val="75000"/>
                  <a:buNone/>
                </a:pPr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de-DE" sz="1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de-DE" sz="17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it-IT" altLang="de-DE" sz="17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num>
                      <m:den>
                        <m:r>
                          <a:rPr lang="it-IT" altLang="de-DE" sz="17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den>
                    </m:f>
                  </m:oMath>
                </a14:m>
                <a:r>
                  <a:rPr lang="it-IT" altLang="de-DE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= Tasso di variazione della «produttività totale dei fattori»</a:t>
                </a:r>
              </a:p>
              <a:p>
                <a:pPr>
                  <a:buNone/>
                </a:pPr>
                <a:r>
                  <a:rPr lang="it-IT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Dalla (2), il </a:t>
                </a:r>
                <a:r>
                  <a:rPr lang="it-IT" sz="1700" b="1" dirty="0">
                    <a:solidFill>
                      <a:srgbClr val="006666"/>
                    </a:solidFill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tasso di crescita del prodotto pro capite </a:t>
                </a:r>
                <a:r>
                  <a:rPr lang="it-IT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è uguale a: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  <a:cs typeface="Times New Roman" panose="02020603050405020304" pitchFamily="18" charset="0"/>
                  </a:rPr>
                  <a:t>           </a:t>
                </a:r>
                <a:r>
                  <a:rPr lang="it-IT" sz="1700" dirty="0"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il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tasso di crescita della «produttività totale dei fattori (TFP)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solidFill>
                      <a:srgbClr val="C00000"/>
                    </a:solidFill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       + </a:t>
                </a:r>
                <a:r>
                  <a:rPr lang="el-GR" sz="1700" b="1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α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</a:t>
                </a:r>
                <a:r>
                  <a:rPr lang="it-IT" sz="1700" dirty="0"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(la quota del capitale nel reddito nazionale) </a:t>
                </a: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solidFill>
                      <a:srgbClr val="C00000"/>
                    </a:solidFill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          x</a:t>
                </a:r>
                <a:r>
                  <a:rPr lang="it-IT" sz="1700" dirty="0"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 il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tasso di crescita del capitale pro capite.</a:t>
                </a:r>
                <a:endParaRPr lang="it-IT" altLang="de-DE" sz="1700" dirty="0">
                  <a:latin typeface="American Typewriter" panose="02090604020004020304" pitchFamily="18" charset="7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677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135073"/>
                <a:ext cx="8604448" cy="4526175"/>
              </a:xfrm>
              <a:prstGeom prst="rect">
                <a:avLst/>
              </a:prstGeom>
              <a:blipFill>
                <a:blip r:embed="rId3"/>
                <a:stretch>
                  <a:fillRect l="-442" b="-11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3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hteck 4"/>
          <p:cNvSpPr>
            <a:spLocks noChangeArrowheads="1"/>
          </p:cNvSpPr>
          <p:nvPr/>
        </p:nvSpPr>
        <p:spPr bwMode="auto">
          <a:xfrm>
            <a:off x="482116" y="1164223"/>
            <a:ext cx="8204684" cy="4569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1200"/>
              </a:spcBef>
              <a:buClr>
                <a:schemeClr val="folHlink"/>
              </a:buClr>
              <a:buSzPct val="75000"/>
              <a:buNone/>
            </a:pP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			Y = A K</a:t>
            </a:r>
            <a:r>
              <a:rPr lang="it-IT" altLang="de-DE" sz="1800" b="1" baseline="30000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N</a:t>
            </a:r>
            <a:r>
              <a:rPr lang="it-IT" altLang="de-DE" sz="1800" b="1" baseline="30000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1-                                                                        </a:t>
            </a:r>
            <a:r>
              <a:rPr lang="it-IT" altLang="de-DE" sz="1800" b="1" i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(1) 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Prendo i logaritmi: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			ln Y = ln A +  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ln K + (1-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it-IT" altLang="de-DE" sz="1600" b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) ln N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Svolgo la derivata rispetto al tempo: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it-IT" altLang="de-DE" sz="1600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it-IT" altLang="de-DE" sz="1600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In tassi di variazione: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it-IT" altLang="de-DE" sz="1600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endParaRPr lang="it-IT" altLang="de-DE" sz="1600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In termini pro capite: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							                  </a:t>
            </a:r>
            <a:r>
              <a:rPr lang="it-IT" altLang="de-DE" sz="1600" b="1" i="1" dirty="0">
                <a:solidFill>
                  <a:srgbClr val="000099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(2) 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   		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								</a:t>
            </a:r>
          </a:p>
        </p:txBody>
      </p:sp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xfrm>
            <a:off x="457200" y="474564"/>
            <a:ext cx="8229600" cy="5061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dirty="0" err="1">
                <a:latin typeface="American Typewriter" panose="02090604020004020304" pitchFamily="18" charset="77"/>
              </a:rPr>
              <a:t>Contabilita</a:t>
            </a:r>
            <a:r>
              <a:rPr lang="en-US" altLang="de-DE" sz="2400" dirty="0">
                <a:latin typeface="American Typewriter" panose="02090604020004020304" pitchFamily="18" charset="77"/>
              </a:rPr>
              <a:t>’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crescita</a:t>
            </a:r>
            <a:r>
              <a:rPr lang="en-US" altLang="de-DE" sz="2400" dirty="0">
                <a:latin typeface="American Typewriter" panose="02090604020004020304" pitchFamily="18" charset="77"/>
              </a:rPr>
              <a:t> (nota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matematica</a:t>
            </a:r>
            <a:r>
              <a:rPr lang="en-US" altLang="de-DE" sz="2400" dirty="0">
                <a:latin typeface="American Typewriter" panose="02090604020004020304" pitchFamily="18" charset="77"/>
              </a:rPr>
              <a:t>)</a:t>
            </a:r>
            <a:endParaRPr lang="de-DE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graphicFrame>
        <p:nvGraphicFramePr>
          <p:cNvPr id="28676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37257"/>
              </p:ext>
            </p:extLst>
          </p:nvPr>
        </p:nvGraphicFramePr>
        <p:xfrm>
          <a:off x="3276699" y="2708920"/>
          <a:ext cx="33115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3670200" imgH="558720" progId="Equation.3">
                  <p:embed/>
                </p:oleObj>
              </mc:Choice>
              <mc:Fallback>
                <p:oleObj name="Equazione" r:id="rId3" imgW="3670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99" y="2708920"/>
                        <a:ext cx="33115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35166"/>
              </p:ext>
            </p:extLst>
          </p:nvPr>
        </p:nvGraphicFramePr>
        <p:xfrm>
          <a:off x="3203848" y="3501008"/>
          <a:ext cx="21637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2298600" imgH="698400" progId="Equation.3">
                  <p:embed/>
                </p:oleObj>
              </mc:Choice>
              <mc:Fallback>
                <p:oleObj name="Equazione" r:id="rId5" imgW="229860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3848" y="3501008"/>
                        <a:ext cx="216376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65221"/>
              </p:ext>
            </p:extLst>
          </p:nvPr>
        </p:nvGraphicFramePr>
        <p:xfrm>
          <a:off x="3203848" y="4509120"/>
          <a:ext cx="4546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4775040" imgH="749160" progId="Equation.3">
                  <p:embed/>
                </p:oleObj>
              </mc:Choice>
              <mc:Fallback>
                <p:oleObj name="Equazione" r:id="rId7" imgW="477504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848" y="4509120"/>
                        <a:ext cx="4546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45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5436096" y="4941168"/>
            <a:ext cx="432048" cy="906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476251"/>
            <a:ext cx="8450461" cy="576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800" dirty="0" err="1">
                <a:latin typeface="American Typewriter" panose="02090604020004020304" pitchFamily="18" charset="77"/>
              </a:rPr>
              <a:t>Contabilita</a:t>
            </a:r>
            <a:r>
              <a:rPr lang="en-US" altLang="de-DE" sz="2800" dirty="0">
                <a:latin typeface="American Typewriter" panose="02090604020004020304" pitchFamily="18" charset="77"/>
              </a:rPr>
              <a:t>’ </a:t>
            </a:r>
            <a:r>
              <a:rPr lang="en-US" altLang="de-DE" sz="2800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800" dirty="0">
                <a:latin typeface="American Typewriter" panose="02090604020004020304" pitchFamily="18" charset="77"/>
              </a:rPr>
              <a:t> </a:t>
            </a:r>
            <a:r>
              <a:rPr lang="en-US" altLang="de-DE" sz="2800" dirty="0" err="1">
                <a:latin typeface="American Typewriter" panose="02090604020004020304" pitchFamily="18" charset="77"/>
              </a:rPr>
              <a:t>crescita</a:t>
            </a:r>
            <a:r>
              <a:rPr lang="en-US" altLang="de-DE" sz="2800" dirty="0">
                <a:latin typeface="American Typewriter" panose="02090604020004020304" pitchFamily="18" charset="77"/>
              </a:rPr>
              <a:t> (USA)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de-DE"/>
              <a:t>Lez. 3-B: Crescita: Istituzioni e Politiche</a:t>
            </a:r>
          </a:p>
        </p:txBody>
      </p:sp>
      <p:pic>
        <p:nvPicPr>
          <p:cNvPr id="4" name="Segnaposto tabella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7190933" cy="3221335"/>
          </a:xfrm>
          <a:prstGeom prst="rect">
            <a:avLst/>
          </a:prstGeom>
        </p:spPr>
      </p:pic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49872"/>
              </p:ext>
            </p:extLst>
          </p:nvPr>
        </p:nvGraphicFramePr>
        <p:xfrm>
          <a:off x="4932040" y="4941168"/>
          <a:ext cx="1404243" cy="90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218960" imgH="749160" progId="Equation.3">
                  <p:embed/>
                </p:oleObj>
              </mc:Choice>
              <mc:Fallback>
                <p:oleObj name="Equazione" r:id="rId3" imgW="121896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4941168"/>
                        <a:ext cx="1404243" cy="90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/>
          <p:cNvCxnSpPr/>
          <p:nvPr/>
        </p:nvCxnSpPr>
        <p:spPr>
          <a:xfrm flipH="1" flipV="1">
            <a:off x="4427984" y="4005064"/>
            <a:ext cx="648072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5559524" y="4130055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6372200" y="4221088"/>
            <a:ext cx="504056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323528" y="5592142"/>
            <a:ext cx="5760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006666"/>
                </a:solidFill>
                <a:cs typeface="Times New Roman" panose="02020603050405020304" pitchFamily="18" charset="0"/>
              </a:rPr>
              <a:t>Fonte</a:t>
            </a:r>
            <a:r>
              <a:rPr lang="it-IT" sz="1600" dirty="0">
                <a:solidFill>
                  <a:srgbClr val="006666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it-IT" sz="1400" dirty="0" err="1">
                <a:solidFill>
                  <a:srgbClr val="006666"/>
                </a:solidFill>
                <a:cs typeface="Times New Roman" panose="02020603050405020304" pitchFamily="18" charset="0"/>
              </a:rPr>
              <a:t>J.Brad</a:t>
            </a:r>
            <a:r>
              <a:rPr lang="it-IT" sz="1400" dirty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6666"/>
                </a:solidFill>
                <a:cs typeface="Times New Roman" panose="02020603050405020304" pitchFamily="18" charset="0"/>
              </a:rPr>
              <a:t>Delong</a:t>
            </a:r>
            <a:r>
              <a:rPr lang="it-IT" sz="1400" dirty="0">
                <a:solidFill>
                  <a:srgbClr val="006666"/>
                </a:solidFill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solidFill>
                  <a:srgbClr val="006666"/>
                </a:solidFill>
                <a:cs typeface="Times New Roman" panose="02020603050405020304" pitchFamily="18" charset="0"/>
              </a:rPr>
              <a:t>Growth</a:t>
            </a:r>
            <a:r>
              <a:rPr lang="it-IT" sz="1400" dirty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6666"/>
                </a:solidFill>
                <a:cs typeface="Times New Roman" panose="02020603050405020304" pitchFamily="18" charset="0"/>
              </a:rPr>
              <a:t>accounting</a:t>
            </a:r>
            <a:r>
              <a:rPr lang="it-IT" sz="1400" dirty="0">
                <a:solidFill>
                  <a:srgbClr val="006666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it-IT" sz="1400" dirty="0">
                <a:solidFill>
                  <a:srgbClr val="006666"/>
                </a:solidFill>
                <a:cs typeface="Times New Roman" panose="02020603050405020304" pitchFamily="18" charset="0"/>
                <a:hlinkClick r:id="rId5"/>
              </a:rPr>
              <a:t>http://www.j-bradford-elong.net/macro_online/growth_accounting.pdf</a:t>
            </a:r>
            <a:endParaRPr lang="it-IT" sz="1400" dirty="0">
              <a:solidFill>
                <a:srgbClr val="006666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99412" cy="4187825"/>
          </a:xfrm>
          <a:noFill/>
        </p:spPr>
        <p:txBody>
          <a:bodyPr/>
          <a:lstStyle/>
          <a:p>
            <a:pPr eaLnBrk="1" hangingPunct="1"/>
            <a:endParaRPr lang="it-IT" altLang="de-DE" sz="2100" b="1" i="1" dirty="0"/>
          </a:p>
          <a:p>
            <a:pPr indent="0" eaLnBrk="1" hangingPunct="1">
              <a:buFont typeface="Wingdings" panose="05000000000000000000" pitchFamily="2" charset="2"/>
              <a:buNone/>
            </a:pPr>
            <a:endParaRPr lang="it-IT" altLang="de-DE" sz="1700" dirty="0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611560" y="1124744"/>
            <a:ext cx="842493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0000" eaLnBrk="1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Supponiamo che tutti i paesi condividano i parametri essenziali del modello di crescita: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la funzione  di produzione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F(K,N</a:t>
            </a:r>
            <a:r>
              <a:rPr lang="it-IT" altLang="de-DE" sz="1800" dirty="0">
                <a:latin typeface="American Typewriter" panose="02090604020004020304" pitchFamily="18" charset="77"/>
              </a:rPr>
              <a:t>)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la propensione  al risparmio </a:t>
            </a:r>
            <a:r>
              <a:rPr lang="it-IT" altLang="de-DE" sz="20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s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il tasso di crescita dell’efficienza del lavoro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g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e il tasso di deprezzamento, </a:t>
            </a:r>
            <a:r>
              <a:rPr lang="el-GR" altLang="en-US" sz="2000" b="1" dirty="0">
                <a:solidFill>
                  <a:srgbClr val="000099"/>
                </a:solidFill>
                <a:latin typeface="Symbol" panose="05050102010706020507" pitchFamily="18" charset="2"/>
              </a:rPr>
              <a:t>d</a:t>
            </a:r>
            <a:r>
              <a:rPr lang="it-IT" altLang="en-US" sz="20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</a:p>
          <a:p>
            <a:pPr marL="17145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sz="1800" dirty="0">
                <a:latin typeface="American Typewriter" panose="02090604020004020304" pitchFamily="18" charset="77"/>
              </a:rPr>
              <a:t>In questo caso, nel tempo tutti </a:t>
            </a:r>
            <a:r>
              <a:rPr lang="it-IT" altLang="de-DE" sz="1800" dirty="0">
                <a:latin typeface="American Typewriter" panose="02090604020004020304" pitchFamily="18" charset="77"/>
              </a:rPr>
              <a:t>i paesi dovrebbero  raggiungere: </a:t>
            </a:r>
          </a:p>
          <a:p>
            <a:pPr marL="756000" indent="-285750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lo stesso capitale </a:t>
            </a:r>
            <a:r>
              <a:rPr lang="it-IT" altLang="de-DE" sz="1800" dirty="0" err="1">
                <a:latin typeface="American Typewriter" panose="02090604020004020304" pitchFamily="18" charset="77"/>
              </a:rPr>
              <a:t>p.c</a:t>
            </a:r>
            <a:r>
              <a:rPr lang="it-IT" altLang="de-DE" sz="1800" dirty="0">
                <a:latin typeface="American Typewriter" panose="02090604020004020304" pitchFamily="18" charset="77"/>
              </a:rPr>
              <a:t>  di stato stazionario </a:t>
            </a:r>
            <a:r>
              <a:rPr lang="it-IT" altLang="de-DE" sz="2000" b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k*</a:t>
            </a:r>
            <a:r>
              <a:rPr lang="it-IT" altLang="de-DE" sz="1800" dirty="0">
                <a:latin typeface="American Typewriter" panose="02090604020004020304" pitchFamily="18" charset="77"/>
              </a:rPr>
              <a:t>  </a:t>
            </a:r>
          </a:p>
          <a:p>
            <a:pPr marL="756000" indent="-285750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e lo stesso reddito pro capite </a:t>
            </a:r>
            <a:r>
              <a:rPr lang="it-IT" altLang="de-DE" sz="2000" b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Y/N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.</a:t>
            </a:r>
          </a:p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Ma in molti casi non è così! </a:t>
            </a:r>
            <a:r>
              <a:rPr lang="it-IT" altLang="de-DE" sz="1800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Perché?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7200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1</a:t>
            </a:r>
            <a:r>
              <a:rPr lang="it-IT" altLang="de-DE" sz="2400" b="1" dirty="0">
                <a:latin typeface="American Typewriter" panose="02090604020004020304" pitchFamily="18" charset="77"/>
              </a:rPr>
              <a:t>. La convergenza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856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476251"/>
            <a:ext cx="8450461" cy="576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800" dirty="0" err="1">
                <a:latin typeface="American Typewriter" panose="02090604020004020304" pitchFamily="18" charset="77"/>
              </a:rPr>
              <a:t>Contabilita</a:t>
            </a:r>
            <a:r>
              <a:rPr lang="en-US" altLang="de-DE" sz="2800" dirty="0">
                <a:latin typeface="American Typewriter" panose="02090604020004020304" pitchFamily="18" charset="77"/>
              </a:rPr>
              <a:t>’ </a:t>
            </a:r>
            <a:r>
              <a:rPr lang="en-US" altLang="de-DE" sz="2800" dirty="0" err="1">
                <a:latin typeface="American Typewriter" panose="02090604020004020304" pitchFamily="18" charset="77"/>
              </a:rPr>
              <a:t>della</a:t>
            </a:r>
            <a:r>
              <a:rPr lang="en-US" altLang="de-DE" sz="2800" dirty="0">
                <a:latin typeface="American Typewriter" panose="02090604020004020304" pitchFamily="18" charset="77"/>
              </a:rPr>
              <a:t> </a:t>
            </a:r>
            <a:r>
              <a:rPr lang="en-US" altLang="de-DE" sz="2800" dirty="0" err="1">
                <a:latin typeface="American Typewriter" panose="02090604020004020304" pitchFamily="18" charset="77"/>
              </a:rPr>
              <a:t>crescita</a:t>
            </a:r>
            <a:r>
              <a:rPr lang="en-US" altLang="de-DE" sz="2800" dirty="0">
                <a:latin typeface="American Typewriter" panose="02090604020004020304" pitchFamily="18" charset="77"/>
              </a:rPr>
              <a:t>: 5 </a:t>
            </a:r>
            <a:r>
              <a:rPr lang="en-US" altLang="de-DE" sz="2800" dirty="0" err="1">
                <a:latin typeface="American Typewriter" panose="02090604020004020304" pitchFamily="18" charset="77"/>
              </a:rPr>
              <a:t>paesi</a:t>
            </a:r>
            <a:endParaRPr lang="en-US" altLang="de-DE" sz="2800" dirty="0">
              <a:latin typeface="American Typewriter" panose="02090604020004020304" pitchFamily="18" charset="77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de-DE"/>
              <a:t>Lez. 3-B: Crescita: Istituzioni e Politiche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06576"/>
              </p:ext>
            </p:extLst>
          </p:nvPr>
        </p:nvGraphicFramePr>
        <p:xfrm>
          <a:off x="827584" y="1124744"/>
          <a:ext cx="6336705" cy="352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80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</a:t>
                      </a:r>
                      <a:r>
                        <a:rPr lang="en-US" sz="1600" b="1" dirty="0">
                          <a:effectLst/>
                        </a:rPr>
                        <a:t>GDP per worker:  growth rates 1950-2000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France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2,86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4,06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0,77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1,00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Germany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2,92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4,05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0,71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1,11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Italy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3,52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3,34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0,86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1,85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UK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2,02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4,03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0,59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0,29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US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1,90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1,88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0,67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0,83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7117" marR="371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971600" y="4725144"/>
            <a:ext cx="619268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= tasso di crescita del prodotto per lavoratore</a:t>
            </a:r>
          </a:p>
          <a:p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tasso di crescita del capitale per lavoratore</a:t>
            </a:r>
          </a:p>
          <a:p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= tasso di crescita del capitale umano per lavoratore</a:t>
            </a:r>
          </a:p>
          <a:p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 tasso di crescita della TFP (residuale)</a:t>
            </a:r>
          </a:p>
          <a:p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Ipotesi: </a:t>
            </a:r>
            <a:r>
              <a:rPr lang="el-GR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1/3</a:t>
            </a:r>
            <a:endParaRPr lang="it-IT" sz="1400" dirty="0">
              <a:solidFill>
                <a:srgbClr val="006666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1400" i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it-IT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 err="1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Eichengreen</a:t>
            </a:r>
            <a:r>
              <a:rPr lang="en-US" sz="14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Barry (2007) The European Economy since 1945. Princeton U.P</a:t>
            </a:r>
            <a:r>
              <a:rPr lang="en-US" sz="1400" dirty="0">
                <a:solidFill>
                  <a:srgbClr val="006666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035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539750" y="1268761"/>
            <a:ext cx="8375650" cy="39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Nello stato stazionario del modello di </a:t>
            </a:r>
            <a:r>
              <a:rPr lang="it-IT" altLang="de-DE" sz="1800" dirty="0" err="1">
                <a:latin typeface="American Typewriter" panose="02090604020004020304" pitchFamily="18" charset="77"/>
              </a:rPr>
              <a:t>Solow</a:t>
            </a:r>
            <a:r>
              <a:rPr lang="it-IT" altLang="de-DE" sz="1800" dirty="0">
                <a:latin typeface="American Typewriter" panose="02090604020004020304" pitchFamily="18" charset="77"/>
              </a:rPr>
              <a:t> le diverse variabili crescono allo stesso </a:t>
            </a:r>
            <a:r>
              <a:rPr lang="it-IT" altLang="de-DE" sz="1800" dirty="0">
                <a:solidFill>
                  <a:srgbClr val="CC0000"/>
                </a:solidFill>
                <a:latin typeface="American Typewriter" panose="02090604020004020304" pitchFamily="18" charset="77"/>
              </a:rPr>
              <a:t>tasso di crescita bilanciata.</a:t>
            </a:r>
          </a:p>
          <a:p>
            <a:pPr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endParaRPr lang="it-IT" altLang="de-DE" sz="1800" dirty="0">
              <a:solidFill>
                <a:srgbClr val="CC0000"/>
              </a:solidFill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it-IT" altLang="de-DE" sz="1800" dirty="0">
                <a:latin typeface="American Typewriter" panose="02090604020004020304" pitchFamily="18" charset="77"/>
              </a:rPr>
              <a:t> Se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Y/N  </a:t>
            </a:r>
            <a:r>
              <a:rPr lang="it-IT" altLang="de-DE" sz="1800" dirty="0">
                <a:latin typeface="American Typewriter" panose="02090604020004020304" pitchFamily="18" charset="77"/>
              </a:rPr>
              <a:t>e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 K/N  </a:t>
            </a:r>
            <a:r>
              <a:rPr lang="it-IT" altLang="de-DE" sz="1800" dirty="0">
                <a:latin typeface="American Typewriter" panose="02090604020004020304" pitchFamily="18" charset="77"/>
              </a:rPr>
              <a:t>crescono al tasso  </a:t>
            </a:r>
            <a:r>
              <a:rPr lang="it-IT" altLang="de-DE" sz="1800" b="1" i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g </a:t>
            </a: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       il rapporto </a:t>
            </a:r>
            <a:r>
              <a:rPr lang="it-IT" altLang="de-DE" sz="1800" b="1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K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/</a:t>
            </a:r>
            <a:r>
              <a:rPr lang="it-IT" altLang="de-DE" sz="1800" b="1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rimarrà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costante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nel tempo.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AutoNum type="arabicPeriod"/>
            </a:pPr>
            <a:r>
              <a:rPr lang="it-IT" altLang="de-DE" sz="1800" dirty="0">
                <a:latin typeface="American Typewriter" panose="02090604020004020304" pitchFamily="18" charset="77"/>
              </a:rPr>
              <a:t>I salari crescono allo stesso tasso di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Y/N</a:t>
            </a:r>
            <a:r>
              <a:rPr lang="it-IT" altLang="de-DE" sz="1800" b="1" i="1" dirty="0">
                <a:latin typeface="American Typewriter" panose="02090604020004020304" pitchFamily="18" charset="77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30000"/>
              </a:spcBef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	  il salario reale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cresce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al tasso </a:t>
            </a:r>
            <a:r>
              <a:rPr lang="it-IT" altLang="de-DE" sz="1800" b="1" i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g 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30000"/>
              </a:spcBef>
              <a:buFont typeface="+mj-lt"/>
              <a:buAutoNum type="arabicPeriod" startAt="3"/>
            </a:pPr>
            <a:r>
              <a:rPr lang="it-IT" altLang="de-DE" sz="1800" dirty="0">
                <a:latin typeface="American Typewriter" panose="02090604020004020304" pitchFamily="18" charset="77"/>
              </a:rPr>
              <a:t>La rendita del capitale (redditi totali da capitale / stock di capitale) è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costante</a:t>
            </a:r>
            <a:r>
              <a:rPr lang="it-IT" altLang="de-DE" sz="1800" dirty="0">
                <a:latin typeface="American Typewriter" panose="02090604020004020304" pitchFamily="18" charset="77"/>
              </a:rPr>
              <a:t>. 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it-IT" altLang="de-DE" sz="1800" i="1" dirty="0">
              <a:solidFill>
                <a:srgbClr val="CC0000"/>
              </a:solidFill>
              <a:latin typeface="American Typewriter" panose="02090604020004020304" pitchFamily="18" charset="77"/>
            </a:endParaRP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it-IT" altLang="de-DE" sz="1800" i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Ma è davvero così?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800" dirty="0">
                <a:latin typeface="American Typewriter" panose="02090604020004020304" pitchFamily="18" charset="77"/>
              </a:rPr>
              <a:t>6. Crescita e distribuzione</a:t>
            </a:r>
            <a:br>
              <a:rPr lang="it-IT" altLang="de-DE" sz="2800" dirty="0">
                <a:latin typeface="American Typewriter" panose="02090604020004020304" pitchFamily="18" charset="77"/>
              </a:rPr>
            </a:br>
            <a:endParaRPr lang="it-IT" altLang="de-DE" sz="2000" dirty="0">
              <a:latin typeface="American Typewriter" panose="02090604020004020304" pitchFamily="18" charset="77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187624" y="270892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/>
          <p:cNvSpPr/>
          <p:nvPr/>
        </p:nvSpPr>
        <p:spPr>
          <a:xfrm>
            <a:off x="1187624" y="342900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381000" y="1119634"/>
            <a:ext cx="8655496" cy="51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La </a:t>
            </a:r>
            <a:r>
              <a:rPr lang="it-IT" altLang="de-DE" sz="1600" b="1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stabilità della distribuzione </a:t>
            </a:r>
            <a:r>
              <a:rPr lang="it-IT" altLang="de-DE" sz="1600" dirty="0">
                <a:latin typeface="American Typewriter" panose="02090604020004020304" pitchFamily="18" charset="77"/>
              </a:rPr>
              <a:t>del reddito tra lavoro e capitale è un  aspetto centrale del modello di </a:t>
            </a:r>
            <a:r>
              <a:rPr lang="it-IT" altLang="de-DE" sz="1600" dirty="0" err="1">
                <a:latin typeface="American Typewriter" panose="02090604020004020304" pitchFamily="18" charset="77"/>
              </a:rPr>
              <a:t>Solow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</a:p>
          <a:p>
            <a:pPr marL="45720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     (e di molte teorie macroeconomiche basate su di esso)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Per molto tempo si è ritenuto che questo aspetto del modello</a:t>
            </a:r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it-IT" altLang="de-DE" sz="1600" dirty="0">
                <a:latin typeface="American Typewriter" panose="02090604020004020304" pitchFamily="18" charset="77"/>
              </a:rPr>
              <a:t>       fosse verificato nella realtà.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Ricerche recenti al contrario mostrano che, dal 1980, la </a:t>
            </a:r>
            <a:r>
              <a:rPr lang="it-IT" altLang="de-DE" sz="16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quota del lavoro </a:t>
            </a:r>
            <a:r>
              <a:rPr lang="it-IT" altLang="de-DE" sz="1600" dirty="0">
                <a:latin typeface="American Typewriter" panose="02090604020004020304" pitchFamily="18" charset="77"/>
              </a:rPr>
              <a:t>è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diminuita</a:t>
            </a:r>
            <a:r>
              <a:rPr lang="it-IT" altLang="de-DE" sz="1600" dirty="0">
                <a:latin typeface="American Typewriter" panose="02090604020004020304" pitchFamily="18" charset="77"/>
              </a:rPr>
              <a:t> nella maggior parte dei paesi.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Questo fatto contraddice il modello di </a:t>
            </a:r>
            <a:r>
              <a:rPr lang="it-IT" altLang="de-DE" sz="1600" dirty="0" err="1">
                <a:latin typeface="American Typewriter" panose="02090604020004020304" pitchFamily="18" charset="77"/>
              </a:rPr>
              <a:t>Solow</a:t>
            </a:r>
            <a:r>
              <a:rPr lang="it-IT" altLang="de-DE" sz="1600" dirty="0">
                <a:latin typeface="American Typewriter" panose="02090604020004020304" pitchFamily="18" charset="77"/>
              </a:rPr>
              <a:t>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altLang="en-US" sz="1600" dirty="0">
                <a:latin typeface="American Typewriter" panose="02090604020004020304" pitchFamily="18" charset="77"/>
              </a:rPr>
              <a:t>Vediamo qualche risultato per gli USA e altri paesi…</a:t>
            </a:r>
          </a:p>
          <a:p>
            <a:pPr marL="72000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sz="1600" dirty="0">
                <a:latin typeface="American Typewriter" panose="02090604020004020304" pitchFamily="18" charset="77"/>
              </a:rPr>
              <a:t>Il primo grafico che segue, </a:t>
            </a:r>
            <a:r>
              <a:rPr lang="it-IT" altLang="en-US" sz="1600" i="1" dirty="0">
                <a:latin typeface="American Typewriter" panose="02090604020004020304" pitchFamily="18" charset="77"/>
              </a:rPr>
              <a:t>da:</a:t>
            </a:r>
            <a:r>
              <a:rPr lang="it-IT" altLang="en-US" sz="1600" dirty="0">
                <a:latin typeface="American Typewriter" panose="02090604020004020304" pitchFamily="18" charset="77"/>
              </a:rPr>
              <a:t> BEA – National </a:t>
            </a:r>
            <a:r>
              <a:rPr lang="it-IT" altLang="en-US" sz="1600" dirty="0" err="1">
                <a:latin typeface="American Typewriter" panose="02090604020004020304" pitchFamily="18" charset="77"/>
              </a:rPr>
              <a:t>Economic</a:t>
            </a:r>
            <a:r>
              <a:rPr lang="it-IT" altLang="en-US" sz="1600" dirty="0">
                <a:latin typeface="American Typewriter" panose="02090604020004020304" pitchFamily="18" charset="77"/>
              </a:rPr>
              <a:t> Accounts.  					</a:t>
            </a:r>
            <a:r>
              <a:rPr lang="it-IT" altLang="en-US" sz="1200" dirty="0">
                <a:latin typeface="American Typewriter" panose="02090604020004020304" pitchFamily="18" charset="77"/>
                <a:hlinkClick r:id="rId3"/>
              </a:rPr>
              <a:t>https://www.bea.gov/national/</a:t>
            </a:r>
            <a:endParaRPr lang="it-IT" altLang="en-US" sz="1200" dirty="0">
              <a:latin typeface="American Typewriter" panose="02090604020004020304" pitchFamily="18" charset="77"/>
            </a:endParaRPr>
          </a:p>
          <a:p>
            <a:pPr marL="72000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en-US" sz="1600" dirty="0">
                <a:latin typeface="American Typewriter" panose="02090604020004020304" pitchFamily="18" charset="77"/>
              </a:rPr>
              <a:t>Il secondo, da: </a:t>
            </a:r>
            <a:r>
              <a:rPr lang="en-US" altLang="en-US" sz="1600" dirty="0">
                <a:latin typeface="American Typewriter" panose="02090604020004020304" pitchFamily="18" charset="77"/>
              </a:rPr>
              <a:t>Tony Atkinson, Thomas Piketty, Emmanuel </a:t>
            </a:r>
            <a:r>
              <a:rPr lang="en-US" altLang="en-US" sz="1600" dirty="0" err="1">
                <a:latin typeface="American Typewriter" panose="02090604020004020304" pitchFamily="18" charset="77"/>
              </a:rPr>
              <a:t>Saes</a:t>
            </a:r>
            <a:r>
              <a:rPr lang="en-US" altLang="en-US" sz="1600" dirty="0">
                <a:latin typeface="American Typewriter" panose="02090604020004020304" pitchFamily="18" charset="77"/>
              </a:rPr>
              <a:t>, "</a:t>
            </a:r>
            <a:r>
              <a:rPr lang="en-US" altLang="en-US" sz="1600" i="1" dirty="0">
                <a:latin typeface="American Typewriter" panose="02090604020004020304" pitchFamily="18" charset="77"/>
              </a:rPr>
              <a:t>Top Incomes in the Long Run of History</a:t>
            </a:r>
            <a:r>
              <a:rPr lang="en-US" altLang="en-US" sz="1600" dirty="0">
                <a:latin typeface="American Typewriter" panose="02090604020004020304" pitchFamily="18" charset="77"/>
              </a:rPr>
              <a:t>“. </a:t>
            </a:r>
            <a:r>
              <a:rPr lang="en-US" altLang="en-US" sz="1400" dirty="0">
                <a:latin typeface="American Typewriter" panose="02090604020004020304" pitchFamily="18" charset="77"/>
              </a:rPr>
              <a:t>J. of Economic Literature, 49(1), 2011, 3-71.</a:t>
            </a:r>
          </a:p>
          <a:p>
            <a:pPr marL="43425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merican Typewriter" panose="02090604020004020304" pitchFamily="18" charset="77"/>
              </a:rPr>
              <a:t>         </a:t>
            </a:r>
            <a:r>
              <a:rPr lang="en-US" altLang="en-US" sz="1600" dirty="0">
                <a:latin typeface="American Typewriter" panose="02090604020004020304" pitchFamily="18" charset="77"/>
              </a:rPr>
              <a:t>              		</a:t>
            </a:r>
            <a:r>
              <a:rPr lang="en-US" altLang="en-US" sz="1200" dirty="0" err="1">
                <a:latin typeface="American Typewriter" panose="02090604020004020304" pitchFamily="18" charset="77"/>
              </a:rPr>
              <a:t>Dati</a:t>
            </a:r>
            <a:r>
              <a:rPr lang="en-US" altLang="en-US" sz="1200" dirty="0">
                <a:latin typeface="American Typewriter" panose="02090604020004020304" pitchFamily="18" charset="77"/>
              </a:rPr>
              <a:t> da: The World Top Incomes Database.  						</a:t>
            </a:r>
            <a:r>
              <a:rPr lang="en-US" altLang="en-US" sz="1200" dirty="0">
                <a:latin typeface="American Typewriter" panose="02090604020004020304" pitchFamily="18" charset="77"/>
                <a:hlinkClick r:id="rId4"/>
              </a:rPr>
              <a:t>http://g-mond.parisschoolofeconomics.eu/topincomes/</a:t>
            </a:r>
            <a:r>
              <a:rPr lang="en-US" altLang="en-US" sz="1200" dirty="0">
                <a:latin typeface="American Typewriter" panose="02090604020004020304" pitchFamily="18" charset="77"/>
              </a:rPr>
              <a:t> </a:t>
            </a:r>
            <a:endParaRPr lang="it-IT" altLang="en-US" sz="1200" dirty="0"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it-IT" altLang="de-DE" sz="1600" dirty="0">
              <a:latin typeface="American Typewriter" panose="02090604020004020304" pitchFamily="18" charset="77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20260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Crescita e distribuzione (2)</a:t>
            </a:r>
          </a:p>
        </p:txBody>
      </p:sp>
    </p:spTree>
    <p:extLst>
      <p:ext uri="{BB962C8B-B14F-4D97-AF65-F5344CB8AC3E}">
        <p14:creationId xmlns:p14="http://schemas.microsoft.com/office/powerpoint/2010/main" val="746160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990918"/>
            <a:ext cx="6804025" cy="4876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 rot="10800000" flipV="1">
            <a:off x="4139952" y="5445224"/>
            <a:ext cx="3654152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250">
              <a:lnSpc>
                <a:spcPct val="114000"/>
              </a:lnSpc>
              <a:spcBef>
                <a:spcPts val="600"/>
              </a:spcBef>
            </a:pPr>
            <a:r>
              <a:rPr lang="it-IT" altLang="en-US" sz="1400" dirty="0"/>
              <a:t>BEA – National </a:t>
            </a:r>
            <a:r>
              <a:rPr lang="it-IT" altLang="en-US" sz="1400" dirty="0" err="1"/>
              <a:t>Economic</a:t>
            </a:r>
            <a:r>
              <a:rPr lang="it-IT" altLang="en-US" sz="1400" dirty="0"/>
              <a:t> Accounts.  </a:t>
            </a:r>
            <a:r>
              <a:rPr lang="it-IT" altLang="en-US" sz="1400" dirty="0">
                <a:hlinkClick r:id="rId3"/>
              </a:rPr>
              <a:t>https://www.bea.gov/national/</a:t>
            </a:r>
            <a:endParaRPr lang="it-IT" altLang="en-US" sz="1400" dirty="0"/>
          </a:p>
        </p:txBody>
      </p:sp>
      <p:sp>
        <p:nvSpPr>
          <p:cNvPr id="5" name="Rettangolo 4"/>
          <p:cNvSpPr/>
          <p:nvPr/>
        </p:nvSpPr>
        <p:spPr>
          <a:xfrm>
            <a:off x="611560" y="348735"/>
            <a:ext cx="873027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t-IT" altLang="de-DE" sz="2400" dirty="0">
                <a:solidFill>
                  <a:srgbClr val="005A58"/>
                </a:solidFill>
                <a:latin typeface="American Typewriter" panose="02090604020004020304" pitchFamily="18" charset="77"/>
                <a:ea typeface="+mj-ea"/>
                <a:cs typeface="+mj-cs"/>
              </a:rPr>
              <a:t>La distribuzione</a:t>
            </a:r>
            <a:r>
              <a:rPr lang="it-IT" altLang="de-DE" sz="20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2400" dirty="0">
                <a:solidFill>
                  <a:srgbClr val="005A58"/>
                </a:solidFill>
                <a:latin typeface="American Typewriter" panose="02090604020004020304" pitchFamily="18" charset="77"/>
                <a:ea typeface="+mj-ea"/>
                <a:cs typeface="+mj-cs"/>
              </a:rPr>
              <a:t>del reddito nel tempo: uno sguardo ai dati</a:t>
            </a:r>
            <a:endParaRPr lang="en-GB" sz="2400" dirty="0">
              <a:solidFill>
                <a:srgbClr val="005A58"/>
              </a:solidFill>
              <a:latin typeface="American Typewriter" panose="02090604020004020304" pitchFamily="18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145502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27038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Uno sguardo ai dati (2)</a:t>
            </a:r>
            <a:br>
              <a:rPr lang="it-IT" altLang="de-DE" sz="2800" dirty="0">
                <a:latin typeface="American Typewriter" panose="02090604020004020304" pitchFamily="18" charset="77"/>
              </a:rPr>
            </a:br>
            <a:r>
              <a:rPr lang="it-IT" altLang="de-DE" sz="2800" dirty="0">
                <a:latin typeface="American Typewriter" panose="02090604020004020304" pitchFamily="18" charset="77"/>
              </a:rPr>
              <a:t>                               </a:t>
            </a:r>
            <a:r>
              <a:rPr lang="it-IT" altLang="de-DE" sz="2400" dirty="0">
                <a:latin typeface="American Typewriter" panose="02090604020004020304" pitchFamily="18" charset="77"/>
              </a:rPr>
              <a:t>           </a:t>
            </a:r>
            <a:r>
              <a:rPr lang="it-IT" altLang="de-DE" sz="1600" i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(</a:t>
            </a:r>
            <a:r>
              <a:rPr lang="it-IT" altLang="de-DE" sz="1200" i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Fonte</a:t>
            </a:r>
            <a:r>
              <a:rPr lang="it-IT" altLang="de-DE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: </a:t>
            </a:r>
            <a:r>
              <a:rPr lang="it-IT" altLang="de-DE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Karabarbounis</a:t>
            </a:r>
            <a:r>
              <a:rPr lang="it-IT" altLang="de-DE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 &amp; </a:t>
            </a:r>
            <a:r>
              <a:rPr lang="it-IT" altLang="de-DE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Neiman</a:t>
            </a:r>
            <a:r>
              <a:rPr lang="it-IT" altLang="de-DE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, </a:t>
            </a:r>
            <a:r>
              <a:rPr lang="it-IT" altLang="de-DE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Nber</a:t>
            </a:r>
            <a:r>
              <a:rPr lang="it-IT" altLang="de-DE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 wp.19136, 2013)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905"/>
            <a:ext cx="7226742" cy="46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001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81643" y="332656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000" dirty="0">
                <a:latin typeface="American Typewriter" panose="02090604020004020304" pitchFamily="18" charset="77"/>
              </a:rPr>
              <a:t>Uno sguardo ai dati (3)</a:t>
            </a:r>
            <a:br>
              <a:rPr lang="it-IT" altLang="de-DE" sz="2000" dirty="0">
                <a:latin typeface="American Typewriter" panose="02090604020004020304" pitchFamily="18" charset="77"/>
              </a:rPr>
            </a:br>
            <a:r>
              <a:rPr lang="it-IT" altLang="de-DE" sz="1800" dirty="0">
                <a:latin typeface="American Typewriter" panose="02090604020004020304" pitchFamily="18" charset="77"/>
              </a:rPr>
              <a:t>Crescita bilanciata?</a:t>
            </a:r>
            <a:br>
              <a:rPr lang="it-IT" altLang="de-DE" sz="1800" dirty="0">
                <a:latin typeface="American Typewriter" panose="02090604020004020304" pitchFamily="18" charset="77"/>
              </a:rPr>
            </a:br>
            <a:endParaRPr lang="it-IT" altLang="de-DE" sz="1600" dirty="0">
              <a:latin typeface="American Typewriter" panose="02090604020004020304" pitchFamily="18" charset="77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7461933" cy="56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84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401415" y="1412776"/>
            <a:ext cx="8655496" cy="38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Anche se la nostra comprensione del </a:t>
            </a:r>
            <a:r>
              <a:rPr lang="it-IT" altLang="de-DE" sz="1800" i="1" dirty="0">
                <a:latin typeface="American Typewriter" panose="02090604020004020304" pitchFamily="18" charset="77"/>
              </a:rPr>
              <a:t>perché</a:t>
            </a:r>
            <a:r>
              <a:rPr lang="it-IT" altLang="de-DE" sz="1800" dirty="0">
                <a:latin typeface="American Typewriter" panose="02090604020004020304" pitchFamily="18" charset="77"/>
              </a:rPr>
              <a:t> la quote distributive tra capitale e lavoro non siano più costanti è solo agli inizi …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… è molto verosimile che vi sia una forte corrispondenza tra questo fatto</a:t>
            </a:r>
          </a:p>
          <a:p>
            <a:pPr marL="432000" indent="-432000"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       ed il recente aumento degli indicatori di diseguaglianza all’interno di molti paesi sviluppati.</a:t>
            </a:r>
          </a:p>
          <a:p>
            <a:pPr marL="3240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Vediamo tre grafici a questo proposito.</a:t>
            </a:r>
          </a:p>
          <a:p>
            <a:pPr marL="360000" indent="0" algn="r"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 </a:t>
            </a:r>
            <a:r>
              <a:rPr lang="it-IT" altLang="de-DE" sz="1400" dirty="0">
                <a:latin typeface="American Typewriter" panose="02090604020004020304" pitchFamily="18" charset="77"/>
              </a:rPr>
              <a:t>I primi due</a:t>
            </a:r>
            <a:r>
              <a:rPr lang="it-IT" altLang="en-US" sz="1400" dirty="0">
                <a:latin typeface="American Typewriter" panose="02090604020004020304" pitchFamily="18" charset="77"/>
              </a:rPr>
              <a:t> da:  </a:t>
            </a:r>
            <a:r>
              <a:rPr lang="en-US" altLang="en-US" sz="1400" dirty="0">
                <a:latin typeface="American Typewriter" panose="02090604020004020304" pitchFamily="18" charset="77"/>
              </a:rPr>
              <a:t>Tony Atkinson, Thomas Piketty, Emmanuel </a:t>
            </a:r>
            <a:r>
              <a:rPr lang="en-US" altLang="en-US" sz="1400" dirty="0" err="1">
                <a:latin typeface="American Typewriter" panose="02090604020004020304" pitchFamily="18" charset="77"/>
              </a:rPr>
              <a:t>Saes</a:t>
            </a:r>
            <a:r>
              <a:rPr lang="en-US" altLang="en-US" sz="1400" dirty="0">
                <a:latin typeface="American Typewriter" panose="02090604020004020304" pitchFamily="18" charset="77"/>
              </a:rPr>
              <a:t>, "</a:t>
            </a:r>
            <a:r>
              <a:rPr lang="en-US" altLang="en-US" sz="1400" i="1" dirty="0">
                <a:latin typeface="American Typewriter" panose="02090604020004020304" pitchFamily="18" charset="77"/>
              </a:rPr>
              <a:t>Top Incomes in the Long Run of History</a:t>
            </a:r>
            <a:r>
              <a:rPr lang="en-US" altLang="en-US" sz="1400" dirty="0">
                <a:latin typeface="American Typewriter" panose="02090604020004020304" pitchFamily="18" charset="77"/>
              </a:rPr>
              <a:t>“.  Journal of Economic Literature, 49(1), 2011, 3-71</a:t>
            </a:r>
            <a:r>
              <a:rPr lang="en-US" altLang="en-US" sz="1600" dirty="0">
                <a:latin typeface="American Typewriter" panose="02090604020004020304" pitchFamily="18" charset="77"/>
              </a:rPr>
              <a:t>.</a:t>
            </a:r>
          </a:p>
          <a:p>
            <a:pPr marL="32400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en-US" sz="1600" dirty="0">
                <a:latin typeface="American Typewriter" panose="02090604020004020304" pitchFamily="18" charset="77"/>
              </a:rPr>
              <a:t>         </a:t>
            </a:r>
            <a:r>
              <a:rPr lang="en-US" altLang="en-US" sz="1800" dirty="0">
                <a:latin typeface="American Typewriter" panose="02090604020004020304" pitchFamily="18" charset="77"/>
              </a:rPr>
              <a:t>              		                       </a:t>
            </a:r>
            <a:r>
              <a:rPr lang="en-US" altLang="en-US" sz="1400" i="1" dirty="0">
                <a:latin typeface="American Typewriter" panose="02090604020004020304" pitchFamily="18" charset="77"/>
              </a:rPr>
              <a:t>Fonte </a:t>
            </a:r>
            <a:r>
              <a:rPr lang="en-US" altLang="en-US" sz="1400" i="1" dirty="0" err="1">
                <a:latin typeface="American Typewriter" panose="02090604020004020304" pitchFamily="18" charset="77"/>
              </a:rPr>
              <a:t>dei</a:t>
            </a:r>
            <a:r>
              <a:rPr lang="en-US" altLang="en-US" sz="1400" i="1" dirty="0">
                <a:latin typeface="American Typewriter" panose="02090604020004020304" pitchFamily="18" charset="77"/>
              </a:rPr>
              <a:t> </a:t>
            </a:r>
            <a:r>
              <a:rPr lang="en-US" altLang="en-US" sz="1400" i="1" dirty="0" err="1">
                <a:latin typeface="American Typewriter" panose="02090604020004020304" pitchFamily="18" charset="77"/>
              </a:rPr>
              <a:t>dati</a:t>
            </a:r>
            <a:r>
              <a:rPr lang="en-US" altLang="en-US" sz="1400" dirty="0">
                <a:latin typeface="American Typewriter" panose="02090604020004020304" pitchFamily="18" charset="77"/>
              </a:rPr>
              <a:t>: The World Top Incomes Database                     </a:t>
            </a:r>
          </a:p>
          <a:p>
            <a:pPr marL="324000" lvl="1" indent="0" algn="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merican Typewriter" panose="02090604020004020304" pitchFamily="18" charset="77"/>
              </a:rPr>
              <a:t>				</a:t>
            </a:r>
            <a:r>
              <a:rPr lang="en-US" altLang="en-US" sz="1400" dirty="0">
                <a:latin typeface="American Typewriter" panose="02090604020004020304" pitchFamily="18" charset="77"/>
                <a:hlinkClick r:id="rId3"/>
              </a:rPr>
              <a:t>http://g-mond.parisschoolofeconomics.eu/topincomes/</a:t>
            </a:r>
            <a:r>
              <a:rPr lang="en-US" altLang="en-US" sz="1400" dirty="0">
                <a:latin typeface="American Typewriter" panose="02090604020004020304" pitchFamily="18" charset="77"/>
              </a:rPr>
              <a:t> </a:t>
            </a:r>
            <a:endParaRPr lang="it-IT" altLang="en-US" sz="1400" dirty="0">
              <a:latin typeface="American Typewriter" panose="02090604020004020304" pitchFamily="18" charset="77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endParaRPr lang="it-IT" altLang="de-DE" sz="1800" dirty="0">
              <a:latin typeface="American Typewriter" panose="02090604020004020304" pitchFamily="18" charset="77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20260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Distribuzione e Ineguaglianza</a:t>
            </a:r>
          </a:p>
        </p:txBody>
      </p:sp>
    </p:spTree>
    <p:extLst>
      <p:ext uri="{BB962C8B-B14F-4D97-AF65-F5344CB8AC3E}">
        <p14:creationId xmlns:p14="http://schemas.microsoft.com/office/powerpoint/2010/main" val="346361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ab.III.3a_Piketty_Saes_firstdecileUSA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25"/>
            <a:ext cx="9144000" cy="572135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12642702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ab.III.3b_Piketty_Saes_firstdecile_4_cou.pdf (PROTETTO)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325"/>
            <a:ext cx="9144000" cy="572135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  <p:extLst>
      <p:ext uri="{BB962C8B-B14F-4D97-AF65-F5344CB8AC3E}">
        <p14:creationId xmlns:p14="http://schemas.microsoft.com/office/powerpoint/2010/main" val="260382913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592296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148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611560" y="1194789"/>
            <a:ext cx="8424936" cy="576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Ma in molti casi non è così … Perché?</a:t>
            </a:r>
          </a:p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Tre possibilità:</a:t>
            </a:r>
          </a:p>
          <a:p>
            <a:pPr marL="522900" indent="-342900"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Alcuni paesi possono non avere avuto abbastanza tempo per completare il processo di convergenza verso lo stato stazionario</a:t>
            </a:r>
          </a:p>
          <a:p>
            <a:pPr marL="1080000"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dirty="0">
                <a:latin typeface="American Typewriter" panose="02090604020004020304" pitchFamily="18" charset="77"/>
              </a:rPr>
              <a:t>In questo caso, basta </a:t>
            </a:r>
            <a:r>
              <a:rPr lang="it-IT" altLang="de-DE" sz="1600" b="1" dirty="0">
                <a:latin typeface="American Typewriter" panose="02090604020004020304" pitchFamily="18" charset="77"/>
              </a:rPr>
              <a:t>aspettare</a:t>
            </a:r>
            <a:r>
              <a:rPr lang="it-IT" altLang="de-DE" sz="1600" dirty="0">
                <a:latin typeface="American Typewriter" panose="02090604020004020304" pitchFamily="18" charset="77"/>
              </a:rPr>
              <a:t> 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…</a:t>
            </a:r>
          </a:p>
          <a:p>
            <a:pPr marL="504000" indent="-342900"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Alcun paesi sono «fermi»: hanno interrotto o non hanno mai iniziato il processo di convergenze</a:t>
            </a:r>
          </a:p>
          <a:p>
            <a:pPr marL="1080000" lvl="1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Le «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trappole della povertà</a:t>
            </a:r>
            <a:r>
              <a:rPr lang="it-IT" altLang="de-DE" sz="16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»</a:t>
            </a:r>
          </a:p>
          <a:p>
            <a:pPr marL="504000" indent="-342900" eaLnBrk="1" hangingPunct="1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Alcuni paesi possono aver completato il processo di convergenza verso lo stati stazionario, ma il loro punto di arrivo è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diverso</a:t>
            </a: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da quello di altri paesi  (e pertanto si possono trovare con un reddito pro capite inferiore, o che cresce meno):</a:t>
            </a:r>
          </a:p>
          <a:p>
            <a:pPr marL="1080000" indent="-342900" eaLnBrk="1" hangingPunct="1">
              <a:lnSpc>
                <a:spcPct val="125000"/>
              </a:lnSpc>
              <a:spcBef>
                <a:spcPts val="600"/>
              </a:spcBef>
            </a:pPr>
            <a:r>
              <a:rPr lang="it-IT" altLang="de-DE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Convergenza </a:t>
            </a:r>
            <a:r>
              <a:rPr lang="it-IT" altLang="de-DE" sz="1600" b="1" u="sng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condizionata.</a:t>
            </a:r>
          </a:p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endParaRPr lang="it-IT" altLang="de-DE" sz="1600" i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endParaRPr lang="it-IT" altLang="de-DE" sz="1600" i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marL="180000" indent="0" eaLnBrk="1" hangingPunct="1">
              <a:lnSpc>
                <a:spcPct val="125000"/>
              </a:lnSpc>
              <a:spcBef>
                <a:spcPts val="600"/>
              </a:spcBef>
              <a:buNone/>
            </a:pPr>
            <a:endParaRPr lang="it-IT" altLang="de-DE" sz="1600" i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7200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800" dirty="0">
                <a:latin typeface="American Typewriter" panose="02090604020004020304" pitchFamily="18" charset="77"/>
              </a:rPr>
              <a:t>La convergenza (2)</a:t>
            </a:r>
          </a:p>
        </p:txBody>
      </p:sp>
    </p:spTree>
    <p:extLst>
      <p:ext uri="{BB962C8B-B14F-4D97-AF65-F5344CB8AC3E}">
        <p14:creationId xmlns:p14="http://schemas.microsoft.com/office/powerpoint/2010/main" val="3868248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529"/>
            <a:ext cx="8640959" cy="4752751"/>
          </a:xfrm>
        </p:spPr>
        <p:txBody>
          <a:bodyPr/>
          <a:lstStyle/>
          <a:p>
            <a:pPr marL="432000" lvl="1" indent="-432000" defTabSz="736600"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Sotto alcuni condizioni, il modello di </a:t>
            </a:r>
            <a:r>
              <a:rPr lang="it-IT" altLang="de-DE" sz="1800" dirty="0" err="1">
                <a:latin typeface="American Typewriter" panose="02090604020004020304" pitchFamily="18" charset="77"/>
              </a:rPr>
              <a:t>Solow</a:t>
            </a:r>
            <a:r>
              <a:rPr lang="it-IT" altLang="de-DE" sz="1800" dirty="0">
                <a:latin typeface="American Typewriter" panose="02090604020004020304" pitchFamily="18" charset="77"/>
              </a:rPr>
              <a:t> predice la convergenza: </a:t>
            </a:r>
          </a:p>
          <a:p>
            <a:pPr marL="648000" lvl="2" indent="-324000" defTabSz="736600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latin typeface="American Typewriter" panose="02090604020004020304" pitchFamily="18" charset="77"/>
              </a:rPr>
              <a:t>Tutti i paesi convergono allo </a:t>
            </a:r>
            <a:r>
              <a:rPr lang="it-IT" altLang="de-DE" sz="1600" u="sng" dirty="0">
                <a:latin typeface="American Typewriter" panose="02090604020004020304" pitchFamily="18" charset="77"/>
              </a:rPr>
              <a:t>stesso</a:t>
            </a:r>
            <a:r>
              <a:rPr lang="it-IT" altLang="de-DE" sz="1600" dirty="0">
                <a:latin typeface="American Typewriter" panose="02090604020004020304" pitchFamily="18" charset="77"/>
              </a:rPr>
              <a:t> stato stazionario,</a:t>
            </a:r>
          </a:p>
          <a:p>
            <a:pPr marL="648000" lvl="2" indent="-324000" defTabSz="736600" eaLnBrk="1" hangingPunct="1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latin typeface="American Typewriter" panose="02090604020004020304" pitchFamily="18" charset="77"/>
              </a:rPr>
              <a:t>caratterizzato dall’intensità di capitale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k*</a:t>
            </a:r>
            <a:r>
              <a:rPr lang="it-IT" altLang="de-DE" sz="1600" dirty="0">
                <a:latin typeface="American Typewriter" panose="02090604020004020304" pitchFamily="18" charset="77"/>
              </a:rPr>
              <a:t> e dal reddito e consumo pro capite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y*</a:t>
            </a:r>
            <a:r>
              <a:rPr lang="it-IT" altLang="de-DE" sz="1600" dirty="0">
                <a:latin typeface="American Typewriter" panose="02090604020004020304" pitchFamily="18" charset="77"/>
              </a:rPr>
              <a:t> e </a:t>
            </a:r>
            <a:r>
              <a:rPr lang="it-IT" altLang="de-DE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c*</a:t>
            </a:r>
            <a:r>
              <a:rPr lang="it-IT" altLang="de-DE" sz="16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.</a:t>
            </a:r>
          </a:p>
          <a:p>
            <a:pPr marL="0" lvl="1" indent="0" defTabSz="736600" eaLnBrk="1" hangingPunct="1">
              <a:lnSpc>
                <a:spcPct val="114000"/>
              </a:lnSpc>
              <a:spcBef>
                <a:spcPts val="1200"/>
              </a:spcBef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In realtà, non per tutti i paesi si verifica l’ipotesi di convergenza:</a:t>
            </a:r>
          </a:p>
          <a:p>
            <a:pPr marL="432000" lvl="1" indent="-432000" defTabSz="736600"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In alcuni casi, la convergenza si è «</a:t>
            </a:r>
            <a:r>
              <a:rPr lang="it-IT" altLang="de-DE" sz="1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arrestata</a:t>
            </a:r>
            <a:r>
              <a:rPr lang="it-IT" altLang="de-DE" sz="1800" dirty="0">
                <a:latin typeface="American Typewriter" panose="02090604020004020304" pitchFamily="18" charset="77"/>
              </a:rPr>
              <a:t>»: </a:t>
            </a:r>
          </a:p>
          <a:p>
            <a:pPr marL="648000" lvl="1" indent="-324000" defTabSz="736600"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altLang="de-DE" sz="1600" dirty="0">
                <a:latin typeface="American Typewriter" panose="02090604020004020304" pitchFamily="18" charset="77"/>
              </a:rPr>
              <a:t>Forse il punto di arrivo non è, per tutti i paesi, lo stesso stato stazionario?</a:t>
            </a:r>
          </a:p>
          <a:p>
            <a:pPr marL="1080000" lvl="4" indent="0" defTabSz="736600"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400" dirty="0">
                <a:latin typeface="American Typewriter" panose="02090604020004020304" pitchFamily="18" charset="77"/>
              </a:rPr>
              <a:t>In questi casi, quali </a:t>
            </a:r>
            <a:r>
              <a:rPr lang="it-IT" altLang="de-DE" sz="1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istituzioni</a:t>
            </a:r>
            <a:r>
              <a:rPr lang="it-IT" altLang="de-DE" sz="1400" dirty="0">
                <a:latin typeface="American Typewriter" panose="02090604020004020304" pitchFamily="18" charset="77"/>
              </a:rPr>
              <a:t> e quali </a:t>
            </a:r>
            <a:r>
              <a:rPr lang="it-IT" altLang="de-DE" sz="14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politiche</a:t>
            </a:r>
            <a:r>
              <a:rPr lang="it-IT" altLang="de-DE" sz="1400" dirty="0">
                <a:latin typeface="American Typewriter" panose="02090604020004020304" pitchFamily="18" charset="77"/>
              </a:rPr>
              <a:t> possono determinare le caratteristiche dello stato stazionario al quale convergono questi paesi?</a:t>
            </a:r>
          </a:p>
          <a:p>
            <a:pPr marL="432000" lvl="1" indent="-432000" defTabSz="736600" eaLnBrk="1" hangingPunct="1">
              <a:lnSpc>
                <a:spcPct val="114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In altri casi, la convergenza </a:t>
            </a:r>
            <a:r>
              <a:rPr lang="it-IT" altLang="de-DE" sz="1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non è mai partita</a:t>
            </a:r>
            <a:r>
              <a:rPr lang="it-IT" altLang="de-DE" sz="1800" dirty="0">
                <a:latin typeface="American Typewriter" panose="02090604020004020304" pitchFamily="18" charset="77"/>
              </a:rPr>
              <a:t>: alcuni paesi sono bloccati in una (o più) delle cinque «</a:t>
            </a:r>
            <a:r>
              <a:rPr lang="it-IT" altLang="de-DE" sz="1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trappole della povertà</a:t>
            </a:r>
            <a:r>
              <a:rPr lang="it-IT" altLang="de-DE" sz="1800" dirty="0">
                <a:latin typeface="American Typewriter" panose="02090604020004020304" pitchFamily="18" charset="77"/>
              </a:rPr>
              <a:t>».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42913"/>
            <a:ext cx="7313613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b="1" dirty="0">
                <a:latin typeface="American Typewriter" panose="02090604020004020304" pitchFamily="18" charset="77"/>
              </a:rPr>
              <a:t>7. In sintesi (1)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2512"/>
            <a:ext cx="8304489" cy="4536727"/>
          </a:xfrm>
        </p:spPr>
        <p:txBody>
          <a:bodyPr/>
          <a:lstStyle/>
          <a:p>
            <a:pPr marL="360000" lvl="1" indent="-360000" defTabSz="736600" eaLnBrk="1" hangingPunct="1">
              <a:lnSpc>
                <a:spcPct val="125000"/>
              </a:lnSpc>
              <a:spcBef>
                <a:spcPts val="12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Per ciascun paese, la </a:t>
            </a:r>
            <a:r>
              <a:rPr lang="it-IT" altLang="de-DE" sz="1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contabilità della crescita </a:t>
            </a:r>
            <a:r>
              <a:rPr lang="it-IT" altLang="de-DE" sz="1800" dirty="0">
                <a:latin typeface="American Typewriter" panose="02090604020004020304" pitchFamily="18" charset="77"/>
              </a:rPr>
              <a:t>ci consente di attribuire il tasso di crescita del prodotto pro capite (e le sue variazioni nel tempo) alla produttività totale dei fattori </a:t>
            </a:r>
            <a:r>
              <a:rPr lang="it-IT" altLang="de-DE" sz="1800" i="1" dirty="0">
                <a:latin typeface="American Typewriter" panose="02090604020004020304" pitchFamily="18" charset="77"/>
              </a:rPr>
              <a:t>oppure</a:t>
            </a:r>
            <a:r>
              <a:rPr lang="it-IT" altLang="de-DE" sz="1800" dirty="0">
                <a:latin typeface="American Typewriter" panose="02090604020004020304" pitchFamily="18" charset="77"/>
              </a:rPr>
              <a:t> all’accumulazione di capitale pro capite.</a:t>
            </a:r>
          </a:p>
          <a:p>
            <a:pPr defTabSz="736600" eaLnBrk="1" hangingPunct="1">
              <a:lnSpc>
                <a:spcPct val="125000"/>
              </a:lnSpc>
              <a:spcBef>
                <a:spcPts val="1200"/>
              </a:spcBef>
              <a:buSzPct val="95000"/>
              <a:buFont typeface="Courier New" panose="02070309020205020404" pitchFamily="49" charset="0"/>
              <a:buChar char="o"/>
            </a:pPr>
            <a:r>
              <a:rPr lang="it-IT" altLang="de-DE" sz="1800" dirty="0">
                <a:latin typeface="American Typewriter" panose="02090604020004020304" pitchFamily="18" charset="77"/>
              </a:rPr>
              <a:t>Un’implicazione del modello di </a:t>
            </a:r>
            <a:r>
              <a:rPr lang="it-IT" altLang="de-DE" sz="1800" dirty="0" err="1">
                <a:latin typeface="American Typewriter" panose="02090604020004020304" pitchFamily="18" charset="77"/>
              </a:rPr>
              <a:t>Solow</a:t>
            </a:r>
            <a:r>
              <a:rPr lang="it-IT" altLang="de-DE" sz="1800" dirty="0">
                <a:latin typeface="American Typewriter" panose="02090604020004020304" pitchFamily="18" charset="77"/>
              </a:rPr>
              <a:t> è la «</a:t>
            </a:r>
            <a:r>
              <a:rPr lang="it-IT" altLang="de-DE" sz="1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crescita bilanciata</a:t>
            </a:r>
            <a:r>
              <a:rPr lang="it-IT" altLang="de-DE" sz="1800" dirty="0">
                <a:latin typeface="American Typewriter" panose="02090604020004020304" pitchFamily="18" charset="77"/>
              </a:rPr>
              <a:t>». </a:t>
            </a:r>
          </a:p>
          <a:p>
            <a:pPr marL="432000" indent="0" defTabSz="736600" eaLnBrk="1" hangingPunct="1">
              <a:lnSpc>
                <a:spcPct val="125000"/>
              </a:lnSpc>
              <a:spcBef>
                <a:spcPts val="600"/>
              </a:spcBef>
              <a:buSzPct val="95000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Questa implica, tra l’altro, la costanza delle </a:t>
            </a:r>
            <a:r>
              <a:rPr lang="it-IT" altLang="de-DE" sz="1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quote distributive </a:t>
            </a:r>
            <a:r>
              <a:rPr lang="it-IT" altLang="de-DE" sz="1800" dirty="0">
                <a:latin typeface="American Typewriter" panose="02090604020004020304" pitchFamily="18" charset="77"/>
              </a:rPr>
              <a:t>tra capitale e lavoro</a:t>
            </a:r>
          </a:p>
          <a:p>
            <a:pPr marL="432000" indent="0" defTabSz="736600" eaLnBrk="1" hangingPunct="1">
              <a:lnSpc>
                <a:spcPct val="125000"/>
              </a:lnSpc>
              <a:spcBef>
                <a:spcPts val="600"/>
              </a:spcBef>
              <a:buSzPct val="95000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Per molti anni questo previsione è sembrata confermata </a:t>
            </a:r>
          </a:p>
          <a:p>
            <a:pPr marL="432000" indent="0" defTabSz="736600" eaLnBrk="1" hangingPunct="1">
              <a:lnSpc>
                <a:spcPct val="125000"/>
              </a:lnSpc>
              <a:spcBef>
                <a:spcPts val="600"/>
              </a:spcBef>
              <a:buSzPct val="95000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 … ma i dati più recenti di molti paesi sembrano smentire questa certezza!</a:t>
            </a:r>
          </a:p>
          <a:p>
            <a:pPr marL="0" indent="0" defTabSz="736600" eaLnBrk="1" hangingPunct="1">
              <a:lnSpc>
                <a:spcPct val="125000"/>
              </a:lnSpc>
              <a:spcBef>
                <a:spcPts val="600"/>
              </a:spcBef>
              <a:buSzPct val="95000"/>
              <a:buNone/>
            </a:pPr>
            <a:endParaRPr lang="it-IT" altLang="de-DE" sz="1800" dirty="0">
              <a:latin typeface="American Typewriter" panose="02090604020004020304" pitchFamily="18" charset="77"/>
            </a:endParaRP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42913"/>
            <a:ext cx="7313613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400" dirty="0">
                <a:latin typeface="American Typewriter" panose="02090604020004020304" pitchFamily="18" charset="77"/>
              </a:rPr>
              <a:t>In sintesi (2)</a:t>
            </a:r>
          </a:p>
        </p:txBody>
      </p:sp>
    </p:spTree>
    <p:extLst>
      <p:ext uri="{BB962C8B-B14F-4D97-AF65-F5344CB8AC3E}">
        <p14:creationId xmlns:p14="http://schemas.microsoft.com/office/powerpoint/2010/main" val="281937381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altLang="de-DE" sz="2800" i="1" dirty="0"/>
              <a:t>Come continua?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990601"/>
            <a:ext cx="8223250" cy="4158342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ct val="60000"/>
              </a:spcBef>
              <a:buNone/>
            </a:pPr>
            <a:r>
              <a:rPr lang="it-IT" altLang="de-DE" sz="1800" i="1" dirty="0">
                <a:latin typeface="Arial" panose="020B0604020202020204" pitchFamily="34" charset="0"/>
              </a:rPr>
              <a:t>Nella lezione 4 studieremo il </a:t>
            </a:r>
            <a:r>
              <a:rPr lang="it-IT" altLang="de-DE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Mercato del lavoro. </a:t>
            </a:r>
          </a:p>
          <a:p>
            <a:pPr>
              <a:lnSpc>
                <a:spcPct val="125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it-IT" altLang="de-DE" sz="1800" i="1" dirty="0">
                <a:latin typeface="Arial" panose="020B0604020202020204" pitchFamily="34" charset="0"/>
              </a:rPr>
              <a:t>Analizzeremo i flussi in entrata e uscita nel mercato e le loro determinanti</a:t>
            </a:r>
          </a:p>
          <a:p>
            <a:pPr>
              <a:lnSpc>
                <a:spcPct val="125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it-IT" altLang="de-DE" sz="1800" i="1" dirty="0"/>
              <a:t>Studieremo le condizioni di equilibrio di tale mercato e in particolare cercheremo di spiegare l’esistenza e la persistenza della disoccupazione</a:t>
            </a:r>
          </a:p>
          <a:p>
            <a:pPr>
              <a:lnSpc>
                <a:spcPct val="125000"/>
              </a:lnSpc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it-IT" altLang="de-DE" sz="1800" i="1" dirty="0"/>
              <a:t>Studieremo le istituzioni specifiche del mercato del lavoro, e come influenzano le condizioni di equilibrio del mercato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altLang="de-DE" sz="1800" i="1" dirty="0">
                <a:latin typeface="Arial" panose="020B0604020202020204" pitchFamily="34" charset="0"/>
              </a:rPr>
              <a:t>Il riferimento bibliografico è: </a:t>
            </a:r>
            <a:r>
              <a:rPr lang="it-IT" altLang="de-DE" sz="1800" b="1" dirty="0">
                <a:solidFill>
                  <a:srgbClr val="0070C0"/>
                </a:solidFill>
                <a:latin typeface="Arial" panose="020B0604020202020204" pitchFamily="34" charset="0"/>
              </a:rPr>
              <a:t>BW  c.4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  <a:defRPr/>
            </a:pPr>
            <a:r>
              <a:rPr lang="it-IT" sz="1200"/>
              <a:t>Lez. 3-B: Crescita: Istituzioni e Politiche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301613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76598"/>
              </p:ext>
            </p:extLst>
          </p:nvPr>
        </p:nvGraphicFramePr>
        <p:xfrm>
          <a:off x="683568" y="767111"/>
          <a:ext cx="3384376" cy="604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1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ypc1870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Australia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8,09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UK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ENG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8,07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N. Zealand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NZ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8,04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Switzerland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SWI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Netherlands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7,92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Belgium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BEL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Uruguay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URU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7,69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Denmark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DK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France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FRA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Austria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Germany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GER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7,52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Ireland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IRE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Canada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Italy (CN)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ITA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Argentina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Norway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NOR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Sweden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SWE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Chile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CIL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Greece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GRE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Spain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Czechosl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CZE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Finland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FIN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Hungary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HUN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7,00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Portugal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Poland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Romania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ROM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Singapore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Sri Lanka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F. USSR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RUS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Syria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SYR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71" marR="5571" marT="5571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76394"/>
              </p:ext>
            </p:extLst>
          </p:nvPr>
        </p:nvGraphicFramePr>
        <p:xfrm>
          <a:off x="4283968" y="980740"/>
          <a:ext cx="4248472" cy="5832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Bulgaria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BUL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Peru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Turkey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S.Africa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Japan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Iraq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IRQ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0,58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Iran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IRN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Jordan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JOR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Algeria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ALG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Brazil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BRA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Hong Kong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HK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2,72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Colombia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COL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Malaysia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Mexico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MEX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Egypt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EGY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Tunisia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TUN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Philippines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PHI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Thailand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Taiwan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TAI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2,61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Venezuela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VEN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2,04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Morocco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6,33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Yugoslavia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YUG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1,78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India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IND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China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CIN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Indonesia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IND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Vietnam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VIE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Burma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BUR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Albania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ALB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Ghana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GHA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1,06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6,08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1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S. Korea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2,97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5,82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4" marR="6344" marT="6344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39552" y="188640"/>
            <a:ext cx="3528392" cy="461665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I dati, ordinati per ln(ypc1870).  </a:t>
            </a:r>
            <a:r>
              <a:rPr lang="it-IT" sz="1200" dirty="0" err="1"/>
              <a:t>g</a:t>
            </a:r>
            <a:r>
              <a:rPr lang="it-IT" sz="1200" dirty="0"/>
              <a:t> = tasso di crescita 1870-2010. </a:t>
            </a:r>
            <a:r>
              <a:rPr lang="it-IT" sz="1200" i="1" dirty="0"/>
              <a:t>Fonte</a:t>
            </a:r>
            <a:r>
              <a:rPr lang="it-IT" sz="1200" dirty="0"/>
              <a:t>: </a:t>
            </a:r>
            <a:r>
              <a:rPr lang="it-IT" sz="1200" dirty="0" err="1"/>
              <a:t>Maddison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9136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27539"/>
            <a:ext cx="8350895" cy="732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dirty="0" err="1">
                <a:latin typeface="American Typewriter" panose="02090604020004020304" pitchFamily="18" charset="77"/>
              </a:rPr>
              <a:t>Convergenza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tra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paesi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sviluppati</a:t>
            </a:r>
            <a:r>
              <a:rPr lang="en-US" altLang="de-DE" sz="2400" dirty="0">
                <a:latin typeface="American Typewriter" panose="02090604020004020304" pitchFamily="18" charset="77"/>
              </a:rPr>
              <a:t>, 1885 - 1994 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1066800" y="1981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066800" y="6019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5888" y="1052736"/>
            <a:ext cx="1693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Tasso di crescita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 medio annuo,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1885-1994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9906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9906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3716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3246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162799" y="5867400"/>
            <a:ext cx="1524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Ln PIL p.c.,1885</a:t>
            </a:r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14478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2590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0480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3657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562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6324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143000" y="617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096000" y="6096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5,000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228600" y="5486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0.012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228600" y="21336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0.035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600200" y="2133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400800" y="5257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638800" y="5029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GBR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410200" y="4267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3962400" y="3657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133600" y="3048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200400" y="2971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2667000" y="1772816"/>
            <a:ext cx="6248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Tasso di crescita medio vs PIL per lavoratore iniziale 1885 per paesi oggi sviluppati 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562599" y="2636912"/>
            <a:ext cx="3124201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La relazione inversa tra le due variabili avvalora l’ipotesi di </a:t>
            </a:r>
            <a:r>
              <a:rPr lang="it-IT" altLang="de-DE" sz="1400" dirty="0">
                <a:solidFill>
                  <a:srgbClr val="FF0000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convergenza</a:t>
            </a:r>
            <a:endParaRPr lang="it-IT" altLang="de-DE" sz="1400" dirty="0">
              <a:solidFill>
                <a:srgbClr val="FF0000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9321" y="350838"/>
            <a:ext cx="8424863" cy="63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dirty="0" err="1">
                <a:latin typeface="American Typewriter" panose="02090604020004020304" pitchFamily="18" charset="77"/>
              </a:rPr>
              <a:t>Convergenza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tra</a:t>
            </a:r>
            <a:r>
              <a:rPr lang="en-US" altLang="de-DE" sz="2400" dirty="0">
                <a:latin typeface="American Typewriter" panose="02090604020004020304" pitchFamily="18" charset="77"/>
              </a:rPr>
              <a:t> </a:t>
            </a:r>
            <a:r>
              <a:rPr lang="en-US" altLang="de-DE" sz="2400" dirty="0" err="1">
                <a:latin typeface="American Typewriter" panose="02090604020004020304" pitchFamily="18" charset="77"/>
              </a:rPr>
              <a:t>paesi</a:t>
            </a:r>
            <a:r>
              <a:rPr lang="en-US" altLang="de-DE" sz="2400" dirty="0">
                <a:latin typeface="American Typewriter" panose="02090604020004020304" pitchFamily="18" charset="77"/>
              </a:rPr>
              <a:t> OECD, 1960 - 1997 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1066800" y="2133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066800" y="6019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1340768"/>
            <a:ext cx="3048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Tasso di crescita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medio annuo,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Calibri" panose="020F0502020204030204" pitchFamily="34" charset="0"/>
              </a:rPr>
              <a:t>1960-1997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990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9906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3246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162800" y="5867400"/>
            <a:ext cx="1369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it-IT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PIL p.c., 1960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17526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8194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886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51054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6324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447800" y="617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5,000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6096000" y="6096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25,000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28600" y="5257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152400" y="236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0.045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600200" y="2133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400800" y="5257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638800" y="5029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NZL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029200" y="43434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GBR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962400" y="3657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048000" y="2514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652120" y="1700808"/>
            <a:ext cx="2667000" cy="12772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Relazione inversa fra PIL per lavoratore nel 1960 e tasso di crescita medio nel periodo successivo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400" dirty="0"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it-IT" altLang="de-DE" sz="1400" u="sng" dirty="0"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convergenza</a:t>
            </a:r>
            <a:endParaRPr lang="it-IT" altLang="de-DE" sz="1400" u="sng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228600" y="4876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0.015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9906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9906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304800" y="3733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0.03</a:t>
            </a: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51054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4724400" y="6096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15,000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1905000" y="2362200"/>
            <a:ext cx="480060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944" y="134143"/>
            <a:ext cx="8494911" cy="1644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altLang="de-DE" sz="2000" dirty="0">
                <a:latin typeface="American Typewriter" panose="02090604020004020304" pitchFamily="18" charset="77"/>
              </a:rPr>
            </a:br>
            <a:r>
              <a:rPr lang="en-US" altLang="de-DE" sz="2000" dirty="0" err="1">
                <a:latin typeface="American Typewriter" panose="02090604020004020304" pitchFamily="18" charset="77"/>
              </a:rPr>
              <a:t>Mancata</a:t>
            </a:r>
            <a:r>
              <a:rPr lang="en-US" altLang="de-DE" sz="2000" dirty="0">
                <a:latin typeface="American Typewriter" panose="02090604020004020304" pitchFamily="18" charset="77"/>
              </a:rPr>
              <a:t> </a:t>
            </a:r>
            <a:r>
              <a:rPr lang="en-US" altLang="de-DE" sz="2000" dirty="0" err="1">
                <a:latin typeface="American Typewriter" panose="02090604020004020304" pitchFamily="18" charset="77"/>
              </a:rPr>
              <a:t>convergenza</a:t>
            </a:r>
            <a:r>
              <a:rPr lang="en-US" altLang="de-DE" sz="2000" dirty="0">
                <a:latin typeface="American Typewriter" panose="02090604020004020304" pitchFamily="18" charset="77"/>
              </a:rPr>
              <a:t> </a:t>
            </a:r>
            <a:r>
              <a:rPr lang="en-US" altLang="de-DE" sz="2000" dirty="0" err="1">
                <a:latin typeface="American Typewriter" panose="02090604020004020304" pitchFamily="18" charset="77"/>
              </a:rPr>
              <a:t>fra</a:t>
            </a:r>
            <a:r>
              <a:rPr lang="en-US" altLang="de-DE" sz="2000" dirty="0">
                <a:latin typeface="American Typewriter" panose="02090604020004020304" pitchFamily="18" charset="77"/>
              </a:rPr>
              <a:t> </a:t>
            </a:r>
            <a:r>
              <a:rPr lang="en-US" altLang="de-DE" sz="2000" dirty="0" err="1">
                <a:latin typeface="American Typewriter" panose="02090604020004020304" pitchFamily="18" charset="77"/>
              </a:rPr>
              <a:t>paesi</a:t>
            </a:r>
            <a:r>
              <a:rPr lang="en-US" altLang="de-DE" sz="2000" dirty="0">
                <a:latin typeface="American Typewriter" panose="02090604020004020304" pitchFamily="18" charset="77"/>
              </a:rPr>
              <a:t> </a:t>
            </a:r>
            <a:r>
              <a:rPr lang="en-US" altLang="de-DE" sz="2000" dirty="0" err="1">
                <a:latin typeface="American Typewriter" panose="02090604020004020304" pitchFamily="18" charset="77"/>
              </a:rPr>
              <a:t>sviluppati</a:t>
            </a:r>
            <a:r>
              <a:rPr lang="en-US" altLang="de-DE" sz="2000" dirty="0">
                <a:latin typeface="American Typewriter" panose="02090604020004020304" pitchFamily="18" charset="77"/>
              </a:rPr>
              <a:t> e in via di </a:t>
            </a:r>
            <a:r>
              <a:rPr lang="en-US" altLang="de-DE" sz="2000" dirty="0" err="1">
                <a:latin typeface="American Typewriter" panose="02090604020004020304" pitchFamily="18" charset="77"/>
              </a:rPr>
              <a:t>sviluppo</a:t>
            </a:r>
            <a:r>
              <a:rPr lang="en-US" altLang="de-DE" sz="2000" dirty="0">
                <a:latin typeface="American Typewriter" panose="02090604020004020304" pitchFamily="18" charset="77"/>
              </a:rPr>
              <a:t>, 1960-1997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V="1">
            <a:off x="10668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066800" y="6019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7592" y="1484784"/>
            <a:ext cx="17960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Calibri" panose="020F0502020204030204" pitchFamily="34" charset="0"/>
              </a:rPr>
              <a:t>Tasso di crescita medio annuo,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it-IT" altLang="de-DE" sz="1600" dirty="0">
                <a:latin typeface="American Typewriter" panose="02090604020004020304" pitchFamily="18" charset="77"/>
                <a:cs typeface="Calibri" panose="020F0502020204030204" pitchFamily="34" charset="0"/>
              </a:rPr>
              <a:t>1960-1997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9906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8288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63246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162799" y="5805264"/>
            <a:ext cx="152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PIL p.c., 1960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19812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13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57150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60960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6400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447800" y="6172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096000" y="6096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25,000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28600" y="5257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-0.02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228600" y="2590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0.06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1828800" y="2514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019800" y="3810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5562600" y="4038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NZL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715000" y="47244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981200" y="4876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ZMB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483768" y="1874148"/>
            <a:ext cx="4025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600" dirty="0">
                <a:solidFill>
                  <a:srgbClr val="006666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NON c’è relazione inversa fra PIL iniziale e tasso di crescita medio </a:t>
            </a:r>
          </a:p>
          <a:p>
            <a:pPr lvl="1" indent="-457200" algn="r" eaLnBrk="1" hangingPunct="1">
              <a:spcBef>
                <a:spcPct val="50000"/>
              </a:spcBef>
              <a:buClrTx/>
              <a:buSzTx/>
              <a:buFont typeface="Symbol" panose="05050102010706020507" pitchFamily="18" charset="2"/>
              <a:buChar char="Þ"/>
            </a:pPr>
            <a:r>
              <a:rPr lang="it-IT" altLang="de-DE" sz="1600" dirty="0">
                <a:solidFill>
                  <a:srgbClr val="006666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Paesi poveri </a:t>
            </a:r>
            <a:r>
              <a:rPr lang="it-IT" altLang="de-DE" sz="1600" u="sng" dirty="0">
                <a:solidFill>
                  <a:srgbClr val="006666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Symbol" panose="05050102010706020507" pitchFamily="18" charset="2"/>
              </a:rPr>
              <a:t>NON chiudono il  gap di reddito con i paesi ricchi</a:t>
            </a:r>
            <a:endParaRPr lang="it-IT" altLang="de-DE" sz="1600" u="sng" dirty="0">
              <a:solidFill>
                <a:srgbClr val="006666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28600" y="4572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9906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990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228600" y="3886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51054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724400" y="60960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15,000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28600" y="3200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9906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7" name="Oval 35"/>
          <p:cNvSpPr>
            <a:spLocks noChangeArrowheads="1"/>
          </p:cNvSpPr>
          <p:nvPr/>
        </p:nvSpPr>
        <p:spPr bwMode="auto">
          <a:xfrm>
            <a:off x="1371600" y="2819400"/>
            <a:ext cx="1295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68" name="Oval 36"/>
          <p:cNvSpPr>
            <a:spLocks noChangeArrowheads="1"/>
          </p:cNvSpPr>
          <p:nvPr/>
        </p:nvSpPr>
        <p:spPr bwMode="auto">
          <a:xfrm>
            <a:off x="1981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1447800" y="51054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ZMR</a:t>
            </a:r>
          </a:p>
        </p:txBody>
      </p:sp>
      <p:sp>
        <p:nvSpPr>
          <p:cNvPr id="44070" name="Oval 38"/>
          <p:cNvSpPr>
            <a:spLocks noChangeArrowheads="1"/>
          </p:cNvSpPr>
          <p:nvPr/>
        </p:nvSpPr>
        <p:spPr bwMode="auto">
          <a:xfrm>
            <a:off x="5105400" y="3581400"/>
            <a:ext cx="1752600" cy="145283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3-B: Crescita: Istituzioni e Politiche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83512" cy="4114800"/>
          </a:xfrm>
          <a:noFill/>
        </p:spPr>
        <p:txBody>
          <a:bodyPr/>
          <a:lstStyle/>
          <a:p>
            <a:pPr eaLnBrk="1" hangingPunct="1"/>
            <a:endParaRPr lang="it-IT" altLang="de-DE" sz="2100" b="1" i="1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de-DE" sz="1700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574675" y="1484313"/>
            <a:ext cx="8569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0200" indent="-287338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de-DE" sz="2500" dirty="0">
              <a:latin typeface="Arial" panose="020B0604020202020204" pitchFamily="34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0"/>
            <a:ext cx="1619250" cy="263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4096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8229600" cy="6896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de-DE" sz="2000" dirty="0">
                <a:latin typeface="American Typewriter" panose="02090604020004020304" pitchFamily="18" charset="77"/>
              </a:rPr>
              <a:t>Convergenza tra le regioni italiane … solo dal 1960 al 75 !</a:t>
            </a:r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>
            <a:off x="0" y="5661025"/>
            <a:ext cx="4643438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>
              <a:latin typeface="Arial" panose="020B0604020202020204" pitchFamily="34" charset="0"/>
            </a:endParaRPr>
          </a:p>
        </p:txBody>
      </p: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4537075" y="5445125"/>
            <a:ext cx="4643438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¢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1">
              <a:latin typeface="Arial" panose="020B0604020202020204" pitchFamily="34" charset="0"/>
            </a:endParaRPr>
          </a:p>
        </p:txBody>
      </p:sp>
      <p:pic>
        <p:nvPicPr>
          <p:cNvPr id="4096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5774"/>
            <a:ext cx="8425631" cy="57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clissi">
  <a:themeElements>
    <a:clrScheme name="1_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ss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Eclissi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_Eclissi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1_Eclissi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1_Eclissi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1_Eclissi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4318</Words>
  <Application>Microsoft Macintosh PowerPoint</Application>
  <PresentationFormat>On-screen Show (4:3)</PresentationFormat>
  <Paragraphs>763</Paragraphs>
  <Slides>42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American Typewriter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1_Eclissi</vt:lpstr>
      <vt:lpstr>Equazione</vt:lpstr>
      <vt:lpstr>Lez. 3-B.      CRESCITA:  Istituzioni e Politiche                                                                                                                           rif. BW-c.3</vt:lpstr>
      <vt:lpstr>CRESCITA:  Istituzioni e Politiche</vt:lpstr>
      <vt:lpstr>1. La convergenza</vt:lpstr>
      <vt:lpstr>La convergenza (2)</vt:lpstr>
      <vt:lpstr>PowerPoint Presentation</vt:lpstr>
      <vt:lpstr>Convergenza tra paesi sviluppati, 1885 - 1994 </vt:lpstr>
      <vt:lpstr>Convergenza tra paesi OECD, 1960 - 1997 </vt:lpstr>
      <vt:lpstr> Mancata convergenza fra paesi sviluppati e in via di sviluppo, 1960-1997</vt:lpstr>
      <vt:lpstr>Convergenza tra le regioni italiane … solo dal 1960 al 75 !</vt:lpstr>
      <vt:lpstr>L’equazione di convergenza</vt:lpstr>
      <vt:lpstr>La convergenza condizionata</vt:lpstr>
      <vt:lpstr>PowerPoint Presentation</vt:lpstr>
      <vt:lpstr>Convergenza condizionata e Non-convergenza: </vt:lpstr>
      <vt:lpstr>2. Politiche per la crescita: il risparmio</vt:lpstr>
      <vt:lpstr>Politiche per la crescita: il risparmio (2)</vt:lpstr>
      <vt:lpstr>Politiche per la crescita: il risparmio (3)</vt:lpstr>
      <vt:lpstr>Politiche per la crescita: risparmio (4)</vt:lpstr>
      <vt:lpstr>Politiche per la crescita: il risparmio (5)</vt:lpstr>
      <vt:lpstr>Politiche per la crescita: investimenti in beni capitali</vt:lpstr>
      <vt:lpstr>Politiche per la crescita: investimenti in beni capitali Quale ruolo del settore pubblico?</vt:lpstr>
      <vt:lpstr>3. Crescita e istituzioni     Il ruolo del settore pubblico</vt:lpstr>
      <vt:lpstr>Buone istituzioni migliorano la funzione di produzione?</vt:lpstr>
      <vt:lpstr>Le buone istituzioni … </vt:lpstr>
      <vt:lpstr>4. Trappole della povertà</vt:lpstr>
      <vt:lpstr>Trappole della povertà (2)</vt:lpstr>
      <vt:lpstr>Trappole della povertà (3)</vt:lpstr>
      <vt:lpstr>5. Contabilita’ della crescita</vt:lpstr>
      <vt:lpstr>Contabilita’ della crescita (nota matematica)</vt:lpstr>
      <vt:lpstr>Contabilita’ della crescita (USA)</vt:lpstr>
      <vt:lpstr>Contabilita’ della crescita: 5 paesi</vt:lpstr>
      <vt:lpstr>6. Crescita e distribuzione </vt:lpstr>
      <vt:lpstr>Crescita e distribuzione (2)</vt:lpstr>
      <vt:lpstr>PowerPoint Presentation</vt:lpstr>
      <vt:lpstr>Uno sguardo ai dati (2)                                           (Fonte: Karabarbounis &amp; Neiman, Nber wp.19136, 2013)</vt:lpstr>
      <vt:lpstr>Uno sguardo ai dati (3) Crescita bilanciata? </vt:lpstr>
      <vt:lpstr>Distribuzione e Ineguaglianza</vt:lpstr>
      <vt:lpstr>PowerPoint Presentation</vt:lpstr>
      <vt:lpstr>PowerPoint Presentation</vt:lpstr>
      <vt:lpstr>PowerPoint Presentation</vt:lpstr>
      <vt:lpstr>7. In sintesi (1)</vt:lpstr>
      <vt:lpstr>In sintesi (2)</vt:lpstr>
      <vt:lpstr>Come continua?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riccardo rovelli</dc:creator>
  <cp:lastModifiedBy>Nicola Mastrorocco</cp:lastModifiedBy>
  <cp:revision>34</cp:revision>
  <cp:lastPrinted>2015-03-16T14:25:15Z</cp:lastPrinted>
  <dcterms:created xsi:type="dcterms:W3CDTF">2003-11-12T13:53:09Z</dcterms:created>
  <dcterms:modified xsi:type="dcterms:W3CDTF">2023-03-03T07:13:37Z</dcterms:modified>
</cp:coreProperties>
</file>